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handoutMasterIdLst>
    <p:handoutMasterId r:id="rId98"/>
  </p:handoutMasterIdLst>
  <p:sldIdLst>
    <p:sldId id="1176" r:id="rId2"/>
    <p:sldId id="1267" r:id="rId3"/>
    <p:sldId id="1104" r:id="rId4"/>
    <p:sldId id="1221" r:id="rId5"/>
    <p:sldId id="1222" r:id="rId6"/>
    <p:sldId id="1223" r:id="rId7"/>
    <p:sldId id="1224" r:id="rId8"/>
    <p:sldId id="1045" r:id="rId9"/>
    <p:sldId id="1179" r:id="rId10"/>
    <p:sldId id="1078" r:id="rId11"/>
    <p:sldId id="1108" r:id="rId12"/>
    <p:sldId id="1083" r:id="rId13"/>
    <p:sldId id="1084" r:id="rId14"/>
    <p:sldId id="1085" r:id="rId15"/>
    <p:sldId id="1086" r:id="rId16"/>
    <p:sldId id="1087" r:id="rId17"/>
    <p:sldId id="1088" r:id="rId18"/>
    <p:sldId id="1089" r:id="rId19"/>
    <p:sldId id="1090" r:id="rId20"/>
    <p:sldId id="1092" r:id="rId21"/>
    <p:sldId id="1093" r:id="rId22"/>
    <p:sldId id="1094" r:id="rId23"/>
    <p:sldId id="1095" r:id="rId24"/>
    <p:sldId id="1096" r:id="rId25"/>
    <p:sldId id="1097" r:id="rId26"/>
    <p:sldId id="1099" r:id="rId27"/>
    <p:sldId id="1105" r:id="rId28"/>
    <p:sldId id="1100" r:id="rId29"/>
    <p:sldId id="1129" r:id="rId30"/>
    <p:sldId id="1130" r:id="rId31"/>
    <p:sldId id="1152" r:id="rId32"/>
    <p:sldId id="1271" r:id="rId33"/>
    <p:sldId id="1160" r:id="rId34"/>
    <p:sldId id="1225" r:id="rId35"/>
    <p:sldId id="1181" r:id="rId36"/>
    <p:sldId id="1196" r:id="rId37"/>
    <p:sldId id="1198" r:id="rId38"/>
    <p:sldId id="1132" r:id="rId39"/>
    <p:sldId id="1133" r:id="rId40"/>
    <p:sldId id="1136" r:id="rId41"/>
    <p:sldId id="1139" r:id="rId42"/>
    <p:sldId id="1141" r:id="rId43"/>
    <p:sldId id="1143" r:id="rId44"/>
    <p:sldId id="1144" r:id="rId45"/>
    <p:sldId id="1274" r:id="rId46"/>
    <p:sldId id="1272" r:id="rId47"/>
    <p:sldId id="1269" r:id="rId48"/>
    <p:sldId id="1273" r:id="rId49"/>
    <p:sldId id="1148" r:id="rId50"/>
    <p:sldId id="1149" r:id="rId51"/>
    <p:sldId id="1193" r:id="rId52"/>
    <p:sldId id="1275" r:id="rId53"/>
    <p:sldId id="995" r:id="rId54"/>
    <p:sldId id="996" r:id="rId55"/>
    <p:sldId id="1062" r:id="rId56"/>
    <p:sldId id="1064" r:id="rId57"/>
    <p:sldId id="1065" r:id="rId58"/>
    <p:sldId id="999" r:id="rId59"/>
    <p:sldId id="1001" r:id="rId60"/>
    <p:sldId id="1029" r:id="rId61"/>
    <p:sldId id="1031" r:id="rId62"/>
    <p:sldId id="1021" r:id="rId63"/>
    <p:sldId id="1178" r:id="rId64"/>
    <p:sldId id="1016" r:id="rId65"/>
    <p:sldId id="1052" r:id="rId66"/>
    <p:sldId id="1058" r:id="rId67"/>
    <p:sldId id="1060" r:id="rId68"/>
    <p:sldId id="1066" r:id="rId69"/>
    <p:sldId id="1059" r:id="rId70"/>
    <p:sldId id="1067" r:id="rId71"/>
    <p:sldId id="1227" r:id="rId72"/>
    <p:sldId id="1228" r:id="rId73"/>
    <p:sldId id="1229" r:id="rId74"/>
    <p:sldId id="1200" r:id="rId75"/>
    <p:sldId id="1231" r:id="rId76"/>
    <p:sldId id="1232" r:id="rId77"/>
    <p:sldId id="1233" r:id="rId78"/>
    <p:sldId id="1234" r:id="rId79"/>
    <p:sldId id="1235" r:id="rId80"/>
    <p:sldId id="1150" r:id="rId81"/>
    <p:sldId id="1276" r:id="rId82"/>
    <p:sldId id="258" r:id="rId83"/>
    <p:sldId id="1281" r:id="rId84"/>
    <p:sldId id="1280" r:id="rId85"/>
    <p:sldId id="1278" r:id="rId86"/>
    <p:sldId id="1282" r:id="rId87"/>
    <p:sldId id="1284" r:id="rId88"/>
    <p:sldId id="1182" r:id="rId89"/>
    <p:sldId id="1285" r:id="rId90"/>
    <p:sldId id="1283" r:id="rId91"/>
    <p:sldId id="1125" r:id="rId92"/>
    <p:sldId id="1247" r:id="rId93"/>
    <p:sldId id="1248" r:id="rId94"/>
    <p:sldId id="1249" r:id="rId95"/>
    <p:sldId id="1286" r:id="rId96"/>
  </p:sldIdLst>
  <p:sldSz cx="9144000" cy="6858000" type="screen4x3"/>
  <p:notesSz cx="6794500" cy="9906000"/>
  <p:defaultTextStyle>
    <a:defPPr>
      <a:defRPr lang="en-US"/>
    </a:defPPr>
    <a:lvl1pPr algn="l" rtl="0" eaLnBrk="0" fontAlgn="base" hangingPunct="0">
      <a:spcBef>
        <a:spcPct val="0"/>
      </a:spcBef>
      <a:spcAft>
        <a:spcPct val="0"/>
      </a:spcAft>
      <a:defRPr sz="1400" b="1" i="1" kern="1200">
        <a:solidFill>
          <a:schemeClr val="accent2"/>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400" b="1" i="1" kern="1200">
        <a:solidFill>
          <a:schemeClr val="accent2"/>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400" b="1" i="1" kern="1200">
        <a:solidFill>
          <a:schemeClr val="accent2"/>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400" b="1" i="1" kern="1200">
        <a:solidFill>
          <a:schemeClr val="accent2"/>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400" b="1" i="1" kern="1200">
        <a:solidFill>
          <a:schemeClr val="accent2"/>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1400" b="1" i="1" kern="1200">
        <a:solidFill>
          <a:schemeClr val="accent2"/>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1400" b="1" i="1" kern="1200">
        <a:solidFill>
          <a:schemeClr val="accent2"/>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1400" b="1" i="1" kern="1200">
        <a:solidFill>
          <a:schemeClr val="accent2"/>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1400" b="1" i="1" kern="1200">
        <a:solidFill>
          <a:schemeClr val="accent2"/>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49"/>
    <p:restoredTop sz="93794"/>
  </p:normalViewPr>
  <p:slideViewPr>
    <p:cSldViewPr>
      <p:cViewPr varScale="1">
        <p:scale>
          <a:sx n="112" d="100"/>
          <a:sy n="112" d="100"/>
        </p:scale>
        <p:origin x="808" y="19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6" d="100"/>
          <a:sy n="86" d="100"/>
        </p:scale>
        <p:origin x="-1818" y="-72"/>
      </p:cViewPr>
      <p:guideLst>
        <p:guide orient="horz" pos="3121"/>
        <p:guide pos="2141"/>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5EB5822-35EE-634B-9FA4-2F97B51EE355}"/>
              </a:ext>
            </a:extLst>
          </p:cNvPr>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6568" tIns="48283" rIns="96568" bIns="48283" numCol="1" anchor="t" anchorCtr="0" compatLnSpc="1">
            <a:prstTxWarp prst="textNoShape">
              <a:avLst/>
            </a:prstTxWarp>
          </a:bodyPr>
          <a:lstStyle>
            <a:lvl1pPr defTabSz="966788" eaLnBrk="1" hangingPunct="1">
              <a:defRPr sz="1300" b="0" i="0">
                <a:solidFill>
                  <a:schemeClr val="tx1"/>
                </a:solidFill>
                <a:latin typeface="Times New Roman" pitchFamily="18" charset="0"/>
                <a:ea typeface="+mn-ea"/>
                <a:cs typeface="+mn-cs"/>
              </a:defRPr>
            </a:lvl1pPr>
          </a:lstStyle>
          <a:p>
            <a:pPr>
              <a:defRPr/>
            </a:pPr>
            <a:endParaRPr lang="en-US"/>
          </a:p>
        </p:txBody>
      </p:sp>
      <p:sp>
        <p:nvSpPr>
          <p:cNvPr id="5123" name="Rectangle 3">
            <a:extLst>
              <a:ext uri="{FF2B5EF4-FFF2-40B4-BE49-F238E27FC236}">
                <a16:creationId xmlns:a16="http://schemas.microsoft.com/office/drawing/2014/main" id="{E0110CE8-0689-14F8-B265-0567412A2108}"/>
              </a:ext>
            </a:extLst>
          </p:cNvPr>
          <p:cNvSpPr>
            <a:spLocks noGrp="1" noChangeArrowheads="1"/>
          </p:cNvSpPr>
          <p:nvPr>
            <p:ph type="dt" sz="quarter" idx="1"/>
          </p:nvPr>
        </p:nvSpPr>
        <p:spPr bwMode="auto">
          <a:xfrm>
            <a:off x="3851275" y="0"/>
            <a:ext cx="2943225" cy="495300"/>
          </a:xfrm>
          <a:prstGeom prst="rect">
            <a:avLst/>
          </a:prstGeom>
          <a:noFill/>
          <a:ln w="9525">
            <a:noFill/>
            <a:miter lim="800000"/>
            <a:headEnd/>
            <a:tailEnd/>
          </a:ln>
          <a:effectLst/>
        </p:spPr>
        <p:txBody>
          <a:bodyPr vert="horz" wrap="square" lIns="96568" tIns="48283" rIns="96568" bIns="48283" numCol="1" anchor="t" anchorCtr="0" compatLnSpc="1">
            <a:prstTxWarp prst="textNoShape">
              <a:avLst/>
            </a:prstTxWarp>
          </a:bodyPr>
          <a:lstStyle>
            <a:lvl1pPr algn="r" defTabSz="966788" eaLnBrk="1" hangingPunct="1">
              <a:defRPr sz="1300" b="0" i="0">
                <a:solidFill>
                  <a:schemeClr val="tx1"/>
                </a:solidFill>
                <a:latin typeface="Times New Roman" pitchFamily="18" charset="0"/>
                <a:ea typeface="+mn-ea"/>
                <a:cs typeface="+mn-cs"/>
              </a:defRPr>
            </a:lvl1pPr>
          </a:lstStyle>
          <a:p>
            <a:pPr>
              <a:defRPr/>
            </a:pPr>
            <a:endParaRPr lang="en-US"/>
          </a:p>
        </p:txBody>
      </p:sp>
      <p:sp>
        <p:nvSpPr>
          <p:cNvPr id="5124" name="Rectangle 4">
            <a:extLst>
              <a:ext uri="{FF2B5EF4-FFF2-40B4-BE49-F238E27FC236}">
                <a16:creationId xmlns:a16="http://schemas.microsoft.com/office/drawing/2014/main" id="{53C09597-FABC-8246-B99B-FF5976FB485E}"/>
              </a:ext>
            </a:extLst>
          </p:cNvPr>
          <p:cNvSpPr>
            <a:spLocks noGrp="1" noChangeArrowheads="1"/>
          </p:cNvSpPr>
          <p:nvPr>
            <p:ph type="ftr" sz="quarter" idx="2"/>
          </p:nvPr>
        </p:nvSpPr>
        <p:spPr bwMode="auto">
          <a:xfrm>
            <a:off x="0" y="9410700"/>
            <a:ext cx="2943225" cy="495300"/>
          </a:xfrm>
          <a:prstGeom prst="rect">
            <a:avLst/>
          </a:prstGeom>
          <a:noFill/>
          <a:ln w="9525">
            <a:noFill/>
            <a:miter lim="800000"/>
            <a:headEnd/>
            <a:tailEnd/>
          </a:ln>
          <a:effectLst/>
        </p:spPr>
        <p:txBody>
          <a:bodyPr vert="horz" wrap="square" lIns="96568" tIns="48283" rIns="96568" bIns="48283" numCol="1" anchor="b" anchorCtr="0" compatLnSpc="1">
            <a:prstTxWarp prst="textNoShape">
              <a:avLst/>
            </a:prstTxWarp>
          </a:bodyPr>
          <a:lstStyle>
            <a:lvl1pPr defTabSz="966788" eaLnBrk="1" hangingPunct="1">
              <a:defRPr sz="1300" b="0" i="0">
                <a:solidFill>
                  <a:schemeClr val="tx1"/>
                </a:solidFill>
                <a:latin typeface="Times New Roman" pitchFamily="18" charset="0"/>
                <a:ea typeface="+mn-ea"/>
                <a:cs typeface="+mn-cs"/>
              </a:defRPr>
            </a:lvl1pPr>
          </a:lstStyle>
          <a:p>
            <a:pPr>
              <a:defRPr/>
            </a:pPr>
            <a:endParaRPr lang="en-US"/>
          </a:p>
        </p:txBody>
      </p:sp>
      <p:sp>
        <p:nvSpPr>
          <p:cNvPr id="5125" name="Rectangle 5">
            <a:extLst>
              <a:ext uri="{FF2B5EF4-FFF2-40B4-BE49-F238E27FC236}">
                <a16:creationId xmlns:a16="http://schemas.microsoft.com/office/drawing/2014/main" id="{08EB2ACF-D148-3DF8-DD6F-F34522549F68}"/>
              </a:ext>
            </a:extLst>
          </p:cNvPr>
          <p:cNvSpPr>
            <a:spLocks noGrp="1" noChangeArrowheads="1"/>
          </p:cNvSpPr>
          <p:nvPr>
            <p:ph type="sldNum" sz="quarter" idx="3"/>
          </p:nvPr>
        </p:nvSpPr>
        <p:spPr bwMode="auto">
          <a:xfrm>
            <a:off x="3851275" y="9410700"/>
            <a:ext cx="2943225" cy="495300"/>
          </a:xfrm>
          <a:prstGeom prst="rect">
            <a:avLst/>
          </a:prstGeom>
          <a:noFill/>
          <a:ln w="9525">
            <a:noFill/>
            <a:miter lim="800000"/>
            <a:headEnd/>
            <a:tailEnd/>
          </a:ln>
          <a:effectLst/>
        </p:spPr>
        <p:txBody>
          <a:bodyPr vert="horz" wrap="square" lIns="96568" tIns="48283" rIns="96568" bIns="48283" numCol="1" anchor="b" anchorCtr="0" compatLnSpc="1">
            <a:prstTxWarp prst="textNoShape">
              <a:avLst/>
            </a:prstTxWarp>
          </a:bodyPr>
          <a:lstStyle>
            <a:lvl1pPr algn="r" defTabSz="966788" eaLnBrk="1" hangingPunct="1">
              <a:defRPr sz="1300" b="0" i="0">
                <a:solidFill>
                  <a:schemeClr val="tx1"/>
                </a:solidFill>
                <a:latin typeface="Times New Roman" panose="02020603050405020304" pitchFamily="18" charset="0"/>
              </a:defRPr>
            </a:lvl1pPr>
          </a:lstStyle>
          <a:p>
            <a:pPr>
              <a:defRPr/>
            </a:pPr>
            <a:fld id="{BC332AF3-6ED7-DF40-873A-BA910EDCB75C}" type="slidenum">
              <a:rPr lang="en-US" altLang="en-CH"/>
              <a:pPr>
                <a:defRPr/>
              </a:pPr>
              <a:t>‹#›</a:t>
            </a:fld>
            <a:endParaRPr lang="en-US" altLang="en-CH"/>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E216CFE-CBBA-B049-4C2B-3BAE7988B62D}"/>
              </a:ext>
            </a:extLst>
          </p:cNvPr>
          <p:cNvSpPr>
            <a:spLocks noGrp="1" noChangeArrowheads="1"/>
          </p:cNvSpPr>
          <p:nvPr>
            <p:ph type="hdr" sz="quarter"/>
          </p:nvPr>
        </p:nvSpPr>
        <p:spPr bwMode="auto">
          <a:xfrm>
            <a:off x="0" y="0"/>
            <a:ext cx="2959100" cy="487363"/>
          </a:xfrm>
          <a:prstGeom prst="rect">
            <a:avLst/>
          </a:prstGeom>
          <a:noFill/>
          <a:ln w="9525">
            <a:noFill/>
            <a:miter lim="800000"/>
            <a:headEnd/>
            <a:tailEnd/>
          </a:ln>
          <a:effectLst/>
        </p:spPr>
        <p:txBody>
          <a:bodyPr vert="horz" wrap="square" lIns="94972" tIns="47486" rIns="94972" bIns="47486" numCol="1" anchor="t" anchorCtr="0" compatLnSpc="1">
            <a:prstTxWarp prst="textNoShape">
              <a:avLst/>
            </a:prstTxWarp>
          </a:bodyPr>
          <a:lstStyle>
            <a:lvl1pPr defTabSz="949325" eaLnBrk="1" hangingPunct="1">
              <a:defRPr sz="1300" b="0" i="0">
                <a:solidFill>
                  <a:schemeClr val="tx1"/>
                </a:solidFill>
                <a:latin typeface="Times New Roman" pitchFamily="18" charset="0"/>
                <a:ea typeface="+mn-ea"/>
                <a:cs typeface="+mn-cs"/>
              </a:defRPr>
            </a:lvl1pPr>
          </a:lstStyle>
          <a:p>
            <a:pPr>
              <a:defRPr/>
            </a:pPr>
            <a:endParaRPr lang="en-US"/>
          </a:p>
        </p:txBody>
      </p:sp>
      <p:sp>
        <p:nvSpPr>
          <p:cNvPr id="9219" name="Rectangle 3">
            <a:extLst>
              <a:ext uri="{FF2B5EF4-FFF2-40B4-BE49-F238E27FC236}">
                <a16:creationId xmlns:a16="http://schemas.microsoft.com/office/drawing/2014/main" id="{862C5779-9F23-D2B4-2B82-C6831762C582}"/>
              </a:ext>
            </a:extLst>
          </p:cNvPr>
          <p:cNvSpPr>
            <a:spLocks noGrp="1" noChangeArrowheads="1"/>
          </p:cNvSpPr>
          <p:nvPr>
            <p:ph type="dt" idx="1"/>
          </p:nvPr>
        </p:nvSpPr>
        <p:spPr bwMode="auto">
          <a:xfrm>
            <a:off x="3851275" y="0"/>
            <a:ext cx="2960688" cy="487363"/>
          </a:xfrm>
          <a:prstGeom prst="rect">
            <a:avLst/>
          </a:prstGeom>
          <a:noFill/>
          <a:ln w="9525">
            <a:noFill/>
            <a:miter lim="800000"/>
            <a:headEnd/>
            <a:tailEnd/>
          </a:ln>
          <a:effectLst/>
        </p:spPr>
        <p:txBody>
          <a:bodyPr vert="horz" wrap="square" lIns="94972" tIns="47486" rIns="94972" bIns="47486" numCol="1" anchor="t" anchorCtr="0" compatLnSpc="1">
            <a:prstTxWarp prst="textNoShape">
              <a:avLst/>
            </a:prstTxWarp>
          </a:bodyPr>
          <a:lstStyle>
            <a:lvl1pPr algn="r" defTabSz="949325" eaLnBrk="1" hangingPunct="1">
              <a:defRPr sz="1300" b="0" i="0">
                <a:solidFill>
                  <a:schemeClr val="tx1"/>
                </a:solidFill>
                <a:latin typeface="Times New Roman" pitchFamily="18" charset="0"/>
                <a:ea typeface="+mn-ea"/>
                <a:cs typeface="+mn-cs"/>
              </a:defRPr>
            </a:lvl1pPr>
          </a:lstStyle>
          <a:p>
            <a:pPr>
              <a:defRPr/>
            </a:pPr>
            <a:endParaRPr lang="en-US"/>
          </a:p>
        </p:txBody>
      </p:sp>
      <p:sp>
        <p:nvSpPr>
          <p:cNvPr id="16388" name="Rectangle 4">
            <a:extLst>
              <a:ext uri="{FF2B5EF4-FFF2-40B4-BE49-F238E27FC236}">
                <a16:creationId xmlns:a16="http://schemas.microsoft.com/office/drawing/2014/main" id="{98BBA117-6DA7-068B-6D46-D89485BA7E9B}"/>
              </a:ext>
            </a:extLst>
          </p:cNvPr>
          <p:cNvSpPr>
            <a:spLocks noGrp="1" noRot="1" noChangeAspect="1" noChangeArrowheads="1" noTextEdit="1"/>
          </p:cNvSpPr>
          <p:nvPr>
            <p:ph type="sldImg" idx="2"/>
          </p:nvPr>
        </p:nvSpPr>
        <p:spPr bwMode="auto">
          <a:xfrm>
            <a:off x="873125" y="731838"/>
            <a:ext cx="4991100" cy="3743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11E5F821-A980-0AE9-D227-43B7D96E9392}"/>
              </a:ext>
            </a:extLst>
          </p:cNvPr>
          <p:cNvSpPr>
            <a:spLocks noGrp="1" noChangeArrowheads="1"/>
          </p:cNvSpPr>
          <p:nvPr>
            <p:ph type="body" sz="quarter" idx="3"/>
          </p:nvPr>
        </p:nvSpPr>
        <p:spPr bwMode="auto">
          <a:xfrm>
            <a:off x="889000" y="4718050"/>
            <a:ext cx="5033963" cy="4473575"/>
          </a:xfrm>
          <a:prstGeom prst="rect">
            <a:avLst/>
          </a:prstGeom>
          <a:noFill/>
          <a:ln w="9525">
            <a:noFill/>
            <a:miter lim="800000"/>
            <a:headEnd/>
            <a:tailEnd/>
          </a:ln>
          <a:effectLst/>
        </p:spPr>
        <p:txBody>
          <a:bodyPr vert="horz" wrap="square" lIns="94972" tIns="47486" rIns="94972" bIns="474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449874FA-DC29-18D5-56D4-173AFE9C3BEF}"/>
              </a:ext>
            </a:extLst>
          </p:cNvPr>
          <p:cNvSpPr>
            <a:spLocks noGrp="1" noChangeArrowheads="1"/>
          </p:cNvSpPr>
          <p:nvPr>
            <p:ph type="ftr" sz="quarter" idx="4"/>
          </p:nvPr>
        </p:nvSpPr>
        <p:spPr bwMode="auto">
          <a:xfrm>
            <a:off x="0" y="9436100"/>
            <a:ext cx="2959100" cy="488950"/>
          </a:xfrm>
          <a:prstGeom prst="rect">
            <a:avLst/>
          </a:prstGeom>
          <a:noFill/>
          <a:ln w="9525">
            <a:noFill/>
            <a:miter lim="800000"/>
            <a:headEnd/>
            <a:tailEnd/>
          </a:ln>
          <a:effectLst/>
        </p:spPr>
        <p:txBody>
          <a:bodyPr vert="horz" wrap="square" lIns="94972" tIns="47486" rIns="94972" bIns="47486" numCol="1" anchor="b" anchorCtr="0" compatLnSpc="1">
            <a:prstTxWarp prst="textNoShape">
              <a:avLst/>
            </a:prstTxWarp>
          </a:bodyPr>
          <a:lstStyle>
            <a:lvl1pPr defTabSz="949325" eaLnBrk="1" hangingPunct="1">
              <a:defRPr sz="1300" b="0" i="0">
                <a:solidFill>
                  <a:schemeClr val="tx1"/>
                </a:solidFill>
                <a:latin typeface="Times New Roman" pitchFamily="18" charset="0"/>
                <a:ea typeface="+mn-ea"/>
                <a:cs typeface="+mn-cs"/>
              </a:defRPr>
            </a:lvl1pPr>
          </a:lstStyle>
          <a:p>
            <a:pPr>
              <a:defRPr/>
            </a:pPr>
            <a:endParaRPr lang="en-US"/>
          </a:p>
        </p:txBody>
      </p:sp>
      <p:sp>
        <p:nvSpPr>
          <p:cNvPr id="9223" name="Rectangle 7">
            <a:extLst>
              <a:ext uri="{FF2B5EF4-FFF2-40B4-BE49-F238E27FC236}">
                <a16:creationId xmlns:a16="http://schemas.microsoft.com/office/drawing/2014/main" id="{C38EA282-5575-6A0C-AE9D-C994241A789B}"/>
              </a:ext>
            </a:extLst>
          </p:cNvPr>
          <p:cNvSpPr>
            <a:spLocks noGrp="1" noChangeArrowheads="1"/>
          </p:cNvSpPr>
          <p:nvPr>
            <p:ph type="sldNum" sz="quarter" idx="5"/>
          </p:nvPr>
        </p:nvSpPr>
        <p:spPr bwMode="auto">
          <a:xfrm>
            <a:off x="3851275" y="9436100"/>
            <a:ext cx="2960688" cy="488950"/>
          </a:xfrm>
          <a:prstGeom prst="rect">
            <a:avLst/>
          </a:prstGeom>
          <a:noFill/>
          <a:ln w="9525">
            <a:noFill/>
            <a:miter lim="800000"/>
            <a:headEnd/>
            <a:tailEnd/>
          </a:ln>
          <a:effectLst/>
        </p:spPr>
        <p:txBody>
          <a:bodyPr vert="horz" wrap="square" lIns="94972" tIns="47486" rIns="94972" bIns="47486" numCol="1" anchor="b" anchorCtr="0" compatLnSpc="1">
            <a:prstTxWarp prst="textNoShape">
              <a:avLst/>
            </a:prstTxWarp>
          </a:bodyPr>
          <a:lstStyle>
            <a:lvl1pPr algn="r" defTabSz="949325" eaLnBrk="1" hangingPunct="1">
              <a:defRPr sz="1300" b="0" i="0">
                <a:solidFill>
                  <a:schemeClr val="tx1"/>
                </a:solidFill>
                <a:latin typeface="Times New Roman" panose="02020603050405020304" pitchFamily="18" charset="0"/>
              </a:defRPr>
            </a:lvl1pPr>
          </a:lstStyle>
          <a:p>
            <a:pPr>
              <a:defRPr/>
            </a:pPr>
            <a:fld id="{3CBC2B4E-83CA-2346-B185-2EF7189B7299}" type="slidenum">
              <a:rPr lang="en-US" altLang="en-CH"/>
              <a:pPr>
                <a:defRPr/>
              </a:pPr>
              <a:t>‹#›</a:t>
            </a:fld>
            <a:endParaRPr lang="en-US" altLang="en-C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2FEAA565-C7C8-58C1-2994-4FEC2CCBEBDD}"/>
              </a:ext>
            </a:extLst>
          </p:cNvPr>
          <p:cNvSpPr>
            <a:spLocks noGrp="1" noRot="1" noChangeAspect="1" noChangeArrowheads="1" noTextEdit="1"/>
          </p:cNvSpPr>
          <p:nvPr>
            <p:ph type="sldImg"/>
          </p:nvPr>
        </p:nvSpPr>
        <p:spPr>
          <a:ln/>
        </p:spPr>
      </p:sp>
      <p:sp>
        <p:nvSpPr>
          <p:cNvPr id="19458" name="Notes Placeholder 2">
            <a:extLst>
              <a:ext uri="{FF2B5EF4-FFF2-40B4-BE49-F238E27FC236}">
                <a16:creationId xmlns:a16="http://schemas.microsoft.com/office/drawing/2014/main" id="{C314BD9B-B60F-ED3B-5923-F9AE9125A7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67CF86B6-A526-3719-960A-FA874525FB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8BEB200-82CC-F24D-A056-732643DA3CB5}" type="slidenum">
              <a:rPr lang="en-US" altLang="en-CH" sz="1300" smtClean="0"/>
              <a:pPr>
                <a:spcBef>
                  <a:spcPct val="0"/>
                </a:spcBef>
              </a:pPr>
              <a:t>1</a:t>
            </a:fld>
            <a:endParaRPr lang="en-US" altLang="en-CH"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CE931DF6-F614-A58A-946B-CADD4B9BBCEE}"/>
              </a:ext>
            </a:extLst>
          </p:cNvPr>
          <p:cNvSpPr>
            <a:spLocks noGrp="1" noRot="1" noChangeAspect="1" noChangeArrowheads="1" noTextEdit="1"/>
          </p:cNvSpPr>
          <p:nvPr>
            <p:ph type="sldImg"/>
          </p:nvPr>
        </p:nvSpPr>
        <p:spPr>
          <a:ln/>
        </p:spPr>
      </p:sp>
      <p:sp>
        <p:nvSpPr>
          <p:cNvPr id="37890" name="Notes Placeholder 2">
            <a:extLst>
              <a:ext uri="{FF2B5EF4-FFF2-40B4-BE49-F238E27FC236}">
                <a16:creationId xmlns:a16="http://schemas.microsoft.com/office/drawing/2014/main" id="{9D1EEACA-6F22-1E50-6B68-D38CC7F5E0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EC1EFFBC-8B9E-266C-7746-160D804E5F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FD70758-5084-8147-A00B-72287051E6E6}" type="slidenum">
              <a:rPr lang="en-US" altLang="en-CH" sz="1300" smtClean="0"/>
              <a:pPr>
                <a:spcBef>
                  <a:spcPct val="0"/>
                </a:spcBef>
              </a:pPr>
              <a:t>10</a:t>
            </a:fld>
            <a:endParaRPr lang="en-US" altLang="en-CH"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F83E092F-3D54-E977-9652-3B1BF01DDBA0}"/>
              </a:ext>
            </a:extLst>
          </p:cNvPr>
          <p:cNvSpPr>
            <a:spLocks noGrp="1" noRot="1" noChangeAspect="1" noChangeArrowheads="1" noTextEdit="1"/>
          </p:cNvSpPr>
          <p:nvPr>
            <p:ph type="sldImg"/>
          </p:nvPr>
        </p:nvSpPr>
        <p:spPr>
          <a:ln/>
        </p:spPr>
      </p:sp>
      <p:sp>
        <p:nvSpPr>
          <p:cNvPr id="39938" name="Notes Placeholder 2">
            <a:extLst>
              <a:ext uri="{FF2B5EF4-FFF2-40B4-BE49-F238E27FC236}">
                <a16:creationId xmlns:a16="http://schemas.microsoft.com/office/drawing/2014/main" id="{2D776521-1C22-FFEB-EA37-9593184DC5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C8BCDF8C-C05C-F3AC-AC7B-07B58001FD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7B7C3E6-688D-1C42-B6DD-0A20525967C9}" type="slidenum">
              <a:rPr lang="en-US" altLang="en-CH" sz="1300" smtClean="0"/>
              <a:pPr>
                <a:spcBef>
                  <a:spcPct val="0"/>
                </a:spcBef>
              </a:pPr>
              <a:t>11</a:t>
            </a:fld>
            <a:endParaRPr lang="en-US" altLang="en-CH"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573661CC-C342-20F5-13A6-EDCFDDE2B3BE}"/>
              </a:ext>
            </a:extLst>
          </p:cNvPr>
          <p:cNvSpPr txBox="1">
            <a:spLocks noGrp="1" noChangeArrowheads="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77DDBDAD-E151-9A4A-8809-FE3E68F51A39}" type="slidenum">
              <a:rPr lang="en-US" altLang="en-CH" sz="1300" b="0" i="0"/>
              <a:pPr algn="r" eaLnBrk="1" hangingPunct="1">
                <a:spcBef>
                  <a:spcPct val="0"/>
                </a:spcBef>
              </a:pPr>
              <a:t>12</a:t>
            </a:fld>
            <a:endParaRPr lang="en-US" altLang="en-CH" sz="1300" b="0" i="0"/>
          </a:p>
        </p:txBody>
      </p:sp>
      <p:sp>
        <p:nvSpPr>
          <p:cNvPr id="41986" name="Rectangle 2">
            <a:extLst>
              <a:ext uri="{FF2B5EF4-FFF2-40B4-BE49-F238E27FC236}">
                <a16:creationId xmlns:a16="http://schemas.microsoft.com/office/drawing/2014/main" id="{56286864-6716-5576-0C92-B48DD5072E4F}"/>
              </a:ext>
            </a:extLst>
          </p:cNvPr>
          <p:cNvSpPr>
            <a:spLocks noGrp="1" noRot="1" noChangeAspect="1" noChangeArrowheads="1" noTextEdit="1"/>
          </p:cNvSpPr>
          <p:nvPr>
            <p:ph type="sldImg"/>
          </p:nvPr>
        </p:nvSpPr>
        <p:spPr>
          <a:xfrm>
            <a:off x="920750" y="742950"/>
            <a:ext cx="4953000" cy="3714750"/>
          </a:xfrm>
          <a:ln/>
        </p:spPr>
      </p:sp>
      <p:sp>
        <p:nvSpPr>
          <p:cNvPr id="41987" name="Rectangle 3">
            <a:extLst>
              <a:ext uri="{FF2B5EF4-FFF2-40B4-BE49-F238E27FC236}">
                <a16:creationId xmlns:a16="http://schemas.microsoft.com/office/drawing/2014/main" id="{7F67773C-2581-6C6D-6376-BF82EB91EB7E}"/>
              </a:ext>
            </a:extLst>
          </p:cNvPr>
          <p:cNvSpPr>
            <a:spLocks noGrp="1" noChangeArrowheads="1"/>
          </p:cNvSpPr>
          <p:nvPr>
            <p:ph type="body" idx="1"/>
          </p:nvPr>
        </p:nvSpPr>
        <p:spPr>
          <a:xfrm>
            <a:off x="679450" y="4705350"/>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67A41A40-3296-4B23-E33D-C9E52F117AAA}"/>
              </a:ext>
            </a:extLst>
          </p:cNvPr>
          <p:cNvSpPr txBox="1">
            <a:spLocks noGrp="1" noChangeArrowheads="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95857963-54BC-8043-82E4-8CEC6F7EC525}" type="slidenum">
              <a:rPr lang="en-US" altLang="en-CH" sz="1300" b="0" i="0"/>
              <a:pPr algn="r" eaLnBrk="1" hangingPunct="1">
                <a:spcBef>
                  <a:spcPct val="0"/>
                </a:spcBef>
              </a:pPr>
              <a:t>13</a:t>
            </a:fld>
            <a:endParaRPr lang="en-US" altLang="en-CH" sz="1300" b="0" i="0"/>
          </a:p>
        </p:txBody>
      </p:sp>
      <p:sp>
        <p:nvSpPr>
          <p:cNvPr id="44034" name="Rectangle 2">
            <a:extLst>
              <a:ext uri="{FF2B5EF4-FFF2-40B4-BE49-F238E27FC236}">
                <a16:creationId xmlns:a16="http://schemas.microsoft.com/office/drawing/2014/main" id="{3A05ADA8-62DB-A20A-3ABA-826D5EBFB391}"/>
              </a:ext>
            </a:extLst>
          </p:cNvPr>
          <p:cNvSpPr>
            <a:spLocks noGrp="1" noRot="1" noChangeAspect="1" noChangeArrowheads="1" noTextEdit="1"/>
          </p:cNvSpPr>
          <p:nvPr>
            <p:ph type="sldImg"/>
          </p:nvPr>
        </p:nvSpPr>
        <p:spPr>
          <a:xfrm>
            <a:off x="920750" y="742950"/>
            <a:ext cx="4953000" cy="3714750"/>
          </a:xfrm>
          <a:ln/>
        </p:spPr>
      </p:sp>
      <p:sp>
        <p:nvSpPr>
          <p:cNvPr id="44035" name="Rectangle 3">
            <a:extLst>
              <a:ext uri="{FF2B5EF4-FFF2-40B4-BE49-F238E27FC236}">
                <a16:creationId xmlns:a16="http://schemas.microsoft.com/office/drawing/2014/main" id="{BBE886E3-B15E-6148-AC1D-4045D172D1CC}"/>
              </a:ext>
            </a:extLst>
          </p:cNvPr>
          <p:cNvSpPr>
            <a:spLocks noGrp="1" noChangeArrowheads="1"/>
          </p:cNvSpPr>
          <p:nvPr>
            <p:ph type="body" idx="1"/>
          </p:nvPr>
        </p:nvSpPr>
        <p:spPr>
          <a:xfrm>
            <a:off x="679450" y="4705350"/>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204FD6CA-37CA-365A-BA19-F3618C1F7733}"/>
              </a:ext>
            </a:extLst>
          </p:cNvPr>
          <p:cNvSpPr txBox="1">
            <a:spLocks noGrp="1" noChangeArrowheads="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48D5C8CF-16C8-1A4F-87BB-2C37405FEB91}" type="slidenum">
              <a:rPr lang="en-US" altLang="en-CH" sz="1300" b="0" i="0"/>
              <a:pPr algn="r" eaLnBrk="1" hangingPunct="1">
                <a:spcBef>
                  <a:spcPct val="0"/>
                </a:spcBef>
              </a:pPr>
              <a:t>14</a:t>
            </a:fld>
            <a:endParaRPr lang="en-US" altLang="en-CH" sz="1300" b="0" i="0"/>
          </a:p>
        </p:txBody>
      </p:sp>
      <p:sp>
        <p:nvSpPr>
          <p:cNvPr id="46082" name="Rectangle 2">
            <a:extLst>
              <a:ext uri="{FF2B5EF4-FFF2-40B4-BE49-F238E27FC236}">
                <a16:creationId xmlns:a16="http://schemas.microsoft.com/office/drawing/2014/main" id="{4819A169-5E38-E6F9-1CB3-901A92513405}"/>
              </a:ext>
            </a:extLst>
          </p:cNvPr>
          <p:cNvSpPr>
            <a:spLocks noGrp="1" noRot="1" noChangeAspect="1" noChangeArrowheads="1" noTextEdit="1"/>
          </p:cNvSpPr>
          <p:nvPr>
            <p:ph type="sldImg"/>
          </p:nvPr>
        </p:nvSpPr>
        <p:spPr>
          <a:xfrm>
            <a:off x="920750" y="742950"/>
            <a:ext cx="4953000" cy="3714750"/>
          </a:xfrm>
          <a:ln/>
        </p:spPr>
      </p:sp>
      <p:sp>
        <p:nvSpPr>
          <p:cNvPr id="46083" name="Rectangle 3">
            <a:extLst>
              <a:ext uri="{FF2B5EF4-FFF2-40B4-BE49-F238E27FC236}">
                <a16:creationId xmlns:a16="http://schemas.microsoft.com/office/drawing/2014/main" id="{EAE2ED7C-0591-9727-210F-453F47A64F45}"/>
              </a:ext>
            </a:extLst>
          </p:cNvPr>
          <p:cNvSpPr>
            <a:spLocks noGrp="1" noChangeArrowheads="1"/>
          </p:cNvSpPr>
          <p:nvPr>
            <p:ph type="body" idx="1"/>
          </p:nvPr>
        </p:nvSpPr>
        <p:spPr>
          <a:xfrm>
            <a:off x="679450" y="4705350"/>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584A4B77-E7C9-5E28-B6D9-5326C94F1C38}"/>
              </a:ext>
            </a:extLst>
          </p:cNvPr>
          <p:cNvSpPr txBox="1">
            <a:spLocks noGrp="1" noChangeArrowheads="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DCBD1D8-7B0F-F34C-B046-05C2880C2E8B}" type="slidenum">
              <a:rPr lang="en-US" altLang="en-CH" sz="1300" b="0" i="0"/>
              <a:pPr algn="r" eaLnBrk="1" hangingPunct="1">
                <a:spcBef>
                  <a:spcPct val="0"/>
                </a:spcBef>
              </a:pPr>
              <a:t>15</a:t>
            </a:fld>
            <a:endParaRPr lang="en-US" altLang="en-CH" sz="1300" b="0" i="0"/>
          </a:p>
        </p:txBody>
      </p:sp>
      <p:sp>
        <p:nvSpPr>
          <p:cNvPr id="48130" name="Rectangle 2">
            <a:extLst>
              <a:ext uri="{FF2B5EF4-FFF2-40B4-BE49-F238E27FC236}">
                <a16:creationId xmlns:a16="http://schemas.microsoft.com/office/drawing/2014/main" id="{647CC0CE-E7CC-87C3-3D06-B62510E5BB45}"/>
              </a:ext>
            </a:extLst>
          </p:cNvPr>
          <p:cNvSpPr>
            <a:spLocks noGrp="1" noRot="1" noChangeAspect="1" noChangeArrowheads="1" noTextEdit="1"/>
          </p:cNvSpPr>
          <p:nvPr>
            <p:ph type="sldImg"/>
          </p:nvPr>
        </p:nvSpPr>
        <p:spPr>
          <a:xfrm>
            <a:off x="920750" y="742950"/>
            <a:ext cx="4953000" cy="3714750"/>
          </a:xfrm>
          <a:ln/>
        </p:spPr>
      </p:sp>
      <p:sp>
        <p:nvSpPr>
          <p:cNvPr id="48131" name="Rectangle 3">
            <a:extLst>
              <a:ext uri="{FF2B5EF4-FFF2-40B4-BE49-F238E27FC236}">
                <a16:creationId xmlns:a16="http://schemas.microsoft.com/office/drawing/2014/main" id="{408B164C-B989-D0BA-3E52-E051C3459C7A}"/>
              </a:ext>
            </a:extLst>
          </p:cNvPr>
          <p:cNvSpPr>
            <a:spLocks noGrp="1" noChangeArrowheads="1"/>
          </p:cNvSpPr>
          <p:nvPr>
            <p:ph type="body" idx="1"/>
          </p:nvPr>
        </p:nvSpPr>
        <p:spPr>
          <a:xfrm>
            <a:off x="679450" y="4705350"/>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CH">
                <a:ea typeface="ＭＳ Ｐゴシック" panose="020B0600070205080204" pitchFamily="34" charset="-128"/>
              </a:rPr>
              <a:t>Replace the derivative with the covariant derivative introducing the force carriers: gluons, weak vector bosons and photon.</a:t>
            </a:r>
          </a:p>
          <a:p>
            <a:pPr eaLnBrk="1" hangingPunct="1"/>
            <a:r>
              <a:rPr lang="en-US" altLang="en-CH">
                <a:ea typeface="ＭＳ Ｐゴシック" panose="020B0600070205080204" pitchFamily="34" charset="-128"/>
              </a:rPr>
              <a:t>The constants g_s, g and g</a:t>
            </a:r>
            <a:r>
              <a:rPr lang="en-US" altLang="en-US">
                <a:ea typeface="ＭＳ Ｐゴシック" panose="020B0600070205080204" pitchFamily="34" charset="-128"/>
              </a:rPr>
              <a:t>’</a:t>
            </a:r>
            <a:r>
              <a:rPr lang="en-US" altLang="en-CH">
                <a:ea typeface="ＭＳ Ｐゴシック" panose="020B0600070205080204" pitchFamily="34" charset="-128"/>
              </a:rPr>
              <a:t> are the corresponding coupling constants of the gauge particles.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CD160D55-216A-6F65-2334-1277AEE31F4F}"/>
              </a:ext>
            </a:extLst>
          </p:cNvPr>
          <p:cNvSpPr txBox="1">
            <a:spLocks noGrp="1" noChangeArrowheads="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A4959A88-1F75-B04D-8F6F-1D44FFC527D0}" type="slidenum">
              <a:rPr lang="en-US" altLang="en-CH" sz="1300" b="0" i="0"/>
              <a:pPr algn="r" eaLnBrk="1" hangingPunct="1">
                <a:spcBef>
                  <a:spcPct val="0"/>
                </a:spcBef>
              </a:pPr>
              <a:t>16</a:t>
            </a:fld>
            <a:endParaRPr lang="en-US" altLang="en-CH" sz="1300" b="0" i="0"/>
          </a:p>
        </p:txBody>
      </p:sp>
      <p:sp>
        <p:nvSpPr>
          <p:cNvPr id="50178" name="Rectangle 2">
            <a:extLst>
              <a:ext uri="{FF2B5EF4-FFF2-40B4-BE49-F238E27FC236}">
                <a16:creationId xmlns:a16="http://schemas.microsoft.com/office/drawing/2014/main" id="{9B804D97-4CF3-9FB3-F36B-E5DEA61E24C9}"/>
              </a:ext>
            </a:extLst>
          </p:cNvPr>
          <p:cNvSpPr>
            <a:spLocks noGrp="1" noRot="1" noChangeAspect="1" noChangeArrowheads="1" noTextEdit="1"/>
          </p:cNvSpPr>
          <p:nvPr>
            <p:ph type="sldImg"/>
          </p:nvPr>
        </p:nvSpPr>
        <p:spPr>
          <a:xfrm>
            <a:off x="920750" y="742950"/>
            <a:ext cx="4953000" cy="3714750"/>
          </a:xfrm>
          <a:ln/>
        </p:spPr>
      </p:sp>
      <p:sp>
        <p:nvSpPr>
          <p:cNvPr id="50179" name="Rectangle 3">
            <a:extLst>
              <a:ext uri="{FF2B5EF4-FFF2-40B4-BE49-F238E27FC236}">
                <a16:creationId xmlns:a16="http://schemas.microsoft.com/office/drawing/2014/main" id="{1D27652B-5393-7D3A-FF86-BA9C32D3ABD9}"/>
              </a:ext>
            </a:extLst>
          </p:cNvPr>
          <p:cNvSpPr>
            <a:spLocks noGrp="1" noChangeArrowheads="1"/>
          </p:cNvSpPr>
          <p:nvPr>
            <p:ph type="body" idx="1"/>
          </p:nvPr>
        </p:nvSpPr>
        <p:spPr>
          <a:xfrm>
            <a:off x="679450" y="4705350"/>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CH">
                <a:ea typeface="ＭＳ Ｐゴシック" panose="020B0600070205080204" pitchFamily="34" charset="-128"/>
              </a:rPr>
              <a:t>Writing out the weak part leads to terms that can be illustrated by Feynman diagrams. The interactions are usually written as a current J times a gauge field.</a:t>
            </a:r>
          </a:p>
          <a:p>
            <a:pPr eaLnBrk="1" hangingPunct="1"/>
            <a:r>
              <a:rPr lang="en-US" altLang="en-CH">
                <a:ea typeface="ＭＳ Ｐゴシック" panose="020B0600070205080204" pitchFamily="34" charset="-128"/>
              </a:rPr>
              <a:t>Exercise:</a:t>
            </a:r>
          </a:p>
          <a:p>
            <a:pPr eaLnBrk="1" hangingPunct="1"/>
            <a:r>
              <a:rPr lang="en-US" altLang="en-CH">
                <a:ea typeface="ＭＳ Ｐゴシック" panose="020B0600070205080204" pitchFamily="34" charset="-128"/>
              </a:rPr>
              <a:t>To show this use the defitions of the parity and charge operators. Start by setting q_l = ½ (1+g_5) q, etc. Use also (1-g_5)g_0 = g_0(1+g_5). Show for a few terms that Parity leads to q_l -&gt; q_R. For C it goes similarly using transformation properties under C.</a:t>
            </a:r>
          </a:p>
          <a:p>
            <a:pPr eaLnBrk="1" hangingPunct="1"/>
            <a:r>
              <a:rPr lang="en-US" altLang="en-CH">
                <a:ea typeface="ＭＳ Ｐゴシック" panose="020B0600070205080204" pitchFamily="34" charset="-128"/>
              </a:rPr>
              <a:t>In fact, one can see immediately that, since the lagrangian contains vector terms and  axial vector terms, which transform with opposite sign, that it cannot be Parity or charge conserving. Under CP, both the vector and axial currents are odd.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06B662BA-1E48-A803-EB04-71E4D80622CA}"/>
              </a:ext>
            </a:extLst>
          </p:cNvPr>
          <p:cNvSpPr txBox="1">
            <a:spLocks noGrp="1" noChangeArrowheads="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7F9ECF8C-FE3C-EA40-A460-187E4D28CAE8}" type="slidenum">
              <a:rPr lang="en-US" altLang="en-CH" sz="1300" b="0" i="0"/>
              <a:pPr algn="r" eaLnBrk="1" hangingPunct="1">
                <a:spcBef>
                  <a:spcPct val="0"/>
                </a:spcBef>
              </a:pPr>
              <a:t>17</a:t>
            </a:fld>
            <a:endParaRPr lang="en-US" altLang="en-CH" sz="1300" b="0" i="0"/>
          </a:p>
        </p:txBody>
      </p:sp>
      <p:sp>
        <p:nvSpPr>
          <p:cNvPr id="52226" name="Rectangle 2">
            <a:extLst>
              <a:ext uri="{FF2B5EF4-FFF2-40B4-BE49-F238E27FC236}">
                <a16:creationId xmlns:a16="http://schemas.microsoft.com/office/drawing/2014/main" id="{F0CA6148-704D-903D-A346-72E3AC5926A3}"/>
              </a:ext>
            </a:extLst>
          </p:cNvPr>
          <p:cNvSpPr>
            <a:spLocks noGrp="1" noRot="1" noChangeAspect="1" noChangeArrowheads="1" noTextEdit="1"/>
          </p:cNvSpPr>
          <p:nvPr>
            <p:ph type="sldImg"/>
          </p:nvPr>
        </p:nvSpPr>
        <p:spPr>
          <a:xfrm>
            <a:off x="920750" y="742950"/>
            <a:ext cx="4953000" cy="3714750"/>
          </a:xfrm>
          <a:ln/>
        </p:spPr>
      </p:sp>
      <p:sp>
        <p:nvSpPr>
          <p:cNvPr id="52227" name="Rectangle 3">
            <a:extLst>
              <a:ext uri="{FF2B5EF4-FFF2-40B4-BE49-F238E27FC236}">
                <a16:creationId xmlns:a16="http://schemas.microsoft.com/office/drawing/2014/main" id="{878B575E-E3F9-2FE0-FCB1-8601C3C3C49E}"/>
              </a:ext>
            </a:extLst>
          </p:cNvPr>
          <p:cNvSpPr>
            <a:spLocks noGrp="1" noChangeArrowheads="1"/>
          </p:cNvSpPr>
          <p:nvPr>
            <p:ph type="body" idx="1"/>
          </p:nvPr>
        </p:nvSpPr>
        <p:spPr>
          <a:xfrm>
            <a:off x="679450" y="4705350"/>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CH">
                <a:ea typeface="ＭＳ Ｐゴシック" panose="020B0600070205080204" pitchFamily="34" charset="-128"/>
              </a:rPr>
              <a:t>The Higgs potential has an asymmetric minimum in one of the 4 degrees of freedom: Re(phi_0). Only this component remains in the final Lagrangian: the Higgs field. The other three components are absorbed in the mass terms of the W+, W-, Z bosons. The photon remains massless.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C938B0DD-FF05-8C5F-3E56-3A64AF3B682F}"/>
              </a:ext>
            </a:extLst>
          </p:cNvPr>
          <p:cNvSpPr txBox="1">
            <a:spLocks noGrp="1" noChangeArrowheads="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C69CDA1-84DE-1343-9823-3CF7C2AE6933}" type="slidenum">
              <a:rPr lang="en-US" altLang="en-CH" sz="1300" b="0" i="0"/>
              <a:pPr algn="r" eaLnBrk="1" hangingPunct="1">
                <a:spcBef>
                  <a:spcPct val="0"/>
                </a:spcBef>
              </a:pPr>
              <a:t>18</a:t>
            </a:fld>
            <a:endParaRPr lang="en-US" altLang="en-CH" sz="1300" b="0" i="0"/>
          </a:p>
        </p:txBody>
      </p:sp>
      <p:sp>
        <p:nvSpPr>
          <p:cNvPr id="54274" name="Rectangle 2">
            <a:extLst>
              <a:ext uri="{FF2B5EF4-FFF2-40B4-BE49-F238E27FC236}">
                <a16:creationId xmlns:a16="http://schemas.microsoft.com/office/drawing/2014/main" id="{0F1970EA-7A3A-C81B-6E32-0F3A8C08DB6B}"/>
              </a:ext>
            </a:extLst>
          </p:cNvPr>
          <p:cNvSpPr>
            <a:spLocks noGrp="1" noRot="1" noChangeAspect="1" noChangeArrowheads="1" noTextEdit="1"/>
          </p:cNvSpPr>
          <p:nvPr>
            <p:ph type="sldImg"/>
          </p:nvPr>
        </p:nvSpPr>
        <p:spPr>
          <a:xfrm>
            <a:off x="920750" y="742950"/>
            <a:ext cx="4953000" cy="3714750"/>
          </a:xfrm>
          <a:ln/>
        </p:spPr>
      </p:sp>
      <p:sp>
        <p:nvSpPr>
          <p:cNvPr id="54275" name="Rectangle 3">
            <a:extLst>
              <a:ext uri="{FF2B5EF4-FFF2-40B4-BE49-F238E27FC236}">
                <a16:creationId xmlns:a16="http://schemas.microsoft.com/office/drawing/2014/main" id="{64B8A4D3-E854-4E73-EFB3-A4B0E37CA0CB}"/>
              </a:ext>
            </a:extLst>
          </p:cNvPr>
          <p:cNvSpPr>
            <a:spLocks noGrp="1" noChangeArrowheads="1"/>
          </p:cNvSpPr>
          <p:nvPr>
            <p:ph type="body" idx="1"/>
          </p:nvPr>
        </p:nvSpPr>
        <p:spPr>
          <a:xfrm>
            <a:off x="679450" y="4705350"/>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CH">
                <a:ea typeface="ＭＳ Ｐゴシック" panose="020B0600070205080204" pitchFamily="34" charset="-128"/>
              </a:rPr>
              <a:t>Remember that the Lagrangian is a scalar object (it must respect Lorentz invariance). How can we make scalars with left handed doublets, higgs doublets and right handed singlets?</a:t>
            </a:r>
          </a:p>
          <a:p>
            <a:pPr eaLnBrk="1" hangingPunct="1"/>
            <a:r>
              <a:rPr lang="en-US" altLang="en-CH">
                <a:ea typeface="ＭＳ Ｐゴシック" panose="020B0600070205080204" pitchFamily="34" charset="-128"/>
              </a:rPr>
              <a:t>Y_ij are Yukawa coupling constants, the lefthanded fermion doublet and the higgs doublet together make a scalar to be multiplied by the righthanded fermion scalar.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F6A53C8-468A-0C03-AFF2-A57AEBEEB92C}"/>
              </a:ext>
            </a:extLst>
          </p:cNvPr>
          <p:cNvSpPr txBox="1">
            <a:spLocks noGrp="1" noChangeArrowheads="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B8B7FE45-214D-5E45-94E5-760AC63DD910}" type="slidenum">
              <a:rPr lang="en-US" altLang="en-CH" sz="1300" b="0" i="0"/>
              <a:pPr algn="r" eaLnBrk="1" hangingPunct="1">
                <a:spcBef>
                  <a:spcPct val="0"/>
                </a:spcBef>
              </a:pPr>
              <a:t>19</a:t>
            </a:fld>
            <a:endParaRPr lang="en-US" altLang="en-CH" sz="1300" b="0" i="0"/>
          </a:p>
        </p:txBody>
      </p:sp>
      <p:sp>
        <p:nvSpPr>
          <p:cNvPr id="56322" name="Rectangle 2">
            <a:extLst>
              <a:ext uri="{FF2B5EF4-FFF2-40B4-BE49-F238E27FC236}">
                <a16:creationId xmlns:a16="http://schemas.microsoft.com/office/drawing/2014/main" id="{5C2F34AE-1D1C-B150-7F01-4AE553AD6D94}"/>
              </a:ext>
            </a:extLst>
          </p:cNvPr>
          <p:cNvSpPr>
            <a:spLocks noGrp="1" noRot="1" noChangeAspect="1" noChangeArrowheads="1" noTextEdit="1"/>
          </p:cNvSpPr>
          <p:nvPr>
            <p:ph type="sldImg"/>
          </p:nvPr>
        </p:nvSpPr>
        <p:spPr>
          <a:xfrm>
            <a:off x="920750" y="742950"/>
            <a:ext cx="4953000" cy="3714750"/>
          </a:xfrm>
          <a:ln/>
        </p:spPr>
      </p:sp>
      <p:sp>
        <p:nvSpPr>
          <p:cNvPr id="56323" name="Rectangle 3">
            <a:extLst>
              <a:ext uri="{FF2B5EF4-FFF2-40B4-BE49-F238E27FC236}">
                <a16:creationId xmlns:a16="http://schemas.microsoft.com/office/drawing/2014/main" id="{FCA891FD-4C4A-1374-9A8E-3A529524C7A3}"/>
              </a:ext>
            </a:extLst>
          </p:cNvPr>
          <p:cNvSpPr>
            <a:spLocks noGrp="1" noChangeArrowheads="1"/>
          </p:cNvSpPr>
          <p:nvPr>
            <p:ph type="body" idx="1"/>
          </p:nvPr>
        </p:nvSpPr>
        <p:spPr>
          <a:xfrm>
            <a:off x="679450" y="4705350"/>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CH">
                <a:ea typeface="ＭＳ Ｐゴシック" panose="020B0600070205080204" pitchFamily="34" charset="-128"/>
              </a:rPr>
              <a:t>Answer: The lagrangian involves scalar and pseudoscalar interactions (since d_r = ½ (1-g_5) d etc.) in a similar way as the nuclean-meson potential.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BB959E87-8203-654E-5389-5EBB7BEDAA34}"/>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id="{39A488D6-4D2B-BA7D-8549-6E0214DDC4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3DBE57BF-204B-2303-B511-865B4EFCE4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1C28386-E1EC-EB4E-A7BC-AE7F06240844}" type="slidenum">
              <a:rPr lang="en-US" altLang="en-CH" sz="1300" smtClean="0"/>
              <a:pPr>
                <a:spcBef>
                  <a:spcPct val="0"/>
                </a:spcBef>
              </a:pPr>
              <a:t>2</a:t>
            </a:fld>
            <a:endParaRPr lang="en-US" altLang="en-CH"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C951A1DE-882F-CACB-DF69-22C318B520A1}"/>
              </a:ext>
            </a:extLst>
          </p:cNvPr>
          <p:cNvSpPr>
            <a:spLocks noGrp="1" noRot="1" noChangeAspect="1" noChangeArrowheads="1" noTextEdit="1"/>
          </p:cNvSpPr>
          <p:nvPr>
            <p:ph type="sldImg"/>
          </p:nvPr>
        </p:nvSpPr>
        <p:spPr>
          <a:ln/>
        </p:spPr>
      </p:sp>
      <p:sp>
        <p:nvSpPr>
          <p:cNvPr id="58370" name="Notes Placeholder 2">
            <a:extLst>
              <a:ext uri="{FF2B5EF4-FFF2-40B4-BE49-F238E27FC236}">
                <a16:creationId xmlns:a16="http://schemas.microsoft.com/office/drawing/2014/main" id="{706E81EC-EEC7-31D0-11BE-71C5CA0B77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20258FE2-A35C-82B5-91B9-E4C8E09FD08B}"/>
              </a:ext>
            </a:extLst>
          </p:cNvPr>
          <p:cNvSpPr txBox="1">
            <a:spLocks noGrp="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ADB430FC-4992-7B4C-8622-96573D74B9F4}" type="slidenum">
              <a:rPr lang="en-US" altLang="en-CH" sz="1300" b="0" i="0"/>
              <a:pPr algn="r" eaLnBrk="1" hangingPunct="1">
                <a:spcBef>
                  <a:spcPct val="0"/>
                </a:spcBef>
              </a:pPr>
              <a:t>20</a:t>
            </a:fld>
            <a:endParaRPr lang="en-US" altLang="en-CH" sz="1300" b="0" i="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8157D71C-4181-6788-7A80-13A06BF52E31}"/>
              </a:ext>
            </a:extLst>
          </p:cNvPr>
          <p:cNvSpPr txBox="1">
            <a:spLocks noGrp="1" noChangeArrowheads="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9022E952-F0AF-5F4D-87DF-B8902DE8AFD7}" type="slidenum">
              <a:rPr lang="en-US" altLang="en-CH" sz="1300" b="0" i="0"/>
              <a:pPr algn="r" eaLnBrk="1" hangingPunct="1">
                <a:spcBef>
                  <a:spcPct val="0"/>
                </a:spcBef>
              </a:pPr>
              <a:t>21</a:t>
            </a:fld>
            <a:endParaRPr lang="en-US" altLang="en-CH" sz="1300" b="0" i="0"/>
          </a:p>
        </p:txBody>
      </p:sp>
      <p:sp>
        <p:nvSpPr>
          <p:cNvPr id="60418" name="Rectangle 2">
            <a:extLst>
              <a:ext uri="{FF2B5EF4-FFF2-40B4-BE49-F238E27FC236}">
                <a16:creationId xmlns:a16="http://schemas.microsoft.com/office/drawing/2014/main" id="{08E27FB6-9FBB-CA3D-6EAE-F0B948091DAA}"/>
              </a:ext>
            </a:extLst>
          </p:cNvPr>
          <p:cNvSpPr>
            <a:spLocks noGrp="1" noRot="1" noChangeAspect="1" noChangeArrowheads="1" noTextEdit="1"/>
          </p:cNvSpPr>
          <p:nvPr>
            <p:ph type="sldImg"/>
          </p:nvPr>
        </p:nvSpPr>
        <p:spPr>
          <a:xfrm>
            <a:off x="920750" y="742950"/>
            <a:ext cx="4953000" cy="3714750"/>
          </a:xfrm>
          <a:ln/>
        </p:spPr>
      </p:sp>
      <p:sp>
        <p:nvSpPr>
          <p:cNvPr id="60419" name="Rectangle 3">
            <a:extLst>
              <a:ext uri="{FF2B5EF4-FFF2-40B4-BE49-F238E27FC236}">
                <a16:creationId xmlns:a16="http://schemas.microsoft.com/office/drawing/2014/main" id="{80787E24-58B7-86E8-8D21-132A1E2D85F9}"/>
              </a:ext>
            </a:extLst>
          </p:cNvPr>
          <p:cNvSpPr>
            <a:spLocks noGrp="1" noChangeArrowheads="1"/>
          </p:cNvSpPr>
          <p:nvPr>
            <p:ph type="body" idx="1"/>
          </p:nvPr>
        </p:nvSpPr>
        <p:spPr>
          <a:xfrm>
            <a:off x="679450" y="4705350"/>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CH">
                <a:ea typeface="ＭＳ Ｐゴシック" panose="020B0600070205080204" pitchFamily="34" charset="-128"/>
              </a:rPr>
              <a:t>In the vacuum, the only non-zero component of the Higgs field is phi^0.</a:t>
            </a:r>
          </a:p>
          <a:p>
            <a:pPr eaLnBrk="1" hangingPunct="1"/>
            <a:r>
              <a:rPr lang="en-US" altLang="en-CH">
                <a:ea typeface="ＭＳ Ｐゴシック" panose="020B0600070205080204" pitchFamily="34" charset="-128"/>
              </a:rPr>
              <a:t>The L_mass is CP conserving if the Mass matrices are real.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287968A0-55AA-02F9-7F39-B162AFCE0C81}"/>
              </a:ext>
            </a:extLst>
          </p:cNvPr>
          <p:cNvSpPr txBox="1">
            <a:spLocks noGrp="1" noChangeArrowheads="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D8C50CEC-E4D8-5F49-90B2-2B7534530B71}" type="slidenum">
              <a:rPr lang="en-US" altLang="en-CH" sz="1300" b="0" i="0"/>
              <a:pPr algn="r" eaLnBrk="1" hangingPunct="1">
                <a:spcBef>
                  <a:spcPct val="0"/>
                </a:spcBef>
              </a:pPr>
              <a:t>23</a:t>
            </a:fld>
            <a:endParaRPr lang="en-US" altLang="en-CH" sz="1300" b="0" i="0"/>
          </a:p>
        </p:txBody>
      </p:sp>
      <p:sp>
        <p:nvSpPr>
          <p:cNvPr id="63490" name="Rectangle 2">
            <a:extLst>
              <a:ext uri="{FF2B5EF4-FFF2-40B4-BE49-F238E27FC236}">
                <a16:creationId xmlns:a16="http://schemas.microsoft.com/office/drawing/2014/main" id="{6E148879-D594-A8AB-8802-FDEE4BD61617}"/>
              </a:ext>
            </a:extLst>
          </p:cNvPr>
          <p:cNvSpPr>
            <a:spLocks noGrp="1" noRot="1" noChangeAspect="1" noChangeArrowheads="1" noTextEdit="1"/>
          </p:cNvSpPr>
          <p:nvPr>
            <p:ph type="sldImg"/>
          </p:nvPr>
        </p:nvSpPr>
        <p:spPr>
          <a:xfrm>
            <a:off x="920750" y="742950"/>
            <a:ext cx="4953000" cy="3714750"/>
          </a:xfrm>
          <a:ln/>
        </p:spPr>
      </p:sp>
      <p:sp>
        <p:nvSpPr>
          <p:cNvPr id="63491" name="Rectangle 3">
            <a:extLst>
              <a:ext uri="{FF2B5EF4-FFF2-40B4-BE49-F238E27FC236}">
                <a16:creationId xmlns:a16="http://schemas.microsoft.com/office/drawing/2014/main" id="{3F38376E-BBBF-9F3B-80FB-E290239DD411}"/>
              </a:ext>
            </a:extLst>
          </p:cNvPr>
          <p:cNvSpPr>
            <a:spLocks noGrp="1" noChangeArrowheads="1"/>
          </p:cNvSpPr>
          <p:nvPr>
            <p:ph type="body" idx="1"/>
          </p:nvPr>
        </p:nvSpPr>
        <p:spPr>
          <a:xfrm>
            <a:off x="679450" y="4705350"/>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CH">
                <a:ea typeface="ＭＳ Ｐゴシック" panose="020B0600070205080204" pitchFamily="34" charset="-128"/>
              </a:rPr>
              <a:t>Use the fact that: d ½ (1+g_5) m_d ½ (1+g_5) d = m d ½ (1+g5) d.</a:t>
            </a:r>
          </a:p>
          <a:p>
            <a:pPr eaLnBrk="1" hangingPunct="1"/>
            <a:r>
              <a:rPr lang="en-US" altLang="en-CH">
                <a:ea typeface="ＭＳ Ｐゴシック" panose="020B0600070205080204" pitchFamily="34" charset="-128"/>
              </a:rPr>
              <a:t>And similarly: d ½ (1-g_5) m_d ½ (1-g_5) d = m d ½ (1-g5) d.</a:t>
            </a:r>
          </a:p>
          <a:p>
            <a:pPr eaLnBrk="1" hangingPunct="1"/>
            <a:r>
              <a:rPr lang="en-US" altLang="en-CH">
                <a:ea typeface="ＭＳ Ｐゴシック" panose="020B0600070205080204" pitchFamily="34" charset="-128"/>
              </a:rPr>
              <a:t>Sum them up to get: m d 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5EEFF9D9-DDFB-BA07-99B9-5AF5235C8975}"/>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B6233900-21EA-440F-57BE-DCBE1B2E26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
        <p:nvSpPr>
          <p:cNvPr id="65539" name="Slide Number Placeholder 3">
            <a:extLst>
              <a:ext uri="{FF2B5EF4-FFF2-40B4-BE49-F238E27FC236}">
                <a16:creationId xmlns:a16="http://schemas.microsoft.com/office/drawing/2014/main" id="{9AF47B2C-D305-8D7D-DA79-452126618B3A}"/>
              </a:ext>
            </a:extLst>
          </p:cNvPr>
          <p:cNvSpPr txBox="1">
            <a:spLocks noGrp="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A4DC907F-1A87-104A-96B5-0A8B4B66DEB9}" type="slidenum">
              <a:rPr lang="en-US" altLang="en-CH" sz="1300" b="0" i="0"/>
              <a:pPr algn="r" eaLnBrk="1" hangingPunct="1">
                <a:spcBef>
                  <a:spcPct val="0"/>
                </a:spcBef>
              </a:pPr>
              <a:t>24</a:t>
            </a:fld>
            <a:endParaRPr lang="en-US" altLang="en-CH" sz="1300" b="0" i="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2CE72094-3B6C-AEDE-C535-4708196E6C2A}"/>
              </a:ext>
            </a:extLst>
          </p:cNvPr>
          <p:cNvSpPr>
            <a:spLocks noGrp="1" noRot="1" noChangeAspect="1" noChangeArrowheads="1" noTextEdit="1"/>
          </p:cNvSpPr>
          <p:nvPr>
            <p:ph type="sldImg"/>
          </p:nvPr>
        </p:nvSpPr>
        <p:spPr>
          <a:ln/>
        </p:spPr>
      </p:sp>
      <p:sp>
        <p:nvSpPr>
          <p:cNvPr id="67586" name="Notes Placeholder 2">
            <a:extLst>
              <a:ext uri="{FF2B5EF4-FFF2-40B4-BE49-F238E27FC236}">
                <a16:creationId xmlns:a16="http://schemas.microsoft.com/office/drawing/2014/main" id="{B0CA51A3-4544-EB63-5674-9385C2EDF9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0CCC307C-12C9-9666-7AA7-1DA5C30E2342}"/>
              </a:ext>
            </a:extLst>
          </p:cNvPr>
          <p:cNvSpPr txBox="1">
            <a:spLocks noGrp="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E2CB1522-8E00-BD45-A25A-D14C94634F77}" type="slidenum">
              <a:rPr lang="en-US" altLang="en-CH" sz="1300" b="0" i="0"/>
              <a:pPr algn="r" eaLnBrk="1" hangingPunct="1">
                <a:spcBef>
                  <a:spcPct val="0"/>
                </a:spcBef>
              </a:pPr>
              <a:t>25</a:t>
            </a:fld>
            <a:endParaRPr lang="en-US" altLang="en-CH" sz="1300" b="0" i="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0C6E91AD-4F11-BB2E-B8B6-A7B4F98C0C10}"/>
              </a:ext>
            </a:extLst>
          </p:cNvPr>
          <p:cNvSpPr>
            <a:spLocks noGrp="1" noRot="1" noChangeAspect="1" noChangeArrowheads="1" noTextEdit="1"/>
          </p:cNvSpPr>
          <p:nvPr>
            <p:ph type="sldImg"/>
          </p:nvPr>
        </p:nvSpPr>
        <p:spPr>
          <a:ln/>
        </p:spPr>
      </p:sp>
      <p:sp>
        <p:nvSpPr>
          <p:cNvPr id="69634" name="Notes Placeholder 2">
            <a:extLst>
              <a:ext uri="{FF2B5EF4-FFF2-40B4-BE49-F238E27FC236}">
                <a16:creationId xmlns:a16="http://schemas.microsoft.com/office/drawing/2014/main" id="{E4BA0AF2-940A-B8FA-8A36-74158D6589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
        <p:nvSpPr>
          <p:cNvPr id="69635" name="Slide Number Placeholder 3">
            <a:extLst>
              <a:ext uri="{FF2B5EF4-FFF2-40B4-BE49-F238E27FC236}">
                <a16:creationId xmlns:a16="http://schemas.microsoft.com/office/drawing/2014/main" id="{59BC1264-2E13-A50D-F23A-0E4D8671A2F1}"/>
              </a:ext>
            </a:extLst>
          </p:cNvPr>
          <p:cNvSpPr txBox="1">
            <a:spLocks noGrp="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531A8482-6E85-7441-B56E-658A89D66CD5}" type="slidenum">
              <a:rPr lang="en-US" altLang="en-CH" sz="1300" b="0" i="0"/>
              <a:pPr algn="r" eaLnBrk="1" hangingPunct="1">
                <a:spcBef>
                  <a:spcPct val="0"/>
                </a:spcBef>
              </a:pPr>
              <a:t>26</a:t>
            </a:fld>
            <a:endParaRPr lang="en-US" altLang="en-CH" sz="1300" b="0" i="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8BFB84C6-4DEC-0C16-7534-C73A72BA910C}"/>
              </a:ext>
            </a:extLst>
          </p:cNvPr>
          <p:cNvSpPr txBox="1">
            <a:spLocks noGrp="1" noChangeArrowheads="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3E08F5C9-7C97-0849-9918-2C37E4A7D7AD}" type="slidenum">
              <a:rPr lang="en-US" altLang="en-CH" sz="1300" b="0" i="0"/>
              <a:pPr algn="r" eaLnBrk="1" hangingPunct="1">
                <a:spcBef>
                  <a:spcPct val="0"/>
                </a:spcBef>
              </a:pPr>
              <a:t>27</a:t>
            </a:fld>
            <a:endParaRPr lang="en-US" altLang="en-CH" sz="1300" b="0" i="0"/>
          </a:p>
        </p:txBody>
      </p:sp>
      <p:sp>
        <p:nvSpPr>
          <p:cNvPr id="71682" name="Rectangle 2">
            <a:extLst>
              <a:ext uri="{FF2B5EF4-FFF2-40B4-BE49-F238E27FC236}">
                <a16:creationId xmlns:a16="http://schemas.microsoft.com/office/drawing/2014/main" id="{00662E2B-DEF1-8AB5-2B3A-CF163530C352}"/>
              </a:ext>
            </a:extLst>
          </p:cNvPr>
          <p:cNvSpPr>
            <a:spLocks noGrp="1" noRot="1" noChangeAspect="1" noChangeArrowheads="1" noTextEdit="1"/>
          </p:cNvSpPr>
          <p:nvPr>
            <p:ph type="sldImg"/>
          </p:nvPr>
        </p:nvSpPr>
        <p:spPr>
          <a:xfrm>
            <a:off x="920750" y="742950"/>
            <a:ext cx="4953000" cy="3714750"/>
          </a:xfrm>
          <a:ln/>
        </p:spPr>
      </p:sp>
      <p:sp>
        <p:nvSpPr>
          <p:cNvPr id="71683" name="Rectangle 3">
            <a:extLst>
              <a:ext uri="{FF2B5EF4-FFF2-40B4-BE49-F238E27FC236}">
                <a16:creationId xmlns:a16="http://schemas.microsoft.com/office/drawing/2014/main" id="{5EAD5E52-E352-486D-DDA2-93810A75406E}"/>
              </a:ext>
            </a:extLst>
          </p:cNvPr>
          <p:cNvSpPr>
            <a:spLocks noGrp="1" noChangeArrowheads="1"/>
          </p:cNvSpPr>
          <p:nvPr>
            <p:ph type="body" idx="1"/>
          </p:nvPr>
        </p:nvSpPr>
        <p:spPr>
          <a:xfrm>
            <a:off x="679450" y="4705350"/>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CH">
                <a:ea typeface="ＭＳ Ｐゴシック" panose="020B0600070205080204" pitchFamily="34" charset="-128"/>
              </a:rPr>
              <a:t>Replace the derivative with the covariant derivative introducing the force carriers: gluons, weak vector bosons and photon.</a:t>
            </a:r>
          </a:p>
          <a:p>
            <a:pPr eaLnBrk="1" hangingPunct="1"/>
            <a:r>
              <a:rPr lang="en-US" altLang="en-CH">
                <a:ea typeface="ＭＳ Ｐゴシック" panose="020B0600070205080204" pitchFamily="34" charset="-128"/>
              </a:rPr>
              <a:t>The constants g_s, g and g</a:t>
            </a:r>
            <a:r>
              <a:rPr lang="en-US" altLang="en-US">
                <a:ea typeface="ＭＳ Ｐゴシック" panose="020B0600070205080204" pitchFamily="34" charset="-128"/>
              </a:rPr>
              <a:t>’</a:t>
            </a:r>
            <a:r>
              <a:rPr lang="en-US" altLang="en-CH">
                <a:ea typeface="ＭＳ Ｐゴシック" panose="020B0600070205080204" pitchFamily="34" charset="-128"/>
              </a:rPr>
              <a:t> are the corresponding coupling constants of the gauge particles.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5621EE97-E2EB-C750-B61B-1C51EBDC19B6}"/>
              </a:ext>
            </a:extLst>
          </p:cNvPr>
          <p:cNvSpPr>
            <a:spLocks noGrp="1" noRot="1" noChangeAspect="1" noChangeArrowheads="1" noTextEdit="1"/>
          </p:cNvSpPr>
          <p:nvPr>
            <p:ph type="sldImg"/>
          </p:nvPr>
        </p:nvSpPr>
        <p:spPr>
          <a:ln/>
        </p:spPr>
      </p:sp>
      <p:sp>
        <p:nvSpPr>
          <p:cNvPr id="73730" name="Notes Placeholder 2">
            <a:extLst>
              <a:ext uri="{FF2B5EF4-FFF2-40B4-BE49-F238E27FC236}">
                <a16:creationId xmlns:a16="http://schemas.microsoft.com/office/drawing/2014/main" id="{F0092582-88F6-80F0-83B9-44DBC0D540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id="{BD1E9F02-421A-F336-5B26-AED0911AC640}"/>
              </a:ext>
            </a:extLst>
          </p:cNvPr>
          <p:cNvSpPr txBox="1">
            <a:spLocks noGrp="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E55B00E7-6010-1143-B03D-C9A85D3F87E5}" type="slidenum">
              <a:rPr lang="en-US" altLang="en-CH" sz="1300" b="0" i="0"/>
              <a:pPr algn="r" eaLnBrk="1" hangingPunct="1">
                <a:spcBef>
                  <a:spcPct val="0"/>
                </a:spcBef>
              </a:pPr>
              <a:t>28</a:t>
            </a:fld>
            <a:endParaRPr lang="en-US" altLang="en-CH" sz="1300" b="0" i="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6D44F931-156E-3F54-38D7-4AEA7DD536DB}"/>
              </a:ext>
            </a:extLst>
          </p:cNvPr>
          <p:cNvSpPr>
            <a:spLocks noGrp="1" noRot="1" noChangeAspect="1" noChangeArrowheads="1" noTextEdit="1"/>
          </p:cNvSpPr>
          <p:nvPr>
            <p:ph type="sldImg"/>
          </p:nvPr>
        </p:nvSpPr>
        <p:spPr>
          <a:ln/>
        </p:spPr>
      </p:sp>
      <p:sp>
        <p:nvSpPr>
          <p:cNvPr id="75778" name="Notes Placeholder 2">
            <a:extLst>
              <a:ext uri="{FF2B5EF4-FFF2-40B4-BE49-F238E27FC236}">
                <a16:creationId xmlns:a16="http://schemas.microsoft.com/office/drawing/2014/main" id="{4A11D84F-66A8-0031-8B67-49776FD26B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
        <p:nvSpPr>
          <p:cNvPr id="75779" name="Slide Number Placeholder 3">
            <a:extLst>
              <a:ext uri="{FF2B5EF4-FFF2-40B4-BE49-F238E27FC236}">
                <a16:creationId xmlns:a16="http://schemas.microsoft.com/office/drawing/2014/main" id="{D1FF130E-4138-1659-BC02-D0C925B494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17FE340-478D-3F4A-B314-A59EF25FA464}" type="slidenum">
              <a:rPr lang="en-US" altLang="en-CH" sz="1300" smtClean="0"/>
              <a:pPr>
                <a:spcBef>
                  <a:spcPct val="0"/>
                </a:spcBef>
              </a:pPr>
              <a:t>29</a:t>
            </a:fld>
            <a:endParaRPr lang="en-US" altLang="en-CH"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A8534506-AAB2-0D5D-28EA-01C08E2296A2}"/>
              </a:ext>
            </a:extLst>
          </p:cNvPr>
          <p:cNvSpPr>
            <a:spLocks noGrp="1" noRot="1" noChangeAspect="1" noChangeArrowheads="1" noTextEdit="1"/>
          </p:cNvSpPr>
          <p:nvPr>
            <p:ph type="sldImg"/>
          </p:nvPr>
        </p:nvSpPr>
        <p:spPr>
          <a:ln/>
        </p:spPr>
      </p:sp>
      <p:sp>
        <p:nvSpPr>
          <p:cNvPr id="77826" name="Notes Placeholder 2">
            <a:extLst>
              <a:ext uri="{FF2B5EF4-FFF2-40B4-BE49-F238E27FC236}">
                <a16:creationId xmlns:a16="http://schemas.microsoft.com/office/drawing/2014/main" id="{80BF787B-87DD-4DD1-F5D4-7AEB50A21F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
        <p:nvSpPr>
          <p:cNvPr id="77827" name="Slide Number Placeholder 3">
            <a:extLst>
              <a:ext uri="{FF2B5EF4-FFF2-40B4-BE49-F238E27FC236}">
                <a16:creationId xmlns:a16="http://schemas.microsoft.com/office/drawing/2014/main" id="{71AFB704-7912-D3B6-A396-4457531254A8}"/>
              </a:ext>
            </a:extLst>
          </p:cNvPr>
          <p:cNvSpPr txBox="1">
            <a:spLocks noGrp="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F206AA0B-76D0-C34D-95CD-8061DEEC9A13}" type="slidenum">
              <a:rPr lang="en-US" altLang="en-CH" sz="1300" b="0" i="0"/>
              <a:pPr algn="r" eaLnBrk="1" hangingPunct="1">
                <a:spcBef>
                  <a:spcPct val="0"/>
                </a:spcBef>
              </a:pPr>
              <a:t>30</a:t>
            </a:fld>
            <a:endParaRPr lang="en-US" altLang="en-CH" sz="1300" b="0" i="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B3976EEE-83C4-C82A-4F4E-A0B7CDDEBD88}"/>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C9038201-12C1-A92E-62B4-4BA2AA325B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E057AE91-038C-2CAC-CC79-C52B7D1F14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7CCACE6-37DD-244C-913A-06BD30618142}" type="slidenum">
              <a:rPr lang="en-US" altLang="en-CH" sz="1300" smtClean="0"/>
              <a:pPr>
                <a:spcBef>
                  <a:spcPct val="0"/>
                </a:spcBef>
              </a:pPr>
              <a:t>3</a:t>
            </a:fld>
            <a:endParaRPr lang="en-US" altLang="en-CH"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a:extLst>
              <a:ext uri="{FF2B5EF4-FFF2-40B4-BE49-F238E27FC236}">
                <a16:creationId xmlns:a16="http://schemas.microsoft.com/office/drawing/2014/main" id="{2D7D80F7-9BDA-AC56-00E7-2E9D7939C279}"/>
              </a:ext>
            </a:extLst>
          </p:cNvPr>
          <p:cNvSpPr>
            <a:spLocks noGrp="1" noRot="1" noChangeAspect="1" noTextEdit="1"/>
          </p:cNvSpPr>
          <p:nvPr>
            <p:ph type="sldImg"/>
          </p:nvPr>
        </p:nvSpPr>
        <p:spPr>
          <a:ln/>
        </p:spPr>
      </p:sp>
      <p:sp>
        <p:nvSpPr>
          <p:cNvPr id="144386" name="Notes Placeholder 2">
            <a:extLst>
              <a:ext uri="{FF2B5EF4-FFF2-40B4-BE49-F238E27FC236}">
                <a16:creationId xmlns:a16="http://schemas.microsoft.com/office/drawing/2014/main" id="{F2E6D569-651C-8C3F-F168-FC70958328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144387" name="Slide Number Placeholder 3">
            <a:extLst>
              <a:ext uri="{FF2B5EF4-FFF2-40B4-BE49-F238E27FC236}">
                <a16:creationId xmlns:a16="http://schemas.microsoft.com/office/drawing/2014/main" id="{4F245EFF-E47F-3BAC-13D6-334017969F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defTabSz="949325"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fld id="{F6C5C539-74DC-0246-9235-5342C6F169B8}" type="slidenum">
              <a:rPr lang="en-US" altLang="en-CH" sz="1300" b="0" i="0">
                <a:solidFill>
                  <a:schemeClr val="tx1"/>
                </a:solidFill>
                <a:latin typeface="Times New Roman" panose="02020603050405020304" pitchFamily="18" charset="0"/>
              </a:rPr>
              <a:pPr eaLnBrk="1" hangingPunct="1"/>
              <a:t>31</a:t>
            </a:fld>
            <a:endParaRPr lang="en-US" altLang="en-CH" sz="1300" b="0" i="0">
              <a:solidFill>
                <a:schemeClr val="tx1"/>
              </a:solidFill>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2BEB9-CC8E-F49E-8CB8-9ACD957BD883}"/>
            </a:ext>
          </a:extLst>
        </p:cNvPr>
        <p:cNvGrpSpPr/>
        <p:nvPr/>
      </p:nvGrpSpPr>
      <p:grpSpPr>
        <a:xfrm>
          <a:off x="0" y="0"/>
          <a:ext cx="0" cy="0"/>
          <a:chOff x="0" y="0"/>
          <a:chExt cx="0" cy="0"/>
        </a:xfrm>
      </p:grpSpPr>
      <p:sp>
        <p:nvSpPr>
          <p:cNvPr id="144385" name="Slide Image Placeholder 1">
            <a:extLst>
              <a:ext uri="{FF2B5EF4-FFF2-40B4-BE49-F238E27FC236}">
                <a16:creationId xmlns:a16="http://schemas.microsoft.com/office/drawing/2014/main" id="{4D388703-0B7C-E13D-8B1A-148C64536E5E}"/>
              </a:ext>
            </a:extLst>
          </p:cNvPr>
          <p:cNvSpPr>
            <a:spLocks noGrp="1" noRot="1" noChangeAspect="1" noTextEdit="1"/>
          </p:cNvSpPr>
          <p:nvPr>
            <p:ph type="sldImg"/>
          </p:nvPr>
        </p:nvSpPr>
        <p:spPr>
          <a:ln/>
        </p:spPr>
      </p:sp>
      <p:sp>
        <p:nvSpPr>
          <p:cNvPr id="144386" name="Notes Placeholder 2">
            <a:extLst>
              <a:ext uri="{FF2B5EF4-FFF2-40B4-BE49-F238E27FC236}">
                <a16:creationId xmlns:a16="http://schemas.microsoft.com/office/drawing/2014/main" id="{D234BB79-53BF-E33D-2DE0-213335FBDB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144387" name="Slide Number Placeholder 3">
            <a:extLst>
              <a:ext uri="{FF2B5EF4-FFF2-40B4-BE49-F238E27FC236}">
                <a16:creationId xmlns:a16="http://schemas.microsoft.com/office/drawing/2014/main" id="{F4B7C3B0-CBA2-3CF2-C0B9-8FD8EC47D0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defTabSz="949325"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fld id="{F6C5C539-74DC-0246-9235-5342C6F169B8}" type="slidenum">
              <a:rPr lang="en-US" altLang="en-CH" sz="1300" b="0" i="0">
                <a:solidFill>
                  <a:schemeClr val="tx1"/>
                </a:solidFill>
                <a:latin typeface="Times New Roman" panose="02020603050405020304" pitchFamily="18" charset="0"/>
              </a:rPr>
              <a:pPr eaLnBrk="1" hangingPunct="1"/>
              <a:t>32</a:t>
            </a:fld>
            <a:endParaRPr lang="en-US" altLang="en-CH" sz="1300" b="0" i="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438697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9B20924D-98BD-4DD4-BB66-2E07294ADE54}"/>
              </a:ext>
            </a:extLst>
          </p:cNvPr>
          <p:cNvSpPr>
            <a:spLocks noGrp="1" noRot="1" noChangeAspect="1" noChangeArrowheads="1" noTextEdit="1"/>
          </p:cNvSpPr>
          <p:nvPr>
            <p:ph type="sldImg"/>
          </p:nvPr>
        </p:nvSpPr>
        <p:spPr>
          <a:ln/>
        </p:spPr>
      </p:sp>
      <p:sp>
        <p:nvSpPr>
          <p:cNvPr id="79874" name="Notes Placeholder 2">
            <a:extLst>
              <a:ext uri="{FF2B5EF4-FFF2-40B4-BE49-F238E27FC236}">
                <a16:creationId xmlns:a16="http://schemas.microsoft.com/office/drawing/2014/main" id="{D5C7FB2E-2FBD-FAFD-E58B-900710F04F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79875" name="Slide Number Placeholder 3">
            <a:extLst>
              <a:ext uri="{FF2B5EF4-FFF2-40B4-BE49-F238E27FC236}">
                <a16:creationId xmlns:a16="http://schemas.microsoft.com/office/drawing/2014/main" id="{BBEF9A1A-ECEA-8338-E33A-5379A5B4FE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4D54B05-0DFA-E244-82F8-54171FC46D73}" type="slidenum">
              <a:rPr lang="en-US" altLang="en-CH" sz="1300" smtClean="0"/>
              <a:pPr>
                <a:spcBef>
                  <a:spcPct val="0"/>
                </a:spcBef>
              </a:pPr>
              <a:t>33</a:t>
            </a:fld>
            <a:endParaRPr lang="en-US" altLang="en-CH"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4D31527B-271F-71A3-3C07-1617E84F522E}"/>
              </a:ext>
            </a:extLst>
          </p:cNvPr>
          <p:cNvSpPr>
            <a:spLocks noGrp="1" noRot="1" noChangeAspect="1" noChangeArrowheads="1" noTextEdit="1"/>
          </p:cNvSpPr>
          <p:nvPr>
            <p:ph type="sldImg"/>
          </p:nvPr>
        </p:nvSpPr>
        <p:spPr>
          <a:ln/>
        </p:spPr>
      </p:sp>
      <p:sp>
        <p:nvSpPr>
          <p:cNvPr id="81922" name="Notes Placeholder 2">
            <a:extLst>
              <a:ext uri="{FF2B5EF4-FFF2-40B4-BE49-F238E27FC236}">
                <a16:creationId xmlns:a16="http://schemas.microsoft.com/office/drawing/2014/main" id="{38C41B5F-E580-F500-0624-CCABDE0CA4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1701DF17-1197-EF3F-56B7-138F492438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CCC0928-D3A4-8745-BB29-2868694510EB}" type="slidenum">
              <a:rPr lang="en-US" altLang="en-CH" sz="1300" smtClean="0"/>
              <a:pPr>
                <a:spcBef>
                  <a:spcPct val="0"/>
                </a:spcBef>
              </a:pPr>
              <a:t>34</a:t>
            </a:fld>
            <a:endParaRPr lang="en-US" altLang="en-CH"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1062B248-FBBE-AE02-F262-F64B742F33DA}"/>
              </a:ext>
            </a:extLst>
          </p:cNvPr>
          <p:cNvSpPr>
            <a:spLocks noGrp="1" noRot="1" noChangeAspect="1" noTextEdit="1"/>
          </p:cNvSpPr>
          <p:nvPr>
            <p:ph type="sldImg"/>
          </p:nvPr>
        </p:nvSpPr>
        <p:spPr>
          <a:ln/>
        </p:spPr>
      </p:sp>
      <p:sp>
        <p:nvSpPr>
          <p:cNvPr id="68610" name="Notes Placeholder 2">
            <a:extLst>
              <a:ext uri="{FF2B5EF4-FFF2-40B4-BE49-F238E27FC236}">
                <a16:creationId xmlns:a16="http://schemas.microsoft.com/office/drawing/2014/main" id="{9CB37E53-21BF-5E1C-BE33-2F73F36112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68611" name="Slide Number Placeholder 3">
            <a:extLst>
              <a:ext uri="{FF2B5EF4-FFF2-40B4-BE49-F238E27FC236}">
                <a16:creationId xmlns:a16="http://schemas.microsoft.com/office/drawing/2014/main" id="{77C42308-6195-63BD-4BBB-EDDA8C362A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defTabSz="949325"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fld id="{89803805-9C39-E04E-834A-9236FCED5AD6}" type="slidenum">
              <a:rPr lang="en-US" altLang="en-CH" sz="1300" b="0" i="0">
                <a:solidFill>
                  <a:schemeClr val="tx1"/>
                </a:solidFill>
                <a:latin typeface="Times New Roman" panose="02020603050405020304" pitchFamily="18" charset="0"/>
              </a:rPr>
              <a:pPr eaLnBrk="1" hangingPunct="1"/>
              <a:t>35</a:t>
            </a:fld>
            <a:endParaRPr lang="en-US" altLang="en-CH" sz="1300" b="0" i="0">
              <a:solidFill>
                <a:schemeClr val="tx1"/>
              </a:solidFill>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CD955062-B3BA-8E66-F16E-9C590A467ECF}"/>
              </a:ext>
            </a:extLst>
          </p:cNvPr>
          <p:cNvSpPr>
            <a:spLocks noGrp="1" noRot="1" noChangeAspect="1" noChangeArrowheads="1" noTextEdit="1"/>
          </p:cNvSpPr>
          <p:nvPr>
            <p:ph type="sldImg"/>
          </p:nvPr>
        </p:nvSpPr>
        <p:spPr>
          <a:ln/>
        </p:spPr>
      </p:sp>
      <p:sp>
        <p:nvSpPr>
          <p:cNvPr id="83970" name="Notes Placeholder 2">
            <a:extLst>
              <a:ext uri="{FF2B5EF4-FFF2-40B4-BE49-F238E27FC236}">
                <a16:creationId xmlns:a16="http://schemas.microsoft.com/office/drawing/2014/main" id="{E41081C8-21A9-CD3E-0425-65B73ACDEC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83971" name="Slide Number Placeholder 3">
            <a:extLst>
              <a:ext uri="{FF2B5EF4-FFF2-40B4-BE49-F238E27FC236}">
                <a16:creationId xmlns:a16="http://schemas.microsoft.com/office/drawing/2014/main" id="{24A0F3AF-FF1B-C9D7-EAB6-B53403123A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E514A07-4E2B-644B-8B77-E944FBCAC798}" type="slidenum">
              <a:rPr lang="en-US" altLang="en-CH" sz="1300" smtClean="0"/>
              <a:pPr>
                <a:spcBef>
                  <a:spcPct val="0"/>
                </a:spcBef>
              </a:pPr>
              <a:t>36</a:t>
            </a:fld>
            <a:endParaRPr lang="en-US" altLang="en-CH" sz="13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C530D65D-0F27-90FD-9F54-79559EAD9C95}"/>
              </a:ext>
            </a:extLst>
          </p:cNvPr>
          <p:cNvSpPr>
            <a:spLocks noGrp="1" noRot="1" noChangeAspect="1" noTextEdit="1"/>
          </p:cNvSpPr>
          <p:nvPr>
            <p:ph type="sldImg"/>
          </p:nvPr>
        </p:nvSpPr>
        <p:spPr>
          <a:ln/>
        </p:spPr>
      </p:sp>
      <p:sp>
        <p:nvSpPr>
          <p:cNvPr id="102402" name="Notes Placeholder 2">
            <a:extLst>
              <a:ext uri="{FF2B5EF4-FFF2-40B4-BE49-F238E27FC236}">
                <a16:creationId xmlns:a16="http://schemas.microsoft.com/office/drawing/2014/main" id="{61FBB1AD-EEB0-9140-D88A-95E5FC6BF5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
        <p:nvSpPr>
          <p:cNvPr id="102403" name="Slide Number Placeholder 3">
            <a:extLst>
              <a:ext uri="{FF2B5EF4-FFF2-40B4-BE49-F238E27FC236}">
                <a16:creationId xmlns:a16="http://schemas.microsoft.com/office/drawing/2014/main" id="{5FECE1F7-09A8-87CC-8B58-BB5ACC54C025}"/>
              </a:ext>
            </a:extLst>
          </p:cNvPr>
          <p:cNvSpPr txBox="1">
            <a:spLocks noGrp="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defTabSz="949325"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algn="r" eaLnBrk="1" hangingPunct="1"/>
            <a:fld id="{40BC560D-80F5-4140-BD1E-1A0FCAC09383}" type="slidenum">
              <a:rPr lang="en-US" altLang="en-CH" sz="1300" b="0" i="0">
                <a:solidFill>
                  <a:schemeClr val="tx1"/>
                </a:solidFill>
                <a:latin typeface="Times New Roman" panose="02020603050405020304" pitchFamily="18" charset="0"/>
              </a:rPr>
              <a:pPr algn="r" eaLnBrk="1" hangingPunct="1"/>
              <a:t>37</a:t>
            </a:fld>
            <a:endParaRPr lang="en-US" altLang="en-CH" sz="1300" b="0" i="0">
              <a:solidFill>
                <a:schemeClr val="tx1"/>
              </a:solidFill>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9814924A-C451-5DB6-35B7-AFF017EA9604}"/>
              </a:ext>
            </a:extLst>
          </p:cNvPr>
          <p:cNvSpPr>
            <a:spLocks noGrp="1" noRot="1" noChangeAspect="1" noChangeArrowheads="1" noTextEdit="1"/>
          </p:cNvSpPr>
          <p:nvPr>
            <p:ph type="sldImg"/>
          </p:nvPr>
        </p:nvSpPr>
        <p:spPr>
          <a:ln/>
        </p:spPr>
      </p:sp>
      <p:sp>
        <p:nvSpPr>
          <p:cNvPr id="86018" name="Notes Placeholder 2">
            <a:extLst>
              <a:ext uri="{FF2B5EF4-FFF2-40B4-BE49-F238E27FC236}">
                <a16:creationId xmlns:a16="http://schemas.microsoft.com/office/drawing/2014/main" id="{8210AC8D-94A3-E4B2-5896-7A6E7A8808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86019" name="Slide Number Placeholder 3">
            <a:extLst>
              <a:ext uri="{FF2B5EF4-FFF2-40B4-BE49-F238E27FC236}">
                <a16:creationId xmlns:a16="http://schemas.microsoft.com/office/drawing/2014/main" id="{736BF69B-706A-C4C5-F0BF-4891074467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83B5EC0-6CDE-0642-AB06-A7CCD128E150}" type="slidenum">
              <a:rPr lang="en-US" altLang="en-CH" sz="1300" smtClean="0"/>
              <a:pPr>
                <a:spcBef>
                  <a:spcPct val="0"/>
                </a:spcBef>
              </a:pPr>
              <a:t>38</a:t>
            </a:fld>
            <a:endParaRPr lang="en-US" altLang="en-CH" sz="13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4472A696-5A1F-E4CD-D31D-D0357AF149A6}"/>
              </a:ext>
            </a:extLst>
          </p:cNvPr>
          <p:cNvSpPr>
            <a:spLocks noGrp="1" noRot="1" noChangeAspect="1" noChangeArrowheads="1" noTextEdit="1"/>
          </p:cNvSpPr>
          <p:nvPr>
            <p:ph type="sldImg"/>
          </p:nvPr>
        </p:nvSpPr>
        <p:spPr>
          <a:ln/>
        </p:spPr>
      </p:sp>
      <p:sp>
        <p:nvSpPr>
          <p:cNvPr id="88066" name="Notes Placeholder 2">
            <a:extLst>
              <a:ext uri="{FF2B5EF4-FFF2-40B4-BE49-F238E27FC236}">
                <a16:creationId xmlns:a16="http://schemas.microsoft.com/office/drawing/2014/main" id="{20237F42-5548-EDC8-BB63-8C7C40EE73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88067" name="Slide Number Placeholder 3">
            <a:extLst>
              <a:ext uri="{FF2B5EF4-FFF2-40B4-BE49-F238E27FC236}">
                <a16:creationId xmlns:a16="http://schemas.microsoft.com/office/drawing/2014/main" id="{A495BA20-56A7-960D-2271-702E5B8DD5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C83F051-9716-7B49-A363-DA9D35BC50AA}" type="slidenum">
              <a:rPr lang="en-US" altLang="en-CH" sz="1300" smtClean="0"/>
              <a:pPr>
                <a:spcBef>
                  <a:spcPct val="0"/>
                </a:spcBef>
              </a:pPr>
              <a:t>39</a:t>
            </a:fld>
            <a:endParaRPr lang="en-US" altLang="en-CH" sz="13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2CCE8580-6B68-5173-27BC-DD6E9105CC9F}"/>
              </a:ext>
            </a:extLst>
          </p:cNvPr>
          <p:cNvSpPr>
            <a:spLocks noGrp="1" noRot="1" noChangeAspect="1" noChangeArrowheads="1" noTextEdit="1"/>
          </p:cNvSpPr>
          <p:nvPr>
            <p:ph type="sldImg"/>
          </p:nvPr>
        </p:nvSpPr>
        <p:spPr>
          <a:ln/>
        </p:spPr>
      </p:sp>
      <p:sp>
        <p:nvSpPr>
          <p:cNvPr id="90114" name="Notes Placeholder 2">
            <a:extLst>
              <a:ext uri="{FF2B5EF4-FFF2-40B4-BE49-F238E27FC236}">
                <a16:creationId xmlns:a16="http://schemas.microsoft.com/office/drawing/2014/main" id="{544FC9B3-AA92-1440-EAE0-5187A18A38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
        <p:nvSpPr>
          <p:cNvPr id="90115" name="Slide Number Placeholder 3">
            <a:extLst>
              <a:ext uri="{FF2B5EF4-FFF2-40B4-BE49-F238E27FC236}">
                <a16:creationId xmlns:a16="http://schemas.microsoft.com/office/drawing/2014/main" id="{2766DF93-090C-322D-BFB3-BA528929D8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30C6E32-099C-2F4D-AFAF-97C952EFA89D}" type="slidenum">
              <a:rPr lang="en-US" altLang="en-CH" sz="1300" smtClean="0"/>
              <a:pPr>
                <a:spcBef>
                  <a:spcPct val="0"/>
                </a:spcBef>
              </a:pPr>
              <a:t>40</a:t>
            </a:fld>
            <a:endParaRPr lang="en-US" altLang="en-CH"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B503CBDD-11C3-3FD0-D921-A73B74AFACF1}"/>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E0E202BD-625F-163D-0B23-96F031C64D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H" altLang="en-CH">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E9C1F3B5-4035-15D6-DC65-A67903AB8E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2861AB9-5D98-4A43-9717-D87330A87E09}" type="slidenum">
              <a:rPr lang="nl-NL" altLang="en-CH" sz="1300" smtClean="0"/>
              <a:pPr>
                <a:spcBef>
                  <a:spcPct val="0"/>
                </a:spcBef>
              </a:pPr>
              <a:t>4</a:t>
            </a:fld>
            <a:endParaRPr lang="nl-NL" altLang="en-CH" sz="13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C8B420B3-37BA-2C27-E2A1-47F07415D4DF}"/>
              </a:ext>
            </a:extLst>
          </p:cNvPr>
          <p:cNvSpPr>
            <a:spLocks noGrp="1" noRot="1" noChangeAspect="1" noChangeArrowheads="1" noTextEdit="1"/>
          </p:cNvSpPr>
          <p:nvPr>
            <p:ph type="sldImg"/>
          </p:nvPr>
        </p:nvSpPr>
        <p:spPr>
          <a:ln/>
        </p:spPr>
      </p:sp>
      <p:sp>
        <p:nvSpPr>
          <p:cNvPr id="92162" name="Notes Placeholder 2">
            <a:extLst>
              <a:ext uri="{FF2B5EF4-FFF2-40B4-BE49-F238E27FC236}">
                <a16:creationId xmlns:a16="http://schemas.microsoft.com/office/drawing/2014/main" id="{7F7A01EB-ADE6-1334-5E92-297F9B921C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
        <p:nvSpPr>
          <p:cNvPr id="92163" name="Slide Number Placeholder 3">
            <a:extLst>
              <a:ext uri="{FF2B5EF4-FFF2-40B4-BE49-F238E27FC236}">
                <a16:creationId xmlns:a16="http://schemas.microsoft.com/office/drawing/2014/main" id="{DA71B2BC-FFAF-DC10-59AC-9065245264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D487029-1641-7542-A3DE-E5188433706B}" type="slidenum">
              <a:rPr lang="en-US" altLang="en-CH" sz="1300" smtClean="0"/>
              <a:pPr>
                <a:spcBef>
                  <a:spcPct val="0"/>
                </a:spcBef>
              </a:pPr>
              <a:t>41</a:t>
            </a:fld>
            <a:endParaRPr lang="en-US" altLang="en-CH" sz="13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97E0D8AD-A3BE-FD71-8495-63234C7C4843}"/>
              </a:ext>
            </a:extLst>
          </p:cNvPr>
          <p:cNvSpPr>
            <a:spLocks noGrp="1" noRot="1" noChangeAspect="1" noChangeArrowheads="1" noTextEdit="1"/>
          </p:cNvSpPr>
          <p:nvPr>
            <p:ph type="sldImg"/>
          </p:nvPr>
        </p:nvSpPr>
        <p:spPr>
          <a:ln/>
        </p:spPr>
      </p:sp>
      <p:sp>
        <p:nvSpPr>
          <p:cNvPr id="94210" name="Notes Placeholder 2">
            <a:extLst>
              <a:ext uri="{FF2B5EF4-FFF2-40B4-BE49-F238E27FC236}">
                <a16:creationId xmlns:a16="http://schemas.microsoft.com/office/drawing/2014/main" id="{FC254C80-374D-0A65-9926-AF23DF0C92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
        <p:nvSpPr>
          <p:cNvPr id="94211" name="Slide Number Placeholder 3">
            <a:extLst>
              <a:ext uri="{FF2B5EF4-FFF2-40B4-BE49-F238E27FC236}">
                <a16:creationId xmlns:a16="http://schemas.microsoft.com/office/drawing/2014/main" id="{3B7F17EA-DA67-7F02-D898-F92F1944D4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62E137E-9CF1-884F-AABD-30DE9694EB7E}" type="slidenum">
              <a:rPr lang="en-US" altLang="en-CH" sz="1300" smtClean="0"/>
              <a:pPr>
                <a:spcBef>
                  <a:spcPct val="0"/>
                </a:spcBef>
              </a:pPr>
              <a:t>42</a:t>
            </a:fld>
            <a:endParaRPr lang="en-US" altLang="en-CH" sz="13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B8BDA806-3AB9-868F-F2F9-382FA8BA3AFD}"/>
              </a:ext>
            </a:extLst>
          </p:cNvPr>
          <p:cNvSpPr>
            <a:spLocks noGrp="1" noRot="1" noChangeAspect="1" noChangeArrowheads="1" noTextEdit="1"/>
          </p:cNvSpPr>
          <p:nvPr>
            <p:ph type="sldImg"/>
          </p:nvPr>
        </p:nvSpPr>
        <p:spPr>
          <a:ln/>
        </p:spPr>
      </p:sp>
      <p:sp>
        <p:nvSpPr>
          <p:cNvPr id="96258" name="Notes Placeholder 2">
            <a:extLst>
              <a:ext uri="{FF2B5EF4-FFF2-40B4-BE49-F238E27FC236}">
                <a16:creationId xmlns:a16="http://schemas.microsoft.com/office/drawing/2014/main" id="{BE677A57-DD4C-DCB1-41F0-3FAE7D976E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96259" name="Slide Number Placeholder 3">
            <a:extLst>
              <a:ext uri="{FF2B5EF4-FFF2-40B4-BE49-F238E27FC236}">
                <a16:creationId xmlns:a16="http://schemas.microsoft.com/office/drawing/2014/main" id="{DB40AD64-120F-A270-18EF-F0A40C82E7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9892968-2AAD-D840-9125-127F9249F422}" type="slidenum">
              <a:rPr lang="en-US" altLang="en-CH" sz="1300" smtClean="0"/>
              <a:pPr>
                <a:spcBef>
                  <a:spcPct val="0"/>
                </a:spcBef>
              </a:pPr>
              <a:t>43</a:t>
            </a:fld>
            <a:endParaRPr lang="en-US" altLang="en-CH" sz="13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a:extLst>
              <a:ext uri="{FF2B5EF4-FFF2-40B4-BE49-F238E27FC236}">
                <a16:creationId xmlns:a16="http://schemas.microsoft.com/office/drawing/2014/main" id="{63DD0E40-CC97-3C6A-5DE1-2DAF26B1E15D}"/>
              </a:ext>
            </a:extLst>
          </p:cNvPr>
          <p:cNvSpPr>
            <a:spLocks noGrp="1" noRot="1" noChangeAspect="1" noTextEdit="1"/>
          </p:cNvSpPr>
          <p:nvPr>
            <p:ph type="sldImg"/>
          </p:nvPr>
        </p:nvSpPr>
        <p:spPr>
          <a:ln/>
        </p:spPr>
      </p:sp>
      <p:sp>
        <p:nvSpPr>
          <p:cNvPr id="129026" name="Notes Placeholder 2">
            <a:extLst>
              <a:ext uri="{FF2B5EF4-FFF2-40B4-BE49-F238E27FC236}">
                <a16:creationId xmlns:a16="http://schemas.microsoft.com/office/drawing/2014/main" id="{04D50C02-3C2A-09CA-2222-320A19CEA1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129027" name="Slide Number Placeholder 3">
            <a:extLst>
              <a:ext uri="{FF2B5EF4-FFF2-40B4-BE49-F238E27FC236}">
                <a16:creationId xmlns:a16="http://schemas.microsoft.com/office/drawing/2014/main" id="{E81DFBA4-ADAF-58B7-6D7B-726F8FFD89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defTabSz="949325"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fld id="{AB939579-FFA7-074B-8633-D7777472527A}" type="slidenum">
              <a:rPr lang="en-US" altLang="en-CH" sz="1300" b="0" i="0">
                <a:solidFill>
                  <a:schemeClr val="tx1"/>
                </a:solidFill>
                <a:latin typeface="Times New Roman" panose="02020603050405020304" pitchFamily="18" charset="0"/>
              </a:rPr>
              <a:pPr eaLnBrk="1" hangingPunct="1"/>
              <a:t>44</a:t>
            </a:fld>
            <a:endParaRPr lang="en-US" altLang="en-CH" sz="1300" b="0" i="0">
              <a:solidFill>
                <a:schemeClr val="tx1"/>
              </a:solidFill>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a:extLst>
              <a:ext uri="{FF2B5EF4-FFF2-40B4-BE49-F238E27FC236}">
                <a16:creationId xmlns:a16="http://schemas.microsoft.com/office/drawing/2014/main" id="{3F413472-82C6-A3B1-DB88-200C7B7FE45C}"/>
              </a:ext>
            </a:extLst>
          </p:cNvPr>
          <p:cNvSpPr>
            <a:spLocks noGrp="1" noRot="1" noChangeAspect="1" noTextEdit="1"/>
          </p:cNvSpPr>
          <p:nvPr>
            <p:ph type="sldImg"/>
          </p:nvPr>
        </p:nvSpPr>
        <p:spPr>
          <a:ln/>
        </p:spPr>
      </p:sp>
      <p:sp>
        <p:nvSpPr>
          <p:cNvPr id="137218" name="Notes Placeholder 2">
            <a:extLst>
              <a:ext uri="{FF2B5EF4-FFF2-40B4-BE49-F238E27FC236}">
                <a16:creationId xmlns:a16="http://schemas.microsoft.com/office/drawing/2014/main" id="{6EB72AE0-6625-DF6B-A108-3D77A23EF9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137219" name="Slide Number Placeholder 3">
            <a:extLst>
              <a:ext uri="{FF2B5EF4-FFF2-40B4-BE49-F238E27FC236}">
                <a16:creationId xmlns:a16="http://schemas.microsoft.com/office/drawing/2014/main" id="{9410BB0D-209E-2A97-E53C-BE11B20E55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defTabSz="949325"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fld id="{138D54BA-BBE7-E145-9924-EFAE034E403D}" type="slidenum">
              <a:rPr lang="en-US" altLang="en-CH" sz="1300" b="0" i="0">
                <a:solidFill>
                  <a:schemeClr val="tx1"/>
                </a:solidFill>
                <a:latin typeface="Times New Roman" panose="02020603050405020304" pitchFamily="18" charset="0"/>
              </a:rPr>
              <a:pPr eaLnBrk="1" hangingPunct="1"/>
              <a:t>45</a:t>
            </a:fld>
            <a:endParaRPr lang="en-US" altLang="en-CH" sz="1300" b="0" i="0">
              <a:solidFill>
                <a:schemeClr val="tx1"/>
              </a:solidFill>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79927-DB7F-0B1C-99C3-BFC15175752D}"/>
            </a:ext>
          </a:extLst>
        </p:cNvPr>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01A9A9ED-8DF9-40F1-0ACC-DD4C4187E32F}"/>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id="{C80FDF0F-C183-F894-A548-BC83A11A23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C4EB74F6-5315-964C-6E1A-5CA502A7D1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1C28386-E1EC-EB4E-A7BC-AE7F06240844}" type="slidenum">
              <a:rPr lang="en-US" altLang="en-CH" sz="1300" smtClean="0"/>
              <a:pPr>
                <a:spcBef>
                  <a:spcPct val="0"/>
                </a:spcBef>
              </a:pPr>
              <a:t>48</a:t>
            </a:fld>
            <a:endParaRPr lang="en-US" altLang="en-CH" sz="1300"/>
          </a:p>
        </p:txBody>
      </p:sp>
    </p:spTree>
    <p:extLst>
      <p:ext uri="{BB962C8B-B14F-4D97-AF65-F5344CB8AC3E}">
        <p14:creationId xmlns:p14="http://schemas.microsoft.com/office/powerpoint/2010/main" val="688094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0A49C4DD-20BA-8427-6B06-B1FF86F95CB7}"/>
              </a:ext>
            </a:extLst>
          </p:cNvPr>
          <p:cNvSpPr txBox="1">
            <a:spLocks noGrp="1" noChangeArrowheads="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defTabSz="949325"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algn="r" eaLnBrk="1" hangingPunct="1"/>
            <a:fld id="{DDBE75D3-EEA2-3843-A71A-ED904DE75386}" type="slidenum">
              <a:rPr lang="en-US" altLang="en-CH" sz="1300" b="0" i="0">
                <a:solidFill>
                  <a:schemeClr val="tx1"/>
                </a:solidFill>
                <a:latin typeface="Times New Roman" panose="02020603050405020304" pitchFamily="18" charset="0"/>
              </a:rPr>
              <a:pPr algn="r" eaLnBrk="1" hangingPunct="1"/>
              <a:t>49</a:t>
            </a:fld>
            <a:endParaRPr lang="en-US" altLang="en-CH" sz="1300" b="0" i="0">
              <a:solidFill>
                <a:schemeClr val="tx1"/>
              </a:solidFill>
              <a:latin typeface="Times New Roman" panose="02020603050405020304" pitchFamily="18" charset="0"/>
            </a:endParaRPr>
          </a:p>
        </p:txBody>
      </p:sp>
      <p:sp>
        <p:nvSpPr>
          <p:cNvPr id="23554" name="Rectangle 2">
            <a:extLst>
              <a:ext uri="{FF2B5EF4-FFF2-40B4-BE49-F238E27FC236}">
                <a16:creationId xmlns:a16="http://schemas.microsoft.com/office/drawing/2014/main" id="{754A68B9-C2FA-0895-743B-63008CCD121C}"/>
              </a:ext>
            </a:extLst>
          </p:cNvPr>
          <p:cNvSpPr>
            <a:spLocks noGrp="1" noRot="1" noChangeAspect="1" noChangeArrowheads="1" noTextEdit="1"/>
          </p:cNvSpPr>
          <p:nvPr>
            <p:ph type="sldImg"/>
          </p:nvPr>
        </p:nvSpPr>
        <p:spPr>
          <a:xfrm>
            <a:off x="920750" y="742950"/>
            <a:ext cx="4953000" cy="3714750"/>
          </a:xfrm>
          <a:ln/>
        </p:spPr>
      </p:sp>
      <p:sp>
        <p:nvSpPr>
          <p:cNvPr id="23555" name="Rectangle 3">
            <a:extLst>
              <a:ext uri="{FF2B5EF4-FFF2-40B4-BE49-F238E27FC236}">
                <a16:creationId xmlns:a16="http://schemas.microsoft.com/office/drawing/2014/main" id="{9DF81CC4-D514-C537-0112-5F67FB3E3D1C}"/>
              </a:ext>
            </a:extLst>
          </p:cNvPr>
          <p:cNvSpPr>
            <a:spLocks noGrp="1" noChangeArrowheads="1"/>
          </p:cNvSpPr>
          <p:nvPr>
            <p:ph type="body" idx="1"/>
          </p:nvPr>
        </p:nvSpPr>
        <p:spPr>
          <a:xfrm>
            <a:off x="679450" y="4705350"/>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CH"/>
              <a:t>Replace the derivative with the covariant derivative introducing the force carriers: gluons, weak vector bosons and photon.</a:t>
            </a:r>
          </a:p>
          <a:p>
            <a:pPr eaLnBrk="1" hangingPunct="1"/>
            <a:r>
              <a:rPr lang="en-US" altLang="en-CH"/>
              <a:t>The constants g_s, g and g</a:t>
            </a:r>
            <a:r>
              <a:rPr lang="en-US" altLang="en-US"/>
              <a:t>’</a:t>
            </a:r>
            <a:r>
              <a:rPr lang="en-US" altLang="en-CH"/>
              <a:t> are the corresponding coupling constants of the gauge particles.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6C948376-A379-1CE1-5084-1449D28EDA97}"/>
              </a:ext>
            </a:extLst>
          </p:cNvPr>
          <p:cNvSpPr>
            <a:spLocks noGrp="1" noRot="1" noChangeAspect="1" noTextEdit="1"/>
          </p:cNvSpPr>
          <p:nvPr>
            <p:ph type="sldImg"/>
          </p:nvPr>
        </p:nvSpPr>
        <p:spPr>
          <a:ln/>
        </p:spPr>
      </p:sp>
      <p:sp>
        <p:nvSpPr>
          <p:cNvPr id="27650" name="Notes Placeholder 2">
            <a:extLst>
              <a:ext uri="{FF2B5EF4-FFF2-40B4-BE49-F238E27FC236}">
                <a16:creationId xmlns:a16="http://schemas.microsoft.com/office/drawing/2014/main" id="{108F2E19-0110-CBD6-265D-CC3CCFEE19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p>
        </p:txBody>
      </p:sp>
      <p:sp>
        <p:nvSpPr>
          <p:cNvPr id="27651" name="Slide Number Placeholder 3">
            <a:extLst>
              <a:ext uri="{FF2B5EF4-FFF2-40B4-BE49-F238E27FC236}">
                <a16:creationId xmlns:a16="http://schemas.microsoft.com/office/drawing/2014/main" id="{6DB894AA-E19B-EED0-4E24-1FD4249C0B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defTabSz="949325"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fld id="{824E0975-39CA-1843-89DF-6713BAB3B324}" type="slidenum">
              <a:rPr lang="en-US" altLang="en-CH" sz="1300" b="0" i="0">
                <a:solidFill>
                  <a:schemeClr val="tx1"/>
                </a:solidFill>
                <a:latin typeface="Times New Roman" panose="02020603050405020304" pitchFamily="18" charset="0"/>
              </a:rPr>
              <a:pPr eaLnBrk="1" hangingPunct="1"/>
              <a:t>50</a:t>
            </a:fld>
            <a:endParaRPr lang="en-US" altLang="en-CH" sz="1300" b="0" i="0">
              <a:solidFill>
                <a:schemeClr val="tx1"/>
              </a:solidFill>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7088C2E0-F605-2730-2851-FD604E8B624B}"/>
              </a:ext>
            </a:extLst>
          </p:cNvPr>
          <p:cNvSpPr>
            <a:spLocks noGrp="1" noRot="1" noChangeAspect="1" noTextEdit="1"/>
          </p:cNvSpPr>
          <p:nvPr>
            <p:ph type="sldImg"/>
          </p:nvPr>
        </p:nvSpPr>
        <p:spPr>
          <a:ln/>
        </p:spPr>
      </p:sp>
      <p:sp>
        <p:nvSpPr>
          <p:cNvPr id="31746" name="Notes Placeholder 2">
            <a:extLst>
              <a:ext uri="{FF2B5EF4-FFF2-40B4-BE49-F238E27FC236}">
                <a16:creationId xmlns:a16="http://schemas.microsoft.com/office/drawing/2014/main" id="{B8DD5E15-F6C9-3DC9-BE37-B2ED3B4A1C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H" altLang="en-CH"/>
          </a:p>
        </p:txBody>
      </p:sp>
      <p:sp>
        <p:nvSpPr>
          <p:cNvPr id="31747" name="Slide Number Placeholder 3">
            <a:extLst>
              <a:ext uri="{FF2B5EF4-FFF2-40B4-BE49-F238E27FC236}">
                <a16:creationId xmlns:a16="http://schemas.microsoft.com/office/drawing/2014/main" id="{733993CA-B92A-C051-0B01-26B6EBC227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defTabSz="949325"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fld id="{176CED22-686F-4441-9674-6072B10F38B7}" type="slidenum">
              <a:rPr lang="en-US" altLang="en-CH" sz="1300" b="0" i="0">
                <a:solidFill>
                  <a:schemeClr val="tx1"/>
                </a:solidFill>
                <a:latin typeface="Times New Roman" panose="02020603050405020304" pitchFamily="18" charset="0"/>
              </a:rPr>
              <a:pPr eaLnBrk="1" hangingPunct="1"/>
              <a:t>51</a:t>
            </a:fld>
            <a:endParaRPr lang="en-US" altLang="en-CH" sz="1300" b="0" i="0">
              <a:solidFill>
                <a:schemeClr val="tx1"/>
              </a:solidFill>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F8721B99-6057-8652-CC2C-383A5720CD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71765E5-786E-6243-B783-50FA0E34A812}" type="slidenum">
              <a:rPr lang="en-US" altLang="en-CH" sz="1300" smtClean="0"/>
              <a:pPr>
                <a:spcBef>
                  <a:spcPct val="0"/>
                </a:spcBef>
              </a:pPr>
              <a:t>53</a:t>
            </a:fld>
            <a:endParaRPr lang="en-US" altLang="en-CH" sz="1300"/>
          </a:p>
        </p:txBody>
      </p:sp>
      <p:sp>
        <p:nvSpPr>
          <p:cNvPr id="99330" name="Rectangle 2">
            <a:extLst>
              <a:ext uri="{FF2B5EF4-FFF2-40B4-BE49-F238E27FC236}">
                <a16:creationId xmlns:a16="http://schemas.microsoft.com/office/drawing/2014/main" id="{6CBB1569-5CE1-D1EB-46E9-73A6095E4967}"/>
              </a:ext>
            </a:extLst>
          </p:cNvPr>
          <p:cNvSpPr>
            <a:spLocks noGrp="1" noRot="1" noChangeAspect="1" noChangeArrowheads="1" noTextEdit="1"/>
          </p:cNvSpPr>
          <p:nvPr>
            <p:ph type="sldImg"/>
          </p:nvPr>
        </p:nvSpPr>
        <p:spPr>
          <a:xfrm>
            <a:off x="920750" y="742950"/>
            <a:ext cx="4953000" cy="3714750"/>
          </a:xfrm>
          <a:ln/>
        </p:spPr>
      </p:sp>
      <p:sp>
        <p:nvSpPr>
          <p:cNvPr id="99331" name="Rectangle 3">
            <a:extLst>
              <a:ext uri="{FF2B5EF4-FFF2-40B4-BE49-F238E27FC236}">
                <a16:creationId xmlns:a16="http://schemas.microsoft.com/office/drawing/2014/main" id="{73109F59-45E9-B8A2-1BE6-7374A4E8EE1A}"/>
              </a:ext>
            </a:extLst>
          </p:cNvPr>
          <p:cNvSpPr>
            <a:spLocks noGrp="1" noChangeArrowheads="1"/>
          </p:cNvSpPr>
          <p:nvPr>
            <p:ph type="body" idx="1"/>
          </p:nvPr>
        </p:nvSpPr>
        <p:spPr>
          <a:xfrm>
            <a:off x="679450" y="4705350"/>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98680975-B233-0021-6124-52B077435044}"/>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EFA11D49-6D0D-80CA-63D6-CD128BD916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H" altLang="en-CH">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4BC1C5A0-4F49-C7B0-BB10-5C1AA91094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49500BF-FE19-D54E-AA5E-61B21DB9EDAA}" type="slidenum">
              <a:rPr lang="nl-NL" altLang="en-CH" sz="1300" smtClean="0"/>
              <a:pPr>
                <a:spcBef>
                  <a:spcPct val="0"/>
                </a:spcBef>
              </a:pPr>
              <a:t>5</a:t>
            </a:fld>
            <a:endParaRPr lang="nl-NL" altLang="en-CH" sz="13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4BF1AAF3-B699-23FE-F2E0-CF950CFE83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7AC2130-B98C-2A45-AF27-3E07E831CCE3}" type="slidenum">
              <a:rPr lang="en-US" altLang="en-CH" sz="1300" smtClean="0"/>
              <a:pPr>
                <a:spcBef>
                  <a:spcPct val="0"/>
                </a:spcBef>
              </a:pPr>
              <a:t>54</a:t>
            </a:fld>
            <a:endParaRPr lang="en-US" altLang="en-CH" sz="1300"/>
          </a:p>
        </p:txBody>
      </p:sp>
      <p:sp>
        <p:nvSpPr>
          <p:cNvPr id="101378" name="Rectangle 2">
            <a:extLst>
              <a:ext uri="{FF2B5EF4-FFF2-40B4-BE49-F238E27FC236}">
                <a16:creationId xmlns:a16="http://schemas.microsoft.com/office/drawing/2014/main" id="{904A3834-9098-A955-5FC5-034816E7564C}"/>
              </a:ext>
            </a:extLst>
          </p:cNvPr>
          <p:cNvSpPr>
            <a:spLocks noGrp="1" noRot="1" noChangeAspect="1" noChangeArrowheads="1" noTextEdit="1"/>
          </p:cNvSpPr>
          <p:nvPr>
            <p:ph type="sldImg"/>
          </p:nvPr>
        </p:nvSpPr>
        <p:spPr>
          <a:xfrm>
            <a:off x="920750" y="742950"/>
            <a:ext cx="4953000" cy="3714750"/>
          </a:xfrm>
          <a:ln/>
        </p:spPr>
      </p:sp>
      <p:sp>
        <p:nvSpPr>
          <p:cNvPr id="101379" name="Rectangle 3">
            <a:extLst>
              <a:ext uri="{FF2B5EF4-FFF2-40B4-BE49-F238E27FC236}">
                <a16:creationId xmlns:a16="http://schemas.microsoft.com/office/drawing/2014/main" id="{8A71B176-296B-A2E6-1927-F174CA031213}"/>
              </a:ext>
            </a:extLst>
          </p:cNvPr>
          <p:cNvSpPr>
            <a:spLocks noGrp="1" noChangeArrowheads="1"/>
          </p:cNvSpPr>
          <p:nvPr>
            <p:ph type="body" idx="1"/>
          </p:nvPr>
        </p:nvSpPr>
        <p:spPr>
          <a:xfrm>
            <a:off x="679450" y="4705350"/>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49893D63-80D8-B94A-9410-56DC6DB41D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ED5C336-20D6-B34A-AD36-BA64B9AA3AD3}" type="slidenum">
              <a:rPr lang="en-US" altLang="en-CH" sz="1300" smtClean="0"/>
              <a:pPr>
                <a:spcBef>
                  <a:spcPct val="0"/>
                </a:spcBef>
              </a:pPr>
              <a:t>55</a:t>
            </a:fld>
            <a:endParaRPr lang="en-US" altLang="en-CH" sz="1300"/>
          </a:p>
        </p:txBody>
      </p:sp>
      <p:sp>
        <p:nvSpPr>
          <p:cNvPr id="103426" name="Rectangle 2">
            <a:extLst>
              <a:ext uri="{FF2B5EF4-FFF2-40B4-BE49-F238E27FC236}">
                <a16:creationId xmlns:a16="http://schemas.microsoft.com/office/drawing/2014/main" id="{7324F8FA-6647-AFC6-151D-64E6B3196F13}"/>
              </a:ext>
            </a:extLst>
          </p:cNvPr>
          <p:cNvSpPr>
            <a:spLocks noGrp="1" noRot="1" noChangeAspect="1" noChangeArrowheads="1" noTextEdit="1"/>
          </p:cNvSpPr>
          <p:nvPr>
            <p:ph type="sldImg"/>
          </p:nvPr>
        </p:nvSpPr>
        <p:spPr>
          <a:xfrm>
            <a:off x="920750" y="742950"/>
            <a:ext cx="4953000" cy="3714750"/>
          </a:xfrm>
          <a:ln/>
        </p:spPr>
      </p:sp>
      <p:sp>
        <p:nvSpPr>
          <p:cNvPr id="103427" name="Rectangle 3">
            <a:extLst>
              <a:ext uri="{FF2B5EF4-FFF2-40B4-BE49-F238E27FC236}">
                <a16:creationId xmlns:a16="http://schemas.microsoft.com/office/drawing/2014/main" id="{680CBAC2-4B4A-3B69-D74B-E59A4DD1EE56}"/>
              </a:ext>
            </a:extLst>
          </p:cNvPr>
          <p:cNvSpPr>
            <a:spLocks noGrp="1" noChangeArrowheads="1"/>
          </p:cNvSpPr>
          <p:nvPr>
            <p:ph type="body" idx="1"/>
          </p:nvPr>
        </p:nvSpPr>
        <p:spPr>
          <a:xfrm>
            <a:off x="679450" y="4705350"/>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CH">
                <a:ea typeface="ＭＳ Ｐゴシック" panose="020B0600070205080204" pitchFamily="34" charset="-128"/>
              </a:rPr>
              <a:t>The physical particles are the eigenstates of the Hamiltonian. Solve the eigenvalues lambda by putting det (H11-lambda*I) = 0</a:t>
            </a:r>
          </a:p>
          <a:p>
            <a:r>
              <a:rPr lang="en-US" altLang="en-CH">
                <a:ea typeface="ＭＳ Ｐゴシック" panose="020B0600070205080204" pitchFamily="34" charset="-128"/>
              </a:rPr>
              <a:t>This you can not see here. You just have to sit down and *do* it.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167A38EA-ABA6-79E0-B92E-07404E393F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2BC7B90-C4A7-9546-84F9-D727D30DFD84}" type="slidenum">
              <a:rPr lang="en-US" altLang="en-CH" sz="1300" smtClean="0"/>
              <a:pPr>
                <a:spcBef>
                  <a:spcPct val="0"/>
                </a:spcBef>
              </a:pPr>
              <a:t>56</a:t>
            </a:fld>
            <a:endParaRPr lang="en-US" altLang="en-CH" sz="1300"/>
          </a:p>
        </p:txBody>
      </p:sp>
      <p:sp>
        <p:nvSpPr>
          <p:cNvPr id="105474" name="Rectangle 2">
            <a:extLst>
              <a:ext uri="{FF2B5EF4-FFF2-40B4-BE49-F238E27FC236}">
                <a16:creationId xmlns:a16="http://schemas.microsoft.com/office/drawing/2014/main" id="{8CA52138-11B4-0076-9E21-A99F598FFB47}"/>
              </a:ext>
            </a:extLst>
          </p:cNvPr>
          <p:cNvSpPr>
            <a:spLocks noGrp="1" noRot="1" noChangeAspect="1" noChangeArrowheads="1" noTextEdit="1"/>
          </p:cNvSpPr>
          <p:nvPr>
            <p:ph type="sldImg"/>
          </p:nvPr>
        </p:nvSpPr>
        <p:spPr>
          <a:xfrm>
            <a:off x="920750" y="742950"/>
            <a:ext cx="4953000" cy="3714750"/>
          </a:xfrm>
          <a:ln/>
        </p:spPr>
      </p:sp>
      <p:sp>
        <p:nvSpPr>
          <p:cNvPr id="105475" name="Rectangle 3">
            <a:extLst>
              <a:ext uri="{FF2B5EF4-FFF2-40B4-BE49-F238E27FC236}">
                <a16:creationId xmlns:a16="http://schemas.microsoft.com/office/drawing/2014/main" id="{6B41073D-8FB0-9AFC-2C08-9D02978559A6}"/>
              </a:ext>
            </a:extLst>
          </p:cNvPr>
          <p:cNvSpPr>
            <a:spLocks noGrp="1" noChangeArrowheads="1"/>
          </p:cNvSpPr>
          <p:nvPr>
            <p:ph type="body" idx="1"/>
          </p:nvPr>
        </p:nvSpPr>
        <p:spPr>
          <a:xfrm>
            <a:off x="679450" y="4705350"/>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CH">
                <a:ea typeface="ＭＳ Ｐゴシック" panose="020B0600070205080204" pitchFamily="34" charset="-128"/>
              </a:rPr>
              <a:t>The physical particles are the eigenstates of the Hamiltonian. Solve the eigenvalues lambda by putting det (H11-lambda*I) = 0</a:t>
            </a:r>
          </a:p>
          <a:p>
            <a:r>
              <a:rPr lang="en-US" altLang="en-CH">
                <a:ea typeface="ＭＳ Ｐゴシック" panose="020B0600070205080204" pitchFamily="34" charset="-128"/>
              </a:rPr>
              <a:t>This you can not see here. You just have to sit down and *do* it.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a:extLst>
              <a:ext uri="{FF2B5EF4-FFF2-40B4-BE49-F238E27FC236}">
                <a16:creationId xmlns:a16="http://schemas.microsoft.com/office/drawing/2014/main" id="{991A71B2-3783-03B8-D4F7-ADC913E90F86}"/>
              </a:ext>
            </a:extLst>
          </p:cNvPr>
          <p:cNvSpPr>
            <a:spLocks noGrp="1" noRot="1" noChangeAspect="1" noChangeArrowheads="1" noTextEdit="1"/>
          </p:cNvSpPr>
          <p:nvPr>
            <p:ph type="sldImg"/>
          </p:nvPr>
        </p:nvSpPr>
        <p:spPr>
          <a:ln/>
        </p:spPr>
      </p:sp>
      <p:sp>
        <p:nvSpPr>
          <p:cNvPr id="107522" name="Notes Placeholder 2">
            <a:extLst>
              <a:ext uri="{FF2B5EF4-FFF2-40B4-BE49-F238E27FC236}">
                <a16:creationId xmlns:a16="http://schemas.microsoft.com/office/drawing/2014/main" id="{64A752A7-E307-AAD1-63CA-6EEDA56C47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107523" name="Slide Number Placeholder 3">
            <a:extLst>
              <a:ext uri="{FF2B5EF4-FFF2-40B4-BE49-F238E27FC236}">
                <a16:creationId xmlns:a16="http://schemas.microsoft.com/office/drawing/2014/main" id="{0F233DC5-D09D-B0A9-4731-6A5BF08AD2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03275DA-60B6-B049-A236-EFEE4FF2BEC0}" type="slidenum">
              <a:rPr lang="en-US" altLang="en-CH" sz="1300" smtClean="0"/>
              <a:pPr>
                <a:spcBef>
                  <a:spcPct val="0"/>
                </a:spcBef>
              </a:pPr>
              <a:t>57</a:t>
            </a:fld>
            <a:endParaRPr lang="en-US" altLang="en-CH" sz="13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8DE6FA3D-0F60-F35B-E6BA-985EB147CA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999D89B-1FD3-E44D-87AA-CE8FF41AD7F2}" type="slidenum">
              <a:rPr lang="en-US" altLang="en-CH" sz="1300" smtClean="0"/>
              <a:pPr>
                <a:spcBef>
                  <a:spcPct val="0"/>
                </a:spcBef>
              </a:pPr>
              <a:t>58</a:t>
            </a:fld>
            <a:endParaRPr lang="en-US" altLang="en-CH" sz="1300"/>
          </a:p>
        </p:txBody>
      </p:sp>
      <p:sp>
        <p:nvSpPr>
          <p:cNvPr id="109570" name="Rectangle 2">
            <a:extLst>
              <a:ext uri="{FF2B5EF4-FFF2-40B4-BE49-F238E27FC236}">
                <a16:creationId xmlns:a16="http://schemas.microsoft.com/office/drawing/2014/main" id="{161A9BD3-0B40-2D0B-0506-F6E7F628E633}"/>
              </a:ext>
            </a:extLst>
          </p:cNvPr>
          <p:cNvSpPr>
            <a:spLocks noGrp="1" noRot="1" noChangeAspect="1" noChangeArrowheads="1" noTextEdit="1"/>
          </p:cNvSpPr>
          <p:nvPr>
            <p:ph type="sldImg"/>
          </p:nvPr>
        </p:nvSpPr>
        <p:spPr>
          <a:xfrm>
            <a:off x="920750" y="742950"/>
            <a:ext cx="4953000" cy="3714750"/>
          </a:xfrm>
          <a:ln/>
        </p:spPr>
      </p:sp>
      <p:sp>
        <p:nvSpPr>
          <p:cNvPr id="109571" name="Rectangle 3">
            <a:extLst>
              <a:ext uri="{FF2B5EF4-FFF2-40B4-BE49-F238E27FC236}">
                <a16:creationId xmlns:a16="http://schemas.microsoft.com/office/drawing/2014/main" id="{2AAE1EBA-7F9C-F985-8188-68E89F0DB779}"/>
              </a:ext>
            </a:extLst>
          </p:cNvPr>
          <p:cNvSpPr>
            <a:spLocks noGrp="1" noChangeArrowheads="1"/>
          </p:cNvSpPr>
          <p:nvPr>
            <p:ph type="body" idx="1"/>
          </p:nvPr>
        </p:nvSpPr>
        <p:spPr>
          <a:xfrm>
            <a:off x="679450" y="4705350"/>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CH">
                <a:ea typeface="ＭＳ Ｐゴシック" panose="020B0600070205080204" pitchFamily="34" charset="-128"/>
              </a:rPr>
              <a:t>Use cos^2 (dmt/2) = 0.5 * (1 + cos(dmt))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a:extLst>
              <a:ext uri="{FF2B5EF4-FFF2-40B4-BE49-F238E27FC236}">
                <a16:creationId xmlns:a16="http://schemas.microsoft.com/office/drawing/2014/main" id="{FF1CEDE4-D117-651D-85F3-2EC1D37A6F26}"/>
              </a:ext>
            </a:extLst>
          </p:cNvPr>
          <p:cNvSpPr>
            <a:spLocks noGrp="1" noRot="1" noChangeAspect="1" noChangeArrowheads="1" noTextEdit="1"/>
          </p:cNvSpPr>
          <p:nvPr>
            <p:ph type="sldImg"/>
          </p:nvPr>
        </p:nvSpPr>
        <p:spPr>
          <a:ln/>
        </p:spPr>
      </p:sp>
      <p:sp>
        <p:nvSpPr>
          <p:cNvPr id="111618" name="Notes Placeholder 2">
            <a:extLst>
              <a:ext uri="{FF2B5EF4-FFF2-40B4-BE49-F238E27FC236}">
                <a16:creationId xmlns:a16="http://schemas.microsoft.com/office/drawing/2014/main" id="{FBD15B5F-8537-F91F-9901-6F30BD035A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111619" name="Slide Number Placeholder 3">
            <a:extLst>
              <a:ext uri="{FF2B5EF4-FFF2-40B4-BE49-F238E27FC236}">
                <a16:creationId xmlns:a16="http://schemas.microsoft.com/office/drawing/2014/main" id="{3D695DCC-59AA-0F6A-FB92-35CEF1A9BE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D58DBB6-D9E8-C043-85A7-3D21067E865A}" type="slidenum">
              <a:rPr lang="en-US" altLang="en-CH" sz="1300" smtClean="0"/>
              <a:pPr>
                <a:spcBef>
                  <a:spcPct val="0"/>
                </a:spcBef>
              </a:pPr>
              <a:t>59</a:t>
            </a:fld>
            <a:endParaRPr lang="en-US" altLang="en-CH" sz="13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3B1D00EB-41DF-2543-E83F-A025F1B3E82C}"/>
              </a:ext>
            </a:extLst>
          </p:cNvPr>
          <p:cNvSpPr>
            <a:spLocks noGrp="1" noRot="1" noChangeAspect="1" noChangeArrowheads="1" noTextEdit="1"/>
          </p:cNvSpPr>
          <p:nvPr>
            <p:ph type="sldImg"/>
          </p:nvPr>
        </p:nvSpPr>
        <p:spPr>
          <a:ln/>
        </p:spPr>
      </p:sp>
      <p:sp>
        <p:nvSpPr>
          <p:cNvPr id="114690" name="Notes Placeholder 2">
            <a:extLst>
              <a:ext uri="{FF2B5EF4-FFF2-40B4-BE49-F238E27FC236}">
                <a16:creationId xmlns:a16="http://schemas.microsoft.com/office/drawing/2014/main" id="{DF513382-C219-E0F6-5F62-58B9499D19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114691" name="Slide Number Placeholder 3">
            <a:extLst>
              <a:ext uri="{FF2B5EF4-FFF2-40B4-BE49-F238E27FC236}">
                <a16:creationId xmlns:a16="http://schemas.microsoft.com/office/drawing/2014/main" id="{D9F0B662-C6EB-224F-01E1-0F8B53AFEA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51DBD9B-8CAC-6D47-8D3F-61D3284543FF}" type="slidenum">
              <a:rPr lang="en-US" altLang="en-CH" sz="1300" smtClean="0"/>
              <a:pPr>
                <a:spcBef>
                  <a:spcPct val="0"/>
                </a:spcBef>
              </a:pPr>
              <a:t>61</a:t>
            </a:fld>
            <a:endParaRPr lang="en-US" altLang="en-CH" sz="13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B1FE9E14-A2E9-6DD9-FF5C-C789D3CAB300}"/>
              </a:ext>
            </a:extLst>
          </p:cNvPr>
          <p:cNvSpPr>
            <a:spLocks noGrp="1" noRot="1" noChangeAspect="1" noChangeArrowheads="1" noTextEdit="1"/>
          </p:cNvSpPr>
          <p:nvPr>
            <p:ph type="sldImg"/>
          </p:nvPr>
        </p:nvSpPr>
        <p:spPr>
          <a:ln/>
        </p:spPr>
      </p:sp>
      <p:sp>
        <p:nvSpPr>
          <p:cNvPr id="118786" name="Notes Placeholder 2">
            <a:extLst>
              <a:ext uri="{FF2B5EF4-FFF2-40B4-BE49-F238E27FC236}">
                <a16:creationId xmlns:a16="http://schemas.microsoft.com/office/drawing/2014/main" id="{572E5960-F542-1B23-188B-C8A4A8474C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118787" name="Slide Number Placeholder 3">
            <a:extLst>
              <a:ext uri="{FF2B5EF4-FFF2-40B4-BE49-F238E27FC236}">
                <a16:creationId xmlns:a16="http://schemas.microsoft.com/office/drawing/2014/main" id="{9810A57F-D4B4-81CE-3129-223221E4F9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4833E3C-41D1-B340-84A4-3D314D4B8B2E}" type="slidenum">
              <a:rPr lang="en-US" altLang="en-CH" sz="1300" smtClean="0"/>
              <a:pPr>
                <a:spcBef>
                  <a:spcPct val="0"/>
                </a:spcBef>
              </a:pPr>
              <a:t>64</a:t>
            </a:fld>
            <a:endParaRPr lang="en-US" altLang="en-CH" sz="13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1C4EAF27-E68C-F46F-9678-33BA97B0EFC1}"/>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CFCDF168-8BD2-957F-4EA0-AB2931903F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DDD2CD35-4362-7A5E-F3D4-3F15A5AD42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22165FF-4850-BF47-A658-7DD2AA93B836}" type="slidenum">
              <a:rPr lang="en-US" altLang="en-CH" sz="1300" smtClean="0"/>
              <a:pPr>
                <a:spcBef>
                  <a:spcPct val="0"/>
                </a:spcBef>
              </a:pPr>
              <a:t>65</a:t>
            </a:fld>
            <a:endParaRPr lang="en-US" altLang="en-CH" sz="13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06689C47-5DD7-B0CC-D4D9-CB82ED3E4254}"/>
              </a:ext>
            </a:extLst>
          </p:cNvPr>
          <p:cNvSpPr>
            <a:spLocks noGrp="1" noRot="1" noChangeAspect="1" noChangeArrowheads="1" noTextEdit="1"/>
          </p:cNvSpPr>
          <p:nvPr>
            <p:ph type="sldImg"/>
          </p:nvPr>
        </p:nvSpPr>
        <p:spPr>
          <a:ln/>
        </p:spPr>
      </p:sp>
      <p:sp>
        <p:nvSpPr>
          <p:cNvPr id="34818" name="Notes Placeholder 2">
            <a:extLst>
              <a:ext uri="{FF2B5EF4-FFF2-40B4-BE49-F238E27FC236}">
                <a16:creationId xmlns:a16="http://schemas.microsoft.com/office/drawing/2014/main" id="{CDCE8C73-4649-992B-7543-461B0712A5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75462A0F-B844-9FF0-3F86-A02B42DFA6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0D1BA04-6FCB-D946-A6A4-7D581602270A}" type="slidenum">
              <a:rPr lang="en-US" altLang="en-CH" sz="1300" smtClean="0"/>
              <a:pPr>
                <a:spcBef>
                  <a:spcPct val="0"/>
                </a:spcBef>
              </a:pPr>
              <a:t>66</a:t>
            </a:fld>
            <a:endParaRPr lang="en-US" altLang="en-CH"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CB477BFE-3288-A87D-6112-155EFBB57873}"/>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A20390FD-4656-667A-B78B-FBB6D26168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H" altLang="en-CH">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2E4ACE8D-28CC-1E24-CDFC-BD87F289E2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6336FAB-2019-9043-8B10-B20C63BE0D19}" type="slidenum">
              <a:rPr lang="nl-NL" altLang="en-CH" sz="1300" smtClean="0"/>
              <a:pPr>
                <a:spcBef>
                  <a:spcPct val="0"/>
                </a:spcBef>
              </a:pPr>
              <a:t>6</a:t>
            </a:fld>
            <a:endParaRPr lang="nl-NL" altLang="en-CH" sz="13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28DCBA5B-DB86-9775-0F48-5F1D33900698}"/>
              </a:ext>
            </a:extLst>
          </p:cNvPr>
          <p:cNvSpPr>
            <a:spLocks noGrp="1" noRot="1" noChangeAspect="1" noChangeArrowheads="1" noTextEdit="1"/>
          </p:cNvSpPr>
          <p:nvPr>
            <p:ph type="sldImg"/>
          </p:nvPr>
        </p:nvSpPr>
        <p:spPr>
          <a:ln/>
        </p:spPr>
      </p:sp>
      <p:sp>
        <p:nvSpPr>
          <p:cNvPr id="36866" name="Notes Placeholder 2">
            <a:extLst>
              <a:ext uri="{FF2B5EF4-FFF2-40B4-BE49-F238E27FC236}">
                <a16:creationId xmlns:a16="http://schemas.microsoft.com/office/drawing/2014/main" id="{CC1AAFB4-4488-4A2C-1EB6-0E44C374D4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F867F5FD-4952-8042-4E3A-09ED0D2E95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6C2B80B-306F-394F-9C57-38A7ED340058}" type="slidenum">
              <a:rPr lang="en-US" altLang="en-CH" sz="1300" smtClean="0"/>
              <a:pPr>
                <a:spcBef>
                  <a:spcPct val="0"/>
                </a:spcBef>
              </a:pPr>
              <a:t>67</a:t>
            </a:fld>
            <a:endParaRPr lang="en-US" altLang="en-CH" sz="13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C4FFDC57-A70E-BF72-0845-46987B8D3D17}"/>
              </a:ext>
            </a:extLst>
          </p:cNvPr>
          <p:cNvSpPr>
            <a:spLocks noGrp="1" noRot="1" noChangeAspect="1" noChangeArrowheads="1" noTextEdit="1"/>
          </p:cNvSpPr>
          <p:nvPr>
            <p:ph type="sldImg"/>
          </p:nvPr>
        </p:nvSpPr>
        <p:spPr>
          <a:ln/>
        </p:spPr>
      </p:sp>
      <p:sp>
        <p:nvSpPr>
          <p:cNvPr id="38914" name="Notes Placeholder 2">
            <a:extLst>
              <a:ext uri="{FF2B5EF4-FFF2-40B4-BE49-F238E27FC236}">
                <a16:creationId xmlns:a16="http://schemas.microsoft.com/office/drawing/2014/main" id="{F7ED79F2-D6BE-4CE8-C972-7765DD7F8C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F7686973-F990-4949-479D-50FF35A3DE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05486F7-2131-1443-AD72-921FE9DA44DC}" type="slidenum">
              <a:rPr lang="en-US" altLang="en-CH" sz="1300" smtClean="0"/>
              <a:pPr>
                <a:spcBef>
                  <a:spcPct val="0"/>
                </a:spcBef>
              </a:pPr>
              <a:t>68</a:t>
            </a:fld>
            <a:endParaRPr lang="en-US" altLang="en-CH" sz="13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892F12E3-3693-2EAE-3FB6-A8598367AE57}"/>
              </a:ext>
            </a:extLst>
          </p:cNvPr>
          <p:cNvSpPr>
            <a:spLocks noGrp="1" noRot="1" noChangeAspect="1" noChangeArrowheads="1" noTextEdit="1"/>
          </p:cNvSpPr>
          <p:nvPr>
            <p:ph type="sldImg"/>
          </p:nvPr>
        </p:nvSpPr>
        <p:spPr>
          <a:ln/>
        </p:spPr>
      </p:sp>
      <p:sp>
        <p:nvSpPr>
          <p:cNvPr id="40962" name="Notes Placeholder 2">
            <a:extLst>
              <a:ext uri="{FF2B5EF4-FFF2-40B4-BE49-F238E27FC236}">
                <a16:creationId xmlns:a16="http://schemas.microsoft.com/office/drawing/2014/main" id="{DAA370C0-02E2-4C37-FEBA-F6DA2B231A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89FB5158-16F8-0822-63F8-6564EC83AF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120A1D1-066C-074B-B48D-15D932796A6D}" type="slidenum">
              <a:rPr lang="en-US" altLang="en-CH" sz="1300" smtClean="0"/>
              <a:pPr>
                <a:spcBef>
                  <a:spcPct val="0"/>
                </a:spcBef>
              </a:pPr>
              <a:t>69</a:t>
            </a:fld>
            <a:endParaRPr lang="en-US" altLang="en-CH" sz="13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E09B78BA-8A98-55FA-C1AF-86743BCD684A}"/>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3FD3581A-00A5-A927-ADF6-8838DE090D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A05A5C63-44BE-222A-5386-20CD1252F9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C38C20C-96ED-7B46-8984-729DA21597D6}" type="slidenum">
              <a:rPr lang="en-US" altLang="en-CH" sz="1300" smtClean="0"/>
              <a:pPr>
                <a:spcBef>
                  <a:spcPct val="0"/>
                </a:spcBef>
              </a:pPr>
              <a:t>70</a:t>
            </a:fld>
            <a:endParaRPr lang="en-US" altLang="en-CH" sz="13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39E98817-A355-E731-5AF6-7E16EF968C24}"/>
              </a:ext>
            </a:extLst>
          </p:cNvPr>
          <p:cNvSpPr>
            <a:spLocks noGrp="1" noRot="1" noChangeAspect="1" noChangeArrowheads="1" noTextEdit="1"/>
          </p:cNvSpPr>
          <p:nvPr>
            <p:ph type="sldImg"/>
          </p:nvPr>
        </p:nvSpPr>
        <p:spPr>
          <a:ln/>
        </p:spPr>
      </p:sp>
      <p:sp>
        <p:nvSpPr>
          <p:cNvPr id="45058" name="Notes Placeholder 2">
            <a:extLst>
              <a:ext uri="{FF2B5EF4-FFF2-40B4-BE49-F238E27FC236}">
                <a16:creationId xmlns:a16="http://schemas.microsoft.com/office/drawing/2014/main" id="{E9E0B77E-CC0A-DD6B-BC2F-5FCF7683FB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1B366684-7E62-9786-EEC2-6B6558493A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4BB5BCE-DB7E-D540-BEC4-1822A4B48F76}" type="slidenum">
              <a:rPr lang="en-US" altLang="en-CH" sz="1300" smtClean="0"/>
              <a:pPr>
                <a:spcBef>
                  <a:spcPct val="0"/>
                </a:spcBef>
              </a:pPr>
              <a:t>71</a:t>
            </a:fld>
            <a:endParaRPr lang="en-US" altLang="en-CH" sz="13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1AE6268C-3D3B-1353-CBF0-C8909D9FA0A6}"/>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3C81A215-8997-DA6B-1DE5-F33BA84BE6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10742AF2-E3AC-E096-3BB3-CA1B649158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82E26C0-D3F3-F346-95A5-D8BE03B149DB}" type="slidenum">
              <a:rPr lang="en-US" altLang="en-CH" sz="1300" smtClean="0"/>
              <a:pPr>
                <a:spcBef>
                  <a:spcPct val="0"/>
                </a:spcBef>
              </a:pPr>
              <a:t>72</a:t>
            </a:fld>
            <a:endParaRPr lang="en-US" altLang="en-CH" sz="13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8B935399-9649-5F9F-8476-FBA45CDD672A}"/>
              </a:ext>
            </a:extLst>
          </p:cNvPr>
          <p:cNvSpPr>
            <a:spLocks noGrp="1" noRot="1" noChangeAspect="1" noChangeArrowheads="1" noTextEdit="1"/>
          </p:cNvSpPr>
          <p:nvPr>
            <p:ph type="sldImg"/>
          </p:nvPr>
        </p:nvSpPr>
        <p:spPr>
          <a:ln/>
        </p:spPr>
      </p:sp>
      <p:sp>
        <p:nvSpPr>
          <p:cNvPr id="49154" name="Notes Placeholder 2">
            <a:extLst>
              <a:ext uri="{FF2B5EF4-FFF2-40B4-BE49-F238E27FC236}">
                <a16:creationId xmlns:a16="http://schemas.microsoft.com/office/drawing/2014/main" id="{C1C27B5A-75A2-4EB6-B597-768551FF08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0E8C8F1E-9C6E-4F7A-A412-BB5C37AF41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9AEAC07-CB15-D74D-A087-B6EAD6314909}" type="slidenum">
              <a:rPr lang="en-US" altLang="en-CH" sz="1300" smtClean="0"/>
              <a:pPr>
                <a:spcBef>
                  <a:spcPct val="0"/>
                </a:spcBef>
              </a:pPr>
              <a:t>73</a:t>
            </a:fld>
            <a:endParaRPr lang="en-US" altLang="en-CH" sz="13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2B99E203-E36D-9A0F-843B-4EA46178878C}"/>
              </a:ext>
            </a:extLst>
          </p:cNvPr>
          <p:cNvSpPr>
            <a:spLocks noGrp="1" noRot="1" noChangeAspect="1" noChangeArrowheads="1" noTextEdit="1"/>
          </p:cNvSpPr>
          <p:nvPr>
            <p:ph type="sldImg"/>
          </p:nvPr>
        </p:nvSpPr>
        <p:spPr>
          <a:ln/>
        </p:spPr>
      </p:sp>
      <p:sp>
        <p:nvSpPr>
          <p:cNvPr id="51202" name="Notes Placeholder 2">
            <a:extLst>
              <a:ext uri="{FF2B5EF4-FFF2-40B4-BE49-F238E27FC236}">
                <a16:creationId xmlns:a16="http://schemas.microsoft.com/office/drawing/2014/main" id="{6F8B81DA-D4AD-57E0-3643-9CFD2D5EE0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B45852A9-FBD6-B177-2948-ECA81871A6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B0C6996-C82D-854C-A441-6C3FE3D0DF2A}" type="slidenum">
              <a:rPr lang="en-US" altLang="en-CH" sz="1300" smtClean="0"/>
              <a:pPr>
                <a:spcBef>
                  <a:spcPct val="0"/>
                </a:spcBef>
              </a:pPr>
              <a:t>74</a:t>
            </a:fld>
            <a:endParaRPr lang="en-US" altLang="en-CH" sz="13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7F1908E4-4B4E-C412-76A2-627173A0340F}"/>
              </a:ext>
            </a:extLst>
          </p:cNvPr>
          <p:cNvSpPr>
            <a:spLocks noGrp="1" noRot="1" noChangeAspect="1" noChangeArrowheads="1" noTextEdit="1"/>
          </p:cNvSpPr>
          <p:nvPr>
            <p:ph type="sldImg"/>
          </p:nvPr>
        </p:nvSpPr>
        <p:spPr>
          <a:ln/>
        </p:spPr>
      </p:sp>
      <p:sp>
        <p:nvSpPr>
          <p:cNvPr id="53250" name="Notes Placeholder 2">
            <a:extLst>
              <a:ext uri="{FF2B5EF4-FFF2-40B4-BE49-F238E27FC236}">
                <a16:creationId xmlns:a16="http://schemas.microsoft.com/office/drawing/2014/main" id="{71E5E8B5-589B-FE5A-28F2-5FF5FAB8AF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60E780AC-AF69-290F-9CDF-A3E48A9119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7A8E07F-EA57-BB4E-A598-B92322E364AB}" type="slidenum">
              <a:rPr lang="en-US" altLang="en-CH" sz="1300" smtClean="0"/>
              <a:pPr>
                <a:spcBef>
                  <a:spcPct val="0"/>
                </a:spcBef>
              </a:pPr>
              <a:t>75</a:t>
            </a:fld>
            <a:endParaRPr lang="en-US" altLang="en-CH" sz="13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ECFAF869-0A73-C4EB-A64B-984E6CE1B0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BC48103-9D56-1448-89CB-5A2305453D3D}" type="slidenum">
              <a:rPr lang="en-US" altLang="en-CH" sz="1300" smtClean="0"/>
              <a:pPr>
                <a:spcBef>
                  <a:spcPct val="0"/>
                </a:spcBef>
              </a:pPr>
              <a:t>76</a:t>
            </a:fld>
            <a:endParaRPr lang="en-US" altLang="en-CH" sz="1300"/>
          </a:p>
        </p:txBody>
      </p:sp>
      <p:sp>
        <p:nvSpPr>
          <p:cNvPr id="55298" name="Rectangle 2">
            <a:extLst>
              <a:ext uri="{FF2B5EF4-FFF2-40B4-BE49-F238E27FC236}">
                <a16:creationId xmlns:a16="http://schemas.microsoft.com/office/drawing/2014/main" id="{24D39D26-60B6-3D16-3AF8-17460D2D4783}"/>
              </a:ext>
            </a:extLst>
          </p:cNvPr>
          <p:cNvSpPr>
            <a:spLocks noGrp="1" noRot="1" noChangeAspect="1" noChangeArrowheads="1" noTextEdit="1"/>
          </p:cNvSpPr>
          <p:nvPr>
            <p:ph type="sldImg"/>
          </p:nvPr>
        </p:nvSpPr>
        <p:spPr>
          <a:xfrm>
            <a:off x="893763" y="731838"/>
            <a:ext cx="4995862" cy="3746500"/>
          </a:xfrm>
          <a:ln/>
        </p:spPr>
      </p:sp>
      <p:sp>
        <p:nvSpPr>
          <p:cNvPr id="55299" name="Rectangle 3">
            <a:extLst>
              <a:ext uri="{FF2B5EF4-FFF2-40B4-BE49-F238E27FC236}">
                <a16:creationId xmlns:a16="http://schemas.microsoft.com/office/drawing/2014/main" id="{20C8DDF7-719D-F49D-F414-AFAB0F727D96}"/>
              </a:ext>
            </a:extLst>
          </p:cNvPr>
          <p:cNvSpPr>
            <a:spLocks noGrp="1" noChangeArrowheads="1"/>
          </p:cNvSpPr>
          <p:nvPr>
            <p:ph type="body" idx="1"/>
          </p:nvPr>
        </p:nvSpPr>
        <p:spPr>
          <a:xfrm>
            <a:off x="884238" y="4722813"/>
            <a:ext cx="5013325" cy="4479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CH">
                <a:ea typeface="ＭＳ Ｐゴシック" panose="020B0600070205080204" pitchFamily="34" charset="-128"/>
              </a:rPr>
              <a:t>|Vcs Vcd|^2  mc^2  = (1*lambda)^2 mc^2 vs. |Vts Vtd|^2 mt^2 = (lambda^2*lambda^3)^2 mt^2  </a:t>
            </a:r>
            <a:r>
              <a:rPr lang="en-US" altLang="en-CH">
                <a:ea typeface="ＭＳ Ｐゴシック" panose="020B0600070205080204" pitchFamily="34" charset="-128"/>
                <a:sym typeface="Wingdings" pitchFamily="2" charset="2"/>
              </a:rPr>
              <a:t> suppressed by lambda^8, enhanced by (mt/mc)^2</a:t>
            </a:r>
            <a:r>
              <a:rPr lang="en-US" altLang="en-CH">
                <a:ea typeface="ＭＳ Ｐゴシック" panose="020B0600070205080204" pitchFamily="34" charset="-128"/>
              </a:rPr>
              <a:t> &lt;&lt; 1</a:t>
            </a:r>
            <a:endParaRPr lang="en-GB" altLang="en-CH">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07D952C9-C49F-2615-8AAA-613F32C755FA}"/>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AE0FDFB0-93E9-5AD7-7917-47CF2DD044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H" altLang="en-CH">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F064F3AD-5AB1-1FB0-1513-DAC6DF4CB1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D1E88C6-DB3C-1849-83D7-A7FDA2C07123}" type="slidenum">
              <a:rPr lang="nl-NL" altLang="en-CH" sz="1300" smtClean="0"/>
              <a:pPr>
                <a:spcBef>
                  <a:spcPct val="0"/>
                </a:spcBef>
              </a:pPr>
              <a:t>7</a:t>
            </a:fld>
            <a:endParaRPr lang="nl-NL" altLang="en-CH" sz="13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C97141DC-8467-1FF2-86D2-773EAA80D6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5C1C00D-5FE8-0640-8D11-58CCBDA8D3C3}" type="slidenum">
              <a:rPr lang="en-US" altLang="en-CH" sz="1300" smtClean="0"/>
              <a:pPr>
                <a:spcBef>
                  <a:spcPct val="0"/>
                </a:spcBef>
              </a:pPr>
              <a:t>77</a:t>
            </a:fld>
            <a:endParaRPr lang="en-US" altLang="en-CH" sz="1300"/>
          </a:p>
        </p:txBody>
      </p:sp>
      <p:sp>
        <p:nvSpPr>
          <p:cNvPr id="57346" name="Rectangle 2">
            <a:extLst>
              <a:ext uri="{FF2B5EF4-FFF2-40B4-BE49-F238E27FC236}">
                <a16:creationId xmlns:a16="http://schemas.microsoft.com/office/drawing/2014/main" id="{A10D28F9-041D-7F76-1820-3E237253881E}"/>
              </a:ext>
            </a:extLst>
          </p:cNvPr>
          <p:cNvSpPr>
            <a:spLocks noGrp="1" noRot="1" noChangeAspect="1" noChangeArrowheads="1" noTextEdit="1"/>
          </p:cNvSpPr>
          <p:nvPr>
            <p:ph type="sldImg"/>
          </p:nvPr>
        </p:nvSpPr>
        <p:spPr>
          <a:xfrm>
            <a:off x="893763" y="731838"/>
            <a:ext cx="4995862" cy="3746500"/>
          </a:xfrm>
          <a:ln/>
        </p:spPr>
      </p:sp>
      <p:sp>
        <p:nvSpPr>
          <p:cNvPr id="57347" name="Rectangle 3">
            <a:extLst>
              <a:ext uri="{FF2B5EF4-FFF2-40B4-BE49-F238E27FC236}">
                <a16:creationId xmlns:a16="http://schemas.microsoft.com/office/drawing/2014/main" id="{A3858AD7-DC87-DA82-671F-6CDBC8016F54}"/>
              </a:ext>
            </a:extLst>
          </p:cNvPr>
          <p:cNvSpPr>
            <a:spLocks noGrp="1" noChangeArrowheads="1"/>
          </p:cNvSpPr>
          <p:nvPr>
            <p:ph type="body" idx="1"/>
          </p:nvPr>
        </p:nvSpPr>
        <p:spPr>
          <a:xfrm>
            <a:off x="884238" y="4722813"/>
            <a:ext cx="5013325" cy="4479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CH">
                <a:ea typeface="ＭＳ Ｐゴシック" panose="020B0600070205080204" pitchFamily="34" charset="-128"/>
              </a:rPr>
              <a:t>|Vcs Vcd|^2  mc^2  = (1*lambda)^2 mc^2 vs. |Vts Vtd|^2 mt^2 = (lambda^2*lambda^3)^2 mt^2  </a:t>
            </a:r>
            <a:r>
              <a:rPr lang="en-US" altLang="en-CH">
                <a:ea typeface="ＭＳ Ｐゴシック" panose="020B0600070205080204" pitchFamily="34" charset="-128"/>
                <a:sym typeface="Wingdings" pitchFamily="2" charset="2"/>
              </a:rPr>
              <a:t> suppressed by lambda^8, enhanced by (mt/mc)^2</a:t>
            </a:r>
            <a:r>
              <a:rPr lang="en-US" altLang="en-CH">
                <a:ea typeface="ＭＳ Ｐゴシック" panose="020B0600070205080204" pitchFamily="34" charset="-128"/>
              </a:rPr>
              <a:t> &lt;&lt; 1</a:t>
            </a:r>
            <a:endParaRPr lang="en-GB" altLang="en-CH">
              <a:ea typeface="ＭＳ Ｐゴシック" panose="020B0600070205080204"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3024E45B-A97F-4B2A-4EBC-CB7762E2A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71300F2-BBC1-1D4C-B6DF-F1AA2706F2BE}" type="slidenum">
              <a:rPr lang="en-US" altLang="en-CH" sz="1300" smtClean="0"/>
              <a:pPr>
                <a:spcBef>
                  <a:spcPct val="0"/>
                </a:spcBef>
              </a:pPr>
              <a:t>78</a:t>
            </a:fld>
            <a:endParaRPr lang="en-US" altLang="en-CH" sz="1300"/>
          </a:p>
        </p:txBody>
      </p:sp>
      <p:sp>
        <p:nvSpPr>
          <p:cNvPr id="59394" name="Rectangle 2">
            <a:extLst>
              <a:ext uri="{FF2B5EF4-FFF2-40B4-BE49-F238E27FC236}">
                <a16:creationId xmlns:a16="http://schemas.microsoft.com/office/drawing/2014/main" id="{96E5FDC1-3080-3A1A-0E9E-46AA77533A75}"/>
              </a:ext>
            </a:extLst>
          </p:cNvPr>
          <p:cNvSpPr>
            <a:spLocks noGrp="1" noRot="1" noChangeAspect="1" noChangeArrowheads="1" noTextEdit="1"/>
          </p:cNvSpPr>
          <p:nvPr>
            <p:ph type="sldImg"/>
          </p:nvPr>
        </p:nvSpPr>
        <p:spPr>
          <a:xfrm>
            <a:off x="893763" y="731838"/>
            <a:ext cx="4995862" cy="3746500"/>
          </a:xfrm>
          <a:ln/>
        </p:spPr>
      </p:sp>
      <p:sp>
        <p:nvSpPr>
          <p:cNvPr id="59395" name="Rectangle 3">
            <a:extLst>
              <a:ext uri="{FF2B5EF4-FFF2-40B4-BE49-F238E27FC236}">
                <a16:creationId xmlns:a16="http://schemas.microsoft.com/office/drawing/2014/main" id="{651180ED-F232-B141-0DF3-FC0243EEB47A}"/>
              </a:ext>
            </a:extLst>
          </p:cNvPr>
          <p:cNvSpPr>
            <a:spLocks noGrp="1" noChangeArrowheads="1"/>
          </p:cNvSpPr>
          <p:nvPr>
            <p:ph type="body" idx="1"/>
          </p:nvPr>
        </p:nvSpPr>
        <p:spPr>
          <a:xfrm>
            <a:off x="884238" y="4722813"/>
            <a:ext cx="5013325" cy="4479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CH">
                <a:ea typeface="ＭＳ Ｐゴシック" panose="020B0600070205080204" pitchFamily="34" charset="-128"/>
              </a:rPr>
              <a:t>|Vcs Vcd|^2  mc^2  = (1*lambda)^2 mc^2 vs. |Vts Vtd|^2 mt^2 = (lambda^2*lambda^3)^2 mt^2  </a:t>
            </a:r>
            <a:r>
              <a:rPr lang="en-US" altLang="en-CH">
                <a:ea typeface="ＭＳ Ｐゴシック" panose="020B0600070205080204" pitchFamily="34" charset="-128"/>
                <a:sym typeface="Wingdings" pitchFamily="2" charset="2"/>
              </a:rPr>
              <a:t> suppressed by lambda^8, enhanced by (mt/mc)^2</a:t>
            </a:r>
            <a:r>
              <a:rPr lang="en-US" altLang="en-CH">
                <a:ea typeface="ＭＳ Ｐゴシック" panose="020B0600070205080204" pitchFamily="34" charset="-128"/>
              </a:rPr>
              <a:t> &lt;&lt; 1</a:t>
            </a:r>
            <a:endParaRPr lang="en-GB" altLang="en-CH">
              <a:ea typeface="ＭＳ Ｐゴシック" panose="020B0600070205080204"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A00D452F-EF08-1837-F9CB-EE7D150BDF5E}"/>
              </a:ext>
            </a:extLst>
          </p:cNvPr>
          <p:cNvSpPr>
            <a:spLocks noGrp="1" noRot="1" noChangeAspect="1" noChangeArrowheads="1" noTextEdit="1"/>
          </p:cNvSpPr>
          <p:nvPr>
            <p:ph type="sldImg"/>
          </p:nvPr>
        </p:nvSpPr>
        <p:spPr>
          <a:ln/>
        </p:spPr>
      </p:sp>
      <p:sp>
        <p:nvSpPr>
          <p:cNvPr id="61442" name="Notes Placeholder 2">
            <a:extLst>
              <a:ext uri="{FF2B5EF4-FFF2-40B4-BE49-F238E27FC236}">
                <a16:creationId xmlns:a16="http://schemas.microsoft.com/office/drawing/2014/main" id="{237B17BC-D4F0-5EE1-DB58-3BFE01D1C0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id="{2933285A-7552-36FB-3B4C-EE143DC3D0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68024B5-807A-1949-A539-934CA32ECAA9}" type="slidenum">
              <a:rPr lang="en-US" altLang="en-CH" sz="1300" smtClean="0"/>
              <a:pPr>
                <a:spcBef>
                  <a:spcPct val="0"/>
                </a:spcBef>
              </a:pPr>
              <a:t>79</a:t>
            </a:fld>
            <a:endParaRPr lang="en-US" altLang="en-CH" sz="13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732F6E1B-EAF9-8D5B-067D-156AAC4419F5}"/>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8B594B8E-58B5-ACCE-AD0B-C56E5C5D24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3F2A3995-A6F4-9E64-FB44-84D18351A6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4E98EA4-012D-FA46-AB77-79E5298CD792}" type="slidenum">
              <a:rPr lang="en-US" altLang="en-CH" sz="1300" smtClean="0"/>
              <a:pPr>
                <a:spcBef>
                  <a:spcPct val="0"/>
                </a:spcBef>
              </a:pPr>
              <a:t>80</a:t>
            </a:fld>
            <a:endParaRPr lang="en-US" altLang="en-CH" sz="13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CC95B31A-0C94-02A9-047A-21245EA6F161}"/>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FA930320-2E18-CF65-3463-07440B421B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65539" name="Slide Number Placeholder 3">
            <a:extLst>
              <a:ext uri="{FF2B5EF4-FFF2-40B4-BE49-F238E27FC236}">
                <a16:creationId xmlns:a16="http://schemas.microsoft.com/office/drawing/2014/main" id="{4FA22147-6A0D-EA9C-EA00-BAC1ABA48E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CAB12D0-291E-D94E-A916-C55B77A5C9F9}" type="slidenum">
              <a:rPr lang="en-US" altLang="en-CH" sz="1300" smtClean="0"/>
              <a:pPr>
                <a:spcBef>
                  <a:spcPct val="0"/>
                </a:spcBef>
              </a:pPr>
              <a:t>81</a:t>
            </a:fld>
            <a:endParaRPr lang="en-US" altLang="en-CH" sz="13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6">
            <a:extLst>
              <a:ext uri="{FF2B5EF4-FFF2-40B4-BE49-F238E27FC236}">
                <a16:creationId xmlns:a16="http://schemas.microsoft.com/office/drawing/2014/main" id="{A97B0044-2246-A44F-364B-5677D6449D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49325">
              <a:defRPr sz="1400" b="1" i="1">
                <a:solidFill>
                  <a:schemeClr val="accent2"/>
                </a:solidFill>
                <a:latin typeface="Verdana" panose="020B0604030504040204" pitchFamily="34" charset="0"/>
                <a:ea typeface="ＭＳ Ｐゴシック" panose="020B0600070205080204" pitchFamily="34" charset="-128"/>
              </a:defRPr>
            </a:lvl1pPr>
            <a:lvl2pPr marL="742950" indent="-285750" defTabSz="949325">
              <a:defRPr sz="1400" b="1" i="1">
                <a:solidFill>
                  <a:schemeClr val="accent2"/>
                </a:solidFill>
                <a:latin typeface="Verdana" panose="020B0604030504040204" pitchFamily="34" charset="0"/>
                <a:ea typeface="ＭＳ Ｐゴシック" panose="020B0600070205080204" pitchFamily="34" charset="-128"/>
              </a:defRPr>
            </a:lvl2pPr>
            <a:lvl3pPr marL="1143000" indent="-228600" defTabSz="949325">
              <a:defRPr sz="1400" b="1" i="1">
                <a:solidFill>
                  <a:schemeClr val="accent2"/>
                </a:solidFill>
                <a:latin typeface="Verdana" panose="020B0604030504040204" pitchFamily="34" charset="0"/>
                <a:ea typeface="ＭＳ Ｐゴシック" panose="020B0600070205080204" pitchFamily="34" charset="-128"/>
              </a:defRPr>
            </a:lvl3pPr>
            <a:lvl4pPr marL="1600200" indent="-228600" defTabSz="949325">
              <a:defRPr sz="1400" b="1" i="1">
                <a:solidFill>
                  <a:schemeClr val="accent2"/>
                </a:solidFill>
                <a:latin typeface="Verdana" panose="020B0604030504040204" pitchFamily="34" charset="0"/>
                <a:ea typeface="ＭＳ Ｐゴシック" panose="020B0600070205080204" pitchFamily="34" charset="-128"/>
              </a:defRPr>
            </a:lvl4pPr>
            <a:lvl5pPr marL="2057400" indent="-228600" defTabSz="949325">
              <a:defRPr sz="1400" b="1" i="1">
                <a:solidFill>
                  <a:schemeClr val="accent2"/>
                </a:solidFill>
                <a:latin typeface="Verdana" panose="020B0604030504040204" pitchFamily="34" charset="0"/>
                <a:ea typeface="ＭＳ Ｐゴシック" panose="020B0600070205080204" pitchFamily="34" charset="-128"/>
              </a:defRPr>
            </a:lvl5pPr>
            <a:lvl6pPr marL="25146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fld id="{6104FB50-F5C1-3B4A-945E-606B35161ED0}" type="slidenum">
              <a:rPr lang="en-CH" altLang="en-CH" sz="1300" b="0" i="0" smtClean="0">
                <a:solidFill>
                  <a:schemeClr val="tx1"/>
                </a:solidFill>
                <a:latin typeface="Times New Roman" panose="02020603050405020304" pitchFamily="18" charset="0"/>
              </a:rPr>
              <a:pPr/>
              <a:t>82</a:t>
            </a:fld>
            <a:endParaRPr lang="en-US" altLang="en-CH" sz="1300" b="0" i="0">
              <a:solidFill>
                <a:schemeClr val="tx1"/>
              </a:solidFill>
              <a:latin typeface="Times New Roman" panose="02020603050405020304" pitchFamily="18" charset="0"/>
            </a:endParaRPr>
          </a:p>
        </p:txBody>
      </p:sp>
      <p:sp>
        <p:nvSpPr>
          <p:cNvPr id="2" name="Slide Image Placeholder 1">
            <a:extLst>
              <a:ext uri="{FF2B5EF4-FFF2-40B4-BE49-F238E27FC236}">
                <a16:creationId xmlns:a16="http://schemas.microsoft.com/office/drawing/2014/main" id="{5FB4CE9D-8689-C6FE-15EF-3BC8D5421BC0}"/>
              </a:ext>
            </a:extLst>
          </p:cNvPr>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ln>
        </p:spPr>
      </p:sp>
      <p:sp>
        <p:nvSpPr>
          <p:cNvPr id="108547" name="Notes Placeholder 2">
            <a:extLst>
              <a:ext uri="{FF2B5EF4-FFF2-40B4-BE49-F238E27FC236}">
                <a16:creationId xmlns:a16="http://schemas.microsoft.com/office/drawing/2014/main" id="{AC62F14B-96AB-2B92-E4CF-0C33417526C7}"/>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H" altLang="en-CH">
              <a:ea typeface="ＭＳ Ｐゴシック" panose="020B0600070205080204"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CB2FE-7CB0-9722-311C-2EB501B7AA7C}"/>
            </a:ext>
          </a:extLst>
        </p:cNvPr>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7197067D-CA1B-6645-38F0-FB085817C7E2}"/>
              </a:ext>
            </a:extLst>
          </p:cNvPr>
          <p:cNvSpPr>
            <a:spLocks noGrp="1" noRot="1" noChangeAspect="1" noChangeArrowheads="1" noTextEdit="1"/>
          </p:cNvSpPr>
          <p:nvPr>
            <p:ph type="sldImg"/>
          </p:nvPr>
        </p:nvSpPr>
        <p:spPr>
          <a:ln/>
        </p:spPr>
      </p:sp>
      <p:sp>
        <p:nvSpPr>
          <p:cNvPr id="96258" name="Notes Placeholder 2">
            <a:extLst>
              <a:ext uri="{FF2B5EF4-FFF2-40B4-BE49-F238E27FC236}">
                <a16:creationId xmlns:a16="http://schemas.microsoft.com/office/drawing/2014/main" id="{711AAA09-3F03-8E9C-0F3E-B0F9E898C9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96259" name="Slide Number Placeholder 3">
            <a:extLst>
              <a:ext uri="{FF2B5EF4-FFF2-40B4-BE49-F238E27FC236}">
                <a16:creationId xmlns:a16="http://schemas.microsoft.com/office/drawing/2014/main" id="{E89FA8CF-917D-E4F3-BEE6-27104115DC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9892968-2AAD-D840-9125-127F9249F422}" type="slidenum">
              <a:rPr lang="en-US" altLang="en-CH" sz="1300" smtClean="0"/>
              <a:pPr>
                <a:spcBef>
                  <a:spcPct val="0"/>
                </a:spcBef>
              </a:pPr>
              <a:t>83</a:t>
            </a:fld>
            <a:endParaRPr lang="en-US" altLang="en-CH" sz="1300"/>
          </a:p>
        </p:txBody>
      </p:sp>
    </p:spTree>
    <p:extLst>
      <p:ext uri="{BB962C8B-B14F-4D97-AF65-F5344CB8AC3E}">
        <p14:creationId xmlns:p14="http://schemas.microsoft.com/office/powerpoint/2010/main" val="36381926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00BC3-129C-D72C-5D07-66664681824A}"/>
            </a:ext>
          </a:extLst>
        </p:cNvPr>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57F828F3-F98D-DFE2-7282-C732604AA8B7}"/>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1F24E6EF-6B80-2A78-E36B-94855EF905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91BAAA0A-312F-0AC0-BAC8-2267338206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4E98EA4-012D-FA46-AB77-79E5298CD792}" type="slidenum">
              <a:rPr lang="en-US" altLang="en-CH" sz="1300" smtClean="0"/>
              <a:pPr>
                <a:spcBef>
                  <a:spcPct val="0"/>
                </a:spcBef>
              </a:pPr>
              <a:t>85</a:t>
            </a:fld>
            <a:endParaRPr lang="en-US" altLang="en-CH" sz="1300"/>
          </a:p>
        </p:txBody>
      </p:sp>
    </p:spTree>
    <p:extLst>
      <p:ext uri="{BB962C8B-B14F-4D97-AF65-F5344CB8AC3E}">
        <p14:creationId xmlns:p14="http://schemas.microsoft.com/office/powerpoint/2010/main" val="7641693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F56B0-1080-4B8F-7782-0AEA7884047F}"/>
            </a:ext>
          </a:extLst>
        </p:cNvPr>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01DF39F7-07B9-FAB2-439D-9932AADD0DB6}"/>
              </a:ext>
            </a:extLst>
          </p:cNvPr>
          <p:cNvSpPr>
            <a:spLocks noGrp="1" noRot="1" noChangeAspect="1" noChangeArrowheads="1" noTextEdit="1"/>
          </p:cNvSpPr>
          <p:nvPr>
            <p:ph type="sldImg"/>
          </p:nvPr>
        </p:nvSpPr>
        <p:spPr>
          <a:ln/>
        </p:spPr>
      </p:sp>
      <p:sp>
        <p:nvSpPr>
          <p:cNvPr id="45058" name="Notes Placeholder 2">
            <a:extLst>
              <a:ext uri="{FF2B5EF4-FFF2-40B4-BE49-F238E27FC236}">
                <a16:creationId xmlns:a16="http://schemas.microsoft.com/office/drawing/2014/main" id="{3DBA3BE8-CC9B-93C2-5B3D-34AC2C1C4B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1143CD9-586C-D619-A090-1855CCC0CD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4BB5BCE-DB7E-D540-BEC4-1822A4B48F76}" type="slidenum">
              <a:rPr lang="en-US" altLang="en-CH" sz="1300" smtClean="0"/>
              <a:pPr>
                <a:spcBef>
                  <a:spcPct val="0"/>
                </a:spcBef>
              </a:pPr>
              <a:t>87</a:t>
            </a:fld>
            <a:endParaRPr lang="en-US" altLang="en-CH" sz="1300"/>
          </a:p>
        </p:txBody>
      </p:sp>
    </p:spTree>
    <p:extLst>
      <p:ext uri="{BB962C8B-B14F-4D97-AF65-F5344CB8AC3E}">
        <p14:creationId xmlns:p14="http://schemas.microsoft.com/office/powerpoint/2010/main" val="40404094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6D85E6A0-626A-B798-88EF-B5A3494DF644}"/>
              </a:ext>
            </a:extLst>
          </p:cNvPr>
          <p:cNvSpPr>
            <a:spLocks noGrp="1" noRot="1" noChangeAspect="1" noTextEdit="1"/>
          </p:cNvSpPr>
          <p:nvPr>
            <p:ph type="sldImg"/>
          </p:nvPr>
        </p:nvSpPr>
        <p:spPr>
          <a:ln/>
        </p:spPr>
      </p:sp>
      <p:sp>
        <p:nvSpPr>
          <p:cNvPr id="59394" name="Notes Placeholder 2">
            <a:extLst>
              <a:ext uri="{FF2B5EF4-FFF2-40B4-BE49-F238E27FC236}">
                <a16:creationId xmlns:a16="http://schemas.microsoft.com/office/drawing/2014/main" id="{75CD25CE-B7D1-2E2D-5AB6-D69798BD4A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H" altLang="en-CH">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C0F472B3-3A75-3F47-3AE2-BC59B11E58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defTabSz="949325"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fld id="{2E78DBE1-A14E-F347-BEB3-57F9AC2B43B4}" type="slidenum">
              <a:rPr lang="en-US" altLang="en-CH" sz="1300" b="0" i="0">
                <a:solidFill>
                  <a:schemeClr val="tx1"/>
                </a:solidFill>
                <a:latin typeface="Times New Roman" panose="02020603050405020304" pitchFamily="18" charset="0"/>
              </a:rPr>
              <a:pPr eaLnBrk="1" hangingPunct="1"/>
              <a:t>88</a:t>
            </a:fld>
            <a:endParaRPr lang="en-US" altLang="en-CH" sz="1300" b="0" i="0">
              <a:solidFill>
                <a:schemeClr val="tx1"/>
              </a:solidFil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6A0B9E9E-6001-8855-0D38-EA0A51A7093D}"/>
              </a:ext>
            </a:extLst>
          </p:cNvPr>
          <p:cNvSpPr>
            <a:spLocks noGrp="1" noRot="1" noChangeAspect="1" noChangeArrowheads="1" noTextEdit="1"/>
          </p:cNvSpPr>
          <p:nvPr>
            <p:ph type="sldImg"/>
          </p:nvPr>
        </p:nvSpPr>
        <p:spPr>
          <a:ln/>
        </p:spPr>
      </p:sp>
      <p:sp>
        <p:nvSpPr>
          <p:cNvPr id="33794" name="Notes Placeholder 2">
            <a:extLst>
              <a:ext uri="{FF2B5EF4-FFF2-40B4-BE49-F238E27FC236}">
                <a16:creationId xmlns:a16="http://schemas.microsoft.com/office/drawing/2014/main" id="{EEB5C857-ED47-9A41-FCBF-8E1913132C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CH">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028DB19B-8DD5-08DD-271E-2A3F80CD6C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BFBF85F-F0CF-5F4F-8F18-9568FA653C13}" type="slidenum">
              <a:rPr lang="en-US" altLang="en-CH" sz="1300" smtClean="0"/>
              <a:pPr>
                <a:spcBef>
                  <a:spcPct val="0"/>
                </a:spcBef>
              </a:pPr>
              <a:t>8</a:t>
            </a:fld>
            <a:endParaRPr lang="en-US" altLang="en-CH" sz="13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36630-CAE0-22AF-F31D-C284ECE3EAE2}"/>
            </a:ext>
          </a:extLst>
        </p:cNvPr>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ACEC904D-79A1-64E8-8418-CDA877318FE4}"/>
              </a:ext>
            </a:extLst>
          </p:cNvPr>
          <p:cNvSpPr>
            <a:spLocks noGrp="1" noRot="1" noChangeAspect="1" noTextEdit="1"/>
          </p:cNvSpPr>
          <p:nvPr>
            <p:ph type="sldImg"/>
          </p:nvPr>
        </p:nvSpPr>
        <p:spPr>
          <a:ln/>
        </p:spPr>
      </p:sp>
      <p:sp>
        <p:nvSpPr>
          <p:cNvPr id="59394" name="Notes Placeholder 2">
            <a:extLst>
              <a:ext uri="{FF2B5EF4-FFF2-40B4-BE49-F238E27FC236}">
                <a16:creationId xmlns:a16="http://schemas.microsoft.com/office/drawing/2014/main" id="{AD263DEA-1F65-F884-B741-88A192E1BE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H" altLang="en-CH">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AC88D998-1D34-1E47-BB99-25EE5B9E91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defTabSz="949325"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fld id="{2E78DBE1-A14E-F347-BEB3-57F9AC2B43B4}" type="slidenum">
              <a:rPr lang="en-US" altLang="en-CH" sz="1300" b="0" i="0">
                <a:solidFill>
                  <a:schemeClr val="tx1"/>
                </a:solidFill>
                <a:latin typeface="Times New Roman" panose="02020603050405020304" pitchFamily="18" charset="0"/>
              </a:rPr>
              <a:pPr eaLnBrk="1" hangingPunct="1"/>
              <a:t>89</a:t>
            </a:fld>
            <a:endParaRPr lang="en-US" altLang="en-CH" sz="1300" b="0" i="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39463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CF4FEAA4-EFF6-7798-EEEA-41F54A504CEE}"/>
              </a:ext>
            </a:extLst>
          </p:cNvPr>
          <p:cNvSpPr>
            <a:spLocks noGrp="1" noRot="1" noChangeAspect="1" noTextEdit="1"/>
          </p:cNvSpPr>
          <p:nvPr>
            <p:ph type="sldImg"/>
          </p:nvPr>
        </p:nvSpPr>
        <p:spPr>
          <a:ln/>
        </p:spPr>
      </p:sp>
      <p:sp>
        <p:nvSpPr>
          <p:cNvPr id="69634" name="Notes Placeholder 2">
            <a:extLst>
              <a:ext uri="{FF2B5EF4-FFF2-40B4-BE49-F238E27FC236}">
                <a16:creationId xmlns:a16="http://schemas.microsoft.com/office/drawing/2014/main" id="{B83C84F1-4949-7202-04D0-77B3065EDB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H" altLang="en-CH" dirty="0">
              <a:ea typeface="ＭＳ Ｐゴシック" panose="020B0600070205080204" pitchFamily="34" charset="-128"/>
            </a:endParaRPr>
          </a:p>
        </p:txBody>
      </p:sp>
      <p:sp>
        <p:nvSpPr>
          <p:cNvPr id="69635" name="Slide Number Placeholder 3">
            <a:extLst>
              <a:ext uri="{FF2B5EF4-FFF2-40B4-BE49-F238E27FC236}">
                <a16:creationId xmlns:a16="http://schemas.microsoft.com/office/drawing/2014/main" id="{031CB0E5-A2B7-D40B-B392-5DE834922B8C}"/>
              </a:ext>
            </a:extLst>
          </p:cNvPr>
          <p:cNvSpPr txBox="1">
            <a:spLocks noGrp="1"/>
          </p:cNvSpPr>
          <p:nvPr/>
        </p:nvSpPr>
        <p:spPr bwMode="auto">
          <a:xfrm>
            <a:off x="3851275" y="9436100"/>
            <a:ext cx="2960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2" tIns="47486" rIns="94972" bIns="47486" anchor="b"/>
          <a:lstStyle>
            <a:lvl1pPr defTabSz="949325"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defTabSz="949325"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algn="r" eaLnBrk="1" hangingPunct="1"/>
            <a:fld id="{E079539E-E783-A34E-AF67-50A665670DDB}" type="slidenum">
              <a:rPr lang="en-US" altLang="en-CH" sz="1300" b="0" i="0">
                <a:solidFill>
                  <a:schemeClr val="tx1"/>
                </a:solidFill>
                <a:latin typeface="Times New Roman" panose="02020603050405020304" pitchFamily="18" charset="0"/>
              </a:rPr>
              <a:pPr algn="r" eaLnBrk="1" hangingPunct="1"/>
              <a:t>90</a:t>
            </a:fld>
            <a:endParaRPr lang="en-US" altLang="en-CH" sz="1300" b="0" i="0">
              <a:solidFill>
                <a:schemeClr val="tx1"/>
              </a:solidFill>
              <a:latin typeface="Times New Roman" panose="02020603050405020304"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3BEDA3F2-348C-15CF-2017-44AFD2A28D16}"/>
              </a:ext>
            </a:extLst>
          </p:cNvPr>
          <p:cNvSpPr>
            <a:spLocks noGrp="1" noRot="1" noChangeAspect="1" noTextEdit="1"/>
          </p:cNvSpPr>
          <p:nvPr>
            <p:ph type="sldImg"/>
          </p:nvPr>
        </p:nvSpPr>
        <p:spPr>
          <a:ln/>
        </p:spPr>
      </p:sp>
      <p:sp>
        <p:nvSpPr>
          <p:cNvPr id="49154" name="Notes Placeholder 2">
            <a:extLst>
              <a:ext uri="{FF2B5EF4-FFF2-40B4-BE49-F238E27FC236}">
                <a16:creationId xmlns:a16="http://schemas.microsoft.com/office/drawing/2014/main" id="{B6D895FB-557C-DC1F-A999-ADC274CEF3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H" altLang="en-CH">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6DE34E25-6434-5F94-D4BA-888EE31078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defTabSz="949325"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fld id="{C002A8BC-DBC3-5C48-98C2-B1E887F08D8E}" type="slidenum">
              <a:rPr lang="en-US" altLang="en-CH" sz="1300" b="0" i="0">
                <a:solidFill>
                  <a:schemeClr val="tx1"/>
                </a:solidFill>
                <a:latin typeface="Times New Roman" panose="02020603050405020304" pitchFamily="18" charset="0"/>
              </a:rPr>
              <a:pPr eaLnBrk="1" hangingPunct="1"/>
              <a:t>91</a:t>
            </a:fld>
            <a:endParaRPr lang="en-US" altLang="en-CH" sz="1300" b="0" i="0">
              <a:solidFill>
                <a:schemeClr val="tx1"/>
              </a:solidFill>
              <a:latin typeface="Times New Roman" panose="02020603050405020304"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033D9385-3593-2A15-8689-7568295A85A4}"/>
              </a:ext>
            </a:extLst>
          </p:cNvPr>
          <p:cNvSpPr>
            <a:spLocks noGrp="1" noRot="1" noChangeAspect="1" noTextEdit="1"/>
          </p:cNvSpPr>
          <p:nvPr>
            <p:ph type="sldImg"/>
          </p:nvPr>
        </p:nvSpPr>
        <p:spPr>
          <a:ln/>
        </p:spPr>
      </p:sp>
      <p:sp>
        <p:nvSpPr>
          <p:cNvPr id="51202" name="Notes Placeholder 2">
            <a:extLst>
              <a:ext uri="{FF2B5EF4-FFF2-40B4-BE49-F238E27FC236}">
                <a16:creationId xmlns:a16="http://schemas.microsoft.com/office/drawing/2014/main" id="{A38FC69B-2C96-5B9A-77BF-09AF33EEDE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H" altLang="en-CH">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0BDC2966-99E4-C554-9DC2-09B467F0AC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defTabSz="949325"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fld id="{898C3C4A-7C47-984D-842A-B099EA8C0388}" type="slidenum">
              <a:rPr lang="en-US" altLang="en-CH" sz="1300" b="0" i="0">
                <a:solidFill>
                  <a:schemeClr val="tx1"/>
                </a:solidFill>
                <a:latin typeface="Times New Roman" panose="02020603050405020304" pitchFamily="18" charset="0"/>
              </a:rPr>
              <a:pPr eaLnBrk="1" hangingPunct="1"/>
              <a:t>92</a:t>
            </a:fld>
            <a:endParaRPr lang="en-US" altLang="en-CH" sz="1300" b="0" i="0">
              <a:solidFill>
                <a:schemeClr val="tx1"/>
              </a:solidFill>
              <a:latin typeface="Times New Roman" panose="02020603050405020304"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BBB4DFED-B187-B279-727F-3984B64484BE}"/>
              </a:ext>
            </a:extLst>
          </p:cNvPr>
          <p:cNvSpPr>
            <a:spLocks noGrp="1" noRot="1" noChangeAspect="1" noTextEdit="1"/>
          </p:cNvSpPr>
          <p:nvPr>
            <p:ph type="sldImg"/>
          </p:nvPr>
        </p:nvSpPr>
        <p:spPr>
          <a:ln/>
        </p:spPr>
      </p:sp>
      <p:sp>
        <p:nvSpPr>
          <p:cNvPr id="53250" name="Notes Placeholder 2">
            <a:extLst>
              <a:ext uri="{FF2B5EF4-FFF2-40B4-BE49-F238E27FC236}">
                <a16:creationId xmlns:a16="http://schemas.microsoft.com/office/drawing/2014/main" id="{B403927A-D3E9-9D8C-929E-5B29A037D0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H" altLang="en-CH">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7D819DD0-56D6-02EB-BD04-2D3D837B22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defTabSz="949325"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fld id="{495D9617-C769-454C-8E94-9094427A300A}" type="slidenum">
              <a:rPr lang="en-US" altLang="en-CH" sz="1300" b="0" i="0">
                <a:solidFill>
                  <a:schemeClr val="tx1"/>
                </a:solidFill>
                <a:latin typeface="Times New Roman" panose="02020603050405020304" pitchFamily="18" charset="0"/>
              </a:rPr>
              <a:pPr eaLnBrk="1" hangingPunct="1"/>
              <a:t>93</a:t>
            </a:fld>
            <a:endParaRPr lang="en-US" altLang="en-CH" sz="1300" b="0" i="0">
              <a:solidFill>
                <a:schemeClr val="tx1"/>
              </a:solidFill>
              <a:latin typeface="Times New Roman" panose="02020603050405020304"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E10174C5-FEE6-1A7B-69AF-F2D625117C6D}"/>
              </a:ext>
            </a:extLst>
          </p:cNvPr>
          <p:cNvSpPr>
            <a:spLocks noGrp="1" noRot="1" noChangeAspect="1" noTextEdit="1"/>
          </p:cNvSpPr>
          <p:nvPr>
            <p:ph type="sldImg"/>
          </p:nvPr>
        </p:nvSpPr>
        <p:spPr>
          <a:ln/>
        </p:spPr>
      </p:sp>
      <p:sp>
        <p:nvSpPr>
          <p:cNvPr id="55298" name="Notes Placeholder 2">
            <a:extLst>
              <a:ext uri="{FF2B5EF4-FFF2-40B4-BE49-F238E27FC236}">
                <a16:creationId xmlns:a16="http://schemas.microsoft.com/office/drawing/2014/main" id="{F1D39002-E8CB-8201-9F67-99508D95C2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H" altLang="en-CH">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3ED01CAD-1A0F-52A9-1402-4C910B76A7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defTabSz="949325"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defTabSz="949325"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defTabSz="949325"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fld id="{B4F82C33-10A0-C648-8CB8-F305F556EE5E}" type="slidenum">
              <a:rPr lang="en-US" altLang="en-CH" sz="1300" b="0" i="0">
                <a:solidFill>
                  <a:schemeClr val="tx1"/>
                </a:solidFill>
                <a:latin typeface="Times New Roman" panose="02020603050405020304" pitchFamily="18" charset="0"/>
              </a:rPr>
              <a:pPr eaLnBrk="1" hangingPunct="1"/>
              <a:t>94</a:t>
            </a:fld>
            <a:endParaRPr lang="en-US" altLang="en-CH" sz="1300" b="0" i="0">
              <a:solidFill>
                <a:schemeClr val="tx1"/>
              </a:solidFill>
              <a:latin typeface="Times New Roman" panose="02020603050405020304"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3D51A-12D3-6F19-4E5C-1C9119CAE9B3}"/>
            </a:ext>
          </a:extLst>
        </p:cNvPr>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51A8266F-4995-5680-6ECD-C086D424BDAA}"/>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id="{F3018E39-2CFD-8F0E-F491-81EE32AFBC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E7DBEE3F-7580-1902-75B8-C8795E6216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1C28386-E1EC-EB4E-A7BC-AE7F06240844}" type="slidenum">
              <a:rPr lang="en-US" altLang="en-CH" sz="1300" smtClean="0"/>
              <a:pPr>
                <a:spcBef>
                  <a:spcPct val="0"/>
                </a:spcBef>
              </a:pPr>
              <a:t>95</a:t>
            </a:fld>
            <a:endParaRPr lang="en-US" altLang="en-CH" sz="1300"/>
          </a:p>
        </p:txBody>
      </p:sp>
    </p:spTree>
    <p:extLst>
      <p:ext uri="{BB962C8B-B14F-4D97-AF65-F5344CB8AC3E}">
        <p14:creationId xmlns:p14="http://schemas.microsoft.com/office/powerpoint/2010/main" val="14195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CDB3E7AB-6458-EA80-F0D3-9184E935BE12}"/>
              </a:ext>
            </a:extLst>
          </p:cNvPr>
          <p:cNvSpPr>
            <a:spLocks noGrp="1" noRot="1" noChangeAspect="1" noChangeArrowheads="1" noTextEdit="1"/>
          </p:cNvSpPr>
          <p:nvPr>
            <p:ph type="sldImg"/>
          </p:nvPr>
        </p:nvSpPr>
        <p:spPr>
          <a:ln/>
        </p:spPr>
      </p:sp>
      <p:sp>
        <p:nvSpPr>
          <p:cNvPr id="35842" name="Notes Placeholder 2">
            <a:extLst>
              <a:ext uri="{FF2B5EF4-FFF2-40B4-BE49-F238E27FC236}">
                <a16:creationId xmlns:a16="http://schemas.microsoft.com/office/drawing/2014/main" id="{BE1DFE15-DBCE-D13A-CE1F-A1A5CB04CE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CH">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C234E971-53B4-C514-179E-CA14CA69BB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DF3F6C4-07AE-8F4B-BC94-588BEDD28013}" type="slidenum">
              <a:rPr lang="en-US" altLang="en-CH" sz="1300" smtClean="0"/>
              <a:pPr>
                <a:spcBef>
                  <a:spcPct val="0"/>
                </a:spcBef>
              </a:pPr>
              <a:t>9</a:t>
            </a:fld>
            <a:endParaRPr lang="en-US" altLang="en-CH"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8FFE7DC4-17AC-B4E3-B57F-B03A444FD57F}"/>
              </a:ext>
            </a:extLst>
          </p:cNvPr>
          <p:cNvSpPr>
            <a:spLocks noGrp="1" noChangeArrowheads="1"/>
          </p:cNvSpPr>
          <p:nvPr>
            <p:ph type="ftr" sz="quarter" idx="10"/>
          </p:nvPr>
        </p:nvSpPr>
        <p:spPr>
          <a:ln/>
        </p:spPr>
        <p:txBody>
          <a:bodyPr/>
          <a:lstStyle>
            <a:lvl1pPr>
              <a:defRPr/>
            </a:lvl1pPr>
          </a:lstStyle>
          <a:p>
            <a:pPr>
              <a:defRPr/>
            </a:pPr>
            <a:r>
              <a:rPr lang="en-US" altLang="en-CH"/>
              <a:t>Niels Tuning (</a:t>
            </a:r>
            <a:fld id="{34600E3F-9B68-234B-8AF6-CAEBC43FE1EE}" type="slidenum">
              <a:rPr lang="en-US" altLang="en-CH" smtClean="0"/>
              <a:pPr>
                <a:defRPr/>
              </a:pPr>
              <a:t>‹#›</a:t>
            </a:fld>
            <a:r>
              <a:rPr lang="en-US" altLang="en-CH"/>
              <a:t>)</a:t>
            </a:r>
          </a:p>
        </p:txBody>
      </p:sp>
    </p:spTree>
    <p:extLst>
      <p:ext uri="{BB962C8B-B14F-4D97-AF65-F5344CB8AC3E}">
        <p14:creationId xmlns:p14="http://schemas.microsoft.com/office/powerpoint/2010/main" val="146709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1EC350A-EEE8-A1F4-E6F5-53D7459B4671}"/>
              </a:ext>
            </a:extLst>
          </p:cNvPr>
          <p:cNvSpPr>
            <a:spLocks noGrp="1" noChangeArrowheads="1"/>
          </p:cNvSpPr>
          <p:nvPr>
            <p:ph type="ftr" sz="quarter" idx="10"/>
          </p:nvPr>
        </p:nvSpPr>
        <p:spPr>
          <a:ln/>
        </p:spPr>
        <p:txBody>
          <a:bodyPr/>
          <a:lstStyle>
            <a:lvl1pPr>
              <a:defRPr/>
            </a:lvl1pPr>
          </a:lstStyle>
          <a:p>
            <a:pPr>
              <a:defRPr/>
            </a:pPr>
            <a:r>
              <a:rPr lang="en-US" altLang="en-CH"/>
              <a:t>Niels Tuning (</a:t>
            </a:r>
            <a:fld id="{935A26F3-0EDD-8D42-B13F-A96F3DF2E724}" type="slidenum">
              <a:rPr lang="en-US" altLang="en-CH" smtClean="0"/>
              <a:pPr>
                <a:defRPr/>
              </a:pPr>
              <a:t>‹#›</a:t>
            </a:fld>
            <a:r>
              <a:rPr lang="en-US" altLang="en-CH"/>
              <a:t>)</a:t>
            </a:r>
          </a:p>
        </p:txBody>
      </p:sp>
    </p:spTree>
    <p:extLst>
      <p:ext uri="{BB962C8B-B14F-4D97-AF65-F5344CB8AC3E}">
        <p14:creationId xmlns:p14="http://schemas.microsoft.com/office/powerpoint/2010/main" val="70855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B6CB5D3-9CC4-898F-6A2E-9BBA92AFCF36}"/>
              </a:ext>
            </a:extLst>
          </p:cNvPr>
          <p:cNvSpPr>
            <a:spLocks noGrp="1" noChangeArrowheads="1"/>
          </p:cNvSpPr>
          <p:nvPr>
            <p:ph type="ftr" sz="quarter" idx="10"/>
          </p:nvPr>
        </p:nvSpPr>
        <p:spPr>
          <a:ln/>
        </p:spPr>
        <p:txBody>
          <a:bodyPr/>
          <a:lstStyle>
            <a:lvl1pPr>
              <a:defRPr/>
            </a:lvl1pPr>
          </a:lstStyle>
          <a:p>
            <a:pPr>
              <a:defRPr/>
            </a:pPr>
            <a:r>
              <a:rPr lang="en-US" altLang="en-CH"/>
              <a:t>Niels Tuning (</a:t>
            </a:r>
            <a:fld id="{F2B2B6D9-BC5C-0F4B-9585-5E7F675E0F70}" type="slidenum">
              <a:rPr lang="en-US" altLang="en-CH" smtClean="0"/>
              <a:pPr>
                <a:defRPr/>
              </a:pPr>
              <a:t>‹#›</a:t>
            </a:fld>
            <a:r>
              <a:rPr lang="en-US" altLang="en-CH"/>
              <a:t>)</a:t>
            </a:r>
          </a:p>
        </p:txBody>
      </p:sp>
    </p:spTree>
    <p:extLst>
      <p:ext uri="{BB962C8B-B14F-4D97-AF65-F5344CB8AC3E}">
        <p14:creationId xmlns:p14="http://schemas.microsoft.com/office/powerpoint/2010/main" val="1064048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457200"/>
          </a:xfrm>
        </p:spPr>
        <p:txBody>
          <a:bodyPr/>
          <a:lstStyle/>
          <a:p>
            <a:r>
              <a:rPr lang="en-US"/>
              <a:t>Click to edit Master title style</a:t>
            </a:r>
          </a:p>
        </p:txBody>
      </p:sp>
      <p:sp>
        <p:nvSpPr>
          <p:cNvPr id="3" name="Content Placeholder 2"/>
          <p:cNvSpPr>
            <a:spLocks noGrp="1"/>
          </p:cNvSpPr>
          <p:nvPr>
            <p:ph sz="half" idx="1"/>
          </p:nvPr>
        </p:nvSpPr>
        <p:spPr>
          <a:xfrm>
            <a:off x="685800" y="9906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9906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957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AB22148-DFF6-7C53-255A-2B17326DEC0E}"/>
              </a:ext>
            </a:extLst>
          </p:cNvPr>
          <p:cNvSpPr>
            <a:spLocks noGrp="1" noChangeArrowheads="1"/>
          </p:cNvSpPr>
          <p:nvPr>
            <p:ph type="ftr" sz="quarter" idx="10"/>
          </p:nvPr>
        </p:nvSpPr>
        <p:spPr>
          <a:ln/>
        </p:spPr>
        <p:txBody>
          <a:bodyPr/>
          <a:lstStyle>
            <a:lvl1pPr>
              <a:defRPr/>
            </a:lvl1pPr>
          </a:lstStyle>
          <a:p>
            <a:pPr>
              <a:defRPr/>
            </a:pPr>
            <a:r>
              <a:rPr lang="en-US" altLang="en-CH"/>
              <a:t>Niels Tuning (</a:t>
            </a:r>
            <a:fld id="{B29B6802-BC16-7449-9BBA-4453DFAEE2AF}" type="slidenum">
              <a:rPr lang="en-US" altLang="en-CH" smtClean="0"/>
              <a:pPr>
                <a:defRPr/>
              </a:pPr>
              <a:t>‹#›</a:t>
            </a:fld>
            <a:r>
              <a:rPr lang="en-US" altLang="en-CH"/>
              <a:t>)</a:t>
            </a:r>
          </a:p>
        </p:txBody>
      </p:sp>
    </p:spTree>
    <p:extLst>
      <p:ext uri="{BB962C8B-B14F-4D97-AF65-F5344CB8AC3E}">
        <p14:creationId xmlns:p14="http://schemas.microsoft.com/office/powerpoint/2010/main" val="235648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04800"/>
            <a:ext cx="7772400" cy="457200"/>
          </a:xfrm>
        </p:spPr>
        <p:txBody>
          <a:bodyPr/>
          <a:lstStyle/>
          <a:p>
            <a:r>
              <a:rPr lang="en-US"/>
              <a:t>Click to edit Master title style</a:t>
            </a:r>
          </a:p>
        </p:txBody>
      </p:sp>
      <p:sp>
        <p:nvSpPr>
          <p:cNvPr id="3" name="Content Placeholder 2"/>
          <p:cNvSpPr>
            <a:spLocks noGrp="1"/>
          </p:cNvSpPr>
          <p:nvPr>
            <p:ph sz="quarter" idx="1"/>
          </p:nvPr>
        </p:nvSpPr>
        <p:spPr>
          <a:xfrm>
            <a:off x="685800" y="9906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9906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6957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6957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55BA080A-60B9-FC27-1E64-E966E3A7A0ED}"/>
              </a:ext>
            </a:extLst>
          </p:cNvPr>
          <p:cNvSpPr>
            <a:spLocks noGrp="1" noChangeArrowheads="1"/>
          </p:cNvSpPr>
          <p:nvPr>
            <p:ph type="ftr" sz="quarter" idx="10"/>
          </p:nvPr>
        </p:nvSpPr>
        <p:spPr>
          <a:ln/>
        </p:spPr>
        <p:txBody>
          <a:bodyPr/>
          <a:lstStyle>
            <a:lvl1pPr>
              <a:defRPr/>
            </a:lvl1pPr>
          </a:lstStyle>
          <a:p>
            <a:pPr>
              <a:defRPr/>
            </a:pPr>
            <a:r>
              <a:rPr lang="en-US" altLang="en-CH"/>
              <a:t>Niels Tuning (</a:t>
            </a:r>
            <a:fld id="{A239BDEE-3D07-2E43-8FA8-FD26282BFC07}" type="slidenum">
              <a:rPr lang="en-US" altLang="en-CH" smtClean="0"/>
              <a:pPr>
                <a:defRPr/>
              </a:pPr>
              <a:t>‹#›</a:t>
            </a:fld>
            <a:r>
              <a:rPr lang="en-US" altLang="en-CH"/>
              <a:t>)</a:t>
            </a:r>
          </a:p>
        </p:txBody>
      </p:sp>
    </p:spTree>
    <p:extLst>
      <p:ext uri="{BB962C8B-B14F-4D97-AF65-F5344CB8AC3E}">
        <p14:creationId xmlns:p14="http://schemas.microsoft.com/office/powerpoint/2010/main" val="341423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457200"/>
          </a:xfrm>
        </p:spPr>
        <p:txBody>
          <a:bodyPr/>
          <a:lstStyle/>
          <a:p>
            <a:r>
              <a:rPr lang="en-US"/>
              <a:t>Click to edit Master title style</a:t>
            </a:r>
          </a:p>
        </p:txBody>
      </p:sp>
      <p:sp>
        <p:nvSpPr>
          <p:cNvPr id="3" name="Text Placeholder 2"/>
          <p:cNvSpPr>
            <a:spLocks noGrp="1"/>
          </p:cNvSpPr>
          <p:nvPr>
            <p:ph type="body" sz="half" idx="1"/>
          </p:nvPr>
        </p:nvSpPr>
        <p:spPr>
          <a:xfrm>
            <a:off x="685800" y="9906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906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6CFD647-8678-5714-DAEB-C67CB7CFE2FD}"/>
              </a:ext>
            </a:extLst>
          </p:cNvPr>
          <p:cNvSpPr>
            <a:spLocks noGrp="1" noChangeArrowheads="1"/>
          </p:cNvSpPr>
          <p:nvPr>
            <p:ph type="ftr" sz="quarter" idx="10"/>
          </p:nvPr>
        </p:nvSpPr>
        <p:spPr>
          <a:ln/>
        </p:spPr>
        <p:txBody>
          <a:bodyPr/>
          <a:lstStyle>
            <a:lvl1pPr>
              <a:defRPr/>
            </a:lvl1pPr>
          </a:lstStyle>
          <a:p>
            <a:pPr>
              <a:defRPr/>
            </a:pPr>
            <a:r>
              <a:rPr lang="en-US" altLang="en-CH"/>
              <a:t>Niels Tuning (</a:t>
            </a:r>
            <a:fld id="{A66D5F15-C142-994D-B0EB-3EC7452EB70D}" type="slidenum">
              <a:rPr lang="en-US" altLang="en-CH" smtClean="0"/>
              <a:pPr>
                <a:defRPr/>
              </a:pPr>
              <a:t>‹#›</a:t>
            </a:fld>
            <a:r>
              <a:rPr lang="en-US" altLang="en-CH"/>
              <a:t>)</a:t>
            </a:r>
          </a:p>
        </p:txBody>
      </p:sp>
    </p:spTree>
    <p:extLst>
      <p:ext uri="{BB962C8B-B14F-4D97-AF65-F5344CB8AC3E}">
        <p14:creationId xmlns:p14="http://schemas.microsoft.com/office/powerpoint/2010/main" val="84164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06C6B6E-324D-E86E-41BE-109870C4FF97}"/>
              </a:ext>
            </a:extLst>
          </p:cNvPr>
          <p:cNvSpPr>
            <a:spLocks noGrp="1" noChangeArrowheads="1"/>
          </p:cNvSpPr>
          <p:nvPr>
            <p:ph type="ftr" sz="quarter" idx="10"/>
          </p:nvPr>
        </p:nvSpPr>
        <p:spPr>
          <a:ln/>
        </p:spPr>
        <p:txBody>
          <a:bodyPr/>
          <a:lstStyle>
            <a:lvl1pPr>
              <a:defRPr/>
            </a:lvl1pPr>
          </a:lstStyle>
          <a:p>
            <a:pPr>
              <a:defRPr/>
            </a:pPr>
            <a:r>
              <a:rPr lang="en-US" altLang="en-CH"/>
              <a:t>Niels Tuning (</a:t>
            </a:r>
            <a:fld id="{14273F97-65B8-3E47-B1CB-2D6FF1BB3C6F}" type="slidenum">
              <a:rPr lang="en-US" altLang="en-CH" smtClean="0"/>
              <a:pPr>
                <a:defRPr/>
              </a:pPr>
              <a:t>‹#›</a:t>
            </a:fld>
            <a:r>
              <a:rPr lang="en-US" altLang="en-CH"/>
              <a:t>)</a:t>
            </a:r>
          </a:p>
        </p:txBody>
      </p:sp>
    </p:spTree>
    <p:extLst>
      <p:ext uri="{BB962C8B-B14F-4D97-AF65-F5344CB8AC3E}">
        <p14:creationId xmlns:p14="http://schemas.microsoft.com/office/powerpoint/2010/main" val="322514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6F496AB-92E2-3703-0209-694C39A9D4E3}"/>
              </a:ext>
            </a:extLst>
          </p:cNvPr>
          <p:cNvSpPr>
            <a:spLocks noGrp="1" noChangeArrowheads="1"/>
          </p:cNvSpPr>
          <p:nvPr>
            <p:ph type="ftr" sz="quarter" idx="10"/>
          </p:nvPr>
        </p:nvSpPr>
        <p:spPr>
          <a:ln/>
        </p:spPr>
        <p:txBody>
          <a:bodyPr/>
          <a:lstStyle>
            <a:lvl1pPr>
              <a:defRPr/>
            </a:lvl1pPr>
          </a:lstStyle>
          <a:p>
            <a:pPr>
              <a:defRPr/>
            </a:pPr>
            <a:r>
              <a:rPr lang="en-US" altLang="en-CH"/>
              <a:t>Niels Tuning (</a:t>
            </a:r>
            <a:fld id="{2DA7879F-AC5F-614C-B442-7F863F92B2D1}" type="slidenum">
              <a:rPr lang="en-US" altLang="en-CH" smtClean="0"/>
              <a:pPr>
                <a:defRPr/>
              </a:pPr>
              <a:t>‹#›</a:t>
            </a:fld>
            <a:r>
              <a:rPr lang="en-US" altLang="en-CH"/>
              <a:t>)</a:t>
            </a:r>
          </a:p>
        </p:txBody>
      </p:sp>
    </p:spTree>
    <p:extLst>
      <p:ext uri="{BB962C8B-B14F-4D97-AF65-F5344CB8AC3E}">
        <p14:creationId xmlns:p14="http://schemas.microsoft.com/office/powerpoint/2010/main" val="288083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906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906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A7D3B89-0ACD-B1CE-5BA0-763BF9FA5F55}"/>
              </a:ext>
            </a:extLst>
          </p:cNvPr>
          <p:cNvSpPr>
            <a:spLocks noGrp="1" noChangeArrowheads="1"/>
          </p:cNvSpPr>
          <p:nvPr>
            <p:ph type="ftr" sz="quarter" idx="10"/>
          </p:nvPr>
        </p:nvSpPr>
        <p:spPr>
          <a:ln/>
        </p:spPr>
        <p:txBody>
          <a:bodyPr/>
          <a:lstStyle>
            <a:lvl1pPr>
              <a:defRPr/>
            </a:lvl1pPr>
          </a:lstStyle>
          <a:p>
            <a:pPr>
              <a:defRPr/>
            </a:pPr>
            <a:r>
              <a:rPr lang="en-US" altLang="en-CH"/>
              <a:t>Niels Tuning (</a:t>
            </a:r>
            <a:fld id="{8CC0B219-2B82-D245-A16B-C7872C3DFB8E}" type="slidenum">
              <a:rPr lang="en-US" altLang="en-CH" smtClean="0"/>
              <a:pPr>
                <a:defRPr/>
              </a:pPr>
              <a:t>‹#›</a:t>
            </a:fld>
            <a:r>
              <a:rPr lang="en-US" altLang="en-CH"/>
              <a:t>)</a:t>
            </a:r>
          </a:p>
        </p:txBody>
      </p:sp>
    </p:spTree>
    <p:extLst>
      <p:ext uri="{BB962C8B-B14F-4D97-AF65-F5344CB8AC3E}">
        <p14:creationId xmlns:p14="http://schemas.microsoft.com/office/powerpoint/2010/main" val="299134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DA4336ED-1B90-157A-121A-461480251C3A}"/>
              </a:ext>
            </a:extLst>
          </p:cNvPr>
          <p:cNvSpPr>
            <a:spLocks noGrp="1" noChangeArrowheads="1"/>
          </p:cNvSpPr>
          <p:nvPr>
            <p:ph type="ftr" sz="quarter" idx="10"/>
          </p:nvPr>
        </p:nvSpPr>
        <p:spPr>
          <a:ln/>
        </p:spPr>
        <p:txBody>
          <a:bodyPr/>
          <a:lstStyle>
            <a:lvl1pPr>
              <a:defRPr/>
            </a:lvl1pPr>
          </a:lstStyle>
          <a:p>
            <a:pPr>
              <a:defRPr/>
            </a:pPr>
            <a:r>
              <a:rPr lang="en-US" altLang="en-CH"/>
              <a:t>Niels Tuning (</a:t>
            </a:r>
            <a:fld id="{10A9EDB6-DFD6-CD46-8348-18EC3C8CDD40}" type="slidenum">
              <a:rPr lang="en-US" altLang="en-CH" smtClean="0"/>
              <a:pPr>
                <a:defRPr/>
              </a:pPr>
              <a:t>‹#›</a:t>
            </a:fld>
            <a:r>
              <a:rPr lang="en-US" altLang="en-CH"/>
              <a:t>)</a:t>
            </a:r>
          </a:p>
        </p:txBody>
      </p:sp>
    </p:spTree>
    <p:extLst>
      <p:ext uri="{BB962C8B-B14F-4D97-AF65-F5344CB8AC3E}">
        <p14:creationId xmlns:p14="http://schemas.microsoft.com/office/powerpoint/2010/main" val="6111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08177C63-58B1-D682-B785-B657D6079837}"/>
              </a:ext>
            </a:extLst>
          </p:cNvPr>
          <p:cNvSpPr>
            <a:spLocks noGrp="1" noChangeArrowheads="1"/>
          </p:cNvSpPr>
          <p:nvPr>
            <p:ph type="ftr" sz="quarter" idx="10"/>
          </p:nvPr>
        </p:nvSpPr>
        <p:spPr>
          <a:ln/>
        </p:spPr>
        <p:txBody>
          <a:bodyPr/>
          <a:lstStyle>
            <a:lvl1pPr>
              <a:defRPr/>
            </a:lvl1pPr>
          </a:lstStyle>
          <a:p>
            <a:pPr>
              <a:defRPr/>
            </a:pPr>
            <a:r>
              <a:rPr lang="en-US" altLang="en-CH"/>
              <a:t>Niels Tuning (</a:t>
            </a:r>
            <a:fld id="{C2976CDE-D559-CA48-B6F6-C9087AF37758}" type="slidenum">
              <a:rPr lang="en-US" altLang="en-CH" smtClean="0"/>
              <a:pPr>
                <a:defRPr/>
              </a:pPr>
              <a:t>‹#›</a:t>
            </a:fld>
            <a:r>
              <a:rPr lang="en-US" altLang="en-CH"/>
              <a:t>)</a:t>
            </a:r>
          </a:p>
        </p:txBody>
      </p:sp>
    </p:spTree>
    <p:extLst>
      <p:ext uri="{BB962C8B-B14F-4D97-AF65-F5344CB8AC3E}">
        <p14:creationId xmlns:p14="http://schemas.microsoft.com/office/powerpoint/2010/main" val="297125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3EE3DFE-990D-55E5-099A-EC042533234F}"/>
              </a:ext>
            </a:extLst>
          </p:cNvPr>
          <p:cNvSpPr>
            <a:spLocks noGrp="1" noChangeArrowheads="1"/>
          </p:cNvSpPr>
          <p:nvPr>
            <p:ph type="ftr" sz="quarter" idx="10"/>
          </p:nvPr>
        </p:nvSpPr>
        <p:spPr>
          <a:ln/>
        </p:spPr>
        <p:txBody>
          <a:bodyPr/>
          <a:lstStyle>
            <a:lvl1pPr>
              <a:defRPr/>
            </a:lvl1pPr>
          </a:lstStyle>
          <a:p>
            <a:pPr>
              <a:defRPr/>
            </a:pPr>
            <a:r>
              <a:rPr lang="en-US" altLang="en-CH"/>
              <a:t>Niels Tuning (</a:t>
            </a:r>
            <a:fld id="{BAE6DA4B-F41F-EB46-8FE6-D218F00AF9CB}" type="slidenum">
              <a:rPr lang="en-US" altLang="en-CH" smtClean="0"/>
              <a:pPr>
                <a:defRPr/>
              </a:pPr>
              <a:t>‹#›</a:t>
            </a:fld>
            <a:r>
              <a:rPr lang="en-US" altLang="en-CH"/>
              <a:t>)</a:t>
            </a:r>
          </a:p>
        </p:txBody>
      </p:sp>
    </p:spTree>
    <p:extLst>
      <p:ext uri="{BB962C8B-B14F-4D97-AF65-F5344CB8AC3E}">
        <p14:creationId xmlns:p14="http://schemas.microsoft.com/office/powerpoint/2010/main" val="1927953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49F4545-4125-DB8C-6CA4-1CD4145EBB66}"/>
              </a:ext>
            </a:extLst>
          </p:cNvPr>
          <p:cNvSpPr>
            <a:spLocks noGrp="1" noChangeArrowheads="1"/>
          </p:cNvSpPr>
          <p:nvPr>
            <p:ph type="ftr" sz="quarter" idx="10"/>
          </p:nvPr>
        </p:nvSpPr>
        <p:spPr>
          <a:ln/>
        </p:spPr>
        <p:txBody>
          <a:bodyPr/>
          <a:lstStyle>
            <a:lvl1pPr>
              <a:defRPr/>
            </a:lvl1pPr>
          </a:lstStyle>
          <a:p>
            <a:pPr>
              <a:defRPr/>
            </a:pPr>
            <a:r>
              <a:rPr lang="en-US" altLang="en-CH"/>
              <a:t>Niels Tuning (</a:t>
            </a:r>
            <a:fld id="{B0779B0D-FF1A-8E4B-AA24-4300E8E66555}" type="slidenum">
              <a:rPr lang="en-US" altLang="en-CH" smtClean="0"/>
              <a:pPr>
                <a:defRPr/>
              </a:pPr>
              <a:t>‹#›</a:t>
            </a:fld>
            <a:r>
              <a:rPr lang="en-US" altLang="en-CH"/>
              <a:t>)</a:t>
            </a:r>
          </a:p>
        </p:txBody>
      </p:sp>
    </p:spTree>
    <p:extLst>
      <p:ext uri="{BB962C8B-B14F-4D97-AF65-F5344CB8AC3E}">
        <p14:creationId xmlns:p14="http://schemas.microsoft.com/office/powerpoint/2010/main" val="2431969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3C05FCFE-5C5A-E3A3-2571-A4B6AFBF2946}"/>
              </a:ext>
            </a:extLst>
          </p:cNvPr>
          <p:cNvSpPr>
            <a:spLocks noGrp="1" noChangeArrowheads="1"/>
          </p:cNvSpPr>
          <p:nvPr>
            <p:ph type="ftr" sz="quarter" idx="10"/>
          </p:nvPr>
        </p:nvSpPr>
        <p:spPr>
          <a:ln/>
        </p:spPr>
        <p:txBody>
          <a:bodyPr/>
          <a:lstStyle>
            <a:lvl1pPr>
              <a:defRPr/>
            </a:lvl1pPr>
          </a:lstStyle>
          <a:p>
            <a:pPr>
              <a:defRPr/>
            </a:pPr>
            <a:r>
              <a:rPr lang="en-US" altLang="en-CH"/>
              <a:t>Niels Tuning (</a:t>
            </a:r>
            <a:fld id="{505C0347-46BF-DD46-88DF-7916F7BCAA13}" type="slidenum">
              <a:rPr lang="en-US" altLang="en-CH" smtClean="0"/>
              <a:pPr>
                <a:defRPr/>
              </a:pPr>
              <a:t>‹#›</a:t>
            </a:fld>
            <a:r>
              <a:rPr lang="en-US" altLang="en-CH"/>
              <a:t>)</a:t>
            </a:r>
          </a:p>
        </p:txBody>
      </p:sp>
    </p:spTree>
    <p:extLst>
      <p:ext uri="{BB962C8B-B14F-4D97-AF65-F5344CB8AC3E}">
        <p14:creationId xmlns:p14="http://schemas.microsoft.com/office/powerpoint/2010/main" val="72879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AED9AF5-2819-8DBD-CB50-421F1BD318B4}"/>
              </a:ext>
            </a:extLst>
          </p:cNvPr>
          <p:cNvSpPr>
            <a:spLocks noGrp="1" noChangeArrowheads="1"/>
          </p:cNvSpPr>
          <p:nvPr>
            <p:ph type="title"/>
          </p:nvPr>
        </p:nvSpPr>
        <p:spPr bwMode="auto">
          <a:xfrm>
            <a:off x="685800" y="3048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CH"/>
              <a:t>Click to edit Master title style</a:t>
            </a:r>
          </a:p>
        </p:txBody>
      </p:sp>
      <p:sp>
        <p:nvSpPr>
          <p:cNvPr id="1027" name="Rectangle 3">
            <a:extLst>
              <a:ext uri="{FF2B5EF4-FFF2-40B4-BE49-F238E27FC236}">
                <a16:creationId xmlns:a16="http://schemas.microsoft.com/office/drawing/2014/main" id="{88294DF2-6CF9-B043-55DC-F38D66649E89}"/>
              </a:ext>
            </a:extLst>
          </p:cNvPr>
          <p:cNvSpPr>
            <a:spLocks noGrp="1" noChangeArrowheads="1"/>
          </p:cNvSpPr>
          <p:nvPr>
            <p:ph type="body" idx="1"/>
          </p:nvPr>
        </p:nvSpPr>
        <p:spPr bwMode="auto">
          <a:xfrm>
            <a:off x="685800" y="990600"/>
            <a:ext cx="7772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CH"/>
              <a:t>Click to edit Master text styles</a:t>
            </a:r>
          </a:p>
          <a:p>
            <a:pPr lvl="1"/>
            <a:r>
              <a:rPr lang="en-US" altLang="en-CH"/>
              <a:t>Second level</a:t>
            </a:r>
          </a:p>
          <a:p>
            <a:pPr lvl="2"/>
            <a:r>
              <a:rPr lang="en-US" altLang="en-CH"/>
              <a:t>Third level</a:t>
            </a:r>
          </a:p>
          <a:p>
            <a:pPr lvl="3"/>
            <a:r>
              <a:rPr lang="en-US" altLang="en-CH"/>
              <a:t>Fourth level</a:t>
            </a:r>
          </a:p>
          <a:p>
            <a:pPr lvl="4"/>
            <a:r>
              <a:rPr lang="en-US" altLang="en-CH"/>
              <a:t>Fifth level</a:t>
            </a:r>
          </a:p>
        </p:txBody>
      </p:sp>
      <p:sp>
        <p:nvSpPr>
          <p:cNvPr id="1029" name="Rectangle 5">
            <a:extLst>
              <a:ext uri="{FF2B5EF4-FFF2-40B4-BE49-F238E27FC236}">
                <a16:creationId xmlns:a16="http://schemas.microsoft.com/office/drawing/2014/main" id="{5138E662-A875-5835-F995-2FCB3260FF66}"/>
              </a:ext>
            </a:extLst>
          </p:cNvPr>
          <p:cNvSpPr>
            <a:spLocks noGrp="1" noChangeArrowheads="1"/>
          </p:cNvSpPr>
          <p:nvPr>
            <p:ph type="ftr" sz="quarter" idx="3"/>
          </p:nvPr>
        </p:nvSpPr>
        <p:spPr bwMode="auto">
          <a:xfrm>
            <a:off x="1219200" y="6477000"/>
            <a:ext cx="777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i="0"/>
            </a:lvl1pPr>
          </a:lstStyle>
          <a:p>
            <a:pPr>
              <a:defRPr/>
            </a:pPr>
            <a:r>
              <a:rPr lang="en-US" altLang="en-CH"/>
              <a:t>Niels Tuning (</a:t>
            </a:r>
            <a:fld id="{C738309E-55E6-C343-87DA-6BC099D49BA1}" type="slidenum">
              <a:rPr lang="en-US" altLang="en-CH" smtClean="0"/>
              <a:pPr>
                <a:defRPr/>
              </a:pPr>
              <a:t>‹#›</a:t>
            </a:fld>
            <a:r>
              <a:rPr lang="en-US" altLang="en-CH"/>
              <a:t>)</a:t>
            </a:r>
          </a:p>
        </p:txBody>
      </p:sp>
      <p:sp>
        <p:nvSpPr>
          <p:cNvPr id="2" name="Line 10">
            <a:extLst>
              <a:ext uri="{FF2B5EF4-FFF2-40B4-BE49-F238E27FC236}">
                <a16:creationId xmlns:a16="http://schemas.microsoft.com/office/drawing/2014/main" id="{646B1794-0F60-A2F8-4F4B-AE369717E0E9}"/>
              </a:ext>
            </a:extLst>
          </p:cNvPr>
          <p:cNvSpPr>
            <a:spLocks noChangeShapeType="1"/>
          </p:cNvSpPr>
          <p:nvPr userDrawn="1"/>
        </p:nvSpPr>
        <p:spPr bwMode="auto">
          <a:xfrm>
            <a:off x="685800" y="762000"/>
            <a:ext cx="77724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l" rtl="0" eaLnBrk="0" fontAlgn="base" hangingPunct="0">
        <a:spcBef>
          <a:spcPct val="0"/>
        </a:spcBef>
        <a:spcAft>
          <a:spcPct val="0"/>
        </a:spcAft>
        <a:defRPr sz="2400">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400">
          <a:solidFill>
            <a:schemeClr val="accent2"/>
          </a:solidFill>
          <a:latin typeface="Verdana" pitchFamily="34" charset="0"/>
          <a:ea typeface="ＭＳ Ｐゴシック" charset="0"/>
          <a:cs typeface="ＭＳ Ｐゴシック" charset="0"/>
        </a:defRPr>
      </a:lvl2pPr>
      <a:lvl3pPr algn="l" rtl="0" eaLnBrk="0" fontAlgn="base" hangingPunct="0">
        <a:spcBef>
          <a:spcPct val="0"/>
        </a:spcBef>
        <a:spcAft>
          <a:spcPct val="0"/>
        </a:spcAft>
        <a:defRPr sz="2400">
          <a:solidFill>
            <a:schemeClr val="accent2"/>
          </a:solidFill>
          <a:latin typeface="Verdana" pitchFamily="34" charset="0"/>
          <a:ea typeface="ＭＳ Ｐゴシック" charset="0"/>
          <a:cs typeface="ＭＳ Ｐゴシック" charset="0"/>
        </a:defRPr>
      </a:lvl3pPr>
      <a:lvl4pPr algn="l" rtl="0" eaLnBrk="0" fontAlgn="base" hangingPunct="0">
        <a:spcBef>
          <a:spcPct val="0"/>
        </a:spcBef>
        <a:spcAft>
          <a:spcPct val="0"/>
        </a:spcAft>
        <a:defRPr sz="2400">
          <a:solidFill>
            <a:schemeClr val="accent2"/>
          </a:solidFill>
          <a:latin typeface="Verdana" pitchFamily="34" charset="0"/>
          <a:ea typeface="ＭＳ Ｐゴシック" charset="0"/>
          <a:cs typeface="ＭＳ Ｐゴシック" charset="0"/>
        </a:defRPr>
      </a:lvl4pPr>
      <a:lvl5pPr algn="l" rtl="0" eaLnBrk="0" fontAlgn="base" hangingPunct="0">
        <a:spcBef>
          <a:spcPct val="0"/>
        </a:spcBef>
        <a:spcAft>
          <a:spcPct val="0"/>
        </a:spcAft>
        <a:defRPr sz="2400">
          <a:solidFill>
            <a:schemeClr val="accent2"/>
          </a:solidFill>
          <a:latin typeface="Verdana" pitchFamily="34" charset="0"/>
          <a:ea typeface="ＭＳ Ｐゴシック" charset="0"/>
          <a:cs typeface="ＭＳ Ｐゴシック" charset="0"/>
        </a:defRPr>
      </a:lvl5pPr>
      <a:lvl6pPr marL="457200" algn="l" rtl="0" fontAlgn="base">
        <a:spcBef>
          <a:spcPct val="0"/>
        </a:spcBef>
        <a:spcAft>
          <a:spcPct val="0"/>
        </a:spcAft>
        <a:defRPr sz="2400">
          <a:solidFill>
            <a:schemeClr val="accent2"/>
          </a:solidFill>
          <a:latin typeface="Verdana" pitchFamily="34" charset="0"/>
        </a:defRPr>
      </a:lvl6pPr>
      <a:lvl7pPr marL="914400" algn="l" rtl="0" fontAlgn="base">
        <a:spcBef>
          <a:spcPct val="0"/>
        </a:spcBef>
        <a:spcAft>
          <a:spcPct val="0"/>
        </a:spcAft>
        <a:defRPr sz="2400">
          <a:solidFill>
            <a:schemeClr val="accent2"/>
          </a:solidFill>
          <a:latin typeface="Verdana" pitchFamily="34" charset="0"/>
        </a:defRPr>
      </a:lvl7pPr>
      <a:lvl8pPr marL="1371600" algn="l" rtl="0" fontAlgn="base">
        <a:spcBef>
          <a:spcPct val="0"/>
        </a:spcBef>
        <a:spcAft>
          <a:spcPct val="0"/>
        </a:spcAft>
        <a:defRPr sz="2400">
          <a:solidFill>
            <a:schemeClr val="accent2"/>
          </a:solidFill>
          <a:latin typeface="Verdana" pitchFamily="34" charset="0"/>
        </a:defRPr>
      </a:lvl8pPr>
      <a:lvl9pPr marL="1828800" algn="l" rtl="0" fontAlgn="base">
        <a:spcBef>
          <a:spcPct val="0"/>
        </a:spcBef>
        <a:spcAft>
          <a:spcPct val="0"/>
        </a:spcAft>
        <a:defRPr sz="2400">
          <a:solidFill>
            <a:schemeClr val="accent2"/>
          </a:solidFill>
          <a:latin typeface="Verdana" pitchFamily="34" charset="0"/>
        </a:defRPr>
      </a:lvl9pPr>
    </p:titleStyle>
    <p:bodyStyle>
      <a:lvl1pPr marL="342900" indent="-342900" algn="l" rtl="0" eaLnBrk="0" fontAlgn="base" hangingPunct="0">
        <a:spcBef>
          <a:spcPct val="50000"/>
        </a:spcBef>
        <a:spcAft>
          <a:spcPct val="0"/>
        </a:spcAft>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5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50000"/>
        </a:spcBef>
        <a:spcAft>
          <a:spcPct val="0"/>
        </a:spcAft>
        <a:buChar char="•"/>
        <a:defRPr sz="1200">
          <a:solidFill>
            <a:schemeClr val="tx1"/>
          </a:solidFill>
          <a:latin typeface="+mn-lt"/>
          <a:ea typeface="ＭＳ Ｐゴシック" charset="0"/>
        </a:defRPr>
      </a:lvl3pPr>
      <a:lvl4pPr marL="1600200" indent="-228600" algn="l" rtl="0" eaLnBrk="0" fontAlgn="base" hangingPunct="0">
        <a:spcBef>
          <a:spcPct val="50000"/>
        </a:spcBef>
        <a:spcAft>
          <a:spcPct val="0"/>
        </a:spcAft>
        <a:buChar char="–"/>
        <a:defRPr sz="1200">
          <a:solidFill>
            <a:schemeClr val="tx1"/>
          </a:solidFill>
          <a:latin typeface="+mn-lt"/>
          <a:ea typeface="ＭＳ Ｐゴシック" charset="0"/>
        </a:defRPr>
      </a:lvl4pPr>
      <a:lvl5pPr marL="2057400" indent="-228600" algn="l" rtl="0" eaLnBrk="0" fontAlgn="base" hangingPunct="0">
        <a:spcBef>
          <a:spcPct val="50000"/>
        </a:spcBef>
        <a:spcAft>
          <a:spcPct val="0"/>
        </a:spcAft>
        <a:buChar char="»"/>
        <a:defRPr sz="1200">
          <a:solidFill>
            <a:schemeClr val="tx1"/>
          </a:solidFill>
          <a:latin typeface="+mn-lt"/>
          <a:ea typeface="ＭＳ Ｐゴシック" charset="0"/>
        </a:defRPr>
      </a:lvl5pPr>
      <a:lvl6pPr marL="2514600" indent="-228600" algn="l" rtl="0" fontAlgn="base">
        <a:spcBef>
          <a:spcPct val="50000"/>
        </a:spcBef>
        <a:spcAft>
          <a:spcPct val="0"/>
        </a:spcAft>
        <a:buChar char="»"/>
        <a:defRPr sz="1200">
          <a:solidFill>
            <a:schemeClr val="tx1"/>
          </a:solidFill>
          <a:latin typeface="+mn-lt"/>
        </a:defRPr>
      </a:lvl6pPr>
      <a:lvl7pPr marL="2971800" indent="-228600" algn="l" rtl="0" fontAlgn="base">
        <a:spcBef>
          <a:spcPct val="50000"/>
        </a:spcBef>
        <a:spcAft>
          <a:spcPct val="0"/>
        </a:spcAft>
        <a:buChar char="»"/>
        <a:defRPr sz="1200">
          <a:solidFill>
            <a:schemeClr val="tx1"/>
          </a:solidFill>
          <a:latin typeface="+mn-lt"/>
        </a:defRPr>
      </a:lvl7pPr>
      <a:lvl8pPr marL="3429000" indent="-228600" algn="l" rtl="0" fontAlgn="base">
        <a:spcBef>
          <a:spcPct val="50000"/>
        </a:spcBef>
        <a:spcAft>
          <a:spcPct val="0"/>
        </a:spcAft>
        <a:buChar char="»"/>
        <a:defRPr sz="1200">
          <a:solidFill>
            <a:schemeClr val="tx1"/>
          </a:solidFill>
          <a:latin typeface="+mn-lt"/>
        </a:defRPr>
      </a:lvl8pPr>
      <a:lvl9pPr marL="3886200" indent="-228600" algn="l" rtl="0" fontAlgn="base">
        <a:spcBef>
          <a:spcPct val="5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oleObject" Target="../embeddings/oleObject3.bin"/><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9.bin"/><Relationship Id="rId18" Type="http://schemas.openxmlformats.org/officeDocument/2006/relationships/image" Target="../media/image28.e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25.emf"/><Relationship Id="rId17" Type="http://schemas.openxmlformats.org/officeDocument/2006/relationships/oleObject" Target="../embeddings/oleObject11.bin"/><Relationship Id="rId2" Type="http://schemas.openxmlformats.org/officeDocument/2006/relationships/notesSlide" Target="../notesSlides/notesSlide13.xml"/><Relationship Id="rId16" Type="http://schemas.openxmlformats.org/officeDocument/2006/relationships/image" Target="../media/image27.emf"/><Relationship Id="rId20" Type="http://schemas.openxmlformats.org/officeDocument/2006/relationships/image" Target="../media/image29.emf"/><Relationship Id="rId1" Type="http://schemas.openxmlformats.org/officeDocument/2006/relationships/slideLayout" Target="../slideLayouts/slideLayout7.xml"/><Relationship Id="rId6" Type="http://schemas.openxmlformats.org/officeDocument/2006/relationships/image" Target="../media/image22.e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24.emf"/><Relationship Id="rId19" Type="http://schemas.openxmlformats.org/officeDocument/2006/relationships/oleObject" Target="../embeddings/oleObject12.bin"/><Relationship Id="rId4" Type="http://schemas.openxmlformats.org/officeDocument/2006/relationships/image" Target="../media/image21.emf"/><Relationship Id="rId9" Type="http://schemas.openxmlformats.org/officeDocument/2006/relationships/oleObject" Target="../embeddings/oleObject7.bin"/><Relationship Id="rId14" Type="http://schemas.openxmlformats.org/officeDocument/2006/relationships/image" Target="../media/image26.emf"/><Relationship Id="rId22" Type="http://schemas.openxmlformats.org/officeDocument/2006/relationships/image" Target="../media/image30.emf"/></Relationships>
</file>

<file path=ppt/slides/_rels/slide1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oleObject" Target="../embeddings/oleObject15.bin"/><Relationship Id="rId10" Type="http://schemas.openxmlformats.org/officeDocument/2006/relationships/image" Target="../media/image34.emf"/><Relationship Id="rId4" Type="http://schemas.openxmlformats.org/officeDocument/2006/relationships/image" Target="../media/image31.emf"/><Relationship Id="rId9"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oleObject" Target="../embeddings/oleObject19.bin"/><Relationship Id="rId10" Type="http://schemas.openxmlformats.org/officeDocument/2006/relationships/image" Target="../media/image38.emf"/><Relationship Id="rId4" Type="http://schemas.openxmlformats.org/officeDocument/2006/relationships/image" Target="../media/image35.emf"/><Relationship Id="rId9"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emf"/><Relationship Id="rId11" Type="http://schemas.openxmlformats.org/officeDocument/2006/relationships/oleObject" Target="../embeddings/oleObject21.bin"/><Relationship Id="rId5" Type="http://schemas.openxmlformats.org/officeDocument/2006/relationships/oleObject" Target="../embeddings/oleObject23.bin"/><Relationship Id="rId10" Type="http://schemas.openxmlformats.org/officeDocument/2006/relationships/image" Target="../media/image42.emf"/><Relationship Id="rId4" Type="http://schemas.openxmlformats.org/officeDocument/2006/relationships/image" Target="../media/image39.emf"/><Relationship Id="rId9"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oleObject" Target="../embeddings/oleObject31.bin"/><Relationship Id="rId18" Type="http://schemas.openxmlformats.org/officeDocument/2006/relationships/image" Target="../media/image38.e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47.emf"/><Relationship Id="rId17" Type="http://schemas.openxmlformats.org/officeDocument/2006/relationships/oleObject" Target="../embeddings/oleObject33.bin"/><Relationship Id="rId2" Type="http://schemas.openxmlformats.org/officeDocument/2006/relationships/notesSlide" Target="../notesSlides/notesSlide17.xml"/><Relationship Id="rId16" Type="http://schemas.openxmlformats.org/officeDocument/2006/relationships/image" Target="../media/image49.emf"/><Relationship Id="rId1" Type="http://schemas.openxmlformats.org/officeDocument/2006/relationships/slideLayout" Target="../slideLayouts/slideLayout7.xml"/><Relationship Id="rId6" Type="http://schemas.openxmlformats.org/officeDocument/2006/relationships/image" Target="../media/image44.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46.emf"/><Relationship Id="rId4" Type="http://schemas.openxmlformats.org/officeDocument/2006/relationships/image" Target="../media/image43.emf"/><Relationship Id="rId9" Type="http://schemas.openxmlformats.org/officeDocument/2006/relationships/oleObject" Target="../embeddings/oleObject29.bin"/><Relationship Id="rId14" Type="http://schemas.openxmlformats.org/officeDocument/2006/relationships/image" Target="../media/image48.emf"/></Relationships>
</file>

<file path=ppt/slides/_rels/slide18.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54.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1.e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53.emf"/><Relationship Id="rId4" Type="http://schemas.openxmlformats.org/officeDocument/2006/relationships/image" Target="../media/image50.emf"/><Relationship Id="rId9"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oleObject" Target="../embeddings/oleObject39.bin"/><Relationship Id="rId7"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6.emf"/><Relationship Id="rId5" Type="http://schemas.openxmlformats.org/officeDocument/2006/relationships/oleObject" Target="../embeddings/oleObject40.bin"/><Relationship Id="rId4" Type="http://schemas.openxmlformats.org/officeDocument/2006/relationships/image" Target="../media/image55.emf"/><Relationship Id="rId9" Type="http://schemas.openxmlformats.org/officeDocument/2006/relationships/image" Target="../media/image5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0.emf"/><Relationship Id="rId5" Type="http://schemas.openxmlformats.org/officeDocument/2006/relationships/oleObject" Target="../embeddings/oleObject43.bin"/><Relationship Id="rId4" Type="http://schemas.openxmlformats.org/officeDocument/2006/relationships/image" Target="../media/image58.emf"/></Relationships>
</file>

<file path=ppt/slides/_rels/slide21.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63.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0.e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62.emf"/><Relationship Id="rId4" Type="http://schemas.openxmlformats.org/officeDocument/2006/relationships/image" Target="../media/image59.emf"/><Relationship Id="rId9" Type="http://schemas.openxmlformats.org/officeDocument/2006/relationships/oleObject" Target="../embeddings/oleObject47.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image" Target="../media/image64.emf"/><Relationship Id="rId7" Type="http://schemas.openxmlformats.org/officeDocument/2006/relationships/image" Target="../media/image66.emf"/><Relationship Id="rId2" Type="http://schemas.openxmlformats.org/officeDocument/2006/relationships/oleObject" Target="../embeddings/oleObject49.bin"/><Relationship Id="rId1" Type="http://schemas.openxmlformats.org/officeDocument/2006/relationships/slideLayout" Target="../slideLayouts/slideLayout7.xml"/><Relationship Id="rId6" Type="http://schemas.openxmlformats.org/officeDocument/2006/relationships/oleObject" Target="../embeddings/oleObject51.bin"/><Relationship Id="rId11" Type="http://schemas.openxmlformats.org/officeDocument/2006/relationships/image" Target="../media/image61.emf"/><Relationship Id="rId5" Type="http://schemas.openxmlformats.org/officeDocument/2006/relationships/image" Target="../media/image65.e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67.emf"/></Relationships>
</file>

<file path=ppt/slides/_rels/slide23.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9.emf"/><Relationship Id="rId5" Type="http://schemas.openxmlformats.org/officeDocument/2006/relationships/oleObject" Target="../embeddings/oleObject55.bin"/><Relationship Id="rId4" Type="http://schemas.openxmlformats.org/officeDocument/2006/relationships/image" Target="../media/image68.emf"/></Relationships>
</file>

<file path=ppt/slides/_rels/slide24.xml.rels><?xml version="1.0" encoding="UTF-8" standalone="yes"?>
<Relationships xmlns="http://schemas.openxmlformats.org/package/2006/relationships"><Relationship Id="rId8" Type="http://schemas.openxmlformats.org/officeDocument/2006/relationships/image" Target="../media/image72.emf"/><Relationship Id="rId13" Type="http://schemas.openxmlformats.org/officeDocument/2006/relationships/oleObject" Target="../embeddings/oleObject62.bin"/><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74.emf"/><Relationship Id="rId2" Type="http://schemas.openxmlformats.org/officeDocument/2006/relationships/notesSlide" Target="../notesSlides/notesSlide23.xml"/><Relationship Id="rId16" Type="http://schemas.openxmlformats.org/officeDocument/2006/relationships/image" Target="../media/image76.emf"/><Relationship Id="rId1" Type="http://schemas.openxmlformats.org/officeDocument/2006/relationships/slideLayout" Target="../slideLayouts/slideLayout7.xml"/><Relationship Id="rId6" Type="http://schemas.openxmlformats.org/officeDocument/2006/relationships/image" Target="../media/image71.e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73.emf"/><Relationship Id="rId4" Type="http://schemas.openxmlformats.org/officeDocument/2006/relationships/image" Target="../media/image70.emf"/><Relationship Id="rId9" Type="http://schemas.openxmlformats.org/officeDocument/2006/relationships/oleObject" Target="../embeddings/oleObject60.bin"/><Relationship Id="rId14" Type="http://schemas.openxmlformats.org/officeDocument/2006/relationships/image" Target="../media/image75.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8.emf"/><Relationship Id="rId5" Type="http://schemas.openxmlformats.org/officeDocument/2006/relationships/oleObject" Target="../embeddings/oleObject65.bin"/><Relationship Id="rId4" Type="http://schemas.openxmlformats.org/officeDocument/2006/relationships/image" Target="../media/image77.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8.emf"/><Relationship Id="rId5" Type="http://schemas.openxmlformats.org/officeDocument/2006/relationships/oleObject" Target="../embeddings/oleObject21.bin"/><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8" Type="http://schemas.openxmlformats.org/officeDocument/2006/relationships/image" Target="../media/image81.emf"/><Relationship Id="rId13" Type="http://schemas.openxmlformats.org/officeDocument/2006/relationships/oleObject" Target="../embeddings/oleObject72.bin"/><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83.emf"/><Relationship Id="rId2" Type="http://schemas.openxmlformats.org/officeDocument/2006/relationships/notesSlide" Target="../notesSlides/notesSlide26.xml"/><Relationship Id="rId16" Type="http://schemas.openxmlformats.org/officeDocument/2006/relationships/image" Target="../media/image85.emf"/><Relationship Id="rId1" Type="http://schemas.openxmlformats.org/officeDocument/2006/relationships/slideLayout" Target="../slideLayouts/slideLayout7.xml"/><Relationship Id="rId6" Type="http://schemas.openxmlformats.org/officeDocument/2006/relationships/image" Target="../media/image80.emf"/><Relationship Id="rId11" Type="http://schemas.openxmlformats.org/officeDocument/2006/relationships/oleObject" Target="../embeddings/oleObject71.bin"/><Relationship Id="rId5" Type="http://schemas.openxmlformats.org/officeDocument/2006/relationships/oleObject" Target="../embeddings/oleObject68.bin"/><Relationship Id="rId15" Type="http://schemas.openxmlformats.org/officeDocument/2006/relationships/oleObject" Target="../embeddings/oleObject73.bin"/><Relationship Id="rId10" Type="http://schemas.openxmlformats.org/officeDocument/2006/relationships/image" Target="../media/image82.emf"/><Relationship Id="rId4" Type="http://schemas.openxmlformats.org/officeDocument/2006/relationships/image" Target="../media/image79.emf"/><Relationship Id="rId9" Type="http://schemas.openxmlformats.org/officeDocument/2006/relationships/oleObject" Target="../embeddings/oleObject70.bin"/><Relationship Id="rId14" Type="http://schemas.openxmlformats.org/officeDocument/2006/relationships/image" Target="../media/image84.emf"/></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4.bin"/><Relationship Id="rId7" Type="http://schemas.openxmlformats.org/officeDocument/2006/relationships/image" Target="../media/image89.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8.emf"/><Relationship Id="rId5" Type="http://schemas.openxmlformats.org/officeDocument/2006/relationships/oleObject" Target="../embeddings/oleObject75.bin"/><Relationship Id="rId4" Type="http://schemas.openxmlformats.org/officeDocument/2006/relationships/image" Target="../media/image87.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oleObject" Target="../embeddings/oleObject76.bin"/><Relationship Id="rId7" Type="http://schemas.openxmlformats.org/officeDocument/2006/relationships/image" Target="../media/image9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90.emf"/><Relationship Id="rId5" Type="http://schemas.openxmlformats.org/officeDocument/2006/relationships/oleObject" Target="../embeddings/oleObject77.bin"/><Relationship Id="rId4" Type="http://schemas.openxmlformats.org/officeDocument/2006/relationships/image" Target="../media/image87.emf"/><Relationship Id="rId9" Type="http://schemas.openxmlformats.org/officeDocument/2006/relationships/image" Target="../media/image92.emf"/></Relationships>
</file>

<file path=ppt/slides/_rels/slide3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indico.cern.ch/conferenceDisplay.py?confId=51958"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3.png"/><Relationship Id="rId7" Type="http://schemas.openxmlformats.org/officeDocument/2006/relationships/image" Target="../media/image9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hyperlink" Target="http://indico.cern.ch/conferenceDisplay.py?confId=51958"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34.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3.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2.emf"/><Relationship Id="rId5" Type="http://schemas.openxmlformats.org/officeDocument/2006/relationships/image" Target="../media/image101.png"/><Relationship Id="rId4" Type="http://schemas.openxmlformats.org/officeDocument/2006/relationships/image" Target="../media/image99.png"/></Relationships>
</file>

<file path=ppt/slides/_rels/slide35.xml.rels><?xml version="1.0" encoding="UTF-8" standalone="yes"?>
<Relationships xmlns="http://schemas.openxmlformats.org/package/2006/relationships"><Relationship Id="rId8" Type="http://schemas.openxmlformats.org/officeDocument/2006/relationships/hyperlink" Target="http://www.nikhef.nl/pub/services/newbiblio/theses.php" TargetMode="External"/><Relationship Id="rId3" Type="http://schemas.openxmlformats.org/officeDocument/2006/relationships/image" Target="../media/image104.png"/><Relationship Id="rId7" Type="http://schemas.openxmlformats.org/officeDocument/2006/relationships/image" Target="../media/image10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99.png"/><Relationship Id="rId4" Type="http://schemas.openxmlformats.org/officeDocument/2006/relationships/image" Target="../media/image98.png"/></Relationships>
</file>

<file path=ppt/slides/_rels/slide3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8.emf"/><Relationship Id="rId4" Type="http://schemas.openxmlformats.org/officeDocument/2006/relationships/oleObject" Target="../embeddings/oleObject79.bin"/></Relationships>
</file>

<file path=ppt/slides/_rels/slide3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image" Target="../media/image113.emf"/><Relationship Id="rId5" Type="http://schemas.openxmlformats.org/officeDocument/2006/relationships/oleObject" Target="../embeddings/oleObject81.bin"/><Relationship Id="rId4" Type="http://schemas.openxmlformats.org/officeDocument/2006/relationships/image" Target="../media/image112.emf"/></Relationships>
</file>

<file path=ppt/slides/_rels/slide41.xml.rels><?xml version="1.0" encoding="UTF-8" standalone="yes"?>
<Relationships xmlns="http://schemas.openxmlformats.org/package/2006/relationships"><Relationship Id="rId8" Type="http://schemas.openxmlformats.org/officeDocument/2006/relationships/image" Target="../media/image116.emf"/><Relationship Id="rId3" Type="http://schemas.openxmlformats.org/officeDocument/2006/relationships/oleObject" Target="../embeddings/oleObject82.bin"/><Relationship Id="rId7" Type="http://schemas.openxmlformats.org/officeDocument/2006/relationships/oleObject" Target="../embeddings/oleObject84.bin"/><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15.emf"/><Relationship Id="rId5" Type="http://schemas.openxmlformats.org/officeDocument/2006/relationships/oleObject" Target="../embeddings/oleObject83.bin"/><Relationship Id="rId4" Type="http://schemas.openxmlformats.org/officeDocument/2006/relationships/image" Target="../media/image114.emf"/></Relationships>
</file>

<file path=ppt/slides/_rels/slide42.xml.rels><?xml version="1.0" encoding="UTF-8" standalone="yes"?>
<Relationships xmlns="http://schemas.openxmlformats.org/package/2006/relationships"><Relationship Id="rId8" Type="http://schemas.openxmlformats.org/officeDocument/2006/relationships/image" Target="../media/image119.emf"/><Relationship Id="rId3" Type="http://schemas.openxmlformats.org/officeDocument/2006/relationships/oleObject" Target="../embeddings/oleObject85.bin"/><Relationship Id="rId7" Type="http://schemas.openxmlformats.org/officeDocument/2006/relationships/oleObject" Target="../embeddings/oleObject87.bin"/><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18.emf"/><Relationship Id="rId5" Type="http://schemas.openxmlformats.org/officeDocument/2006/relationships/oleObject" Target="../embeddings/oleObject86.bin"/><Relationship Id="rId4" Type="http://schemas.openxmlformats.org/officeDocument/2006/relationships/image" Target="../media/image117.emf"/></Relationships>
</file>

<file path=ppt/slides/_rels/slide4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emf"/><Relationship Id="rId4" Type="http://schemas.openxmlformats.org/officeDocument/2006/relationships/oleObject" Target="../embeddings/oleObject88.bin"/></Relationships>
</file>

<file path=ppt/slides/_rels/slide4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46.x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81.emf"/><Relationship Id="rId13" Type="http://schemas.openxmlformats.org/officeDocument/2006/relationships/image" Target="../media/image84.emf"/><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83.emf"/><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80.emf"/><Relationship Id="rId11" Type="http://schemas.openxmlformats.org/officeDocument/2006/relationships/oleObject" Target="../embeddings/oleObject71.bin"/><Relationship Id="rId5" Type="http://schemas.openxmlformats.org/officeDocument/2006/relationships/oleObject" Target="../embeddings/oleObject68.bin"/><Relationship Id="rId15" Type="http://schemas.openxmlformats.org/officeDocument/2006/relationships/image" Target="../media/image85.emf"/><Relationship Id="rId10" Type="http://schemas.openxmlformats.org/officeDocument/2006/relationships/image" Target="../media/image82.emf"/><Relationship Id="rId4" Type="http://schemas.openxmlformats.org/officeDocument/2006/relationships/image" Target="../media/image79.emf"/><Relationship Id="rId9" Type="http://schemas.openxmlformats.org/officeDocument/2006/relationships/oleObject" Target="../embeddings/oleObject70.bin"/><Relationship Id="rId14" Type="http://schemas.openxmlformats.org/officeDocument/2006/relationships/oleObject" Target="../embeddings/oleObject73.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23.png"/></Relationships>
</file>

<file path=ppt/slides/_rels/slide5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27.emf"/></Relationships>
</file>

<file path=ppt/slides/_rels/slide5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53.xml.rels><?xml version="1.0" encoding="UTF-8" standalone="yes"?>
<Relationships xmlns="http://schemas.openxmlformats.org/package/2006/relationships"><Relationship Id="rId8" Type="http://schemas.openxmlformats.org/officeDocument/2006/relationships/image" Target="../media/image130.emf"/><Relationship Id="rId13" Type="http://schemas.openxmlformats.org/officeDocument/2006/relationships/oleObject" Target="../embeddings/oleObject94.bin"/><Relationship Id="rId3" Type="http://schemas.openxmlformats.org/officeDocument/2006/relationships/oleObject" Target="../embeddings/oleObject89.bin"/><Relationship Id="rId7" Type="http://schemas.openxmlformats.org/officeDocument/2006/relationships/oleObject" Target="../embeddings/oleObject91.bin"/><Relationship Id="rId12" Type="http://schemas.openxmlformats.org/officeDocument/2006/relationships/image" Target="../media/image132.emf"/><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129.emf"/><Relationship Id="rId11" Type="http://schemas.openxmlformats.org/officeDocument/2006/relationships/oleObject" Target="../embeddings/oleObject93.bin"/><Relationship Id="rId5" Type="http://schemas.openxmlformats.org/officeDocument/2006/relationships/oleObject" Target="../embeddings/oleObject90.bin"/><Relationship Id="rId10" Type="http://schemas.openxmlformats.org/officeDocument/2006/relationships/image" Target="../media/image131.emf"/><Relationship Id="rId4" Type="http://schemas.openxmlformats.org/officeDocument/2006/relationships/image" Target="../media/image128.emf"/><Relationship Id="rId9" Type="http://schemas.openxmlformats.org/officeDocument/2006/relationships/oleObject" Target="../embeddings/oleObject92.bin"/><Relationship Id="rId14" Type="http://schemas.openxmlformats.org/officeDocument/2006/relationships/image" Target="../media/image133.e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97.bin"/><Relationship Id="rId3" Type="http://schemas.openxmlformats.org/officeDocument/2006/relationships/image" Target="../media/image134.png"/><Relationship Id="rId7" Type="http://schemas.openxmlformats.org/officeDocument/2006/relationships/image" Target="../media/image129.emf"/><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oleObject" Target="../embeddings/oleObject96.bin"/><Relationship Id="rId11" Type="http://schemas.openxmlformats.org/officeDocument/2006/relationships/image" Target="../media/image136.emf"/><Relationship Id="rId5" Type="http://schemas.openxmlformats.org/officeDocument/2006/relationships/image" Target="../media/image128.emf"/><Relationship Id="rId10" Type="http://schemas.openxmlformats.org/officeDocument/2006/relationships/oleObject" Target="../embeddings/oleObject98.bin"/><Relationship Id="rId4" Type="http://schemas.openxmlformats.org/officeDocument/2006/relationships/oleObject" Target="../embeddings/oleObject95.bin"/><Relationship Id="rId9" Type="http://schemas.openxmlformats.org/officeDocument/2006/relationships/image" Target="../media/image135.e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01.bin"/><Relationship Id="rId3" Type="http://schemas.openxmlformats.org/officeDocument/2006/relationships/oleObject" Target="../embeddings/oleObject99.bin"/><Relationship Id="rId7" Type="http://schemas.openxmlformats.org/officeDocument/2006/relationships/image" Target="../media/image139.emf"/><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oleObject" Target="../embeddings/oleObject100.bin"/><Relationship Id="rId5" Type="http://schemas.openxmlformats.org/officeDocument/2006/relationships/image" Target="../media/image138.png"/><Relationship Id="rId4" Type="http://schemas.openxmlformats.org/officeDocument/2006/relationships/image" Target="../media/image137.emf"/><Relationship Id="rId9" Type="http://schemas.openxmlformats.org/officeDocument/2006/relationships/image" Target="../media/image140.emf"/></Relationships>
</file>

<file path=ppt/slides/_rels/slide56.xml.rels><?xml version="1.0" encoding="UTF-8" standalone="yes"?>
<Relationships xmlns="http://schemas.openxmlformats.org/package/2006/relationships"><Relationship Id="rId8" Type="http://schemas.openxmlformats.org/officeDocument/2006/relationships/image" Target="../media/image142.emf"/><Relationship Id="rId3" Type="http://schemas.openxmlformats.org/officeDocument/2006/relationships/oleObject" Target="../embeddings/oleObject99.bin"/><Relationship Id="rId7" Type="http://schemas.openxmlformats.org/officeDocument/2006/relationships/oleObject" Target="../embeddings/oleObject103.bin"/><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141.emf"/><Relationship Id="rId5" Type="http://schemas.openxmlformats.org/officeDocument/2006/relationships/oleObject" Target="../embeddings/oleObject102.bin"/><Relationship Id="rId4" Type="http://schemas.openxmlformats.org/officeDocument/2006/relationships/image" Target="../media/image137.emf"/><Relationship Id="rId9" Type="http://schemas.openxmlformats.org/officeDocument/2006/relationships/image" Target="../media/image143.png"/></Relationships>
</file>

<file path=ppt/slides/_rels/slide5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145.png"/><Relationship Id="rId4" Type="http://schemas.openxmlformats.org/officeDocument/2006/relationships/image" Target="../media/image144.png"/></Relationships>
</file>

<file path=ppt/slides/_rels/slide58.xml.rels><?xml version="1.0" encoding="UTF-8" standalone="yes"?>
<Relationships xmlns="http://schemas.openxmlformats.org/package/2006/relationships"><Relationship Id="rId8" Type="http://schemas.openxmlformats.org/officeDocument/2006/relationships/image" Target="../media/image148.emf"/><Relationship Id="rId13" Type="http://schemas.openxmlformats.org/officeDocument/2006/relationships/oleObject" Target="../embeddings/oleObject109.bin"/><Relationship Id="rId18" Type="http://schemas.openxmlformats.org/officeDocument/2006/relationships/image" Target="../media/image153.emf"/><Relationship Id="rId26" Type="http://schemas.openxmlformats.org/officeDocument/2006/relationships/oleObject" Target="../embeddings/oleObject117.bin"/><Relationship Id="rId3" Type="http://schemas.openxmlformats.org/officeDocument/2006/relationships/oleObject" Target="../embeddings/oleObject104.bin"/><Relationship Id="rId21" Type="http://schemas.openxmlformats.org/officeDocument/2006/relationships/oleObject" Target="../embeddings/oleObject113.bin"/><Relationship Id="rId7" Type="http://schemas.openxmlformats.org/officeDocument/2006/relationships/oleObject" Target="../embeddings/oleObject106.bin"/><Relationship Id="rId12" Type="http://schemas.openxmlformats.org/officeDocument/2006/relationships/image" Target="../media/image150.emf"/><Relationship Id="rId17" Type="http://schemas.openxmlformats.org/officeDocument/2006/relationships/oleObject" Target="../embeddings/oleObject111.bin"/><Relationship Id="rId25" Type="http://schemas.openxmlformats.org/officeDocument/2006/relationships/image" Target="../media/image155.png"/><Relationship Id="rId2" Type="http://schemas.openxmlformats.org/officeDocument/2006/relationships/notesSlide" Target="../notesSlides/notesSlide54.xml"/><Relationship Id="rId16" Type="http://schemas.openxmlformats.org/officeDocument/2006/relationships/image" Target="../media/image152.emf"/><Relationship Id="rId20" Type="http://schemas.openxmlformats.org/officeDocument/2006/relationships/image" Target="../media/image154.emf"/><Relationship Id="rId29" Type="http://schemas.openxmlformats.org/officeDocument/2006/relationships/image" Target="../media/image157.emf"/><Relationship Id="rId1" Type="http://schemas.openxmlformats.org/officeDocument/2006/relationships/slideLayout" Target="../slideLayouts/slideLayout6.xml"/><Relationship Id="rId6" Type="http://schemas.openxmlformats.org/officeDocument/2006/relationships/image" Target="../media/image147.emf"/><Relationship Id="rId11" Type="http://schemas.openxmlformats.org/officeDocument/2006/relationships/oleObject" Target="../embeddings/oleObject108.bin"/><Relationship Id="rId24" Type="http://schemas.openxmlformats.org/officeDocument/2006/relationships/oleObject" Target="../embeddings/oleObject116.bin"/><Relationship Id="rId5" Type="http://schemas.openxmlformats.org/officeDocument/2006/relationships/oleObject" Target="../embeddings/oleObject105.bin"/><Relationship Id="rId15" Type="http://schemas.openxmlformats.org/officeDocument/2006/relationships/oleObject" Target="../embeddings/oleObject110.bin"/><Relationship Id="rId23" Type="http://schemas.openxmlformats.org/officeDocument/2006/relationships/oleObject" Target="../embeddings/oleObject115.bin"/><Relationship Id="rId28" Type="http://schemas.openxmlformats.org/officeDocument/2006/relationships/oleObject" Target="../embeddings/oleObject118.bin"/><Relationship Id="rId10" Type="http://schemas.openxmlformats.org/officeDocument/2006/relationships/image" Target="../media/image149.emf"/><Relationship Id="rId19" Type="http://schemas.openxmlformats.org/officeDocument/2006/relationships/oleObject" Target="../embeddings/oleObject112.bin"/><Relationship Id="rId4" Type="http://schemas.openxmlformats.org/officeDocument/2006/relationships/image" Target="../media/image146.emf"/><Relationship Id="rId9" Type="http://schemas.openxmlformats.org/officeDocument/2006/relationships/oleObject" Target="../embeddings/oleObject107.bin"/><Relationship Id="rId14" Type="http://schemas.openxmlformats.org/officeDocument/2006/relationships/image" Target="../media/image151.emf"/><Relationship Id="rId22" Type="http://schemas.openxmlformats.org/officeDocument/2006/relationships/oleObject" Target="../embeddings/oleObject114.bin"/><Relationship Id="rId27" Type="http://schemas.openxmlformats.org/officeDocument/2006/relationships/image" Target="../media/image156.emf"/></Relationships>
</file>

<file path=ppt/slides/_rels/slide59.xml.rels><?xml version="1.0" encoding="UTF-8" standalone="yes"?>
<Relationships xmlns="http://schemas.openxmlformats.org/package/2006/relationships"><Relationship Id="rId3" Type="http://schemas.openxmlformats.org/officeDocument/2006/relationships/image" Target="../media/image158.em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59.emf"/></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60.xml.rels><?xml version="1.0" encoding="UTF-8" standalone="yes"?>
<Relationships xmlns="http://schemas.openxmlformats.org/package/2006/relationships"><Relationship Id="rId8" Type="http://schemas.openxmlformats.org/officeDocument/2006/relationships/image" Target="../media/image164.emf"/><Relationship Id="rId3" Type="http://schemas.openxmlformats.org/officeDocument/2006/relationships/oleObject" Target="../embeddings/oleObject118.bin"/><Relationship Id="rId7" Type="http://schemas.openxmlformats.org/officeDocument/2006/relationships/oleObject" Target="../embeddings/oleObject119.bin"/><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emf"/></Relationships>
</file>

<file path=ppt/slides/_rels/slide61.xml.rels><?xml version="1.0" encoding="UTF-8" standalone="yes"?>
<Relationships xmlns="http://schemas.openxmlformats.org/package/2006/relationships"><Relationship Id="rId3" Type="http://schemas.openxmlformats.org/officeDocument/2006/relationships/image" Target="../media/image163.png"/><Relationship Id="rId7" Type="http://schemas.openxmlformats.org/officeDocument/2006/relationships/image" Target="../media/image145.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66.emf"/><Relationship Id="rId5" Type="http://schemas.openxmlformats.org/officeDocument/2006/relationships/oleObject" Target="../embeddings/oleObject120.bin"/><Relationship Id="rId4" Type="http://schemas.openxmlformats.org/officeDocument/2006/relationships/image" Target="../media/image165.png"/></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24.bin"/><Relationship Id="rId13" Type="http://schemas.openxmlformats.org/officeDocument/2006/relationships/image" Target="../media/image170.emf"/><Relationship Id="rId3" Type="http://schemas.openxmlformats.org/officeDocument/2006/relationships/image" Target="../media/image167.emf"/><Relationship Id="rId7" Type="http://schemas.openxmlformats.org/officeDocument/2006/relationships/image" Target="../media/image140.emf"/><Relationship Id="rId12" Type="http://schemas.openxmlformats.org/officeDocument/2006/relationships/oleObject" Target="../embeddings/oleObject126.bin"/><Relationship Id="rId17" Type="http://schemas.openxmlformats.org/officeDocument/2006/relationships/image" Target="../media/image172.emf"/><Relationship Id="rId2" Type="http://schemas.openxmlformats.org/officeDocument/2006/relationships/oleObject" Target="../embeddings/oleObject121.bin"/><Relationship Id="rId16" Type="http://schemas.openxmlformats.org/officeDocument/2006/relationships/oleObject" Target="../embeddings/oleObject128.bin"/><Relationship Id="rId1" Type="http://schemas.openxmlformats.org/officeDocument/2006/relationships/slideLayout" Target="../slideLayouts/slideLayout2.xml"/><Relationship Id="rId6" Type="http://schemas.openxmlformats.org/officeDocument/2006/relationships/oleObject" Target="../embeddings/oleObject123.bin"/><Relationship Id="rId11" Type="http://schemas.openxmlformats.org/officeDocument/2006/relationships/image" Target="../media/image169.emf"/><Relationship Id="rId5" Type="http://schemas.openxmlformats.org/officeDocument/2006/relationships/image" Target="../media/image139.emf"/><Relationship Id="rId15" Type="http://schemas.openxmlformats.org/officeDocument/2006/relationships/image" Target="../media/image171.emf"/><Relationship Id="rId10" Type="http://schemas.openxmlformats.org/officeDocument/2006/relationships/oleObject" Target="../embeddings/oleObject125.bin"/><Relationship Id="rId4" Type="http://schemas.openxmlformats.org/officeDocument/2006/relationships/oleObject" Target="../embeddings/oleObject122.bin"/><Relationship Id="rId9" Type="http://schemas.openxmlformats.org/officeDocument/2006/relationships/image" Target="../media/image168.emf"/><Relationship Id="rId14" Type="http://schemas.openxmlformats.org/officeDocument/2006/relationships/oleObject" Target="../embeddings/oleObject127.bin"/></Relationships>
</file>

<file path=ppt/slides/_rels/slide63.xml.rels><?xml version="1.0" encoding="UTF-8" standalone="yes"?>
<Relationships xmlns="http://schemas.openxmlformats.org/package/2006/relationships"><Relationship Id="rId8" Type="http://schemas.openxmlformats.org/officeDocument/2006/relationships/hyperlink" Target="https://arxiv.org/abs/2104.04421" TargetMode="External"/><Relationship Id="rId3" Type="http://schemas.openxmlformats.org/officeDocument/2006/relationships/image" Target="../media/image173.emf"/><Relationship Id="rId7" Type="http://schemas.openxmlformats.org/officeDocument/2006/relationships/image" Target="../media/image177.emf"/><Relationship Id="rId2" Type="http://schemas.openxmlformats.org/officeDocument/2006/relationships/oleObject" Target="../embeddings/oleObject129.bin"/><Relationship Id="rId1" Type="http://schemas.openxmlformats.org/officeDocument/2006/relationships/slideLayout" Target="../slideLayouts/slideLayout7.xml"/><Relationship Id="rId6" Type="http://schemas.openxmlformats.org/officeDocument/2006/relationships/image" Target="../media/image176.emf"/><Relationship Id="rId5" Type="http://schemas.openxmlformats.org/officeDocument/2006/relationships/image" Target="../media/image175.png"/><Relationship Id="rId4" Type="http://schemas.openxmlformats.org/officeDocument/2006/relationships/image" Target="../media/image17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65.png"/><Relationship Id="rId7" Type="http://schemas.openxmlformats.org/officeDocument/2006/relationships/image" Target="../media/image179.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78.png"/><Relationship Id="rId5" Type="http://schemas.openxmlformats.org/officeDocument/2006/relationships/image" Target="../media/image166.emf"/><Relationship Id="rId4" Type="http://schemas.openxmlformats.org/officeDocument/2006/relationships/oleObject" Target="../embeddings/oleObject130.bin"/></Relationships>
</file>

<file path=ppt/slides/_rels/slide66.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67.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66.emf"/><Relationship Id="rId5" Type="http://schemas.openxmlformats.org/officeDocument/2006/relationships/oleObject" Target="../embeddings/oleObject131.bin"/><Relationship Id="rId4" Type="http://schemas.openxmlformats.org/officeDocument/2006/relationships/image" Target="../media/image165.png"/></Relationships>
</file>

<file path=ppt/slides/_rels/slide68.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185.png"/><Relationship Id="rId4" Type="http://schemas.openxmlformats.org/officeDocument/2006/relationships/image" Target="../media/image184.png"/></Relationships>
</file>

<file path=ppt/slides/_rels/slide72.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86.png"/><Relationship Id="rId7" Type="http://schemas.openxmlformats.org/officeDocument/2006/relationships/image" Target="../media/image188.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87.png"/><Relationship Id="rId5" Type="http://schemas.openxmlformats.org/officeDocument/2006/relationships/image" Target="../media/image166.emf"/><Relationship Id="rId10" Type="http://schemas.openxmlformats.org/officeDocument/2006/relationships/image" Target="../media/image191.png"/><Relationship Id="rId4" Type="http://schemas.openxmlformats.org/officeDocument/2006/relationships/oleObject" Target="../embeddings/oleObject132.bin"/><Relationship Id="rId9" Type="http://schemas.openxmlformats.org/officeDocument/2006/relationships/image" Target="../media/image190.png"/></Relationships>
</file>

<file path=ppt/slides/_rels/slide73.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95.png"/><Relationship Id="rId5" Type="http://schemas.openxmlformats.org/officeDocument/2006/relationships/image" Target="../media/image194.png"/><Relationship Id="rId4" Type="http://schemas.openxmlformats.org/officeDocument/2006/relationships/image" Target="../media/image193.png"/></Relationships>
</file>

<file path=ppt/slides/_rels/slide74.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85.png"/></Relationships>
</file>

<file path=ppt/slides/_rels/slide75.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96.png"/><Relationship Id="rId4" Type="http://schemas.openxmlformats.org/officeDocument/2006/relationships/image" Target="../media/image194.png"/></Relationships>
</file>

<file path=ppt/slides/_rels/slide76.xml.rels><?xml version="1.0" encoding="UTF-8" standalone="yes"?>
<Relationships xmlns="http://schemas.openxmlformats.org/package/2006/relationships"><Relationship Id="rId8" Type="http://schemas.openxmlformats.org/officeDocument/2006/relationships/image" Target="../media/image200.emf"/><Relationship Id="rId3" Type="http://schemas.openxmlformats.org/officeDocument/2006/relationships/oleObject" Target="../embeddings/oleObject133.bin"/><Relationship Id="rId7" Type="http://schemas.openxmlformats.org/officeDocument/2006/relationships/oleObject" Target="../embeddings/oleObject134.bin"/><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image" Target="../media/image199.png"/><Relationship Id="rId11" Type="http://schemas.openxmlformats.org/officeDocument/2006/relationships/image" Target="../media/image202.emf"/><Relationship Id="rId5" Type="http://schemas.openxmlformats.org/officeDocument/2006/relationships/image" Target="../media/image198.png"/><Relationship Id="rId10" Type="http://schemas.openxmlformats.org/officeDocument/2006/relationships/image" Target="../media/image201.emf"/><Relationship Id="rId4" Type="http://schemas.openxmlformats.org/officeDocument/2006/relationships/image" Target="../media/image197.emf"/><Relationship Id="rId9" Type="http://schemas.openxmlformats.org/officeDocument/2006/relationships/image" Target="../media/image190.png"/></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137.bin"/><Relationship Id="rId3" Type="http://schemas.openxmlformats.org/officeDocument/2006/relationships/oleObject" Target="../embeddings/oleObject135.bin"/><Relationship Id="rId7" Type="http://schemas.openxmlformats.org/officeDocument/2006/relationships/image" Target="../media/image205.png"/><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image" Target="../media/image204.emf"/><Relationship Id="rId5" Type="http://schemas.openxmlformats.org/officeDocument/2006/relationships/oleObject" Target="../embeddings/oleObject136.bin"/><Relationship Id="rId4" Type="http://schemas.openxmlformats.org/officeDocument/2006/relationships/image" Target="../media/image203.emf"/><Relationship Id="rId9" Type="http://schemas.openxmlformats.org/officeDocument/2006/relationships/image" Target="../media/image206.emf"/></Relationships>
</file>

<file path=ppt/slides/_rels/slide78.xml.rels><?xml version="1.0" encoding="UTF-8" standalone="yes"?>
<Relationships xmlns="http://schemas.openxmlformats.org/package/2006/relationships"><Relationship Id="rId8" Type="http://schemas.openxmlformats.org/officeDocument/2006/relationships/image" Target="../media/image206.emf"/><Relationship Id="rId3" Type="http://schemas.openxmlformats.org/officeDocument/2006/relationships/oleObject" Target="../embeddings/oleObject138.bin"/><Relationship Id="rId7" Type="http://schemas.openxmlformats.org/officeDocument/2006/relationships/oleObject" Target="../embeddings/oleObject140.bin"/><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image" Target="../media/image204.emf"/><Relationship Id="rId5" Type="http://schemas.openxmlformats.org/officeDocument/2006/relationships/oleObject" Target="../embeddings/oleObject139.bin"/><Relationship Id="rId10" Type="http://schemas.openxmlformats.org/officeDocument/2006/relationships/image" Target="../media/image207.emf"/><Relationship Id="rId4" Type="http://schemas.openxmlformats.org/officeDocument/2006/relationships/image" Target="../media/image203.emf"/><Relationship Id="rId9" Type="http://schemas.openxmlformats.org/officeDocument/2006/relationships/oleObject" Target="../embeddings/oleObject141.bin"/></Relationships>
</file>

<file path=ppt/slides/_rels/slide79.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oleObject" Target="../embeddings/oleObject142.bin"/><Relationship Id="rId7" Type="http://schemas.openxmlformats.org/officeDocument/2006/relationships/image" Target="../media/image211.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image" Target="../media/image214.emf"/><Relationship Id="rId5" Type="http://schemas.openxmlformats.org/officeDocument/2006/relationships/image" Target="../media/image209.png"/><Relationship Id="rId10" Type="http://schemas.openxmlformats.org/officeDocument/2006/relationships/oleObject" Target="../embeddings/oleObject143.bin"/><Relationship Id="rId4" Type="http://schemas.openxmlformats.org/officeDocument/2006/relationships/image" Target="../media/image208.emf"/><Relationship Id="rId9" Type="http://schemas.openxmlformats.org/officeDocument/2006/relationships/image" Target="../media/image213.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16.gif"/><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219.gif"/><Relationship Id="rId5" Type="http://schemas.openxmlformats.org/officeDocument/2006/relationships/image" Target="../media/image218.gif"/><Relationship Id="rId4" Type="http://schemas.openxmlformats.org/officeDocument/2006/relationships/image" Target="../media/image217.gif"/></Relationships>
</file>

<file path=ppt/slides/_rels/slide8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20.emf"/></Relationships>
</file>

<file path=ppt/slides/_rels/slide84.x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185.png"/><Relationship Id="rId4" Type="http://schemas.openxmlformats.org/officeDocument/2006/relationships/image" Target="../media/image184.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image" Target="../media/image223.png"/><Relationship Id="rId4" Type="http://schemas.openxmlformats.org/officeDocument/2006/relationships/image" Target="../media/image222.png"/></Relationships>
</file>

<file path=ppt/slides/_rels/slide91.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notesSlide" Target="../notesSlides/notesSlide82.xml"/><Relationship Id="rId1" Type="http://schemas.openxmlformats.org/officeDocument/2006/relationships/slideLayout" Target="../slideLayouts/slideLayout6.xml"/><Relationship Id="rId5" Type="http://schemas.openxmlformats.org/officeDocument/2006/relationships/image" Target="../media/image111.png"/><Relationship Id="rId4" Type="http://schemas.openxmlformats.org/officeDocument/2006/relationships/image" Target="../media/image225.png"/></Relationships>
</file>

<file path=ppt/slides/_rels/slide92.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notesSlide" Target="../notesSlides/notesSlide83.xml"/><Relationship Id="rId1" Type="http://schemas.openxmlformats.org/officeDocument/2006/relationships/slideLayout" Target="../slideLayouts/slideLayout6.xml"/><Relationship Id="rId5" Type="http://schemas.openxmlformats.org/officeDocument/2006/relationships/image" Target="../media/image111.png"/><Relationship Id="rId4" Type="http://schemas.openxmlformats.org/officeDocument/2006/relationships/image" Target="../media/image225.png"/></Relationships>
</file>

<file path=ppt/slides/_rels/slide93.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notesSlide" Target="../notesSlides/notesSlide84.xml"/><Relationship Id="rId1" Type="http://schemas.openxmlformats.org/officeDocument/2006/relationships/slideLayout" Target="../slideLayouts/slideLayout6.xml"/><Relationship Id="rId5" Type="http://schemas.openxmlformats.org/officeDocument/2006/relationships/image" Target="../media/image111.png"/><Relationship Id="rId4" Type="http://schemas.openxmlformats.org/officeDocument/2006/relationships/image" Target="../media/image225.png"/></Relationships>
</file>

<file path=ppt/slides/_rels/slide94.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notesSlide" Target="../notesSlides/notesSlide85.xml"/><Relationship Id="rId1" Type="http://schemas.openxmlformats.org/officeDocument/2006/relationships/slideLayout" Target="../slideLayouts/slideLayout6.xml"/><Relationship Id="rId5" Type="http://schemas.openxmlformats.org/officeDocument/2006/relationships/image" Target="../media/image111.png"/><Relationship Id="rId4" Type="http://schemas.openxmlformats.org/officeDocument/2006/relationships/image" Target="../media/image225.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oter Placeholder 3">
            <a:extLst>
              <a:ext uri="{FF2B5EF4-FFF2-40B4-BE49-F238E27FC236}">
                <a16:creationId xmlns:a16="http://schemas.microsoft.com/office/drawing/2014/main" id="{7FB5844C-D760-C677-0A66-C94650B0036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A2C6A4BC-BBB1-724D-B431-17FC96FF369A}" type="slidenum">
              <a:rPr lang="en-US" altLang="en-CH" sz="1000" smtClean="0">
                <a:solidFill>
                  <a:schemeClr val="accent2"/>
                </a:solidFill>
              </a:rPr>
              <a:pPr>
                <a:spcBef>
                  <a:spcPct val="0"/>
                </a:spcBef>
                <a:buFontTx/>
                <a:buNone/>
              </a:pPr>
              <a:t>1</a:t>
            </a:fld>
            <a:r>
              <a:rPr lang="en-US" altLang="en-CH" sz="1000">
                <a:solidFill>
                  <a:schemeClr val="accent2"/>
                </a:solidFill>
              </a:rPr>
              <a:t>)</a:t>
            </a:r>
          </a:p>
        </p:txBody>
      </p:sp>
      <p:sp>
        <p:nvSpPr>
          <p:cNvPr id="18434" name="Rectangle 2">
            <a:extLst>
              <a:ext uri="{FF2B5EF4-FFF2-40B4-BE49-F238E27FC236}">
                <a16:creationId xmlns:a16="http://schemas.microsoft.com/office/drawing/2014/main" id="{83770F85-2BA4-EAE1-31AB-9324B1CEEC0A}"/>
              </a:ext>
            </a:extLst>
          </p:cNvPr>
          <p:cNvSpPr>
            <a:spLocks noGrp="1" noChangeArrowheads="1"/>
          </p:cNvSpPr>
          <p:nvPr>
            <p:ph type="ctrTitle"/>
          </p:nvPr>
        </p:nvSpPr>
        <p:spPr>
          <a:xfrm>
            <a:off x="685800" y="1931988"/>
            <a:ext cx="7772400" cy="1668462"/>
          </a:xfrm>
        </p:spPr>
        <p:txBody>
          <a:bodyPr/>
          <a:lstStyle/>
          <a:p>
            <a:pPr eaLnBrk="1" hangingPunct="1"/>
            <a:r>
              <a:rPr lang="en-GB" dirty="0"/>
              <a:t>CP violation in the quark sector</a:t>
            </a:r>
            <a:br>
              <a:rPr lang="en-US" altLang="en-CH" dirty="0">
                <a:ea typeface="ＭＳ Ｐゴシック" panose="020B0600070205080204" pitchFamily="34" charset="-128"/>
              </a:rPr>
            </a:br>
            <a:br>
              <a:rPr lang="en-US" altLang="en-CH" dirty="0">
                <a:ea typeface="ＭＳ Ｐゴシック" panose="020B0600070205080204" pitchFamily="34" charset="-128"/>
              </a:rPr>
            </a:br>
            <a:br>
              <a:rPr lang="en-US" altLang="en-CH" dirty="0">
                <a:ea typeface="ＭＳ Ｐゴシック" panose="020B0600070205080204" pitchFamily="34" charset="-128"/>
              </a:rPr>
            </a:br>
            <a:endParaRPr lang="en-US" altLang="en-CH" i="1" dirty="0">
              <a:ea typeface="ＭＳ Ｐゴシック" panose="020B0600070205080204" pitchFamily="34" charset="-128"/>
            </a:endParaRPr>
          </a:p>
        </p:txBody>
      </p:sp>
      <p:sp>
        <p:nvSpPr>
          <p:cNvPr id="18435" name="Rectangle 3">
            <a:extLst>
              <a:ext uri="{FF2B5EF4-FFF2-40B4-BE49-F238E27FC236}">
                <a16:creationId xmlns:a16="http://schemas.microsoft.com/office/drawing/2014/main" id="{DA5876F3-9991-F48D-3C98-06FBB4422F58}"/>
              </a:ext>
            </a:extLst>
          </p:cNvPr>
          <p:cNvSpPr>
            <a:spLocks noGrp="1" noChangeArrowheads="1"/>
          </p:cNvSpPr>
          <p:nvPr>
            <p:ph type="subTitle" idx="1"/>
          </p:nvPr>
        </p:nvSpPr>
        <p:spPr/>
        <p:txBody>
          <a:bodyPr/>
          <a:lstStyle/>
          <a:p>
            <a:pPr algn="r" eaLnBrk="1" hangingPunct="1"/>
            <a:r>
              <a:rPr lang="en-US" altLang="en-CH" dirty="0">
                <a:ea typeface="ＭＳ Ｐゴシック" panose="020B0600070205080204" pitchFamily="34" charset="-128"/>
              </a:rPr>
              <a:t>N. Tuning</a:t>
            </a:r>
          </a:p>
          <a:p>
            <a:pPr algn="r" eaLnBrk="1" hangingPunct="1"/>
            <a:r>
              <a:rPr lang="en-US" altLang="en-CH" dirty="0">
                <a:ea typeface="ＭＳ Ｐゴシック" panose="020B0600070205080204" pitchFamily="34" charset="-128"/>
              </a:rPr>
              <a:t>P. </a:t>
            </a:r>
            <a:r>
              <a:rPr lang="en-US" altLang="en-CH" dirty="0" err="1">
                <a:ea typeface="ＭＳ Ｐゴシック" panose="020B0600070205080204" pitchFamily="34" charset="-128"/>
              </a:rPr>
              <a:t>Koppenburg</a:t>
            </a:r>
            <a:endParaRPr lang="en-US" altLang="en-CH" dirty="0">
              <a:ea typeface="ＭＳ Ｐゴシック" panose="020B0600070205080204" pitchFamily="34" charset="-128"/>
            </a:endParaRPr>
          </a:p>
        </p:txBody>
      </p:sp>
      <p:sp>
        <p:nvSpPr>
          <p:cNvPr id="18436" name="Rectangle 4">
            <a:extLst>
              <a:ext uri="{FF2B5EF4-FFF2-40B4-BE49-F238E27FC236}">
                <a16:creationId xmlns:a16="http://schemas.microsoft.com/office/drawing/2014/main" id="{98E6DEC6-E570-5962-4914-1C1765671FC0}"/>
              </a:ext>
            </a:extLst>
          </p:cNvPr>
          <p:cNvSpPr>
            <a:spLocks noChangeArrowheads="1"/>
          </p:cNvSpPr>
          <p:nvPr/>
        </p:nvSpPr>
        <p:spPr bwMode="auto">
          <a:xfrm>
            <a:off x="609600" y="685800"/>
            <a:ext cx="7848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3FF81754-A6E6-EAF7-7559-2D2E1A84FDDA}"/>
              </a:ext>
            </a:extLst>
          </p:cNvPr>
          <p:cNvSpPr>
            <a:spLocks noGrp="1" noChangeArrowheads="1"/>
          </p:cNvSpPr>
          <p:nvPr>
            <p:ph type="title"/>
          </p:nvPr>
        </p:nvSpPr>
        <p:spPr/>
        <p:txBody>
          <a:bodyPr/>
          <a:lstStyle/>
          <a:p>
            <a:pPr eaLnBrk="1" hangingPunct="1"/>
            <a:r>
              <a:rPr lang="en-US" altLang="en-CH">
                <a:ea typeface="ＭＳ Ｐゴシック" panose="020B0600070205080204" pitchFamily="34" charset="-128"/>
              </a:rPr>
              <a:t>Personal impression:</a:t>
            </a:r>
          </a:p>
        </p:txBody>
      </p:sp>
      <p:sp>
        <p:nvSpPr>
          <p:cNvPr id="36866" name="Content Placeholder 2">
            <a:extLst>
              <a:ext uri="{FF2B5EF4-FFF2-40B4-BE49-F238E27FC236}">
                <a16:creationId xmlns:a16="http://schemas.microsoft.com/office/drawing/2014/main" id="{F457C3BE-BAC6-FD0C-912E-66215FB77D11}"/>
              </a:ext>
            </a:extLst>
          </p:cNvPr>
          <p:cNvSpPr>
            <a:spLocks noGrp="1" noChangeArrowheads="1"/>
          </p:cNvSpPr>
          <p:nvPr>
            <p:ph idx="1"/>
          </p:nvPr>
        </p:nvSpPr>
        <p:spPr>
          <a:xfrm>
            <a:off x="685800" y="990600"/>
            <a:ext cx="8191500" cy="5549900"/>
          </a:xfrm>
        </p:spPr>
        <p:txBody>
          <a:bodyPr/>
          <a:lstStyle/>
          <a:p>
            <a:pPr eaLnBrk="1" hangingPunct="1"/>
            <a:r>
              <a:rPr lang="en-US" altLang="en-CH" dirty="0">
                <a:ea typeface="ＭＳ Ｐゴシック" panose="020B0600070205080204" pitchFamily="34" charset="-128"/>
              </a:rPr>
              <a:t>People think (?) it is a complicated part of the SM. Why?</a:t>
            </a:r>
          </a:p>
          <a:p>
            <a:pPr eaLnBrk="1" hangingPunct="1"/>
            <a:endParaRPr lang="en-US" altLang="en-CH" dirty="0">
              <a:ea typeface="ＭＳ Ｐゴシック" panose="020B0600070205080204" pitchFamily="34" charset="-128"/>
            </a:endParaRPr>
          </a:p>
          <a:p>
            <a:pPr eaLnBrk="1" hangingPunct="1">
              <a:buFont typeface="Verdana" panose="020B0604030504040204" pitchFamily="34" charset="0"/>
              <a:buAutoNum type="arabicParenR"/>
            </a:pPr>
            <a:r>
              <a:rPr lang="en-US" altLang="en-CH" dirty="0">
                <a:ea typeface="ＭＳ Ｐゴシック" panose="020B0600070205080204" pitchFamily="34" charset="-128"/>
              </a:rPr>
              <a:t>Non-intuitive concepts?</a:t>
            </a:r>
          </a:p>
          <a:p>
            <a:pPr marL="800100" lvl="1" indent="-342900" eaLnBrk="1" hangingPunct="1">
              <a:buFont typeface="Wingdings" pitchFamily="2" charset="2"/>
              <a:buChar char="§"/>
            </a:pPr>
            <a:r>
              <a:rPr lang="en-US" altLang="en-CH" i="1" dirty="0">
                <a:solidFill>
                  <a:srgbClr val="FF0000"/>
                </a:solidFill>
                <a:ea typeface="ＭＳ Ｐゴシック" panose="020B0600070205080204" pitchFamily="34" charset="-128"/>
              </a:rPr>
              <a:t>Imaginary phase </a:t>
            </a:r>
            <a:r>
              <a:rPr lang="en-US" altLang="en-CH" dirty="0">
                <a:ea typeface="ＭＳ Ｐゴシック" panose="020B0600070205080204" pitchFamily="34" charset="-128"/>
              </a:rPr>
              <a:t>in transition amplitude, T ~ </a:t>
            </a:r>
            <a:r>
              <a:rPr lang="en-US" altLang="en-CH" dirty="0" err="1">
                <a:ea typeface="ＭＳ Ｐゴシック" panose="020B0600070205080204" pitchFamily="34" charset="-128"/>
              </a:rPr>
              <a:t>e</a:t>
            </a:r>
            <a:r>
              <a:rPr lang="en-US" altLang="en-CH" baseline="30000" dirty="0" err="1">
                <a:ea typeface="ＭＳ Ｐゴシック" panose="020B0600070205080204" pitchFamily="34" charset="-128"/>
              </a:rPr>
              <a:t>i</a:t>
            </a:r>
            <a:r>
              <a:rPr lang="el-GR" altLang="en-CH" baseline="30000" dirty="0">
                <a:ea typeface="ＭＳ Ｐゴシック" panose="020B0600070205080204" pitchFamily="34" charset="-128"/>
              </a:rPr>
              <a:t>φ</a:t>
            </a:r>
            <a:endParaRPr lang="en-US" altLang="en-CH" baseline="30000" dirty="0">
              <a:ea typeface="ＭＳ Ｐゴシック" panose="020B0600070205080204" pitchFamily="34" charset="-128"/>
            </a:endParaRPr>
          </a:p>
          <a:p>
            <a:pPr marL="800100" lvl="1" indent="-342900" eaLnBrk="1" hangingPunct="1">
              <a:buFont typeface="Wingdings" pitchFamily="2" charset="2"/>
              <a:buChar char="§"/>
            </a:pPr>
            <a:r>
              <a:rPr lang="en-US" altLang="en-CH" i="1" dirty="0">
                <a:solidFill>
                  <a:srgbClr val="FF0000"/>
                </a:solidFill>
                <a:ea typeface="ＭＳ Ｐゴシック" panose="020B0600070205080204" pitchFamily="34" charset="-128"/>
              </a:rPr>
              <a:t>Different bases</a:t>
            </a:r>
            <a:r>
              <a:rPr lang="en-US" altLang="en-CH" dirty="0">
                <a:ea typeface="ＭＳ Ｐゴシック" panose="020B0600070205080204" pitchFamily="34" charset="-128"/>
              </a:rPr>
              <a:t> to express quark states, </a:t>
            </a:r>
            <a:r>
              <a:rPr lang="en-US" altLang="en-CH" sz="1500" dirty="0">
                <a:ea typeface="ＭＳ Ｐゴシック" panose="020B0600070205080204" pitchFamily="34" charset="-128"/>
                <a:sym typeface="Wingdings" pitchFamily="2" charset="2"/>
              </a:rPr>
              <a:t>d</a:t>
            </a:r>
            <a:r>
              <a:rPr lang="ja-JP" altLang="en-US" sz="1500">
                <a:ea typeface="ＭＳ Ｐゴシック" panose="020B0600070205080204" pitchFamily="34" charset="-128"/>
                <a:sym typeface="Wingdings" pitchFamily="2" charset="2"/>
              </a:rPr>
              <a:t>’</a:t>
            </a:r>
            <a:r>
              <a:rPr lang="en-US" altLang="ja-JP" sz="1500" dirty="0">
                <a:ea typeface="ＭＳ Ｐゴシック" panose="020B0600070205080204" pitchFamily="34" charset="-128"/>
                <a:sym typeface="Wingdings" pitchFamily="2" charset="2"/>
              </a:rPr>
              <a:t>=0.97 d + 0.22 s + 0.003 b</a:t>
            </a:r>
            <a:endParaRPr lang="en-US" altLang="ja-JP" sz="1500" dirty="0">
              <a:ea typeface="ＭＳ Ｐゴシック" panose="020B0600070205080204" pitchFamily="34" charset="-128"/>
            </a:endParaRPr>
          </a:p>
          <a:p>
            <a:pPr marL="800100" lvl="1" indent="-342900" eaLnBrk="1" hangingPunct="1">
              <a:buFont typeface="Wingdings" pitchFamily="2" charset="2"/>
              <a:buChar char="§"/>
            </a:pPr>
            <a:r>
              <a:rPr lang="en-US" altLang="en-CH" i="1" dirty="0">
                <a:solidFill>
                  <a:srgbClr val="FF0000"/>
                </a:solidFill>
                <a:ea typeface="ＭＳ Ｐゴシック" panose="020B0600070205080204" pitchFamily="34" charset="-128"/>
              </a:rPr>
              <a:t>Oscillations</a:t>
            </a:r>
            <a:r>
              <a:rPr lang="en-US" altLang="en-CH" dirty="0">
                <a:ea typeface="ＭＳ Ｐゴシック" panose="020B0600070205080204" pitchFamily="34" charset="-128"/>
              </a:rPr>
              <a:t> (mixing) of mesons:             </a:t>
            </a:r>
            <a:r>
              <a:rPr lang="en-US" altLang="en-CH" i="1" dirty="0">
                <a:latin typeface="Times New Roman" panose="02020603050405020304" pitchFamily="18" charset="0"/>
                <a:ea typeface="ＭＳ Ｐゴシック" panose="020B0600070205080204" pitchFamily="34" charset="-128"/>
              </a:rPr>
              <a:t>|K</a:t>
            </a:r>
            <a:r>
              <a:rPr lang="en-US" altLang="en-CH" i="1" baseline="30000" dirty="0">
                <a:latin typeface="Times New Roman" panose="02020603050405020304" pitchFamily="18" charset="0"/>
                <a:ea typeface="ＭＳ Ｐゴシック" panose="020B0600070205080204" pitchFamily="34" charset="-128"/>
              </a:rPr>
              <a:t>0</a:t>
            </a:r>
            <a:r>
              <a:rPr lang="en-US" altLang="en-CH" i="1" dirty="0">
                <a:latin typeface="Times New Roman" panose="02020603050405020304" pitchFamily="18" charset="0"/>
                <a:ea typeface="ＭＳ Ｐゴシック" panose="020B0600070205080204" pitchFamily="34" charset="-128"/>
              </a:rPr>
              <a:t>&gt;   ↔ |</a:t>
            </a:r>
            <a:r>
              <a:rPr lang="en-US" altLang="en-CH" i="1" dirty="0">
                <a:latin typeface="Times New Roman" panose="02020603050405020304" pitchFamily="18" charset="0"/>
                <a:ea typeface="ＭＳ Ｐゴシック" panose="020B0600070205080204" pitchFamily="34" charset="-128"/>
                <a:sym typeface="Symbol" pitchFamily="2" charset="2"/>
              </a:rPr>
              <a:t></a:t>
            </a:r>
            <a:r>
              <a:rPr lang="en-US" altLang="en-CH" i="1" dirty="0">
                <a:latin typeface="Times New Roman" panose="02020603050405020304" pitchFamily="18" charset="0"/>
                <a:ea typeface="ＭＳ Ｐゴシック" panose="020B0600070205080204" pitchFamily="34" charset="-128"/>
              </a:rPr>
              <a:t>K</a:t>
            </a:r>
            <a:r>
              <a:rPr lang="en-US" altLang="en-CH" i="1" baseline="30000" dirty="0">
                <a:latin typeface="Times New Roman" panose="02020603050405020304" pitchFamily="18" charset="0"/>
                <a:ea typeface="ＭＳ Ｐゴシック" panose="020B0600070205080204" pitchFamily="34" charset="-128"/>
              </a:rPr>
              <a:t>0</a:t>
            </a:r>
            <a:r>
              <a:rPr lang="en-US" altLang="en-CH" i="1" dirty="0">
                <a:latin typeface="Times New Roman" panose="02020603050405020304" pitchFamily="18" charset="0"/>
                <a:ea typeface="ＭＳ Ｐゴシック" panose="020B0600070205080204" pitchFamily="34" charset="-128"/>
              </a:rPr>
              <a:t>&gt;</a:t>
            </a:r>
            <a:endParaRPr lang="en-US" altLang="en-CH" dirty="0">
              <a:latin typeface="Tahoma" panose="020B0604030504040204" pitchFamily="34" charset="0"/>
              <a:ea typeface="ＭＳ Ｐゴシック" panose="020B0600070205080204" pitchFamily="34" charset="-128"/>
            </a:endParaRPr>
          </a:p>
          <a:p>
            <a:pPr eaLnBrk="1" hangingPunct="1">
              <a:buFont typeface="Verdana" panose="020B0604030504040204" pitchFamily="34" charset="0"/>
              <a:buAutoNum type="arabicParenR"/>
            </a:pPr>
            <a:r>
              <a:rPr lang="en-US" altLang="en-CH" dirty="0">
                <a:latin typeface="Tahoma" panose="020B0604030504040204" pitchFamily="34" charset="0"/>
                <a:ea typeface="ＭＳ Ｐゴシック" panose="020B0600070205080204" pitchFamily="34" charset="-128"/>
              </a:rPr>
              <a:t>Complicated calculations?</a:t>
            </a:r>
          </a:p>
          <a:p>
            <a:pPr eaLnBrk="1" hangingPunct="1">
              <a:buFont typeface="Verdana" panose="020B0604030504040204" pitchFamily="34" charset="0"/>
              <a:buAutoNum type="arabicParenR"/>
            </a:pPr>
            <a:endParaRPr lang="en-US" altLang="en-CH" dirty="0">
              <a:latin typeface="Tahoma" panose="020B0604030504040204" pitchFamily="34" charset="0"/>
              <a:ea typeface="ＭＳ Ｐゴシック" panose="020B0600070205080204" pitchFamily="34" charset="-128"/>
            </a:endParaRPr>
          </a:p>
          <a:p>
            <a:pPr eaLnBrk="1" hangingPunct="1">
              <a:buFont typeface="Verdana" panose="020B0604030504040204" pitchFamily="34" charset="0"/>
              <a:buAutoNum type="arabicParenR"/>
            </a:pPr>
            <a:r>
              <a:rPr lang="en-US" altLang="en-CH" dirty="0">
                <a:latin typeface="Tahoma" panose="020B0604030504040204" pitchFamily="34" charset="0"/>
                <a:ea typeface="ＭＳ Ｐゴシック" panose="020B0600070205080204" pitchFamily="34" charset="-128"/>
              </a:rPr>
              <a:t>Many decay modes?  </a:t>
            </a:r>
            <a:r>
              <a:rPr lang="ja-JP" altLang="en-US" sz="1800" i="1">
                <a:latin typeface="Tahoma" panose="020B0604030504040204" pitchFamily="34" charset="0"/>
                <a:ea typeface="ＭＳ Ｐゴシック" panose="020B0600070205080204" pitchFamily="34" charset="-128"/>
              </a:rPr>
              <a:t>“</a:t>
            </a:r>
            <a:r>
              <a:rPr lang="en-US" altLang="ja-JP" sz="1800" i="1" dirty="0" err="1">
                <a:latin typeface="Tahoma" panose="020B0604030504040204" pitchFamily="34" charset="0"/>
                <a:ea typeface="ＭＳ Ｐゴシック" panose="020B0600070205080204" pitchFamily="34" charset="-128"/>
              </a:rPr>
              <a:t>Beetopaipaigamma</a:t>
            </a:r>
            <a:r>
              <a:rPr lang="en-US" altLang="ja-JP" sz="1800" i="1" dirty="0">
                <a:latin typeface="Tahoma" panose="020B0604030504040204" pitchFamily="34" charset="0"/>
                <a:ea typeface="ＭＳ Ｐゴシック" panose="020B0600070205080204" pitchFamily="34" charset="-128"/>
              </a:rPr>
              <a:t>…</a:t>
            </a:r>
            <a:r>
              <a:rPr lang="ja-JP" altLang="en-US" sz="1800" i="1">
                <a:latin typeface="Tahoma" panose="020B0604030504040204" pitchFamily="34" charset="0"/>
                <a:ea typeface="ＭＳ Ｐゴシック" panose="020B0600070205080204" pitchFamily="34" charset="-128"/>
              </a:rPr>
              <a:t>”</a:t>
            </a:r>
            <a:r>
              <a:rPr lang="el-GR" altLang="ja-JP" sz="1800" i="1" dirty="0">
                <a:latin typeface="Tahoma" panose="020B0604030504040204" pitchFamily="34" charset="0"/>
                <a:ea typeface="ＭＳ Ｐゴシック" panose="020B0600070205080204" pitchFamily="34" charset="-128"/>
              </a:rPr>
              <a:t> </a:t>
            </a:r>
            <a:endParaRPr lang="en-US" altLang="ja-JP" sz="1800" i="1" dirty="0">
              <a:latin typeface="Tahoma" panose="020B0604030504040204" pitchFamily="34" charset="0"/>
              <a:ea typeface="ＭＳ Ｐゴシック" panose="020B0600070205080204" pitchFamily="34" charset="-128"/>
            </a:endParaRPr>
          </a:p>
          <a:p>
            <a:pPr marL="800100" lvl="1" indent="-342900" eaLnBrk="1" hangingPunct="1"/>
            <a:r>
              <a:rPr lang="en-US" altLang="en-CH" dirty="0">
                <a:latin typeface="Tahoma" panose="020B0604030504040204" pitchFamily="34" charset="0"/>
                <a:ea typeface="ＭＳ Ｐゴシック" panose="020B0600070205080204" pitchFamily="34" charset="-128"/>
              </a:rPr>
              <a:t>PDG reports 400+ decay modes of the B</a:t>
            </a:r>
            <a:r>
              <a:rPr lang="en-US" altLang="en-CH" baseline="30000" dirty="0">
                <a:latin typeface="Tahoma" panose="020B0604030504040204" pitchFamily="34" charset="0"/>
                <a:ea typeface="ＭＳ Ｐゴシック" panose="020B0600070205080204" pitchFamily="34" charset="-128"/>
              </a:rPr>
              <a:t>0</a:t>
            </a:r>
            <a:r>
              <a:rPr lang="en-US" altLang="en-CH" dirty="0">
                <a:latin typeface="Tahoma" panose="020B0604030504040204" pitchFamily="34" charset="0"/>
                <a:ea typeface="ＭＳ Ｐゴシック" panose="020B0600070205080204" pitchFamily="34" charset="-128"/>
              </a:rPr>
              <a:t>-meson:</a:t>
            </a:r>
          </a:p>
          <a:p>
            <a:pPr lvl="2" eaLnBrk="1" hangingPunct="1"/>
            <a:r>
              <a:rPr lang="en-US" altLang="en-CH" sz="1400" i="1" dirty="0">
                <a:latin typeface="Tahoma" panose="020B0604030504040204" pitchFamily="34" charset="0"/>
                <a:ea typeface="ＭＳ Ｐゴシック" panose="020B0600070205080204" pitchFamily="34" charset="-128"/>
              </a:rPr>
              <a:t> Γ</a:t>
            </a:r>
            <a:r>
              <a:rPr lang="en-US" altLang="en-CH" sz="1400" i="1" baseline="-25000" dirty="0">
                <a:latin typeface="Tahoma" panose="020B0604030504040204" pitchFamily="34" charset="0"/>
                <a:ea typeface="ＭＳ Ｐゴシック" panose="020B0600070205080204" pitchFamily="34" charset="-128"/>
              </a:rPr>
              <a:t>1</a:t>
            </a:r>
            <a:r>
              <a:rPr lang="en-US" altLang="en-CH" sz="1400" i="1" dirty="0">
                <a:latin typeface="Tahoma" panose="020B0604030504040204" pitchFamily="34" charset="0"/>
                <a:ea typeface="ＭＳ Ｐゴシック" panose="020B0600070205080204" pitchFamily="34" charset="-128"/>
              </a:rPr>
              <a:t>   l</a:t>
            </a:r>
            <a:r>
              <a:rPr lang="en-US" altLang="en-CH" sz="1400" i="1" baseline="30000" dirty="0">
                <a:latin typeface="Tahoma" panose="020B0604030504040204" pitchFamily="34" charset="0"/>
                <a:ea typeface="ＭＳ Ｐゴシック" panose="020B0600070205080204" pitchFamily="34" charset="-128"/>
              </a:rPr>
              <a:t>+</a:t>
            </a:r>
            <a:r>
              <a:rPr lang="en-US" altLang="en-CH" sz="1400" i="1" dirty="0">
                <a:latin typeface="Tahoma" panose="020B0604030504040204" pitchFamily="34" charset="0"/>
                <a:ea typeface="ＭＳ Ｐゴシック" panose="020B0600070205080204" pitchFamily="34" charset="-128"/>
              </a:rPr>
              <a:t> </a:t>
            </a:r>
            <a:r>
              <a:rPr lang="en-US" altLang="en-CH" sz="1400" i="1" dirty="0" err="1">
                <a:latin typeface="Tahoma" panose="020B0604030504040204" pitchFamily="34" charset="0"/>
                <a:ea typeface="ＭＳ Ｐゴシック" panose="020B0600070205080204" pitchFamily="34" charset="-128"/>
              </a:rPr>
              <a:t>ν</a:t>
            </a:r>
            <a:r>
              <a:rPr lang="en-US" altLang="en-CH" sz="1400" i="1" baseline="-25000" dirty="0" err="1">
                <a:latin typeface="Tahoma" panose="020B0604030504040204" pitchFamily="34" charset="0"/>
                <a:ea typeface="ＭＳ Ｐゴシック" panose="020B0600070205080204" pitchFamily="34" charset="-128"/>
              </a:rPr>
              <a:t>l</a:t>
            </a:r>
            <a:r>
              <a:rPr lang="en-US" altLang="en-CH" sz="1400" i="1" baseline="-25000" dirty="0">
                <a:latin typeface="Tahoma" panose="020B0604030504040204" pitchFamily="34" charset="0"/>
                <a:ea typeface="ＭＳ Ｐゴシック" panose="020B0600070205080204" pitchFamily="34" charset="-128"/>
              </a:rPr>
              <a:t> </a:t>
            </a:r>
            <a:r>
              <a:rPr lang="en-US" altLang="en-CH" sz="1400" i="1" dirty="0">
                <a:latin typeface="Tahoma" panose="020B0604030504040204" pitchFamily="34" charset="0"/>
                <a:ea typeface="ＭＳ Ｐゴシック" panose="020B0600070205080204" pitchFamily="34" charset="-128"/>
              </a:rPr>
              <a:t> anything	 	( 10.33 ± 0.28 ) × 10</a:t>
            </a:r>
            <a:r>
              <a:rPr lang="en-US" altLang="en-CH" sz="1400" i="1" baseline="30000" dirty="0">
                <a:latin typeface="Tahoma" panose="020B0604030504040204" pitchFamily="34" charset="0"/>
                <a:ea typeface="ＭＳ Ｐゴシック" panose="020B0600070205080204" pitchFamily="34" charset="-128"/>
              </a:rPr>
              <a:t>−2</a:t>
            </a:r>
          </a:p>
          <a:p>
            <a:pPr lvl="2" eaLnBrk="1" hangingPunct="1"/>
            <a:r>
              <a:rPr lang="el-GR" altLang="en-CH" sz="1400" i="1" dirty="0">
                <a:latin typeface="Tahoma" panose="020B0604030504040204" pitchFamily="34" charset="0"/>
                <a:ea typeface="ＭＳ Ｐゴシック" panose="020B0600070205080204" pitchFamily="34" charset="-128"/>
              </a:rPr>
              <a:t>Γ</a:t>
            </a:r>
            <a:r>
              <a:rPr lang="el-GR" altLang="en-CH" sz="1400" i="1" baseline="-25000" dirty="0">
                <a:latin typeface="Tahoma" panose="020B0604030504040204" pitchFamily="34" charset="0"/>
                <a:ea typeface="ＭＳ Ｐゴシック" panose="020B0600070205080204" pitchFamily="34" charset="-128"/>
              </a:rPr>
              <a:t>34</a:t>
            </a:r>
            <a:r>
              <a:rPr lang="en-US" altLang="en-CH" sz="1400" i="1" baseline="-25000" dirty="0">
                <a:latin typeface="Tahoma" panose="020B0604030504040204" pitchFamily="34" charset="0"/>
                <a:ea typeface="ＭＳ Ｐゴシック" panose="020B0600070205080204" pitchFamily="34" charset="-128"/>
              </a:rPr>
              <a:t>7</a:t>
            </a:r>
            <a:r>
              <a:rPr lang="en-US" altLang="en-CH" sz="1400" i="1" dirty="0">
                <a:latin typeface="Tahoma" panose="020B0604030504040204" pitchFamily="34" charset="0"/>
                <a:ea typeface="ＭＳ Ｐゴシック" panose="020B0600070205080204" pitchFamily="34" charset="-128"/>
              </a:rPr>
              <a:t>  </a:t>
            </a:r>
            <a:r>
              <a:rPr lang="el-GR" altLang="en-CH" sz="1400" i="1" dirty="0">
                <a:latin typeface="Tahoma" panose="020B0604030504040204" pitchFamily="34" charset="0"/>
                <a:ea typeface="ＭＳ Ｐゴシック" panose="020B0600070205080204" pitchFamily="34" charset="-128"/>
              </a:rPr>
              <a:t>ν ν γ		&lt;4.7 × 10</a:t>
            </a:r>
            <a:r>
              <a:rPr lang="el-GR" altLang="en-CH" sz="1400" i="1" baseline="30000" dirty="0">
                <a:latin typeface="Tahoma" panose="020B0604030504040204" pitchFamily="34" charset="0"/>
                <a:ea typeface="ＭＳ Ｐゴシック" panose="020B0600070205080204" pitchFamily="34" charset="-128"/>
              </a:rPr>
              <a:t>−5</a:t>
            </a:r>
            <a:r>
              <a:rPr lang="el-GR" altLang="en-CH" sz="1400" i="1" dirty="0">
                <a:latin typeface="Tahoma" panose="020B0604030504040204" pitchFamily="34" charset="0"/>
                <a:ea typeface="ＭＳ Ｐゴシック" panose="020B0600070205080204" pitchFamily="34" charset="-128"/>
              </a:rPr>
              <a:t>	CL=90%</a:t>
            </a:r>
            <a:endParaRPr lang="en-US" altLang="en-CH" sz="1400" i="1" dirty="0">
              <a:latin typeface="Tahoma" panose="020B0604030504040204" pitchFamily="34" charset="0"/>
              <a:ea typeface="ＭＳ Ｐゴシック" panose="020B0600070205080204" pitchFamily="34" charset="-128"/>
            </a:endParaRPr>
          </a:p>
          <a:p>
            <a:pPr marL="800100" lvl="1" indent="-342900" eaLnBrk="1" hangingPunct="1"/>
            <a:r>
              <a:rPr lang="en-US" altLang="en-CH" dirty="0">
                <a:latin typeface="Tahoma" panose="020B0604030504040204" pitchFamily="34" charset="0"/>
                <a:ea typeface="ＭＳ Ｐゴシック" panose="020B0600070205080204" pitchFamily="34" charset="-128"/>
              </a:rPr>
              <a:t>And for one decay there are often more than one decay </a:t>
            </a:r>
            <a:r>
              <a:rPr lang="en-US" altLang="en-CH" i="1" dirty="0">
                <a:latin typeface="Tahoma" panose="020B0604030504040204" pitchFamily="34" charset="0"/>
                <a:ea typeface="ＭＳ Ｐゴシック" panose="020B0600070205080204" pitchFamily="34" charset="-128"/>
              </a:rPr>
              <a:t>amplitudes</a:t>
            </a:r>
            <a:r>
              <a:rPr lang="en-US" altLang="en-CH" dirty="0">
                <a:latin typeface="Tahoma" panose="020B0604030504040204" pitchFamily="34" charset="0"/>
                <a:ea typeface="ＭＳ Ｐゴシック" panose="020B0600070205080204" pitchFamily="34" charset="-128"/>
              </a:rPr>
              <a:t>…</a:t>
            </a:r>
          </a:p>
        </p:txBody>
      </p:sp>
      <p:sp>
        <p:nvSpPr>
          <p:cNvPr id="36867" name="Footer Placeholder 3">
            <a:extLst>
              <a:ext uri="{FF2B5EF4-FFF2-40B4-BE49-F238E27FC236}">
                <a16:creationId xmlns:a16="http://schemas.microsoft.com/office/drawing/2014/main" id="{C4311495-BEBE-F40D-7A97-29E357CA523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D8D6B884-0B3B-3D46-AB20-2185E7150D0D}" type="slidenum">
              <a:rPr lang="en-US" altLang="en-CH" sz="1000" smtClean="0">
                <a:solidFill>
                  <a:schemeClr val="accent2"/>
                </a:solidFill>
              </a:rPr>
              <a:pPr>
                <a:spcBef>
                  <a:spcPct val="0"/>
                </a:spcBef>
                <a:buFontTx/>
                <a:buNone/>
              </a:pPr>
              <a:t>10</a:t>
            </a:fld>
            <a:r>
              <a:rPr lang="en-US" altLang="en-CH" sz="1000">
                <a:solidFill>
                  <a:schemeClr val="accent2"/>
                </a:solidFill>
              </a:rPr>
              <a:t>)</a:t>
            </a:r>
          </a:p>
        </p:txBody>
      </p:sp>
      <p:graphicFrame>
        <p:nvGraphicFramePr>
          <p:cNvPr id="36868" name="Object 6">
            <a:extLst>
              <a:ext uri="{FF2B5EF4-FFF2-40B4-BE49-F238E27FC236}">
                <a16:creationId xmlns:a16="http://schemas.microsoft.com/office/drawing/2014/main" id="{E0F5EEDF-3B2F-40D5-10AF-DF61055D12DB}"/>
              </a:ext>
            </a:extLst>
          </p:cNvPr>
          <p:cNvGraphicFramePr>
            <a:graphicFrameLocks noChangeAspect="1"/>
          </p:cNvGraphicFramePr>
          <p:nvPr>
            <p:extLst>
              <p:ext uri="{D42A27DB-BD31-4B8C-83A1-F6EECF244321}">
                <p14:modId xmlns:p14="http://schemas.microsoft.com/office/powerpoint/2010/main" val="221710809"/>
              </p:ext>
            </p:extLst>
          </p:nvPr>
        </p:nvGraphicFramePr>
        <p:xfrm>
          <a:off x="5257800" y="3467405"/>
          <a:ext cx="3670300" cy="808038"/>
        </p:xfrm>
        <a:graphic>
          <a:graphicData uri="http://schemas.openxmlformats.org/presentationml/2006/ole">
            <mc:AlternateContent xmlns:mc="http://schemas.openxmlformats.org/markup-compatibility/2006">
              <mc:Choice xmlns:v="urn:schemas-microsoft-com:vml" Requires="v">
                <p:oleObj name="Equation" r:id="rId3" imgW="95669100" imgH="21069300" progId="Equation.DSMT4">
                  <p:embed/>
                </p:oleObj>
              </mc:Choice>
              <mc:Fallback>
                <p:oleObj name="Equation" r:id="rId3" imgW="95669100" imgH="210693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467405"/>
                        <a:ext cx="3670300" cy="8080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06BBD30C-5DA6-9D85-A92D-A9D264739610}"/>
              </a:ext>
            </a:extLst>
          </p:cNvPr>
          <p:cNvSpPr>
            <a:spLocks noGrp="1" noChangeArrowheads="1"/>
          </p:cNvSpPr>
          <p:nvPr>
            <p:ph type="title"/>
          </p:nvPr>
        </p:nvSpPr>
        <p:spPr/>
        <p:txBody>
          <a:bodyPr/>
          <a:lstStyle/>
          <a:p>
            <a:r>
              <a:rPr lang="en-US" altLang="en-CH">
                <a:ea typeface="ＭＳ Ｐゴシック" panose="020B0600070205080204" pitchFamily="34" charset="-128"/>
              </a:rPr>
              <a:t>CP violation in the SM Lagrangian</a:t>
            </a:r>
          </a:p>
        </p:txBody>
      </p:sp>
      <p:sp>
        <p:nvSpPr>
          <p:cNvPr id="38914" name="Footer Placeholder 3">
            <a:extLst>
              <a:ext uri="{FF2B5EF4-FFF2-40B4-BE49-F238E27FC236}">
                <a16:creationId xmlns:a16="http://schemas.microsoft.com/office/drawing/2014/main" id="{ADA1E419-1E66-88EC-D233-01CDC3E1EAB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5EFB34BC-A377-AA4F-8923-6741AF69F628}" type="slidenum">
              <a:rPr lang="en-US" altLang="en-CH" sz="1000" smtClean="0">
                <a:solidFill>
                  <a:schemeClr val="accent2"/>
                </a:solidFill>
              </a:rPr>
              <a:pPr>
                <a:spcBef>
                  <a:spcPct val="0"/>
                </a:spcBef>
                <a:buFontTx/>
                <a:buNone/>
              </a:pPr>
              <a:t>11</a:t>
            </a:fld>
            <a:r>
              <a:rPr lang="en-US" altLang="en-CH" sz="1000">
                <a:solidFill>
                  <a:schemeClr val="accent2"/>
                </a:solidFill>
              </a:rPr>
              <a:t>)</a:t>
            </a:r>
          </a:p>
        </p:txBody>
      </p:sp>
      <p:grpSp>
        <p:nvGrpSpPr>
          <p:cNvPr id="38915" name="Group 32">
            <a:extLst>
              <a:ext uri="{FF2B5EF4-FFF2-40B4-BE49-F238E27FC236}">
                <a16:creationId xmlns:a16="http://schemas.microsoft.com/office/drawing/2014/main" id="{53679592-C428-4A26-5B8D-6F9F52A8E1EF}"/>
              </a:ext>
            </a:extLst>
          </p:cNvPr>
          <p:cNvGrpSpPr>
            <a:grpSpLocks/>
          </p:cNvGrpSpPr>
          <p:nvPr/>
        </p:nvGrpSpPr>
        <p:grpSpPr bwMode="auto">
          <a:xfrm>
            <a:off x="2459038" y="3352800"/>
            <a:ext cx="2817812" cy="1211263"/>
            <a:chOff x="195" y="3529"/>
            <a:chExt cx="1775" cy="763"/>
          </a:xfrm>
        </p:grpSpPr>
        <p:sp>
          <p:nvSpPr>
            <p:cNvPr id="38917" name="Rectangle 30">
              <a:extLst>
                <a:ext uri="{FF2B5EF4-FFF2-40B4-BE49-F238E27FC236}">
                  <a16:creationId xmlns:a16="http://schemas.microsoft.com/office/drawing/2014/main" id="{A6F71388-C8CD-DBDD-F220-18CC86AFD5CA}"/>
                </a:ext>
              </a:extLst>
            </p:cNvPr>
            <p:cNvSpPr>
              <a:spLocks noChangeArrowheads="1"/>
            </p:cNvSpPr>
            <p:nvPr/>
          </p:nvSpPr>
          <p:spPr bwMode="auto">
            <a:xfrm>
              <a:off x="195" y="3574"/>
              <a:ext cx="1775" cy="716"/>
            </a:xfrm>
            <a:prstGeom prst="rect">
              <a:avLst/>
            </a:prstGeom>
            <a:solidFill>
              <a:srgbClr val="FFFFCC"/>
            </a:solidFill>
            <a:ln w="9525">
              <a:solidFill>
                <a:schemeClr val="tx1"/>
              </a:solidFill>
              <a:miter lim="800000"/>
              <a:headEnd/>
              <a:tailEnd/>
            </a:ln>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38918" name="Line 12">
              <a:extLst>
                <a:ext uri="{FF2B5EF4-FFF2-40B4-BE49-F238E27FC236}">
                  <a16:creationId xmlns:a16="http://schemas.microsoft.com/office/drawing/2014/main" id="{D2C05DEA-4AE7-FC18-FECE-74E592CACFD1}"/>
                </a:ext>
              </a:extLst>
            </p:cNvPr>
            <p:cNvSpPr>
              <a:spLocks noChangeShapeType="1"/>
            </p:cNvSpPr>
            <p:nvPr/>
          </p:nvSpPr>
          <p:spPr bwMode="auto">
            <a:xfrm>
              <a:off x="480" y="3677"/>
              <a:ext cx="426" cy="2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H"/>
            </a:p>
          </p:txBody>
        </p:sp>
        <p:sp>
          <p:nvSpPr>
            <p:cNvPr id="38919" name="Line 13">
              <a:extLst>
                <a:ext uri="{FF2B5EF4-FFF2-40B4-BE49-F238E27FC236}">
                  <a16:creationId xmlns:a16="http://schemas.microsoft.com/office/drawing/2014/main" id="{968747E4-A13E-71DC-D1D9-AFFAE1F0550B}"/>
                </a:ext>
              </a:extLst>
            </p:cNvPr>
            <p:cNvSpPr>
              <a:spLocks noChangeShapeType="1"/>
            </p:cNvSpPr>
            <p:nvPr/>
          </p:nvSpPr>
          <p:spPr bwMode="auto">
            <a:xfrm flipH="1">
              <a:off x="480" y="3941"/>
              <a:ext cx="426" cy="2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H"/>
            </a:p>
          </p:txBody>
        </p:sp>
        <p:sp>
          <p:nvSpPr>
            <p:cNvPr id="38920" name="Line 14">
              <a:extLst>
                <a:ext uri="{FF2B5EF4-FFF2-40B4-BE49-F238E27FC236}">
                  <a16:creationId xmlns:a16="http://schemas.microsoft.com/office/drawing/2014/main" id="{363F506E-4333-CCB4-177B-99FA49752933}"/>
                </a:ext>
              </a:extLst>
            </p:cNvPr>
            <p:cNvSpPr>
              <a:spLocks noChangeShapeType="1"/>
            </p:cNvSpPr>
            <p:nvPr/>
          </p:nvSpPr>
          <p:spPr bwMode="auto">
            <a:xfrm>
              <a:off x="906" y="3941"/>
              <a:ext cx="65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wrap="none">
              <a:spAutoFit/>
            </a:bodyPr>
            <a:lstStyle/>
            <a:p>
              <a:endParaRPr lang="en-CH"/>
            </a:p>
          </p:txBody>
        </p:sp>
        <p:sp>
          <p:nvSpPr>
            <p:cNvPr id="38921" name="AutoShape 15">
              <a:extLst>
                <a:ext uri="{FF2B5EF4-FFF2-40B4-BE49-F238E27FC236}">
                  <a16:creationId xmlns:a16="http://schemas.microsoft.com/office/drawing/2014/main" id="{279A6B3D-488D-F1BE-55C8-284A6020D26C}"/>
                </a:ext>
              </a:extLst>
            </p:cNvPr>
            <p:cNvSpPr>
              <a:spLocks noChangeArrowheads="1"/>
            </p:cNvSpPr>
            <p:nvPr/>
          </p:nvSpPr>
          <p:spPr bwMode="auto">
            <a:xfrm flipV="1">
              <a:off x="877" y="3917"/>
              <a:ext cx="57" cy="48"/>
            </a:xfrm>
            <a:prstGeom prst="flowChartConnector">
              <a:avLst/>
            </a:prstGeom>
            <a:solidFill>
              <a:schemeClr val="tx1"/>
            </a:solidFill>
            <a:ln w="9525">
              <a:solidFill>
                <a:schemeClr val="tx1"/>
              </a:solidFill>
              <a:round/>
              <a:headEnd/>
              <a:tailEnd/>
            </a:ln>
          </p:spPr>
          <p:txBody>
            <a:bodyPr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38922" name="Text Box 17">
              <a:extLst>
                <a:ext uri="{FF2B5EF4-FFF2-40B4-BE49-F238E27FC236}">
                  <a16:creationId xmlns:a16="http://schemas.microsoft.com/office/drawing/2014/main" id="{43B1A37E-3EB0-7EE0-0635-B42A8CC2E70C}"/>
                </a:ext>
              </a:extLst>
            </p:cNvPr>
            <p:cNvSpPr txBox="1">
              <a:spLocks noChangeArrowheads="1"/>
            </p:cNvSpPr>
            <p:nvPr/>
          </p:nvSpPr>
          <p:spPr bwMode="auto">
            <a:xfrm>
              <a:off x="229" y="4061"/>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a:latin typeface="Times New Roman" panose="02020603050405020304" pitchFamily="18" charset="0"/>
                  <a:ea typeface="SimSun" panose="02010600030101010101" pitchFamily="2" charset="-122"/>
                </a:rPr>
                <a:t>d</a:t>
              </a:r>
              <a:r>
                <a:rPr lang="en-US" altLang="en-CH" sz="1800" b="0" baseline="-25000">
                  <a:latin typeface="Times New Roman" panose="02020603050405020304" pitchFamily="18" charset="0"/>
                  <a:ea typeface="SimSun" panose="02010600030101010101" pitchFamily="2" charset="-122"/>
                </a:rPr>
                <a:t>L</a:t>
              </a:r>
              <a:r>
                <a:rPr lang="en-US" altLang="en-CH" sz="1800" b="0" baseline="30000">
                  <a:latin typeface="Times New Roman" panose="02020603050405020304" pitchFamily="18" charset="0"/>
                  <a:ea typeface="SimSun" panose="02010600030101010101" pitchFamily="2" charset="-122"/>
                </a:rPr>
                <a:t>I</a:t>
              </a:r>
            </a:p>
          </p:txBody>
        </p:sp>
        <p:sp>
          <p:nvSpPr>
            <p:cNvPr id="38923" name="Text Box 18">
              <a:extLst>
                <a:ext uri="{FF2B5EF4-FFF2-40B4-BE49-F238E27FC236}">
                  <a16:creationId xmlns:a16="http://schemas.microsoft.com/office/drawing/2014/main" id="{14772D0F-6AFB-C6AB-C51E-96DFBF8D04DC}"/>
                </a:ext>
              </a:extLst>
            </p:cNvPr>
            <p:cNvSpPr txBox="1">
              <a:spLocks noChangeArrowheads="1"/>
            </p:cNvSpPr>
            <p:nvPr/>
          </p:nvSpPr>
          <p:spPr bwMode="auto">
            <a:xfrm>
              <a:off x="843" y="3953"/>
              <a:ext cx="1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i="0">
                  <a:latin typeface="Arial" panose="020B0604020202020204" pitchFamily="34" charset="0"/>
                  <a:ea typeface="SimSun" panose="02010600030101010101" pitchFamily="2" charset="-122"/>
                </a:rPr>
                <a:t>g</a:t>
              </a:r>
            </a:p>
          </p:txBody>
        </p:sp>
        <p:sp>
          <p:nvSpPr>
            <p:cNvPr id="38924" name="Text Box 19">
              <a:extLst>
                <a:ext uri="{FF2B5EF4-FFF2-40B4-BE49-F238E27FC236}">
                  <a16:creationId xmlns:a16="http://schemas.microsoft.com/office/drawing/2014/main" id="{EA897D18-9E04-7D40-7426-A64CC38D8DDE}"/>
                </a:ext>
              </a:extLst>
            </p:cNvPr>
            <p:cNvSpPr txBox="1">
              <a:spLocks noChangeArrowheads="1"/>
            </p:cNvSpPr>
            <p:nvPr/>
          </p:nvSpPr>
          <p:spPr bwMode="auto">
            <a:xfrm>
              <a:off x="1591" y="3821"/>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a:latin typeface="Times New Roman" panose="02020603050405020304" pitchFamily="18" charset="0"/>
                  <a:ea typeface="SimSun" panose="02010600030101010101" pitchFamily="2" charset="-122"/>
                </a:rPr>
                <a:t>W</a:t>
              </a:r>
              <a:r>
                <a:rPr lang="en-US" altLang="en-CH" sz="1800" b="0" baseline="30000">
                  <a:latin typeface="Times New Roman" panose="02020603050405020304" pitchFamily="18" charset="0"/>
                  <a:ea typeface="SimSun" panose="02010600030101010101" pitchFamily="2" charset="-122"/>
                </a:rPr>
                <a:t>+</a:t>
              </a:r>
              <a:r>
                <a:rPr lang="en-US" altLang="en-CH" sz="1800" b="0" baseline="30000">
                  <a:latin typeface="Symbol" pitchFamily="2" charset="2"/>
                  <a:ea typeface="SimSun" panose="02010600030101010101" pitchFamily="2" charset="-122"/>
                </a:rPr>
                <a:t>m</a:t>
              </a:r>
            </a:p>
          </p:txBody>
        </p:sp>
        <p:sp>
          <p:nvSpPr>
            <p:cNvPr id="38925" name="Text Box 16">
              <a:extLst>
                <a:ext uri="{FF2B5EF4-FFF2-40B4-BE49-F238E27FC236}">
                  <a16:creationId xmlns:a16="http://schemas.microsoft.com/office/drawing/2014/main" id="{FBA9ACA2-5AF0-7275-5085-5A3FAFF94CE8}"/>
                </a:ext>
              </a:extLst>
            </p:cNvPr>
            <p:cNvSpPr txBox="1">
              <a:spLocks noChangeArrowheads="1"/>
            </p:cNvSpPr>
            <p:nvPr/>
          </p:nvSpPr>
          <p:spPr bwMode="auto">
            <a:xfrm>
              <a:off x="236" y="3529"/>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a:latin typeface="Times New Roman" panose="02020603050405020304" pitchFamily="18" charset="0"/>
                  <a:ea typeface="SimSun" panose="02010600030101010101" pitchFamily="2" charset="-122"/>
                </a:rPr>
                <a:t>u</a:t>
              </a:r>
              <a:r>
                <a:rPr lang="en-US" altLang="en-CH" sz="1800" b="0" baseline="-25000">
                  <a:latin typeface="Times New Roman" panose="02020603050405020304" pitchFamily="18" charset="0"/>
                  <a:ea typeface="SimSun" panose="02010600030101010101" pitchFamily="2" charset="-122"/>
                </a:rPr>
                <a:t>L</a:t>
              </a:r>
              <a:r>
                <a:rPr lang="en-US" altLang="en-CH" sz="1800" b="0" baseline="30000">
                  <a:latin typeface="Times New Roman" panose="02020603050405020304" pitchFamily="18" charset="0"/>
                  <a:ea typeface="SimSun" panose="02010600030101010101" pitchFamily="2" charset="-122"/>
                </a:rPr>
                <a:t>I</a:t>
              </a:r>
            </a:p>
          </p:txBody>
        </p:sp>
      </p:grpSp>
      <p:sp>
        <p:nvSpPr>
          <p:cNvPr id="38916" name="Content Placeholder 2">
            <a:extLst>
              <a:ext uri="{FF2B5EF4-FFF2-40B4-BE49-F238E27FC236}">
                <a16:creationId xmlns:a16="http://schemas.microsoft.com/office/drawing/2014/main" id="{583FDAEA-C500-290D-FD9E-31BFE4C8C944}"/>
              </a:ext>
            </a:extLst>
          </p:cNvPr>
          <p:cNvSpPr>
            <a:spLocks noGrp="1" noChangeArrowheads="1"/>
          </p:cNvSpPr>
          <p:nvPr>
            <p:ph idx="1"/>
          </p:nvPr>
        </p:nvSpPr>
        <p:spPr/>
        <p:txBody>
          <a:bodyPr/>
          <a:lstStyle/>
          <a:p>
            <a:r>
              <a:rPr lang="en-US" altLang="en-CH">
                <a:ea typeface="ＭＳ Ｐゴシック" panose="020B0600070205080204" pitchFamily="34" charset="-128"/>
              </a:rPr>
              <a:t>Focus on charged current interaction (</a:t>
            </a:r>
            <a:r>
              <a:rPr lang="en-US" altLang="en-CH" i="1">
                <a:ea typeface="ＭＳ Ｐゴシック" panose="020B0600070205080204" pitchFamily="34" charset="-128"/>
              </a:rPr>
              <a:t>W</a:t>
            </a:r>
            <a:r>
              <a:rPr lang="en-US" altLang="en-CH" i="1" baseline="30000">
                <a:latin typeface="Times New Roman" panose="02020603050405020304" pitchFamily="18" charset="0"/>
                <a:ea typeface="ＭＳ Ｐゴシック" panose="020B0600070205080204" pitchFamily="34" charset="-128"/>
              </a:rPr>
              <a:t>±</a:t>
            </a:r>
            <a:r>
              <a:rPr lang="en-US" altLang="en-CH">
                <a:ea typeface="ＭＳ Ｐゴシック" panose="020B0600070205080204" pitchFamily="34" charset="-128"/>
              </a:rPr>
              <a:t>): let</a:t>
            </a:r>
            <a:r>
              <a:rPr lang="en-US" altLang="en-US">
                <a:ea typeface="ＭＳ Ｐゴシック" panose="020B0600070205080204" pitchFamily="34" charset="-128"/>
              </a:rPr>
              <a:t>’</a:t>
            </a:r>
            <a:r>
              <a:rPr lang="en-US" altLang="en-CH">
                <a:ea typeface="ＭＳ Ｐゴシック" panose="020B0600070205080204" pitchFamily="34" charset="-128"/>
              </a:rPr>
              <a:t>s trace 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oter Placeholder 5">
            <a:extLst>
              <a:ext uri="{FF2B5EF4-FFF2-40B4-BE49-F238E27FC236}">
                <a16:creationId xmlns:a16="http://schemas.microsoft.com/office/drawing/2014/main" id="{B2891091-8B2A-3445-5D9A-226F2E686647}"/>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786E000B-F211-8443-878C-0638FB774888}" type="slidenum">
              <a:rPr lang="en-US" altLang="en-CH" sz="1000" b="0" i="0">
                <a:solidFill>
                  <a:schemeClr val="accent2"/>
                </a:solidFill>
              </a:rPr>
              <a:pPr algn="r" eaLnBrk="1" hangingPunct="1">
                <a:spcBef>
                  <a:spcPct val="0"/>
                </a:spcBef>
                <a:buFontTx/>
                <a:buNone/>
              </a:pPr>
              <a:t>12</a:t>
            </a:fld>
            <a:r>
              <a:rPr lang="en-US" altLang="en-CH" sz="1000" b="0" i="0">
                <a:solidFill>
                  <a:schemeClr val="accent2"/>
                </a:solidFill>
              </a:rPr>
              <a:t>)</a:t>
            </a:r>
          </a:p>
        </p:txBody>
      </p:sp>
      <p:sp>
        <p:nvSpPr>
          <p:cNvPr id="40962" name="Rectangle 2">
            <a:extLst>
              <a:ext uri="{FF2B5EF4-FFF2-40B4-BE49-F238E27FC236}">
                <a16:creationId xmlns:a16="http://schemas.microsoft.com/office/drawing/2014/main" id="{7AC163FA-F124-CACE-298F-72DC862812F4}"/>
              </a:ext>
            </a:extLst>
          </p:cNvPr>
          <p:cNvSpPr>
            <a:spLocks noGrp="1" noChangeArrowheads="1"/>
          </p:cNvSpPr>
          <p:nvPr>
            <p:ph type="title" idx="4294967295"/>
          </p:nvPr>
        </p:nvSpPr>
        <p:spPr/>
        <p:txBody>
          <a:bodyPr/>
          <a:lstStyle/>
          <a:p>
            <a:pPr eaLnBrk="1" hangingPunct="1"/>
            <a:r>
              <a:rPr lang="en-US" altLang="en-CH">
                <a:ea typeface="ＭＳ Ｐゴシック" panose="020B0600070205080204" pitchFamily="34" charset="-128"/>
              </a:rPr>
              <a:t>The Standard Model Lagrangian</a:t>
            </a:r>
          </a:p>
        </p:txBody>
      </p:sp>
      <p:graphicFrame>
        <p:nvGraphicFramePr>
          <p:cNvPr id="40963" name="Object 3">
            <a:extLst>
              <a:ext uri="{FF2B5EF4-FFF2-40B4-BE49-F238E27FC236}">
                <a16:creationId xmlns:a16="http://schemas.microsoft.com/office/drawing/2014/main" id="{3C3CE8EE-0266-5E1C-E09C-5B227B909244}"/>
              </a:ext>
            </a:extLst>
          </p:cNvPr>
          <p:cNvGraphicFramePr>
            <a:graphicFrameLocks noGrp="1" noChangeAspect="1"/>
          </p:cNvGraphicFramePr>
          <p:nvPr>
            <p:ph sz="half" idx="4294967295"/>
          </p:nvPr>
        </p:nvGraphicFramePr>
        <p:xfrm>
          <a:off x="914400" y="1143000"/>
          <a:ext cx="7086600" cy="833438"/>
        </p:xfrm>
        <a:graphic>
          <a:graphicData uri="http://schemas.openxmlformats.org/presentationml/2006/ole">
            <mc:AlternateContent xmlns:mc="http://schemas.openxmlformats.org/markup-compatibility/2006">
              <mc:Choice xmlns:v="urn:schemas-microsoft-com:vml" Requires="v">
                <p:oleObj name="Equation" r:id="rId3" imgW="42125900" imgH="5562600" progId="Equation.DSMT4">
                  <p:embed/>
                </p:oleObj>
              </mc:Choice>
              <mc:Fallback>
                <p:oleObj name="Equation" r:id="rId3" imgW="42125900" imgH="5562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43000"/>
                        <a:ext cx="7086600" cy="833438"/>
                      </a:xfrm>
                      <a:prstGeom prst="rect">
                        <a:avLst/>
                      </a:prstGeom>
                      <a:noFill/>
                      <a:ln w="12700">
                        <a:solidFill>
                          <a:srgbClr val="9900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4" name="Text Box 4">
            <a:extLst>
              <a:ext uri="{FF2B5EF4-FFF2-40B4-BE49-F238E27FC236}">
                <a16:creationId xmlns:a16="http://schemas.microsoft.com/office/drawing/2014/main" id="{01726896-8088-A951-78EE-6A7741172DE3}"/>
              </a:ext>
            </a:extLst>
          </p:cNvPr>
          <p:cNvSpPr txBox="1">
            <a:spLocks noChangeArrowheads="1"/>
          </p:cNvSpPr>
          <p:nvPr/>
        </p:nvSpPr>
        <p:spPr bwMode="auto">
          <a:xfrm>
            <a:off x="304800" y="2590800"/>
            <a:ext cx="83581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2400" b="0" i="0">
                <a:latin typeface="ScriptC" pitchFamily="2" charset="0"/>
                <a:ea typeface="SimSun" panose="02010600030101010101" pitchFamily="2" charset="-122"/>
              </a:rPr>
              <a:t> </a:t>
            </a:r>
            <a:r>
              <a:rPr lang="en-US" altLang="en-CH" sz="2400" i="0">
                <a:latin typeface="ScriptC" pitchFamily="2" charset="0"/>
                <a:ea typeface="SimSun" panose="02010600030101010101" pitchFamily="2" charset="-122"/>
              </a:rPr>
              <a:t>L</a:t>
            </a:r>
            <a:r>
              <a:rPr lang="en-US" altLang="en-CH" sz="2400" baseline="-25000">
                <a:latin typeface="Times New Roman" panose="02020603050405020304" pitchFamily="18" charset="0"/>
                <a:ea typeface="SimSun" panose="02010600030101010101" pitchFamily="2" charset="-122"/>
              </a:rPr>
              <a:t>Kinetic </a:t>
            </a:r>
            <a:r>
              <a:rPr lang="en-US" altLang="en-CH" sz="2400" i="0">
                <a:latin typeface="Arial" panose="020B0604020202020204" pitchFamily="34" charset="0"/>
                <a:ea typeface="SimSun" panose="02010600030101010101" pitchFamily="2" charset="-122"/>
              </a:rPr>
              <a:t>:</a:t>
            </a:r>
            <a:r>
              <a:rPr lang="en-US" altLang="en-CH" sz="2400" b="0" i="0">
                <a:solidFill>
                  <a:srgbClr val="990099"/>
                </a:solidFill>
                <a:latin typeface="Arial" panose="020B0604020202020204" pitchFamily="34" charset="0"/>
                <a:ea typeface="SimSun" panose="02010600030101010101" pitchFamily="2" charset="-122"/>
              </a:rPr>
              <a:t> </a:t>
            </a:r>
            <a:r>
              <a:rPr lang="en-US" altLang="en-CH" sz="1600" b="0" i="0">
                <a:solidFill>
                  <a:schemeClr val="accent2"/>
                </a:solidFill>
                <a:latin typeface="Arial" panose="020B0604020202020204" pitchFamily="34" charset="0"/>
                <a:ea typeface="SimSun" panose="02010600030101010101" pitchFamily="2" charset="-122"/>
              </a:rPr>
              <a:t>• Introduce the massless fermion fields</a:t>
            </a:r>
          </a:p>
          <a:p>
            <a:pPr eaLnBrk="1" hangingPunct="1">
              <a:spcBef>
                <a:spcPct val="0"/>
              </a:spcBef>
              <a:buFontTx/>
              <a:buNone/>
            </a:pPr>
            <a:r>
              <a:rPr lang="en-US" altLang="en-CH" sz="1600" b="0" i="0">
                <a:solidFill>
                  <a:schemeClr val="accent2"/>
                </a:solidFill>
                <a:latin typeface="Arial" panose="020B0604020202020204" pitchFamily="34" charset="0"/>
                <a:ea typeface="SimSun" panose="02010600030101010101" pitchFamily="2" charset="-122"/>
              </a:rPr>
              <a:t>                      • Require local gauge invariance   </a:t>
            </a:r>
            <a:r>
              <a:rPr lang="en-US" altLang="en-CH" sz="1600" b="0" i="0">
                <a:solidFill>
                  <a:schemeClr val="accent2"/>
                </a:solidFill>
                <a:latin typeface="Arial" panose="020B0604020202020204" pitchFamily="34" charset="0"/>
                <a:ea typeface="SimSun" panose="02010600030101010101" pitchFamily="2" charset="-122"/>
                <a:sym typeface="Wingdings" pitchFamily="2" charset="2"/>
              </a:rPr>
              <a:t></a:t>
            </a:r>
            <a:r>
              <a:rPr lang="en-US" altLang="en-CH" sz="1600" b="0" i="0">
                <a:solidFill>
                  <a:schemeClr val="accent2"/>
                </a:solidFill>
                <a:latin typeface="Arial" panose="020B0604020202020204" pitchFamily="34" charset="0"/>
                <a:ea typeface="SimSun" panose="02010600030101010101" pitchFamily="2" charset="-122"/>
              </a:rPr>
              <a:t> gives rise to existence of gauge bosons</a:t>
            </a:r>
            <a:endParaRPr lang="en-US" altLang="en-CH" sz="1800" b="0">
              <a:solidFill>
                <a:schemeClr val="accent2"/>
              </a:solidFill>
              <a:latin typeface="Arial" panose="020B0604020202020204" pitchFamily="34" charset="0"/>
              <a:ea typeface="SimSun" panose="02010600030101010101" pitchFamily="2" charset="-122"/>
            </a:endParaRPr>
          </a:p>
        </p:txBody>
      </p:sp>
      <p:sp>
        <p:nvSpPr>
          <p:cNvPr id="40965" name="Text Box 5">
            <a:extLst>
              <a:ext uri="{FF2B5EF4-FFF2-40B4-BE49-F238E27FC236}">
                <a16:creationId xmlns:a16="http://schemas.microsoft.com/office/drawing/2014/main" id="{5E6002C3-61BE-61FB-DAB5-75C4608186A0}"/>
              </a:ext>
            </a:extLst>
          </p:cNvPr>
          <p:cNvSpPr txBox="1">
            <a:spLocks noChangeArrowheads="1"/>
          </p:cNvSpPr>
          <p:nvPr/>
        </p:nvSpPr>
        <p:spPr bwMode="auto">
          <a:xfrm>
            <a:off x="304800" y="3733800"/>
            <a:ext cx="510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2400" b="0" i="0">
                <a:latin typeface="ScriptC" pitchFamily="2" charset="0"/>
                <a:ea typeface="SimSun" panose="02010600030101010101" pitchFamily="2" charset="-122"/>
              </a:rPr>
              <a:t> </a:t>
            </a:r>
            <a:r>
              <a:rPr lang="en-US" altLang="en-CH" sz="2400" i="0">
                <a:latin typeface="ScriptC" pitchFamily="2" charset="0"/>
                <a:ea typeface="SimSun" panose="02010600030101010101" pitchFamily="2" charset="-122"/>
              </a:rPr>
              <a:t>L</a:t>
            </a:r>
            <a:r>
              <a:rPr lang="en-US" altLang="en-CH" sz="2400" baseline="-25000">
                <a:latin typeface="Times New Roman" panose="02020603050405020304" pitchFamily="18" charset="0"/>
                <a:ea typeface="SimSun" panose="02010600030101010101" pitchFamily="2" charset="-122"/>
              </a:rPr>
              <a:t>Higgs </a:t>
            </a:r>
            <a:r>
              <a:rPr lang="en-US" altLang="en-CH" sz="2400" i="0">
                <a:latin typeface="Arial" panose="020B0604020202020204" pitchFamily="34" charset="0"/>
                <a:ea typeface="SimSun" panose="02010600030101010101" pitchFamily="2" charset="-122"/>
              </a:rPr>
              <a:t>:</a:t>
            </a:r>
            <a:r>
              <a:rPr lang="en-US" altLang="en-CH" sz="2400" b="0" i="0">
                <a:solidFill>
                  <a:srgbClr val="990099"/>
                </a:solidFill>
                <a:latin typeface="Arial" panose="020B0604020202020204" pitchFamily="34" charset="0"/>
                <a:ea typeface="SimSun" panose="02010600030101010101" pitchFamily="2" charset="-122"/>
              </a:rPr>
              <a:t> </a:t>
            </a:r>
            <a:r>
              <a:rPr lang="en-US" altLang="en-CH" sz="1600" b="0" i="0">
                <a:solidFill>
                  <a:schemeClr val="accent2"/>
                </a:solidFill>
                <a:latin typeface="Arial" panose="020B0604020202020204" pitchFamily="34" charset="0"/>
                <a:ea typeface="SimSun" panose="02010600030101010101" pitchFamily="2" charset="-122"/>
              </a:rPr>
              <a:t>• Introduce Higgs potential with </a:t>
            </a:r>
            <a:r>
              <a:rPr lang="en-US" altLang="en-CH" sz="1600" b="0">
                <a:solidFill>
                  <a:schemeClr val="accent2"/>
                </a:solidFill>
                <a:latin typeface="Times New Roman" panose="02020603050405020304" pitchFamily="18" charset="0"/>
                <a:ea typeface="SimSun" panose="02010600030101010101" pitchFamily="2" charset="-122"/>
              </a:rPr>
              <a:t>&lt;</a:t>
            </a:r>
            <a:r>
              <a:rPr lang="en-US" altLang="en-CH" sz="1600" b="0">
                <a:solidFill>
                  <a:schemeClr val="accent2"/>
                </a:solidFill>
                <a:latin typeface="Symbol" pitchFamily="2" charset="2"/>
                <a:ea typeface="SimSun" panose="02010600030101010101" pitchFamily="2" charset="-122"/>
              </a:rPr>
              <a:t>f</a:t>
            </a:r>
            <a:r>
              <a:rPr lang="en-US" altLang="en-CH" sz="1600" b="0">
                <a:solidFill>
                  <a:schemeClr val="accent2"/>
                </a:solidFill>
                <a:latin typeface="Times New Roman" panose="02020603050405020304" pitchFamily="18" charset="0"/>
                <a:ea typeface="SimSun" panose="02010600030101010101" pitchFamily="2" charset="-122"/>
              </a:rPr>
              <a:t>&gt; ≠ 0</a:t>
            </a:r>
          </a:p>
          <a:p>
            <a:pPr eaLnBrk="1" hangingPunct="1">
              <a:spcBef>
                <a:spcPct val="0"/>
              </a:spcBef>
              <a:buFontTx/>
              <a:buNone/>
            </a:pPr>
            <a:r>
              <a:rPr lang="en-US" altLang="en-CH" sz="1600" b="0" i="0">
                <a:solidFill>
                  <a:schemeClr val="accent2"/>
                </a:solidFill>
                <a:latin typeface="Arial" panose="020B0604020202020204" pitchFamily="34" charset="0"/>
                <a:ea typeface="SimSun" panose="02010600030101010101" pitchFamily="2" charset="-122"/>
              </a:rPr>
              <a:t>                    • Spontaneous symmetry breaking</a:t>
            </a:r>
            <a:endParaRPr lang="en-US" altLang="en-CH" sz="1600" b="0" baseline="-25000">
              <a:solidFill>
                <a:schemeClr val="accent2"/>
              </a:solidFill>
              <a:latin typeface="Times New Roman" panose="02020603050405020304" pitchFamily="18" charset="0"/>
              <a:ea typeface="SimSun" panose="02010600030101010101" pitchFamily="2" charset="-122"/>
            </a:endParaRPr>
          </a:p>
        </p:txBody>
      </p:sp>
      <p:sp>
        <p:nvSpPr>
          <p:cNvPr id="40966" name="Text Box 6">
            <a:extLst>
              <a:ext uri="{FF2B5EF4-FFF2-40B4-BE49-F238E27FC236}">
                <a16:creationId xmlns:a16="http://schemas.microsoft.com/office/drawing/2014/main" id="{669C219A-B185-D030-BBE4-7919C6253F4D}"/>
              </a:ext>
            </a:extLst>
          </p:cNvPr>
          <p:cNvSpPr txBox="1">
            <a:spLocks noChangeArrowheads="1"/>
          </p:cNvSpPr>
          <p:nvPr/>
        </p:nvSpPr>
        <p:spPr bwMode="auto">
          <a:xfrm>
            <a:off x="304800" y="4953000"/>
            <a:ext cx="6243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2400" i="0">
                <a:latin typeface="ScriptC" pitchFamily="2" charset="0"/>
                <a:ea typeface="SimSun" panose="02010600030101010101" pitchFamily="2" charset="-122"/>
              </a:rPr>
              <a:t> L</a:t>
            </a:r>
            <a:r>
              <a:rPr lang="en-US" altLang="en-CH" sz="2400" baseline="-25000">
                <a:latin typeface="Times New Roman" panose="02020603050405020304" pitchFamily="18" charset="0"/>
                <a:ea typeface="SimSun" panose="02010600030101010101" pitchFamily="2" charset="-122"/>
              </a:rPr>
              <a:t>Yukawa </a:t>
            </a:r>
            <a:r>
              <a:rPr lang="en-US" altLang="en-CH" sz="2400" b="0" i="0">
                <a:latin typeface="Arial" panose="020B0604020202020204" pitchFamily="34" charset="0"/>
                <a:ea typeface="SimSun" panose="02010600030101010101" pitchFamily="2" charset="-122"/>
              </a:rPr>
              <a:t>:</a:t>
            </a:r>
            <a:r>
              <a:rPr lang="en-US" altLang="en-CH" sz="2400" b="0" i="0">
                <a:solidFill>
                  <a:srgbClr val="990099"/>
                </a:solidFill>
                <a:latin typeface="Arial" panose="020B0604020202020204" pitchFamily="34" charset="0"/>
                <a:ea typeface="SimSun" panose="02010600030101010101" pitchFamily="2" charset="-122"/>
              </a:rPr>
              <a:t> </a:t>
            </a:r>
            <a:r>
              <a:rPr lang="en-US" altLang="en-CH" sz="1600" b="0" i="0">
                <a:solidFill>
                  <a:schemeClr val="accent2"/>
                </a:solidFill>
                <a:latin typeface="Arial" panose="020B0604020202020204" pitchFamily="34" charset="0"/>
                <a:ea typeface="SimSun" panose="02010600030101010101" pitchFamily="2" charset="-122"/>
              </a:rPr>
              <a:t>• Ad hoc interactions between Higgs field &amp; fermions</a:t>
            </a:r>
          </a:p>
        </p:txBody>
      </p:sp>
      <p:graphicFrame>
        <p:nvGraphicFramePr>
          <p:cNvPr id="40967" name="Object 10">
            <a:extLst>
              <a:ext uri="{FF2B5EF4-FFF2-40B4-BE49-F238E27FC236}">
                <a16:creationId xmlns:a16="http://schemas.microsoft.com/office/drawing/2014/main" id="{2110792C-AEA2-A9C8-EC5E-56177F823EE6}"/>
              </a:ext>
            </a:extLst>
          </p:cNvPr>
          <p:cNvGraphicFramePr>
            <a:graphicFrameLocks noGrp="1" noChangeAspect="1"/>
          </p:cNvGraphicFramePr>
          <p:nvPr>
            <p:ph sz="quarter" idx="4294967295"/>
          </p:nvPr>
        </p:nvGraphicFramePr>
        <p:xfrm>
          <a:off x="5334000" y="3810000"/>
          <a:ext cx="3505200" cy="273050"/>
        </p:xfrm>
        <a:graphic>
          <a:graphicData uri="http://schemas.openxmlformats.org/presentationml/2006/ole">
            <mc:AlternateContent xmlns:mc="http://schemas.openxmlformats.org/markup-compatibility/2006">
              <mc:Choice xmlns:v="urn:schemas-microsoft-com:vml" Requires="v">
                <p:oleObj name="Equation" r:id="rId5" imgW="71678800" imgH="5562600" progId="Equation.DSMT4">
                  <p:embed/>
                </p:oleObj>
              </mc:Choice>
              <mc:Fallback>
                <p:oleObj name="Equation" r:id="rId5" imgW="71678800" imgH="55626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810000"/>
                        <a:ext cx="3505200"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8" name="AutoShape 11">
            <a:extLst>
              <a:ext uri="{FF2B5EF4-FFF2-40B4-BE49-F238E27FC236}">
                <a16:creationId xmlns:a16="http://schemas.microsoft.com/office/drawing/2014/main" id="{E44F6217-DAB4-12DA-F7AD-F7BFCF1DE41D}"/>
              </a:ext>
            </a:extLst>
          </p:cNvPr>
          <p:cNvSpPr>
            <a:spLocks/>
          </p:cNvSpPr>
          <p:nvPr/>
        </p:nvSpPr>
        <p:spPr bwMode="auto">
          <a:xfrm>
            <a:off x="5105400" y="3733800"/>
            <a:ext cx="152400" cy="685800"/>
          </a:xfrm>
          <a:prstGeom prst="rightBrace">
            <a:avLst>
              <a:gd name="adj1" fmla="val 375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0969" name="Text Box 12">
            <a:extLst>
              <a:ext uri="{FF2B5EF4-FFF2-40B4-BE49-F238E27FC236}">
                <a16:creationId xmlns:a16="http://schemas.microsoft.com/office/drawing/2014/main" id="{5BDADCD2-042E-AC5E-25C9-C39EDDD39B6B}"/>
              </a:ext>
            </a:extLst>
          </p:cNvPr>
          <p:cNvSpPr txBox="1">
            <a:spLocks noChangeArrowheads="1"/>
          </p:cNvSpPr>
          <p:nvPr/>
        </p:nvSpPr>
        <p:spPr bwMode="auto">
          <a:xfrm>
            <a:off x="5410200" y="4114800"/>
            <a:ext cx="3170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i="0">
                <a:solidFill>
                  <a:srgbClr val="993300"/>
                </a:solidFill>
                <a:latin typeface="Arial" panose="020B0604020202020204" pitchFamily="34" charset="0"/>
                <a:ea typeface="SimSun" panose="02010600030101010101" pitchFamily="2" charset="-122"/>
              </a:rPr>
              <a:t>The W</a:t>
            </a:r>
            <a:r>
              <a:rPr lang="en-US" altLang="en-CH" sz="1400" b="0" i="0" baseline="30000">
                <a:solidFill>
                  <a:srgbClr val="993300"/>
                </a:solidFill>
                <a:latin typeface="Arial" panose="020B0604020202020204" pitchFamily="34" charset="0"/>
                <a:ea typeface="SimSun" panose="02010600030101010101" pitchFamily="2" charset="-122"/>
              </a:rPr>
              <a:t>+</a:t>
            </a:r>
            <a:r>
              <a:rPr lang="en-US" altLang="en-CH" sz="1400" b="0" i="0">
                <a:solidFill>
                  <a:srgbClr val="993300"/>
                </a:solidFill>
                <a:latin typeface="Arial" panose="020B0604020202020204" pitchFamily="34" charset="0"/>
                <a:ea typeface="SimSun" panose="02010600030101010101" pitchFamily="2" charset="-122"/>
              </a:rPr>
              <a:t>, W</a:t>
            </a:r>
            <a:r>
              <a:rPr lang="en-US" altLang="en-CH" sz="1400" b="0" i="0" baseline="30000">
                <a:solidFill>
                  <a:srgbClr val="993300"/>
                </a:solidFill>
                <a:latin typeface="Arial" panose="020B0604020202020204" pitchFamily="34" charset="0"/>
                <a:ea typeface="SimSun" panose="02010600030101010101" pitchFamily="2" charset="-122"/>
              </a:rPr>
              <a:t>-</a:t>
            </a:r>
            <a:r>
              <a:rPr lang="en-US" altLang="en-CH" sz="1400" b="0" i="0">
                <a:solidFill>
                  <a:srgbClr val="993300"/>
                </a:solidFill>
                <a:latin typeface="Arial" panose="020B0604020202020204" pitchFamily="34" charset="0"/>
                <a:ea typeface="SimSun" panose="02010600030101010101" pitchFamily="2" charset="-122"/>
              </a:rPr>
              <a:t>,Z</a:t>
            </a:r>
            <a:r>
              <a:rPr lang="en-US" altLang="en-CH" sz="1400" b="0" i="0" baseline="30000">
                <a:solidFill>
                  <a:srgbClr val="993300"/>
                </a:solidFill>
                <a:latin typeface="Arial" panose="020B0604020202020204" pitchFamily="34" charset="0"/>
                <a:ea typeface="SimSun" panose="02010600030101010101" pitchFamily="2" charset="-122"/>
              </a:rPr>
              <a:t>0</a:t>
            </a:r>
            <a:r>
              <a:rPr lang="en-US" altLang="en-CH" sz="1400" b="0" i="0">
                <a:solidFill>
                  <a:srgbClr val="993300"/>
                </a:solidFill>
                <a:latin typeface="Arial" panose="020B0604020202020204" pitchFamily="34" charset="0"/>
                <a:ea typeface="SimSun" panose="02010600030101010101" pitchFamily="2" charset="-122"/>
              </a:rPr>
              <a:t> bosons acquire a mass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3">
            <a:extLst>
              <a:ext uri="{FF2B5EF4-FFF2-40B4-BE49-F238E27FC236}">
                <a16:creationId xmlns:a16="http://schemas.microsoft.com/office/drawing/2014/main" id="{572DD512-896A-8807-25A6-611BEF6FF4BC}"/>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652B0861-CBAD-954E-82C1-92EDFFA93AA6}" type="slidenum">
              <a:rPr lang="en-US" altLang="en-CH" sz="1000" b="0" i="0">
                <a:solidFill>
                  <a:schemeClr val="accent2"/>
                </a:solidFill>
              </a:rPr>
              <a:pPr algn="r" eaLnBrk="1" hangingPunct="1">
                <a:spcBef>
                  <a:spcPct val="0"/>
                </a:spcBef>
                <a:buFontTx/>
                <a:buNone/>
              </a:pPr>
              <a:t>13</a:t>
            </a:fld>
            <a:r>
              <a:rPr lang="en-US" altLang="en-CH" sz="1000" b="0" i="0">
                <a:solidFill>
                  <a:schemeClr val="accent2"/>
                </a:solidFill>
              </a:rPr>
              <a:t>)</a:t>
            </a:r>
          </a:p>
        </p:txBody>
      </p:sp>
      <p:sp>
        <p:nvSpPr>
          <p:cNvPr id="43010" name="Rectangle 2">
            <a:extLst>
              <a:ext uri="{FF2B5EF4-FFF2-40B4-BE49-F238E27FC236}">
                <a16:creationId xmlns:a16="http://schemas.microsoft.com/office/drawing/2014/main" id="{5AB53F5F-EB53-74AE-B45C-D8C7D9987C4B}"/>
              </a:ext>
            </a:extLst>
          </p:cNvPr>
          <p:cNvSpPr>
            <a:spLocks noGrp="1" noChangeArrowheads="1"/>
          </p:cNvSpPr>
          <p:nvPr>
            <p:ph type="title" idx="4294967295"/>
          </p:nvPr>
        </p:nvSpPr>
        <p:spPr/>
        <p:txBody>
          <a:bodyPr/>
          <a:lstStyle/>
          <a:p>
            <a:pPr eaLnBrk="1" hangingPunct="1"/>
            <a:r>
              <a:rPr lang="en-US" altLang="en-CH">
                <a:ea typeface="ＭＳ Ｐゴシック" panose="020B0600070205080204" pitchFamily="34" charset="-128"/>
              </a:rPr>
              <a:t>Fields: Notation</a:t>
            </a:r>
          </a:p>
        </p:txBody>
      </p:sp>
      <p:graphicFrame>
        <p:nvGraphicFramePr>
          <p:cNvPr id="43011" name="Object 4">
            <a:extLst>
              <a:ext uri="{FF2B5EF4-FFF2-40B4-BE49-F238E27FC236}">
                <a16:creationId xmlns:a16="http://schemas.microsoft.com/office/drawing/2014/main" id="{647B8425-B534-C5D2-1E97-E16600E38F91}"/>
              </a:ext>
            </a:extLst>
          </p:cNvPr>
          <p:cNvGraphicFramePr>
            <a:graphicFrameLocks noChangeAspect="1"/>
          </p:cNvGraphicFramePr>
          <p:nvPr/>
        </p:nvGraphicFramePr>
        <p:xfrm>
          <a:off x="1960563" y="1854200"/>
          <a:ext cx="2397125" cy="914400"/>
        </p:xfrm>
        <a:graphic>
          <a:graphicData uri="http://schemas.openxmlformats.org/presentationml/2006/ole">
            <mc:AlternateContent xmlns:mc="http://schemas.openxmlformats.org/markup-compatibility/2006">
              <mc:Choice xmlns:v="urn:schemas-microsoft-com:vml" Requires="v">
                <p:oleObj name="Equation" r:id="rId3" imgW="24282400" imgH="11696700" progId="Equation.DSMT4">
                  <p:embed/>
                </p:oleObj>
              </mc:Choice>
              <mc:Fallback>
                <p:oleObj name="Equation" r:id="rId3" imgW="24282400" imgH="116967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563" y="1854200"/>
                        <a:ext cx="23971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3012" name="Text Box 17">
            <a:extLst>
              <a:ext uri="{FF2B5EF4-FFF2-40B4-BE49-F238E27FC236}">
                <a16:creationId xmlns:a16="http://schemas.microsoft.com/office/drawing/2014/main" id="{3E46F49B-74C4-840B-4C2A-F0A971FAB85D}"/>
              </a:ext>
            </a:extLst>
          </p:cNvPr>
          <p:cNvSpPr txBox="1">
            <a:spLocks noChangeArrowheads="1"/>
          </p:cNvSpPr>
          <p:nvPr/>
        </p:nvSpPr>
        <p:spPr bwMode="auto">
          <a:xfrm>
            <a:off x="304800" y="1676400"/>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u="sng">
                <a:solidFill>
                  <a:srgbClr val="FF0000"/>
                </a:solidFill>
                <a:latin typeface="Arial" panose="020B0604020202020204" pitchFamily="34" charset="0"/>
                <a:ea typeface="SimSun" panose="02010600030101010101" pitchFamily="2" charset="-122"/>
              </a:rPr>
              <a:t>Quarks:</a:t>
            </a:r>
          </a:p>
        </p:txBody>
      </p:sp>
      <p:sp>
        <p:nvSpPr>
          <p:cNvPr id="43013" name="Text Box 18">
            <a:extLst>
              <a:ext uri="{FF2B5EF4-FFF2-40B4-BE49-F238E27FC236}">
                <a16:creationId xmlns:a16="http://schemas.microsoft.com/office/drawing/2014/main" id="{BF3142BF-B7DC-CB48-D941-0CB7281AB556}"/>
              </a:ext>
            </a:extLst>
          </p:cNvPr>
          <p:cNvSpPr txBox="1">
            <a:spLocks noChangeArrowheads="1"/>
          </p:cNvSpPr>
          <p:nvPr/>
        </p:nvSpPr>
        <p:spPr bwMode="auto">
          <a:xfrm>
            <a:off x="304800" y="4267200"/>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u="sng">
                <a:solidFill>
                  <a:srgbClr val="FF0000"/>
                </a:solidFill>
                <a:latin typeface="Arial" panose="020B0604020202020204" pitchFamily="34" charset="0"/>
                <a:ea typeface="SimSun" panose="02010600030101010101" pitchFamily="2" charset="-122"/>
              </a:rPr>
              <a:t>Leptons:</a:t>
            </a:r>
          </a:p>
        </p:txBody>
      </p:sp>
      <p:sp>
        <p:nvSpPr>
          <p:cNvPr id="43014" name="Text Box 19">
            <a:extLst>
              <a:ext uri="{FF2B5EF4-FFF2-40B4-BE49-F238E27FC236}">
                <a16:creationId xmlns:a16="http://schemas.microsoft.com/office/drawing/2014/main" id="{B4D987C2-D5DA-4C75-9E6A-636469494A6C}"/>
              </a:ext>
            </a:extLst>
          </p:cNvPr>
          <p:cNvSpPr txBox="1">
            <a:spLocks noChangeArrowheads="1"/>
          </p:cNvSpPr>
          <p:nvPr/>
        </p:nvSpPr>
        <p:spPr bwMode="auto">
          <a:xfrm>
            <a:off x="228600" y="5943600"/>
            <a:ext cx="1377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u="sng">
                <a:solidFill>
                  <a:srgbClr val="FF0000"/>
                </a:solidFill>
                <a:latin typeface="Arial" panose="020B0604020202020204" pitchFamily="34" charset="0"/>
                <a:ea typeface="SimSun" panose="02010600030101010101" pitchFamily="2" charset="-122"/>
              </a:rPr>
              <a:t>Scalar field:</a:t>
            </a:r>
          </a:p>
        </p:txBody>
      </p:sp>
      <p:graphicFrame>
        <p:nvGraphicFramePr>
          <p:cNvPr id="43015" name="Object 20">
            <a:extLst>
              <a:ext uri="{FF2B5EF4-FFF2-40B4-BE49-F238E27FC236}">
                <a16:creationId xmlns:a16="http://schemas.microsoft.com/office/drawing/2014/main" id="{31430201-2F9A-3EBB-7164-4756DAB07B0F}"/>
              </a:ext>
            </a:extLst>
          </p:cNvPr>
          <p:cNvGraphicFramePr>
            <a:graphicFrameLocks noChangeAspect="1"/>
          </p:cNvGraphicFramePr>
          <p:nvPr/>
        </p:nvGraphicFramePr>
        <p:xfrm>
          <a:off x="1889125" y="4081463"/>
          <a:ext cx="2720975" cy="895350"/>
        </p:xfrm>
        <a:graphic>
          <a:graphicData uri="http://schemas.openxmlformats.org/presentationml/2006/ole">
            <mc:AlternateContent xmlns:mc="http://schemas.openxmlformats.org/markup-compatibility/2006">
              <mc:Choice xmlns:v="urn:schemas-microsoft-com:vml" Requires="v">
                <p:oleObj name="Equation" r:id="rId5" imgW="26035000" imgH="11696700" progId="Equation.DSMT4">
                  <p:embed/>
                </p:oleObj>
              </mc:Choice>
              <mc:Fallback>
                <p:oleObj name="Equation" r:id="rId5" imgW="26035000" imgH="11696700" progId="Equation.DSMT4">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125" y="4081463"/>
                        <a:ext cx="2720975"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3016" name="Object 21">
            <a:extLst>
              <a:ext uri="{FF2B5EF4-FFF2-40B4-BE49-F238E27FC236}">
                <a16:creationId xmlns:a16="http://schemas.microsoft.com/office/drawing/2014/main" id="{0D23CBF1-E35B-21A9-1236-ED99BCCD077F}"/>
              </a:ext>
            </a:extLst>
          </p:cNvPr>
          <p:cNvGraphicFramePr>
            <a:graphicFrameLocks noChangeAspect="1"/>
          </p:cNvGraphicFramePr>
          <p:nvPr/>
        </p:nvGraphicFramePr>
        <p:xfrm>
          <a:off x="2057400" y="3429000"/>
          <a:ext cx="1649413" cy="466725"/>
        </p:xfrm>
        <a:graphic>
          <a:graphicData uri="http://schemas.openxmlformats.org/presentationml/2006/ole">
            <mc:AlternateContent xmlns:mc="http://schemas.openxmlformats.org/markup-compatibility/2006">
              <mc:Choice xmlns:v="urn:schemas-microsoft-com:vml" Requires="v">
                <p:oleObj name="Equation" r:id="rId7" imgW="17843500" imgH="5562600" progId="Equation.DSMT4">
                  <p:embed/>
                </p:oleObj>
              </mc:Choice>
              <mc:Fallback>
                <p:oleObj name="Equation" r:id="rId7" imgW="17843500" imgH="5562600" progId="Equation.DSMT4">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3429000"/>
                        <a:ext cx="1649413"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3017" name="Object 22">
            <a:extLst>
              <a:ext uri="{FF2B5EF4-FFF2-40B4-BE49-F238E27FC236}">
                <a16:creationId xmlns:a16="http://schemas.microsoft.com/office/drawing/2014/main" id="{43779335-C867-5B92-6A7E-6B1152C20026}"/>
              </a:ext>
            </a:extLst>
          </p:cNvPr>
          <p:cNvGraphicFramePr>
            <a:graphicFrameLocks noChangeAspect="1"/>
          </p:cNvGraphicFramePr>
          <p:nvPr/>
        </p:nvGraphicFramePr>
        <p:xfrm>
          <a:off x="5410200" y="3436938"/>
          <a:ext cx="1752600" cy="449262"/>
        </p:xfrm>
        <a:graphic>
          <a:graphicData uri="http://schemas.openxmlformats.org/presentationml/2006/ole">
            <mc:AlternateContent xmlns:mc="http://schemas.openxmlformats.org/markup-compatibility/2006">
              <mc:Choice xmlns:v="urn:schemas-microsoft-com:vml" Requires="v">
                <p:oleObj name="Equation" r:id="rId9" imgW="19596100" imgH="5562600" progId="Equation.DSMT4">
                  <p:embed/>
                </p:oleObj>
              </mc:Choice>
              <mc:Fallback>
                <p:oleObj name="Equation" r:id="rId9" imgW="19596100" imgH="5562600" progId="Equation.DSMT4">
                  <p:embed/>
                  <p:pic>
                    <p:nvPicPr>
                      <p:cNvPr id="0" name="Object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3436938"/>
                        <a:ext cx="1752600"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3018" name="Object 23">
            <a:extLst>
              <a:ext uri="{FF2B5EF4-FFF2-40B4-BE49-F238E27FC236}">
                <a16:creationId xmlns:a16="http://schemas.microsoft.com/office/drawing/2014/main" id="{C7AFCBE7-ACC9-B988-24C9-5CB76AD3FD7F}"/>
              </a:ext>
            </a:extLst>
          </p:cNvPr>
          <p:cNvGraphicFramePr>
            <a:graphicFrameLocks noChangeAspect="1"/>
          </p:cNvGraphicFramePr>
          <p:nvPr/>
        </p:nvGraphicFramePr>
        <p:xfrm>
          <a:off x="2057400" y="5181600"/>
          <a:ext cx="1371600" cy="500063"/>
        </p:xfrm>
        <a:graphic>
          <a:graphicData uri="http://schemas.openxmlformats.org/presentationml/2006/ole">
            <mc:AlternateContent xmlns:mc="http://schemas.openxmlformats.org/markup-compatibility/2006">
              <mc:Choice xmlns:v="urn:schemas-microsoft-com:vml" Requires="v">
                <p:oleObj name="Equation" r:id="rId11" imgW="15214600" imgH="5562600" progId="Equation.DSMT4">
                  <p:embed/>
                </p:oleObj>
              </mc:Choice>
              <mc:Fallback>
                <p:oleObj name="Equation" r:id="rId11" imgW="15214600" imgH="5562600" progId="Equation.DSMT4">
                  <p:embed/>
                  <p:pic>
                    <p:nvPicPr>
                      <p:cNvPr id="0"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5181600"/>
                        <a:ext cx="13716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3019" name="Object 24">
            <a:extLst>
              <a:ext uri="{FF2B5EF4-FFF2-40B4-BE49-F238E27FC236}">
                <a16:creationId xmlns:a16="http://schemas.microsoft.com/office/drawing/2014/main" id="{C6BB5CDE-A889-24E9-F1DD-66D4A140928F}"/>
              </a:ext>
            </a:extLst>
          </p:cNvPr>
          <p:cNvGraphicFramePr>
            <a:graphicFrameLocks noChangeAspect="1"/>
          </p:cNvGraphicFramePr>
          <p:nvPr/>
        </p:nvGraphicFramePr>
        <p:xfrm>
          <a:off x="2114550" y="5867400"/>
          <a:ext cx="2133600" cy="871538"/>
        </p:xfrm>
        <a:graphic>
          <a:graphicData uri="http://schemas.openxmlformats.org/presentationml/2006/ole">
            <mc:AlternateContent xmlns:mc="http://schemas.openxmlformats.org/markup-compatibility/2006">
              <mc:Choice xmlns:v="urn:schemas-microsoft-com:vml" Requires="v">
                <p:oleObj name="Equation" r:id="rId13" imgW="27203400" imgH="11112500" progId="Equation.DSMT4">
                  <p:embed/>
                </p:oleObj>
              </mc:Choice>
              <mc:Fallback>
                <p:oleObj name="Equation" r:id="rId13" imgW="27203400" imgH="11112500" progId="Equation.DSMT4">
                  <p:embed/>
                  <p:pic>
                    <p:nvPicPr>
                      <p:cNvPr id="0"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4550" y="5867400"/>
                        <a:ext cx="2133600"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3020" name="Text Box 25">
            <a:extLst>
              <a:ext uri="{FF2B5EF4-FFF2-40B4-BE49-F238E27FC236}">
                <a16:creationId xmlns:a16="http://schemas.microsoft.com/office/drawing/2014/main" id="{F7E4DE9A-6D90-AB8F-125F-6C15E38ECD8B}"/>
              </a:ext>
            </a:extLst>
          </p:cNvPr>
          <p:cNvSpPr txBox="1">
            <a:spLocks noChangeArrowheads="1"/>
          </p:cNvSpPr>
          <p:nvPr/>
        </p:nvSpPr>
        <p:spPr bwMode="auto">
          <a:xfrm>
            <a:off x="1600200" y="2057400"/>
            <a:ext cx="40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2800" b="0" i="0">
                <a:latin typeface="Arial" panose="020B0604020202020204" pitchFamily="34" charset="0"/>
                <a:ea typeface="SimSun" panose="02010600030101010101" pitchFamily="2" charset="-122"/>
              </a:rPr>
              <a:t> </a:t>
            </a:r>
          </a:p>
        </p:txBody>
      </p:sp>
      <p:sp>
        <p:nvSpPr>
          <p:cNvPr id="43021" name="Text Box 26">
            <a:extLst>
              <a:ext uri="{FF2B5EF4-FFF2-40B4-BE49-F238E27FC236}">
                <a16:creationId xmlns:a16="http://schemas.microsoft.com/office/drawing/2014/main" id="{D7684E92-7F60-A04B-B5B1-90D2A1C24204}"/>
              </a:ext>
            </a:extLst>
          </p:cNvPr>
          <p:cNvSpPr txBox="1">
            <a:spLocks noChangeArrowheads="1"/>
          </p:cNvSpPr>
          <p:nvPr/>
        </p:nvSpPr>
        <p:spPr bwMode="auto">
          <a:xfrm>
            <a:off x="4953000" y="3429000"/>
            <a:ext cx="40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2800" b="0" i="0">
                <a:latin typeface="Arial" panose="020B0604020202020204" pitchFamily="34" charset="0"/>
                <a:ea typeface="SimSun" panose="02010600030101010101" pitchFamily="2" charset="-122"/>
              </a:rPr>
              <a:t> </a:t>
            </a:r>
          </a:p>
        </p:txBody>
      </p:sp>
      <p:sp>
        <p:nvSpPr>
          <p:cNvPr id="43022" name="Text Box 27">
            <a:extLst>
              <a:ext uri="{FF2B5EF4-FFF2-40B4-BE49-F238E27FC236}">
                <a16:creationId xmlns:a16="http://schemas.microsoft.com/office/drawing/2014/main" id="{03715480-05F8-0022-9284-4B17EC7FE06F}"/>
              </a:ext>
            </a:extLst>
          </p:cNvPr>
          <p:cNvSpPr txBox="1">
            <a:spLocks noChangeArrowheads="1"/>
          </p:cNvSpPr>
          <p:nvPr/>
        </p:nvSpPr>
        <p:spPr bwMode="auto">
          <a:xfrm>
            <a:off x="1600200" y="3429000"/>
            <a:ext cx="40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2800" b="0" i="0">
                <a:latin typeface="Arial" panose="020B0604020202020204" pitchFamily="34" charset="0"/>
                <a:ea typeface="SimSun" panose="02010600030101010101" pitchFamily="2" charset="-122"/>
              </a:rPr>
              <a:t> </a:t>
            </a:r>
          </a:p>
        </p:txBody>
      </p:sp>
      <p:sp>
        <p:nvSpPr>
          <p:cNvPr id="43023" name="Text Box 28">
            <a:extLst>
              <a:ext uri="{FF2B5EF4-FFF2-40B4-BE49-F238E27FC236}">
                <a16:creationId xmlns:a16="http://schemas.microsoft.com/office/drawing/2014/main" id="{4D5091D1-BDEC-B627-636C-A8B8AC192FCA}"/>
              </a:ext>
            </a:extLst>
          </p:cNvPr>
          <p:cNvSpPr txBox="1">
            <a:spLocks noChangeArrowheads="1"/>
          </p:cNvSpPr>
          <p:nvPr/>
        </p:nvSpPr>
        <p:spPr bwMode="auto">
          <a:xfrm>
            <a:off x="1600200" y="4267200"/>
            <a:ext cx="40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2800" b="0" i="0">
                <a:latin typeface="Arial" panose="020B0604020202020204" pitchFamily="34" charset="0"/>
                <a:ea typeface="SimSun" panose="02010600030101010101" pitchFamily="2" charset="-122"/>
              </a:rPr>
              <a:t> </a:t>
            </a:r>
          </a:p>
        </p:txBody>
      </p:sp>
      <p:sp>
        <p:nvSpPr>
          <p:cNvPr id="43024" name="Text Box 29">
            <a:extLst>
              <a:ext uri="{FF2B5EF4-FFF2-40B4-BE49-F238E27FC236}">
                <a16:creationId xmlns:a16="http://schemas.microsoft.com/office/drawing/2014/main" id="{623B8D9E-0F09-BF68-A7DF-B9DB66BD4A9C}"/>
              </a:ext>
            </a:extLst>
          </p:cNvPr>
          <p:cNvSpPr txBox="1">
            <a:spLocks noChangeArrowheads="1"/>
          </p:cNvSpPr>
          <p:nvPr/>
        </p:nvSpPr>
        <p:spPr bwMode="auto">
          <a:xfrm>
            <a:off x="1600200" y="5181600"/>
            <a:ext cx="40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2800" b="0" i="0">
                <a:latin typeface="Arial" panose="020B0604020202020204" pitchFamily="34" charset="0"/>
                <a:ea typeface="SimSun" panose="02010600030101010101" pitchFamily="2" charset="-122"/>
              </a:rPr>
              <a:t> </a:t>
            </a:r>
          </a:p>
        </p:txBody>
      </p:sp>
      <p:sp>
        <p:nvSpPr>
          <p:cNvPr id="43025" name="Text Box 30">
            <a:extLst>
              <a:ext uri="{FF2B5EF4-FFF2-40B4-BE49-F238E27FC236}">
                <a16:creationId xmlns:a16="http://schemas.microsoft.com/office/drawing/2014/main" id="{EFC8393F-8A53-82A1-0AB9-24746EBE2FF3}"/>
              </a:ext>
            </a:extLst>
          </p:cNvPr>
          <p:cNvSpPr txBox="1">
            <a:spLocks noChangeArrowheads="1"/>
          </p:cNvSpPr>
          <p:nvPr/>
        </p:nvSpPr>
        <p:spPr bwMode="auto">
          <a:xfrm>
            <a:off x="5029200" y="5181600"/>
            <a:ext cx="40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2800" b="0" i="0">
                <a:latin typeface="Arial" panose="020B0604020202020204" pitchFamily="34" charset="0"/>
                <a:ea typeface="SimSun" panose="02010600030101010101" pitchFamily="2" charset="-122"/>
              </a:rPr>
              <a:t> </a:t>
            </a:r>
          </a:p>
        </p:txBody>
      </p:sp>
      <p:sp>
        <p:nvSpPr>
          <p:cNvPr id="43026" name="Text Box 31">
            <a:extLst>
              <a:ext uri="{FF2B5EF4-FFF2-40B4-BE49-F238E27FC236}">
                <a16:creationId xmlns:a16="http://schemas.microsoft.com/office/drawing/2014/main" id="{035E086C-308F-EF7B-756D-8E689042D4B5}"/>
              </a:ext>
            </a:extLst>
          </p:cNvPr>
          <p:cNvSpPr txBox="1">
            <a:spLocks noChangeArrowheads="1"/>
          </p:cNvSpPr>
          <p:nvPr/>
        </p:nvSpPr>
        <p:spPr bwMode="auto">
          <a:xfrm>
            <a:off x="1614488" y="6019800"/>
            <a:ext cx="40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2800" b="0" i="0">
                <a:latin typeface="Arial" panose="020B0604020202020204" pitchFamily="34" charset="0"/>
                <a:ea typeface="SimSun" panose="02010600030101010101" pitchFamily="2" charset="-122"/>
              </a:rPr>
              <a:t> </a:t>
            </a:r>
          </a:p>
        </p:txBody>
      </p:sp>
      <p:sp>
        <p:nvSpPr>
          <p:cNvPr id="43027" name="Text Box 32">
            <a:extLst>
              <a:ext uri="{FF2B5EF4-FFF2-40B4-BE49-F238E27FC236}">
                <a16:creationId xmlns:a16="http://schemas.microsoft.com/office/drawing/2014/main" id="{44F16DCB-3FE9-2FEE-CFFD-A594DD3A86EF}"/>
              </a:ext>
            </a:extLst>
          </p:cNvPr>
          <p:cNvSpPr txBox="1">
            <a:spLocks noChangeArrowheads="1"/>
          </p:cNvSpPr>
          <p:nvPr/>
        </p:nvSpPr>
        <p:spPr bwMode="auto">
          <a:xfrm>
            <a:off x="7696200" y="228600"/>
            <a:ext cx="1203325"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Y = Q - T</a:t>
            </a:r>
            <a:r>
              <a:rPr lang="en-US" altLang="en-CH" sz="1800" b="0" i="0" baseline="-25000">
                <a:latin typeface="Arial" panose="020B0604020202020204" pitchFamily="34" charset="0"/>
                <a:ea typeface="SimSun" panose="02010600030101010101" pitchFamily="2" charset="-122"/>
              </a:rPr>
              <a:t>3</a:t>
            </a:r>
            <a:endParaRPr lang="en-US" altLang="en-CH" sz="1800" b="0" i="0">
              <a:latin typeface="Arial" panose="020B0604020202020204" pitchFamily="34" charset="0"/>
              <a:ea typeface="SimSun" panose="02010600030101010101" pitchFamily="2" charset="-122"/>
            </a:endParaRPr>
          </a:p>
        </p:txBody>
      </p:sp>
      <p:sp>
        <p:nvSpPr>
          <p:cNvPr id="43028" name="Text Box 33">
            <a:extLst>
              <a:ext uri="{FF2B5EF4-FFF2-40B4-BE49-F238E27FC236}">
                <a16:creationId xmlns:a16="http://schemas.microsoft.com/office/drawing/2014/main" id="{209C355D-0FAA-2089-6EEF-D4CEBC680253}"/>
              </a:ext>
            </a:extLst>
          </p:cNvPr>
          <p:cNvSpPr txBox="1">
            <a:spLocks noChangeArrowheads="1"/>
          </p:cNvSpPr>
          <p:nvPr/>
        </p:nvSpPr>
        <p:spPr bwMode="auto">
          <a:xfrm>
            <a:off x="228600" y="2286000"/>
            <a:ext cx="11731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800" b="0" i="0">
                <a:latin typeface="Arial" panose="020B0604020202020204" pitchFamily="34" charset="0"/>
                <a:ea typeface="SimSun" panose="02010600030101010101" pitchFamily="2" charset="-122"/>
              </a:rPr>
              <a:t>Under SU2:</a:t>
            </a:r>
          </a:p>
          <a:p>
            <a:pPr eaLnBrk="1" hangingPunct="1">
              <a:spcBef>
                <a:spcPct val="0"/>
              </a:spcBef>
              <a:buFontTx/>
              <a:buNone/>
            </a:pPr>
            <a:r>
              <a:rPr lang="en-US" altLang="en-CH" sz="800" b="0" i="0">
                <a:latin typeface="Arial" panose="020B0604020202020204" pitchFamily="34" charset="0"/>
                <a:ea typeface="SimSun" panose="02010600030101010101" pitchFamily="2" charset="-122"/>
              </a:rPr>
              <a:t>Left handed doublets</a:t>
            </a:r>
          </a:p>
          <a:p>
            <a:pPr eaLnBrk="1" hangingPunct="1">
              <a:spcBef>
                <a:spcPct val="0"/>
              </a:spcBef>
              <a:buFontTx/>
              <a:buNone/>
            </a:pPr>
            <a:r>
              <a:rPr lang="en-US" altLang="en-CH" sz="800" b="0" i="0">
                <a:latin typeface="Arial" panose="020B0604020202020204" pitchFamily="34" charset="0"/>
                <a:ea typeface="SimSun" panose="02010600030101010101" pitchFamily="2" charset="-122"/>
              </a:rPr>
              <a:t>Right hander singlets </a:t>
            </a:r>
          </a:p>
        </p:txBody>
      </p:sp>
      <p:sp>
        <p:nvSpPr>
          <p:cNvPr id="43029" name="Text Box 34">
            <a:extLst>
              <a:ext uri="{FF2B5EF4-FFF2-40B4-BE49-F238E27FC236}">
                <a16:creationId xmlns:a16="http://schemas.microsoft.com/office/drawing/2014/main" id="{383931EF-BFB9-7D6D-D4D1-CDE92AC6BA5E}"/>
              </a:ext>
            </a:extLst>
          </p:cNvPr>
          <p:cNvSpPr txBox="1">
            <a:spLocks noChangeArrowheads="1"/>
          </p:cNvSpPr>
          <p:nvPr/>
        </p:nvSpPr>
        <p:spPr bwMode="auto">
          <a:xfrm>
            <a:off x="5791200" y="5943600"/>
            <a:ext cx="3068638" cy="831850"/>
          </a:xfrm>
          <a:prstGeom prst="rect">
            <a:avLst/>
          </a:prstGeom>
          <a:solidFill>
            <a:srgbClr val="FFFFCC"/>
          </a:solidFill>
          <a:ln w="9525">
            <a:solidFill>
              <a:schemeClr val="tx1"/>
            </a:solidFill>
            <a:miter lim="800000"/>
            <a:headEnd/>
            <a:tailEnd/>
          </a:ln>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200" b="0" i="0">
                <a:solidFill>
                  <a:srgbClr val="990099"/>
                </a:solidFill>
                <a:latin typeface="Arial" panose="020B0604020202020204" pitchFamily="34" charset="0"/>
                <a:ea typeface="SimSun" panose="02010600030101010101" pitchFamily="2" charset="-122"/>
              </a:rPr>
              <a:t>Note:</a:t>
            </a:r>
          </a:p>
          <a:p>
            <a:pPr eaLnBrk="1" hangingPunct="1">
              <a:spcBef>
                <a:spcPct val="0"/>
              </a:spcBef>
              <a:buFontTx/>
              <a:buNone/>
            </a:pPr>
            <a:r>
              <a:rPr lang="en-US" altLang="en-CH" sz="1200" b="0" i="0">
                <a:solidFill>
                  <a:srgbClr val="990099"/>
                </a:solidFill>
                <a:latin typeface="Arial" panose="020B0604020202020204" pitchFamily="34" charset="0"/>
                <a:ea typeface="SimSun" panose="02010600030101010101" pitchFamily="2" charset="-122"/>
              </a:rPr>
              <a:t>Interaction representation: standard model interaction is independent of generation number</a:t>
            </a:r>
          </a:p>
        </p:txBody>
      </p:sp>
      <p:graphicFrame>
        <p:nvGraphicFramePr>
          <p:cNvPr id="43030" name="Object 36">
            <a:extLst>
              <a:ext uri="{FF2B5EF4-FFF2-40B4-BE49-F238E27FC236}">
                <a16:creationId xmlns:a16="http://schemas.microsoft.com/office/drawing/2014/main" id="{04EC0541-7951-673C-9377-5EC0543F1391}"/>
              </a:ext>
            </a:extLst>
          </p:cNvPr>
          <p:cNvGraphicFramePr>
            <a:graphicFrameLocks noChangeAspect="1"/>
          </p:cNvGraphicFramePr>
          <p:nvPr/>
        </p:nvGraphicFramePr>
        <p:xfrm>
          <a:off x="5559425" y="5141913"/>
          <a:ext cx="692150" cy="585787"/>
        </p:xfrm>
        <a:graphic>
          <a:graphicData uri="http://schemas.openxmlformats.org/presentationml/2006/ole">
            <mc:AlternateContent xmlns:mc="http://schemas.openxmlformats.org/markup-compatibility/2006">
              <mc:Choice xmlns:v="urn:schemas-microsoft-com:vml" Requires="v">
                <p:oleObj name="Equation" r:id="rId15" imgW="7607300" imgH="6438900" progId="Equation.DSMT4">
                  <p:embed/>
                </p:oleObj>
              </mc:Choice>
              <mc:Fallback>
                <p:oleObj name="Equation" r:id="rId15" imgW="7607300" imgH="6438900" progId="Equation.DSMT4">
                  <p:embed/>
                  <p:pic>
                    <p:nvPicPr>
                      <p:cNvPr id="0" name="Object 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59425" y="5141913"/>
                        <a:ext cx="69215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3031" name="Object 39">
            <a:extLst>
              <a:ext uri="{FF2B5EF4-FFF2-40B4-BE49-F238E27FC236}">
                <a16:creationId xmlns:a16="http://schemas.microsoft.com/office/drawing/2014/main" id="{800EEFB6-BDE8-DB74-AEEE-CEAFBEE27DDD}"/>
              </a:ext>
            </a:extLst>
          </p:cNvPr>
          <p:cNvGraphicFramePr>
            <a:graphicFrameLocks noGrp="1" noChangeAspect="1"/>
          </p:cNvGraphicFramePr>
          <p:nvPr>
            <p:ph idx="4294967295"/>
          </p:nvPr>
        </p:nvGraphicFramePr>
        <p:xfrm>
          <a:off x="1676400" y="838200"/>
          <a:ext cx="3352800" cy="642938"/>
        </p:xfrm>
        <a:graphic>
          <a:graphicData uri="http://schemas.openxmlformats.org/presentationml/2006/ole">
            <mc:AlternateContent xmlns:mc="http://schemas.openxmlformats.org/markup-compatibility/2006">
              <mc:Choice xmlns:v="urn:schemas-microsoft-com:vml" Requires="v">
                <p:oleObj name="Equation" r:id="rId17" imgW="51790600" imgH="9944100" progId="Equation.DSMT4">
                  <p:embed/>
                </p:oleObj>
              </mc:Choice>
              <mc:Fallback>
                <p:oleObj name="Equation" r:id="rId17" imgW="51790600" imgH="9944100" progId="Equation.DSMT4">
                  <p:embed/>
                  <p:pic>
                    <p:nvPicPr>
                      <p:cNvPr id="0" name="Object 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76400" y="838200"/>
                        <a:ext cx="33528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32" name="Text Box 40">
            <a:extLst>
              <a:ext uri="{FF2B5EF4-FFF2-40B4-BE49-F238E27FC236}">
                <a16:creationId xmlns:a16="http://schemas.microsoft.com/office/drawing/2014/main" id="{3B944BAC-FD73-E5D0-574F-D6A0A72E86D3}"/>
              </a:ext>
            </a:extLst>
          </p:cNvPr>
          <p:cNvSpPr txBox="1">
            <a:spLocks noChangeArrowheads="1"/>
          </p:cNvSpPr>
          <p:nvPr/>
        </p:nvSpPr>
        <p:spPr bwMode="auto">
          <a:xfrm>
            <a:off x="304800" y="9144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buFontTx/>
              <a:buNone/>
            </a:pPr>
            <a:r>
              <a:rPr lang="en-US" altLang="en-CH" sz="1800" b="0" i="0" u="sng">
                <a:solidFill>
                  <a:srgbClr val="FF0000"/>
                </a:solidFill>
                <a:latin typeface="Arial" panose="020B0604020202020204" pitchFamily="34" charset="0"/>
                <a:ea typeface="SimSun" panose="02010600030101010101" pitchFamily="2" charset="-122"/>
              </a:rPr>
              <a:t>Fermions:</a:t>
            </a:r>
          </a:p>
        </p:txBody>
      </p:sp>
      <p:sp>
        <p:nvSpPr>
          <p:cNvPr id="43033" name="Text Box 41">
            <a:extLst>
              <a:ext uri="{FF2B5EF4-FFF2-40B4-BE49-F238E27FC236}">
                <a16:creationId xmlns:a16="http://schemas.microsoft.com/office/drawing/2014/main" id="{F4335691-DD18-7CD0-8F19-86F17AC511EC}"/>
              </a:ext>
            </a:extLst>
          </p:cNvPr>
          <p:cNvSpPr txBox="1">
            <a:spLocks noChangeArrowheads="1"/>
          </p:cNvSpPr>
          <p:nvPr/>
        </p:nvSpPr>
        <p:spPr bwMode="auto">
          <a:xfrm>
            <a:off x="5470525" y="922338"/>
            <a:ext cx="326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with</a:t>
            </a:r>
            <a:r>
              <a:rPr lang="en-US" altLang="en-CH" b="0">
                <a:latin typeface="Symbol" pitchFamily="2" charset="2"/>
                <a:ea typeface="SimSun" panose="02010600030101010101" pitchFamily="2" charset="-122"/>
              </a:rPr>
              <a:t>   y</a:t>
            </a:r>
            <a:r>
              <a:rPr lang="en-US" altLang="en-CH" b="0">
                <a:latin typeface="Times New Roman" panose="02020603050405020304" pitchFamily="18" charset="0"/>
                <a:ea typeface="SimSun" panose="02010600030101010101" pitchFamily="2" charset="-122"/>
              </a:rPr>
              <a:t> = Q</a:t>
            </a:r>
            <a:r>
              <a:rPr lang="en-US" altLang="en-CH" b="0" baseline="-25000">
                <a:latin typeface="Times New Roman" panose="02020603050405020304" pitchFamily="18" charset="0"/>
                <a:ea typeface="SimSun" panose="02010600030101010101" pitchFamily="2" charset="-122"/>
              </a:rPr>
              <a:t>L</a:t>
            </a:r>
            <a:r>
              <a:rPr lang="en-US" altLang="en-CH" b="0">
                <a:latin typeface="Times New Roman" panose="02020603050405020304" pitchFamily="18" charset="0"/>
                <a:ea typeface="SimSun" panose="02010600030101010101" pitchFamily="2" charset="-122"/>
              </a:rPr>
              <a:t>, u</a:t>
            </a:r>
            <a:r>
              <a:rPr lang="en-US" altLang="en-CH" b="0" baseline="-25000">
                <a:latin typeface="Times New Roman" panose="02020603050405020304" pitchFamily="18" charset="0"/>
                <a:ea typeface="SimSun" panose="02010600030101010101" pitchFamily="2" charset="-122"/>
              </a:rPr>
              <a:t>R</a:t>
            </a:r>
            <a:r>
              <a:rPr lang="en-US" altLang="en-CH" b="0">
                <a:latin typeface="Times New Roman" panose="02020603050405020304" pitchFamily="18" charset="0"/>
                <a:ea typeface="SimSun" panose="02010600030101010101" pitchFamily="2" charset="-122"/>
              </a:rPr>
              <a:t>, d</a:t>
            </a:r>
            <a:r>
              <a:rPr lang="en-US" altLang="en-CH" b="0" baseline="-25000">
                <a:latin typeface="Times New Roman" panose="02020603050405020304" pitchFamily="18" charset="0"/>
                <a:ea typeface="SimSun" panose="02010600030101010101" pitchFamily="2" charset="-122"/>
              </a:rPr>
              <a:t>R</a:t>
            </a:r>
            <a:r>
              <a:rPr lang="en-US" altLang="en-CH" b="0">
                <a:latin typeface="Times New Roman" panose="02020603050405020304" pitchFamily="18" charset="0"/>
                <a:ea typeface="SimSun" panose="02010600030101010101" pitchFamily="2" charset="-122"/>
              </a:rPr>
              <a:t>, L</a:t>
            </a:r>
            <a:r>
              <a:rPr lang="en-US" altLang="en-CH" b="0" baseline="-25000">
                <a:latin typeface="Times New Roman" panose="02020603050405020304" pitchFamily="18" charset="0"/>
                <a:ea typeface="SimSun" panose="02010600030101010101" pitchFamily="2" charset="-122"/>
              </a:rPr>
              <a:t>L</a:t>
            </a:r>
            <a:r>
              <a:rPr lang="en-US" altLang="en-CH" b="0">
                <a:latin typeface="Times New Roman" panose="02020603050405020304" pitchFamily="18" charset="0"/>
                <a:ea typeface="SimSun" panose="02010600030101010101" pitchFamily="2" charset="-122"/>
              </a:rPr>
              <a:t>, l</a:t>
            </a:r>
            <a:r>
              <a:rPr lang="en-US" altLang="en-CH" b="0" baseline="-25000">
                <a:latin typeface="Times New Roman" panose="02020603050405020304" pitchFamily="18" charset="0"/>
                <a:ea typeface="SimSun" panose="02010600030101010101" pitchFamily="2" charset="-122"/>
              </a:rPr>
              <a:t>R</a:t>
            </a:r>
            <a:r>
              <a:rPr lang="en-US" altLang="en-CH" b="0">
                <a:latin typeface="Times New Roman" panose="02020603050405020304" pitchFamily="18" charset="0"/>
                <a:ea typeface="SimSun" panose="02010600030101010101" pitchFamily="2" charset="-122"/>
              </a:rPr>
              <a:t>, </a:t>
            </a:r>
            <a:r>
              <a:rPr lang="en-US" altLang="en-CH" b="0">
                <a:latin typeface="Symbol" pitchFamily="2" charset="2"/>
                <a:ea typeface="SimSun" panose="02010600030101010101" pitchFamily="2" charset="-122"/>
              </a:rPr>
              <a:t>n</a:t>
            </a:r>
            <a:r>
              <a:rPr lang="en-US" altLang="en-CH" b="0" baseline="-25000">
                <a:latin typeface="Times New Roman" panose="02020603050405020304" pitchFamily="18" charset="0"/>
                <a:ea typeface="SimSun" panose="02010600030101010101" pitchFamily="2" charset="-122"/>
              </a:rPr>
              <a:t>R</a:t>
            </a:r>
          </a:p>
        </p:txBody>
      </p:sp>
      <p:sp>
        <p:nvSpPr>
          <p:cNvPr id="43034" name="Line 42">
            <a:extLst>
              <a:ext uri="{FF2B5EF4-FFF2-40B4-BE49-F238E27FC236}">
                <a16:creationId xmlns:a16="http://schemas.microsoft.com/office/drawing/2014/main" id="{13C8C923-FBAB-0BD0-263D-B0415E84A860}"/>
              </a:ext>
            </a:extLst>
          </p:cNvPr>
          <p:cNvSpPr>
            <a:spLocks noChangeShapeType="1"/>
          </p:cNvSpPr>
          <p:nvPr/>
        </p:nvSpPr>
        <p:spPr bwMode="auto">
          <a:xfrm>
            <a:off x="0" y="5791200"/>
            <a:ext cx="9067800" cy="0"/>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wrap="none">
            <a:spAutoFit/>
          </a:bodyPr>
          <a:lstStyle/>
          <a:p>
            <a:endParaRPr lang="en-CH"/>
          </a:p>
        </p:txBody>
      </p:sp>
      <p:sp>
        <p:nvSpPr>
          <p:cNvPr id="43035" name="Line 43">
            <a:extLst>
              <a:ext uri="{FF2B5EF4-FFF2-40B4-BE49-F238E27FC236}">
                <a16:creationId xmlns:a16="http://schemas.microsoft.com/office/drawing/2014/main" id="{41AD787C-AC10-160A-076D-F59D79C8F096}"/>
              </a:ext>
            </a:extLst>
          </p:cNvPr>
          <p:cNvSpPr>
            <a:spLocks noChangeShapeType="1"/>
          </p:cNvSpPr>
          <p:nvPr/>
        </p:nvSpPr>
        <p:spPr bwMode="auto">
          <a:xfrm>
            <a:off x="0" y="3962400"/>
            <a:ext cx="9067800" cy="0"/>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wrap="none">
            <a:spAutoFit/>
          </a:bodyPr>
          <a:lstStyle/>
          <a:p>
            <a:endParaRPr lang="en-CH"/>
          </a:p>
        </p:txBody>
      </p:sp>
      <p:sp>
        <p:nvSpPr>
          <p:cNvPr id="43036" name="Line 44">
            <a:extLst>
              <a:ext uri="{FF2B5EF4-FFF2-40B4-BE49-F238E27FC236}">
                <a16:creationId xmlns:a16="http://schemas.microsoft.com/office/drawing/2014/main" id="{BDD20ACF-CC45-0CAC-8A0C-23A1919C9BF8}"/>
              </a:ext>
            </a:extLst>
          </p:cNvPr>
          <p:cNvSpPr>
            <a:spLocks noChangeShapeType="1"/>
          </p:cNvSpPr>
          <p:nvPr/>
        </p:nvSpPr>
        <p:spPr bwMode="auto">
          <a:xfrm>
            <a:off x="76200" y="1600200"/>
            <a:ext cx="9067800" cy="0"/>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wrap="none">
            <a:spAutoFit/>
          </a:bodyPr>
          <a:lstStyle/>
          <a:p>
            <a:endParaRPr lang="en-CH"/>
          </a:p>
        </p:txBody>
      </p:sp>
      <p:grpSp>
        <p:nvGrpSpPr>
          <p:cNvPr id="2" name="Group 48">
            <a:extLst>
              <a:ext uri="{FF2B5EF4-FFF2-40B4-BE49-F238E27FC236}">
                <a16:creationId xmlns:a16="http://schemas.microsoft.com/office/drawing/2014/main" id="{DAC0E18D-7223-3FD6-0AA4-D9EAABDA3DC9}"/>
              </a:ext>
            </a:extLst>
          </p:cNvPr>
          <p:cNvGrpSpPr>
            <a:grpSpLocks/>
          </p:cNvGrpSpPr>
          <p:nvPr/>
        </p:nvGrpSpPr>
        <p:grpSpPr bwMode="auto">
          <a:xfrm>
            <a:off x="4708525" y="1600200"/>
            <a:ext cx="4400550" cy="1766888"/>
            <a:chOff x="2966" y="1008"/>
            <a:chExt cx="2772" cy="1113"/>
          </a:xfrm>
        </p:grpSpPr>
        <p:sp>
          <p:nvSpPr>
            <p:cNvPr id="43039" name="Line 5">
              <a:extLst>
                <a:ext uri="{FF2B5EF4-FFF2-40B4-BE49-F238E27FC236}">
                  <a16:creationId xmlns:a16="http://schemas.microsoft.com/office/drawing/2014/main" id="{1D2115EE-C172-C10F-B513-A4147DD46D8D}"/>
                </a:ext>
              </a:extLst>
            </p:cNvPr>
            <p:cNvSpPr>
              <a:spLocks noChangeShapeType="1"/>
            </p:cNvSpPr>
            <p:nvPr/>
          </p:nvSpPr>
          <p:spPr bwMode="auto">
            <a:xfrm flipV="1">
              <a:off x="3329" y="1585"/>
              <a:ext cx="130" cy="171"/>
            </a:xfrm>
            <a:prstGeom prst="line">
              <a:avLst/>
            </a:prstGeom>
            <a:noFill/>
            <a:ln w="9525">
              <a:solidFill>
                <a:srgbClr val="990000"/>
              </a:solidFill>
              <a:round/>
              <a:headEnd/>
              <a:tailEnd type="triangle" w="lg" len="med"/>
            </a:ln>
            <a:extLst>
              <a:ext uri="{909E8E84-426E-40DD-AFC4-6F175D3DCCD1}">
                <a14:hiddenFill xmlns:a14="http://schemas.microsoft.com/office/drawing/2010/main">
                  <a:noFill/>
                </a14:hiddenFill>
              </a:ext>
            </a:extLst>
          </p:spPr>
          <p:txBody>
            <a:bodyPr/>
            <a:lstStyle/>
            <a:p>
              <a:endParaRPr lang="en-CH"/>
            </a:p>
          </p:txBody>
        </p:sp>
        <p:sp>
          <p:nvSpPr>
            <p:cNvPr id="43040" name="Line 6">
              <a:extLst>
                <a:ext uri="{FF2B5EF4-FFF2-40B4-BE49-F238E27FC236}">
                  <a16:creationId xmlns:a16="http://schemas.microsoft.com/office/drawing/2014/main" id="{A9DCA529-378F-0879-9D31-1C14E797A147}"/>
                </a:ext>
              </a:extLst>
            </p:cNvPr>
            <p:cNvSpPr>
              <a:spLocks noChangeShapeType="1"/>
            </p:cNvSpPr>
            <p:nvPr/>
          </p:nvSpPr>
          <p:spPr bwMode="auto">
            <a:xfrm flipH="1" flipV="1">
              <a:off x="3632" y="1585"/>
              <a:ext cx="0" cy="239"/>
            </a:xfrm>
            <a:prstGeom prst="line">
              <a:avLst/>
            </a:prstGeom>
            <a:noFill/>
            <a:ln w="9525">
              <a:solidFill>
                <a:srgbClr val="990000"/>
              </a:solidFill>
              <a:round/>
              <a:headEnd/>
              <a:tailEnd type="triangle" w="lg" len="med"/>
            </a:ln>
            <a:extLst>
              <a:ext uri="{909E8E84-426E-40DD-AFC4-6F175D3DCCD1}">
                <a14:hiddenFill xmlns:a14="http://schemas.microsoft.com/office/drawing/2010/main">
                  <a:noFill/>
                </a14:hiddenFill>
              </a:ext>
            </a:extLst>
          </p:spPr>
          <p:txBody>
            <a:bodyPr/>
            <a:lstStyle/>
            <a:p>
              <a:endParaRPr lang="en-CH"/>
            </a:p>
          </p:txBody>
        </p:sp>
        <p:sp>
          <p:nvSpPr>
            <p:cNvPr id="43041" name="Line 7">
              <a:extLst>
                <a:ext uri="{FF2B5EF4-FFF2-40B4-BE49-F238E27FC236}">
                  <a16:creationId xmlns:a16="http://schemas.microsoft.com/office/drawing/2014/main" id="{EB24056C-ADE3-AF2F-BE58-45603400DD16}"/>
                </a:ext>
              </a:extLst>
            </p:cNvPr>
            <p:cNvSpPr>
              <a:spLocks noChangeShapeType="1"/>
            </p:cNvSpPr>
            <p:nvPr/>
          </p:nvSpPr>
          <p:spPr bwMode="auto">
            <a:xfrm flipH="1">
              <a:off x="3546" y="1140"/>
              <a:ext cx="173" cy="171"/>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CH"/>
            </a:p>
          </p:txBody>
        </p:sp>
        <p:sp>
          <p:nvSpPr>
            <p:cNvPr id="43042" name="Line 8">
              <a:extLst>
                <a:ext uri="{FF2B5EF4-FFF2-40B4-BE49-F238E27FC236}">
                  <a16:creationId xmlns:a16="http://schemas.microsoft.com/office/drawing/2014/main" id="{69739EE8-136E-4C4F-649C-417297B24C42}"/>
                </a:ext>
              </a:extLst>
            </p:cNvPr>
            <p:cNvSpPr>
              <a:spLocks noChangeShapeType="1"/>
            </p:cNvSpPr>
            <p:nvPr/>
          </p:nvSpPr>
          <p:spPr bwMode="auto">
            <a:xfrm flipH="1" flipV="1">
              <a:off x="3805" y="1516"/>
              <a:ext cx="0" cy="137"/>
            </a:xfrm>
            <a:prstGeom prst="line">
              <a:avLst/>
            </a:prstGeom>
            <a:noFill/>
            <a:ln w="9525">
              <a:solidFill>
                <a:srgbClr val="990000"/>
              </a:solidFill>
              <a:round/>
              <a:headEnd/>
              <a:tailEnd type="triangle" w="lg" len="med"/>
            </a:ln>
            <a:extLst>
              <a:ext uri="{909E8E84-426E-40DD-AFC4-6F175D3DCCD1}">
                <a14:hiddenFill xmlns:a14="http://schemas.microsoft.com/office/drawing/2010/main">
                  <a:noFill/>
                </a14:hiddenFill>
              </a:ext>
            </a:extLst>
          </p:spPr>
          <p:txBody>
            <a:bodyPr/>
            <a:lstStyle/>
            <a:p>
              <a:endParaRPr lang="en-CH"/>
            </a:p>
          </p:txBody>
        </p:sp>
        <p:sp>
          <p:nvSpPr>
            <p:cNvPr id="43043" name="Text Box 9">
              <a:extLst>
                <a:ext uri="{FF2B5EF4-FFF2-40B4-BE49-F238E27FC236}">
                  <a16:creationId xmlns:a16="http://schemas.microsoft.com/office/drawing/2014/main" id="{330CE796-910D-59D6-465B-F00197E23CC8}"/>
                </a:ext>
              </a:extLst>
            </p:cNvPr>
            <p:cNvSpPr txBox="1">
              <a:spLocks noChangeArrowheads="1"/>
            </p:cNvSpPr>
            <p:nvPr/>
          </p:nvSpPr>
          <p:spPr bwMode="auto">
            <a:xfrm>
              <a:off x="3675" y="1653"/>
              <a:ext cx="4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i="0">
                  <a:solidFill>
                    <a:srgbClr val="990000"/>
                  </a:solidFill>
                  <a:latin typeface="Arial" panose="020B0604020202020204" pitchFamily="34" charset="0"/>
                </a:rPr>
                <a:t>SU(3)</a:t>
              </a:r>
              <a:r>
                <a:rPr lang="en-US" altLang="en-CH" sz="1400" b="0" i="0" baseline="-25000">
                  <a:solidFill>
                    <a:srgbClr val="990000"/>
                  </a:solidFill>
                  <a:latin typeface="Arial" panose="020B0604020202020204" pitchFamily="34" charset="0"/>
                </a:rPr>
                <a:t>C</a:t>
              </a:r>
              <a:endParaRPr lang="en-US" altLang="en-CH" sz="1400" b="0" i="0">
                <a:solidFill>
                  <a:srgbClr val="990000"/>
                </a:solidFill>
                <a:latin typeface="Arial" panose="020B0604020202020204" pitchFamily="34" charset="0"/>
              </a:endParaRPr>
            </a:p>
          </p:txBody>
        </p:sp>
        <p:sp>
          <p:nvSpPr>
            <p:cNvPr id="43044" name="Line 10">
              <a:extLst>
                <a:ext uri="{FF2B5EF4-FFF2-40B4-BE49-F238E27FC236}">
                  <a16:creationId xmlns:a16="http://schemas.microsoft.com/office/drawing/2014/main" id="{46216D2A-EB52-E682-2306-2DE4CAEEC128}"/>
                </a:ext>
              </a:extLst>
            </p:cNvPr>
            <p:cNvSpPr>
              <a:spLocks noChangeShapeType="1"/>
            </p:cNvSpPr>
            <p:nvPr/>
          </p:nvSpPr>
          <p:spPr bwMode="auto">
            <a:xfrm flipH="1" flipV="1">
              <a:off x="4021" y="1516"/>
              <a:ext cx="130" cy="171"/>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CH"/>
            </a:p>
          </p:txBody>
        </p:sp>
        <p:sp>
          <p:nvSpPr>
            <p:cNvPr id="43045" name="Text Box 11">
              <a:extLst>
                <a:ext uri="{FF2B5EF4-FFF2-40B4-BE49-F238E27FC236}">
                  <a16:creationId xmlns:a16="http://schemas.microsoft.com/office/drawing/2014/main" id="{738D614C-EA38-73F1-4FA7-ED3B8CDFBAEE}"/>
                </a:ext>
              </a:extLst>
            </p:cNvPr>
            <p:cNvSpPr txBox="1">
              <a:spLocks noChangeArrowheads="1"/>
            </p:cNvSpPr>
            <p:nvPr/>
          </p:nvSpPr>
          <p:spPr bwMode="auto">
            <a:xfrm>
              <a:off x="4108" y="1653"/>
              <a:ext cx="4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i="0">
                  <a:solidFill>
                    <a:srgbClr val="990000"/>
                  </a:solidFill>
                  <a:latin typeface="Arial" panose="020B0604020202020204" pitchFamily="34" charset="0"/>
                </a:rPr>
                <a:t>SU(2)</a:t>
              </a:r>
              <a:r>
                <a:rPr lang="en-US" altLang="en-CH" sz="1400" b="0" i="0" baseline="-25000">
                  <a:solidFill>
                    <a:srgbClr val="990000"/>
                  </a:solidFill>
                  <a:latin typeface="Arial" panose="020B0604020202020204" pitchFamily="34" charset="0"/>
                </a:rPr>
                <a:t>L</a:t>
              </a:r>
              <a:endParaRPr lang="en-US" altLang="en-CH" sz="1400" b="0" i="0">
                <a:solidFill>
                  <a:srgbClr val="990000"/>
                </a:solidFill>
                <a:latin typeface="Arial" panose="020B0604020202020204" pitchFamily="34" charset="0"/>
              </a:endParaRPr>
            </a:p>
          </p:txBody>
        </p:sp>
        <p:sp>
          <p:nvSpPr>
            <p:cNvPr id="43046" name="Line 12">
              <a:extLst>
                <a:ext uri="{FF2B5EF4-FFF2-40B4-BE49-F238E27FC236}">
                  <a16:creationId xmlns:a16="http://schemas.microsoft.com/office/drawing/2014/main" id="{726009AB-BA76-1D05-C67B-BAD966269609}"/>
                </a:ext>
              </a:extLst>
            </p:cNvPr>
            <p:cNvSpPr>
              <a:spLocks noChangeShapeType="1"/>
            </p:cNvSpPr>
            <p:nvPr/>
          </p:nvSpPr>
          <p:spPr bwMode="auto">
            <a:xfrm flipH="1" flipV="1">
              <a:off x="4411" y="1585"/>
              <a:ext cx="129" cy="68"/>
            </a:xfrm>
            <a:prstGeom prst="line">
              <a:avLst/>
            </a:prstGeom>
            <a:noFill/>
            <a:ln w="9525">
              <a:solidFill>
                <a:srgbClr val="990000"/>
              </a:solidFill>
              <a:round/>
              <a:headEnd/>
              <a:tailEnd type="triangle" w="lg" len="med"/>
            </a:ln>
            <a:extLst>
              <a:ext uri="{909E8E84-426E-40DD-AFC4-6F175D3DCCD1}">
                <a14:hiddenFill xmlns:a14="http://schemas.microsoft.com/office/drawing/2010/main">
                  <a:noFill/>
                </a14:hiddenFill>
              </a:ext>
            </a:extLst>
          </p:spPr>
          <p:txBody>
            <a:bodyPr/>
            <a:lstStyle/>
            <a:p>
              <a:endParaRPr lang="en-CH"/>
            </a:p>
          </p:txBody>
        </p:sp>
        <p:sp>
          <p:nvSpPr>
            <p:cNvPr id="43047" name="Text Box 13">
              <a:extLst>
                <a:ext uri="{FF2B5EF4-FFF2-40B4-BE49-F238E27FC236}">
                  <a16:creationId xmlns:a16="http://schemas.microsoft.com/office/drawing/2014/main" id="{17E4C642-33D2-AA3A-5C35-AAA8BF95A8AF}"/>
                </a:ext>
              </a:extLst>
            </p:cNvPr>
            <p:cNvSpPr txBox="1">
              <a:spLocks noChangeArrowheads="1"/>
            </p:cNvSpPr>
            <p:nvPr/>
          </p:nvSpPr>
          <p:spPr bwMode="auto">
            <a:xfrm>
              <a:off x="4540" y="1617"/>
              <a:ext cx="119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i="0">
                  <a:solidFill>
                    <a:srgbClr val="990000"/>
                  </a:solidFill>
                  <a:latin typeface="Arial" panose="020B0604020202020204" pitchFamily="34" charset="0"/>
                </a:rPr>
                <a:t>Hypercharge Y</a:t>
              </a:r>
            </a:p>
            <a:p>
              <a:pPr eaLnBrk="1" hangingPunct="1">
                <a:spcBef>
                  <a:spcPct val="0"/>
                </a:spcBef>
                <a:buFontTx/>
                <a:buNone/>
              </a:pPr>
              <a:r>
                <a:rPr lang="en-US" altLang="en-CH" sz="1100" b="0" i="0">
                  <a:solidFill>
                    <a:srgbClr val="990000"/>
                  </a:solidFill>
                  <a:latin typeface="Arial" panose="020B0604020202020204" pitchFamily="34" charset="0"/>
                </a:rPr>
                <a:t>(=avg el.charge in multiplet)</a:t>
              </a:r>
            </a:p>
          </p:txBody>
        </p:sp>
        <p:sp>
          <p:nvSpPr>
            <p:cNvPr id="43048" name="Text Box 14">
              <a:extLst>
                <a:ext uri="{FF2B5EF4-FFF2-40B4-BE49-F238E27FC236}">
                  <a16:creationId xmlns:a16="http://schemas.microsoft.com/office/drawing/2014/main" id="{A52A9778-B9F1-F9C9-8F19-F386114B4FD3}"/>
                </a:ext>
              </a:extLst>
            </p:cNvPr>
            <p:cNvSpPr txBox="1">
              <a:spLocks noChangeArrowheads="1"/>
            </p:cNvSpPr>
            <p:nvPr/>
          </p:nvSpPr>
          <p:spPr bwMode="auto">
            <a:xfrm>
              <a:off x="3070" y="1757"/>
              <a:ext cx="51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i="0">
                  <a:solidFill>
                    <a:srgbClr val="990000"/>
                  </a:solidFill>
                  <a:latin typeface="Arial" panose="020B0604020202020204" pitchFamily="34" charset="0"/>
                </a:rPr>
                <a:t>Left-</a:t>
              </a:r>
            </a:p>
            <a:p>
              <a:pPr eaLnBrk="1" hangingPunct="1">
                <a:spcBef>
                  <a:spcPct val="0"/>
                </a:spcBef>
                <a:buFontTx/>
                <a:buNone/>
              </a:pPr>
              <a:r>
                <a:rPr lang="en-US" altLang="en-CH" sz="1400" b="0" i="0">
                  <a:solidFill>
                    <a:srgbClr val="990000"/>
                  </a:solidFill>
                  <a:latin typeface="Arial" panose="020B0604020202020204" pitchFamily="34" charset="0"/>
                </a:rPr>
                <a:t> handed</a:t>
              </a:r>
            </a:p>
          </p:txBody>
        </p:sp>
        <p:sp>
          <p:nvSpPr>
            <p:cNvPr id="43049" name="Text Box 15">
              <a:extLst>
                <a:ext uri="{FF2B5EF4-FFF2-40B4-BE49-F238E27FC236}">
                  <a16:creationId xmlns:a16="http://schemas.microsoft.com/office/drawing/2014/main" id="{D6499149-AEBD-CCE5-0F16-BEB1B6AF4D1F}"/>
                </a:ext>
              </a:extLst>
            </p:cNvPr>
            <p:cNvSpPr txBox="1">
              <a:spLocks noChangeArrowheads="1"/>
            </p:cNvSpPr>
            <p:nvPr/>
          </p:nvSpPr>
          <p:spPr bwMode="auto">
            <a:xfrm>
              <a:off x="3579" y="1795"/>
              <a:ext cx="64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i="0">
                  <a:solidFill>
                    <a:srgbClr val="990000"/>
                  </a:solidFill>
                  <a:latin typeface="Arial" panose="020B0604020202020204" pitchFamily="34" charset="0"/>
                </a:rPr>
                <a:t>generation</a:t>
              </a:r>
            </a:p>
            <a:p>
              <a:pPr eaLnBrk="1" hangingPunct="1">
                <a:spcBef>
                  <a:spcPct val="0"/>
                </a:spcBef>
                <a:buFontTx/>
                <a:buNone/>
              </a:pPr>
              <a:r>
                <a:rPr lang="en-US" altLang="en-CH" sz="1400" b="0" i="0">
                  <a:solidFill>
                    <a:srgbClr val="990000"/>
                  </a:solidFill>
                  <a:latin typeface="Arial" panose="020B0604020202020204" pitchFamily="34" charset="0"/>
                </a:rPr>
                <a:t>index</a:t>
              </a:r>
            </a:p>
          </p:txBody>
        </p:sp>
        <p:sp>
          <p:nvSpPr>
            <p:cNvPr id="43050" name="Text Box 16">
              <a:extLst>
                <a:ext uri="{FF2B5EF4-FFF2-40B4-BE49-F238E27FC236}">
                  <a16:creationId xmlns:a16="http://schemas.microsoft.com/office/drawing/2014/main" id="{E9FD54B8-AC00-5124-F2C9-2F7CC0AD0E4B}"/>
                </a:ext>
              </a:extLst>
            </p:cNvPr>
            <p:cNvSpPr txBox="1">
              <a:spLocks noChangeArrowheads="1"/>
            </p:cNvSpPr>
            <p:nvPr/>
          </p:nvSpPr>
          <p:spPr bwMode="auto">
            <a:xfrm>
              <a:off x="3622" y="1008"/>
              <a:ext cx="8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i="0">
                  <a:solidFill>
                    <a:srgbClr val="990000"/>
                  </a:solidFill>
                  <a:latin typeface="Arial" panose="020B0604020202020204" pitchFamily="34" charset="0"/>
                </a:rPr>
                <a:t>Interaction rep.</a:t>
              </a:r>
            </a:p>
          </p:txBody>
        </p:sp>
        <p:graphicFrame>
          <p:nvGraphicFramePr>
            <p:cNvPr id="43051" name="Object 45">
              <a:extLst>
                <a:ext uri="{FF2B5EF4-FFF2-40B4-BE49-F238E27FC236}">
                  <a16:creationId xmlns:a16="http://schemas.microsoft.com/office/drawing/2014/main" id="{1E1309E9-04C6-0877-C593-45444F1FEB9C}"/>
                </a:ext>
              </a:extLst>
            </p:cNvPr>
            <p:cNvGraphicFramePr>
              <a:graphicFrameLocks noChangeAspect="1"/>
            </p:cNvGraphicFramePr>
            <p:nvPr/>
          </p:nvGraphicFramePr>
          <p:xfrm>
            <a:off x="2966" y="1288"/>
            <a:ext cx="1527" cy="302"/>
          </p:xfrm>
          <a:graphic>
            <a:graphicData uri="http://schemas.openxmlformats.org/presentationml/2006/ole">
              <mc:AlternateContent xmlns:mc="http://schemas.openxmlformats.org/markup-compatibility/2006">
                <mc:Choice xmlns:v="urn:schemas-microsoft-com:vml" Requires="v">
                  <p:oleObj name="Equation" r:id="rId19" imgW="24574500" imgH="6146800" progId="Equation.DSMT4">
                    <p:embed/>
                  </p:oleObj>
                </mc:Choice>
                <mc:Fallback>
                  <p:oleObj name="Equation" r:id="rId19" imgW="24574500" imgH="6146800" progId="Equation.DSMT4">
                    <p:embed/>
                    <p:pic>
                      <p:nvPicPr>
                        <p:cNvPr id="0" name="Object 4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66" y="1288"/>
                          <a:ext cx="1527" cy="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aphicFrame>
        <p:nvGraphicFramePr>
          <p:cNvPr id="1531950" name="Object 46">
            <a:extLst>
              <a:ext uri="{FF2B5EF4-FFF2-40B4-BE49-F238E27FC236}">
                <a16:creationId xmlns:a16="http://schemas.microsoft.com/office/drawing/2014/main" id="{3040715C-D7CD-0400-2174-C066846B3B8F}"/>
              </a:ext>
            </a:extLst>
          </p:cNvPr>
          <p:cNvGraphicFramePr>
            <a:graphicFrameLocks noChangeAspect="1"/>
          </p:cNvGraphicFramePr>
          <p:nvPr/>
        </p:nvGraphicFramePr>
        <p:xfrm>
          <a:off x="4778375" y="4273550"/>
          <a:ext cx="2751138" cy="469900"/>
        </p:xfrm>
        <a:graphic>
          <a:graphicData uri="http://schemas.openxmlformats.org/presentationml/2006/ole">
            <mc:AlternateContent xmlns:mc="http://schemas.openxmlformats.org/markup-compatibility/2006">
              <mc:Choice xmlns:v="urn:schemas-microsoft-com:vml" Requires="v">
                <p:oleObj name="Equation" r:id="rId21" imgW="26327100" imgH="6146800" progId="Equation.DSMT4">
                  <p:embed/>
                </p:oleObj>
              </mc:Choice>
              <mc:Fallback>
                <p:oleObj name="Equation" r:id="rId21" imgW="26327100" imgH="6146800" progId="Equation.DSMT4">
                  <p:embed/>
                  <p:pic>
                    <p:nvPicPr>
                      <p:cNvPr id="0" name="Object 4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78375" y="4273550"/>
                        <a:ext cx="2751138"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31950"/>
                                        </p:tgtEl>
                                        <p:attrNameLst>
                                          <p:attrName>style.visibility</p:attrName>
                                        </p:attrNameLst>
                                      </p:cBhvr>
                                      <p:to>
                                        <p:strVal val="visible"/>
                                      </p:to>
                                    </p:set>
                                    <p:anim calcmode="lin" valueType="num">
                                      <p:cBhvr additive="base">
                                        <p:cTn id="11" dur="500" fill="hold"/>
                                        <p:tgtEl>
                                          <p:spTgt spid="1531950"/>
                                        </p:tgtEl>
                                        <p:attrNameLst>
                                          <p:attrName>ppt_x</p:attrName>
                                        </p:attrNameLst>
                                      </p:cBhvr>
                                      <p:tavLst>
                                        <p:tav tm="0">
                                          <p:val>
                                            <p:strVal val="1+#ppt_w/2"/>
                                          </p:val>
                                        </p:tav>
                                        <p:tav tm="100000">
                                          <p:val>
                                            <p:strVal val="#ppt_x"/>
                                          </p:val>
                                        </p:tav>
                                      </p:tavLst>
                                    </p:anim>
                                    <p:anim calcmode="lin" valueType="num">
                                      <p:cBhvr additive="base">
                                        <p:cTn id="12" dur="500" fill="hold"/>
                                        <p:tgtEl>
                                          <p:spTgt spid="15319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oter Placeholder 3">
            <a:extLst>
              <a:ext uri="{FF2B5EF4-FFF2-40B4-BE49-F238E27FC236}">
                <a16:creationId xmlns:a16="http://schemas.microsoft.com/office/drawing/2014/main" id="{A58BE5A7-2D30-DBA2-9584-03FE5D67257B}"/>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37ECA2E8-63DD-2541-8923-1FE5FAA5280B}" type="slidenum">
              <a:rPr lang="en-US" altLang="en-CH" sz="1000" b="0" i="0">
                <a:solidFill>
                  <a:schemeClr val="accent2"/>
                </a:solidFill>
              </a:rPr>
              <a:pPr algn="r" eaLnBrk="1" hangingPunct="1">
                <a:spcBef>
                  <a:spcPct val="0"/>
                </a:spcBef>
                <a:buFontTx/>
                <a:buNone/>
              </a:pPr>
              <a:t>14</a:t>
            </a:fld>
            <a:r>
              <a:rPr lang="en-US" altLang="en-CH" sz="1000" b="0" i="0">
                <a:solidFill>
                  <a:schemeClr val="accent2"/>
                </a:solidFill>
              </a:rPr>
              <a:t>)</a:t>
            </a:r>
          </a:p>
        </p:txBody>
      </p:sp>
      <p:sp>
        <p:nvSpPr>
          <p:cNvPr id="45058" name="Rectangle 2">
            <a:extLst>
              <a:ext uri="{FF2B5EF4-FFF2-40B4-BE49-F238E27FC236}">
                <a16:creationId xmlns:a16="http://schemas.microsoft.com/office/drawing/2014/main" id="{93807D32-C197-BD23-3BB2-CB8CDA0124BD}"/>
              </a:ext>
            </a:extLst>
          </p:cNvPr>
          <p:cNvSpPr>
            <a:spLocks noGrp="1" noChangeArrowheads="1"/>
          </p:cNvSpPr>
          <p:nvPr>
            <p:ph type="title" idx="4294967295"/>
          </p:nvPr>
        </p:nvSpPr>
        <p:spPr/>
        <p:txBody>
          <a:bodyPr/>
          <a:lstStyle/>
          <a:p>
            <a:pPr eaLnBrk="1" hangingPunct="1"/>
            <a:r>
              <a:rPr lang="en-US" altLang="en-CH">
                <a:ea typeface="ＭＳ Ｐゴシック" panose="020B0600070205080204" pitchFamily="34" charset="-128"/>
              </a:rPr>
              <a:t>Fields: Notation</a:t>
            </a:r>
          </a:p>
        </p:txBody>
      </p:sp>
      <p:sp>
        <p:nvSpPr>
          <p:cNvPr id="45059" name="Text Box 3">
            <a:extLst>
              <a:ext uri="{FF2B5EF4-FFF2-40B4-BE49-F238E27FC236}">
                <a16:creationId xmlns:a16="http://schemas.microsoft.com/office/drawing/2014/main" id="{5A4007EF-CD7D-F062-9715-EB6AD8568F2A}"/>
              </a:ext>
            </a:extLst>
          </p:cNvPr>
          <p:cNvSpPr txBox="1">
            <a:spLocks noChangeArrowheads="1"/>
          </p:cNvSpPr>
          <p:nvPr/>
        </p:nvSpPr>
        <p:spPr bwMode="auto">
          <a:xfrm>
            <a:off x="381000" y="990600"/>
            <a:ext cx="113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u="sng">
                <a:latin typeface="Arial" panose="020B0604020202020204" pitchFamily="34" charset="0"/>
                <a:ea typeface="SimSun" panose="02010600030101010101" pitchFamily="2" charset="-122"/>
              </a:rPr>
              <a:t>Explicitly:</a:t>
            </a:r>
            <a:endParaRPr lang="en-US" altLang="en-CH" sz="1400" b="0" i="0" u="sng">
              <a:latin typeface="Arial" panose="020B0604020202020204" pitchFamily="34" charset="0"/>
              <a:ea typeface="SimSun" panose="02010600030101010101" pitchFamily="2" charset="-122"/>
            </a:endParaRPr>
          </a:p>
        </p:txBody>
      </p:sp>
      <p:graphicFrame>
        <p:nvGraphicFramePr>
          <p:cNvPr id="45060" name="Object 4">
            <a:extLst>
              <a:ext uri="{FF2B5EF4-FFF2-40B4-BE49-F238E27FC236}">
                <a16:creationId xmlns:a16="http://schemas.microsoft.com/office/drawing/2014/main" id="{3C057ECB-EC54-89E0-C32E-13527671C630}"/>
              </a:ext>
            </a:extLst>
          </p:cNvPr>
          <p:cNvGraphicFramePr>
            <a:graphicFrameLocks noChangeAspect="1"/>
          </p:cNvGraphicFramePr>
          <p:nvPr/>
        </p:nvGraphicFramePr>
        <p:xfrm>
          <a:off x="533400" y="1828800"/>
          <a:ext cx="8350250" cy="939800"/>
        </p:xfrm>
        <a:graphic>
          <a:graphicData uri="http://schemas.openxmlformats.org/presentationml/2006/ole">
            <mc:AlternateContent xmlns:mc="http://schemas.openxmlformats.org/markup-compatibility/2006">
              <mc:Choice xmlns:v="urn:schemas-microsoft-com:vml" Requires="v">
                <p:oleObj name="Equation" r:id="rId3" imgW="114401600" imgH="12877800" progId="Equation.DSMT4">
                  <p:embed/>
                </p:oleObj>
              </mc:Choice>
              <mc:Fallback>
                <p:oleObj name="Equation" r:id="rId3" imgW="114401600" imgH="12877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28800"/>
                        <a:ext cx="83502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5061" name="Text Box 5">
            <a:extLst>
              <a:ext uri="{FF2B5EF4-FFF2-40B4-BE49-F238E27FC236}">
                <a16:creationId xmlns:a16="http://schemas.microsoft.com/office/drawing/2014/main" id="{FB5554A5-D283-E65D-7674-EE14D9E96175}"/>
              </a:ext>
            </a:extLst>
          </p:cNvPr>
          <p:cNvSpPr txBox="1">
            <a:spLocks noChangeArrowheads="1"/>
          </p:cNvSpPr>
          <p:nvPr/>
        </p:nvSpPr>
        <p:spPr bwMode="auto">
          <a:xfrm>
            <a:off x="381000" y="2971800"/>
            <a:ext cx="2709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1400" b="0" i="0">
                <a:latin typeface="Arial" panose="020B0604020202020204" pitchFamily="34" charset="0"/>
                <a:ea typeface="SimSun" panose="02010600030101010101" pitchFamily="2" charset="-122"/>
              </a:rPr>
              <a:t> Similarly for the quark singlets:</a:t>
            </a:r>
          </a:p>
        </p:txBody>
      </p:sp>
      <p:graphicFrame>
        <p:nvGraphicFramePr>
          <p:cNvPr id="45062" name="Object 6">
            <a:extLst>
              <a:ext uri="{FF2B5EF4-FFF2-40B4-BE49-F238E27FC236}">
                <a16:creationId xmlns:a16="http://schemas.microsoft.com/office/drawing/2014/main" id="{6C1EC668-3D7F-F2F3-A83B-26AC8419FD41}"/>
              </a:ext>
            </a:extLst>
          </p:cNvPr>
          <p:cNvGraphicFramePr>
            <a:graphicFrameLocks noChangeAspect="1"/>
          </p:cNvGraphicFramePr>
          <p:nvPr/>
        </p:nvGraphicFramePr>
        <p:xfrm>
          <a:off x="533400" y="3276600"/>
          <a:ext cx="8221663" cy="1008063"/>
        </p:xfrm>
        <a:graphic>
          <a:graphicData uri="http://schemas.openxmlformats.org/presentationml/2006/ole">
            <mc:AlternateContent xmlns:mc="http://schemas.openxmlformats.org/markup-compatibility/2006">
              <mc:Choice xmlns:v="urn:schemas-microsoft-com:vml" Requires="v">
                <p:oleObj name="Equation" r:id="rId5" imgW="109715300" imgH="13462000" progId="Equation.DSMT4">
                  <p:embed/>
                </p:oleObj>
              </mc:Choice>
              <mc:Fallback>
                <p:oleObj name="Equation" r:id="rId5" imgW="109715300" imgH="134620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276600"/>
                        <a:ext cx="8221663"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5063" name="Object 7">
            <a:extLst>
              <a:ext uri="{FF2B5EF4-FFF2-40B4-BE49-F238E27FC236}">
                <a16:creationId xmlns:a16="http://schemas.microsoft.com/office/drawing/2014/main" id="{A96A7A01-5A2C-1D40-5EF6-F9B3BABC74B5}"/>
              </a:ext>
            </a:extLst>
          </p:cNvPr>
          <p:cNvGraphicFramePr>
            <a:graphicFrameLocks noChangeAspect="1"/>
          </p:cNvGraphicFramePr>
          <p:nvPr/>
        </p:nvGraphicFramePr>
        <p:xfrm>
          <a:off x="2590800" y="4495800"/>
          <a:ext cx="6345238" cy="857250"/>
        </p:xfrm>
        <a:graphic>
          <a:graphicData uri="http://schemas.openxmlformats.org/presentationml/2006/ole">
            <mc:AlternateContent xmlns:mc="http://schemas.openxmlformats.org/markup-compatibility/2006">
              <mc:Choice xmlns:v="urn:schemas-microsoft-com:vml" Requires="v">
                <p:oleObj name="Equation" r:id="rId7" imgW="90995500" imgH="12293600" progId="Equation.DSMT4">
                  <p:embed/>
                </p:oleObj>
              </mc:Choice>
              <mc:Fallback>
                <p:oleObj name="Equation" r:id="rId7" imgW="90995500" imgH="122936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495800"/>
                        <a:ext cx="6345238"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5064" name="Text Box 8">
            <a:extLst>
              <a:ext uri="{FF2B5EF4-FFF2-40B4-BE49-F238E27FC236}">
                <a16:creationId xmlns:a16="http://schemas.microsoft.com/office/drawing/2014/main" id="{9703BADC-3FC1-DE8F-12A9-0D2D45271D41}"/>
              </a:ext>
            </a:extLst>
          </p:cNvPr>
          <p:cNvSpPr txBox="1">
            <a:spLocks noChangeArrowheads="1"/>
          </p:cNvSpPr>
          <p:nvPr/>
        </p:nvSpPr>
        <p:spPr bwMode="auto">
          <a:xfrm>
            <a:off x="457200" y="5791200"/>
            <a:ext cx="3152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1400" b="0" i="0">
                <a:latin typeface="Arial" panose="020B0604020202020204" pitchFamily="34" charset="0"/>
                <a:ea typeface="SimSun" panose="02010600030101010101" pitchFamily="2" charset="-122"/>
              </a:rPr>
              <a:t> And similarly the (charged) singlets: </a:t>
            </a:r>
          </a:p>
        </p:txBody>
      </p:sp>
      <p:graphicFrame>
        <p:nvGraphicFramePr>
          <p:cNvPr id="45065" name="Object 9">
            <a:extLst>
              <a:ext uri="{FF2B5EF4-FFF2-40B4-BE49-F238E27FC236}">
                <a16:creationId xmlns:a16="http://schemas.microsoft.com/office/drawing/2014/main" id="{3B0C6FB4-1ACF-3820-1ED6-B35A5C8730A9}"/>
              </a:ext>
            </a:extLst>
          </p:cNvPr>
          <p:cNvGraphicFramePr>
            <a:graphicFrameLocks noChangeAspect="1"/>
          </p:cNvGraphicFramePr>
          <p:nvPr/>
        </p:nvGraphicFramePr>
        <p:xfrm>
          <a:off x="3733800" y="5715000"/>
          <a:ext cx="4324350" cy="444500"/>
        </p:xfrm>
        <a:graphic>
          <a:graphicData uri="http://schemas.openxmlformats.org/presentationml/2006/ole">
            <mc:AlternateContent xmlns:mc="http://schemas.openxmlformats.org/markup-compatibility/2006">
              <mc:Choice xmlns:v="urn:schemas-microsoft-com:vml" Requires="v">
                <p:oleObj name="Equation" r:id="rId9" imgW="56756300" imgH="5854700" progId="Equation.DSMT4">
                  <p:embed/>
                </p:oleObj>
              </mc:Choice>
              <mc:Fallback>
                <p:oleObj name="Equation" r:id="rId9" imgW="56756300" imgH="58547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5715000"/>
                        <a:ext cx="432435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5066" name="Text Box 10">
            <a:extLst>
              <a:ext uri="{FF2B5EF4-FFF2-40B4-BE49-F238E27FC236}">
                <a16:creationId xmlns:a16="http://schemas.microsoft.com/office/drawing/2014/main" id="{E1CFB4D4-7949-BE16-EC94-A722398778BD}"/>
              </a:ext>
            </a:extLst>
          </p:cNvPr>
          <p:cNvSpPr txBox="1">
            <a:spLocks noChangeArrowheads="1"/>
          </p:cNvSpPr>
          <p:nvPr/>
        </p:nvSpPr>
        <p:spPr bwMode="auto">
          <a:xfrm>
            <a:off x="381000" y="4724400"/>
            <a:ext cx="2195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1400" b="0" i="0">
                <a:latin typeface="Arial" panose="020B0604020202020204" pitchFamily="34" charset="0"/>
                <a:ea typeface="SimSun" panose="02010600030101010101" pitchFamily="2" charset="-122"/>
              </a:rPr>
              <a:t> The left handed leptons:</a:t>
            </a:r>
          </a:p>
        </p:txBody>
      </p:sp>
      <p:sp>
        <p:nvSpPr>
          <p:cNvPr id="45067" name="Text Box 11">
            <a:extLst>
              <a:ext uri="{FF2B5EF4-FFF2-40B4-BE49-F238E27FC236}">
                <a16:creationId xmlns:a16="http://schemas.microsoft.com/office/drawing/2014/main" id="{8910982B-B669-D592-9571-0CF23DDD9F7D}"/>
              </a:ext>
            </a:extLst>
          </p:cNvPr>
          <p:cNvSpPr txBox="1">
            <a:spLocks noChangeArrowheads="1"/>
          </p:cNvSpPr>
          <p:nvPr/>
        </p:nvSpPr>
        <p:spPr bwMode="auto">
          <a:xfrm>
            <a:off x="381000" y="1371600"/>
            <a:ext cx="2760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1400" b="0" i="0">
                <a:latin typeface="Arial" panose="020B0604020202020204" pitchFamily="34" charset="0"/>
                <a:ea typeface="SimSun" panose="02010600030101010101" pitchFamily="2" charset="-122"/>
              </a:rPr>
              <a:t> The left handed quark doublet </a:t>
            </a:r>
            <a:r>
              <a:rPr lang="en-US" altLang="en-CH" sz="1800" b="0" i="0">
                <a:latin typeface="Arial" panose="020B0604020202020204" pitchFamily="34" charset="0"/>
                <a:ea typeface="SimSun" panose="02010600030101010101" pitchFamily="2" charset="-122"/>
              </a:rPr>
              <a:t>:</a:t>
            </a:r>
            <a:endParaRPr lang="en-US" altLang="en-CH" sz="1400" b="0" i="0">
              <a:latin typeface="Arial" panose="020B0604020202020204" pitchFamily="34" charset="0"/>
              <a:ea typeface="SimSun" panose="02010600030101010101" pitchFamily="2" charset="-122"/>
            </a:endParaRPr>
          </a:p>
        </p:txBody>
      </p:sp>
      <p:sp>
        <p:nvSpPr>
          <p:cNvPr id="45068" name="Text Box 12">
            <a:extLst>
              <a:ext uri="{FF2B5EF4-FFF2-40B4-BE49-F238E27FC236}">
                <a16:creationId xmlns:a16="http://schemas.microsoft.com/office/drawing/2014/main" id="{91D97D54-A025-D42A-E49B-F10A6E6FA7B9}"/>
              </a:ext>
            </a:extLst>
          </p:cNvPr>
          <p:cNvSpPr txBox="1">
            <a:spLocks noChangeArrowheads="1"/>
          </p:cNvSpPr>
          <p:nvPr/>
        </p:nvSpPr>
        <p:spPr bwMode="auto">
          <a:xfrm>
            <a:off x="7696200" y="228600"/>
            <a:ext cx="1258888"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Q = T</a:t>
            </a:r>
            <a:r>
              <a:rPr lang="en-US" altLang="en-CH" sz="1800" b="0" i="0" baseline="-25000">
                <a:latin typeface="Arial" panose="020B0604020202020204" pitchFamily="34" charset="0"/>
                <a:ea typeface="SimSun" panose="02010600030101010101" pitchFamily="2" charset="-122"/>
              </a:rPr>
              <a:t>3</a:t>
            </a:r>
            <a:r>
              <a:rPr lang="en-US" altLang="en-CH" sz="1800" b="0" i="0">
                <a:latin typeface="Arial" panose="020B0604020202020204" pitchFamily="34" charset="0"/>
                <a:ea typeface="SimSun" panose="02010600030101010101" pitchFamily="2" charset="-122"/>
              </a:rPr>
              <a:t> + Y</a:t>
            </a:r>
          </a:p>
        </p:txBody>
      </p:sp>
      <p:sp>
        <p:nvSpPr>
          <p:cNvPr id="45069" name="Text Box 32">
            <a:extLst>
              <a:ext uri="{FF2B5EF4-FFF2-40B4-BE49-F238E27FC236}">
                <a16:creationId xmlns:a16="http://schemas.microsoft.com/office/drawing/2014/main" id="{A5801EAE-556A-B8C1-FCCB-61799BA2277C}"/>
              </a:ext>
            </a:extLst>
          </p:cNvPr>
          <p:cNvSpPr txBox="1">
            <a:spLocks noChangeArrowheads="1"/>
          </p:cNvSpPr>
          <p:nvPr/>
        </p:nvSpPr>
        <p:spPr bwMode="auto">
          <a:xfrm>
            <a:off x="7696200" y="228600"/>
            <a:ext cx="1203325"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Y = Q - T</a:t>
            </a:r>
            <a:r>
              <a:rPr lang="en-US" altLang="en-CH" sz="1800" b="0" i="0" baseline="-25000">
                <a:latin typeface="Arial" panose="020B0604020202020204" pitchFamily="34" charset="0"/>
                <a:ea typeface="SimSun" panose="02010600030101010101" pitchFamily="2" charset="-122"/>
              </a:rPr>
              <a:t>3</a:t>
            </a:r>
            <a:endParaRPr lang="en-US" altLang="en-CH" sz="1800" b="0" i="0">
              <a:latin typeface="Arial" panose="020B0604020202020204" pitchFamily="34" charset="0"/>
              <a:ea typeface="SimSun"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oter Placeholder 4">
            <a:extLst>
              <a:ext uri="{FF2B5EF4-FFF2-40B4-BE49-F238E27FC236}">
                <a16:creationId xmlns:a16="http://schemas.microsoft.com/office/drawing/2014/main" id="{D17358FB-5A68-2C6D-6AE9-7448FB6529C6}"/>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9F401EEC-8FC2-364C-849E-8F2ED858E1F6}" type="slidenum">
              <a:rPr lang="en-US" altLang="en-CH" sz="1000" b="0" i="0">
                <a:solidFill>
                  <a:schemeClr val="accent2"/>
                </a:solidFill>
              </a:rPr>
              <a:pPr algn="r" eaLnBrk="1" hangingPunct="1">
                <a:spcBef>
                  <a:spcPct val="0"/>
                </a:spcBef>
                <a:buFontTx/>
                <a:buNone/>
              </a:pPr>
              <a:t>15</a:t>
            </a:fld>
            <a:r>
              <a:rPr lang="en-US" altLang="en-CH" sz="1000" b="0" i="0">
                <a:solidFill>
                  <a:schemeClr val="accent2"/>
                </a:solidFill>
              </a:rPr>
              <a:t>)</a:t>
            </a:r>
          </a:p>
        </p:txBody>
      </p:sp>
      <p:sp>
        <p:nvSpPr>
          <p:cNvPr id="47106" name="Rectangle 18">
            <a:extLst>
              <a:ext uri="{FF2B5EF4-FFF2-40B4-BE49-F238E27FC236}">
                <a16:creationId xmlns:a16="http://schemas.microsoft.com/office/drawing/2014/main" id="{6B9CE06D-408E-FB8B-F4D2-E300EE0604FD}"/>
              </a:ext>
            </a:extLst>
          </p:cNvPr>
          <p:cNvSpPr>
            <a:spLocks noChangeArrowheads="1"/>
          </p:cNvSpPr>
          <p:nvPr/>
        </p:nvSpPr>
        <p:spPr bwMode="auto">
          <a:xfrm>
            <a:off x="1268413" y="165100"/>
            <a:ext cx="1038225" cy="498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aphicFrame>
        <p:nvGraphicFramePr>
          <p:cNvPr id="47107" name="Object 2">
            <a:extLst>
              <a:ext uri="{FF2B5EF4-FFF2-40B4-BE49-F238E27FC236}">
                <a16:creationId xmlns:a16="http://schemas.microsoft.com/office/drawing/2014/main" id="{E75DE729-A0B9-E035-5DD4-4127533D4573}"/>
              </a:ext>
            </a:extLst>
          </p:cNvPr>
          <p:cNvGraphicFramePr>
            <a:graphicFrameLocks noChangeAspect="1"/>
          </p:cNvGraphicFramePr>
          <p:nvPr/>
        </p:nvGraphicFramePr>
        <p:xfrm>
          <a:off x="649288" y="914400"/>
          <a:ext cx="1196975" cy="695325"/>
        </p:xfrm>
        <a:graphic>
          <a:graphicData uri="http://schemas.openxmlformats.org/presentationml/2006/ole">
            <mc:AlternateContent xmlns:mc="http://schemas.openxmlformats.org/markup-compatibility/2006">
              <mc:Choice xmlns:v="urn:schemas-microsoft-com:vml" Requires="v">
                <p:oleObj name="Equation" r:id="rId3" imgW="9067800" imgH="5270500" progId="Equation.DSMT4">
                  <p:embed/>
                </p:oleObj>
              </mc:Choice>
              <mc:Fallback>
                <p:oleObj name="Equation" r:id="rId3" imgW="9067800" imgH="52705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8" y="914400"/>
                        <a:ext cx="119697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7108" name="Text Box 3">
            <a:extLst>
              <a:ext uri="{FF2B5EF4-FFF2-40B4-BE49-F238E27FC236}">
                <a16:creationId xmlns:a16="http://schemas.microsoft.com/office/drawing/2014/main" id="{476FED43-E0A5-DE41-A5FE-C28532D75029}"/>
              </a:ext>
            </a:extLst>
          </p:cNvPr>
          <p:cNvSpPr txBox="1">
            <a:spLocks noChangeArrowheads="1"/>
          </p:cNvSpPr>
          <p:nvPr/>
        </p:nvSpPr>
        <p:spPr bwMode="auto">
          <a:xfrm>
            <a:off x="2133600" y="1066800"/>
            <a:ext cx="438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990099"/>
                </a:solidFill>
                <a:latin typeface="Arial" panose="020B0604020202020204" pitchFamily="34" charset="0"/>
                <a:ea typeface="SimSun" panose="02010600030101010101" pitchFamily="2" charset="-122"/>
              </a:rPr>
              <a:t>: Fermions + gauge bosons + interactions</a:t>
            </a:r>
            <a:endParaRPr lang="en-US" altLang="en-CH" sz="1800" b="0" i="0">
              <a:solidFill>
                <a:srgbClr val="990099"/>
              </a:solidFill>
              <a:latin typeface="Symbol" pitchFamily="2" charset="2"/>
              <a:ea typeface="SimSun" panose="02010600030101010101" pitchFamily="2" charset="-122"/>
            </a:endParaRPr>
          </a:p>
        </p:txBody>
      </p:sp>
      <p:sp>
        <p:nvSpPr>
          <p:cNvPr id="47109" name="Text Box 4">
            <a:extLst>
              <a:ext uri="{FF2B5EF4-FFF2-40B4-BE49-F238E27FC236}">
                <a16:creationId xmlns:a16="http://schemas.microsoft.com/office/drawing/2014/main" id="{2486895E-7B0C-46FD-91EB-15ED2CA44373}"/>
              </a:ext>
            </a:extLst>
          </p:cNvPr>
          <p:cNvSpPr txBox="1">
            <a:spLocks noChangeArrowheads="1"/>
          </p:cNvSpPr>
          <p:nvPr/>
        </p:nvSpPr>
        <p:spPr bwMode="auto">
          <a:xfrm>
            <a:off x="304800" y="1676400"/>
            <a:ext cx="8458200" cy="835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600" b="0" i="0">
                <a:latin typeface="Arial" panose="020B0604020202020204" pitchFamily="34" charset="0"/>
                <a:ea typeface="SimSun" panose="02010600030101010101" pitchFamily="2" charset="-122"/>
              </a:rPr>
              <a:t>Procedure: </a:t>
            </a:r>
          </a:p>
          <a:p>
            <a:pPr eaLnBrk="1" hangingPunct="1">
              <a:spcBef>
                <a:spcPct val="0"/>
              </a:spcBef>
              <a:buFontTx/>
              <a:buNone/>
            </a:pPr>
            <a:r>
              <a:rPr lang="en-US" altLang="en-CH" sz="1600" b="0">
                <a:latin typeface="Times New Roman" panose="02020603050405020304" pitchFamily="18" charset="0"/>
                <a:ea typeface="SimSun" panose="02010600030101010101" pitchFamily="2" charset="-122"/>
              </a:rPr>
              <a:t>Introduce the Fermion fields and </a:t>
            </a:r>
            <a:r>
              <a:rPr lang="en-US" altLang="en-CH" sz="1600" b="0" u="sng">
                <a:latin typeface="Times New Roman" panose="02020603050405020304" pitchFamily="18" charset="0"/>
                <a:ea typeface="SimSun" panose="02010600030101010101" pitchFamily="2" charset="-122"/>
              </a:rPr>
              <a:t>demand</a:t>
            </a:r>
            <a:r>
              <a:rPr lang="en-US" altLang="en-CH" sz="1600" b="0">
                <a:latin typeface="Times New Roman" panose="02020603050405020304" pitchFamily="18" charset="0"/>
                <a:ea typeface="SimSun" panose="02010600030101010101" pitchFamily="2" charset="-122"/>
              </a:rPr>
              <a:t> that the theory is local gauge invariant under SU(3)</a:t>
            </a:r>
            <a:r>
              <a:rPr lang="en-US" altLang="en-CH" sz="1600" b="0" baseline="-25000">
                <a:latin typeface="Times New Roman" panose="02020603050405020304" pitchFamily="18" charset="0"/>
                <a:ea typeface="SimSun" panose="02010600030101010101" pitchFamily="2" charset="-122"/>
              </a:rPr>
              <a:t>C</a:t>
            </a:r>
            <a:r>
              <a:rPr lang="en-US" altLang="en-CH" sz="1600" b="0">
                <a:latin typeface="Times New Roman" panose="02020603050405020304" pitchFamily="18" charset="0"/>
                <a:ea typeface="SimSun" panose="02010600030101010101" pitchFamily="2" charset="-122"/>
              </a:rPr>
              <a:t>xSU(2)</a:t>
            </a:r>
            <a:r>
              <a:rPr lang="en-US" altLang="en-CH" sz="1600" b="0" baseline="-25000">
                <a:latin typeface="Times New Roman" panose="02020603050405020304" pitchFamily="18" charset="0"/>
                <a:ea typeface="SimSun" panose="02010600030101010101" pitchFamily="2" charset="-122"/>
              </a:rPr>
              <a:t>L</a:t>
            </a:r>
            <a:r>
              <a:rPr lang="en-US" altLang="en-CH" sz="1600" b="0">
                <a:latin typeface="Times New Roman" panose="02020603050405020304" pitchFamily="18" charset="0"/>
                <a:ea typeface="SimSun" panose="02010600030101010101" pitchFamily="2" charset="-122"/>
              </a:rPr>
              <a:t>xU(1)</a:t>
            </a:r>
            <a:r>
              <a:rPr lang="en-US" altLang="en-CH" sz="1600" b="0" baseline="-25000">
                <a:latin typeface="Times New Roman" panose="02020603050405020304" pitchFamily="18" charset="0"/>
                <a:ea typeface="SimSun" panose="02010600030101010101" pitchFamily="2" charset="-122"/>
              </a:rPr>
              <a:t>Y</a:t>
            </a:r>
            <a:r>
              <a:rPr lang="en-US" altLang="en-CH" sz="1600" b="0">
                <a:latin typeface="Times New Roman" panose="02020603050405020304" pitchFamily="18" charset="0"/>
                <a:ea typeface="SimSun" panose="02010600030101010101" pitchFamily="2" charset="-122"/>
              </a:rPr>
              <a:t> transformations.</a:t>
            </a:r>
          </a:p>
        </p:txBody>
      </p:sp>
      <p:sp>
        <p:nvSpPr>
          <p:cNvPr id="47110" name="Text Box 5">
            <a:extLst>
              <a:ext uri="{FF2B5EF4-FFF2-40B4-BE49-F238E27FC236}">
                <a16:creationId xmlns:a16="http://schemas.microsoft.com/office/drawing/2014/main" id="{FBF5E8BF-F3C7-4D93-8BE0-BB0FA67315AD}"/>
              </a:ext>
            </a:extLst>
          </p:cNvPr>
          <p:cNvSpPr txBox="1">
            <a:spLocks noChangeArrowheads="1"/>
          </p:cNvSpPr>
          <p:nvPr/>
        </p:nvSpPr>
        <p:spPr bwMode="auto">
          <a:xfrm>
            <a:off x="676275" y="2667000"/>
            <a:ext cx="338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Start with the Dirac Lagrangian:</a:t>
            </a:r>
          </a:p>
        </p:txBody>
      </p:sp>
      <p:graphicFrame>
        <p:nvGraphicFramePr>
          <p:cNvPr id="47111" name="Object 6">
            <a:extLst>
              <a:ext uri="{FF2B5EF4-FFF2-40B4-BE49-F238E27FC236}">
                <a16:creationId xmlns:a16="http://schemas.microsoft.com/office/drawing/2014/main" id="{661B6DC4-1266-0569-67D3-5EFD83ACDE77}"/>
              </a:ext>
            </a:extLst>
          </p:cNvPr>
          <p:cNvGraphicFramePr>
            <a:graphicFrameLocks noChangeAspect="1"/>
          </p:cNvGraphicFramePr>
          <p:nvPr/>
        </p:nvGraphicFramePr>
        <p:xfrm>
          <a:off x="4446588" y="2590800"/>
          <a:ext cx="2100262" cy="546100"/>
        </p:xfrm>
        <a:graphic>
          <a:graphicData uri="http://schemas.openxmlformats.org/presentationml/2006/ole">
            <mc:AlternateContent xmlns:mc="http://schemas.openxmlformats.org/markup-compatibility/2006">
              <mc:Choice xmlns:v="urn:schemas-microsoft-com:vml" Requires="v">
                <p:oleObj name="Equation" r:id="rId5" imgW="22529800" imgH="5854700" progId="Equation.DSMT4">
                  <p:embed/>
                </p:oleObj>
              </mc:Choice>
              <mc:Fallback>
                <p:oleObj name="Equation" r:id="rId5" imgW="22529800" imgH="58547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6588" y="2590800"/>
                        <a:ext cx="2100262"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7112" name="Text Box 7">
            <a:extLst>
              <a:ext uri="{FF2B5EF4-FFF2-40B4-BE49-F238E27FC236}">
                <a16:creationId xmlns:a16="http://schemas.microsoft.com/office/drawing/2014/main" id="{E9F8158D-5341-5257-2BE6-5108BD228910}"/>
              </a:ext>
            </a:extLst>
          </p:cNvPr>
          <p:cNvSpPr txBox="1">
            <a:spLocks noChangeArrowheads="1"/>
          </p:cNvSpPr>
          <p:nvPr/>
        </p:nvSpPr>
        <p:spPr bwMode="auto">
          <a:xfrm>
            <a:off x="685800" y="3429000"/>
            <a:ext cx="114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Replace: </a:t>
            </a:r>
          </a:p>
        </p:txBody>
      </p:sp>
      <p:graphicFrame>
        <p:nvGraphicFramePr>
          <p:cNvPr id="47113" name="Object 8">
            <a:extLst>
              <a:ext uri="{FF2B5EF4-FFF2-40B4-BE49-F238E27FC236}">
                <a16:creationId xmlns:a16="http://schemas.microsoft.com/office/drawing/2014/main" id="{2CFFD0B3-8174-CF43-50AB-C8529D78FD0B}"/>
              </a:ext>
            </a:extLst>
          </p:cNvPr>
          <p:cNvGraphicFramePr>
            <a:graphicFrameLocks noChangeAspect="1"/>
          </p:cNvGraphicFramePr>
          <p:nvPr/>
        </p:nvGraphicFramePr>
        <p:xfrm>
          <a:off x="2057400" y="3352800"/>
          <a:ext cx="5143500" cy="458788"/>
        </p:xfrm>
        <a:graphic>
          <a:graphicData uri="http://schemas.openxmlformats.org/presentationml/2006/ole">
            <mc:AlternateContent xmlns:mc="http://schemas.openxmlformats.org/markup-compatibility/2006">
              <mc:Choice xmlns:v="urn:schemas-microsoft-com:vml" Requires="v">
                <p:oleObj name="Equation" r:id="rId7" imgW="62318900" imgH="5562600" progId="Equation.DSMT4">
                  <p:embed/>
                </p:oleObj>
              </mc:Choice>
              <mc:Fallback>
                <p:oleObj name="Equation" r:id="rId7" imgW="62318900" imgH="55626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3352800"/>
                        <a:ext cx="51435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7114" name="Text Box 9">
            <a:extLst>
              <a:ext uri="{FF2B5EF4-FFF2-40B4-BE49-F238E27FC236}">
                <a16:creationId xmlns:a16="http://schemas.microsoft.com/office/drawing/2014/main" id="{A1DDA434-0A56-691C-C490-08B34B7380C9}"/>
              </a:ext>
            </a:extLst>
          </p:cNvPr>
          <p:cNvSpPr txBox="1">
            <a:spLocks noChangeArrowheads="1"/>
          </p:cNvSpPr>
          <p:nvPr/>
        </p:nvSpPr>
        <p:spPr bwMode="auto">
          <a:xfrm>
            <a:off x="684213" y="4038600"/>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Fields:</a:t>
            </a:r>
          </a:p>
        </p:txBody>
      </p:sp>
      <p:sp>
        <p:nvSpPr>
          <p:cNvPr id="47115" name="Text Box 10">
            <a:extLst>
              <a:ext uri="{FF2B5EF4-FFF2-40B4-BE49-F238E27FC236}">
                <a16:creationId xmlns:a16="http://schemas.microsoft.com/office/drawing/2014/main" id="{A897DE2B-7077-0D0A-5258-D651122A841A}"/>
              </a:ext>
            </a:extLst>
          </p:cNvPr>
          <p:cNvSpPr txBox="1">
            <a:spLocks noChangeArrowheads="1"/>
          </p:cNvSpPr>
          <p:nvPr/>
        </p:nvSpPr>
        <p:spPr bwMode="auto">
          <a:xfrm>
            <a:off x="685800" y="5181600"/>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Generators:</a:t>
            </a:r>
          </a:p>
        </p:txBody>
      </p:sp>
      <p:sp>
        <p:nvSpPr>
          <p:cNvPr id="1536011" name="Text Box 11">
            <a:extLst>
              <a:ext uri="{FF2B5EF4-FFF2-40B4-BE49-F238E27FC236}">
                <a16:creationId xmlns:a16="http://schemas.microsoft.com/office/drawing/2014/main" id="{FFAD33CC-0A8F-BA0A-A7E6-A7A131827EF9}"/>
              </a:ext>
            </a:extLst>
          </p:cNvPr>
          <p:cNvSpPr txBox="1">
            <a:spLocks noChangeArrowheads="1"/>
          </p:cNvSpPr>
          <p:nvPr/>
        </p:nvSpPr>
        <p:spPr bwMode="auto">
          <a:xfrm>
            <a:off x="1981200" y="3962400"/>
            <a:ext cx="3325813" cy="915988"/>
          </a:xfrm>
          <a:prstGeom prst="rect">
            <a:avLst/>
          </a:prstGeom>
          <a:noFill/>
          <a:ln w="9525" algn="ctr">
            <a:noFill/>
            <a:miter lim="800000"/>
            <a:headEnd/>
            <a:tailEnd/>
          </a:ln>
          <a:effectLst/>
        </p:spPr>
        <p:txBody>
          <a:bodyPr wrap="none">
            <a:spAutoFit/>
          </a:bodyPr>
          <a:lstStyle/>
          <a:p>
            <a:pPr eaLnBrk="1" hangingPunct="1">
              <a:defRPr/>
            </a:pPr>
            <a:r>
              <a:rPr lang="en-US" sz="1800" b="0">
                <a:solidFill>
                  <a:srgbClr val="006600"/>
                </a:solidFill>
                <a:latin typeface="Times New Roman" pitchFamily="18" charset="0"/>
                <a:ea typeface="SimSun" pitchFamily="2" charset="-122"/>
              </a:rPr>
              <a:t>G</a:t>
            </a:r>
            <a:r>
              <a:rPr lang="en-US" sz="1800" b="0" baseline="-25000">
                <a:solidFill>
                  <a:srgbClr val="006600"/>
                </a:solidFill>
                <a:effectLst>
                  <a:outerShdw blurRad="38100" dist="38100" dir="2700000" algn="tl">
                    <a:srgbClr val="C0C0C0"/>
                  </a:outerShdw>
                </a:effectLst>
                <a:latin typeface="Times New Roman" pitchFamily="18" charset="0"/>
                <a:ea typeface="SimSun" pitchFamily="2" charset="-122"/>
              </a:rPr>
              <a:t>a</a:t>
            </a:r>
            <a:r>
              <a:rPr lang="en-US" sz="1800" b="0" i="0" baseline="30000">
                <a:solidFill>
                  <a:srgbClr val="006600"/>
                </a:solidFill>
                <a:effectLst>
                  <a:outerShdw blurRad="38100" dist="38100" dir="2700000" algn="tl">
                    <a:srgbClr val="C0C0C0"/>
                  </a:outerShdw>
                </a:effectLst>
                <a:latin typeface="Symbol" pitchFamily="18" charset="2"/>
                <a:ea typeface="SimSun" pitchFamily="2" charset="-122"/>
              </a:rPr>
              <a:t>m</a:t>
            </a:r>
            <a:r>
              <a:rPr lang="en-US" sz="1800" b="0" i="0">
                <a:solidFill>
                  <a:srgbClr val="006600"/>
                </a:solidFill>
                <a:effectLst>
                  <a:outerShdw blurRad="38100" dist="38100" dir="2700000" algn="tl">
                    <a:srgbClr val="C0C0C0"/>
                  </a:outerShdw>
                </a:effectLst>
                <a:latin typeface="Arial" pitchFamily="34" charset="0"/>
                <a:ea typeface="SimSun" pitchFamily="2" charset="-122"/>
              </a:rPr>
              <a:t>  :</a:t>
            </a:r>
            <a:r>
              <a:rPr lang="en-US" sz="1800" b="0" i="0">
                <a:solidFill>
                  <a:schemeClr val="tx1"/>
                </a:solidFill>
                <a:effectLst>
                  <a:outerShdw blurRad="38100" dist="38100" dir="2700000" algn="tl">
                    <a:srgbClr val="C0C0C0"/>
                  </a:outerShdw>
                </a:effectLst>
                <a:latin typeface="Arial" pitchFamily="34" charset="0"/>
                <a:ea typeface="SimSun" pitchFamily="2" charset="-122"/>
              </a:rPr>
              <a:t> </a:t>
            </a:r>
            <a:r>
              <a:rPr lang="en-US" sz="1800" b="0" i="0">
                <a:solidFill>
                  <a:schemeClr val="tx1"/>
                </a:solidFill>
                <a:latin typeface="Arial" pitchFamily="34" charset="0"/>
                <a:ea typeface="SimSun" pitchFamily="2" charset="-122"/>
              </a:rPr>
              <a:t>8 gluons</a:t>
            </a:r>
          </a:p>
          <a:p>
            <a:pPr eaLnBrk="1" hangingPunct="1">
              <a:defRPr/>
            </a:pPr>
            <a:r>
              <a:rPr lang="en-US" sz="1800" b="0">
                <a:solidFill>
                  <a:srgbClr val="000099"/>
                </a:solidFill>
                <a:latin typeface="Times New Roman" pitchFamily="18" charset="0"/>
                <a:ea typeface="SimSun" pitchFamily="2" charset="-122"/>
              </a:rPr>
              <a:t>W</a:t>
            </a:r>
            <a:r>
              <a:rPr lang="en-US" sz="1800" b="0" baseline="-25000">
                <a:solidFill>
                  <a:srgbClr val="000099"/>
                </a:solidFill>
                <a:latin typeface="Times New Roman" pitchFamily="18" charset="0"/>
                <a:ea typeface="SimSun" pitchFamily="2" charset="-122"/>
              </a:rPr>
              <a:t>b</a:t>
            </a:r>
            <a:r>
              <a:rPr lang="en-US" sz="1800" b="0" i="0" baseline="30000">
                <a:solidFill>
                  <a:srgbClr val="000099"/>
                </a:solidFill>
                <a:latin typeface="Symbol" pitchFamily="18" charset="2"/>
                <a:ea typeface="SimSun" pitchFamily="2" charset="-122"/>
              </a:rPr>
              <a:t>m</a:t>
            </a:r>
            <a:r>
              <a:rPr lang="en-US" sz="1800" b="0" i="0" baseline="30000">
                <a:solidFill>
                  <a:srgbClr val="006600"/>
                </a:solidFill>
                <a:latin typeface="Symbol" pitchFamily="18" charset="2"/>
                <a:ea typeface="SimSun" pitchFamily="2" charset="-122"/>
              </a:rPr>
              <a:t> </a:t>
            </a:r>
            <a:r>
              <a:rPr lang="en-US" sz="1800" b="0" i="0">
                <a:solidFill>
                  <a:srgbClr val="006600"/>
                </a:solidFill>
                <a:latin typeface="Symbol" pitchFamily="18" charset="2"/>
                <a:ea typeface="SimSun" pitchFamily="2" charset="-122"/>
              </a:rPr>
              <a:t> </a:t>
            </a:r>
            <a:r>
              <a:rPr lang="en-US" sz="1800" b="0" i="0">
                <a:solidFill>
                  <a:schemeClr val="tx1"/>
                </a:solidFill>
                <a:latin typeface="Arial" pitchFamily="34" charset="0"/>
                <a:ea typeface="SimSun" pitchFamily="2" charset="-122"/>
              </a:rPr>
              <a:t>: weak bosons: </a:t>
            </a:r>
            <a:r>
              <a:rPr lang="en-US" sz="1800" b="0" i="0">
                <a:solidFill>
                  <a:schemeClr val="tx1"/>
                </a:solidFill>
                <a:latin typeface="Times New Roman" pitchFamily="18" charset="0"/>
                <a:ea typeface="SimSun" pitchFamily="2" charset="-122"/>
              </a:rPr>
              <a:t>W</a:t>
            </a:r>
            <a:r>
              <a:rPr lang="en-US" sz="1800" b="0" i="0" baseline="-25000">
                <a:solidFill>
                  <a:schemeClr val="tx1"/>
                </a:solidFill>
                <a:latin typeface="Times New Roman" pitchFamily="18" charset="0"/>
                <a:ea typeface="SimSun" pitchFamily="2" charset="-122"/>
              </a:rPr>
              <a:t>1</a:t>
            </a:r>
            <a:r>
              <a:rPr lang="en-US" sz="1800" b="0" i="0">
                <a:solidFill>
                  <a:schemeClr val="tx1"/>
                </a:solidFill>
                <a:latin typeface="Times New Roman" pitchFamily="18" charset="0"/>
                <a:ea typeface="SimSun" pitchFamily="2" charset="-122"/>
              </a:rPr>
              <a:t>, W</a:t>
            </a:r>
            <a:r>
              <a:rPr lang="en-US" sz="1800" b="0" i="0" baseline="-25000">
                <a:solidFill>
                  <a:schemeClr val="tx1"/>
                </a:solidFill>
                <a:latin typeface="Times New Roman" pitchFamily="18" charset="0"/>
                <a:ea typeface="SimSun" pitchFamily="2" charset="-122"/>
              </a:rPr>
              <a:t>2</a:t>
            </a:r>
            <a:r>
              <a:rPr lang="en-US" sz="1800" b="0" i="0">
                <a:solidFill>
                  <a:schemeClr val="tx1"/>
                </a:solidFill>
                <a:latin typeface="Times New Roman" pitchFamily="18" charset="0"/>
                <a:ea typeface="SimSun" pitchFamily="2" charset="-122"/>
              </a:rPr>
              <a:t>, W</a:t>
            </a:r>
            <a:r>
              <a:rPr lang="en-US" sz="1800" b="0" i="0" baseline="-25000">
                <a:solidFill>
                  <a:schemeClr val="tx1"/>
                </a:solidFill>
                <a:latin typeface="Times New Roman" pitchFamily="18" charset="0"/>
                <a:ea typeface="SimSun" pitchFamily="2" charset="-122"/>
              </a:rPr>
              <a:t>3</a:t>
            </a:r>
          </a:p>
          <a:p>
            <a:pPr eaLnBrk="1" hangingPunct="1">
              <a:defRPr/>
            </a:pPr>
            <a:r>
              <a:rPr lang="en-US" sz="1800" b="0">
                <a:solidFill>
                  <a:srgbClr val="993300"/>
                </a:solidFill>
                <a:effectLst>
                  <a:outerShdw blurRad="38100" dist="38100" dir="2700000" algn="tl">
                    <a:srgbClr val="C0C0C0"/>
                  </a:outerShdw>
                </a:effectLst>
                <a:latin typeface="Times New Roman" pitchFamily="18" charset="0"/>
                <a:ea typeface="SimSun" pitchFamily="2" charset="-122"/>
              </a:rPr>
              <a:t>B</a:t>
            </a:r>
            <a:r>
              <a:rPr lang="en-US" sz="1800" b="0" i="0" baseline="30000">
                <a:solidFill>
                  <a:srgbClr val="993300"/>
                </a:solidFill>
                <a:effectLst>
                  <a:outerShdw blurRad="38100" dist="38100" dir="2700000" algn="tl">
                    <a:srgbClr val="C0C0C0"/>
                  </a:outerShdw>
                </a:effectLst>
                <a:latin typeface="Symbol" pitchFamily="18" charset="2"/>
                <a:ea typeface="SimSun" pitchFamily="2" charset="-122"/>
              </a:rPr>
              <a:t>m</a:t>
            </a:r>
            <a:r>
              <a:rPr lang="en-US" sz="1800" b="0" i="0" baseline="30000">
                <a:solidFill>
                  <a:srgbClr val="006600"/>
                </a:solidFill>
                <a:effectLst>
                  <a:outerShdw blurRad="38100" dist="38100" dir="2700000" algn="tl">
                    <a:srgbClr val="C0C0C0"/>
                  </a:outerShdw>
                </a:effectLst>
                <a:latin typeface="Symbol" pitchFamily="18" charset="2"/>
                <a:ea typeface="SimSun" pitchFamily="2" charset="-122"/>
              </a:rPr>
              <a:t>      </a:t>
            </a:r>
            <a:r>
              <a:rPr lang="en-US" sz="1800" b="0" i="0">
                <a:solidFill>
                  <a:schemeClr val="tx1"/>
                </a:solidFill>
                <a:effectLst>
                  <a:outerShdw blurRad="38100" dist="38100" dir="2700000" algn="tl">
                    <a:srgbClr val="C0C0C0"/>
                  </a:outerShdw>
                </a:effectLst>
                <a:latin typeface="Arial" pitchFamily="34" charset="0"/>
                <a:ea typeface="SimSun" pitchFamily="2" charset="-122"/>
              </a:rPr>
              <a:t>: </a:t>
            </a:r>
            <a:r>
              <a:rPr lang="en-US" sz="1800" b="0" i="0">
                <a:solidFill>
                  <a:schemeClr val="tx1"/>
                </a:solidFill>
                <a:latin typeface="Arial" pitchFamily="34" charset="0"/>
                <a:ea typeface="SimSun" pitchFamily="2" charset="-122"/>
              </a:rPr>
              <a:t>hypercharge</a:t>
            </a:r>
            <a:r>
              <a:rPr lang="en-US" sz="1800" b="0" i="0">
                <a:solidFill>
                  <a:schemeClr val="tx1"/>
                </a:solidFill>
                <a:effectLst>
                  <a:outerShdw blurRad="38100" dist="38100" dir="2700000" algn="tl">
                    <a:srgbClr val="C0C0C0"/>
                  </a:outerShdw>
                </a:effectLst>
                <a:latin typeface="Arial" pitchFamily="34" charset="0"/>
                <a:ea typeface="SimSun" pitchFamily="2" charset="-122"/>
              </a:rPr>
              <a:t> </a:t>
            </a:r>
            <a:r>
              <a:rPr lang="en-US" sz="1800" b="0" i="0">
                <a:solidFill>
                  <a:schemeClr val="tx1"/>
                </a:solidFill>
                <a:latin typeface="Arial" pitchFamily="34" charset="0"/>
                <a:ea typeface="SimSun" pitchFamily="2" charset="-122"/>
              </a:rPr>
              <a:t>boson</a:t>
            </a:r>
          </a:p>
        </p:txBody>
      </p:sp>
      <p:sp>
        <p:nvSpPr>
          <p:cNvPr id="47117" name="Text Box 12">
            <a:extLst>
              <a:ext uri="{FF2B5EF4-FFF2-40B4-BE49-F238E27FC236}">
                <a16:creationId xmlns:a16="http://schemas.microsoft.com/office/drawing/2014/main" id="{541E73E2-91A3-789A-2D04-3A27B15116E4}"/>
              </a:ext>
            </a:extLst>
          </p:cNvPr>
          <p:cNvSpPr txBox="1">
            <a:spLocks noChangeArrowheads="1"/>
          </p:cNvSpPr>
          <p:nvPr/>
        </p:nvSpPr>
        <p:spPr bwMode="auto">
          <a:xfrm>
            <a:off x="2209800" y="5181600"/>
            <a:ext cx="54483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a:solidFill>
                  <a:srgbClr val="006600"/>
                </a:solidFill>
                <a:latin typeface="Times New Roman" panose="02020603050405020304" pitchFamily="18" charset="0"/>
                <a:ea typeface="SimSun" panose="02010600030101010101" pitchFamily="2" charset="-122"/>
              </a:rPr>
              <a:t>L</a:t>
            </a:r>
            <a:r>
              <a:rPr lang="en-US" altLang="en-CH" sz="1800" b="0" baseline="-25000">
                <a:solidFill>
                  <a:srgbClr val="006600"/>
                </a:solidFill>
                <a:latin typeface="Times New Roman" panose="02020603050405020304" pitchFamily="18" charset="0"/>
                <a:ea typeface="SimSun" panose="02010600030101010101" pitchFamily="2" charset="-122"/>
              </a:rPr>
              <a:t>a</a:t>
            </a:r>
            <a:r>
              <a:rPr lang="en-US" altLang="en-CH" sz="1800" b="0" i="0">
                <a:latin typeface="Arial" panose="020B0604020202020204" pitchFamily="34" charset="0"/>
                <a:ea typeface="SimSun" panose="02010600030101010101" pitchFamily="2" charset="-122"/>
              </a:rPr>
              <a:t> : Gell-Mann matrices:      ½ </a:t>
            </a:r>
            <a:r>
              <a:rPr lang="en-US" altLang="en-CH" sz="1800" b="0" i="0">
                <a:latin typeface="Symbol" pitchFamily="2" charset="2"/>
                <a:ea typeface="SimSun" panose="02010600030101010101" pitchFamily="2" charset="-122"/>
              </a:rPr>
              <a:t>l</a:t>
            </a:r>
            <a:r>
              <a:rPr lang="en-US" altLang="en-CH" sz="1800" b="0" baseline="-25000">
                <a:latin typeface="Times New Roman" panose="02020603050405020304" pitchFamily="18" charset="0"/>
                <a:ea typeface="SimSun" panose="02010600030101010101" pitchFamily="2" charset="-122"/>
              </a:rPr>
              <a:t>a</a:t>
            </a:r>
            <a:r>
              <a:rPr lang="en-US" altLang="en-CH" sz="1800" b="0" i="0" baseline="-25000">
                <a:latin typeface="Times New Roman" panose="02020603050405020304" pitchFamily="18" charset="0"/>
                <a:ea typeface="SimSun" panose="02010600030101010101" pitchFamily="2" charset="-122"/>
              </a:rPr>
              <a:t>          </a:t>
            </a:r>
            <a:r>
              <a:rPr lang="en-US" altLang="en-CH" sz="1800" b="0" i="0">
                <a:latin typeface="Arial" panose="020B0604020202020204" pitchFamily="34" charset="0"/>
                <a:ea typeface="SimSun" panose="02010600030101010101" pitchFamily="2" charset="-122"/>
              </a:rPr>
              <a:t>(3x3)      SU(3)</a:t>
            </a:r>
            <a:r>
              <a:rPr lang="en-US" altLang="en-CH" sz="1800" b="0" i="0" baseline="-25000">
                <a:latin typeface="Arial" panose="020B0604020202020204" pitchFamily="34" charset="0"/>
                <a:ea typeface="SimSun" panose="02010600030101010101" pitchFamily="2" charset="-122"/>
              </a:rPr>
              <a:t>C</a:t>
            </a:r>
          </a:p>
          <a:p>
            <a:pPr eaLnBrk="1" hangingPunct="1">
              <a:spcBef>
                <a:spcPct val="0"/>
              </a:spcBef>
              <a:buFontTx/>
              <a:buNone/>
            </a:pPr>
            <a:r>
              <a:rPr lang="en-US" altLang="en-CH" sz="1800" b="0">
                <a:solidFill>
                  <a:srgbClr val="000099"/>
                </a:solidFill>
                <a:latin typeface="Times New Roman" panose="02020603050405020304" pitchFamily="18" charset="0"/>
                <a:ea typeface="SimSun" panose="02010600030101010101" pitchFamily="2" charset="-122"/>
              </a:rPr>
              <a:t>T</a:t>
            </a:r>
            <a:r>
              <a:rPr lang="en-US" altLang="en-CH" sz="1800" b="0" baseline="-25000">
                <a:solidFill>
                  <a:srgbClr val="000099"/>
                </a:solidFill>
                <a:latin typeface="Times New Roman" panose="02020603050405020304" pitchFamily="18" charset="0"/>
                <a:ea typeface="SimSun" panose="02010600030101010101" pitchFamily="2" charset="-122"/>
              </a:rPr>
              <a:t>b </a:t>
            </a:r>
            <a:r>
              <a:rPr lang="en-US" altLang="en-CH" sz="1800" b="0" i="0">
                <a:latin typeface="Arial" panose="020B0604020202020204" pitchFamily="34" charset="0"/>
                <a:ea typeface="SimSun" panose="02010600030101010101" pitchFamily="2" charset="-122"/>
              </a:rPr>
              <a:t>: Pauli Matrices:               ½ </a:t>
            </a:r>
            <a:r>
              <a:rPr lang="en-US" altLang="en-CH" sz="1800" b="0" i="0">
                <a:latin typeface="Symbol" pitchFamily="2" charset="2"/>
                <a:ea typeface="SimSun" panose="02010600030101010101" pitchFamily="2" charset="-122"/>
              </a:rPr>
              <a:t>t</a:t>
            </a:r>
            <a:r>
              <a:rPr lang="en-US" altLang="en-CH" sz="1800" b="0" baseline="-25000">
                <a:latin typeface="Times New Roman" panose="02020603050405020304" pitchFamily="18" charset="0"/>
                <a:ea typeface="SimSun" panose="02010600030101010101" pitchFamily="2" charset="-122"/>
              </a:rPr>
              <a:t>b</a:t>
            </a:r>
            <a:r>
              <a:rPr lang="en-US" altLang="en-CH" sz="1800" b="0" i="0">
                <a:latin typeface="Arial" panose="020B0604020202020204" pitchFamily="34" charset="0"/>
                <a:ea typeface="SimSun" panose="02010600030101010101" pitchFamily="2" charset="-122"/>
              </a:rPr>
              <a:t>       (2x2)     SU(2)</a:t>
            </a:r>
            <a:r>
              <a:rPr lang="en-US" altLang="en-CH" sz="1800" b="0" i="0" baseline="-25000">
                <a:latin typeface="Arial" panose="020B0604020202020204" pitchFamily="34" charset="0"/>
                <a:ea typeface="SimSun" panose="02010600030101010101" pitchFamily="2" charset="-122"/>
              </a:rPr>
              <a:t>L</a:t>
            </a:r>
          </a:p>
          <a:p>
            <a:pPr eaLnBrk="1" hangingPunct="1">
              <a:spcBef>
                <a:spcPct val="0"/>
              </a:spcBef>
              <a:buFontTx/>
              <a:buNone/>
            </a:pPr>
            <a:r>
              <a:rPr lang="en-US" altLang="en-CH" sz="1800" b="0">
                <a:solidFill>
                  <a:srgbClr val="993300"/>
                </a:solidFill>
                <a:latin typeface="Times New Roman" panose="02020603050405020304" pitchFamily="18" charset="0"/>
                <a:ea typeface="SimSun" panose="02010600030101010101" pitchFamily="2" charset="-122"/>
              </a:rPr>
              <a:t>Y  </a:t>
            </a:r>
            <a:r>
              <a:rPr lang="en-US" altLang="en-CH" sz="1800" b="0" i="0">
                <a:latin typeface="Arial" panose="020B0604020202020204" pitchFamily="34" charset="0"/>
                <a:ea typeface="SimSun" panose="02010600030101010101" pitchFamily="2" charset="-122"/>
              </a:rPr>
              <a:t>: Hypercharge:                                            U(1)</a:t>
            </a:r>
            <a:r>
              <a:rPr lang="en-US" altLang="en-CH" sz="1800" b="0" i="0" baseline="-25000">
                <a:latin typeface="Arial" panose="020B0604020202020204" pitchFamily="34" charset="0"/>
                <a:ea typeface="SimSun" panose="02010600030101010101" pitchFamily="2" charset="-122"/>
              </a:rPr>
              <a:t>Y</a:t>
            </a:r>
          </a:p>
          <a:p>
            <a:pPr eaLnBrk="1" hangingPunct="1">
              <a:spcBef>
                <a:spcPct val="0"/>
              </a:spcBef>
              <a:buFontTx/>
              <a:buNone/>
            </a:pPr>
            <a:r>
              <a:rPr lang="en-US" altLang="en-CH" sz="1800" b="0" i="0">
                <a:latin typeface="Arial" panose="020B0604020202020204" pitchFamily="34" charset="0"/>
                <a:ea typeface="SimSun" panose="02010600030101010101" pitchFamily="2" charset="-122"/>
              </a:rPr>
              <a:t> </a:t>
            </a:r>
          </a:p>
        </p:txBody>
      </p:sp>
      <p:sp>
        <p:nvSpPr>
          <p:cNvPr id="47118" name="Rectangle 13">
            <a:extLst>
              <a:ext uri="{FF2B5EF4-FFF2-40B4-BE49-F238E27FC236}">
                <a16:creationId xmlns:a16="http://schemas.microsoft.com/office/drawing/2014/main" id="{D0B7E699-C6F8-0B93-8F23-36E4DF469CB1}"/>
              </a:ext>
            </a:extLst>
          </p:cNvPr>
          <p:cNvSpPr>
            <a:spLocks noGrp="1" noChangeArrowheads="1"/>
          </p:cNvSpPr>
          <p:nvPr>
            <p:ph type="title" idx="4294967295"/>
          </p:nvPr>
        </p:nvSpPr>
        <p:spPr/>
        <p:txBody>
          <a:bodyPr/>
          <a:lstStyle/>
          <a:p>
            <a:pPr eaLnBrk="1" hangingPunct="1"/>
            <a:r>
              <a:rPr lang="en-US" altLang="en-CH">
                <a:ea typeface="ＭＳ Ｐゴシック" panose="020B0600070205080204" pitchFamily="34" charset="-128"/>
              </a:rPr>
              <a:t>                                         :The Kinetic Part</a:t>
            </a:r>
          </a:p>
        </p:txBody>
      </p:sp>
      <p:sp>
        <p:nvSpPr>
          <p:cNvPr id="47119" name="Text Box 15">
            <a:extLst>
              <a:ext uri="{FF2B5EF4-FFF2-40B4-BE49-F238E27FC236}">
                <a16:creationId xmlns:a16="http://schemas.microsoft.com/office/drawing/2014/main" id="{DC36C3FE-464E-F662-21F4-5D762EE87861}"/>
              </a:ext>
            </a:extLst>
          </p:cNvPr>
          <p:cNvSpPr txBox="1">
            <a:spLocks noChangeArrowheads="1"/>
          </p:cNvSpPr>
          <p:nvPr/>
        </p:nvSpPr>
        <p:spPr bwMode="auto">
          <a:xfrm>
            <a:off x="457200" y="6324600"/>
            <a:ext cx="6175375" cy="3667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a:latin typeface="Times New Roman" panose="02020603050405020304" pitchFamily="18" charset="0"/>
                <a:ea typeface="SimSun" panose="02010600030101010101" pitchFamily="2" charset="-122"/>
              </a:rPr>
              <a:t>For the remainder we only consider Electroweak: SU(2)</a:t>
            </a:r>
            <a:r>
              <a:rPr lang="en-US" altLang="en-CH" sz="1800" b="0" baseline="-25000">
                <a:latin typeface="Times New Roman" panose="02020603050405020304" pitchFamily="18" charset="0"/>
                <a:ea typeface="SimSun" panose="02010600030101010101" pitchFamily="2" charset="-122"/>
              </a:rPr>
              <a:t>L</a:t>
            </a:r>
            <a:r>
              <a:rPr lang="en-US" altLang="en-CH" sz="1800" b="0">
                <a:latin typeface="Times New Roman" panose="02020603050405020304" pitchFamily="18" charset="0"/>
                <a:ea typeface="SimSun" panose="02010600030101010101" pitchFamily="2" charset="-122"/>
              </a:rPr>
              <a:t> x U(1)</a:t>
            </a:r>
            <a:r>
              <a:rPr lang="en-US" altLang="en-CH" sz="1800" b="0" baseline="-25000">
                <a:latin typeface="Times New Roman" panose="02020603050405020304" pitchFamily="18" charset="0"/>
                <a:ea typeface="SimSun" panose="02010600030101010101" pitchFamily="2" charset="-122"/>
              </a:rPr>
              <a:t>Y</a:t>
            </a:r>
          </a:p>
        </p:txBody>
      </p:sp>
      <p:graphicFrame>
        <p:nvGraphicFramePr>
          <p:cNvPr id="47120" name="Object 28">
            <a:extLst>
              <a:ext uri="{FF2B5EF4-FFF2-40B4-BE49-F238E27FC236}">
                <a16:creationId xmlns:a16="http://schemas.microsoft.com/office/drawing/2014/main" id="{CC86BB98-582A-ABDE-7566-1F8154113614}"/>
              </a:ext>
            </a:extLst>
          </p:cNvPr>
          <p:cNvGraphicFramePr>
            <a:graphicFrameLocks noChangeAspect="1"/>
          </p:cNvGraphicFramePr>
          <p:nvPr/>
        </p:nvGraphicFramePr>
        <p:xfrm>
          <a:off x="87313" y="119063"/>
          <a:ext cx="4876800" cy="633412"/>
        </p:xfrm>
        <a:graphic>
          <a:graphicData uri="http://schemas.openxmlformats.org/presentationml/2006/ole">
            <mc:AlternateContent xmlns:mc="http://schemas.openxmlformats.org/markup-compatibility/2006">
              <mc:Choice xmlns:v="urn:schemas-microsoft-com:vml" Requires="v">
                <p:oleObj name="Equation" r:id="rId9" imgW="42710100" imgH="5562600" progId="Equation.3">
                  <p:embed/>
                </p:oleObj>
              </mc:Choice>
              <mc:Fallback>
                <p:oleObj name="Equation" r:id="rId9" imgW="42710100" imgH="5562600" progId="Equation.3">
                  <p:embed/>
                  <p:pic>
                    <p:nvPicPr>
                      <p:cNvPr id="0"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313" y="119063"/>
                        <a:ext cx="4876800" cy="633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oter Placeholder 5">
            <a:extLst>
              <a:ext uri="{FF2B5EF4-FFF2-40B4-BE49-F238E27FC236}">
                <a16:creationId xmlns:a16="http://schemas.microsoft.com/office/drawing/2014/main" id="{5597EE3A-0499-FA98-7748-AA23833609E3}"/>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E5BD6ACB-98E7-1A45-8A60-1E31D11E25C3}" type="slidenum">
              <a:rPr lang="en-US" altLang="en-CH" sz="1000" b="0" i="0">
                <a:solidFill>
                  <a:schemeClr val="accent2"/>
                </a:solidFill>
              </a:rPr>
              <a:pPr algn="r" eaLnBrk="1" hangingPunct="1">
                <a:spcBef>
                  <a:spcPct val="0"/>
                </a:spcBef>
                <a:buFontTx/>
                <a:buNone/>
              </a:pPr>
              <a:t>16</a:t>
            </a:fld>
            <a:r>
              <a:rPr lang="en-US" altLang="en-CH" sz="1000" b="0" i="0">
                <a:solidFill>
                  <a:schemeClr val="accent2"/>
                </a:solidFill>
              </a:rPr>
              <a:t>)</a:t>
            </a:r>
          </a:p>
        </p:txBody>
      </p:sp>
      <p:sp>
        <p:nvSpPr>
          <p:cNvPr id="49154" name="Rectangle 33">
            <a:extLst>
              <a:ext uri="{FF2B5EF4-FFF2-40B4-BE49-F238E27FC236}">
                <a16:creationId xmlns:a16="http://schemas.microsoft.com/office/drawing/2014/main" id="{1D49CA5C-870F-E3A8-0845-7314C618AF2A}"/>
              </a:ext>
            </a:extLst>
          </p:cNvPr>
          <p:cNvSpPr>
            <a:spLocks noChangeArrowheads="1"/>
          </p:cNvSpPr>
          <p:nvPr/>
        </p:nvSpPr>
        <p:spPr bwMode="auto">
          <a:xfrm>
            <a:off x="1116013" y="165100"/>
            <a:ext cx="1038225" cy="498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9155" name="Rectangle 3">
            <a:extLst>
              <a:ext uri="{FF2B5EF4-FFF2-40B4-BE49-F238E27FC236}">
                <a16:creationId xmlns:a16="http://schemas.microsoft.com/office/drawing/2014/main" id="{C20AF135-7E33-0E9E-736C-8A65FB7A82EA}"/>
              </a:ext>
            </a:extLst>
          </p:cNvPr>
          <p:cNvSpPr>
            <a:spLocks noGrp="1" noChangeArrowheads="1"/>
          </p:cNvSpPr>
          <p:nvPr>
            <p:ph type="title" idx="4294967295"/>
          </p:nvPr>
        </p:nvSpPr>
        <p:spPr/>
        <p:txBody>
          <a:bodyPr/>
          <a:lstStyle/>
          <a:p>
            <a:pPr eaLnBrk="1" hangingPunct="1"/>
            <a:r>
              <a:rPr lang="en-US" altLang="en-CH">
                <a:ea typeface="ＭＳ Ｐゴシック" panose="020B0600070205080204" pitchFamily="34" charset="-128"/>
              </a:rPr>
              <a:t>                                       : The Kinetic Part</a:t>
            </a:r>
          </a:p>
        </p:txBody>
      </p:sp>
      <p:graphicFrame>
        <p:nvGraphicFramePr>
          <p:cNvPr id="49156" name="Object 5">
            <a:extLst>
              <a:ext uri="{FF2B5EF4-FFF2-40B4-BE49-F238E27FC236}">
                <a16:creationId xmlns:a16="http://schemas.microsoft.com/office/drawing/2014/main" id="{61ACFDFC-3D99-2C44-5B10-831A45ACC076}"/>
              </a:ext>
            </a:extLst>
          </p:cNvPr>
          <p:cNvGraphicFramePr>
            <a:graphicFrameLocks noGrp="1" noChangeAspect="1"/>
          </p:cNvGraphicFramePr>
          <p:nvPr>
            <p:ph sz="quarter" idx="4294967295"/>
          </p:nvPr>
        </p:nvGraphicFramePr>
        <p:xfrm>
          <a:off x="339725" y="4273550"/>
          <a:ext cx="8686800" cy="1393825"/>
        </p:xfrm>
        <a:graphic>
          <a:graphicData uri="http://schemas.openxmlformats.org/presentationml/2006/ole">
            <mc:AlternateContent xmlns:mc="http://schemas.openxmlformats.org/markup-compatibility/2006">
              <mc:Choice xmlns:v="urn:schemas-microsoft-com:vml" Requires="v">
                <p:oleObj name="Equation" r:id="rId3" imgW="134874000" imgH="21653500" progId="Equation.DSMT4">
                  <p:embed/>
                </p:oleObj>
              </mc:Choice>
              <mc:Fallback>
                <p:oleObj name="Equation" r:id="rId3" imgW="134874000" imgH="216535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 y="4273550"/>
                        <a:ext cx="8686800" cy="139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7" name="Object 7">
            <a:extLst>
              <a:ext uri="{FF2B5EF4-FFF2-40B4-BE49-F238E27FC236}">
                <a16:creationId xmlns:a16="http://schemas.microsoft.com/office/drawing/2014/main" id="{B8E6B353-B905-017D-A791-28D41CEDD99E}"/>
              </a:ext>
            </a:extLst>
          </p:cNvPr>
          <p:cNvGraphicFramePr>
            <a:graphicFrameLocks noChangeAspect="1"/>
          </p:cNvGraphicFramePr>
          <p:nvPr/>
        </p:nvGraphicFramePr>
        <p:xfrm>
          <a:off x="381000" y="914400"/>
          <a:ext cx="5562600" cy="1012825"/>
        </p:xfrm>
        <a:graphic>
          <a:graphicData uri="http://schemas.openxmlformats.org/presentationml/2006/ole">
            <mc:AlternateContent xmlns:mc="http://schemas.openxmlformats.org/markup-compatibility/2006">
              <mc:Choice xmlns:v="urn:schemas-microsoft-com:vml" Requires="v">
                <p:oleObj name="Equation" r:id="rId5" imgW="64363600" imgH="11696700" progId="Equation.DSMT4">
                  <p:embed/>
                </p:oleObj>
              </mc:Choice>
              <mc:Fallback>
                <p:oleObj name="Equation" r:id="rId5" imgW="64363600" imgH="116967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914400"/>
                        <a:ext cx="556260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158" name="Text Box 8">
            <a:extLst>
              <a:ext uri="{FF2B5EF4-FFF2-40B4-BE49-F238E27FC236}">
                <a16:creationId xmlns:a16="http://schemas.microsoft.com/office/drawing/2014/main" id="{F7A118F5-42EA-CCC9-1BF3-2506F1795EC6}"/>
              </a:ext>
            </a:extLst>
          </p:cNvPr>
          <p:cNvSpPr txBox="1">
            <a:spLocks noChangeArrowheads="1"/>
          </p:cNvSpPr>
          <p:nvPr/>
        </p:nvSpPr>
        <p:spPr bwMode="auto">
          <a:xfrm>
            <a:off x="304800" y="2209800"/>
            <a:ext cx="3876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600" b="0" i="0">
                <a:latin typeface="Arial" panose="020B0604020202020204" pitchFamily="34" charset="0"/>
                <a:ea typeface="SimSun" panose="02010600030101010101" pitchFamily="2" charset="-122"/>
              </a:rPr>
              <a:t>For example, the term with </a:t>
            </a:r>
            <a:r>
              <a:rPr lang="en-US" altLang="en-CH" sz="1600" b="0">
                <a:latin typeface="Times New Roman" panose="02020603050405020304" pitchFamily="18" charset="0"/>
                <a:ea typeface="SimSun" panose="02010600030101010101" pitchFamily="2" charset="-122"/>
              </a:rPr>
              <a:t>Q</a:t>
            </a:r>
            <a:r>
              <a:rPr lang="en-US" altLang="en-CH" sz="1600" b="0" baseline="-25000">
                <a:latin typeface="Times New Roman" panose="02020603050405020304" pitchFamily="18" charset="0"/>
                <a:ea typeface="SimSun" panose="02010600030101010101" pitchFamily="2" charset="-122"/>
              </a:rPr>
              <a:t>Li</a:t>
            </a:r>
            <a:r>
              <a:rPr lang="en-US" altLang="en-CH" sz="1600" b="0" baseline="30000">
                <a:latin typeface="Times New Roman" panose="02020603050405020304" pitchFamily="18" charset="0"/>
                <a:ea typeface="SimSun" panose="02010600030101010101" pitchFamily="2" charset="-122"/>
              </a:rPr>
              <a:t>I</a:t>
            </a:r>
            <a:r>
              <a:rPr lang="en-US" altLang="en-CH" sz="1600" b="0" i="0" baseline="30000">
                <a:latin typeface="Arial" panose="020B0604020202020204" pitchFamily="34" charset="0"/>
                <a:ea typeface="SimSun" panose="02010600030101010101" pitchFamily="2" charset="-122"/>
              </a:rPr>
              <a:t> </a:t>
            </a:r>
            <a:r>
              <a:rPr lang="en-US" altLang="en-CH" sz="1600" b="0" i="0">
                <a:latin typeface="Arial" panose="020B0604020202020204" pitchFamily="34" charset="0"/>
                <a:ea typeface="SimSun" panose="02010600030101010101" pitchFamily="2" charset="-122"/>
              </a:rPr>
              <a:t>becomes:</a:t>
            </a:r>
          </a:p>
        </p:txBody>
      </p:sp>
      <p:graphicFrame>
        <p:nvGraphicFramePr>
          <p:cNvPr id="49159" name="Object 9">
            <a:extLst>
              <a:ext uri="{FF2B5EF4-FFF2-40B4-BE49-F238E27FC236}">
                <a16:creationId xmlns:a16="http://schemas.microsoft.com/office/drawing/2014/main" id="{922F8FD9-5BF5-629B-B2CC-7728AC6F91EA}"/>
              </a:ext>
            </a:extLst>
          </p:cNvPr>
          <p:cNvGraphicFramePr>
            <a:graphicFrameLocks noChangeAspect="1"/>
          </p:cNvGraphicFramePr>
          <p:nvPr/>
        </p:nvGraphicFramePr>
        <p:xfrm>
          <a:off x="381000" y="2514600"/>
          <a:ext cx="6781800" cy="1189038"/>
        </p:xfrm>
        <a:graphic>
          <a:graphicData uri="http://schemas.openxmlformats.org/presentationml/2006/ole">
            <mc:AlternateContent xmlns:mc="http://schemas.openxmlformats.org/markup-compatibility/2006">
              <mc:Choice xmlns:v="urn:schemas-microsoft-com:vml" Requires="v">
                <p:oleObj name="Equation" r:id="rId7" imgW="90106500" imgH="15798800" progId="Equation.DSMT4">
                  <p:embed/>
                </p:oleObj>
              </mc:Choice>
              <mc:Fallback>
                <p:oleObj name="Equation" r:id="rId7" imgW="90106500" imgH="157988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514600"/>
                        <a:ext cx="6781800"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160" name="Text Box 10">
            <a:extLst>
              <a:ext uri="{FF2B5EF4-FFF2-40B4-BE49-F238E27FC236}">
                <a16:creationId xmlns:a16="http://schemas.microsoft.com/office/drawing/2014/main" id="{D91D8D6C-3ED7-7E0E-E1EA-3CF3DB030397}"/>
              </a:ext>
            </a:extLst>
          </p:cNvPr>
          <p:cNvSpPr txBox="1">
            <a:spLocks noChangeArrowheads="1"/>
          </p:cNvSpPr>
          <p:nvPr/>
        </p:nvSpPr>
        <p:spPr bwMode="auto">
          <a:xfrm>
            <a:off x="347663" y="4043363"/>
            <a:ext cx="4221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600" b="0" i="0">
                <a:latin typeface="Arial" panose="020B0604020202020204" pitchFamily="34" charset="0"/>
                <a:ea typeface="SimSun" panose="02010600030101010101" pitchFamily="2" charset="-122"/>
              </a:rPr>
              <a:t>Writing out only the weak part for the quarks:</a:t>
            </a:r>
          </a:p>
        </p:txBody>
      </p:sp>
      <p:grpSp>
        <p:nvGrpSpPr>
          <p:cNvPr id="49161" name="Group 32">
            <a:extLst>
              <a:ext uri="{FF2B5EF4-FFF2-40B4-BE49-F238E27FC236}">
                <a16:creationId xmlns:a16="http://schemas.microsoft.com/office/drawing/2014/main" id="{8942E3C7-C77D-3462-31BE-25DC955E3654}"/>
              </a:ext>
            </a:extLst>
          </p:cNvPr>
          <p:cNvGrpSpPr>
            <a:grpSpLocks/>
          </p:cNvGrpSpPr>
          <p:nvPr/>
        </p:nvGrpSpPr>
        <p:grpSpPr bwMode="auto">
          <a:xfrm>
            <a:off x="309563" y="5602288"/>
            <a:ext cx="2817812" cy="1211262"/>
            <a:chOff x="195" y="3529"/>
            <a:chExt cx="1775" cy="763"/>
          </a:xfrm>
        </p:grpSpPr>
        <p:sp>
          <p:nvSpPr>
            <p:cNvPr id="49166" name="Rectangle 30">
              <a:extLst>
                <a:ext uri="{FF2B5EF4-FFF2-40B4-BE49-F238E27FC236}">
                  <a16:creationId xmlns:a16="http://schemas.microsoft.com/office/drawing/2014/main" id="{2DBEEB11-182B-1438-BF3C-06FF90F9018E}"/>
                </a:ext>
              </a:extLst>
            </p:cNvPr>
            <p:cNvSpPr>
              <a:spLocks noChangeArrowheads="1"/>
            </p:cNvSpPr>
            <p:nvPr/>
          </p:nvSpPr>
          <p:spPr bwMode="auto">
            <a:xfrm>
              <a:off x="195" y="3574"/>
              <a:ext cx="1775" cy="716"/>
            </a:xfrm>
            <a:prstGeom prst="rect">
              <a:avLst/>
            </a:prstGeom>
            <a:solidFill>
              <a:srgbClr val="FFFFCC"/>
            </a:solidFill>
            <a:ln w="9525">
              <a:solidFill>
                <a:schemeClr val="tx1"/>
              </a:solidFill>
              <a:miter lim="800000"/>
              <a:headEnd/>
              <a:tailEnd/>
            </a:ln>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9167" name="Line 12">
              <a:extLst>
                <a:ext uri="{FF2B5EF4-FFF2-40B4-BE49-F238E27FC236}">
                  <a16:creationId xmlns:a16="http://schemas.microsoft.com/office/drawing/2014/main" id="{33E34F7E-5F21-32C3-C77F-6E42052D5FE2}"/>
                </a:ext>
              </a:extLst>
            </p:cNvPr>
            <p:cNvSpPr>
              <a:spLocks noChangeShapeType="1"/>
            </p:cNvSpPr>
            <p:nvPr/>
          </p:nvSpPr>
          <p:spPr bwMode="auto">
            <a:xfrm>
              <a:off x="480" y="3677"/>
              <a:ext cx="426" cy="2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H"/>
            </a:p>
          </p:txBody>
        </p:sp>
        <p:sp>
          <p:nvSpPr>
            <p:cNvPr id="49168" name="Line 13">
              <a:extLst>
                <a:ext uri="{FF2B5EF4-FFF2-40B4-BE49-F238E27FC236}">
                  <a16:creationId xmlns:a16="http://schemas.microsoft.com/office/drawing/2014/main" id="{B244F58B-9DC4-6310-5631-0346190294F2}"/>
                </a:ext>
              </a:extLst>
            </p:cNvPr>
            <p:cNvSpPr>
              <a:spLocks noChangeShapeType="1"/>
            </p:cNvSpPr>
            <p:nvPr/>
          </p:nvSpPr>
          <p:spPr bwMode="auto">
            <a:xfrm flipH="1">
              <a:off x="480" y="3941"/>
              <a:ext cx="426" cy="2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H"/>
            </a:p>
          </p:txBody>
        </p:sp>
        <p:sp>
          <p:nvSpPr>
            <p:cNvPr id="49169" name="Line 14">
              <a:extLst>
                <a:ext uri="{FF2B5EF4-FFF2-40B4-BE49-F238E27FC236}">
                  <a16:creationId xmlns:a16="http://schemas.microsoft.com/office/drawing/2014/main" id="{F6AEE8AF-788D-A123-EA1D-9CFAE837A19F}"/>
                </a:ext>
              </a:extLst>
            </p:cNvPr>
            <p:cNvSpPr>
              <a:spLocks noChangeShapeType="1"/>
            </p:cNvSpPr>
            <p:nvPr/>
          </p:nvSpPr>
          <p:spPr bwMode="auto">
            <a:xfrm>
              <a:off x="906" y="3941"/>
              <a:ext cx="65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wrap="none">
              <a:spAutoFit/>
            </a:bodyPr>
            <a:lstStyle/>
            <a:p>
              <a:endParaRPr lang="en-CH"/>
            </a:p>
          </p:txBody>
        </p:sp>
        <p:sp>
          <p:nvSpPr>
            <p:cNvPr id="49170" name="AutoShape 15">
              <a:extLst>
                <a:ext uri="{FF2B5EF4-FFF2-40B4-BE49-F238E27FC236}">
                  <a16:creationId xmlns:a16="http://schemas.microsoft.com/office/drawing/2014/main" id="{620CAA3E-AB1C-31B9-DF52-9E744D8142C4}"/>
                </a:ext>
              </a:extLst>
            </p:cNvPr>
            <p:cNvSpPr>
              <a:spLocks noChangeArrowheads="1"/>
            </p:cNvSpPr>
            <p:nvPr/>
          </p:nvSpPr>
          <p:spPr bwMode="auto">
            <a:xfrm flipV="1">
              <a:off x="877" y="3917"/>
              <a:ext cx="57" cy="48"/>
            </a:xfrm>
            <a:prstGeom prst="flowChartConnector">
              <a:avLst/>
            </a:prstGeom>
            <a:solidFill>
              <a:schemeClr val="tx1"/>
            </a:solidFill>
            <a:ln w="9525">
              <a:solidFill>
                <a:schemeClr val="tx1"/>
              </a:solidFill>
              <a:round/>
              <a:headEnd/>
              <a:tailEnd/>
            </a:ln>
          </p:spPr>
          <p:txBody>
            <a:bodyPr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9171" name="Text Box 17">
              <a:extLst>
                <a:ext uri="{FF2B5EF4-FFF2-40B4-BE49-F238E27FC236}">
                  <a16:creationId xmlns:a16="http://schemas.microsoft.com/office/drawing/2014/main" id="{C252BA85-2992-CE71-8C95-602FF7A4ADC8}"/>
                </a:ext>
              </a:extLst>
            </p:cNvPr>
            <p:cNvSpPr txBox="1">
              <a:spLocks noChangeArrowheads="1"/>
            </p:cNvSpPr>
            <p:nvPr/>
          </p:nvSpPr>
          <p:spPr bwMode="auto">
            <a:xfrm>
              <a:off x="229" y="4061"/>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a:latin typeface="Times New Roman" panose="02020603050405020304" pitchFamily="18" charset="0"/>
                  <a:ea typeface="SimSun" panose="02010600030101010101" pitchFamily="2" charset="-122"/>
                </a:rPr>
                <a:t>d</a:t>
              </a:r>
              <a:r>
                <a:rPr lang="en-US" altLang="en-CH" sz="1800" b="0" baseline="-25000">
                  <a:latin typeface="Times New Roman" panose="02020603050405020304" pitchFamily="18" charset="0"/>
                  <a:ea typeface="SimSun" panose="02010600030101010101" pitchFamily="2" charset="-122"/>
                </a:rPr>
                <a:t>L</a:t>
              </a:r>
              <a:r>
                <a:rPr lang="en-US" altLang="en-CH" sz="1800" b="0" baseline="30000">
                  <a:latin typeface="Times New Roman" panose="02020603050405020304" pitchFamily="18" charset="0"/>
                  <a:ea typeface="SimSun" panose="02010600030101010101" pitchFamily="2" charset="-122"/>
                </a:rPr>
                <a:t>I</a:t>
              </a:r>
            </a:p>
          </p:txBody>
        </p:sp>
        <p:sp>
          <p:nvSpPr>
            <p:cNvPr id="49172" name="Text Box 18">
              <a:extLst>
                <a:ext uri="{FF2B5EF4-FFF2-40B4-BE49-F238E27FC236}">
                  <a16:creationId xmlns:a16="http://schemas.microsoft.com/office/drawing/2014/main" id="{B0CE1B34-F0F8-FA6D-6FB9-44128B5051F8}"/>
                </a:ext>
              </a:extLst>
            </p:cNvPr>
            <p:cNvSpPr txBox="1">
              <a:spLocks noChangeArrowheads="1"/>
            </p:cNvSpPr>
            <p:nvPr/>
          </p:nvSpPr>
          <p:spPr bwMode="auto">
            <a:xfrm>
              <a:off x="843" y="3953"/>
              <a:ext cx="1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i="0">
                  <a:latin typeface="Arial" panose="020B0604020202020204" pitchFamily="34" charset="0"/>
                  <a:ea typeface="SimSun" panose="02010600030101010101" pitchFamily="2" charset="-122"/>
                </a:rPr>
                <a:t>g</a:t>
              </a:r>
            </a:p>
          </p:txBody>
        </p:sp>
        <p:sp>
          <p:nvSpPr>
            <p:cNvPr id="49173" name="Text Box 19">
              <a:extLst>
                <a:ext uri="{FF2B5EF4-FFF2-40B4-BE49-F238E27FC236}">
                  <a16:creationId xmlns:a16="http://schemas.microsoft.com/office/drawing/2014/main" id="{018C0A75-7D41-DD5A-2ADC-27105F760CF8}"/>
                </a:ext>
              </a:extLst>
            </p:cNvPr>
            <p:cNvSpPr txBox="1">
              <a:spLocks noChangeArrowheads="1"/>
            </p:cNvSpPr>
            <p:nvPr/>
          </p:nvSpPr>
          <p:spPr bwMode="auto">
            <a:xfrm>
              <a:off x="1591" y="3821"/>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a:latin typeface="Times New Roman" panose="02020603050405020304" pitchFamily="18" charset="0"/>
                  <a:ea typeface="SimSun" panose="02010600030101010101" pitchFamily="2" charset="-122"/>
                </a:rPr>
                <a:t>W</a:t>
              </a:r>
              <a:r>
                <a:rPr lang="en-US" altLang="en-CH" sz="1800" b="0" baseline="30000">
                  <a:latin typeface="Times New Roman" panose="02020603050405020304" pitchFamily="18" charset="0"/>
                  <a:ea typeface="SimSun" panose="02010600030101010101" pitchFamily="2" charset="-122"/>
                </a:rPr>
                <a:t>+</a:t>
              </a:r>
              <a:r>
                <a:rPr lang="en-US" altLang="en-CH" sz="1800" b="0" baseline="30000">
                  <a:latin typeface="Symbol" pitchFamily="2" charset="2"/>
                  <a:ea typeface="SimSun" panose="02010600030101010101" pitchFamily="2" charset="-122"/>
                </a:rPr>
                <a:t>m</a:t>
              </a:r>
            </a:p>
          </p:txBody>
        </p:sp>
        <p:sp>
          <p:nvSpPr>
            <p:cNvPr id="49174" name="Text Box 16">
              <a:extLst>
                <a:ext uri="{FF2B5EF4-FFF2-40B4-BE49-F238E27FC236}">
                  <a16:creationId xmlns:a16="http://schemas.microsoft.com/office/drawing/2014/main" id="{F9B1336D-AECF-4D29-D8E8-CCE540C5F93D}"/>
                </a:ext>
              </a:extLst>
            </p:cNvPr>
            <p:cNvSpPr txBox="1">
              <a:spLocks noChangeArrowheads="1"/>
            </p:cNvSpPr>
            <p:nvPr/>
          </p:nvSpPr>
          <p:spPr bwMode="auto">
            <a:xfrm>
              <a:off x="236" y="3529"/>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a:latin typeface="Times New Roman" panose="02020603050405020304" pitchFamily="18" charset="0"/>
                  <a:ea typeface="SimSun" panose="02010600030101010101" pitchFamily="2" charset="-122"/>
                </a:rPr>
                <a:t>u</a:t>
              </a:r>
              <a:r>
                <a:rPr lang="en-US" altLang="en-CH" sz="1800" b="0" baseline="-25000">
                  <a:latin typeface="Times New Roman" panose="02020603050405020304" pitchFamily="18" charset="0"/>
                  <a:ea typeface="SimSun" panose="02010600030101010101" pitchFamily="2" charset="-122"/>
                </a:rPr>
                <a:t>L</a:t>
              </a:r>
              <a:r>
                <a:rPr lang="en-US" altLang="en-CH" sz="1800" b="0" baseline="30000">
                  <a:latin typeface="Times New Roman" panose="02020603050405020304" pitchFamily="18" charset="0"/>
                  <a:ea typeface="SimSun" panose="02010600030101010101" pitchFamily="2" charset="-122"/>
                </a:rPr>
                <a:t>I</a:t>
              </a:r>
            </a:p>
          </p:txBody>
        </p:sp>
      </p:grpSp>
      <p:sp>
        <p:nvSpPr>
          <p:cNvPr id="49162" name="Text Box 21">
            <a:extLst>
              <a:ext uri="{FF2B5EF4-FFF2-40B4-BE49-F238E27FC236}">
                <a16:creationId xmlns:a16="http://schemas.microsoft.com/office/drawing/2014/main" id="{1EFD3F07-B9D8-9C0A-619C-6B97AE846825}"/>
              </a:ext>
            </a:extLst>
          </p:cNvPr>
          <p:cNvSpPr txBox="1">
            <a:spLocks noChangeArrowheads="1"/>
          </p:cNvSpPr>
          <p:nvPr/>
        </p:nvSpPr>
        <p:spPr bwMode="auto">
          <a:xfrm>
            <a:off x="5302250" y="6081713"/>
            <a:ext cx="22161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600" b="0">
                <a:latin typeface="Times New Roman" panose="02020603050405020304" pitchFamily="18" charset="0"/>
                <a:ea typeface="SimSun" panose="02010600030101010101" pitchFamily="2" charset="-122"/>
              </a:rPr>
              <a:t>W</a:t>
            </a:r>
            <a:r>
              <a:rPr lang="en-US" altLang="en-CH" sz="1600" b="0" baseline="30000">
                <a:latin typeface="Times New Roman" panose="02020603050405020304" pitchFamily="18" charset="0"/>
                <a:ea typeface="SimSun" panose="02010600030101010101" pitchFamily="2" charset="-122"/>
              </a:rPr>
              <a:t>+</a:t>
            </a:r>
            <a:r>
              <a:rPr lang="en-US" altLang="en-CH" sz="1600" b="0">
                <a:latin typeface="Times New Roman" panose="02020603050405020304" pitchFamily="18" charset="0"/>
                <a:ea typeface="SimSun" panose="02010600030101010101" pitchFamily="2" charset="-122"/>
              </a:rPr>
              <a:t> = (1/√2) (W</a:t>
            </a:r>
            <a:r>
              <a:rPr lang="en-US" altLang="en-CH" sz="1600" b="0" baseline="-25000">
                <a:latin typeface="Times New Roman" panose="02020603050405020304" pitchFamily="18" charset="0"/>
                <a:ea typeface="SimSun" panose="02010600030101010101" pitchFamily="2" charset="-122"/>
              </a:rPr>
              <a:t>1</a:t>
            </a:r>
            <a:r>
              <a:rPr lang="en-US" altLang="en-CH" sz="1600" b="0">
                <a:latin typeface="Times New Roman" panose="02020603050405020304" pitchFamily="18" charset="0"/>
                <a:ea typeface="SimSun" panose="02010600030101010101" pitchFamily="2" charset="-122"/>
              </a:rPr>
              <a:t>+ i W</a:t>
            </a:r>
            <a:r>
              <a:rPr lang="en-US" altLang="en-CH" sz="1600" b="0" baseline="-25000">
                <a:latin typeface="Times New Roman" panose="02020603050405020304" pitchFamily="18" charset="0"/>
                <a:ea typeface="SimSun" panose="02010600030101010101" pitchFamily="2" charset="-122"/>
              </a:rPr>
              <a:t>2</a:t>
            </a:r>
            <a:r>
              <a:rPr lang="en-US" altLang="en-CH" sz="1600" b="0">
                <a:latin typeface="Times New Roman" panose="02020603050405020304" pitchFamily="18" charset="0"/>
                <a:ea typeface="SimSun" panose="02010600030101010101" pitchFamily="2" charset="-122"/>
              </a:rPr>
              <a:t>)</a:t>
            </a:r>
            <a:endParaRPr lang="en-US" altLang="en-CH" sz="1600" b="0" baseline="-25000">
              <a:latin typeface="Times New Roman" panose="02020603050405020304" pitchFamily="18" charset="0"/>
              <a:ea typeface="SimSun" panose="02010600030101010101" pitchFamily="2" charset="-122"/>
            </a:endParaRPr>
          </a:p>
          <a:p>
            <a:pPr eaLnBrk="1" hangingPunct="1">
              <a:spcBef>
                <a:spcPct val="0"/>
              </a:spcBef>
              <a:buFontTx/>
              <a:buNone/>
            </a:pPr>
            <a:r>
              <a:rPr lang="en-US" altLang="en-CH" sz="1600" b="0">
                <a:latin typeface="Times New Roman" panose="02020603050405020304" pitchFamily="18" charset="0"/>
                <a:ea typeface="SimSun" panose="02010600030101010101" pitchFamily="2" charset="-122"/>
              </a:rPr>
              <a:t>W</a:t>
            </a:r>
            <a:r>
              <a:rPr lang="en-US" altLang="en-CH" sz="1600" b="0" baseline="30000">
                <a:latin typeface="Times New Roman" panose="02020603050405020304" pitchFamily="18" charset="0"/>
                <a:ea typeface="SimSun" panose="02010600030101010101" pitchFamily="2" charset="-122"/>
              </a:rPr>
              <a:t>-  </a:t>
            </a:r>
            <a:r>
              <a:rPr lang="en-US" altLang="en-CH" sz="1600" b="0">
                <a:latin typeface="Times New Roman" panose="02020603050405020304" pitchFamily="18" charset="0"/>
                <a:ea typeface="SimSun" panose="02010600030101010101" pitchFamily="2" charset="-122"/>
              </a:rPr>
              <a:t>= (1/√ 2) (W</a:t>
            </a:r>
            <a:r>
              <a:rPr lang="en-US" altLang="en-CH" sz="1600" b="0" baseline="-25000">
                <a:latin typeface="Times New Roman" panose="02020603050405020304" pitchFamily="18" charset="0"/>
                <a:ea typeface="SimSun" panose="02010600030101010101" pitchFamily="2" charset="-122"/>
              </a:rPr>
              <a:t>1</a:t>
            </a:r>
            <a:r>
              <a:rPr lang="en-US" altLang="en-CH" sz="1600" b="0">
                <a:latin typeface="Times New Roman" panose="02020603050405020304" pitchFamily="18" charset="0"/>
                <a:ea typeface="SimSun" panose="02010600030101010101" pitchFamily="2" charset="-122"/>
              </a:rPr>
              <a:t> </a:t>
            </a:r>
            <a:r>
              <a:rPr lang="en-US" altLang="en-CH" sz="1600" b="0">
                <a:latin typeface="Arial" panose="020B0604020202020204" pitchFamily="34" charset="0"/>
                <a:ea typeface="SimSun" panose="02010600030101010101" pitchFamily="2" charset="-122"/>
              </a:rPr>
              <a:t>–</a:t>
            </a:r>
            <a:r>
              <a:rPr lang="en-US" altLang="en-CH" sz="1600" b="0">
                <a:latin typeface="Times New Roman" panose="02020603050405020304" pitchFamily="18" charset="0"/>
                <a:ea typeface="SimSun" panose="02010600030101010101" pitchFamily="2" charset="-122"/>
              </a:rPr>
              <a:t> i W</a:t>
            </a:r>
            <a:r>
              <a:rPr lang="en-US" altLang="en-CH" sz="1600" b="0" baseline="-25000">
                <a:latin typeface="Times New Roman" panose="02020603050405020304" pitchFamily="18" charset="0"/>
                <a:ea typeface="SimSun" panose="02010600030101010101" pitchFamily="2" charset="-122"/>
              </a:rPr>
              <a:t>2</a:t>
            </a:r>
            <a:r>
              <a:rPr lang="en-US" altLang="en-CH" sz="1600" b="0">
                <a:latin typeface="Times New Roman" panose="02020603050405020304" pitchFamily="18" charset="0"/>
                <a:ea typeface="SimSun" panose="02010600030101010101" pitchFamily="2" charset="-122"/>
              </a:rPr>
              <a:t>)</a:t>
            </a:r>
            <a:endParaRPr lang="en-US" altLang="en-CH" sz="1600" b="0" baseline="-25000">
              <a:latin typeface="Times New Roman" panose="02020603050405020304" pitchFamily="18" charset="0"/>
              <a:ea typeface="SimSun" panose="02010600030101010101" pitchFamily="2" charset="-122"/>
            </a:endParaRPr>
          </a:p>
        </p:txBody>
      </p:sp>
      <p:sp>
        <p:nvSpPr>
          <p:cNvPr id="49163" name="Text Box 22">
            <a:extLst>
              <a:ext uri="{FF2B5EF4-FFF2-40B4-BE49-F238E27FC236}">
                <a16:creationId xmlns:a16="http://schemas.microsoft.com/office/drawing/2014/main" id="{32B6129C-1904-6B44-5F86-D23DE21DDDC0}"/>
              </a:ext>
            </a:extLst>
          </p:cNvPr>
          <p:cNvSpPr txBox="1">
            <a:spLocks noChangeArrowheads="1"/>
          </p:cNvSpPr>
          <p:nvPr/>
        </p:nvSpPr>
        <p:spPr bwMode="auto">
          <a:xfrm>
            <a:off x="4191000" y="6172200"/>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ScriptC" pitchFamily="2" charset="0"/>
                <a:ea typeface="SimSun" panose="02010600030101010101" pitchFamily="2" charset="-122"/>
              </a:rPr>
              <a:t>L</a:t>
            </a:r>
            <a:r>
              <a:rPr lang="en-US" altLang="en-CH" sz="1800" b="0" i="0">
                <a:latin typeface="Arial" panose="020B0604020202020204" pitchFamily="34" charset="0"/>
                <a:ea typeface="SimSun" panose="02010600030101010101" pitchFamily="2" charset="-122"/>
              </a:rPr>
              <a:t>=</a:t>
            </a:r>
            <a:r>
              <a:rPr lang="en-US" altLang="en-CH" sz="1800" b="0">
                <a:latin typeface="Times New Roman" panose="02020603050405020304" pitchFamily="18" charset="0"/>
                <a:ea typeface="SimSun" panose="02010600030101010101" pitchFamily="2" charset="-122"/>
              </a:rPr>
              <a:t>J</a:t>
            </a:r>
            <a:r>
              <a:rPr lang="en-US" altLang="en-CH" sz="1800" b="0" baseline="-25000">
                <a:latin typeface="Symbol" pitchFamily="2" charset="2"/>
                <a:ea typeface="SimSun" panose="02010600030101010101" pitchFamily="2" charset="-122"/>
              </a:rPr>
              <a:t>m</a:t>
            </a:r>
            <a:r>
              <a:rPr lang="en-US" altLang="en-CH" sz="1800" b="0">
                <a:latin typeface="Times New Roman" panose="02020603050405020304" pitchFamily="18" charset="0"/>
                <a:ea typeface="SimSun" panose="02010600030101010101" pitchFamily="2" charset="-122"/>
              </a:rPr>
              <a:t>W</a:t>
            </a:r>
            <a:r>
              <a:rPr lang="en-US" altLang="en-CH" sz="1800" b="0" baseline="30000">
                <a:latin typeface="Symbol" pitchFamily="2" charset="2"/>
                <a:ea typeface="SimSun" panose="02010600030101010101" pitchFamily="2" charset="-122"/>
              </a:rPr>
              <a:t>m</a:t>
            </a:r>
          </a:p>
        </p:txBody>
      </p:sp>
      <p:graphicFrame>
        <p:nvGraphicFramePr>
          <p:cNvPr id="49164" name="Object 23">
            <a:extLst>
              <a:ext uri="{FF2B5EF4-FFF2-40B4-BE49-F238E27FC236}">
                <a16:creationId xmlns:a16="http://schemas.microsoft.com/office/drawing/2014/main" id="{61FF8C11-C81D-A086-7D59-4CABFBD6D17F}"/>
              </a:ext>
            </a:extLst>
          </p:cNvPr>
          <p:cNvGraphicFramePr>
            <a:graphicFrameLocks noGrp="1" noChangeAspect="1"/>
          </p:cNvGraphicFramePr>
          <p:nvPr>
            <p:ph sz="quarter" idx="4294967295"/>
          </p:nvPr>
        </p:nvGraphicFramePr>
        <p:xfrm>
          <a:off x="8067675" y="3659188"/>
          <a:ext cx="858838" cy="1457325"/>
        </p:xfrm>
        <a:graphic>
          <a:graphicData uri="http://schemas.openxmlformats.org/presentationml/2006/ole">
            <mc:AlternateContent xmlns:mc="http://schemas.openxmlformats.org/markup-compatibility/2006">
              <mc:Choice xmlns:v="urn:schemas-microsoft-com:vml" Requires="v">
                <p:oleObj name="Equation" r:id="rId9" imgW="19304000" imgH="32766000" progId="Equation.DSMT4">
                  <p:embed/>
                </p:oleObj>
              </mc:Choice>
              <mc:Fallback>
                <p:oleObj name="Equation" r:id="rId9" imgW="19304000" imgH="32766000" progId="Equation.DSMT4">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67675" y="3659188"/>
                        <a:ext cx="858838" cy="14573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65" name="Object 28">
            <a:extLst>
              <a:ext uri="{FF2B5EF4-FFF2-40B4-BE49-F238E27FC236}">
                <a16:creationId xmlns:a16="http://schemas.microsoft.com/office/drawing/2014/main" id="{03156DA2-8739-F8A4-BC28-F108084F1238}"/>
              </a:ext>
            </a:extLst>
          </p:cNvPr>
          <p:cNvGraphicFramePr>
            <a:graphicFrameLocks noChangeAspect="1"/>
          </p:cNvGraphicFramePr>
          <p:nvPr/>
        </p:nvGraphicFramePr>
        <p:xfrm>
          <a:off x="87313" y="119063"/>
          <a:ext cx="4876800" cy="633412"/>
        </p:xfrm>
        <a:graphic>
          <a:graphicData uri="http://schemas.openxmlformats.org/presentationml/2006/ole">
            <mc:AlternateContent xmlns:mc="http://schemas.openxmlformats.org/markup-compatibility/2006">
              <mc:Choice xmlns:v="urn:schemas-microsoft-com:vml" Requires="v">
                <p:oleObj name="Equation" r:id="rId11" imgW="42710100" imgH="5562600" progId="Equation.3">
                  <p:embed/>
                </p:oleObj>
              </mc:Choice>
              <mc:Fallback>
                <p:oleObj name="Equation" r:id="rId11" imgW="42710100" imgH="5562600" progId="Equation.3">
                  <p:embed/>
                  <p:pic>
                    <p:nvPicPr>
                      <p:cNvPr id="0" name="Object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313" y="119063"/>
                        <a:ext cx="4876800" cy="633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oter Placeholder 6">
            <a:extLst>
              <a:ext uri="{FF2B5EF4-FFF2-40B4-BE49-F238E27FC236}">
                <a16:creationId xmlns:a16="http://schemas.microsoft.com/office/drawing/2014/main" id="{12A35E93-D743-0D6B-137E-A8476205C982}"/>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2DF29CAC-501C-FE45-BA94-2001609D1844}" type="slidenum">
              <a:rPr lang="en-US" altLang="en-CH" sz="1000" b="0" i="0">
                <a:solidFill>
                  <a:schemeClr val="accent2"/>
                </a:solidFill>
              </a:rPr>
              <a:pPr algn="r" eaLnBrk="1" hangingPunct="1">
                <a:spcBef>
                  <a:spcPct val="0"/>
                </a:spcBef>
                <a:buFontTx/>
                <a:buNone/>
              </a:pPr>
              <a:t>17</a:t>
            </a:fld>
            <a:r>
              <a:rPr lang="en-US" altLang="en-CH" sz="1000" b="0" i="0">
                <a:solidFill>
                  <a:schemeClr val="accent2"/>
                </a:solidFill>
              </a:rPr>
              <a:t>)</a:t>
            </a:r>
          </a:p>
        </p:txBody>
      </p:sp>
      <p:sp>
        <p:nvSpPr>
          <p:cNvPr id="51202" name="Rectangle 46">
            <a:extLst>
              <a:ext uri="{FF2B5EF4-FFF2-40B4-BE49-F238E27FC236}">
                <a16:creationId xmlns:a16="http://schemas.microsoft.com/office/drawing/2014/main" id="{C73E4C55-2EBE-7B44-47C5-CD635AE93B0E}"/>
              </a:ext>
            </a:extLst>
          </p:cNvPr>
          <p:cNvSpPr>
            <a:spLocks noChangeArrowheads="1"/>
          </p:cNvSpPr>
          <p:nvPr/>
        </p:nvSpPr>
        <p:spPr bwMode="auto">
          <a:xfrm>
            <a:off x="2611438" y="187325"/>
            <a:ext cx="1038225" cy="498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51203" name="Rectangle 2">
            <a:extLst>
              <a:ext uri="{FF2B5EF4-FFF2-40B4-BE49-F238E27FC236}">
                <a16:creationId xmlns:a16="http://schemas.microsoft.com/office/drawing/2014/main" id="{A01EB0D3-5298-7C1A-B77E-D031F57F0ED9}"/>
              </a:ext>
            </a:extLst>
          </p:cNvPr>
          <p:cNvSpPr>
            <a:spLocks noGrp="1" noChangeArrowheads="1"/>
          </p:cNvSpPr>
          <p:nvPr>
            <p:ph type="title" sz="quarter" idx="4294967295"/>
          </p:nvPr>
        </p:nvSpPr>
        <p:spPr>
          <a:xfrm>
            <a:off x="5032375" y="203200"/>
            <a:ext cx="3763963" cy="457200"/>
          </a:xfrm>
        </p:spPr>
        <p:txBody>
          <a:bodyPr/>
          <a:lstStyle/>
          <a:p>
            <a:pPr eaLnBrk="1" hangingPunct="1"/>
            <a:r>
              <a:rPr lang="en-US" altLang="en-CH">
                <a:ea typeface="ＭＳ Ｐゴシック" panose="020B0600070205080204" pitchFamily="34" charset="-128"/>
              </a:rPr>
              <a:t>: The Higgs Potential</a:t>
            </a:r>
          </a:p>
        </p:txBody>
      </p:sp>
      <p:graphicFrame>
        <p:nvGraphicFramePr>
          <p:cNvPr id="51204" name="Object 4">
            <a:extLst>
              <a:ext uri="{FF2B5EF4-FFF2-40B4-BE49-F238E27FC236}">
                <a16:creationId xmlns:a16="http://schemas.microsoft.com/office/drawing/2014/main" id="{7A82AD81-45DC-6105-3AE2-80681CD91257}"/>
              </a:ext>
            </a:extLst>
          </p:cNvPr>
          <p:cNvGraphicFramePr>
            <a:graphicFrameLocks noGrp="1" noChangeAspect="1"/>
          </p:cNvGraphicFramePr>
          <p:nvPr>
            <p:ph sz="quarter" idx="4294967295"/>
          </p:nvPr>
        </p:nvGraphicFramePr>
        <p:xfrm>
          <a:off x="501650" y="741363"/>
          <a:ext cx="6413500" cy="806450"/>
        </p:xfrm>
        <a:graphic>
          <a:graphicData uri="http://schemas.openxmlformats.org/presentationml/2006/ole">
            <mc:AlternateContent xmlns:mc="http://schemas.openxmlformats.org/markup-compatibility/2006">
              <mc:Choice xmlns:v="urn:schemas-microsoft-com:vml" Requires="v">
                <p:oleObj name="Equation" r:id="rId3" imgW="81038700" imgH="9067800" progId="Equation.DSMT4">
                  <p:embed/>
                </p:oleObj>
              </mc:Choice>
              <mc:Fallback>
                <p:oleObj name="Equation" r:id="rId3" imgW="81038700" imgH="9067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 y="741363"/>
                        <a:ext cx="6413500"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205" name="Group 45">
            <a:extLst>
              <a:ext uri="{FF2B5EF4-FFF2-40B4-BE49-F238E27FC236}">
                <a16:creationId xmlns:a16="http://schemas.microsoft.com/office/drawing/2014/main" id="{95B12B97-0BA6-0C9D-7447-48C35A9FCB45}"/>
              </a:ext>
            </a:extLst>
          </p:cNvPr>
          <p:cNvGrpSpPr>
            <a:grpSpLocks/>
          </p:cNvGrpSpPr>
          <p:nvPr/>
        </p:nvGrpSpPr>
        <p:grpSpPr bwMode="auto">
          <a:xfrm>
            <a:off x="379413" y="1854200"/>
            <a:ext cx="3962400" cy="1997075"/>
            <a:chOff x="288" y="1152"/>
            <a:chExt cx="2496" cy="1258"/>
          </a:xfrm>
        </p:grpSpPr>
        <p:graphicFrame>
          <p:nvGraphicFramePr>
            <p:cNvPr id="51232" name="Object 5">
              <a:extLst>
                <a:ext uri="{FF2B5EF4-FFF2-40B4-BE49-F238E27FC236}">
                  <a16:creationId xmlns:a16="http://schemas.microsoft.com/office/drawing/2014/main" id="{D57BB973-4E3D-16B5-559D-9BC44B8454D7}"/>
                </a:ext>
              </a:extLst>
            </p:cNvPr>
            <p:cNvGraphicFramePr>
              <a:graphicFrameLocks noChangeAspect="1"/>
            </p:cNvGraphicFramePr>
            <p:nvPr/>
          </p:nvGraphicFramePr>
          <p:xfrm>
            <a:off x="432" y="1416"/>
            <a:ext cx="544" cy="535"/>
          </p:xfrm>
          <a:graphic>
            <a:graphicData uri="http://schemas.openxmlformats.org/presentationml/2006/ole">
              <mc:AlternateContent xmlns:mc="http://schemas.openxmlformats.org/markup-compatibility/2006">
                <mc:Choice xmlns:v="urn:schemas-microsoft-com:vml" Requires="v">
                  <p:oleObj name="Equation" r:id="rId5" imgW="13169900" imgH="10528300" progId="Equation.DSMT4">
                    <p:embed/>
                  </p:oleObj>
                </mc:Choice>
                <mc:Fallback>
                  <p:oleObj name="Equation" r:id="rId5" imgW="13169900" imgH="105283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1416"/>
                          <a:ext cx="544" cy="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51233" name="Group 15">
              <a:extLst>
                <a:ext uri="{FF2B5EF4-FFF2-40B4-BE49-F238E27FC236}">
                  <a16:creationId xmlns:a16="http://schemas.microsoft.com/office/drawing/2014/main" id="{25D87A90-F484-575B-CCE4-0D03A7907D28}"/>
                </a:ext>
              </a:extLst>
            </p:cNvPr>
            <p:cNvGrpSpPr>
              <a:grpSpLocks/>
            </p:cNvGrpSpPr>
            <p:nvPr/>
          </p:nvGrpSpPr>
          <p:grpSpPr bwMode="auto">
            <a:xfrm>
              <a:off x="1152" y="1152"/>
              <a:ext cx="1632" cy="1200"/>
              <a:chOff x="1200" y="1200"/>
              <a:chExt cx="1632" cy="1200"/>
            </a:xfrm>
          </p:grpSpPr>
          <p:sp>
            <p:nvSpPr>
              <p:cNvPr id="51237" name="Line 16">
                <a:extLst>
                  <a:ext uri="{FF2B5EF4-FFF2-40B4-BE49-F238E27FC236}">
                    <a16:creationId xmlns:a16="http://schemas.microsoft.com/office/drawing/2014/main" id="{C939C18E-FD80-3908-D173-087756C522B0}"/>
                  </a:ext>
                </a:extLst>
              </p:cNvPr>
              <p:cNvSpPr>
                <a:spLocks noChangeShapeType="1"/>
              </p:cNvSpPr>
              <p:nvPr/>
            </p:nvSpPr>
            <p:spPr bwMode="auto">
              <a:xfrm>
                <a:off x="1959" y="1200"/>
                <a:ext cx="0"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CH"/>
              </a:p>
            </p:txBody>
          </p:sp>
          <p:sp>
            <p:nvSpPr>
              <p:cNvPr id="51238" name="Line 17">
                <a:extLst>
                  <a:ext uri="{FF2B5EF4-FFF2-40B4-BE49-F238E27FC236}">
                    <a16:creationId xmlns:a16="http://schemas.microsoft.com/office/drawing/2014/main" id="{B0A65F6C-A104-1E0A-7072-C78425F86015}"/>
                  </a:ext>
                </a:extLst>
              </p:cNvPr>
              <p:cNvSpPr>
                <a:spLocks noChangeShapeType="1"/>
              </p:cNvSpPr>
              <p:nvPr/>
            </p:nvSpPr>
            <p:spPr bwMode="auto">
              <a:xfrm flipV="1">
                <a:off x="1200" y="2211"/>
                <a:ext cx="16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H"/>
              </a:p>
            </p:txBody>
          </p:sp>
          <p:sp>
            <p:nvSpPr>
              <p:cNvPr id="51239" name="Freeform 18">
                <a:extLst>
                  <a:ext uri="{FF2B5EF4-FFF2-40B4-BE49-F238E27FC236}">
                    <a16:creationId xmlns:a16="http://schemas.microsoft.com/office/drawing/2014/main" id="{9D5DB584-F56C-7416-DAE4-AECC49C5B58B}"/>
                  </a:ext>
                </a:extLst>
              </p:cNvPr>
              <p:cNvSpPr>
                <a:spLocks/>
              </p:cNvSpPr>
              <p:nvPr/>
            </p:nvSpPr>
            <p:spPr bwMode="auto">
              <a:xfrm>
                <a:off x="1352" y="1247"/>
                <a:ext cx="1233" cy="969"/>
              </a:xfrm>
              <a:custGeom>
                <a:avLst/>
                <a:gdLst>
                  <a:gd name="T0" fmla="*/ 0 w 3120"/>
                  <a:gd name="T1" fmla="*/ 0 h 2944"/>
                  <a:gd name="T2" fmla="*/ 0 w 3120"/>
                  <a:gd name="T3" fmla="*/ 0 h 2944"/>
                  <a:gd name="T4" fmla="*/ 0 w 3120"/>
                  <a:gd name="T5" fmla="*/ 0 h 2944"/>
                  <a:gd name="T6" fmla="*/ 0 w 3120"/>
                  <a:gd name="T7" fmla="*/ 0 h 2944"/>
                  <a:gd name="T8" fmla="*/ 0 w 3120"/>
                  <a:gd name="T9" fmla="*/ 0 h 2944"/>
                  <a:gd name="T10" fmla="*/ 0 60000 65536"/>
                  <a:gd name="T11" fmla="*/ 0 60000 65536"/>
                  <a:gd name="T12" fmla="*/ 0 60000 65536"/>
                  <a:gd name="T13" fmla="*/ 0 60000 65536"/>
                  <a:gd name="T14" fmla="*/ 0 60000 65536"/>
                  <a:gd name="T15" fmla="*/ 0 w 3120"/>
                  <a:gd name="T16" fmla="*/ 0 h 2944"/>
                  <a:gd name="T17" fmla="*/ 3120 w 3120"/>
                  <a:gd name="T18" fmla="*/ 2944 h 2944"/>
                </a:gdLst>
                <a:ahLst/>
                <a:cxnLst>
                  <a:cxn ang="T10">
                    <a:pos x="T0" y="T1"/>
                  </a:cxn>
                  <a:cxn ang="T11">
                    <a:pos x="T2" y="T3"/>
                  </a:cxn>
                  <a:cxn ang="T12">
                    <a:pos x="T4" y="T5"/>
                  </a:cxn>
                  <a:cxn ang="T13">
                    <a:pos x="T6" y="T7"/>
                  </a:cxn>
                  <a:cxn ang="T14">
                    <a:pos x="T8" y="T9"/>
                  </a:cxn>
                </a:cxnLst>
                <a:rect l="T15" t="T16" r="T17" b="T18"/>
                <a:pathLst>
                  <a:path w="3120" h="2944">
                    <a:moveTo>
                      <a:pt x="0" y="48"/>
                    </a:moveTo>
                    <a:cubicBezTo>
                      <a:pt x="160" y="960"/>
                      <a:pt x="320" y="1872"/>
                      <a:pt x="576" y="2352"/>
                    </a:cubicBezTo>
                    <a:cubicBezTo>
                      <a:pt x="832" y="2832"/>
                      <a:pt x="1232" y="2912"/>
                      <a:pt x="1536" y="2928"/>
                    </a:cubicBezTo>
                    <a:cubicBezTo>
                      <a:pt x="1840" y="2944"/>
                      <a:pt x="2136" y="2936"/>
                      <a:pt x="2400" y="2448"/>
                    </a:cubicBezTo>
                    <a:cubicBezTo>
                      <a:pt x="2664" y="1960"/>
                      <a:pt x="3000" y="408"/>
                      <a:pt x="3120"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CH"/>
              </a:p>
            </p:txBody>
          </p:sp>
          <p:sp>
            <p:nvSpPr>
              <p:cNvPr id="51240" name="Line 19">
                <a:extLst>
                  <a:ext uri="{FF2B5EF4-FFF2-40B4-BE49-F238E27FC236}">
                    <a16:creationId xmlns:a16="http://schemas.microsoft.com/office/drawing/2014/main" id="{07476CF7-1210-F870-D055-A3368F49E15A}"/>
                  </a:ext>
                </a:extLst>
              </p:cNvPr>
              <p:cNvSpPr>
                <a:spLocks noChangeShapeType="1"/>
              </p:cNvSpPr>
              <p:nvPr/>
            </p:nvSpPr>
            <p:spPr bwMode="auto">
              <a:xfrm flipV="1">
                <a:off x="1959" y="1295"/>
                <a:ext cx="0" cy="173"/>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spAutoFit/>
              </a:bodyPr>
              <a:lstStyle/>
              <a:p>
                <a:endParaRPr lang="en-CH"/>
              </a:p>
            </p:txBody>
          </p:sp>
          <p:sp>
            <p:nvSpPr>
              <p:cNvPr id="51241" name="Line 20">
                <a:extLst>
                  <a:ext uri="{FF2B5EF4-FFF2-40B4-BE49-F238E27FC236}">
                    <a16:creationId xmlns:a16="http://schemas.microsoft.com/office/drawing/2014/main" id="{2F9FCE93-2B7B-4817-1D1A-FE31C202172C}"/>
                  </a:ext>
                </a:extLst>
              </p:cNvPr>
              <p:cNvSpPr>
                <a:spLocks noChangeShapeType="1"/>
              </p:cNvSpPr>
              <p:nvPr/>
            </p:nvSpPr>
            <p:spPr bwMode="auto">
              <a:xfrm>
                <a:off x="2585" y="2211"/>
                <a:ext cx="152"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spAutoFit/>
              </a:bodyPr>
              <a:lstStyle/>
              <a:p>
                <a:endParaRPr lang="en-CH"/>
              </a:p>
            </p:txBody>
          </p:sp>
        </p:grpSp>
        <p:sp>
          <p:nvSpPr>
            <p:cNvPr id="51234" name="Text Box 21">
              <a:extLst>
                <a:ext uri="{FF2B5EF4-FFF2-40B4-BE49-F238E27FC236}">
                  <a16:creationId xmlns:a16="http://schemas.microsoft.com/office/drawing/2014/main" id="{F9E40592-8366-A0F7-4395-7E1DC590A71A}"/>
                </a:ext>
              </a:extLst>
            </p:cNvPr>
            <p:cNvSpPr txBox="1">
              <a:spLocks noChangeArrowheads="1"/>
            </p:cNvSpPr>
            <p:nvPr/>
          </p:nvSpPr>
          <p:spPr bwMode="auto">
            <a:xfrm>
              <a:off x="1920" y="1152"/>
              <a:ext cx="4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b="0" i="0">
                  <a:latin typeface="Times New Roman" panose="02020603050405020304" pitchFamily="18" charset="0"/>
                  <a:ea typeface="SimSun" panose="02010600030101010101" pitchFamily="2" charset="-122"/>
                </a:rPr>
                <a:t>V(</a:t>
              </a:r>
              <a:r>
                <a:rPr lang="en-US" altLang="en-CH" b="0" i="0">
                  <a:latin typeface="Symbol" pitchFamily="2" charset="2"/>
                  <a:ea typeface="SimSun" panose="02010600030101010101" pitchFamily="2" charset="-122"/>
                </a:rPr>
                <a:t>f</a:t>
              </a:r>
              <a:r>
                <a:rPr lang="en-US" altLang="en-CH" b="0" i="0">
                  <a:latin typeface="Times New Roman" panose="02020603050405020304" pitchFamily="18" charset="0"/>
                  <a:ea typeface="SimSun" panose="02010600030101010101" pitchFamily="2" charset="-122"/>
                </a:rPr>
                <a:t>)</a:t>
              </a:r>
              <a:endParaRPr lang="en-US" altLang="en-CH" b="0" i="0">
                <a:latin typeface="Arial" panose="020B0604020202020204" pitchFamily="34" charset="0"/>
                <a:ea typeface="SimSun" panose="02010600030101010101" pitchFamily="2" charset="-122"/>
              </a:endParaRPr>
            </a:p>
          </p:txBody>
        </p:sp>
        <p:sp>
          <p:nvSpPr>
            <p:cNvPr id="51235" name="Text Box 22">
              <a:extLst>
                <a:ext uri="{FF2B5EF4-FFF2-40B4-BE49-F238E27FC236}">
                  <a16:creationId xmlns:a16="http://schemas.microsoft.com/office/drawing/2014/main" id="{5374514A-1BB1-7FB2-8BEF-02333B5BA29A}"/>
                </a:ext>
              </a:extLst>
            </p:cNvPr>
            <p:cNvSpPr txBox="1">
              <a:spLocks noChangeArrowheads="1"/>
            </p:cNvSpPr>
            <p:nvPr/>
          </p:nvSpPr>
          <p:spPr bwMode="auto">
            <a:xfrm>
              <a:off x="2544" y="2160"/>
              <a:ext cx="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b="0" i="0">
                  <a:latin typeface="Symbol" pitchFamily="2" charset="2"/>
                  <a:ea typeface="SimSun" panose="02010600030101010101" pitchFamily="2" charset="-122"/>
                </a:rPr>
                <a:t>f</a:t>
              </a:r>
            </a:p>
          </p:txBody>
        </p:sp>
        <p:sp>
          <p:nvSpPr>
            <p:cNvPr id="51236" name="Text Box 23">
              <a:extLst>
                <a:ext uri="{FF2B5EF4-FFF2-40B4-BE49-F238E27FC236}">
                  <a16:creationId xmlns:a16="http://schemas.microsoft.com/office/drawing/2014/main" id="{4A8037CD-F2DF-6700-711F-0D238CDE137B}"/>
                </a:ext>
              </a:extLst>
            </p:cNvPr>
            <p:cNvSpPr txBox="1">
              <a:spLocks noChangeArrowheads="1"/>
            </p:cNvSpPr>
            <p:nvPr/>
          </p:nvSpPr>
          <p:spPr bwMode="auto">
            <a:xfrm>
              <a:off x="288" y="1192"/>
              <a:ext cx="770" cy="237"/>
            </a:xfrm>
            <a:prstGeom prst="rect">
              <a:avLst/>
            </a:prstGeom>
            <a:solidFill>
              <a:srgbClr val="FFCCFF"/>
            </a:solidFill>
            <a:ln w="9525">
              <a:solidFill>
                <a:schemeClr val="tx1"/>
              </a:solidFill>
              <a:miter lim="800000"/>
              <a:headEnd/>
              <a:tailEnd/>
            </a:ln>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Symmetry</a:t>
              </a:r>
            </a:p>
          </p:txBody>
        </p:sp>
      </p:grpSp>
      <p:grpSp>
        <p:nvGrpSpPr>
          <p:cNvPr id="51206" name="Group 43">
            <a:extLst>
              <a:ext uri="{FF2B5EF4-FFF2-40B4-BE49-F238E27FC236}">
                <a16:creationId xmlns:a16="http://schemas.microsoft.com/office/drawing/2014/main" id="{D58D008D-976B-9D5F-B978-7CD163E439B1}"/>
              </a:ext>
            </a:extLst>
          </p:cNvPr>
          <p:cNvGrpSpPr>
            <a:grpSpLocks/>
          </p:cNvGrpSpPr>
          <p:nvPr/>
        </p:nvGrpSpPr>
        <p:grpSpPr bwMode="auto">
          <a:xfrm>
            <a:off x="193675" y="4275138"/>
            <a:ext cx="8777288" cy="1150937"/>
            <a:chOff x="122" y="2645"/>
            <a:chExt cx="5529" cy="725"/>
          </a:xfrm>
        </p:grpSpPr>
        <p:sp>
          <p:nvSpPr>
            <p:cNvPr id="51227" name="Text Box 27">
              <a:extLst>
                <a:ext uri="{FF2B5EF4-FFF2-40B4-BE49-F238E27FC236}">
                  <a16:creationId xmlns:a16="http://schemas.microsoft.com/office/drawing/2014/main" id="{07C64346-2E6B-141C-7491-33B16EE67E78}"/>
                </a:ext>
              </a:extLst>
            </p:cNvPr>
            <p:cNvSpPr txBox="1">
              <a:spLocks noChangeArrowheads="1"/>
            </p:cNvSpPr>
            <p:nvPr/>
          </p:nvSpPr>
          <p:spPr bwMode="auto">
            <a:xfrm>
              <a:off x="122" y="2645"/>
              <a:ext cx="5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600" b="0" i="0">
                  <a:latin typeface="Arial" panose="020B0604020202020204" pitchFamily="34" charset="0"/>
                  <a:ea typeface="SimSun" panose="02010600030101010101" pitchFamily="2" charset="-122"/>
                </a:rPr>
                <a:t>Spontaneous Symmetry Breaking: The Higgs field adopts a non-zero vacuum expectation value</a:t>
              </a:r>
            </a:p>
          </p:txBody>
        </p:sp>
        <p:sp>
          <p:nvSpPr>
            <p:cNvPr id="51228" name="Text Box 28">
              <a:extLst>
                <a:ext uri="{FF2B5EF4-FFF2-40B4-BE49-F238E27FC236}">
                  <a16:creationId xmlns:a16="http://schemas.microsoft.com/office/drawing/2014/main" id="{4D4D288D-E8E3-03B1-D7EE-66455CDBEFFF}"/>
                </a:ext>
              </a:extLst>
            </p:cNvPr>
            <p:cNvSpPr txBox="1">
              <a:spLocks noChangeArrowheads="1"/>
            </p:cNvSpPr>
            <p:nvPr/>
          </p:nvSpPr>
          <p:spPr bwMode="auto">
            <a:xfrm>
              <a:off x="130" y="2935"/>
              <a:ext cx="7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600" b="0" i="0">
                  <a:latin typeface="Arial" panose="020B0604020202020204" pitchFamily="34" charset="0"/>
                  <a:ea typeface="SimSun" panose="02010600030101010101" pitchFamily="2" charset="-122"/>
                </a:rPr>
                <a:t>Procedure:</a:t>
              </a:r>
            </a:p>
          </p:txBody>
        </p:sp>
        <p:graphicFrame>
          <p:nvGraphicFramePr>
            <p:cNvPr id="51229" name="Object 29">
              <a:extLst>
                <a:ext uri="{FF2B5EF4-FFF2-40B4-BE49-F238E27FC236}">
                  <a16:creationId xmlns:a16="http://schemas.microsoft.com/office/drawing/2014/main" id="{2B14B0EB-5D96-46D9-AD62-1F77F7D98C6F}"/>
                </a:ext>
              </a:extLst>
            </p:cNvPr>
            <p:cNvGraphicFramePr>
              <a:graphicFrameLocks noChangeAspect="1"/>
            </p:cNvGraphicFramePr>
            <p:nvPr/>
          </p:nvGraphicFramePr>
          <p:xfrm>
            <a:off x="1007" y="2900"/>
            <a:ext cx="1776" cy="470"/>
          </p:xfrm>
          <a:graphic>
            <a:graphicData uri="http://schemas.openxmlformats.org/presentationml/2006/ole">
              <mc:AlternateContent xmlns:mc="http://schemas.openxmlformats.org/markup-compatibility/2006">
                <mc:Choice xmlns:v="urn:schemas-microsoft-com:vml" Requires="v">
                  <p:oleObj name="Equation" r:id="rId7" imgW="42125900" imgH="11112500" progId="Equation.DSMT4">
                    <p:embed/>
                  </p:oleObj>
                </mc:Choice>
                <mc:Fallback>
                  <p:oleObj name="Equation" r:id="rId7" imgW="42125900" imgH="11112500" progId="Equation.DSMT4">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7" y="2900"/>
                          <a:ext cx="1776" cy="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30" name="Text Box 30">
              <a:extLst>
                <a:ext uri="{FF2B5EF4-FFF2-40B4-BE49-F238E27FC236}">
                  <a16:creationId xmlns:a16="http://schemas.microsoft.com/office/drawing/2014/main" id="{99620BB7-1B34-9D0F-7919-011486623210}"/>
                </a:ext>
              </a:extLst>
            </p:cNvPr>
            <p:cNvSpPr txBox="1">
              <a:spLocks noChangeArrowheads="1"/>
            </p:cNvSpPr>
            <p:nvPr/>
          </p:nvSpPr>
          <p:spPr bwMode="auto">
            <a:xfrm>
              <a:off x="3024" y="2900"/>
              <a:ext cx="75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600" b="0" i="0">
                  <a:latin typeface="Arial" panose="020B0604020202020204" pitchFamily="34" charset="0"/>
                  <a:ea typeface="SimSun" panose="02010600030101010101" pitchFamily="2" charset="-122"/>
                </a:rPr>
                <a:t>Substitute: </a:t>
              </a:r>
            </a:p>
          </p:txBody>
        </p:sp>
        <p:graphicFrame>
          <p:nvGraphicFramePr>
            <p:cNvPr id="51231" name="Object 31">
              <a:extLst>
                <a:ext uri="{FF2B5EF4-FFF2-40B4-BE49-F238E27FC236}">
                  <a16:creationId xmlns:a16="http://schemas.microsoft.com/office/drawing/2014/main" id="{79C95461-0958-39C9-7257-8BEF7716398F}"/>
                </a:ext>
              </a:extLst>
            </p:cNvPr>
            <p:cNvGraphicFramePr>
              <a:graphicFrameLocks noChangeAspect="1"/>
            </p:cNvGraphicFramePr>
            <p:nvPr/>
          </p:nvGraphicFramePr>
          <p:xfrm>
            <a:off x="3888" y="2852"/>
            <a:ext cx="912" cy="409"/>
          </p:xfrm>
          <a:graphic>
            <a:graphicData uri="http://schemas.openxmlformats.org/presentationml/2006/ole">
              <mc:AlternateContent xmlns:mc="http://schemas.openxmlformats.org/markup-compatibility/2006">
                <mc:Choice xmlns:v="urn:schemas-microsoft-com:vml" Requires="v">
                  <p:oleObj name="Equation" r:id="rId9" imgW="22821900" imgH="10236200" progId="Equation.DSMT4">
                    <p:embed/>
                  </p:oleObj>
                </mc:Choice>
                <mc:Fallback>
                  <p:oleObj name="Equation" r:id="rId9" imgW="22821900" imgH="10236200" progId="Equation.DSMT4">
                    <p:embed/>
                    <p:pic>
                      <p:nvPicPr>
                        <p:cNvPr id="0" name="Object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8" y="2852"/>
                          <a:ext cx="912" cy="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
        <p:nvSpPr>
          <p:cNvPr id="51207" name="Text Box 32">
            <a:extLst>
              <a:ext uri="{FF2B5EF4-FFF2-40B4-BE49-F238E27FC236}">
                <a16:creationId xmlns:a16="http://schemas.microsoft.com/office/drawing/2014/main" id="{AB7909C4-8F55-F33A-D765-451B37A96E42}"/>
              </a:ext>
            </a:extLst>
          </p:cNvPr>
          <p:cNvSpPr txBox="1">
            <a:spLocks noChangeArrowheads="1"/>
          </p:cNvSpPr>
          <p:nvPr/>
        </p:nvSpPr>
        <p:spPr bwMode="auto">
          <a:xfrm>
            <a:off x="228600" y="5548313"/>
            <a:ext cx="352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600" b="0" i="0">
                <a:latin typeface="Arial" panose="020B0604020202020204" pitchFamily="34" charset="0"/>
                <a:ea typeface="SimSun" panose="02010600030101010101" pitchFamily="2" charset="-122"/>
              </a:rPr>
              <a:t>And rewrite the Lagrangian (tedious):</a:t>
            </a:r>
          </a:p>
        </p:txBody>
      </p:sp>
      <p:sp>
        <p:nvSpPr>
          <p:cNvPr id="51208" name="Text Box 34">
            <a:extLst>
              <a:ext uri="{FF2B5EF4-FFF2-40B4-BE49-F238E27FC236}">
                <a16:creationId xmlns:a16="http://schemas.microsoft.com/office/drawing/2014/main" id="{3A57B174-5BAF-F589-E26F-C16B3870EBAC}"/>
              </a:ext>
            </a:extLst>
          </p:cNvPr>
          <p:cNvSpPr txBox="1">
            <a:spLocks noChangeArrowheads="1"/>
          </p:cNvSpPr>
          <p:nvPr/>
        </p:nvSpPr>
        <p:spPr bwMode="auto">
          <a:xfrm>
            <a:off x="304800" y="5853113"/>
            <a:ext cx="337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000" b="0" i="0">
                <a:latin typeface="Arial" panose="020B0604020202020204" pitchFamily="34" charset="0"/>
                <a:ea typeface="SimSun" panose="02010600030101010101" pitchFamily="2" charset="-122"/>
              </a:rPr>
              <a:t>(The other 3 Higgs fields are </a:t>
            </a:r>
            <a:r>
              <a:rPr lang="en-US" altLang="en-US" sz="1000" b="0" i="0">
                <a:latin typeface="Arial" panose="020B0604020202020204" pitchFamily="34" charset="0"/>
                <a:ea typeface="SimSun" panose="02010600030101010101" pitchFamily="2" charset="-122"/>
              </a:rPr>
              <a:t>“</a:t>
            </a:r>
            <a:r>
              <a:rPr lang="en-US" altLang="en-CH" sz="1000" b="0" i="0">
                <a:latin typeface="Arial" panose="020B0604020202020204" pitchFamily="34" charset="0"/>
                <a:ea typeface="SimSun" panose="02010600030101010101" pitchFamily="2" charset="-122"/>
              </a:rPr>
              <a:t>eaten</a:t>
            </a:r>
            <a:r>
              <a:rPr lang="en-US" altLang="en-US" sz="1000" b="0" i="0">
                <a:latin typeface="Arial" panose="020B0604020202020204" pitchFamily="34" charset="0"/>
                <a:ea typeface="SimSun" panose="02010600030101010101" pitchFamily="2" charset="-122"/>
              </a:rPr>
              <a:t>”</a:t>
            </a:r>
            <a:r>
              <a:rPr lang="en-US" altLang="en-CH" sz="1000" b="0" i="0">
                <a:latin typeface="Arial" panose="020B0604020202020204" pitchFamily="34" charset="0"/>
                <a:ea typeface="SimSun" panose="02010600030101010101" pitchFamily="2" charset="-122"/>
              </a:rPr>
              <a:t> by the W, Z bosons)</a:t>
            </a:r>
          </a:p>
        </p:txBody>
      </p:sp>
      <p:grpSp>
        <p:nvGrpSpPr>
          <p:cNvPr id="51209" name="Group 44">
            <a:extLst>
              <a:ext uri="{FF2B5EF4-FFF2-40B4-BE49-F238E27FC236}">
                <a16:creationId xmlns:a16="http://schemas.microsoft.com/office/drawing/2014/main" id="{31E0F178-9B93-2FB5-8D8D-F58DF17F33C6}"/>
              </a:ext>
            </a:extLst>
          </p:cNvPr>
          <p:cNvGrpSpPr>
            <a:grpSpLocks/>
          </p:cNvGrpSpPr>
          <p:nvPr/>
        </p:nvGrpSpPr>
        <p:grpSpPr bwMode="auto">
          <a:xfrm>
            <a:off x="5038725" y="1662113"/>
            <a:ext cx="3952875" cy="2376487"/>
            <a:chOff x="3174" y="1047"/>
            <a:chExt cx="2490" cy="1497"/>
          </a:xfrm>
        </p:grpSpPr>
        <p:grpSp>
          <p:nvGrpSpPr>
            <p:cNvPr id="51214" name="Group 7">
              <a:extLst>
                <a:ext uri="{FF2B5EF4-FFF2-40B4-BE49-F238E27FC236}">
                  <a16:creationId xmlns:a16="http://schemas.microsoft.com/office/drawing/2014/main" id="{336A2C55-7C87-8947-3760-895D78DF484C}"/>
                </a:ext>
              </a:extLst>
            </p:cNvPr>
            <p:cNvGrpSpPr>
              <a:grpSpLocks/>
            </p:cNvGrpSpPr>
            <p:nvPr/>
          </p:nvGrpSpPr>
          <p:grpSpPr bwMode="auto">
            <a:xfrm>
              <a:off x="3984" y="1104"/>
              <a:ext cx="1680" cy="1248"/>
              <a:chOff x="3984" y="1152"/>
              <a:chExt cx="1680" cy="1248"/>
            </a:xfrm>
          </p:grpSpPr>
          <p:sp>
            <p:nvSpPr>
              <p:cNvPr id="51222" name="Line 8">
                <a:extLst>
                  <a:ext uri="{FF2B5EF4-FFF2-40B4-BE49-F238E27FC236}">
                    <a16:creationId xmlns:a16="http://schemas.microsoft.com/office/drawing/2014/main" id="{DC221F38-3F50-AB62-FC69-312FFDBB22CF}"/>
                  </a:ext>
                </a:extLst>
              </p:cNvPr>
              <p:cNvSpPr>
                <a:spLocks noChangeShapeType="1"/>
              </p:cNvSpPr>
              <p:nvPr/>
            </p:nvSpPr>
            <p:spPr bwMode="auto">
              <a:xfrm flipV="1">
                <a:off x="3984" y="2203"/>
                <a:ext cx="16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H"/>
              </a:p>
            </p:txBody>
          </p:sp>
          <p:sp>
            <p:nvSpPr>
              <p:cNvPr id="51223" name="Line 9">
                <a:extLst>
                  <a:ext uri="{FF2B5EF4-FFF2-40B4-BE49-F238E27FC236}">
                    <a16:creationId xmlns:a16="http://schemas.microsoft.com/office/drawing/2014/main" id="{C50FD106-C93F-4466-E797-FDA70498D4E4}"/>
                  </a:ext>
                </a:extLst>
              </p:cNvPr>
              <p:cNvSpPr>
                <a:spLocks noChangeShapeType="1"/>
              </p:cNvSpPr>
              <p:nvPr/>
            </p:nvSpPr>
            <p:spPr bwMode="auto">
              <a:xfrm>
                <a:off x="4765" y="1152"/>
                <a:ext cx="0" cy="12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CH"/>
              </a:p>
            </p:txBody>
          </p:sp>
          <p:sp>
            <p:nvSpPr>
              <p:cNvPr id="51224" name="Line 10">
                <a:extLst>
                  <a:ext uri="{FF2B5EF4-FFF2-40B4-BE49-F238E27FC236}">
                    <a16:creationId xmlns:a16="http://schemas.microsoft.com/office/drawing/2014/main" id="{B64F440E-E16B-A246-2C33-77758A1C3260}"/>
                  </a:ext>
                </a:extLst>
              </p:cNvPr>
              <p:cNvSpPr>
                <a:spLocks noChangeShapeType="1"/>
              </p:cNvSpPr>
              <p:nvPr/>
            </p:nvSpPr>
            <p:spPr bwMode="auto">
              <a:xfrm flipV="1">
                <a:off x="4765" y="1251"/>
                <a:ext cx="0" cy="18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spAutoFit/>
              </a:bodyPr>
              <a:lstStyle/>
              <a:p>
                <a:endParaRPr lang="en-CH"/>
              </a:p>
            </p:txBody>
          </p:sp>
          <p:sp>
            <p:nvSpPr>
              <p:cNvPr id="51225" name="Line 11">
                <a:extLst>
                  <a:ext uri="{FF2B5EF4-FFF2-40B4-BE49-F238E27FC236}">
                    <a16:creationId xmlns:a16="http://schemas.microsoft.com/office/drawing/2014/main" id="{9DDA5F5E-7BDA-B427-86BE-7CA8F6C7A8A0}"/>
                  </a:ext>
                </a:extLst>
              </p:cNvPr>
              <p:cNvSpPr>
                <a:spLocks noChangeShapeType="1"/>
              </p:cNvSpPr>
              <p:nvPr/>
            </p:nvSpPr>
            <p:spPr bwMode="auto">
              <a:xfrm>
                <a:off x="5410" y="2203"/>
                <a:ext cx="156"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spAutoFit/>
              </a:bodyPr>
              <a:lstStyle/>
              <a:p>
                <a:endParaRPr lang="en-CH"/>
              </a:p>
            </p:txBody>
          </p:sp>
          <p:sp>
            <p:nvSpPr>
              <p:cNvPr id="51226" name="Freeform 12">
                <a:extLst>
                  <a:ext uri="{FF2B5EF4-FFF2-40B4-BE49-F238E27FC236}">
                    <a16:creationId xmlns:a16="http://schemas.microsoft.com/office/drawing/2014/main" id="{9A9AFE6F-4D18-B628-8617-1D24632DA8A2}"/>
                  </a:ext>
                </a:extLst>
              </p:cNvPr>
              <p:cNvSpPr>
                <a:spLocks/>
              </p:cNvSpPr>
              <p:nvPr/>
            </p:nvSpPr>
            <p:spPr bwMode="auto">
              <a:xfrm>
                <a:off x="4140" y="1251"/>
                <a:ext cx="1251" cy="1111"/>
              </a:xfrm>
              <a:custGeom>
                <a:avLst/>
                <a:gdLst>
                  <a:gd name="T0" fmla="*/ 0 w 3072"/>
                  <a:gd name="T1" fmla="*/ 0 h 3248"/>
                  <a:gd name="T2" fmla="*/ 0 w 3072"/>
                  <a:gd name="T3" fmla="*/ 0 h 3248"/>
                  <a:gd name="T4" fmla="*/ 0 w 3072"/>
                  <a:gd name="T5" fmla="*/ 0 h 3248"/>
                  <a:gd name="T6" fmla="*/ 0 w 3072"/>
                  <a:gd name="T7" fmla="*/ 0 h 3248"/>
                  <a:gd name="T8" fmla="*/ 0 w 3072"/>
                  <a:gd name="T9" fmla="*/ 0 h 3248"/>
                  <a:gd name="T10" fmla="*/ 0 60000 65536"/>
                  <a:gd name="T11" fmla="*/ 0 60000 65536"/>
                  <a:gd name="T12" fmla="*/ 0 60000 65536"/>
                  <a:gd name="T13" fmla="*/ 0 60000 65536"/>
                  <a:gd name="T14" fmla="*/ 0 60000 65536"/>
                  <a:gd name="T15" fmla="*/ 0 w 3072"/>
                  <a:gd name="T16" fmla="*/ 0 h 3248"/>
                  <a:gd name="T17" fmla="*/ 3072 w 3072"/>
                  <a:gd name="T18" fmla="*/ 3248 h 3248"/>
                </a:gdLst>
                <a:ahLst/>
                <a:cxnLst>
                  <a:cxn ang="T10">
                    <a:pos x="T0" y="T1"/>
                  </a:cxn>
                  <a:cxn ang="T11">
                    <a:pos x="T2" y="T3"/>
                  </a:cxn>
                  <a:cxn ang="T12">
                    <a:pos x="T4" y="T5"/>
                  </a:cxn>
                  <a:cxn ang="T13">
                    <a:pos x="T6" y="T7"/>
                  </a:cxn>
                  <a:cxn ang="T14">
                    <a:pos x="T8" y="T9"/>
                  </a:cxn>
                </a:cxnLst>
                <a:rect l="T15" t="T16" r="T17" b="T18"/>
                <a:pathLst>
                  <a:path w="3072" h="3248">
                    <a:moveTo>
                      <a:pt x="0" y="0"/>
                    </a:moveTo>
                    <a:cubicBezTo>
                      <a:pt x="160" y="1160"/>
                      <a:pt x="320" y="2320"/>
                      <a:pt x="576" y="2784"/>
                    </a:cubicBezTo>
                    <a:cubicBezTo>
                      <a:pt x="832" y="3248"/>
                      <a:pt x="1224" y="2784"/>
                      <a:pt x="1536" y="2784"/>
                    </a:cubicBezTo>
                    <a:cubicBezTo>
                      <a:pt x="1848" y="2784"/>
                      <a:pt x="2192" y="3248"/>
                      <a:pt x="2448" y="2784"/>
                    </a:cubicBezTo>
                    <a:cubicBezTo>
                      <a:pt x="2704" y="2320"/>
                      <a:pt x="2888" y="1160"/>
                      <a:pt x="3072"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CH"/>
              </a:p>
            </p:txBody>
          </p:sp>
        </p:grpSp>
        <p:sp>
          <p:nvSpPr>
            <p:cNvPr id="51215" name="Text Box 13">
              <a:extLst>
                <a:ext uri="{FF2B5EF4-FFF2-40B4-BE49-F238E27FC236}">
                  <a16:creationId xmlns:a16="http://schemas.microsoft.com/office/drawing/2014/main" id="{97E31056-D2C5-2888-B1E8-9D27EEF6DEE6}"/>
                </a:ext>
              </a:extLst>
            </p:cNvPr>
            <p:cNvSpPr txBox="1">
              <a:spLocks noChangeArrowheads="1"/>
            </p:cNvSpPr>
            <p:nvPr/>
          </p:nvSpPr>
          <p:spPr bwMode="auto">
            <a:xfrm>
              <a:off x="4800" y="1104"/>
              <a:ext cx="4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b="0" i="0">
                  <a:latin typeface="Times New Roman" panose="02020603050405020304" pitchFamily="18" charset="0"/>
                  <a:ea typeface="SimSun" panose="02010600030101010101" pitchFamily="2" charset="-122"/>
                </a:rPr>
                <a:t>V</a:t>
              </a:r>
              <a:r>
                <a:rPr lang="en-US" altLang="en-CH" b="0" i="0">
                  <a:latin typeface="Symbol" pitchFamily="2" charset="2"/>
                  <a:ea typeface="SimSun" panose="02010600030101010101" pitchFamily="2" charset="-122"/>
                </a:rPr>
                <a:t>(f)</a:t>
              </a:r>
            </a:p>
          </p:txBody>
        </p:sp>
        <p:sp>
          <p:nvSpPr>
            <p:cNvPr id="51216" name="Text Box 14">
              <a:extLst>
                <a:ext uri="{FF2B5EF4-FFF2-40B4-BE49-F238E27FC236}">
                  <a16:creationId xmlns:a16="http://schemas.microsoft.com/office/drawing/2014/main" id="{B7F52B13-B63B-D35E-E683-AB028C782EE3}"/>
                </a:ext>
              </a:extLst>
            </p:cNvPr>
            <p:cNvSpPr txBox="1">
              <a:spLocks noChangeArrowheads="1"/>
            </p:cNvSpPr>
            <p:nvPr/>
          </p:nvSpPr>
          <p:spPr bwMode="auto">
            <a:xfrm>
              <a:off x="5424" y="2112"/>
              <a:ext cx="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b="0" i="0">
                  <a:latin typeface="Symbol" pitchFamily="2" charset="2"/>
                  <a:ea typeface="SimSun" panose="02010600030101010101" pitchFamily="2" charset="-122"/>
                </a:rPr>
                <a:t>f</a:t>
              </a:r>
            </a:p>
          </p:txBody>
        </p:sp>
        <p:sp>
          <p:nvSpPr>
            <p:cNvPr id="51217" name="Text Box 24">
              <a:extLst>
                <a:ext uri="{FF2B5EF4-FFF2-40B4-BE49-F238E27FC236}">
                  <a16:creationId xmlns:a16="http://schemas.microsoft.com/office/drawing/2014/main" id="{72A77A1D-5987-7351-780F-2C906AFDA225}"/>
                </a:ext>
              </a:extLst>
            </p:cNvPr>
            <p:cNvSpPr txBox="1">
              <a:spLocks noChangeArrowheads="1"/>
            </p:cNvSpPr>
            <p:nvPr/>
          </p:nvSpPr>
          <p:spPr bwMode="auto">
            <a:xfrm>
              <a:off x="3174" y="1047"/>
              <a:ext cx="770" cy="410"/>
            </a:xfrm>
            <a:prstGeom prst="rect">
              <a:avLst/>
            </a:prstGeom>
            <a:solidFill>
              <a:srgbClr val="FFCCFF"/>
            </a:solidFill>
            <a:ln w="9525">
              <a:solidFill>
                <a:schemeClr val="tx1"/>
              </a:solidFill>
              <a:miter lim="800000"/>
              <a:headEnd/>
              <a:tailEnd/>
            </a:ln>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Broken</a:t>
              </a:r>
            </a:p>
            <a:p>
              <a:pPr eaLnBrk="1" hangingPunct="1">
                <a:spcBef>
                  <a:spcPct val="0"/>
                </a:spcBef>
                <a:buFontTx/>
                <a:buNone/>
              </a:pPr>
              <a:r>
                <a:rPr lang="en-US" altLang="en-CH" sz="1800" b="0" i="0">
                  <a:latin typeface="Arial" panose="020B0604020202020204" pitchFamily="34" charset="0"/>
                  <a:ea typeface="SimSun" panose="02010600030101010101" pitchFamily="2" charset="-122"/>
                </a:rPr>
                <a:t>Symmetry</a:t>
              </a:r>
            </a:p>
          </p:txBody>
        </p:sp>
        <p:graphicFrame>
          <p:nvGraphicFramePr>
            <p:cNvPr id="51218" name="Object 25">
              <a:extLst>
                <a:ext uri="{FF2B5EF4-FFF2-40B4-BE49-F238E27FC236}">
                  <a16:creationId xmlns:a16="http://schemas.microsoft.com/office/drawing/2014/main" id="{5FA357B1-BFDC-5C99-AF70-36EA545877D7}"/>
                </a:ext>
              </a:extLst>
            </p:cNvPr>
            <p:cNvGraphicFramePr>
              <a:graphicFrameLocks noChangeAspect="1"/>
            </p:cNvGraphicFramePr>
            <p:nvPr/>
          </p:nvGraphicFramePr>
          <p:xfrm>
            <a:off x="3243" y="1516"/>
            <a:ext cx="647" cy="691"/>
          </p:xfrm>
          <a:graphic>
            <a:graphicData uri="http://schemas.openxmlformats.org/presentationml/2006/ole">
              <mc:AlternateContent xmlns:mc="http://schemas.openxmlformats.org/markup-compatibility/2006">
                <mc:Choice xmlns:v="urn:schemas-microsoft-com:vml" Requires="v">
                  <p:oleObj name="Equation" r:id="rId11" imgW="22237700" imgH="19304000" progId="Equation.DSMT4">
                    <p:embed/>
                  </p:oleObj>
                </mc:Choice>
                <mc:Fallback>
                  <p:oleObj name="Equation" r:id="rId11" imgW="22237700" imgH="19304000" progId="Equation.DSMT4">
                    <p:embed/>
                    <p:pic>
                      <p:nvPicPr>
                        <p:cNvPr id="0" name="Object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3" y="1516"/>
                          <a:ext cx="647" cy="6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19" name="Text Box 26">
              <a:extLst>
                <a:ext uri="{FF2B5EF4-FFF2-40B4-BE49-F238E27FC236}">
                  <a16:creationId xmlns:a16="http://schemas.microsoft.com/office/drawing/2014/main" id="{416B60C0-FA9B-39D4-299E-2016706B2ED7}"/>
                </a:ext>
              </a:extLst>
            </p:cNvPr>
            <p:cNvSpPr txBox="1">
              <a:spLocks noChangeArrowheads="1"/>
            </p:cNvSpPr>
            <p:nvPr/>
          </p:nvSpPr>
          <p:spPr bwMode="auto">
            <a:xfrm>
              <a:off x="4990" y="2313"/>
              <a:ext cx="6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Times New Roman" panose="02020603050405020304" pitchFamily="18" charset="0"/>
                  <a:ea typeface="SimSun" panose="02010600030101010101" pitchFamily="2" charset="-122"/>
                </a:rPr>
                <a:t> ~ </a:t>
              </a:r>
              <a:r>
                <a:rPr lang="en-US" altLang="en-CH" sz="1400" b="0" i="0">
                  <a:latin typeface="Times New Roman" panose="02020603050405020304" pitchFamily="18" charset="0"/>
                  <a:ea typeface="SimSun" panose="02010600030101010101" pitchFamily="2" charset="-122"/>
                </a:rPr>
                <a:t>246 GeV</a:t>
              </a:r>
            </a:p>
          </p:txBody>
        </p:sp>
        <p:sp>
          <p:nvSpPr>
            <p:cNvPr id="51220" name="Freeform 35">
              <a:extLst>
                <a:ext uri="{FF2B5EF4-FFF2-40B4-BE49-F238E27FC236}">
                  <a16:creationId xmlns:a16="http://schemas.microsoft.com/office/drawing/2014/main" id="{52241736-729D-8E42-A936-7ADCE4499620}"/>
                </a:ext>
              </a:extLst>
            </p:cNvPr>
            <p:cNvSpPr>
              <a:spLocks/>
            </p:cNvSpPr>
            <p:nvPr/>
          </p:nvSpPr>
          <p:spPr bwMode="auto">
            <a:xfrm>
              <a:off x="5040" y="2208"/>
              <a:ext cx="104" cy="192"/>
            </a:xfrm>
            <a:custGeom>
              <a:avLst/>
              <a:gdLst>
                <a:gd name="T0" fmla="*/ 0 w 104"/>
                <a:gd name="T1" fmla="*/ 192 h 192"/>
                <a:gd name="T2" fmla="*/ 96 w 104"/>
                <a:gd name="T3" fmla="*/ 96 h 192"/>
                <a:gd name="T4" fmla="*/ 48 w 104"/>
                <a:gd name="T5" fmla="*/ 0 h 192"/>
                <a:gd name="T6" fmla="*/ 0 60000 65536"/>
                <a:gd name="T7" fmla="*/ 0 60000 65536"/>
                <a:gd name="T8" fmla="*/ 0 60000 65536"/>
                <a:gd name="T9" fmla="*/ 0 w 104"/>
                <a:gd name="T10" fmla="*/ 0 h 192"/>
                <a:gd name="T11" fmla="*/ 104 w 104"/>
                <a:gd name="T12" fmla="*/ 192 h 192"/>
              </a:gdLst>
              <a:ahLst/>
              <a:cxnLst>
                <a:cxn ang="T6">
                  <a:pos x="T0" y="T1"/>
                </a:cxn>
                <a:cxn ang="T7">
                  <a:pos x="T2" y="T3"/>
                </a:cxn>
                <a:cxn ang="T8">
                  <a:pos x="T4" y="T5"/>
                </a:cxn>
              </a:cxnLst>
              <a:rect l="T9" t="T10" r="T11" b="T12"/>
              <a:pathLst>
                <a:path w="104" h="192">
                  <a:moveTo>
                    <a:pt x="0" y="192"/>
                  </a:moveTo>
                  <a:cubicBezTo>
                    <a:pt x="44" y="160"/>
                    <a:pt x="88" y="128"/>
                    <a:pt x="96" y="96"/>
                  </a:cubicBezTo>
                  <a:cubicBezTo>
                    <a:pt x="104" y="64"/>
                    <a:pt x="76" y="32"/>
                    <a:pt x="48"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CH"/>
            </a:p>
          </p:txBody>
        </p:sp>
        <p:graphicFrame>
          <p:nvGraphicFramePr>
            <p:cNvPr id="51221" name="Object 36">
              <a:extLst>
                <a:ext uri="{FF2B5EF4-FFF2-40B4-BE49-F238E27FC236}">
                  <a16:creationId xmlns:a16="http://schemas.microsoft.com/office/drawing/2014/main" id="{1BABB88D-5F11-D606-9434-1FD7D51E7A25}"/>
                </a:ext>
              </a:extLst>
            </p:cNvPr>
            <p:cNvGraphicFramePr>
              <a:graphicFrameLocks noChangeAspect="1"/>
            </p:cNvGraphicFramePr>
            <p:nvPr/>
          </p:nvGraphicFramePr>
          <p:xfrm>
            <a:off x="4464" y="2335"/>
            <a:ext cx="600" cy="209"/>
          </p:xfrm>
          <a:graphic>
            <a:graphicData uri="http://schemas.openxmlformats.org/presentationml/2006/ole">
              <mc:AlternateContent xmlns:mc="http://schemas.openxmlformats.org/markup-compatibility/2006">
                <mc:Choice xmlns:v="urn:schemas-microsoft-com:vml" Requires="v">
                  <p:oleObj name="Equation" r:id="rId13" imgW="20193000" imgH="7023100" progId="Equation.DSMT4">
                    <p:embed/>
                  </p:oleObj>
                </mc:Choice>
                <mc:Fallback>
                  <p:oleObj name="Equation" r:id="rId13" imgW="20193000" imgH="7023100" progId="Equation.DSMT4">
                    <p:embed/>
                    <p:pic>
                      <p:nvPicPr>
                        <p:cNvPr id="0" name="Object 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64" y="2335"/>
                          <a:ext cx="60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pSp>
        <p:nvGrpSpPr>
          <p:cNvPr id="51210" name="Group 38">
            <a:extLst>
              <a:ext uri="{FF2B5EF4-FFF2-40B4-BE49-F238E27FC236}">
                <a16:creationId xmlns:a16="http://schemas.microsoft.com/office/drawing/2014/main" id="{7C4D1542-8A58-C693-D107-01AB9562ADE2}"/>
              </a:ext>
            </a:extLst>
          </p:cNvPr>
          <p:cNvGrpSpPr>
            <a:grpSpLocks/>
          </p:cNvGrpSpPr>
          <p:nvPr/>
        </p:nvGrpSpPr>
        <p:grpSpPr bwMode="auto">
          <a:xfrm>
            <a:off x="3886200" y="5534025"/>
            <a:ext cx="4953000" cy="928688"/>
            <a:chOff x="2448" y="3351"/>
            <a:chExt cx="3120" cy="585"/>
          </a:xfrm>
        </p:grpSpPr>
        <p:sp>
          <p:nvSpPr>
            <p:cNvPr id="51212" name="Text Box 39">
              <a:extLst>
                <a:ext uri="{FF2B5EF4-FFF2-40B4-BE49-F238E27FC236}">
                  <a16:creationId xmlns:a16="http://schemas.microsoft.com/office/drawing/2014/main" id="{07F79531-A2FC-A681-4BD5-5BFDBB4D51FD}"/>
                </a:ext>
              </a:extLst>
            </p:cNvPr>
            <p:cNvSpPr txBox="1">
              <a:spLocks noChangeArrowheads="1"/>
            </p:cNvSpPr>
            <p:nvPr/>
          </p:nvSpPr>
          <p:spPr bwMode="auto">
            <a:xfrm>
              <a:off x="2448" y="3351"/>
              <a:ext cx="3120" cy="585"/>
            </a:xfrm>
            <a:prstGeom prst="rect">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AutoNum type="arabicPeriod"/>
              </a:pPr>
              <a:r>
                <a:rPr lang="en-US" altLang="en-CH" sz="1800" b="0" i="0">
                  <a:solidFill>
                    <a:srgbClr val="006600"/>
                  </a:solidFill>
                  <a:latin typeface="Arial" panose="020B0604020202020204" pitchFamily="34" charset="0"/>
                  <a:ea typeface="SimSun" panose="02010600030101010101" pitchFamily="2" charset="-122"/>
                </a:rPr>
                <a:t>         .  </a:t>
              </a:r>
            </a:p>
            <a:p>
              <a:pPr eaLnBrk="1" hangingPunct="1">
                <a:spcBef>
                  <a:spcPct val="0"/>
                </a:spcBef>
                <a:buFontTx/>
                <a:buAutoNum type="arabicPeriod"/>
              </a:pPr>
              <a:r>
                <a:rPr lang="en-US" altLang="en-CH" sz="1800" b="0" i="0">
                  <a:solidFill>
                    <a:srgbClr val="006600"/>
                  </a:solidFill>
                  <a:latin typeface="Arial" panose="020B0604020202020204" pitchFamily="34" charset="0"/>
                  <a:ea typeface="SimSun" panose="02010600030101010101" pitchFamily="2" charset="-122"/>
                </a:rPr>
                <a:t>The </a:t>
              </a:r>
              <a:r>
                <a:rPr lang="en-US" altLang="en-CH" sz="1800" b="0">
                  <a:solidFill>
                    <a:srgbClr val="006600"/>
                  </a:solidFill>
                  <a:latin typeface="Arial" panose="020B0604020202020204" pitchFamily="34" charset="0"/>
                  <a:ea typeface="SimSun" panose="02010600030101010101" pitchFamily="2" charset="-122"/>
                </a:rPr>
                <a:t>W</a:t>
              </a:r>
              <a:r>
                <a:rPr lang="en-US" altLang="en-CH" sz="1800" b="0" baseline="30000">
                  <a:solidFill>
                    <a:srgbClr val="006600"/>
                  </a:solidFill>
                  <a:latin typeface="Arial" panose="020B0604020202020204" pitchFamily="34" charset="0"/>
                  <a:ea typeface="SimSun" panose="02010600030101010101" pitchFamily="2" charset="-122"/>
                </a:rPr>
                <a:t>+</a:t>
              </a:r>
              <a:r>
                <a:rPr lang="en-US" altLang="en-CH" sz="1800" b="0">
                  <a:solidFill>
                    <a:srgbClr val="006600"/>
                  </a:solidFill>
                  <a:latin typeface="Arial" panose="020B0604020202020204" pitchFamily="34" charset="0"/>
                  <a:ea typeface="SimSun" panose="02010600030101010101" pitchFamily="2" charset="-122"/>
                </a:rPr>
                <a:t>,W</a:t>
              </a:r>
              <a:r>
                <a:rPr lang="en-US" altLang="en-CH" sz="1800" b="0" baseline="30000">
                  <a:solidFill>
                    <a:srgbClr val="006600"/>
                  </a:solidFill>
                  <a:latin typeface="Arial" panose="020B0604020202020204" pitchFamily="34" charset="0"/>
                  <a:ea typeface="SimSun" panose="02010600030101010101" pitchFamily="2" charset="-122"/>
                </a:rPr>
                <a:t>-</a:t>
              </a:r>
              <a:r>
                <a:rPr lang="en-US" altLang="en-CH" sz="1800" b="0">
                  <a:solidFill>
                    <a:srgbClr val="006600"/>
                  </a:solidFill>
                  <a:latin typeface="Arial" panose="020B0604020202020204" pitchFamily="34" charset="0"/>
                  <a:ea typeface="SimSun" panose="02010600030101010101" pitchFamily="2" charset="-122"/>
                </a:rPr>
                <a:t>,Z</a:t>
              </a:r>
              <a:r>
                <a:rPr lang="en-US" altLang="en-CH" sz="1800" b="0" baseline="30000">
                  <a:solidFill>
                    <a:srgbClr val="006600"/>
                  </a:solidFill>
                  <a:latin typeface="Arial" panose="020B0604020202020204" pitchFamily="34" charset="0"/>
                  <a:ea typeface="SimSun" panose="02010600030101010101" pitchFamily="2" charset="-122"/>
                </a:rPr>
                <a:t>0</a:t>
              </a:r>
              <a:r>
                <a:rPr lang="en-US" altLang="en-CH" sz="1800" b="0" i="0">
                  <a:solidFill>
                    <a:srgbClr val="006600"/>
                  </a:solidFill>
                  <a:latin typeface="Arial" panose="020B0604020202020204" pitchFamily="34" charset="0"/>
                  <a:ea typeface="SimSun" panose="02010600030101010101" pitchFamily="2" charset="-122"/>
                </a:rPr>
                <a:t> bosons acquire mass</a:t>
              </a:r>
            </a:p>
            <a:p>
              <a:pPr eaLnBrk="1" hangingPunct="1">
                <a:spcBef>
                  <a:spcPct val="0"/>
                </a:spcBef>
                <a:buFontTx/>
                <a:buAutoNum type="arabicPeriod"/>
              </a:pPr>
              <a:r>
                <a:rPr lang="en-US" altLang="en-CH" sz="1800" b="0" i="0">
                  <a:solidFill>
                    <a:srgbClr val="006600"/>
                  </a:solidFill>
                  <a:latin typeface="Arial" panose="020B0604020202020204" pitchFamily="34" charset="0"/>
                  <a:ea typeface="SimSun" panose="02010600030101010101" pitchFamily="2" charset="-122"/>
                </a:rPr>
                <a:t>The Higgs boson </a:t>
              </a:r>
              <a:r>
                <a:rPr lang="en-US" altLang="en-CH" sz="1800" b="0">
                  <a:solidFill>
                    <a:srgbClr val="006600"/>
                  </a:solidFill>
                  <a:latin typeface="Arial" panose="020B0604020202020204" pitchFamily="34" charset="0"/>
                  <a:ea typeface="SimSun" panose="02010600030101010101" pitchFamily="2" charset="-122"/>
                </a:rPr>
                <a:t>H</a:t>
              </a:r>
              <a:r>
                <a:rPr lang="en-US" altLang="en-CH" sz="1800" b="0" i="0">
                  <a:solidFill>
                    <a:srgbClr val="006600"/>
                  </a:solidFill>
                  <a:latin typeface="Arial" panose="020B0604020202020204" pitchFamily="34" charset="0"/>
                  <a:ea typeface="SimSun" panose="02010600030101010101" pitchFamily="2" charset="-122"/>
                </a:rPr>
                <a:t> appears</a:t>
              </a:r>
            </a:p>
          </p:txBody>
        </p:sp>
        <p:graphicFrame>
          <p:nvGraphicFramePr>
            <p:cNvPr id="51213" name="Object 40">
              <a:extLst>
                <a:ext uri="{FF2B5EF4-FFF2-40B4-BE49-F238E27FC236}">
                  <a16:creationId xmlns:a16="http://schemas.microsoft.com/office/drawing/2014/main" id="{0C9CF488-E175-AE94-3225-C08D59B68FEA}"/>
                </a:ext>
              </a:extLst>
            </p:cNvPr>
            <p:cNvGraphicFramePr>
              <a:graphicFrameLocks noChangeAspect="1"/>
            </p:cNvGraphicFramePr>
            <p:nvPr/>
          </p:nvGraphicFramePr>
          <p:xfrm>
            <a:off x="2699" y="3371"/>
            <a:ext cx="2859" cy="214"/>
          </p:xfrm>
          <a:graphic>
            <a:graphicData uri="http://schemas.openxmlformats.org/presentationml/2006/ole">
              <mc:AlternateContent xmlns:mc="http://schemas.openxmlformats.org/markup-compatibility/2006">
                <mc:Choice xmlns:v="urn:schemas-microsoft-com:vml" Requires="v">
                  <p:oleObj name="Equation" r:id="rId15" imgW="77825600" imgH="5854700" progId="Equation.DSMT4">
                    <p:embed/>
                  </p:oleObj>
                </mc:Choice>
                <mc:Fallback>
                  <p:oleObj name="Equation" r:id="rId15" imgW="77825600" imgH="5854700" progId="Equation.DSMT4">
                    <p:embed/>
                    <p:pic>
                      <p:nvPicPr>
                        <p:cNvPr id="0" name="Object 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99" y="3371"/>
                          <a:ext cx="2859" cy="21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aphicFrame>
        <p:nvGraphicFramePr>
          <p:cNvPr id="51211" name="Object 41">
            <a:extLst>
              <a:ext uri="{FF2B5EF4-FFF2-40B4-BE49-F238E27FC236}">
                <a16:creationId xmlns:a16="http://schemas.microsoft.com/office/drawing/2014/main" id="{32DEACA3-F3D9-529E-5C1C-ED991E8D36C5}"/>
              </a:ext>
            </a:extLst>
          </p:cNvPr>
          <p:cNvGraphicFramePr>
            <a:graphicFrameLocks noChangeAspect="1"/>
          </p:cNvGraphicFramePr>
          <p:nvPr/>
        </p:nvGraphicFramePr>
        <p:xfrm>
          <a:off x="117475" y="125413"/>
          <a:ext cx="4876800" cy="633412"/>
        </p:xfrm>
        <a:graphic>
          <a:graphicData uri="http://schemas.openxmlformats.org/presentationml/2006/ole">
            <mc:AlternateContent xmlns:mc="http://schemas.openxmlformats.org/markup-compatibility/2006">
              <mc:Choice xmlns:v="urn:schemas-microsoft-com:vml" Requires="v">
                <p:oleObj name="Equation" r:id="rId17" imgW="42710100" imgH="5562600" progId="Equation.DSMT4">
                  <p:embed/>
                </p:oleObj>
              </mc:Choice>
              <mc:Fallback>
                <p:oleObj name="Equation" r:id="rId17" imgW="42710100" imgH="5562600" progId="Equation.DSMT4">
                  <p:embed/>
                  <p:pic>
                    <p:nvPicPr>
                      <p:cNvPr id="0" name="Object 4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7475" y="125413"/>
                        <a:ext cx="4876800" cy="633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5">
            <a:extLst>
              <a:ext uri="{FF2B5EF4-FFF2-40B4-BE49-F238E27FC236}">
                <a16:creationId xmlns:a16="http://schemas.microsoft.com/office/drawing/2014/main" id="{E3654496-B336-0A99-2DD9-1D9B0BC67607}"/>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1044EB85-BAC5-1E4A-8CC0-284EE33D3C95}" type="slidenum">
              <a:rPr lang="en-US" altLang="en-CH" sz="1000" b="0" i="0">
                <a:solidFill>
                  <a:schemeClr val="accent2"/>
                </a:solidFill>
              </a:rPr>
              <a:pPr algn="r" eaLnBrk="1" hangingPunct="1">
                <a:spcBef>
                  <a:spcPct val="0"/>
                </a:spcBef>
                <a:buFontTx/>
                <a:buNone/>
              </a:pPr>
              <a:t>18</a:t>
            </a:fld>
            <a:r>
              <a:rPr lang="en-US" altLang="en-CH" sz="1000" b="0" i="0">
                <a:solidFill>
                  <a:schemeClr val="accent2"/>
                </a:solidFill>
              </a:rPr>
              <a:t>)</a:t>
            </a:r>
          </a:p>
        </p:txBody>
      </p:sp>
      <p:sp>
        <p:nvSpPr>
          <p:cNvPr id="53250" name="Rectangle 2">
            <a:extLst>
              <a:ext uri="{FF2B5EF4-FFF2-40B4-BE49-F238E27FC236}">
                <a16:creationId xmlns:a16="http://schemas.microsoft.com/office/drawing/2014/main" id="{82FFED15-116E-6151-6199-CB7149B2E6B9}"/>
              </a:ext>
            </a:extLst>
          </p:cNvPr>
          <p:cNvSpPr>
            <a:spLocks noGrp="1" noChangeArrowheads="1"/>
          </p:cNvSpPr>
          <p:nvPr>
            <p:ph type="title" idx="4294967295"/>
          </p:nvPr>
        </p:nvSpPr>
        <p:spPr>
          <a:xfrm>
            <a:off x="5110163" y="203200"/>
            <a:ext cx="3117850" cy="457200"/>
          </a:xfrm>
        </p:spPr>
        <p:txBody>
          <a:bodyPr/>
          <a:lstStyle/>
          <a:p>
            <a:pPr eaLnBrk="1" hangingPunct="1"/>
            <a:r>
              <a:rPr lang="en-US" altLang="en-CH">
                <a:ea typeface="ＭＳ Ｐゴシック" panose="020B0600070205080204" pitchFamily="34" charset="-128"/>
              </a:rPr>
              <a:t>: The Yukawa Part</a:t>
            </a:r>
          </a:p>
        </p:txBody>
      </p:sp>
      <p:grpSp>
        <p:nvGrpSpPr>
          <p:cNvPr id="53251" name="Group 22">
            <a:extLst>
              <a:ext uri="{FF2B5EF4-FFF2-40B4-BE49-F238E27FC236}">
                <a16:creationId xmlns:a16="http://schemas.microsoft.com/office/drawing/2014/main" id="{999C7DD7-9547-CE69-D5EE-E068F20BC52D}"/>
              </a:ext>
            </a:extLst>
          </p:cNvPr>
          <p:cNvGrpSpPr>
            <a:grpSpLocks/>
          </p:cNvGrpSpPr>
          <p:nvPr/>
        </p:nvGrpSpPr>
        <p:grpSpPr bwMode="auto">
          <a:xfrm>
            <a:off x="228600" y="165100"/>
            <a:ext cx="4419600" cy="600075"/>
            <a:chOff x="144" y="104"/>
            <a:chExt cx="2784" cy="378"/>
          </a:xfrm>
        </p:grpSpPr>
        <p:sp>
          <p:nvSpPr>
            <p:cNvPr id="53271" name="Rectangle 21">
              <a:extLst>
                <a:ext uri="{FF2B5EF4-FFF2-40B4-BE49-F238E27FC236}">
                  <a16:creationId xmlns:a16="http://schemas.microsoft.com/office/drawing/2014/main" id="{FFE254C1-DA4C-511F-8F98-77E8187FB70B}"/>
                </a:ext>
              </a:extLst>
            </p:cNvPr>
            <p:cNvSpPr>
              <a:spLocks noChangeArrowheads="1"/>
            </p:cNvSpPr>
            <p:nvPr/>
          </p:nvSpPr>
          <p:spPr bwMode="auto">
            <a:xfrm>
              <a:off x="2274" y="118"/>
              <a:ext cx="654" cy="31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aphicFrame>
          <p:nvGraphicFramePr>
            <p:cNvPr id="53272" name="Object 3">
              <a:extLst>
                <a:ext uri="{FF2B5EF4-FFF2-40B4-BE49-F238E27FC236}">
                  <a16:creationId xmlns:a16="http://schemas.microsoft.com/office/drawing/2014/main" id="{668333F9-B5EA-BBF7-C6E7-8B13A05E102E}"/>
                </a:ext>
              </a:extLst>
            </p:cNvPr>
            <p:cNvGraphicFramePr>
              <a:graphicFrameLocks noChangeAspect="1"/>
            </p:cNvGraphicFramePr>
            <p:nvPr/>
          </p:nvGraphicFramePr>
          <p:xfrm>
            <a:off x="144" y="104"/>
            <a:ext cx="2784" cy="378"/>
          </p:xfrm>
          <a:graphic>
            <a:graphicData uri="http://schemas.openxmlformats.org/presentationml/2006/ole">
              <mc:AlternateContent xmlns:mc="http://schemas.openxmlformats.org/markup-compatibility/2006">
                <mc:Choice xmlns:v="urn:schemas-microsoft-com:vml" Requires="v">
                  <p:oleObj name="Equation" r:id="rId3" imgW="40957500" imgH="5562600" progId="Equation.DSMT4">
                    <p:embed/>
                  </p:oleObj>
                </mc:Choice>
                <mc:Fallback>
                  <p:oleObj name="Equation" r:id="rId3" imgW="40957500" imgH="5562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04"/>
                          <a:ext cx="2784" cy="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aphicFrame>
        <p:nvGraphicFramePr>
          <p:cNvPr id="53252" name="Object 4">
            <a:extLst>
              <a:ext uri="{FF2B5EF4-FFF2-40B4-BE49-F238E27FC236}">
                <a16:creationId xmlns:a16="http://schemas.microsoft.com/office/drawing/2014/main" id="{46CEFFF3-025A-B2CB-B89E-C9C0B00394A6}"/>
              </a:ext>
            </a:extLst>
          </p:cNvPr>
          <p:cNvGraphicFramePr>
            <a:graphicFrameLocks noGrp="1" noChangeAspect="1"/>
          </p:cNvGraphicFramePr>
          <p:nvPr>
            <p:ph sz="quarter" idx="4294967295"/>
          </p:nvPr>
        </p:nvGraphicFramePr>
        <p:xfrm>
          <a:off x="347663" y="5726113"/>
          <a:ext cx="3687762" cy="736600"/>
        </p:xfrm>
        <a:graphic>
          <a:graphicData uri="http://schemas.openxmlformats.org/presentationml/2006/ole">
            <mc:AlternateContent xmlns:mc="http://schemas.openxmlformats.org/markup-compatibility/2006">
              <mc:Choice xmlns:v="urn:schemas-microsoft-com:vml" Requires="v">
                <p:oleObj name="Equation" r:id="rId5" imgW="29260800" imgH="5854700" progId="Equation.DSMT4">
                  <p:embed/>
                </p:oleObj>
              </mc:Choice>
              <mc:Fallback>
                <p:oleObj name="Equation" r:id="rId5" imgW="29260800" imgH="58547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63" y="5726113"/>
                        <a:ext cx="3687762" cy="7366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3" name="Text Box 5">
            <a:extLst>
              <a:ext uri="{FF2B5EF4-FFF2-40B4-BE49-F238E27FC236}">
                <a16:creationId xmlns:a16="http://schemas.microsoft.com/office/drawing/2014/main" id="{F7D5937C-B80A-5BD3-5CEF-B762F5782828}"/>
              </a:ext>
            </a:extLst>
          </p:cNvPr>
          <p:cNvSpPr txBox="1">
            <a:spLocks noChangeArrowheads="1"/>
          </p:cNvSpPr>
          <p:nvPr/>
        </p:nvSpPr>
        <p:spPr bwMode="auto">
          <a:xfrm>
            <a:off x="533400" y="1066800"/>
            <a:ext cx="680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000099"/>
                </a:solidFill>
                <a:latin typeface="Arial" panose="020B0604020202020204" pitchFamily="34" charset="0"/>
                <a:ea typeface="SimSun" panose="02010600030101010101" pitchFamily="2" charset="-122"/>
              </a:rPr>
              <a:t>Since we have a Higgs field we can (should?) add (ad-hoc) interactions between </a:t>
            </a:r>
            <a:r>
              <a:rPr lang="en-US" altLang="en-CH" sz="1800" b="0" i="0">
                <a:solidFill>
                  <a:srgbClr val="000099"/>
                </a:solidFill>
                <a:latin typeface="Symbol" pitchFamily="2" charset="2"/>
                <a:ea typeface="SimSun" panose="02010600030101010101" pitchFamily="2" charset="-122"/>
              </a:rPr>
              <a:t>f </a:t>
            </a:r>
            <a:r>
              <a:rPr lang="en-US" altLang="en-CH" sz="1800" b="0" i="0">
                <a:solidFill>
                  <a:srgbClr val="000099"/>
                </a:solidFill>
                <a:latin typeface="Arial" panose="020B0604020202020204" pitchFamily="34" charset="0"/>
                <a:ea typeface="SimSun" panose="02010600030101010101" pitchFamily="2" charset="-122"/>
              </a:rPr>
              <a:t>and the fermions in a gauge invariant way.</a:t>
            </a:r>
          </a:p>
        </p:txBody>
      </p:sp>
      <p:graphicFrame>
        <p:nvGraphicFramePr>
          <p:cNvPr id="53254" name="Object 6">
            <a:extLst>
              <a:ext uri="{FF2B5EF4-FFF2-40B4-BE49-F238E27FC236}">
                <a16:creationId xmlns:a16="http://schemas.microsoft.com/office/drawing/2014/main" id="{3CABB445-3A57-279F-A064-FF83EF41CDE8}"/>
              </a:ext>
            </a:extLst>
          </p:cNvPr>
          <p:cNvGraphicFramePr>
            <a:graphicFrameLocks noChangeAspect="1"/>
          </p:cNvGraphicFramePr>
          <p:nvPr/>
        </p:nvGraphicFramePr>
        <p:xfrm>
          <a:off x="117475" y="2276475"/>
          <a:ext cx="6076950" cy="738188"/>
        </p:xfrm>
        <a:graphic>
          <a:graphicData uri="http://schemas.openxmlformats.org/presentationml/2006/ole">
            <mc:AlternateContent xmlns:mc="http://schemas.openxmlformats.org/markup-compatibility/2006">
              <mc:Choice xmlns:v="urn:schemas-microsoft-com:vml" Requires="v">
                <p:oleObj name="Equation" r:id="rId7" imgW="50609500" imgH="7023100" progId="Equation.DSMT4">
                  <p:embed/>
                </p:oleObj>
              </mc:Choice>
              <mc:Fallback>
                <p:oleObj name="Equation" r:id="rId7" imgW="50609500" imgH="70231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475" y="2276475"/>
                        <a:ext cx="6076950" cy="738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3255" name="Object 9">
            <a:extLst>
              <a:ext uri="{FF2B5EF4-FFF2-40B4-BE49-F238E27FC236}">
                <a16:creationId xmlns:a16="http://schemas.microsoft.com/office/drawing/2014/main" id="{8E385A1D-EE51-FB2C-2AA6-35EE07DDD365}"/>
              </a:ext>
            </a:extLst>
          </p:cNvPr>
          <p:cNvGraphicFramePr>
            <a:graphicFrameLocks noChangeAspect="1"/>
          </p:cNvGraphicFramePr>
          <p:nvPr/>
        </p:nvGraphicFramePr>
        <p:xfrm>
          <a:off x="1538288" y="3198813"/>
          <a:ext cx="7607300" cy="765175"/>
        </p:xfrm>
        <a:graphic>
          <a:graphicData uri="http://schemas.openxmlformats.org/presentationml/2006/ole">
            <mc:AlternateContent xmlns:mc="http://schemas.openxmlformats.org/markup-compatibility/2006">
              <mc:Choice xmlns:v="urn:schemas-microsoft-com:vml" Requires="v">
                <p:oleObj name="Equation" r:id="rId9" imgW="75488800" imgH="7607300" progId="Equation.DSMT4">
                  <p:embed/>
                </p:oleObj>
              </mc:Choice>
              <mc:Fallback>
                <p:oleObj name="Equation" r:id="rId9" imgW="75488800" imgH="76073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8288" y="3198813"/>
                        <a:ext cx="7607300"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3256" name="Text Box 10">
            <a:extLst>
              <a:ext uri="{FF2B5EF4-FFF2-40B4-BE49-F238E27FC236}">
                <a16:creationId xmlns:a16="http://schemas.microsoft.com/office/drawing/2014/main" id="{650E1379-FFCB-EEF5-4188-C5308AA4E4CF}"/>
              </a:ext>
            </a:extLst>
          </p:cNvPr>
          <p:cNvSpPr txBox="1">
            <a:spLocks noChangeArrowheads="1"/>
          </p:cNvSpPr>
          <p:nvPr/>
        </p:nvSpPr>
        <p:spPr bwMode="auto">
          <a:xfrm>
            <a:off x="685800" y="1905000"/>
            <a:ext cx="149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The result is:</a:t>
            </a:r>
          </a:p>
        </p:txBody>
      </p:sp>
      <p:sp>
        <p:nvSpPr>
          <p:cNvPr id="53257" name="Text Box 11">
            <a:extLst>
              <a:ext uri="{FF2B5EF4-FFF2-40B4-BE49-F238E27FC236}">
                <a16:creationId xmlns:a16="http://schemas.microsoft.com/office/drawing/2014/main" id="{017D4F69-ABA9-8EA9-7000-3462FA9AF630}"/>
              </a:ext>
            </a:extLst>
          </p:cNvPr>
          <p:cNvSpPr txBox="1">
            <a:spLocks noChangeArrowheads="1"/>
          </p:cNvSpPr>
          <p:nvPr/>
        </p:nvSpPr>
        <p:spPr bwMode="auto">
          <a:xfrm>
            <a:off x="4191000" y="5638800"/>
            <a:ext cx="4495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are arbitrary complex matrices which operate in family space (3x3)</a:t>
            </a:r>
          </a:p>
          <a:p>
            <a:pPr eaLnBrk="1" hangingPunct="1">
              <a:spcBef>
                <a:spcPct val="0"/>
              </a:spcBef>
              <a:buFontTx/>
              <a:buNone/>
            </a:pPr>
            <a:r>
              <a:rPr lang="en-US" altLang="en-CH" sz="1800" b="0" i="0">
                <a:latin typeface="Arial" panose="020B0604020202020204" pitchFamily="34" charset="0"/>
                <a:ea typeface="SimSun" panose="02010600030101010101" pitchFamily="2" charset="-122"/>
                <a:sym typeface="Wingdings" pitchFamily="2" charset="2"/>
              </a:rPr>
              <a:t></a:t>
            </a:r>
            <a:r>
              <a:rPr lang="en-US" altLang="en-CH" sz="1800" b="0" i="0">
                <a:latin typeface="Arial" panose="020B0604020202020204" pitchFamily="34" charset="0"/>
                <a:ea typeface="SimSun" panose="02010600030101010101" pitchFamily="2" charset="-122"/>
              </a:rPr>
              <a:t> Flavour physics!</a:t>
            </a:r>
          </a:p>
        </p:txBody>
      </p:sp>
      <p:grpSp>
        <p:nvGrpSpPr>
          <p:cNvPr id="53258" name="Group 23">
            <a:extLst>
              <a:ext uri="{FF2B5EF4-FFF2-40B4-BE49-F238E27FC236}">
                <a16:creationId xmlns:a16="http://schemas.microsoft.com/office/drawing/2014/main" id="{3A050B6E-DB34-EFF9-1786-ACEB5E9D7392}"/>
              </a:ext>
            </a:extLst>
          </p:cNvPr>
          <p:cNvGrpSpPr>
            <a:grpSpLocks/>
          </p:cNvGrpSpPr>
          <p:nvPr/>
        </p:nvGrpSpPr>
        <p:grpSpPr bwMode="auto">
          <a:xfrm>
            <a:off x="2906713" y="1816100"/>
            <a:ext cx="1857375" cy="576263"/>
            <a:chOff x="2294" y="1125"/>
            <a:chExt cx="1170" cy="363"/>
          </a:xfrm>
        </p:grpSpPr>
        <p:sp>
          <p:nvSpPr>
            <p:cNvPr id="53266" name="Line 13">
              <a:extLst>
                <a:ext uri="{FF2B5EF4-FFF2-40B4-BE49-F238E27FC236}">
                  <a16:creationId xmlns:a16="http://schemas.microsoft.com/office/drawing/2014/main" id="{7E874A33-6CEF-8014-8253-F8ED4A6D0A2C}"/>
                </a:ext>
              </a:extLst>
            </p:cNvPr>
            <p:cNvSpPr>
              <a:spLocks noChangeShapeType="1"/>
            </p:cNvSpPr>
            <p:nvPr/>
          </p:nvSpPr>
          <p:spPr bwMode="auto">
            <a:xfrm flipH="1">
              <a:off x="2304" y="1296"/>
              <a:ext cx="9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CH"/>
            </a:p>
          </p:txBody>
        </p:sp>
        <p:sp>
          <p:nvSpPr>
            <p:cNvPr id="53267" name="Line 14">
              <a:extLst>
                <a:ext uri="{FF2B5EF4-FFF2-40B4-BE49-F238E27FC236}">
                  <a16:creationId xmlns:a16="http://schemas.microsoft.com/office/drawing/2014/main" id="{4946FFDD-2660-E127-BCDF-66F4E4DC68CE}"/>
                </a:ext>
              </a:extLst>
            </p:cNvPr>
            <p:cNvSpPr>
              <a:spLocks noChangeShapeType="1"/>
            </p:cNvSpPr>
            <p:nvPr/>
          </p:nvSpPr>
          <p:spPr bwMode="auto">
            <a:xfrm flipH="1">
              <a:off x="3072" y="1344"/>
              <a:ext cx="9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CH"/>
            </a:p>
          </p:txBody>
        </p:sp>
        <p:sp>
          <p:nvSpPr>
            <p:cNvPr id="53268" name="Line 15">
              <a:extLst>
                <a:ext uri="{FF2B5EF4-FFF2-40B4-BE49-F238E27FC236}">
                  <a16:creationId xmlns:a16="http://schemas.microsoft.com/office/drawing/2014/main" id="{C04D42A6-2F9F-DE11-C7A2-BAF7AD4F0649}"/>
                </a:ext>
              </a:extLst>
            </p:cNvPr>
            <p:cNvSpPr>
              <a:spLocks noChangeShapeType="1"/>
            </p:cNvSpPr>
            <p:nvPr/>
          </p:nvSpPr>
          <p:spPr bwMode="auto">
            <a:xfrm>
              <a:off x="2640" y="1296"/>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CH"/>
            </a:p>
          </p:txBody>
        </p:sp>
        <p:sp>
          <p:nvSpPr>
            <p:cNvPr id="53269" name="Text Box 16">
              <a:extLst>
                <a:ext uri="{FF2B5EF4-FFF2-40B4-BE49-F238E27FC236}">
                  <a16:creationId xmlns:a16="http://schemas.microsoft.com/office/drawing/2014/main" id="{EF6BEE35-E0EB-9B46-0AB4-1654827F1E67}"/>
                </a:ext>
              </a:extLst>
            </p:cNvPr>
            <p:cNvSpPr txBox="1">
              <a:spLocks noChangeArrowheads="1"/>
            </p:cNvSpPr>
            <p:nvPr/>
          </p:nvSpPr>
          <p:spPr bwMode="auto">
            <a:xfrm>
              <a:off x="2294" y="1125"/>
              <a:ext cx="4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200" b="0" i="0">
                  <a:latin typeface="Arial" panose="020B0604020202020204" pitchFamily="34" charset="0"/>
                  <a:ea typeface="SimSun" panose="02010600030101010101" pitchFamily="2" charset="-122"/>
                </a:rPr>
                <a:t>doublets</a:t>
              </a:r>
            </a:p>
          </p:txBody>
        </p:sp>
        <p:sp>
          <p:nvSpPr>
            <p:cNvPr id="53270" name="Text Box 17">
              <a:extLst>
                <a:ext uri="{FF2B5EF4-FFF2-40B4-BE49-F238E27FC236}">
                  <a16:creationId xmlns:a16="http://schemas.microsoft.com/office/drawing/2014/main" id="{34EFE83A-CBB6-EE7E-D713-49169638258E}"/>
                </a:ext>
              </a:extLst>
            </p:cNvPr>
            <p:cNvSpPr txBox="1">
              <a:spLocks noChangeArrowheads="1"/>
            </p:cNvSpPr>
            <p:nvPr/>
          </p:nvSpPr>
          <p:spPr bwMode="auto">
            <a:xfrm>
              <a:off x="3072" y="1200"/>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200" b="0" i="0">
                  <a:latin typeface="Arial" panose="020B0604020202020204" pitchFamily="34" charset="0"/>
                  <a:ea typeface="SimSun" panose="02010600030101010101" pitchFamily="2" charset="-122"/>
                </a:rPr>
                <a:t>singlet</a:t>
              </a:r>
            </a:p>
          </p:txBody>
        </p:sp>
      </p:grpSp>
      <p:graphicFrame>
        <p:nvGraphicFramePr>
          <p:cNvPr id="53259" name="Object 18">
            <a:extLst>
              <a:ext uri="{FF2B5EF4-FFF2-40B4-BE49-F238E27FC236}">
                <a16:creationId xmlns:a16="http://schemas.microsoft.com/office/drawing/2014/main" id="{DE3828C1-A56D-9FDA-4CFA-4DB1AF506704}"/>
              </a:ext>
            </a:extLst>
          </p:cNvPr>
          <p:cNvGraphicFramePr>
            <a:graphicFrameLocks noGrp="1" noChangeAspect="1"/>
          </p:cNvGraphicFramePr>
          <p:nvPr>
            <p:ph sz="quarter" idx="4294967295"/>
          </p:nvPr>
        </p:nvGraphicFramePr>
        <p:xfrm>
          <a:off x="6553200" y="4619625"/>
          <a:ext cx="2438400" cy="558800"/>
        </p:xfrm>
        <a:graphic>
          <a:graphicData uri="http://schemas.openxmlformats.org/presentationml/2006/ole">
            <mc:AlternateContent xmlns:mc="http://schemas.openxmlformats.org/markup-compatibility/2006">
              <mc:Choice xmlns:v="urn:schemas-microsoft-com:vml" Requires="v">
                <p:oleObj name="Equation" r:id="rId11" imgW="48564800" imgH="11112500" progId="Equation.DSMT4">
                  <p:embed/>
                </p:oleObj>
              </mc:Choice>
              <mc:Fallback>
                <p:oleObj name="Equation" r:id="rId11" imgW="48564800" imgH="11112500" progId="Equation.DSMT4">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3200" y="4619625"/>
                        <a:ext cx="24384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60" name="Text Box 19">
            <a:extLst>
              <a:ext uri="{FF2B5EF4-FFF2-40B4-BE49-F238E27FC236}">
                <a16:creationId xmlns:a16="http://schemas.microsoft.com/office/drawing/2014/main" id="{F20E10B3-672D-E0BA-9B38-46FAE20D8A2C}"/>
              </a:ext>
            </a:extLst>
          </p:cNvPr>
          <p:cNvSpPr txBox="1">
            <a:spLocks noChangeArrowheads="1"/>
          </p:cNvSpPr>
          <p:nvPr/>
        </p:nvSpPr>
        <p:spPr bwMode="auto">
          <a:xfrm>
            <a:off x="6096000" y="4819650"/>
            <a:ext cx="76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buFontTx/>
              <a:buNone/>
            </a:pPr>
            <a:r>
              <a:rPr lang="en-US" altLang="en-CH" sz="1000" b="0" i="0">
                <a:latin typeface="Arial" panose="020B0604020202020204" pitchFamily="34" charset="0"/>
                <a:ea typeface="SimSun" panose="02010600030101010101" pitchFamily="2" charset="-122"/>
              </a:rPr>
              <a:t>With:</a:t>
            </a:r>
          </a:p>
        </p:txBody>
      </p:sp>
      <p:sp>
        <p:nvSpPr>
          <p:cNvPr id="53261" name="Text Box 20">
            <a:extLst>
              <a:ext uri="{FF2B5EF4-FFF2-40B4-BE49-F238E27FC236}">
                <a16:creationId xmlns:a16="http://schemas.microsoft.com/office/drawing/2014/main" id="{FD99F1B6-80AC-1661-0176-BB86254BF33A}"/>
              </a:ext>
            </a:extLst>
          </p:cNvPr>
          <p:cNvSpPr txBox="1">
            <a:spLocks noChangeArrowheads="1"/>
          </p:cNvSpPr>
          <p:nvPr/>
        </p:nvSpPr>
        <p:spPr bwMode="auto">
          <a:xfrm>
            <a:off x="6172200" y="5032375"/>
            <a:ext cx="2460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000" b="0" i="0">
                <a:latin typeface="Arial" panose="020B0604020202020204" pitchFamily="34" charset="0"/>
                <a:ea typeface="SimSun" panose="02010600030101010101" pitchFamily="2" charset="-122"/>
              </a:rPr>
              <a:t>(The CP conjugate of </a:t>
            </a:r>
            <a:r>
              <a:rPr lang="en-US" altLang="en-CH" sz="1000" b="0" i="0">
                <a:latin typeface="Symbol" pitchFamily="2" charset="2"/>
                <a:ea typeface="SimSun" panose="02010600030101010101" pitchFamily="2" charset="-122"/>
              </a:rPr>
              <a:t>f </a:t>
            </a:r>
          </a:p>
          <a:p>
            <a:pPr eaLnBrk="1" hangingPunct="1">
              <a:spcBef>
                <a:spcPct val="0"/>
              </a:spcBef>
              <a:buFontTx/>
              <a:buNone/>
            </a:pPr>
            <a:r>
              <a:rPr lang="en-US" altLang="en-CH" sz="1000" b="0" i="0">
                <a:latin typeface="Arial" panose="020B0604020202020204" pitchFamily="34" charset="0"/>
                <a:ea typeface="SimSun" panose="02010600030101010101" pitchFamily="2" charset="-122"/>
              </a:rPr>
              <a:t> To be manifestly invariant under SU(2) )</a:t>
            </a:r>
          </a:p>
        </p:txBody>
      </p:sp>
      <p:sp>
        <p:nvSpPr>
          <p:cNvPr id="53262" name="Text Box 24">
            <a:extLst>
              <a:ext uri="{FF2B5EF4-FFF2-40B4-BE49-F238E27FC236}">
                <a16:creationId xmlns:a16="http://schemas.microsoft.com/office/drawing/2014/main" id="{450C2BB7-F829-E7A2-AC3A-8EB9E932B79C}"/>
              </a:ext>
            </a:extLst>
          </p:cNvPr>
          <p:cNvSpPr txBox="1">
            <a:spLocks noChangeArrowheads="1"/>
          </p:cNvSpPr>
          <p:nvPr/>
        </p:nvSpPr>
        <p:spPr bwMode="auto">
          <a:xfrm>
            <a:off x="2624138" y="4381500"/>
            <a:ext cx="3330575"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chemeClr val="accent2"/>
                </a:solidFill>
              </a:rPr>
              <a:t>i, j :  </a:t>
            </a:r>
            <a:r>
              <a:rPr lang="en-US" altLang="en-CH" sz="1400" b="0" i="0">
                <a:solidFill>
                  <a:schemeClr val="accent2"/>
                </a:solidFill>
              </a:rPr>
              <a:t>indices for the 3 generations!</a:t>
            </a:r>
          </a:p>
        </p:txBody>
      </p:sp>
      <p:sp>
        <p:nvSpPr>
          <p:cNvPr id="53263" name="Line 25">
            <a:extLst>
              <a:ext uri="{FF2B5EF4-FFF2-40B4-BE49-F238E27FC236}">
                <a16:creationId xmlns:a16="http://schemas.microsoft.com/office/drawing/2014/main" id="{F69D8D51-C919-CB91-A0CB-51E61606E819}"/>
              </a:ext>
            </a:extLst>
          </p:cNvPr>
          <p:cNvSpPr>
            <a:spLocks noChangeShapeType="1"/>
          </p:cNvSpPr>
          <p:nvPr/>
        </p:nvSpPr>
        <p:spPr bwMode="auto">
          <a:xfrm flipH="1">
            <a:off x="4275138" y="3851275"/>
            <a:ext cx="220662" cy="530225"/>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CH"/>
          </a:p>
        </p:txBody>
      </p:sp>
      <p:sp>
        <p:nvSpPr>
          <p:cNvPr id="1544218" name="Oval 26">
            <a:extLst>
              <a:ext uri="{FF2B5EF4-FFF2-40B4-BE49-F238E27FC236}">
                <a16:creationId xmlns:a16="http://schemas.microsoft.com/office/drawing/2014/main" id="{F273F5FC-CC90-CEB8-D428-B87AE45DE4D7}"/>
              </a:ext>
            </a:extLst>
          </p:cNvPr>
          <p:cNvSpPr>
            <a:spLocks noChangeArrowheads="1"/>
          </p:cNvSpPr>
          <p:nvPr/>
        </p:nvSpPr>
        <p:spPr bwMode="auto">
          <a:xfrm>
            <a:off x="1922463" y="3006725"/>
            <a:ext cx="2073275" cy="11906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53265" name="TextBox 24">
            <a:extLst>
              <a:ext uri="{FF2B5EF4-FFF2-40B4-BE49-F238E27FC236}">
                <a16:creationId xmlns:a16="http://schemas.microsoft.com/office/drawing/2014/main" id="{1C62C462-771A-97F1-BA3A-ACA1887F50E3}"/>
              </a:ext>
            </a:extLst>
          </p:cNvPr>
          <p:cNvSpPr txBox="1">
            <a:spLocks noChangeArrowheads="1"/>
          </p:cNvSpPr>
          <p:nvPr/>
        </p:nvSpPr>
        <p:spPr bwMode="auto">
          <a:xfrm>
            <a:off x="5340350" y="3236913"/>
            <a:ext cx="339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chemeClr val="accent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4218"/>
                                        </p:tgtEl>
                                        <p:attrNameLst>
                                          <p:attrName>style.visibility</p:attrName>
                                        </p:attrNameLst>
                                      </p:cBhvr>
                                      <p:to>
                                        <p:strVal val="visible"/>
                                      </p:to>
                                    </p:set>
                                    <p:anim calcmode="lin" valueType="num">
                                      <p:cBhvr additive="base">
                                        <p:cTn id="7" dur="500" fill="hold"/>
                                        <p:tgtEl>
                                          <p:spTgt spid="1544218"/>
                                        </p:tgtEl>
                                        <p:attrNameLst>
                                          <p:attrName>ppt_x</p:attrName>
                                        </p:attrNameLst>
                                      </p:cBhvr>
                                      <p:tavLst>
                                        <p:tav tm="0">
                                          <p:val>
                                            <p:strVal val="#ppt_x"/>
                                          </p:val>
                                        </p:tav>
                                        <p:tav tm="100000">
                                          <p:val>
                                            <p:strVal val="#ppt_x"/>
                                          </p:val>
                                        </p:tav>
                                      </p:tavLst>
                                    </p:anim>
                                    <p:anim calcmode="lin" valueType="num">
                                      <p:cBhvr additive="base">
                                        <p:cTn id="8" dur="500" fill="hold"/>
                                        <p:tgtEl>
                                          <p:spTgt spid="1544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2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oter Placeholder 3">
            <a:extLst>
              <a:ext uri="{FF2B5EF4-FFF2-40B4-BE49-F238E27FC236}">
                <a16:creationId xmlns:a16="http://schemas.microsoft.com/office/drawing/2014/main" id="{7442BC80-2447-11BF-9BF2-BD65C115A96D}"/>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82ED3484-E7B5-AE43-9C6D-2117555600A7}" type="slidenum">
              <a:rPr lang="en-US" altLang="en-CH" sz="1000" b="0" i="0">
                <a:solidFill>
                  <a:schemeClr val="accent2"/>
                </a:solidFill>
              </a:rPr>
              <a:pPr algn="r" eaLnBrk="1" hangingPunct="1">
                <a:spcBef>
                  <a:spcPct val="0"/>
                </a:spcBef>
                <a:buFontTx/>
                <a:buNone/>
              </a:pPr>
              <a:t>19</a:t>
            </a:fld>
            <a:r>
              <a:rPr lang="en-US" altLang="en-CH" sz="1000" b="0" i="0">
                <a:solidFill>
                  <a:schemeClr val="accent2"/>
                </a:solidFill>
              </a:rPr>
              <a:t>)</a:t>
            </a:r>
          </a:p>
        </p:txBody>
      </p:sp>
      <p:sp>
        <p:nvSpPr>
          <p:cNvPr id="55298" name="Rectangle 2">
            <a:extLst>
              <a:ext uri="{FF2B5EF4-FFF2-40B4-BE49-F238E27FC236}">
                <a16:creationId xmlns:a16="http://schemas.microsoft.com/office/drawing/2014/main" id="{5CF1ABAF-C402-4FEB-B150-7244A7FDB26F}"/>
              </a:ext>
            </a:extLst>
          </p:cNvPr>
          <p:cNvSpPr>
            <a:spLocks noGrp="1" noChangeArrowheads="1"/>
          </p:cNvSpPr>
          <p:nvPr>
            <p:ph type="title" idx="4294967295"/>
          </p:nvPr>
        </p:nvSpPr>
        <p:spPr>
          <a:xfrm>
            <a:off x="5340350" y="241300"/>
            <a:ext cx="3348038" cy="457200"/>
          </a:xfrm>
        </p:spPr>
        <p:txBody>
          <a:bodyPr/>
          <a:lstStyle/>
          <a:p>
            <a:pPr eaLnBrk="1" hangingPunct="1"/>
            <a:r>
              <a:rPr lang="en-US" altLang="en-CH">
                <a:ea typeface="ＭＳ Ｐゴシック" panose="020B0600070205080204" pitchFamily="34" charset="-128"/>
              </a:rPr>
              <a:t>: The Yukawa Part</a:t>
            </a:r>
          </a:p>
        </p:txBody>
      </p:sp>
      <p:graphicFrame>
        <p:nvGraphicFramePr>
          <p:cNvPr id="55299" name="Object 3">
            <a:extLst>
              <a:ext uri="{FF2B5EF4-FFF2-40B4-BE49-F238E27FC236}">
                <a16:creationId xmlns:a16="http://schemas.microsoft.com/office/drawing/2014/main" id="{2AB44DDB-3B6D-4266-03B4-AD0ED0F028FD}"/>
              </a:ext>
            </a:extLst>
          </p:cNvPr>
          <p:cNvGraphicFramePr>
            <a:graphicFrameLocks noChangeAspect="1"/>
          </p:cNvGraphicFramePr>
          <p:nvPr/>
        </p:nvGraphicFramePr>
        <p:xfrm>
          <a:off x="968375" y="2590800"/>
          <a:ext cx="7134225" cy="2900363"/>
        </p:xfrm>
        <a:graphic>
          <a:graphicData uri="http://schemas.openxmlformats.org/presentationml/2006/ole">
            <mc:AlternateContent xmlns:mc="http://schemas.openxmlformats.org/markup-compatibility/2006">
              <mc:Choice xmlns:v="urn:schemas-microsoft-com:vml" Requires="v">
                <p:oleObj name="Equation" r:id="rId3" imgW="89230200" imgH="36283900" progId="Equation.DSMT4">
                  <p:embed/>
                </p:oleObj>
              </mc:Choice>
              <mc:Fallback>
                <p:oleObj name="Equation" r:id="rId3" imgW="89230200" imgH="362839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75" y="2590800"/>
                        <a:ext cx="7134225" cy="290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5300" name="Text Box 4">
            <a:extLst>
              <a:ext uri="{FF2B5EF4-FFF2-40B4-BE49-F238E27FC236}">
                <a16:creationId xmlns:a16="http://schemas.microsoft.com/office/drawing/2014/main" id="{96D3CBA2-A0C1-1AEA-4F47-46BE8C62C148}"/>
              </a:ext>
            </a:extLst>
          </p:cNvPr>
          <p:cNvSpPr txBox="1">
            <a:spLocks noChangeArrowheads="1"/>
          </p:cNvSpPr>
          <p:nvPr/>
        </p:nvSpPr>
        <p:spPr bwMode="auto">
          <a:xfrm>
            <a:off x="762000" y="1219200"/>
            <a:ext cx="321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000099"/>
                </a:solidFill>
                <a:latin typeface="Arial" panose="020B0604020202020204" pitchFamily="34" charset="0"/>
                <a:ea typeface="SimSun" panose="02010600030101010101" pitchFamily="2" charset="-122"/>
              </a:rPr>
              <a:t>Writing the first term explicitly:</a:t>
            </a:r>
          </a:p>
        </p:txBody>
      </p:sp>
      <p:graphicFrame>
        <p:nvGraphicFramePr>
          <p:cNvPr id="55301" name="Object 5">
            <a:extLst>
              <a:ext uri="{FF2B5EF4-FFF2-40B4-BE49-F238E27FC236}">
                <a16:creationId xmlns:a16="http://schemas.microsoft.com/office/drawing/2014/main" id="{C1ED33E4-915F-F4BA-8129-C0A1813976E8}"/>
              </a:ext>
            </a:extLst>
          </p:cNvPr>
          <p:cNvGraphicFramePr>
            <a:graphicFrameLocks noChangeAspect="1"/>
          </p:cNvGraphicFramePr>
          <p:nvPr/>
        </p:nvGraphicFramePr>
        <p:xfrm>
          <a:off x="1143000" y="1600200"/>
          <a:ext cx="2667000" cy="881063"/>
        </p:xfrm>
        <a:graphic>
          <a:graphicData uri="http://schemas.openxmlformats.org/presentationml/2006/ole">
            <mc:AlternateContent xmlns:mc="http://schemas.openxmlformats.org/markup-compatibility/2006">
              <mc:Choice xmlns:v="urn:schemas-microsoft-com:vml" Requires="v">
                <p:oleObj name="Equation" r:id="rId5" imgW="35394900" imgH="11696700" progId="Equation.DSMT4">
                  <p:embed/>
                </p:oleObj>
              </mc:Choice>
              <mc:Fallback>
                <p:oleObj name="Equation" r:id="rId5" imgW="35394900" imgH="116967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600200"/>
                        <a:ext cx="2667000"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55302" name="Picture 8" descr="yukawa">
            <a:extLst>
              <a:ext uri="{FF2B5EF4-FFF2-40B4-BE49-F238E27FC236}">
                <a16:creationId xmlns:a16="http://schemas.microsoft.com/office/drawing/2014/main" id="{C0C63D2C-2F73-CAD0-C11D-E9136ABFFB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7250" y="838200"/>
            <a:ext cx="13525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3" name="Group 9">
            <a:extLst>
              <a:ext uri="{FF2B5EF4-FFF2-40B4-BE49-F238E27FC236}">
                <a16:creationId xmlns:a16="http://schemas.microsoft.com/office/drawing/2014/main" id="{4D38EB73-01EE-043E-C5D8-339203CFC8DA}"/>
              </a:ext>
            </a:extLst>
          </p:cNvPr>
          <p:cNvGrpSpPr>
            <a:grpSpLocks/>
          </p:cNvGrpSpPr>
          <p:nvPr/>
        </p:nvGrpSpPr>
        <p:grpSpPr bwMode="auto">
          <a:xfrm>
            <a:off x="193675" y="141288"/>
            <a:ext cx="4419600" cy="600075"/>
            <a:chOff x="144" y="104"/>
            <a:chExt cx="2784" cy="378"/>
          </a:xfrm>
        </p:grpSpPr>
        <p:sp>
          <p:nvSpPr>
            <p:cNvPr id="55304" name="Rectangle 10">
              <a:extLst>
                <a:ext uri="{FF2B5EF4-FFF2-40B4-BE49-F238E27FC236}">
                  <a16:creationId xmlns:a16="http://schemas.microsoft.com/office/drawing/2014/main" id="{3961CB36-54C7-D4E1-8EFD-1BB321896784}"/>
                </a:ext>
              </a:extLst>
            </p:cNvPr>
            <p:cNvSpPr>
              <a:spLocks noChangeArrowheads="1"/>
            </p:cNvSpPr>
            <p:nvPr/>
          </p:nvSpPr>
          <p:spPr bwMode="auto">
            <a:xfrm>
              <a:off x="2274" y="118"/>
              <a:ext cx="654" cy="31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aphicFrame>
          <p:nvGraphicFramePr>
            <p:cNvPr id="55305" name="Object 11">
              <a:extLst>
                <a:ext uri="{FF2B5EF4-FFF2-40B4-BE49-F238E27FC236}">
                  <a16:creationId xmlns:a16="http://schemas.microsoft.com/office/drawing/2014/main" id="{07F1B675-17AC-EB0E-A6C0-EFDC80A83B86}"/>
                </a:ext>
              </a:extLst>
            </p:cNvPr>
            <p:cNvGraphicFramePr>
              <a:graphicFrameLocks noChangeAspect="1"/>
            </p:cNvGraphicFramePr>
            <p:nvPr/>
          </p:nvGraphicFramePr>
          <p:xfrm>
            <a:off x="144" y="104"/>
            <a:ext cx="2784" cy="378"/>
          </p:xfrm>
          <a:graphic>
            <a:graphicData uri="http://schemas.openxmlformats.org/presentationml/2006/ole">
              <mc:AlternateContent xmlns:mc="http://schemas.openxmlformats.org/markup-compatibility/2006">
                <mc:Choice xmlns:v="urn:schemas-microsoft-com:vml" Requires="v">
                  <p:oleObj name="Equation" r:id="rId8" imgW="40957500" imgH="5562600" progId="Equation.DSMT4">
                    <p:embed/>
                  </p:oleObj>
                </mc:Choice>
                <mc:Fallback>
                  <p:oleObj name="Equation" r:id="rId8" imgW="40957500" imgH="5562600"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 y="104"/>
                          <a:ext cx="2784" cy="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1CB0E1AE-D68A-FE3A-0B3C-E2743E5B8680}"/>
              </a:ext>
            </a:extLst>
          </p:cNvPr>
          <p:cNvSpPr>
            <a:spLocks noGrp="1" noChangeArrowheads="1"/>
          </p:cNvSpPr>
          <p:nvPr>
            <p:ph type="title"/>
          </p:nvPr>
        </p:nvSpPr>
        <p:spPr/>
        <p:txBody>
          <a:bodyPr/>
          <a:lstStyle/>
          <a:p>
            <a:r>
              <a:rPr lang="en-GB" dirty="0"/>
              <a:t>CP violation in the quark sector</a:t>
            </a:r>
            <a:endParaRPr lang="en-US" altLang="en-CH" dirty="0">
              <a:ea typeface="ＭＳ Ｐゴシック" panose="020B0600070205080204" pitchFamily="34" charset="-128"/>
            </a:endParaRPr>
          </a:p>
        </p:txBody>
      </p:sp>
      <p:sp>
        <p:nvSpPr>
          <p:cNvPr id="20482" name="Content Placeholder 2">
            <a:extLst>
              <a:ext uri="{FF2B5EF4-FFF2-40B4-BE49-F238E27FC236}">
                <a16:creationId xmlns:a16="http://schemas.microsoft.com/office/drawing/2014/main" id="{9399DD05-7296-F838-C866-A96F4D82F1A7}"/>
              </a:ext>
            </a:extLst>
          </p:cNvPr>
          <p:cNvSpPr>
            <a:spLocks noGrp="1" noChangeArrowheads="1"/>
          </p:cNvSpPr>
          <p:nvPr>
            <p:ph idx="1"/>
          </p:nvPr>
        </p:nvSpPr>
        <p:spPr>
          <a:xfrm>
            <a:off x="685800" y="1739900"/>
            <a:ext cx="7996238" cy="2860675"/>
          </a:xfrm>
        </p:spPr>
        <p:txBody>
          <a:bodyPr/>
          <a:lstStyle/>
          <a:p>
            <a:pPr marL="457200" indent="-457200">
              <a:buFont typeface="Verdana" panose="020B0604030504040204" pitchFamily="34" charset="0"/>
              <a:buAutoNum type="arabicParenR"/>
            </a:pPr>
            <a:r>
              <a:rPr lang="en-US" altLang="en-CH" dirty="0">
                <a:ea typeface="ＭＳ Ｐゴシック" panose="020B0600070205080204" pitchFamily="34" charset="-128"/>
              </a:rPr>
              <a:t>Quarks: 	SM, CKM, UT			Niels, 30’</a:t>
            </a:r>
          </a:p>
          <a:p>
            <a:pPr marL="457200" indent="-457200">
              <a:buFont typeface="Verdana" panose="020B0604030504040204" pitchFamily="34" charset="0"/>
              <a:buAutoNum type="arabicParenR"/>
            </a:pPr>
            <a:r>
              <a:rPr lang="en-US" altLang="en-CH" dirty="0">
                <a:ea typeface="ＭＳ Ｐゴシック" panose="020B0600070205080204" pitchFamily="34" charset="-128"/>
              </a:rPr>
              <a:t>Mesons:	Mixing and CPV types	Niels, 30’</a:t>
            </a:r>
          </a:p>
          <a:p>
            <a:pPr marL="457200" indent="-457200">
              <a:buFont typeface="Verdana" panose="020B0604030504040204" pitchFamily="34" charset="0"/>
              <a:buAutoNum type="arabicParenR"/>
            </a:pPr>
            <a:r>
              <a:rPr lang="en-US" altLang="en-CH" dirty="0">
                <a:ea typeface="ＭＳ Ｐゴシック" panose="020B0600070205080204" pitchFamily="34" charset="-128"/>
              </a:rPr>
              <a:t>B-mesons: Decays and Experiment	Patrick, 60’</a:t>
            </a:r>
          </a:p>
          <a:p>
            <a:pPr marL="457200" indent="-457200">
              <a:buFont typeface="Verdana" panose="020B0604030504040204" pitchFamily="34" charset="0"/>
              <a:buAutoNum type="arabicParenR"/>
            </a:pPr>
            <a:endParaRPr lang="en-US" altLang="en-CH" dirty="0">
              <a:ea typeface="ＭＳ Ｐゴシック" panose="020B0600070205080204" pitchFamily="34" charset="-128"/>
            </a:endParaRPr>
          </a:p>
          <a:p>
            <a:pPr marL="457200" indent="-457200">
              <a:buFontTx/>
              <a:buNone/>
            </a:pPr>
            <a:endParaRPr lang="en-US" altLang="en-CH" dirty="0">
              <a:ea typeface="ＭＳ Ｐゴシック" panose="020B0600070205080204" pitchFamily="34" charset="-128"/>
              <a:sym typeface="Wingdings" pitchFamily="2" charset="2"/>
            </a:endParaRPr>
          </a:p>
        </p:txBody>
      </p:sp>
      <p:sp>
        <p:nvSpPr>
          <p:cNvPr id="20483" name="Footer Placeholder 3">
            <a:extLst>
              <a:ext uri="{FF2B5EF4-FFF2-40B4-BE49-F238E27FC236}">
                <a16:creationId xmlns:a16="http://schemas.microsoft.com/office/drawing/2014/main" id="{83B96ACD-6052-05FA-10EC-26774C7F01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250B08DF-8329-2A43-8463-3B2665DF9F60}" type="slidenum">
              <a:rPr lang="en-US" altLang="en-CH" sz="1000" smtClean="0">
                <a:solidFill>
                  <a:schemeClr val="accent2"/>
                </a:solidFill>
              </a:rPr>
              <a:pPr>
                <a:spcBef>
                  <a:spcPct val="0"/>
                </a:spcBef>
                <a:buFontTx/>
                <a:buNone/>
              </a:pPr>
              <a:t>2</a:t>
            </a:fld>
            <a:r>
              <a:rPr lang="en-US" altLang="en-CH" sz="1000">
                <a:solidFill>
                  <a:schemeClr val="accent2"/>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oter Placeholder 4">
            <a:extLst>
              <a:ext uri="{FF2B5EF4-FFF2-40B4-BE49-F238E27FC236}">
                <a16:creationId xmlns:a16="http://schemas.microsoft.com/office/drawing/2014/main" id="{9D7F940A-2F06-5893-6BC0-5AE8D1561016}"/>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5D7A9AD0-80C2-B840-9521-EDC7F4126B56}" type="slidenum">
              <a:rPr lang="en-US" altLang="en-CH" sz="1000" b="0" i="0">
                <a:solidFill>
                  <a:schemeClr val="accent2"/>
                </a:solidFill>
              </a:rPr>
              <a:pPr algn="r" eaLnBrk="1" hangingPunct="1">
                <a:spcBef>
                  <a:spcPct val="0"/>
                </a:spcBef>
                <a:buFontTx/>
                <a:buNone/>
              </a:pPr>
              <a:t>20</a:t>
            </a:fld>
            <a:r>
              <a:rPr lang="en-US" altLang="en-CH" sz="1000" b="0" i="0">
                <a:solidFill>
                  <a:schemeClr val="accent2"/>
                </a:solidFill>
              </a:rPr>
              <a:t>)</a:t>
            </a:r>
          </a:p>
        </p:txBody>
      </p:sp>
      <p:sp>
        <p:nvSpPr>
          <p:cNvPr id="57346" name="Text Box 4">
            <a:extLst>
              <a:ext uri="{FF2B5EF4-FFF2-40B4-BE49-F238E27FC236}">
                <a16:creationId xmlns:a16="http://schemas.microsoft.com/office/drawing/2014/main" id="{3A17E1DD-4ED7-2D47-5920-E31D03316AD5}"/>
              </a:ext>
            </a:extLst>
          </p:cNvPr>
          <p:cNvSpPr txBox="1">
            <a:spLocks noChangeArrowheads="1"/>
          </p:cNvSpPr>
          <p:nvPr/>
        </p:nvSpPr>
        <p:spPr bwMode="auto">
          <a:xfrm>
            <a:off x="838200" y="1219200"/>
            <a:ext cx="687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000099"/>
                </a:solidFill>
                <a:latin typeface="Arial" panose="020B0604020202020204" pitchFamily="34" charset="0"/>
                <a:ea typeface="SimSun" panose="02010600030101010101" pitchFamily="2" charset="-122"/>
              </a:rPr>
              <a:t>There are 3 Yukawa matrices (in the case of massless neutrino</a:t>
            </a:r>
            <a:r>
              <a:rPr lang="en-US" altLang="en-US" sz="1800" b="0" i="0">
                <a:solidFill>
                  <a:srgbClr val="000099"/>
                </a:solidFill>
                <a:latin typeface="Arial" panose="020B0604020202020204" pitchFamily="34" charset="0"/>
                <a:ea typeface="SimSun" panose="02010600030101010101" pitchFamily="2" charset="-122"/>
              </a:rPr>
              <a:t>’</a:t>
            </a:r>
            <a:r>
              <a:rPr lang="en-US" altLang="en-CH" sz="1800" b="0" i="0">
                <a:solidFill>
                  <a:srgbClr val="000099"/>
                </a:solidFill>
                <a:latin typeface="Arial" panose="020B0604020202020204" pitchFamily="34" charset="0"/>
                <a:ea typeface="SimSun" panose="02010600030101010101" pitchFamily="2" charset="-122"/>
              </a:rPr>
              <a:t>s):</a:t>
            </a:r>
          </a:p>
        </p:txBody>
      </p:sp>
      <p:graphicFrame>
        <p:nvGraphicFramePr>
          <p:cNvPr id="57347" name="Object 5">
            <a:extLst>
              <a:ext uri="{FF2B5EF4-FFF2-40B4-BE49-F238E27FC236}">
                <a16:creationId xmlns:a16="http://schemas.microsoft.com/office/drawing/2014/main" id="{DD250776-01A4-5C51-06B0-25E915B27468}"/>
              </a:ext>
            </a:extLst>
          </p:cNvPr>
          <p:cNvGraphicFramePr>
            <a:graphicFrameLocks noGrp="1" noChangeAspect="1"/>
          </p:cNvGraphicFramePr>
          <p:nvPr>
            <p:ph sz="half" idx="4294967295"/>
          </p:nvPr>
        </p:nvGraphicFramePr>
        <p:xfrm>
          <a:off x="1116013" y="1624013"/>
          <a:ext cx="2590800" cy="708025"/>
        </p:xfrm>
        <a:graphic>
          <a:graphicData uri="http://schemas.openxmlformats.org/presentationml/2006/ole">
            <mc:AlternateContent xmlns:mc="http://schemas.openxmlformats.org/markup-compatibility/2006">
              <mc:Choice xmlns:v="urn:schemas-microsoft-com:vml" Requires="v">
                <p:oleObj name="Equation" r:id="rId3" imgW="26327100" imgH="5854700" progId="Equation.DSMT4">
                  <p:embed/>
                </p:oleObj>
              </mc:Choice>
              <mc:Fallback>
                <p:oleObj name="Equation" r:id="rId3" imgW="26327100" imgH="58547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624013"/>
                        <a:ext cx="259080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48" name="Text Box 6">
            <a:extLst>
              <a:ext uri="{FF2B5EF4-FFF2-40B4-BE49-F238E27FC236}">
                <a16:creationId xmlns:a16="http://schemas.microsoft.com/office/drawing/2014/main" id="{FDD6F141-2A49-BBEE-236A-072802E2A2C6}"/>
              </a:ext>
            </a:extLst>
          </p:cNvPr>
          <p:cNvSpPr txBox="1">
            <a:spLocks noChangeArrowheads="1"/>
          </p:cNvSpPr>
          <p:nvPr/>
        </p:nvSpPr>
        <p:spPr bwMode="auto">
          <a:xfrm>
            <a:off x="914400" y="2743200"/>
            <a:ext cx="40862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000099"/>
                </a:solidFill>
                <a:latin typeface="Arial" panose="020B0604020202020204" pitchFamily="34" charset="0"/>
                <a:ea typeface="SimSun" panose="02010600030101010101" pitchFamily="2" charset="-122"/>
              </a:rPr>
              <a:t>Each matrix is 3x3 complex:</a:t>
            </a:r>
          </a:p>
          <a:p>
            <a:pPr eaLnBrk="1" hangingPunct="1">
              <a:spcBef>
                <a:spcPct val="0"/>
              </a:spcBef>
            </a:pPr>
            <a:r>
              <a:rPr lang="en-US" altLang="en-CH" sz="1800" b="0" i="0">
                <a:latin typeface="Arial" panose="020B0604020202020204" pitchFamily="34" charset="0"/>
                <a:ea typeface="SimSun" panose="02010600030101010101" pitchFamily="2" charset="-122"/>
              </a:rPr>
              <a:t> 27 real parameters</a:t>
            </a:r>
          </a:p>
          <a:p>
            <a:pPr eaLnBrk="1" hangingPunct="1">
              <a:spcBef>
                <a:spcPct val="0"/>
              </a:spcBef>
            </a:pPr>
            <a:r>
              <a:rPr lang="en-US" altLang="en-CH" sz="1800" b="0" i="0">
                <a:latin typeface="Arial" panose="020B0604020202020204" pitchFamily="34" charset="0"/>
                <a:ea typeface="SimSun" panose="02010600030101010101" pitchFamily="2" charset="-122"/>
              </a:rPr>
              <a:t> 27 imaginary parameters   (</a:t>
            </a:r>
            <a:r>
              <a:rPr lang="en-US" altLang="en-US" sz="1800" b="0" i="0">
                <a:latin typeface="Arial" panose="020B0604020202020204" pitchFamily="34" charset="0"/>
                <a:ea typeface="SimSun" panose="02010600030101010101" pitchFamily="2" charset="-122"/>
              </a:rPr>
              <a:t>“</a:t>
            </a:r>
            <a:r>
              <a:rPr lang="en-US" altLang="en-CH" sz="1800" b="0" i="0">
                <a:latin typeface="Arial" panose="020B0604020202020204" pitchFamily="34" charset="0"/>
                <a:ea typeface="SimSun" panose="02010600030101010101" pitchFamily="2" charset="-122"/>
              </a:rPr>
              <a:t>phases</a:t>
            </a:r>
            <a:r>
              <a:rPr lang="en-US" altLang="en-US" sz="1800" b="0" i="0">
                <a:latin typeface="Arial" panose="020B0604020202020204" pitchFamily="34" charset="0"/>
                <a:ea typeface="SimSun" panose="02010600030101010101" pitchFamily="2" charset="-122"/>
              </a:rPr>
              <a:t>”</a:t>
            </a:r>
            <a:r>
              <a:rPr lang="en-US" altLang="en-CH" sz="1800" b="0" i="0">
                <a:latin typeface="Arial" panose="020B0604020202020204" pitchFamily="34" charset="0"/>
                <a:ea typeface="SimSun" panose="02010600030101010101" pitchFamily="2" charset="-122"/>
              </a:rPr>
              <a:t>)</a:t>
            </a:r>
          </a:p>
        </p:txBody>
      </p:sp>
      <p:sp>
        <p:nvSpPr>
          <p:cNvPr id="57349" name="Text Box 7">
            <a:extLst>
              <a:ext uri="{FF2B5EF4-FFF2-40B4-BE49-F238E27FC236}">
                <a16:creationId xmlns:a16="http://schemas.microsoft.com/office/drawing/2014/main" id="{C7B2628E-FC85-67CA-FBA6-081E86D89A9D}"/>
              </a:ext>
            </a:extLst>
          </p:cNvPr>
          <p:cNvSpPr txBox="1">
            <a:spLocks noChangeArrowheads="1"/>
          </p:cNvSpPr>
          <p:nvPr/>
        </p:nvSpPr>
        <p:spPr bwMode="auto">
          <a:xfrm>
            <a:off x="914400" y="4038600"/>
            <a:ext cx="790416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 typeface="Wingdings" pitchFamily="2" charset="2"/>
              <a:buChar char="Ø"/>
            </a:pPr>
            <a:r>
              <a:rPr lang="en-US" altLang="en-CH" sz="1800" b="0" i="0">
                <a:solidFill>
                  <a:srgbClr val="000099"/>
                </a:solidFill>
                <a:latin typeface="Arial" panose="020B0604020202020204" pitchFamily="34" charset="0"/>
                <a:ea typeface="SimSun" panose="02010600030101010101" pitchFamily="2" charset="-122"/>
              </a:rPr>
              <a:t> many of the parameters are equivalent, since the physics described            by  one set of couplings is the same as another</a:t>
            </a:r>
          </a:p>
          <a:p>
            <a:pPr eaLnBrk="1" hangingPunct="1">
              <a:spcBef>
                <a:spcPct val="0"/>
              </a:spcBef>
              <a:buFont typeface="Wingdings" pitchFamily="2" charset="2"/>
              <a:buChar char="Ø"/>
            </a:pPr>
            <a:r>
              <a:rPr lang="en-US" altLang="en-CH" sz="1800" b="0" i="0">
                <a:solidFill>
                  <a:srgbClr val="000099"/>
                </a:solidFill>
                <a:latin typeface="Arial" panose="020B0604020202020204" pitchFamily="34" charset="0"/>
                <a:ea typeface="SimSun" panose="02010600030101010101" pitchFamily="2" charset="-122"/>
              </a:rPr>
              <a:t> It can be shown (see ref. [Nir]) that the independent parameters are:</a:t>
            </a:r>
          </a:p>
          <a:p>
            <a:pPr lvl="1" eaLnBrk="1" hangingPunct="1">
              <a:spcBef>
                <a:spcPct val="0"/>
              </a:spcBef>
              <a:buFontTx/>
              <a:buChar char="•"/>
            </a:pPr>
            <a:r>
              <a:rPr lang="en-US" altLang="en-CH" sz="1800" b="0" i="0">
                <a:latin typeface="Arial" panose="020B0604020202020204" pitchFamily="34" charset="0"/>
                <a:ea typeface="SimSun" panose="02010600030101010101" pitchFamily="2" charset="-122"/>
              </a:rPr>
              <a:t> 12 real parameters</a:t>
            </a:r>
          </a:p>
          <a:p>
            <a:pPr lvl="1" eaLnBrk="1" hangingPunct="1">
              <a:spcBef>
                <a:spcPct val="0"/>
              </a:spcBef>
              <a:buFontTx/>
              <a:buChar char="•"/>
            </a:pPr>
            <a:r>
              <a:rPr lang="en-US" altLang="en-CH" sz="1800" b="0" i="0">
                <a:latin typeface="Arial" panose="020B0604020202020204" pitchFamily="34" charset="0"/>
                <a:ea typeface="SimSun" panose="02010600030101010101" pitchFamily="2" charset="-122"/>
              </a:rPr>
              <a:t> 1 imaginary phase</a:t>
            </a:r>
          </a:p>
          <a:p>
            <a:pPr eaLnBrk="1" hangingPunct="1">
              <a:spcBef>
                <a:spcPct val="0"/>
              </a:spcBef>
              <a:buFont typeface="Wingdings" pitchFamily="2" charset="2"/>
              <a:buChar char="Ø"/>
            </a:pPr>
            <a:r>
              <a:rPr lang="en-US" altLang="en-CH" sz="1800" b="0" i="0">
                <a:solidFill>
                  <a:srgbClr val="000099"/>
                </a:solidFill>
                <a:latin typeface="Arial" panose="020B0604020202020204" pitchFamily="34" charset="0"/>
                <a:ea typeface="SimSun" panose="02010600030101010101" pitchFamily="2" charset="-122"/>
              </a:rPr>
              <a:t>This single phase is the source of all CP violation in the Standard Model</a:t>
            </a:r>
          </a:p>
        </p:txBody>
      </p:sp>
      <p:sp>
        <p:nvSpPr>
          <p:cNvPr id="57350" name="Text Box 8">
            <a:extLst>
              <a:ext uri="{FF2B5EF4-FFF2-40B4-BE49-F238E27FC236}">
                <a16:creationId xmlns:a16="http://schemas.microsoft.com/office/drawing/2014/main" id="{3681E504-65CE-9A2D-2C9F-BBFC5CA68777}"/>
              </a:ext>
            </a:extLst>
          </p:cNvPr>
          <p:cNvSpPr txBox="1">
            <a:spLocks noChangeArrowheads="1"/>
          </p:cNvSpPr>
          <p:nvPr/>
        </p:nvSpPr>
        <p:spPr bwMode="auto">
          <a:xfrm>
            <a:off x="6400800" y="6172200"/>
            <a:ext cx="183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……Revisit later</a:t>
            </a:r>
          </a:p>
        </p:txBody>
      </p:sp>
      <p:sp>
        <p:nvSpPr>
          <p:cNvPr id="57351" name="Rectangle 11">
            <a:extLst>
              <a:ext uri="{FF2B5EF4-FFF2-40B4-BE49-F238E27FC236}">
                <a16:creationId xmlns:a16="http://schemas.microsoft.com/office/drawing/2014/main" id="{FED352F4-80B4-8911-3A8A-BFC62A0D16EA}"/>
              </a:ext>
            </a:extLst>
          </p:cNvPr>
          <p:cNvSpPr>
            <a:spLocks noGrp="1" noChangeArrowheads="1"/>
          </p:cNvSpPr>
          <p:nvPr>
            <p:ph type="title" idx="4294967295"/>
          </p:nvPr>
        </p:nvSpPr>
        <p:spPr>
          <a:xfrm>
            <a:off x="5340350" y="241300"/>
            <a:ext cx="3348038" cy="457200"/>
          </a:xfrm>
          <a:noFill/>
        </p:spPr>
        <p:txBody>
          <a:bodyPr/>
          <a:lstStyle/>
          <a:p>
            <a:pPr eaLnBrk="1" hangingPunct="1"/>
            <a:r>
              <a:rPr lang="en-US" altLang="en-CH">
                <a:ea typeface="ＭＳ Ｐゴシック" panose="020B0600070205080204" pitchFamily="34" charset="-128"/>
              </a:rPr>
              <a:t>: The Yukawa Part</a:t>
            </a:r>
          </a:p>
        </p:txBody>
      </p:sp>
      <p:grpSp>
        <p:nvGrpSpPr>
          <p:cNvPr id="57352" name="Group 12">
            <a:extLst>
              <a:ext uri="{FF2B5EF4-FFF2-40B4-BE49-F238E27FC236}">
                <a16:creationId xmlns:a16="http://schemas.microsoft.com/office/drawing/2014/main" id="{1536398A-31BE-27AB-FCBA-1E575A3B310E}"/>
              </a:ext>
            </a:extLst>
          </p:cNvPr>
          <p:cNvGrpSpPr>
            <a:grpSpLocks/>
          </p:cNvGrpSpPr>
          <p:nvPr/>
        </p:nvGrpSpPr>
        <p:grpSpPr bwMode="auto">
          <a:xfrm>
            <a:off x="193675" y="141288"/>
            <a:ext cx="4419600" cy="600075"/>
            <a:chOff x="144" y="104"/>
            <a:chExt cx="2784" cy="378"/>
          </a:xfrm>
        </p:grpSpPr>
        <p:sp>
          <p:nvSpPr>
            <p:cNvPr id="57353" name="Rectangle 13">
              <a:extLst>
                <a:ext uri="{FF2B5EF4-FFF2-40B4-BE49-F238E27FC236}">
                  <a16:creationId xmlns:a16="http://schemas.microsoft.com/office/drawing/2014/main" id="{5048B296-2AF8-C8CE-56EC-5F8B43E4D202}"/>
                </a:ext>
              </a:extLst>
            </p:cNvPr>
            <p:cNvSpPr>
              <a:spLocks noChangeArrowheads="1"/>
            </p:cNvSpPr>
            <p:nvPr/>
          </p:nvSpPr>
          <p:spPr bwMode="auto">
            <a:xfrm>
              <a:off x="2274" y="118"/>
              <a:ext cx="654" cy="31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aphicFrame>
          <p:nvGraphicFramePr>
            <p:cNvPr id="57354" name="Object 14">
              <a:extLst>
                <a:ext uri="{FF2B5EF4-FFF2-40B4-BE49-F238E27FC236}">
                  <a16:creationId xmlns:a16="http://schemas.microsoft.com/office/drawing/2014/main" id="{DE4415CA-4651-B6EE-FC43-26720DA09580}"/>
                </a:ext>
              </a:extLst>
            </p:cNvPr>
            <p:cNvGraphicFramePr>
              <a:graphicFrameLocks noChangeAspect="1"/>
            </p:cNvGraphicFramePr>
            <p:nvPr/>
          </p:nvGraphicFramePr>
          <p:xfrm>
            <a:off x="144" y="104"/>
            <a:ext cx="2784" cy="378"/>
          </p:xfrm>
          <a:graphic>
            <a:graphicData uri="http://schemas.openxmlformats.org/presentationml/2006/ole">
              <mc:AlternateContent xmlns:mc="http://schemas.openxmlformats.org/markup-compatibility/2006">
                <mc:Choice xmlns:v="urn:schemas-microsoft-com:vml" Requires="v">
                  <p:oleObj name="Equation" r:id="rId5" imgW="40957500" imgH="5562600" progId="Equation.DSMT4">
                    <p:embed/>
                  </p:oleObj>
                </mc:Choice>
                <mc:Fallback>
                  <p:oleObj name="Equation" r:id="rId5" imgW="40957500" imgH="556260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 y="104"/>
                          <a:ext cx="2784" cy="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Footer Placeholder 6">
            <a:extLst>
              <a:ext uri="{FF2B5EF4-FFF2-40B4-BE49-F238E27FC236}">
                <a16:creationId xmlns:a16="http://schemas.microsoft.com/office/drawing/2014/main" id="{816CA4CE-F49E-F5CC-EACC-557B554ACE02}"/>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ED8E7DBA-F6C4-1E43-99D9-B36461821576}" type="slidenum">
              <a:rPr lang="en-US" altLang="en-CH" sz="1000" b="0" i="0">
                <a:solidFill>
                  <a:schemeClr val="accent2"/>
                </a:solidFill>
              </a:rPr>
              <a:pPr algn="r" eaLnBrk="1" hangingPunct="1">
                <a:spcBef>
                  <a:spcPct val="0"/>
                </a:spcBef>
                <a:buFontTx/>
                <a:buNone/>
              </a:pPr>
              <a:t>21</a:t>
            </a:fld>
            <a:r>
              <a:rPr lang="en-US" altLang="en-CH" sz="1000" b="0" i="0">
                <a:solidFill>
                  <a:schemeClr val="accent2"/>
                </a:solidFill>
              </a:rPr>
              <a:t>)</a:t>
            </a:r>
          </a:p>
        </p:txBody>
      </p:sp>
      <p:sp>
        <p:nvSpPr>
          <p:cNvPr id="59394" name="Rectangle 2">
            <a:extLst>
              <a:ext uri="{FF2B5EF4-FFF2-40B4-BE49-F238E27FC236}">
                <a16:creationId xmlns:a16="http://schemas.microsoft.com/office/drawing/2014/main" id="{130373CA-B716-5826-4BAE-AD532C34D606}"/>
              </a:ext>
            </a:extLst>
          </p:cNvPr>
          <p:cNvSpPr>
            <a:spLocks noGrp="1" noChangeArrowheads="1"/>
          </p:cNvSpPr>
          <p:nvPr>
            <p:ph type="title" sz="quarter" idx="4294967295"/>
          </p:nvPr>
        </p:nvSpPr>
        <p:spPr/>
        <p:txBody>
          <a:bodyPr/>
          <a:lstStyle/>
          <a:p>
            <a:pPr eaLnBrk="1" hangingPunct="1"/>
            <a:r>
              <a:rPr lang="en-US" altLang="en-CH">
                <a:ea typeface="ＭＳ Ｐゴシック" panose="020B0600070205080204" pitchFamily="34" charset="-128"/>
              </a:rPr>
              <a:t>                                 : The Fermion Masses</a:t>
            </a:r>
          </a:p>
        </p:txBody>
      </p:sp>
      <p:graphicFrame>
        <p:nvGraphicFramePr>
          <p:cNvPr id="59395" name="Object 4">
            <a:extLst>
              <a:ext uri="{FF2B5EF4-FFF2-40B4-BE49-F238E27FC236}">
                <a16:creationId xmlns:a16="http://schemas.microsoft.com/office/drawing/2014/main" id="{716F4E5D-6926-07B9-1E6A-B152B9FE0D27}"/>
              </a:ext>
            </a:extLst>
          </p:cNvPr>
          <p:cNvGraphicFramePr>
            <a:graphicFrameLocks noGrp="1" noChangeAspect="1"/>
          </p:cNvGraphicFramePr>
          <p:nvPr>
            <p:ph sz="quarter" idx="4294967295"/>
          </p:nvPr>
        </p:nvGraphicFramePr>
        <p:xfrm>
          <a:off x="762000" y="1316038"/>
          <a:ext cx="7086600" cy="1019175"/>
        </p:xfrm>
        <a:graphic>
          <a:graphicData uri="http://schemas.openxmlformats.org/presentationml/2006/ole">
            <mc:AlternateContent xmlns:mc="http://schemas.openxmlformats.org/markup-compatibility/2006">
              <mc:Choice xmlns:v="urn:schemas-microsoft-com:vml" Requires="v">
                <p:oleObj name="Equation" r:id="rId3" imgW="81330800" imgH="11696700" progId="Equation.DSMT4">
                  <p:embed/>
                </p:oleObj>
              </mc:Choice>
              <mc:Fallback>
                <p:oleObj name="Equation" r:id="rId3" imgW="81330800" imgH="116967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16038"/>
                        <a:ext cx="7086600"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396" name="Object 5">
            <a:extLst>
              <a:ext uri="{FF2B5EF4-FFF2-40B4-BE49-F238E27FC236}">
                <a16:creationId xmlns:a16="http://schemas.microsoft.com/office/drawing/2014/main" id="{80A6B73C-BC4B-4439-7675-8F5BBCACA2BD}"/>
              </a:ext>
            </a:extLst>
          </p:cNvPr>
          <p:cNvGraphicFramePr>
            <a:graphicFrameLocks noGrp="1" noChangeAspect="1"/>
          </p:cNvGraphicFramePr>
          <p:nvPr>
            <p:ph sz="quarter" idx="4294967295"/>
          </p:nvPr>
        </p:nvGraphicFramePr>
        <p:xfrm>
          <a:off x="1404938" y="2314575"/>
          <a:ext cx="2806700" cy="812800"/>
        </p:xfrm>
        <a:graphic>
          <a:graphicData uri="http://schemas.openxmlformats.org/presentationml/2006/ole">
            <mc:AlternateContent xmlns:mc="http://schemas.openxmlformats.org/markup-compatibility/2006">
              <mc:Choice xmlns:v="urn:schemas-microsoft-com:vml" Requires="v">
                <p:oleObj name="Equation" r:id="rId5" imgW="40957500" imgH="9652000" progId="Equation.DSMT4">
                  <p:embed/>
                </p:oleObj>
              </mc:Choice>
              <mc:Fallback>
                <p:oleObj name="Equation" r:id="rId5" imgW="40957500" imgH="96520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4938" y="2314575"/>
                        <a:ext cx="280670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9397" name="Group 13">
            <a:extLst>
              <a:ext uri="{FF2B5EF4-FFF2-40B4-BE49-F238E27FC236}">
                <a16:creationId xmlns:a16="http://schemas.microsoft.com/office/drawing/2014/main" id="{918E5B8A-24D4-F04F-579B-839E011709C0}"/>
              </a:ext>
            </a:extLst>
          </p:cNvPr>
          <p:cNvGrpSpPr>
            <a:grpSpLocks/>
          </p:cNvGrpSpPr>
          <p:nvPr/>
        </p:nvGrpSpPr>
        <p:grpSpPr bwMode="auto">
          <a:xfrm>
            <a:off x="309563" y="49213"/>
            <a:ext cx="3581400" cy="687387"/>
            <a:chOff x="195" y="31"/>
            <a:chExt cx="2256" cy="433"/>
          </a:xfrm>
        </p:grpSpPr>
        <p:graphicFrame>
          <p:nvGraphicFramePr>
            <p:cNvPr id="59404" name="Object 3">
              <a:extLst>
                <a:ext uri="{FF2B5EF4-FFF2-40B4-BE49-F238E27FC236}">
                  <a16:creationId xmlns:a16="http://schemas.microsoft.com/office/drawing/2014/main" id="{578E1F1C-BB5F-598F-754A-90FF8801F361}"/>
                </a:ext>
              </a:extLst>
            </p:cNvPr>
            <p:cNvGraphicFramePr>
              <a:graphicFrameLocks noChangeAspect="1"/>
            </p:cNvGraphicFramePr>
            <p:nvPr/>
          </p:nvGraphicFramePr>
          <p:xfrm>
            <a:off x="195" y="79"/>
            <a:ext cx="2256" cy="385"/>
          </p:xfrm>
          <a:graphic>
            <a:graphicData uri="http://schemas.openxmlformats.org/presentationml/2006/ole">
              <mc:AlternateContent xmlns:mc="http://schemas.openxmlformats.org/markup-compatibility/2006">
                <mc:Choice xmlns:v="urn:schemas-microsoft-com:vml" Requires="v">
                  <p:oleObj name="Equation" r:id="rId7" imgW="26035000" imgH="5270500" progId="Equation.DSMT4">
                    <p:embed/>
                  </p:oleObj>
                </mc:Choice>
                <mc:Fallback>
                  <p:oleObj name="Equation" r:id="rId7" imgW="26035000" imgH="52705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 y="79"/>
                          <a:ext cx="2256" cy="3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9405" name="Text Box 6">
              <a:extLst>
                <a:ext uri="{FF2B5EF4-FFF2-40B4-BE49-F238E27FC236}">
                  <a16:creationId xmlns:a16="http://schemas.microsoft.com/office/drawing/2014/main" id="{44FD1BEE-238B-AD2B-99AD-06D3220D2F30}"/>
                </a:ext>
              </a:extLst>
            </p:cNvPr>
            <p:cNvSpPr txBox="1">
              <a:spLocks noChangeArrowheads="1"/>
            </p:cNvSpPr>
            <p:nvPr/>
          </p:nvSpPr>
          <p:spPr bwMode="auto">
            <a:xfrm>
              <a:off x="1138" y="31"/>
              <a:ext cx="4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S.S.B</a:t>
              </a:r>
            </a:p>
          </p:txBody>
        </p:sp>
      </p:grpSp>
      <p:sp>
        <p:nvSpPr>
          <p:cNvPr id="59398" name="Text Box 7">
            <a:extLst>
              <a:ext uri="{FF2B5EF4-FFF2-40B4-BE49-F238E27FC236}">
                <a16:creationId xmlns:a16="http://schemas.microsoft.com/office/drawing/2014/main" id="{39F59B50-9D84-5429-D9CA-C8D4ED75BE5E}"/>
              </a:ext>
            </a:extLst>
          </p:cNvPr>
          <p:cNvSpPr txBox="1">
            <a:spLocks noChangeArrowheads="1"/>
          </p:cNvSpPr>
          <p:nvPr/>
        </p:nvSpPr>
        <p:spPr bwMode="auto">
          <a:xfrm>
            <a:off x="609600" y="990600"/>
            <a:ext cx="360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000099"/>
                </a:solidFill>
                <a:latin typeface="Arial" panose="020B0604020202020204" pitchFamily="34" charset="0"/>
                <a:ea typeface="SimSun" panose="02010600030101010101" pitchFamily="2" charset="-122"/>
              </a:rPr>
              <a:t>Start with the Yukawa Lagrangian</a:t>
            </a:r>
          </a:p>
        </p:txBody>
      </p:sp>
      <p:sp>
        <p:nvSpPr>
          <p:cNvPr id="59399" name="Text Box 8">
            <a:extLst>
              <a:ext uri="{FF2B5EF4-FFF2-40B4-BE49-F238E27FC236}">
                <a16:creationId xmlns:a16="http://schemas.microsoft.com/office/drawing/2014/main" id="{53615FC3-906D-A467-23FE-B3AC94667589}"/>
              </a:ext>
            </a:extLst>
          </p:cNvPr>
          <p:cNvSpPr txBox="1">
            <a:spLocks noChangeArrowheads="1"/>
          </p:cNvSpPr>
          <p:nvPr/>
        </p:nvSpPr>
        <p:spPr bwMode="auto">
          <a:xfrm>
            <a:off x="609600" y="3121025"/>
            <a:ext cx="479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000099"/>
                </a:solidFill>
                <a:latin typeface="Arial" panose="020B0604020202020204" pitchFamily="34" charset="0"/>
                <a:ea typeface="SimSun" panose="02010600030101010101" pitchFamily="2" charset="-122"/>
              </a:rPr>
              <a:t>After which the following mass term emerges:</a:t>
            </a:r>
          </a:p>
        </p:txBody>
      </p:sp>
      <p:graphicFrame>
        <p:nvGraphicFramePr>
          <p:cNvPr id="59400" name="Object 9">
            <a:extLst>
              <a:ext uri="{FF2B5EF4-FFF2-40B4-BE49-F238E27FC236}">
                <a16:creationId xmlns:a16="http://schemas.microsoft.com/office/drawing/2014/main" id="{44B6172C-AA27-DC67-B202-1B2BFE1430B1}"/>
              </a:ext>
            </a:extLst>
          </p:cNvPr>
          <p:cNvGraphicFramePr>
            <a:graphicFrameLocks noGrp="1" noChangeAspect="1"/>
          </p:cNvGraphicFramePr>
          <p:nvPr>
            <p:ph sz="quarter" idx="4294967295"/>
          </p:nvPr>
        </p:nvGraphicFramePr>
        <p:xfrm>
          <a:off x="901700" y="3557588"/>
          <a:ext cx="6045200" cy="1368425"/>
        </p:xfrm>
        <a:graphic>
          <a:graphicData uri="http://schemas.openxmlformats.org/presentationml/2006/ole">
            <mc:AlternateContent xmlns:mc="http://schemas.openxmlformats.org/markup-compatibility/2006">
              <mc:Choice xmlns:v="urn:schemas-microsoft-com:vml" Requires="v">
                <p:oleObj name="Equation" r:id="rId9" imgW="73139300" imgH="13462000" progId="Equation.DSMT4">
                  <p:embed/>
                </p:oleObj>
              </mc:Choice>
              <mc:Fallback>
                <p:oleObj name="Equation" r:id="rId9" imgW="73139300" imgH="134620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1700" y="3557588"/>
                        <a:ext cx="6045200"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401" name="Text Box 10">
            <a:extLst>
              <a:ext uri="{FF2B5EF4-FFF2-40B4-BE49-F238E27FC236}">
                <a16:creationId xmlns:a16="http://schemas.microsoft.com/office/drawing/2014/main" id="{14C1D14E-6D9A-BE9D-93C5-A38FC5728F3B}"/>
              </a:ext>
            </a:extLst>
          </p:cNvPr>
          <p:cNvSpPr txBox="1">
            <a:spLocks noChangeArrowheads="1"/>
          </p:cNvSpPr>
          <p:nvPr/>
        </p:nvSpPr>
        <p:spPr bwMode="auto">
          <a:xfrm>
            <a:off x="1279525" y="5141913"/>
            <a:ext cx="59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with</a:t>
            </a:r>
          </a:p>
        </p:txBody>
      </p:sp>
      <p:graphicFrame>
        <p:nvGraphicFramePr>
          <p:cNvPr id="59402" name="Object 11">
            <a:extLst>
              <a:ext uri="{FF2B5EF4-FFF2-40B4-BE49-F238E27FC236}">
                <a16:creationId xmlns:a16="http://schemas.microsoft.com/office/drawing/2014/main" id="{AC99E2A2-02DC-A911-6FFA-8AE3C75877C3}"/>
              </a:ext>
            </a:extLst>
          </p:cNvPr>
          <p:cNvGraphicFramePr>
            <a:graphicFrameLocks noChangeAspect="1"/>
          </p:cNvGraphicFramePr>
          <p:nvPr/>
        </p:nvGraphicFramePr>
        <p:xfrm>
          <a:off x="2438400" y="4953000"/>
          <a:ext cx="5562600" cy="784225"/>
        </p:xfrm>
        <a:graphic>
          <a:graphicData uri="http://schemas.openxmlformats.org/presentationml/2006/ole">
            <mc:AlternateContent xmlns:mc="http://schemas.openxmlformats.org/markup-compatibility/2006">
              <mc:Choice xmlns:v="urn:schemas-microsoft-com:vml" Requires="v">
                <p:oleObj name="Equation" r:id="rId11" imgW="68465700" imgH="9652000" progId="Equation.DSMT4">
                  <p:embed/>
                </p:oleObj>
              </mc:Choice>
              <mc:Fallback>
                <p:oleObj name="Equation" r:id="rId11" imgW="68465700" imgH="965200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4953000"/>
                        <a:ext cx="5562600"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9403" name="Text Box 12">
            <a:extLst>
              <a:ext uri="{FF2B5EF4-FFF2-40B4-BE49-F238E27FC236}">
                <a16:creationId xmlns:a16="http://schemas.microsoft.com/office/drawing/2014/main" id="{4618D8AE-976F-7AD6-95A5-AA71DA42768A}"/>
              </a:ext>
            </a:extLst>
          </p:cNvPr>
          <p:cNvSpPr txBox="1">
            <a:spLocks noChangeArrowheads="1"/>
          </p:cNvSpPr>
          <p:nvPr/>
        </p:nvSpPr>
        <p:spPr bwMode="auto">
          <a:xfrm>
            <a:off x="762000" y="6019800"/>
            <a:ext cx="4648200" cy="376238"/>
          </a:xfrm>
          <a:prstGeom prst="rect">
            <a:avLst/>
          </a:prstGeom>
          <a:solidFill>
            <a:srgbClr val="FFFFCC"/>
          </a:solidFill>
          <a:ln w="9525">
            <a:solidFill>
              <a:srgbClr val="FF0000"/>
            </a:solidFill>
            <a:miter lim="800000"/>
            <a:headEnd/>
            <a:tailEnd/>
          </a:ln>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FF0000"/>
                </a:solidFill>
                <a:latin typeface="ScriptC" pitchFamily="2" charset="0"/>
                <a:ea typeface="SimSun" panose="02010600030101010101" pitchFamily="2" charset="-122"/>
              </a:rPr>
              <a:t>L</a:t>
            </a:r>
            <a:r>
              <a:rPr lang="en-US" altLang="en-CH" sz="1800" b="0" baseline="-25000">
                <a:solidFill>
                  <a:srgbClr val="FF0000"/>
                </a:solidFill>
                <a:latin typeface="Times New Roman" panose="02020603050405020304" pitchFamily="18" charset="0"/>
                <a:ea typeface="SimSun" panose="02010600030101010101" pitchFamily="2" charset="-122"/>
              </a:rPr>
              <a:t>Mass</a:t>
            </a:r>
            <a:r>
              <a:rPr lang="en-US" altLang="en-CH" sz="1800" b="0" i="0">
                <a:solidFill>
                  <a:srgbClr val="FF0000"/>
                </a:solidFill>
                <a:latin typeface="Arial" panose="020B0604020202020204" pitchFamily="34" charset="0"/>
                <a:ea typeface="SimSun" panose="02010600030101010101" pitchFamily="2" charset="-122"/>
              </a:rPr>
              <a:t> is CP violating in a similar way as </a:t>
            </a:r>
            <a:r>
              <a:rPr lang="en-US" altLang="en-CH" sz="1800" b="0" i="0">
                <a:solidFill>
                  <a:srgbClr val="FF0000"/>
                </a:solidFill>
                <a:latin typeface="ScriptC" pitchFamily="2" charset="0"/>
                <a:ea typeface="SimSun" panose="02010600030101010101" pitchFamily="2" charset="-122"/>
              </a:rPr>
              <a:t>L</a:t>
            </a:r>
            <a:r>
              <a:rPr lang="en-US" altLang="en-CH" sz="1800" b="0" baseline="-25000">
                <a:solidFill>
                  <a:srgbClr val="FF0000"/>
                </a:solidFill>
                <a:latin typeface="Times New Roman" panose="02020603050405020304" pitchFamily="18" charset="0"/>
                <a:ea typeface="SimSun" panose="02010600030101010101" pitchFamily="2" charset="-122"/>
              </a:rPr>
              <a:t>Yuk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oter Placeholder 6">
            <a:extLst>
              <a:ext uri="{FF2B5EF4-FFF2-40B4-BE49-F238E27FC236}">
                <a16:creationId xmlns:a16="http://schemas.microsoft.com/office/drawing/2014/main" id="{A166ED0B-D70A-42D1-97D1-8C6DDDCD60CF}"/>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A5871378-4ABC-434F-AB71-83BC939B02B6}" type="slidenum">
              <a:rPr lang="en-US" altLang="en-CH" sz="1000" b="0" i="0">
                <a:solidFill>
                  <a:schemeClr val="accent2"/>
                </a:solidFill>
              </a:rPr>
              <a:pPr algn="r" eaLnBrk="1" hangingPunct="1">
                <a:spcBef>
                  <a:spcPct val="0"/>
                </a:spcBef>
                <a:buFontTx/>
                <a:buNone/>
              </a:pPr>
              <a:t>22</a:t>
            </a:fld>
            <a:r>
              <a:rPr lang="en-US" altLang="en-CH" sz="1000" b="0" i="0">
                <a:solidFill>
                  <a:schemeClr val="accent2"/>
                </a:solidFill>
              </a:rPr>
              <a:t>)</a:t>
            </a:r>
          </a:p>
        </p:txBody>
      </p:sp>
      <p:sp>
        <p:nvSpPr>
          <p:cNvPr id="61442" name="Rectangle 2">
            <a:extLst>
              <a:ext uri="{FF2B5EF4-FFF2-40B4-BE49-F238E27FC236}">
                <a16:creationId xmlns:a16="http://schemas.microsoft.com/office/drawing/2014/main" id="{59CDD28B-ABF0-5E4A-156E-580350F5B755}"/>
              </a:ext>
            </a:extLst>
          </p:cNvPr>
          <p:cNvSpPr>
            <a:spLocks noGrp="1" noChangeArrowheads="1"/>
          </p:cNvSpPr>
          <p:nvPr>
            <p:ph type="title" sz="quarter" idx="4294967295"/>
          </p:nvPr>
        </p:nvSpPr>
        <p:spPr/>
        <p:txBody>
          <a:bodyPr/>
          <a:lstStyle/>
          <a:p>
            <a:pPr eaLnBrk="1" hangingPunct="1"/>
            <a:r>
              <a:rPr lang="en-US" altLang="en-CH">
                <a:ea typeface="ＭＳ Ｐゴシック" panose="020B0600070205080204" pitchFamily="34" charset="-128"/>
              </a:rPr>
              <a:t>                                 : The Fermion Masses</a:t>
            </a:r>
          </a:p>
        </p:txBody>
      </p:sp>
      <p:graphicFrame>
        <p:nvGraphicFramePr>
          <p:cNvPr id="61443" name="Object 4">
            <a:extLst>
              <a:ext uri="{FF2B5EF4-FFF2-40B4-BE49-F238E27FC236}">
                <a16:creationId xmlns:a16="http://schemas.microsoft.com/office/drawing/2014/main" id="{1406518D-DCB0-A6B9-7480-AC55515516F1}"/>
              </a:ext>
            </a:extLst>
          </p:cNvPr>
          <p:cNvGraphicFramePr>
            <a:graphicFrameLocks noGrp="1" noChangeAspect="1"/>
          </p:cNvGraphicFramePr>
          <p:nvPr>
            <p:ph sz="quarter" idx="4294967295"/>
          </p:nvPr>
        </p:nvGraphicFramePr>
        <p:xfrm>
          <a:off x="304800" y="1123950"/>
          <a:ext cx="8229600" cy="842963"/>
        </p:xfrm>
        <a:graphic>
          <a:graphicData uri="http://schemas.openxmlformats.org/presentationml/2006/ole">
            <mc:AlternateContent xmlns:mc="http://schemas.openxmlformats.org/markup-compatibility/2006">
              <mc:Choice xmlns:v="urn:schemas-microsoft-com:vml" Requires="v">
                <p:oleObj name="Equation" r:id="rId2" imgW="168516300" imgH="17259300" progId="Equation.DSMT4">
                  <p:embed/>
                </p:oleObj>
              </mc:Choice>
              <mc:Fallback>
                <p:oleObj name="Equation" r:id="rId2" imgW="168516300" imgH="172593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23950"/>
                        <a:ext cx="8229600" cy="84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53413" name="Object 5">
            <a:extLst>
              <a:ext uri="{FF2B5EF4-FFF2-40B4-BE49-F238E27FC236}">
                <a16:creationId xmlns:a16="http://schemas.microsoft.com/office/drawing/2014/main" id="{18E5A1BF-C056-8966-1929-E5AD6A05E074}"/>
              </a:ext>
            </a:extLst>
          </p:cNvPr>
          <p:cNvGraphicFramePr>
            <a:graphicFrameLocks noGrp="1" noChangeAspect="1"/>
          </p:cNvGraphicFramePr>
          <p:nvPr>
            <p:ph sz="quarter" idx="4294967295"/>
          </p:nvPr>
        </p:nvGraphicFramePr>
        <p:xfrm>
          <a:off x="1620838" y="2760663"/>
          <a:ext cx="2735262" cy="617537"/>
        </p:xfrm>
        <a:graphic>
          <a:graphicData uri="http://schemas.openxmlformats.org/presentationml/2006/ole">
            <mc:AlternateContent xmlns:mc="http://schemas.openxmlformats.org/markup-compatibility/2006">
              <mc:Choice xmlns:v="urn:schemas-microsoft-com:vml" Requires="v">
                <p:oleObj name="Equation" r:id="rId4" imgW="31889700" imgH="5854700" progId="Equation.DSMT4">
                  <p:embed/>
                </p:oleObj>
              </mc:Choice>
              <mc:Fallback>
                <p:oleObj name="Equation" r:id="rId4" imgW="31889700" imgH="58547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838" y="2760663"/>
                        <a:ext cx="2735262" cy="61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45" name="Text Box 7">
            <a:extLst>
              <a:ext uri="{FF2B5EF4-FFF2-40B4-BE49-F238E27FC236}">
                <a16:creationId xmlns:a16="http://schemas.microsoft.com/office/drawing/2014/main" id="{68344D26-C780-08AC-E945-620F3526BCEE}"/>
              </a:ext>
            </a:extLst>
          </p:cNvPr>
          <p:cNvSpPr txBox="1">
            <a:spLocks noChangeArrowheads="1"/>
          </p:cNvSpPr>
          <p:nvPr/>
        </p:nvSpPr>
        <p:spPr bwMode="auto">
          <a:xfrm>
            <a:off x="457200" y="838200"/>
            <a:ext cx="280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000099"/>
                </a:solidFill>
                <a:latin typeface="Arial" panose="020B0604020202020204" pitchFamily="34" charset="0"/>
                <a:ea typeface="SimSun" panose="02010600030101010101" pitchFamily="2" charset="-122"/>
              </a:rPr>
              <a:t>Writing in an explicit form:</a:t>
            </a:r>
          </a:p>
        </p:txBody>
      </p:sp>
      <p:sp>
        <p:nvSpPr>
          <p:cNvPr id="1553416" name="Line 8">
            <a:extLst>
              <a:ext uri="{FF2B5EF4-FFF2-40B4-BE49-F238E27FC236}">
                <a16:creationId xmlns:a16="http://schemas.microsoft.com/office/drawing/2014/main" id="{73C2A937-203A-70AF-724D-AE0000626995}"/>
              </a:ext>
            </a:extLst>
          </p:cNvPr>
          <p:cNvSpPr>
            <a:spLocks noChangeShapeType="1"/>
          </p:cNvSpPr>
          <p:nvPr/>
        </p:nvSpPr>
        <p:spPr bwMode="auto">
          <a:xfrm>
            <a:off x="228600" y="2084388"/>
            <a:ext cx="868680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wrap="none">
            <a:spAutoFit/>
          </a:bodyPr>
          <a:lstStyle/>
          <a:p>
            <a:endParaRPr lang="en-CH"/>
          </a:p>
        </p:txBody>
      </p:sp>
      <p:sp>
        <p:nvSpPr>
          <p:cNvPr id="1553417" name="Text Box 9">
            <a:extLst>
              <a:ext uri="{FF2B5EF4-FFF2-40B4-BE49-F238E27FC236}">
                <a16:creationId xmlns:a16="http://schemas.microsoft.com/office/drawing/2014/main" id="{42F3BD3B-B9E0-FC3C-18AF-33D206418D34}"/>
              </a:ext>
            </a:extLst>
          </p:cNvPr>
          <p:cNvSpPr txBox="1">
            <a:spLocks noChangeArrowheads="1"/>
          </p:cNvSpPr>
          <p:nvPr/>
        </p:nvSpPr>
        <p:spPr bwMode="auto">
          <a:xfrm>
            <a:off x="228600" y="2162175"/>
            <a:ext cx="8578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600" b="0" i="0">
                <a:latin typeface="Arial" panose="020B0604020202020204" pitchFamily="34" charset="0"/>
                <a:ea typeface="SimSun" panose="02010600030101010101" pitchFamily="2" charset="-122"/>
              </a:rPr>
              <a:t>The matrices </a:t>
            </a:r>
            <a:r>
              <a:rPr lang="en-US" altLang="en-CH" sz="2400" b="0">
                <a:solidFill>
                  <a:srgbClr val="006600"/>
                </a:solidFill>
                <a:latin typeface="Times New Roman" panose="02020603050405020304" pitchFamily="18" charset="0"/>
                <a:ea typeface="SimSun" panose="02010600030101010101" pitchFamily="2" charset="-122"/>
              </a:rPr>
              <a:t>M</a:t>
            </a:r>
            <a:r>
              <a:rPr lang="en-US" altLang="en-CH" sz="1600" b="0" i="0">
                <a:latin typeface="Arial" panose="020B0604020202020204" pitchFamily="34" charset="0"/>
                <a:ea typeface="SimSun" panose="02010600030101010101" pitchFamily="2" charset="-122"/>
              </a:rPr>
              <a:t> can always be diagonalised by unitary</a:t>
            </a:r>
            <a:r>
              <a:rPr lang="en-US" altLang="en-CH" sz="2800" b="0" i="0">
                <a:latin typeface="Arial" panose="020B0604020202020204" pitchFamily="34" charset="0"/>
                <a:ea typeface="SimSun" panose="02010600030101010101" pitchFamily="2" charset="-122"/>
              </a:rPr>
              <a:t> </a:t>
            </a:r>
            <a:r>
              <a:rPr lang="en-US" altLang="en-CH" sz="1600" b="0" i="0">
                <a:latin typeface="Arial" panose="020B0604020202020204" pitchFamily="34" charset="0"/>
                <a:ea typeface="SimSun" panose="02010600030101010101" pitchFamily="2" charset="-122"/>
              </a:rPr>
              <a:t>matrices</a:t>
            </a:r>
            <a:r>
              <a:rPr lang="en-US" altLang="en-CH" sz="2800" b="0" i="0">
                <a:latin typeface="Arial" panose="020B0604020202020204" pitchFamily="34" charset="0"/>
                <a:ea typeface="SimSun" panose="02010600030101010101" pitchFamily="2" charset="-122"/>
              </a:rPr>
              <a:t> </a:t>
            </a:r>
            <a:r>
              <a:rPr lang="en-US" altLang="en-CH" sz="2800" b="0">
                <a:solidFill>
                  <a:srgbClr val="FF0000"/>
                </a:solidFill>
                <a:latin typeface="Times New Roman" panose="02020603050405020304" pitchFamily="18" charset="0"/>
                <a:ea typeface="SimSun" panose="02010600030101010101" pitchFamily="2" charset="-122"/>
              </a:rPr>
              <a:t>V</a:t>
            </a:r>
            <a:r>
              <a:rPr lang="en-US" altLang="en-CH" sz="2800" b="0" baseline="-25000">
                <a:solidFill>
                  <a:srgbClr val="FF0000"/>
                </a:solidFill>
                <a:latin typeface="Times New Roman" panose="02020603050405020304" pitchFamily="18" charset="0"/>
                <a:ea typeface="SimSun" panose="02010600030101010101" pitchFamily="2" charset="-122"/>
              </a:rPr>
              <a:t>L</a:t>
            </a:r>
            <a:r>
              <a:rPr lang="en-US" altLang="en-CH" sz="2800" b="0" baseline="30000">
                <a:solidFill>
                  <a:srgbClr val="FF0000"/>
                </a:solidFill>
                <a:latin typeface="Times New Roman" panose="02020603050405020304" pitchFamily="18" charset="0"/>
                <a:ea typeface="SimSun" panose="02010600030101010101" pitchFamily="2" charset="-122"/>
              </a:rPr>
              <a:t>f</a:t>
            </a:r>
            <a:r>
              <a:rPr lang="en-US" altLang="en-CH" sz="2800" b="0">
                <a:solidFill>
                  <a:srgbClr val="FF0000"/>
                </a:solidFill>
                <a:latin typeface="Times New Roman" panose="02020603050405020304" pitchFamily="18" charset="0"/>
                <a:ea typeface="SimSun" panose="02010600030101010101" pitchFamily="2" charset="-122"/>
              </a:rPr>
              <a:t> </a:t>
            </a:r>
            <a:r>
              <a:rPr lang="en-US" altLang="en-CH" sz="1600" b="0" i="0">
                <a:latin typeface="Arial" panose="020B0604020202020204" pitchFamily="34" charset="0"/>
                <a:ea typeface="SimSun" panose="02010600030101010101" pitchFamily="2" charset="-122"/>
              </a:rPr>
              <a:t>and</a:t>
            </a:r>
            <a:r>
              <a:rPr lang="en-US" altLang="en-CH" sz="2800" b="0" i="0">
                <a:solidFill>
                  <a:srgbClr val="FF0000"/>
                </a:solidFill>
                <a:latin typeface="Arial" panose="020B0604020202020204" pitchFamily="34" charset="0"/>
                <a:ea typeface="SimSun" panose="02010600030101010101" pitchFamily="2" charset="-122"/>
              </a:rPr>
              <a:t> </a:t>
            </a:r>
            <a:r>
              <a:rPr lang="en-US" altLang="en-CH" sz="2800" b="0">
                <a:solidFill>
                  <a:srgbClr val="FF0000"/>
                </a:solidFill>
                <a:latin typeface="Times New Roman" panose="02020603050405020304" pitchFamily="18" charset="0"/>
                <a:ea typeface="SimSun" panose="02010600030101010101" pitchFamily="2" charset="-122"/>
              </a:rPr>
              <a:t>V</a:t>
            </a:r>
            <a:r>
              <a:rPr lang="en-US" altLang="en-CH" sz="2800" b="0" baseline="-25000">
                <a:solidFill>
                  <a:srgbClr val="FF0000"/>
                </a:solidFill>
                <a:latin typeface="Times New Roman" panose="02020603050405020304" pitchFamily="18" charset="0"/>
                <a:ea typeface="SimSun" panose="02010600030101010101" pitchFamily="2" charset="-122"/>
              </a:rPr>
              <a:t>R</a:t>
            </a:r>
            <a:r>
              <a:rPr lang="en-US" altLang="en-CH" sz="2800" b="0" baseline="30000">
                <a:solidFill>
                  <a:srgbClr val="FF0000"/>
                </a:solidFill>
                <a:latin typeface="Times New Roman" panose="02020603050405020304" pitchFamily="18" charset="0"/>
                <a:ea typeface="SimSun" panose="02010600030101010101" pitchFamily="2" charset="-122"/>
              </a:rPr>
              <a:t>f</a:t>
            </a:r>
            <a:r>
              <a:rPr lang="en-US" altLang="en-CH" sz="2800" b="0" baseline="30000">
                <a:latin typeface="Times New Roman" panose="02020603050405020304" pitchFamily="18" charset="0"/>
                <a:ea typeface="SimSun" panose="02010600030101010101" pitchFamily="2" charset="-122"/>
              </a:rPr>
              <a:t> </a:t>
            </a:r>
            <a:r>
              <a:rPr lang="en-US" altLang="en-CH" sz="2800" b="0">
                <a:latin typeface="Times New Roman" panose="02020603050405020304" pitchFamily="18" charset="0"/>
                <a:ea typeface="SimSun" panose="02010600030101010101" pitchFamily="2" charset="-122"/>
              </a:rPr>
              <a:t> </a:t>
            </a:r>
            <a:r>
              <a:rPr lang="en-US" altLang="en-CH" sz="2800" b="0" baseline="30000">
                <a:latin typeface="Times New Roman" panose="02020603050405020304" pitchFamily="18" charset="0"/>
                <a:ea typeface="SimSun" panose="02010600030101010101" pitchFamily="2" charset="-122"/>
              </a:rPr>
              <a:t> </a:t>
            </a:r>
            <a:r>
              <a:rPr lang="en-US" altLang="en-CH" sz="1600" b="0" i="0">
                <a:latin typeface="Arial" panose="020B0604020202020204" pitchFamily="34" charset="0"/>
                <a:ea typeface="SimSun" panose="02010600030101010101" pitchFamily="2" charset="-122"/>
              </a:rPr>
              <a:t>such that:</a:t>
            </a:r>
          </a:p>
        </p:txBody>
      </p:sp>
      <p:sp>
        <p:nvSpPr>
          <p:cNvPr id="1553418" name="Text Box 10">
            <a:extLst>
              <a:ext uri="{FF2B5EF4-FFF2-40B4-BE49-F238E27FC236}">
                <a16:creationId xmlns:a16="http://schemas.microsoft.com/office/drawing/2014/main" id="{E6DF7346-AB08-B116-CF4C-8559F20A8878}"/>
              </a:ext>
            </a:extLst>
          </p:cNvPr>
          <p:cNvSpPr txBox="1">
            <a:spLocks noChangeArrowheads="1"/>
          </p:cNvSpPr>
          <p:nvPr/>
        </p:nvSpPr>
        <p:spPr bwMode="auto">
          <a:xfrm>
            <a:off x="304800" y="3697288"/>
            <a:ext cx="556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000099"/>
                </a:solidFill>
                <a:latin typeface="Arial" panose="020B0604020202020204" pitchFamily="34" charset="0"/>
                <a:ea typeface="SimSun" panose="02010600030101010101" pitchFamily="2" charset="-122"/>
              </a:rPr>
              <a:t>Then the real fermion mass eigenstates are given by:</a:t>
            </a:r>
          </a:p>
        </p:txBody>
      </p:sp>
      <p:grpSp>
        <p:nvGrpSpPr>
          <p:cNvPr id="61449" name="Group 19">
            <a:extLst>
              <a:ext uri="{FF2B5EF4-FFF2-40B4-BE49-F238E27FC236}">
                <a16:creationId xmlns:a16="http://schemas.microsoft.com/office/drawing/2014/main" id="{83BE6166-68D4-1B14-5F29-55EBD1B52617}"/>
              </a:ext>
            </a:extLst>
          </p:cNvPr>
          <p:cNvGrpSpPr>
            <a:grpSpLocks/>
          </p:cNvGrpSpPr>
          <p:nvPr/>
        </p:nvGrpSpPr>
        <p:grpSpPr bwMode="auto">
          <a:xfrm>
            <a:off x="423863" y="5886450"/>
            <a:ext cx="7286625" cy="806450"/>
            <a:chOff x="606" y="3684"/>
            <a:chExt cx="4590" cy="508"/>
          </a:xfrm>
        </p:grpSpPr>
        <p:sp>
          <p:nvSpPr>
            <p:cNvPr id="61455" name="Rectangle 18">
              <a:extLst>
                <a:ext uri="{FF2B5EF4-FFF2-40B4-BE49-F238E27FC236}">
                  <a16:creationId xmlns:a16="http://schemas.microsoft.com/office/drawing/2014/main" id="{63656C9E-068F-8D6C-C7CF-677D645B529B}"/>
                </a:ext>
              </a:extLst>
            </p:cNvPr>
            <p:cNvSpPr>
              <a:spLocks noChangeArrowheads="1"/>
            </p:cNvSpPr>
            <p:nvPr/>
          </p:nvSpPr>
          <p:spPr bwMode="auto">
            <a:xfrm>
              <a:off x="606" y="3684"/>
              <a:ext cx="4548" cy="508"/>
            </a:xfrm>
            <a:prstGeom prst="rect">
              <a:avLst/>
            </a:prstGeom>
            <a:solidFill>
              <a:srgbClr val="FFFFCC"/>
            </a:solidFill>
            <a:ln w="9525">
              <a:solidFill>
                <a:schemeClr val="tx1"/>
              </a:solidFill>
              <a:miter lim="800000"/>
              <a:headEnd/>
              <a:tailEnd/>
            </a:ln>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61456" name="Text Box 11">
              <a:extLst>
                <a:ext uri="{FF2B5EF4-FFF2-40B4-BE49-F238E27FC236}">
                  <a16:creationId xmlns:a16="http://schemas.microsoft.com/office/drawing/2014/main" id="{C835507E-6097-3BE0-52E9-81D2A8152FDD}"/>
                </a:ext>
              </a:extLst>
            </p:cNvPr>
            <p:cNvSpPr txBox="1">
              <a:spLocks noChangeArrowheads="1"/>
            </p:cNvSpPr>
            <p:nvPr/>
          </p:nvSpPr>
          <p:spPr bwMode="auto">
            <a:xfrm>
              <a:off x="672" y="3696"/>
              <a:ext cx="452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b="0">
                  <a:solidFill>
                    <a:srgbClr val="993300"/>
                  </a:solidFill>
                  <a:latin typeface="Times New Roman" panose="02020603050405020304" pitchFamily="18" charset="0"/>
                  <a:ea typeface="SimSun" panose="02010600030101010101" pitchFamily="2" charset="-122"/>
                </a:rPr>
                <a:t>d</a:t>
              </a:r>
              <a:r>
                <a:rPr lang="en-US" altLang="en-CH" b="0" baseline="-25000">
                  <a:solidFill>
                    <a:srgbClr val="993300"/>
                  </a:solidFill>
                  <a:latin typeface="Times New Roman" panose="02020603050405020304" pitchFamily="18" charset="0"/>
                  <a:ea typeface="SimSun" panose="02010600030101010101" pitchFamily="2" charset="-122"/>
                </a:rPr>
                <a:t>L</a:t>
              </a:r>
              <a:r>
                <a:rPr lang="en-US" altLang="en-CH" b="0" baseline="30000">
                  <a:solidFill>
                    <a:srgbClr val="993300"/>
                  </a:solidFill>
                  <a:latin typeface="Times New Roman" panose="02020603050405020304" pitchFamily="18" charset="0"/>
                  <a:ea typeface="SimSun" panose="02010600030101010101" pitchFamily="2" charset="-122"/>
                </a:rPr>
                <a:t>I </a:t>
              </a:r>
              <a:r>
                <a:rPr lang="en-US" altLang="en-CH" b="0" i="0">
                  <a:solidFill>
                    <a:srgbClr val="993300"/>
                  </a:solidFill>
                  <a:latin typeface="Arial" panose="020B0604020202020204" pitchFamily="34" charset="0"/>
                  <a:ea typeface="SimSun" panose="02010600030101010101" pitchFamily="2" charset="-122"/>
                </a:rPr>
                <a:t>, </a:t>
              </a:r>
              <a:r>
                <a:rPr lang="en-US" altLang="en-CH" b="0">
                  <a:solidFill>
                    <a:srgbClr val="993300"/>
                  </a:solidFill>
                  <a:latin typeface="Times New Roman" panose="02020603050405020304" pitchFamily="18" charset="0"/>
                  <a:ea typeface="SimSun" panose="02010600030101010101" pitchFamily="2" charset="-122"/>
                </a:rPr>
                <a:t>u</a:t>
              </a:r>
              <a:r>
                <a:rPr lang="en-US" altLang="en-CH" b="0" baseline="-25000">
                  <a:solidFill>
                    <a:srgbClr val="993300"/>
                  </a:solidFill>
                  <a:latin typeface="Times New Roman" panose="02020603050405020304" pitchFamily="18" charset="0"/>
                  <a:ea typeface="SimSun" panose="02010600030101010101" pitchFamily="2" charset="-122"/>
                </a:rPr>
                <a:t>L</a:t>
              </a:r>
              <a:r>
                <a:rPr lang="en-US" altLang="en-CH" b="0" baseline="30000">
                  <a:solidFill>
                    <a:srgbClr val="993300"/>
                  </a:solidFill>
                  <a:latin typeface="Times New Roman" panose="02020603050405020304" pitchFamily="18" charset="0"/>
                  <a:ea typeface="SimSun" panose="02010600030101010101" pitchFamily="2" charset="-122"/>
                </a:rPr>
                <a:t>I</a:t>
              </a:r>
              <a:r>
                <a:rPr lang="en-US" altLang="en-CH" b="0" i="0">
                  <a:solidFill>
                    <a:srgbClr val="993300"/>
                  </a:solidFill>
                  <a:latin typeface="Arial" panose="020B0604020202020204" pitchFamily="34" charset="0"/>
                  <a:ea typeface="SimSun" panose="02010600030101010101" pitchFamily="2" charset="-122"/>
                </a:rPr>
                <a:t> , </a:t>
              </a:r>
              <a:r>
                <a:rPr lang="en-US" altLang="en-CH" b="0">
                  <a:solidFill>
                    <a:srgbClr val="993300"/>
                  </a:solidFill>
                  <a:latin typeface="Times New Roman" panose="02020603050405020304" pitchFamily="18" charset="0"/>
                  <a:ea typeface="SimSun" panose="02010600030101010101" pitchFamily="2" charset="-122"/>
                </a:rPr>
                <a:t>l</a:t>
              </a:r>
              <a:r>
                <a:rPr lang="en-US" altLang="en-CH" b="0" baseline="-25000">
                  <a:solidFill>
                    <a:srgbClr val="993300"/>
                  </a:solidFill>
                  <a:latin typeface="Times New Roman" panose="02020603050405020304" pitchFamily="18" charset="0"/>
                  <a:ea typeface="SimSun" panose="02010600030101010101" pitchFamily="2" charset="-122"/>
                </a:rPr>
                <a:t>L</a:t>
              </a:r>
              <a:r>
                <a:rPr lang="en-US" altLang="en-CH" b="0" baseline="30000">
                  <a:solidFill>
                    <a:srgbClr val="993300"/>
                  </a:solidFill>
                  <a:latin typeface="Times New Roman" panose="02020603050405020304" pitchFamily="18" charset="0"/>
                  <a:ea typeface="SimSun" panose="02010600030101010101" pitchFamily="2" charset="-122"/>
                </a:rPr>
                <a:t>I</a:t>
              </a:r>
              <a:r>
                <a:rPr lang="en-US" altLang="en-CH" b="0" i="0">
                  <a:solidFill>
                    <a:srgbClr val="993300"/>
                  </a:solidFill>
                  <a:latin typeface="Arial" panose="020B0604020202020204" pitchFamily="34" charset="0"/>
                  <a:ea typeface="SimSun" panose="02010600030101010101" pitchFamily="2" charset="-122"/>
                </a:rPr>
                <a:t>     </a:t>
              </a:r>
              <a:r>
                <a:rPr lang="en-US" altLang="en-CH" b="0" i="0">
                  <a:latin typeface="Arial" panose="020B0604020202020204" pitchFamily="34" charset="0"/>
                  <a:ea typeface="SimSun" panose="02010600030101010101" pitchFamily="2" charset="-122"/>
                </a:rPr>
                <a:t>are the weak interaction eigenstates</a:t>
              </a:r>
            </a:p>
            <a:p>
              <a:pPr eaLnBrk="1" hangingPunct="1">
                <a:spcBef>
                  <a:spcPct val="0"/>
                </a:spcBef>
                <a:buFontTx/>
                <a:buNone/>
              </a:pPr>
              <a:r>
                <a:rPr lang="en-US" altLang="en-CH" b="0">
                  <a:solidFill>
                    <a:srgbClr val="993300"/>
                  </a:solidFill>
                  <a:latin typeface="Times New Roman" panose="02020603050405020304" pitchFamily="18" charset="0"/>
                  <a:ea typeface="SimSun" panose="02010600030101010101" pitchFamily="2" charset="-122"/>
                </a:rPr>
                <a:t>d</a:t>
              </a:r>
              <a:r>
                <a:rPr lang="en-US" altLang="en-CH" b="0" baseline="-25000">
                  <a:solidFill>
                    <a:srgbClr val="993300"/>
                  </a:solidFill>
                  <a:latin typeface="Times New Roman" panose="02020603050405020304" pitchFamily="18" charset="0"/>
                  <a:ea typeface="SimSun" panose="02010600030101010101" pitchFamily="2" charset="-122"/>
                </a:rPr>
                <a:t>L</a:t>
              </a:r>
              <a:r>
                <a:rPr lang="en-US" altLang="en-CH" b="0">
                  <a:solidFill>
                    <a:srgbClr val="993300"/>
                  </a:solidFill>
                  <a:latin typeface="Times New Roman" panose="02020603050405020304" pitchFamily="18" charset="0"/>
                  <a:ea typeface="SimSun" panose="02010600030101010101" pitchFamily="2" charset="-122"/>
                </a:rPr>
                <a:t>  , u</a:t>
              </a:r>
              <a:r>
                <a:rPr lang="en-US" altLang="en-CH" b="0" baseline="-25000">
                  <a:solidFill>
                    <a:srgbClr val="993300"/>
                  </a:solidFill>
                  <a:latin typeface="Times New Roman" panose="02020603050405020304" pitchFamily="18" charset="0"/>
                  <a:ea typeface="SimSun" panose="02010600030101010101" pitchFamily="2" charset="-122"/>
                </a:rPr>
                <a:t>L  </a:t>
              </a:r>
              <a:r>
                <a:rPr lang="en-US" altLang="en-CH" b="0">
                  <a:solidFill>
                    <a:srgbClr val="993300"/>
                  </a:solidFill>
                  <a:latin typeface="Times New Roman" panose="02020603050405020304" pitchFamily="18" charset="0"/>
                  <a:ea typeface="SimSun" panose="02010600030101010101" pitchFamily="2" charset="-122"/>
                </a:rPr>
                <a:t> ,  l</a:t>
              </a:r>
              <a:r>
                <a:rPr lang="en-US" altLang="en-CH" b="0" baseline="-25000">
                  <a:solidFill>
                    <a:srgbClr val="993300"/>
                  </a:solidFill>
                  <a:latin typeface="Times New Roman" panose="02020603050405020304" pitchFamily="18" charset="0"/>
                  <a:ea typeface="SimSun" panose="02010600030101010101" pitchFamily="2" charset="-122"/>
                </a:rPr>
                <a:t>L</a:t>
              </a:r>
              <a:r>
                <a:rPr lang="en-US" altLang="en-CH" b="0" i="0">
                  <a:solidFill>
                    <a:srgbClr val="993300"/>
                  </a:solidFill>
                  <a:latin typeface="Arial" panose="020B0604020202020204" pitchFamily="34" charset="0"/>
                  <a:ea typeface="SimSun" panose="02010600030101010101" pitchFamily="2" charset="-122"/>
                </a:rPr>
                <a:t>     </a:t>
              </a:r>
              <a:r>
                <a:rPr lang="en-US" altLang="en-CH" b="0" i="0">
                  <a:latin typeface="Arial" panose="020B0604020202020204" pitchFamily="34" charset="0"/>
                  <a:ea typeface="SimSun" panose="02010600030101010101" pitchFamily="2" charset="-122"/>
                </a:rPr>
                <a:t>are the mass eigenstates (</a:t>
              </a:r>
              <a:r>
                <a:rPr lang="en-US" altLang="en-US" b="0" i="0">
                  <a:latin typeface="Arial" panose="020B0604020202020204" pitchFamily="34" charset="0"/>
                  <a:ea typeface="SimSun" panose="02010600030101010101" pitchFamily="2" charset="-122"/>
                </a:rPr>
                <a:t>“</a:t>
              </a:r>
              <a:r>
                <a:rPr lang="en-US" altLang="en-CH" b="0" i="0">
                  <a:latin typeface="Arial" panose="020B0604020202020204" pitchFamily="34" charset="0"/>
                  <a:ea typeface="SimSun" panose="02010600030101010101" pitchFamily="2" charset="-122"/>
                </a:rPr>
                <a:t>physical particles</a:t>
              </a:r>
              <a:r>
                <a:rPr lang="en-US" altLang="en-US" b="0" i="0">
                  <a:latin typeface="Arial" panose="020B0604020202020204" pitchFamily="34" charset="0"/>
                  <a:ea typeface="SimSun" panose="02010600030101010101" pitchFamily="2" charset="-122"/>
                </a:rPr>
                <a:t>”</a:t>
              </a:r>
              <a:r>
                <a:rPr lang="en-US" altLang="en-CH" b="0" i="0">
                  <a:latin typeface="Arial" panose="020B0604020202020204" pitchFamily="34" charset="0"/>
                  <a:ea typeface="SimSun" panose="02010600030101010101" pitchFamily="2" charset="-122"/>
                </a:rPr>
                <a:t>)</a:t>
              </a:r>
              <a:r>
                <a:rPr lang="en-US" altLang="en-CH" b="0" i="0">
                  <a:solidFill>
                    <a:srgbClr val="993300"/>
                  </a:solidFill>
                  <a:latin typeface="Arial" panose="020B0604020202020204" pitchFamily="34" charset="0"/>
                  <a:ea typeface="SimSun" panose="02010600030101010101" pitchFamily="2" charset="-122"/>
                </a:rPr>
                <a:t>    </a:t>
              </a:r>
            </a:p>
          </p:txBody>
        </p:sp>
      </p:grpSp>
      <p:graphicFrame>
        <p:nvGraphicFramePr>
          <p:cNvPr id="1553420" name="Object 12">
            <a:extLst>
              <a:ext uri="{FF2B5EF4-FFF2-40B4-BE49-F238E27FC236}">
                <a16:creationId xmlns:a16="http://schemas.microsoft.com/office/drawing/2014/main" id="{CA8A6B40-DB52-BF40-9BA1-2544CA8217A5}"/>
              </a:ext>
            </a:extLst>
          </p:cNvPr>
          <p:cNvGraphicFramePr>
            <a:graphicFrameLocks noGrp="1" noChangeAspect="1"/>
          </p:cNvGraphicFramePr>
          <p:nvPr>
            <p:ph sz="quarter" idx="4294967295"/>
          </p:nvPr>
        </p:nvGraphicFramePr>
        <p:xfrm>
          <a:off x="1693863" y="4071938"/>
          <a:ext cx="3746500" cy="1814512"/>
        </p:xfrm>
        <a:graphic>
          <a:graphicData uri="http://schemas.openxmlformats.org/presentationml/2006/ole">
            <mc:AlternateContent xmlns:mc="http://schemas.openxmlformats.org/markup-compatibility/2006">
              <mc:Choice xmlns:v="urn:schemas-microsoft-com:vml" Requires="v">
                <p:oleObj name="Equation" r:id="rId6" imgW="55003700" imgH="21653500" progId="Equation.DSMT4">
                  <p:embed/>
                </p:oleObj>
              </mc:Choice>
              <mc:Fallback>
                <p:oleObj name="Equation" r:id="rId6" imgW="55003700" imgH="21653500"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3863" y="4071938"/>
                        <a:ext cx="3746500" cy="181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53421" name="Object 13">
            <a:extLst>
              <a:ext uri="{FF2B5EF4-FFF2-40B4-BE49-F238E27FC236}">
                <a16:creationId xmlns:a16="http://schemas.microsoft.com/office/drawing/2014/main" id="{97F03DEE-5F0D-A8E2-2C4C-8E8F334B1B47}"/>
              </a:ext>
            </a:extLst>
          </p:cNvPr>
          <p:cNvGraphicFramePr>
            <a:graphicFrameLocks noChangeAspect="1"/>
          </p:cNvGraphicFramePr>
          <p:nvPr/>
        </p:nvGraphicFramePr>
        <p:xfrm>
          <a:off x="5562600" y="2622550"/>
          <a:ext cx="3440113" cy="1062038"/>
        </p:xfrm>
        <a:graphic>
          <a:graphicData uri="http://schemas.openxmlformats.org/presentationml/2006/ole">
            <mc:AlternateContent xmlns:mc="http://schemas.openxmlformats.org/markup-compatibility/2006">
              <mc:Choice xmlns:v="urn:schemas-microsoft-com:vml" Requires="v">
                <p:oleObj name="Equation" r:id="rId8" imgW="58801000" imgH="18135600" progId="Equation.DSMT4">
                  <p:embed/>
                </p:oleObj>
              </mc:Choice>
              <mc:Fallback>
                <p:oleObj name="Equation" r:id="rId8" imgW="58801000" imgH="181356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2622550"/>
                        <a:ext cx="3440113"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61452" name="Group 14">
            <a:extLst>
              <a:ext uri="{FF2B5EF4-FFF2-40B4-BE49-F238E27FC236}">
                <a16:creationId xmlns:a16="http://schemas.microsoft.com/office/drawing/2014/main" id="{1F2612B2-6437-5B12-B2E2-EB1C095E2C40}"/>
              </a:ext>
            </a:extLst>
          </p:cNvPr>
          <p:cNvGrpSpPr>
            <a:grpSpLocks/>
          </p:cNvGrpSpPr>
          <p:nvPr/>
        </p:nvGrpSpPr>
        <p:grpSpPr bwMode="auto">
          <a:xfrm>
            <a:off x="269875" y="53975"/>
            <a:ext cx="3581400" cy="687388"/>
            <a:chOff x="195" y="31"/>
            <a:chExt cx="2256" cy="433"/>
          </a:xfrm>
        </p:grpSpPr>
        <p:graphicFrame>
          <p:nvGraphicFramePr>
            <p:cNvPr id="61453" name="Object 15">
              <a:extLst>
                <a:ext uri="{FF2B5EF4-FFF2-40B4-BE49-F238E27FC236}">
                  <a16:creationId xmlns:a16="http://schemas.microsoft.com/office/drawing/2014/main" id="{C6FA8302-3DAC-A05B-4DEE-B9BC9A9F3914}"/>
                </a:ext>
              </a:extLst>
            </p:cNvPr>
            <p:cNvGraphicFramePr>
              <a:graphicFrameLocks noChangeAspect="1"/>
            </p:cNvGraphicFramePr>
            <p:nvPr/>
          </p:nvGraphicFramePr>
          <p:xfrm>
            <a:off x="195" y="79"/>
            <a:ext cx="2256" cy="385"/>
          </p:xfrm>
          <a:graphic>
            <a:graphicData uri="http://schemas.openxmlformats.org/presentationml/2006/ole">
              <mc:AlternateContent xmlns:mc="http://schemas.openxmlformats.org/markup-compatibility/2006">
                <mc:Choice xmlns:v="urn:schemas-microsoft-com:vml" Requires="v">
                  <p:oleObj name="Equation" r:id="rId10" imgW="26035000" imgH="5270500" progId="Equation.DSMT4">
                    <p:embed/>
                  </p:oleObj>
                </mc:Choice>
                <mc:Fallback>
                  <p:oleObj name="Equation" r:id="rId10" imgW="26035000" imgH="5270500"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5" y="79"/>
                          <a:ext cx="2256" cy="3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1454" name="Text Box 16">
              <a:extLst>
                <a:ext uri="{FF2B5EF4-FFF2-40B4-BE49-F238E27FC236}">
                  <a16:creationId xmlns:a16="http://schemas.microsoft.com/office/drawing/2014/main" id="{454D9EE3-666E-0EA3-2C92-744DA5B6B5FB}"/>
                </a:ext>
              </a:extLst>
            </p:cNvPr>
            <p:cNvSpPr txBox="1">
              <a:spLocks noChangeArrowheads="1"/>
            </p:cNvSpPr>
            <p:nvPr/>
          </p:nvSpPr>
          <p:spPr bwMode="auto">
            <a:xfrm>
              <a:off x="1138" y="31"/>
              <a:ext cx="4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S.S.B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534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34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534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534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534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53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3417" grpId="0"/>
      <p:bldP spid="15534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oter Placeholder 5">
            <a:extLst>
              <a:ext uri="{FF2B5EF4-FFF2-40B4-BE49-F238E27FC236}">
                <a16:creationId xmlns:a16="http://schemas.microsoft.com/office/drawing/2014/main" id="{934C2B89-2116-ECB6-BDFE-E67346F8B909}"/>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38792603-85A1-7548-94DA-E25391D11B35}" type="slidenum">
              <a:rPr lang="en-US" altLang="en-CH" sz="1000" b="0" i="0">
                <a:solidFill>
                  <a:schemeClr val="accent2"/>
                </a:solidFill>
              </a:rPr>
              <a:pPr algn="r" eaLnBrk="1" hangingPunct="1">
                <a:spcBef>
                  <a:spcPct val="0"/>
                </a:spcBef>
                <a:buFontTx/>
                <a:buNone/>
              </a:pPr>
              <a:t>23</a:t>
            </a:fld>
            <a:r>
              <a:rPr lang="en-US" altLang="en-CH" sz="1000" b="0" i="0">
                <a:solidFill>
                  <a:schemeClr val="accent2"/>
                </a:solidFill>
              </a:rPr>
              <a:t>)</a:t>
            </a:r>
          </a:p>
        </p:txBody>
      </p:sp>
      <p:sp>
        <p:nvSpPr>
          <p:cNvPr id="62466" name="Rectangle 2">
            <a:extLst>
              <a:ext uri="{FF2B5EF4-FFF2-40B4-BE49-F238E27FC236}">
                <a16:creationId xmlns:a16="http://schemas.microsoft.com/office/drawing/2014/main" id="{FA953C81-C5B9-4FBD-A2AA-06CCE4379717}"/>
              </a:ext>
            </a:extLst>
          </p:cNvPr>
          <p:cNvSpPr>
            <a:spLocks noGrp="1" noChangeArrowheads="1"/>
          </p:cNvSpPr>
          <p:nvPr>
            <p:ph type="title" idx="4294967295"/>
          </p:nvPr>
        </p:nvSpPr>
        <p:spPr/>
        <p:txBody>
          <a:bodyPr/>
          <a:lstStyle/>
          <a:p>
            <a:pPr eaLnBrk="1" hangingPunct="1"/>
            <a:r>
              <a:rPr lang="en-US" altLang="en-CH">
                <a:ea typeface="ＭＳ Ｐゴシック" panose="020B0600070205080204" pitchFamily="34" charset="-128"/>
              </a:rPr>
              <a:t>                                 : The Fermion Masses</a:t>
            </a:r>
          </a:p>
        </p:txBody>
      </p:sp>
      <p:graphicFrame>
        <p:nvGraphicFramePr>
          <p:cNvPr id="62467" name="Object 4">
            <a:extLst>
              <a:ext uri="{FF2B5EF4-FFF2-40B4-BE49-F238E27FC236}">
                <a16:creationId xmlns:a16="http://schemas.microsoft.com/office/drawing/2014/main" id="{25D3105A-304F-025A-3625-6AD7968A13FE}"/>
              </a:ext>
            </a:extLst>
          </p:cNvPr>
          <p:cNvGraphicFramePr>
            <a:graphicFrameLocks noGrp="1" noChangeAspect="1"/>
          </p:cNvGraphicFramePr>
          <p:nvPr>
            <p:ph sz="quarter" idx="4294967295"/>
          </p:nvPr>
        </p:nvGraphicFramePr>
        <p:xfrm>
          <a:off x="1143000" y="931863"/>
          <a:ext cx="6416675" cy="1871662"/>
        </p:xfrm>
        <a:graphic>
          <a:graphicData uri="http://schemas.openxmlformats.org/presentationml/2006/ole">
            <mc:AlternateContent xmlns:mc="http://schemas.openxmlformats.org/markup-compatibility/2006">
              <mc:Choice xmlns:v="urn:schemas-microsoft-com:vml" Requires="v">
                <p:oleObj name="Equation" r:id="rId3" imgW="112344200" imgH="32766000" progId="Equation.DSMT4">
                  <p:embed/>
                </p:oleObj>
              </mc:Choice>
              <mc:Fallback>
                <p:oleObj name="Equation" r:id="rId3" imgW="112344200" imgH="32766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31863"/>
                        <a:ext cx="64166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68" name="Text Box 6">
            <a:extLst>
              <a:ext uri="{FF2B5EF4-FFF2-40B4-BE49-F238E27FC236}">
                <a16:creationId xmlns:a16="http://schemas.microsoft.com/office/drawing/2014/main" id="{E1321C8B-75EE-3B61-94FF-AB09B757C282}"/>
              </a:ext>
            </a:extLst>
          </p:cNvPr>
          <p:cNvSpPr txBox="1">
            <a:spLocks noChangeArrowheads="1"/>
          </p:cNvSpPr>
          <p:nvPr/>
        </p:nvSpPr>
        <p:spPr bwMode="auto">
          <a:xfrm>
            <a:off x="304800" y="838200"/>
            <a:ext cx="279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i="0">
                <a:solidFill>
                  <a:srgbClr val="000099"/>
                </a:solidFill>
                <a:latin typeface="Arial" panose="020B0604020202020204" pitchFamily="34" charset="0"/>
                <a:ea typeface="SimSun" panose="02010600030101010101" pitchFamily="2" charset="-122"/>
              </a:rPr>
              <a:t>In terms of the mass eigenstates:</a:t>
            </a:r>
          </a:p>
        </p:txBody>
      </p:sp>
      <p:graphicFrame>
        <p:nvGraphicFramePr>
          <p:cNvPr id="62469" name="Object 7">
            <a:extLst>
              <a:ext uri="{FF2B5EF4-FFF2-40B4-BE49-F238E27FC236}">
                <a16:creationId xmlns:a16="http://schemas.microsoft.com/office/drawing/2014/main" id="{675B484F-2984-89E9-C88F-C5F7504C483B}"/>
              </a:ext>
            </a:extLst>
          </p:cNvPr>
          <p:cNvGraphicFramePr>
            <a:graphicFrameLocks noGrp="1" noChangeAspect="1"/>
          </p:cNvGraphicFramePr>
          <p:nvPr>
            <p:ph sz="quarter" idx="4294967295"/>
          </p:nvPr>
        </p:nvGraphicFramePr>
        <p:xfrm>
          <a:off x="1038225" y="2814638"/>
          <a:ext cx="5222875" cy="1420812"/>
        </p:xfrm>
        <a:graphic>
          <a:graphicData uri="http://schemas.openxmlformats.org/presentationml/2006/ole">
            <mc:AlternateContent xmlns:mc="http://schemas.openxmlformats.org/markup-compatibility/2006">
              <mc:Choice xmlns:v="urn:schemas-microsoft-com:vml" Requires="v">
                <p:oleObj name="Equation" r:id="rId5" imgW="56172100" imgH="16675100" progId="Equation.DSMT4">
                  <p:embed/>
                </p:oleObj>
              </mc:Choice>
              <mc:Fallback>
                <p:oleObj name="Equation" r:id="rId5" imgW="56172100" imgH="166751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225" y="2814638"/>
                        <a:ext cx="5222875" cy="142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54441" name="Line 9">
            <a:extLst>
              <a:ext uri="{FF2B5EF4-FFF2-40B4-BE49-F238E27FC236}">
                <a16:creationId xmlns:a16="http://schemas.microsoft.com/office/drawing/2014/main" id="{FD6ED0EF-7E6F-4CEB-A54B-089218B40F14}"/>
              </a:ext>
            </a:extLst>
          </p:cNvPr>
          <p:cNvSpPr>
            <a:spLocks noChangeShapeType="1"/>
          </p:cNvSpPr>
          <p:nvPr/>
        </p:nvSpPr>
        <p:spPr bwMode="auto">
          <a:xfrm>
            <a:off x="228600" y="4267200"/>
            <a:ext cx="8610600"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a:spAutoFit/>
          </a:bodyPr>
          <a:lstStyle/>
          <a:p>
            <a:endParaRPr lang="en-CH"/>
          </a:p>
        </p:txBody>
      </p:sp>
      <p:sp>
        <p:nvSpPr>
          <p:cNvPr id="1554442" name="Text Box 10">
            <a:extLst>
              <a:ext uri="{FF2B5EF4-FFF2-40B4-BE49-F238E27FC236}">
                <a16:creationId xmlns:a16="http://schemas.microsoft.com/office/drawing/2014/main" id="{28547A73-1823-0883-8E70-DE1366DA4730}"/>
              </a:ext>
            </a:extLst>
          </p:cNvPr>
          <p:cNvSpPr txBox="1">
            <a:spLocks noChangeArrowheads="1"/>
          </p:cNvSpPr>
          <p:nvPr/>
        </p:nvSpPr>
        <p:spPr bwMode="auto">
          <a:xfrm>
            <a:off x="304800" y="4343400"/>
            <a:ext cx="8305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i="0">
                <a:solidFill>
                  <a:srgbClr val="000099"/>
                </a:solidFill>
                <a:latin typeface="Arial" panose="020B0604020202020204" pitchFamily="34" charset="0"/>
                <a:ea typeface="SimSun" panose="02010600030101010101" pitchFamily="2" charset="-122"/>
              </a:rPr>
              <a:t>In flavour space one can choose:</a:t>
            </a:r>
          </a:p>
          <a:p>
            <a:pPr eaLnBrk="1" hangingPunct="1">
              <a:spcBef>
                <a:spcPct val="0"/>
              </a:spcBef>
              <a:buFontTx/>
              <a:buNone/>
            </a:pPr>
            <a:r>
              <a:rPr lang="en-US" altLang="en-CH" sz="1400" i="0" u="sng">
                <a:latin typeface="Arial" panose="020B0604020202020204" pitchFamily="34" charset="0"/>
                <a:ea typeface="SimSun" panose="02010600030101010101" pitchFamily="2" charset="-122"/>
              </a:rPr>
              <a:t>Weak basis</a:t>
            </a:r>
            <a:r>
              <a:rPr lang="en-US" altLang="en-CH" sz="1400" b="0" i="0">
                <a:latin typeface="Arial" panose="020B0604020202020204" pitchFamily="34" charset="0"/>
                <a:ea typeface="SimSun" panose="02010600030101010101" pitchFamily="2" charset="-122"/>
              </a:rPr>
              <a:t>: The gauge currents are diagonal in flavour space, but the flavour mass matrices are</a:t>
            </a:r>
          </a:p>
          <a:p>
            <a:pPr eaLnBrk="1" hangingPunct="1">
              <a:spcBef>
                <a:spcPct val="0"/>
              </a:spcBef>
              <a:buFontTx/>
              <a:buNone/>
            </a:pPr>
            <a:r>
              <a:rPr lang="en-US" altLang="en-CH" sz="1400" b="0" i="0">
                <a:latin typeface="Arial" panose="020B0604020202020204" pitchFamily="34" charset="0"/>
                <a:ea typeface="SimSun" panose="02010600030101010101" pitchFamily="2" charset="-122"/>
              </a:rPr>
              <a:t>                     non-diagonal</a:t>
            </a:r>
          </a:p>
          <a:p>
            <a:pPr eaLnBrk="1" hangingPunct="1">
              <a:spcBef>
                <a:spcPct val="0"/>
              </a:spcBef>
              <a:buFontTx/>
              <a:buNone/>
            </a:pPr>
            <a:r>
              <a:rPr lang="en-US" altLang="en-CH" sz="1400" i="0" u="sng">
                <a:latin typeface="Arial" panose="020B0604020202020204" pitchFamily="34" charset="0"/>
                <a:ea typeface="SimSun" panose="02010600030101010101" pitchFamily="2" charset="-122"/>
              </a:rPr>
              <a:t>Mass basis</a:t>
            </a:r>
            <a:r>
              <a:rPr lang="en-US" altLang="en-CH" sz="1400" b="0" i="0">
                <a:latin typeface="Arial" panose="020B0604020202020204" pitchFamily="34" charset="0"/>
                <a:ea typeface="SimSun" panose="02010600030101010101" pitchFamily="2" charset="-122"/>
              </a:rPr>
              <a:t>: The fermion masses are diagonal, but some gauge currents (charged weak interactions) </a:t>
            </a:r>
          </a:p>
          <a:p>
            <a:pPr eaLnBrk="1" hangingPunct="1">
              <a:spcBef>
                <a:spcPct val="0"/>
              </a:spcBef>
              <a:buFontTx/>
              <a:buNone/>
            </a:pPr>
            <a:r>
              <a:rPr lang="en-US" altLang="en-CH" sz="1400" b="0" i="0">
                <a:latin typeface="Arial" panose="020B0604020202020204" pitchFamily="34" charset="0"/>
                <a:ea typeface="SimSun" panose="02010600030101010101" pitchFamily="2" charset="-122"/>
              </a:rPr>
              <a:t>                     are not diagonal in flavour space</a:t>
            </a:r>
          </a:p>
        </p:txBody>
      </p:sp>
      <p:sp>
        <p:nvSpPr>
          <p:cNvPr id="1554443" name="Text Box 11">
            <a:extLst>
              <a:ext uri="{FF2B5EF4-FFF2-40B4-BE49-F238E27FC236}">
                <a16:creationId xmlns:a16="http://schemas.microsoft.com/office/drawing/2014/main" id="{07C05306-0D59-7C14-8A93-C2ABC25C6B51}"/>
              </a:ext>
            </a:extLst>
          </p:cNvPr>
          <p:cNvSpPr txBox="1">
            <a:spLocks noChangeArrowheads="1"/>
          </p:cNvSpPr>
          <p:nvPr/>
        </p:nvSpPr>
        <p:spPr bwMode="auto">
          <a:xfrm>
            <a:off x="1447800" y="5562600"/>
            <a:ext cx="5462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FF0000"/>
                </a:solidFill>
                <a:latin typeface="Arial" panose="020B0604020202020204" pitchFamily="34" charset="0"/>
                <a:ea typeface="SimSun" panose="02010600030101010101" pitchFamily="2" charset="-122"/>
              </a:rPr>
              <a:t>In the weak basis: </a:t>
            </a:r>
            <a:r>
              <a:rPr lang="en-US" altLang="en-CH" sz="1800" b="0" i="0">
                <a:solidFill>
                  <a:srgbClr val="FF0000"/>
                </a:solidFill>
                <a:latin typeface="ScriptC" pitchFamily="2" charset="0"/>
                <a:ea typeface="SimSun" panose="02010600030101010101" pitchFamily="2" charset="-122"/>
              </a:rPr>
              <a:t>L</a:t>
            </a:r>
            <a:r>
              <a:rPr lang="en-US" altLang="en-CH" sz="1800" b="0" baseline="-25000">
                <a:solidFill>
                  <a:srgbClr val="FF0000"/>
                </a:solidFill>
                <a:latin typeface="Times New Roman" panose="02020603050405020304" pitchFamily="18" charset="0"/>
                <a:ea typeface="SimSun" panose="02010600030101010101" pitchFamily="2" charset="-122"/>
              </a:rPr>
              <a:t>Yukawa                          </a:t>
            </a:r>
            <a:r>
              <a:rPr lang="en-US" altLang="en-CH" sz="1800" b="0">
                <a:solidFill>
                  <a:srgbClr val="FF0000"/>
                </a:solidFill>
                <a:latin typeface="Times New Roman" panose="02020603050405020304" pitchFamily="18" charset="0"/>
                <a:ea typeface="SimSun" panose="02010600030101010101" pitchFamily="2" charset="-122"/>
              </a:rPr>
              <a:t> </a:t>
            </a:r>
            <a:r>
              <a:rPr lang="en-US" altLang="en-CH" sz="1800" b="0" i="0">
                <a:solidFill>
                  <a:srgbClr val="FF0000"/>
                </a:solidFill>
                <a:latin typeface="Arial" panose="020B0604020202020204" pitchFamily="34" charset="0"/>
                <a:ea typeface="SimSun" panose="02010600030101010101" pitchFamily="2" charset="-122"/>
              </a:rPr>
              <a:t>= CP violating</a:t>
            </a:r>
          </a:p>
          <a:p>
            <a:pPr eaLnBrk="1" hangingPunct="1">
              <a:spcBef>
                <a:spcPct val="0"/>
              </a:spcBef>
              <a:buFontTx/>
              <a:buNone/>
            </a:pPr>
            <a:r>
              <a:rPr lang="en-US" altLang="en-CH" sz="1800" b="0" i="0">
                <a:solidFill>
                  <a:srgbClr val="FF0000"/>
                </a:solidFill>
                <a:latin typeface="Arial" panose="020B0604020202020204" pitchFamily="34" charset="0"/>
                <a:ea typeface="SimSun" panose="02010600030101010101" pitchFamily="2" charset="-122"/>
              </a:rPr>
              <a:t>In the mass basis: </a:t>
            </a:r>
            <a:r>
              <a:rPr lang="en-US" altLang="en-CH" sz="1800" b="0" i="0">
                <a:solidFill>
                  <a:srgbClr val="FF0000"/>
                </a:solidFill>
                <a:latin typeface="ScriptC" pitchFamily="2" charset="0"/>
                <a:ea typeface="SimSun" panose="02010600030101010101" pitchFamily="2" charset="-122"/>
              </a:rPr>
              <a:t>L</a:t>
            </a:r>
            <a:r>
              <a:rPr lang="en-US" altLang="en-CH" sz="1800" b="0" baseline="-25000">
                <a:solidFill>
                  <a:srgbClr val="FF0000"/>
                </a:solidFill>
                <a:latin typeface="Times New Roman" panose="02020603050405020304" pitchFamily="18" charset="0"/>
                <a:ea typeface="SimSun" panose="02010600030101010101" pitchFamily="2" charset="-122"/>
              </a:rPr>
              <a:t>Yukawa  </a:t>
            </a:r>
            <a:r>
              <a:rPr lang="en-US" altLang="en-CH" sz="1800" b="0">
                <a:solidFill>
                  <a:srgbClr val="FF0000"/>
                </a:solidFill>
                <a:latin typeface="Times New Roman" panose="02020603050405020304" pitchFamily="18" charset="0"/>
                <a:ea typeface="SimSun" panose="02010600030101010101" pitchFamily="2" charset="-122"/>
              </a:rPr>
              <a:t> </a:t>
            </a:r>
            <a:r>
              <a:rPr lang="en-US" altLang="en-CH" sz="1800" b="0" i="0">
                <a:solidFill>
                  <a:srgbClr val="FF0000"/>
                </a:solidFill>
                <a:latin typeface="Arial" panose="020B0604020202020204" pitchFamily="34" charset="0"/>
                <a:ea typeface="SimSun" panose="02010600030101010101" pitchFamily="2" charset="-122"/>
              </a:rPr>
              <a:t>→   </a:t>
            </a:r>
            <a:r>
              <a:rPr lang="en-US" altLang="en-CH" sz="1800" b="0" i="0">
                <a:solidFill>
                  <a:srgbClr val="FF0000"/>
                </a:solidFill>
                <a:latin typeface="ScriptC" pitchFamily="2" charset="0"/>
                <a:ea typeface="SimSun" panose="02010600030101010101" pitchFamily="2" charset="-122"/>
              </a:rPr>
              <a:t>L</a:t>
            </a:r>
            <a:r>
              <a:rPr lang="en-US" altLang="en-CH" sz="1800" b="0" baseline="-25000">
                <a:solidFill>
                  <a:srgbClr val="FF0000"/>
                </a:solidFill>
                <a:latin typeface="Times New Roman" panose="02020603050405020304" pitchFamily="18" charset="0"/>
                <a:ea typeface="SimSun" panose="02010600030101010101" pitchFamily="2" charset="-122"/>
              </a:rPr>
              <a:t>Mass</a:t>
            </a:r>
            <a:r>
              <a:rPr lang="en-US" altLang="en-CH" sz="1800" b="0" i="0" baseline="-25000">
                <a:solidFill>
                  <a:srgbClr val="FF0000"/>
                </a:solidFill>
                <a:latin typeface="Arial" panose="020B0604020202020204" pitchFamily="34" charset="0"/>
                <a:ea typeface="SimSun" panose="02010600030101010101" pitchFamily="2" charset="-122"/>
              </a:rPr>
              <a:t> </a:t>
            </a:r>
            <a:r>
              <a:rPr lang="en-US" altLang="en-CH" sz="1800" b="0" i="0">
                <a:solidFill>
                  <a:srgbClr val="FF0000"/>
                </a:solidFill>
                <a:latin typeface="Arial" panose="020B0604020202020204" pitchFamily="34" charset="0"/>
                <a:ea typeface="SimSun" panose="02010600030101010101" pitchFamily="2" charset="-122"/>
              </a:rPr>
              <a:t>= CP conserving</a:t>
            </a:r>
          </a:p>
        </p:txBody>
      </p:sp>
      <p:sp>
        <p:nvSpPr>
          <p:cNvPr id="1554444" name="Text Box 12">
            <a:extLst>
              <a:ext uri="{FF2B5EF4-FFF2-40B4-BE49-F238E27FC236}">
                <a16:creationId xmlns:a16="http://schemas.microsoft.com/office/drawing/2014/main" id="{BE0E2346-71F7-5593-FA18-CC416D586CA0}"/>
              </a:ext>
            </a:extLst>
          </p:cNvPr>
          <p:cNvSpPr txBox="1">
            <a:spLocks noChangeArrowheads="1"/>
          </p:cNvSpPr>
          <p:nvPr/>
        </p:nvSpPr>
        <p:spPr bwMode="auto">
          <a:xfrm>
            <a:off x="654050" y="6365875"/>
            <a:ext cx="6872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990099"/>
                </a:solidFill>
                <a:latin typeface="Arial" panose="020B0604020202020204" pitchFamily="34" charset="0"/>
                <a:ea typeface="SimSun" panose="02010600030101010101" pitchFamily="2" charset="-122"/>
                <a:sym typeface="Wingdings" pitchFamily="2" charset="2"/>
              </a:rPr>
              <a:t></a:t>
            </a:r>
            <a:r>
              <a:rPr lang="en-US" altLang="en-CH" sz="1800" b="0" i="0">
                <a:solidFill>
                  <a:srgbClr val="990099"/>
                </a:solidFill>
                <a:latin typeface="Arial" panose="020B0604020202020204" pitchFamily="34" charset="0"/>
                <a:ea typeface="SimSun" panose="02010600030101010101" pitchFamily="2" charset="-122"/>
              </a:rPr>
              <a:t> What happened to the charged current interactions (in </a:t>
            </a:r>
            <a:r>
              <a:rPr lang="en-US" altLang="en-CH" sz="1800" b="0" i="0">
                <a:solidFill>
                  <a:srgbClr val="990099"/>
                </a:solidFill>
                <a:latin typeface="ScriptC" pitchFamily="2" charset="0"/>
                <a:ea typeface="SimSun" panose="02010600030101010101" pitchFamily="2" charset="-122"/>
              </a:rPr>
              <a:t>L</a:t>
            </a:r>
            <a:r>
              <a:rPr lang="en-US" altLang="en-CH" sz="1800" b="0" baseline="-25000">
                <a:solidFill>
                  <a:srgbClr val="990099"/>
                </a:solidFill>
                <a:latin typeface="Times New Roman" panose="02020603050405020304" pitchFamily="18" charset="0"/>
                <a:ea typeface="SimSun" panose="02010600030101010101" pitchFamily="2" charset="-122"/>
              </a:rPr>
              <a:t>Kinetic</a:t>
            </a:r>
            <a:r>
              <a:rPr lang="en-US" altLang="en-CH" sz="1800" b="0" i="0">
                <a:solidFill>
                  <a:srgbClr val="990099"/>
                </a:solidFill>
                <a:latin typeface="Arial" panose="020B0604020202020204" pitchFamily="34" charset="0"/>
                <a:ea typeface="SimSun" panose="02010600030101010101" pitchFamily="2" charset="-122"/>
              </a:rPr>
              <a:t>) ?</a:t>
            </a:r>
          </a:p>
        </p:txBody>
      </p:sp>
      <p:grpSp>
        <p:nvGrpSpPr>
          <p:cNvPr id="62474" name="Group 14">
            <a:extLst>
              <a:ext uri="{FF2B5EF4-FFF2-40B4-BE49-F238E27FC236}">
                <a16:creationId xmlns:a16="http://schemas.microsoft.com/office/drawing/2014/main" id="{DDE3E611-5F5A-6E7D-2F1F-8CBBFECC737B}"/>
              </a:ext>
            </a:extLst>
          </p:cNvPr>
          <p:cNvGrpSpPr>
            <a:grpSpLocks/>
          </p:cNvGrpSpPr>
          <p:nvPr/>
        </p:nvGrpSpPr>
        <p:grpSpPr bwMode="auto">
          <a:xfrm>
            <a:off x="269875" y="53975"/>
            <a:ext cx="3581400" cy="687388"/>
            <a:chOff x="195" y="31"/>
            <a:chExt cx="2256" cy="433"/>
          </a:xfrm>
        </p:grpSpPr>
        <p:graphicFrame>
          <p:nvGraphicFramePr>
            <p:cNvPr id="62475" name="Object 15">
              <a:extLst>
                <a:ext uri="{FF2B5EF4-FFF2-40B4-BE49-F238E27FC236}">
                  <a16:creationId xmlns:a16="http://schemas.microsoft.com/office/drawing/2014/main" id="{83227D54-15DF-BCFE-38FF-5D4DCAB84A18}"/>
                </a:ext>
              </a:extLst>
            </p:cNvPr>
            <p:cNvGraphicFramePr>
              <a:graphicFrameLocks noChangeAspect="1"/>
            </p:cNvGraphicFramePr>
            <p:nvPr/>
          </p:nvGraphicFramePr>
          <p:xfrm>
            <a:off x="195" y="79"/>
            <a:ext cx="2256" cy="385"/>
          </p:xfrm>
          <a:graphic>
            <a:graphicData uri="http://schemas.openxmlformats.org/presentationml/2006/ole">
              <mc:AlternateContent xmlns:mc="http://schemas.openxmlformats.org/markup-compatibility/2006">
                <mc:Choice xmlns:v="urn:schemas-microsoft-com:vml" Requires="v">
                  <p:oleObj name="Equation" r:id="rId7" imgW="26035000" imgH="5270500" progId="Equation.DSMT4">
                    <p:embed/>
                  </p:oleObj>
                </mc:Choice>
                <mc:Fallback>
                  <p:oleObj name="Equation" r:id="rId7" imgW="26035000" imgH="527050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 y="79"/>
                          <a:ext cx="2256" cy="3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2476" name="Text Box 16">
              <a:extLst>
                <a:ext uri="{FF2B5EF4-FFF2-40B4-BE49-F238E27FC236}">
                  <a16:creationId xmlns:a16="http://schemas.microsoft.com/office/drawing/2014/main" id="{72C657A5-BC20-7B9E-C067-5428DC5D8A41}"/>
                </a:ext>
              </a:extLst>
            </p:cNvPr>
            <p:cNvSpPr txBox="1">
              <a:spLocks noChangeArrowheads="1"/>
            </p:cNvSpPr>
            <p:nvPr/>
          </p:nvSpPr>
          <p:spPr bwMode="auto">
            <a:xfrm>
              <a:off x="1138" y="31"/>
              <a:ext cx="4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S.S.B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544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44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44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54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4442" grpId="0"/>
      <p:bldP spid="1554443" grpId="0"/>
      <p:bldP spid="15544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oter Placeholder 3">
            <a:extLst>
              <a:ext uri="{FF2B5EF4-FFF2-40B4-BE49-F238E27FC236}">
                <a16:creationId xmlns:a16="http://schemas.microsoft.com/office/drawing/2014/main" id="{32F9A576-00E7-36BB-9731-8A299EE5D06A}"/>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7F7C348C-20B7-F944-B7AD-8C0B83CC4E97}" type="slidenum">
              <a:rPr lang="en-US" altLang="en-CH" sz="1000" b="0" i="0">
                <a:solidFill>
                  <a:schemeClr val="accent2"/>
                </a:solidFill>
              </a:rPr>
              <a:pPr algn="r" eaLnBrk="1" hangingPunct="1">
                <a:spcBef>
                  <a:spcPct val="0"/>
                </a:spcBef>
                <a:buFontTx/>
                <a:buNone/>
              </a:pPr>
              <a:t>24</a:t>
            </a:fld>
            <a:r>
              <a:rPr lang="en-US" altLang="en-CH" sz="1000" b="0" i="0">
                <a:solidFill>
                  <a:schemeClr val="accent2"/>
                </a:solidFill>
              </a:rPr>
              <a:t>)</a:t>
            </a:r>
          </a:p>
        </p:txBody>
      </p:sp>
      <p:sp>
        <p:nvSpPr>
          <p:cNvPr id="64514" name="Rectangle 2">
            <a:extLst>
              <a:ext uri="{FF2B5EF4-FFF2-40B4-BE49-F238E27FC236}">
                <a16:creationId xmlns:a16="http://schemas.microsoft.com/office/drawing/2014/main" id="{2056386F-BD8A-EDFE-54C9-59C27D5044E0}"/>
              </a:ext>
            </a:extLst>
          </p:cNvPr>
          <p:cNvSpPr>
            <a:spLocks noGrp="1" noChangeArrowheads="1"/>
          </p:cNvSpPr>
          <p:nvPr>
            <p:ph type="title" idx="4294967295"/>
          </p:nvPr>
        </p:nvSpPr>
        <p:spPr/>
        <p:txBody>
          <a:bodyPr/>
          <a:lstStyle/>
          <a:p>
            <a:pPr eaLnBrk="1" hangingPunct="1"/>
            <a:r>
              <a:rPr lang="en-US" altLang="en-CH">
                <a:ea typeface="ＭＳ Ｐゴシック" panose="020B0600070205080204" pitchFamily="34" charset="-128"/>
              </a:rPr>
              <a:t>                                 : The Charged Current</a:t>
            </a:r>
          </a:p>
        </p:txBody>
      </p:sp>
      <p:graphicFrame>
        <p:nvGraphicFramePr>
          <p:cNvPr id="64515" name="Object 3">
            <a:extLst>
              <a:ext uri="{FF2B5EF4-FFF2-40B4-BE49-F238E27FC236}">
                <a16:creationId xmlns:a16="http://schemas.microsoft.com/office/drawing/2014/main" id="{262A7EFD-C003-60AA-41C1-879292976CFA}"/>
              </a:ext>
            </a:extLst>
          </p:cNvPr>
          <p:cNvGraphicFramePr>
            <a:graphicFrameLocks noChangeAspect="1"/>
          </p:cNvGraphicFramePr>
          <p:nvPr/>
        </p:nvGraphicFramePr>
        <p:xfrm>
          <a:off x="846138" y="49213"/>
          <a:ext cx="2895600" cy="696912"/>
        </p:xfrm>
        <a:graphic>
          <a:graphicData uri="http://schemas.openxmlformats.org/presentationml/2006/ole">
            <mc:AlternateContent xmlns:mc="http://schemas.openxmlformats.org/markup-compatibility/2006">
              <mc:Choice xmlns:v="urn:schemas-microsoft-com:vml" Requires="v">
                <p:oleObj name="Equation" r:id="rId3" imgW="21945600" imgH="5270500" progId="Equation.DSMT4">
                  <p:embed/>
                </p:oleObj>
              </mc:Choice>
              <mc:Fallback>
                <p:oleObj name="Equation" r:id="rId3" imgW="21945600" imgH="52705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49213"/>
                        <a:ext cx="2895600" cy="696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4516" name="Text Box 4">
            <a:extLst>
              <a:ext uri="{FF2B5EF4-FFF2-40B4-BE49-F238E27FC236}">
                <a16:creationId xmlns:a16="http://schemas.microsoft.com/office/drawing/2014/main" id="{3B32D47E-079B-1C36-9F7A-9A032D466AC6}"/>
              </a:ext>
            </a:extLst>
          </p:cNvPr>
          <p:cNvSpPr txBox="1">
            <a:spLocks noChangeArrowheads="1"/>
          </p:cNvSpPr>
          <p:nvPr/>
        </p:nvSpPr>
        <p:spPr bwMode="auto">
          <a:xfrm>
            <a:off x="838200" y="914400"/>
            <a:ext cx="718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000099"/>
                </a:solidFill>
                <a:latin typeface="Arial" panose="020B0604020202020204" pitchFamily="34" charset="0"/>
                <a:ea typeface="SimSun" panose="02010600030101010101" pitchFamily="2" charset="-122"/>
              </a:rPr>
              <a:t>The charged current interaction for quarks in the </a:t>
            </a:r>
            <a:r>
              <a:rPr lang="en-US" altLang="en-CH" sz="1800" u="sng">
                <a:solidFill>
                  <a:srgbClr val="990099"/>
                </a:solidFill>
                <a:latin typeface="Arial" panose="020B0604020202020204" pitchFamily="34" charset="0"/>
                <a:ea typeface="SimSun" panose="02010600030101010101" pitchFamily="2" charset="-122"/>
              </a:rPr>
              <a:t>interaction</a:t>
            </a:r>
            <a:r>
              <a:rPr lang="en-US" altLang="en-CH" sz="1800" b="0" i="0">
                <a:solidFill>
                  <a:srgbClr val="000099"/>
                </a:solidFill>
                <a:latin typeface="Arial" panose="020B0604020202020204" pitchFamily="34" charset="0"/>
                <a:ea typeface="SimSun" panose="02010600030101010101" pitchFamily="2" charset="-122"/>
              </a:rPr>
              <a:t> basis is:</a:t>
            </a:r>
            <a:endParaRPr lang="en-US" altLang="en-CH" sz="1800" b="0" i="0">
              <a:solidFill>
                <a:srgbClr val="000099"/>
              </a:solidFill>
              <a:latin typeface="ScriptC" pitchFamily="2" charset="0"/>
              <a:ea typeface="SimSun" panose="02010600030101010101" pitchFamily="2" charset="-122"/>
            </a:endParaRPr>
          </a:p>
        </p:txBody>
      </p:sp>
      <p:sp>
        <p:nvSpPr>
          <p:cNvPr id="64517" name="Text Box 5">
            <a:extLst>
              <a:ext uri="{FF2B5EF4-FFF2-40B4-BE49-F238E27FC236}">
                <a16:creationId xmlns:a16="http://schemas.microsoft.com/office/drawing/2014/main" id="{026BCD0B-3ED3-D28A-9E24-2D1D74E1AAE7}"/>
              </a:ext>
            </a:extLst>
          </p:cNvPr>
          <p:cNvSpPr txBox="1">
            <a:spLocks noChangeArrowheads="1"/>
          </p:cNvSpPr>
          <p:nvPr/>
        </p:nvSpPr>
        <p:spPr bwMode="auto">
          <a:xfrm>
            <a:off x="914400" y="1981200"/>
            <a:ext cx="659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000099"/>
                </a:solidFill>
                <a:latin typeface="Arial" panose="020B0604020202020204" pitchFamily="34" charset="0"/>
                <a:ea typeface="SimSun" panose="02010600030101010101" pitchFamily="2" charset="-122"/>
              </a:rPr>
              <a:t>The charged current interaction for quarks in the </a:t>
            </a:r>
            <a:r>
              <a:rPr lang="en-US" altLang="en-CH" sz="1800" u="sng">
                <a:solidFill>
                  <a:srgbClr val="990099"/>
                </a:solidFill>
                <a:latin typeface="Arial" panose="020B0604020202020204" pitchFamily="34" charset="0"/>
                <a:ea typeface="SimSun" panose="02010600030101010101" pitchFamily="2" charset="-122"/>
              </a:rPr>
              <a:t>mass</a:t>
            </a:r>
            <a:r>
              <a:rPr lang="en-US" altLang="en-CH" sz="1800" b="0" i="0">
                <a:solidFill>
                  <a:srgbClr val="000099"/>
                </a:solidFill>
                <a:latin typeface="Arial" panose="020B0604020202020204" pitchFamily="34" charset="0"/>
                <a:ea typeface="SimSun" panose="02010600030101010101" pitchFamily="2" charset="-122"/>
              </a:rPr>
              <a:t> basis is:</a:t>
            </a:r>
            <a:endParaRPr lang="en-US" altLang="en-CH" sz="1800" b="0" i="0">
              <a:solidFill>
                <a:srgbClr val="000099"/>
              </a:solidFill>
              <a:latin typeface="ScriptC" pitchFamily="2" charset="0"/>
              <a:ea typeface="SimSun" panose="02010600030101010101" pitchFamily="2" charset="-122"/>
            </a:endParaRPr>
          </a:p>
        </p:txBody>
      </p:sp>
      <p:graphicFrame>
        <p:nvGraphicFramePr>
          <p:cNvPr id="64518" name="Object 6">
            <a:extLst>
              <a:ext uri="{FF2B5EF4-FFF2-40B4-BE49-F238E27FC236}">
                <a16:creationId xmlns:a16="http://schemas.microsoft.com/office/drawing/2014/main" id="{06C76D74-1528-EA16-04C7-A8A1B892274C}"/>
              </a:ext>
            </a:extLst>
          </p:cNvPr>
          <p:cNvGraphicFramePr>
            <a:graphicFrameLocks noChangeAspect="1"/>
          </p:cNvGraphicFramePr>
          <p:nvPr/>
        </p:nvGraphicFramePr>
        <p:xfrm>
          <a:off x="1143000" y="4114800"/>
          <a:ext cx="5029200" cy="1208088"/>
        </p:xfrm>
        <a:graphic>
          <a:graphicData uri="http://schemas.openxmlformats.org/presentationml/2006/ole">
            <mc:AlternateContent xmlns:mc="http://schemas.openxmlformats.org/markup-compatibility/2006">
              <mc:Choice xmlns:v="urn:schemas-microsoft-com:vml" Requires="v">
                <p:oleObj name="Equation" r:id="rId5" imgW="68173600" imgH="16383000" progId="Equation.DSMT4">
                  <p:embed/>
                </p:oleObj>
              </mc:Choice>
              <mc:Fallback>
                <p:oleObj name="Equation" r:id="rId5" imgW="68173600" imgH="163830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114800"/>
                        <a:ext cx="5029200" cy="120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4519" name="Object 7">
            <a:extLst>
              <a:ext uri="{FF2B5EF4-FFF2-40B4-BE49-F238E27FC236}">
                <a16:creationId xmlns:a16="http://schemas.microsoft.com/office/drawing/2014/main" id="{189E0C36-BBE6-B8D8-002B-A065808A35FF}"/>
              </a:ext>
            </a:extLst>
          </p:cNvPr>
          <p:cNvGraphicFramePr>
            <a:graphicFrameLocks noChangeAspect="1"/>
          </p:cNvGraphicFramePr>
          <p:nvPr/>
        </p:nvGraphicFramePr>
        <p:xfrm>
          <a:off x="1143000" y="2362200"/>
          <a:ext cx="4876800" cy="769938"/>
        </p:xfrm>
        <a:graphic>
          <a:graphicData uri="http://schemas.openxmlformats.org/presentationml/2006/ole">
            <mc:AlternateContent xmlns:mc="http://schemas.openxmlformats.org/markup-compatibility/2006">
              <mc:Choice xmlns:v="urn:schemas-microsoft-com:vml" Requires="v">
                <p:oleObj name="Equation" r:id="rId7" imgW="61150500" imgH="9652000" progId="Equation.DSMT4">
                  <p:embed/>
                </p:oleObj>
              </mc:Choice>
              <mc:Fallback>
                <p:oleObj name="Equation" r:id="rId7" imgW="61150500" imgH="96520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362200"/>
                        <a:ext cx="48768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4520" name="Text Box 8">
            <a:extLst>
              <a:ext uri="{FF2B5EF4-FFF2-40B4-BE49-F238E27FC236}">
                <a16:creationId xmlns:a16="http://schemas.microsoft.com/office/drawing/2014/main" id="{85B1D94C-1B6F-E35C-AA66-C453332ABCE3}"/>
              </a:ext>
            </a:extLst>
          </p:cNvPr>
          <p:cNvSpPr txBox="1">
            <a:spLocks noChangeArrowheads="1"/>
          </p:cNvSpPr>
          <p:nvPr/>
        </p:nvSpPr>
        <p:spPr bwMode="auto">
          <a:xfrm>
            <a:off x="914400" y="3200400"/>
            <a:ext cx="207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The unitary matrix:</a:t>
            </a:r>
          </a:p>
        </p:txBody>
      </p:sp>
      <p:graphicFrame>
        <p:nvGraphicFramePr>
          <p:cNvPr id="64521" name="Object 9">
            <a:extLst>
              <a:ext uri="{FF2B5EF4-FFF2-40B4-BE49-F238E27FC236}">
                <a16:creationId xmlns:a16="http://schemas.microsoft.com/office/drawing/2014/main" id="{CDB1209C-DFFA-093F-50C2-1641FF3284DE}"/>
              </a:ext>
            </a:extLst>
          </p:cNvPr>
          <p:cNvGraphicFramePr>
            <a:graphicFrameLocks noChangeAspect="1"/>
          </p:cNvGraphicFramePr>
          <p:nvPr/>
        </p:nvGraphicFramePr>
        <p:xfrm>
          <a:off x="3200400" y="3200400"/>
          <a:ext cx="1765300" cy="457200"/>
        </p:xfrm>
        <a:graphic>
          <a:graphicData uri="http://schemas.openxmlformats.org/presentationml/2006/ole">
            <mc:AlternateContent xmlns:mc="http://schemas.openxmlformats.org/markup-compatibility/2006">
              <mc:Choice xmlns:v="urn:schemas-microsoft-com:vml" Requires="v">
                <p:oleObj name="Equation" r:id="rId9" imgW="24866600" imgH="6438900" progId="Equation.DSMT4">
                  <p:embed/>
                </p:oleObj>
              </mc:Choice>
              <mc:Fallback>
                <p:oleObj name="Equation" r:id="rId9" imgW="24866600" imgH="64389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3200400"/>
                        <a:ext cx="17653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4522" name="Text Box 10">
            <a:extLst>
              <a:ext uri="{FF2B5EF4-FFF2-40B4-BE49-F238E27FC236}">
                <a16:creationId xmlns:a16="http://schemas.microsoft.com/office/drawing/2014/main" id="{B1C15825-8BD4-A3D2-3C2B-16119FA1AB7A}"/>
              </a:ext>
            </a:extLst>
          </p:cNvPr>
          <p:cNvSpPr txBox="1">
            <a:spLocks noChangeArrowheads="1"/>
          </p:cNvSpPr>
          <p:nvPr/>
        </p:nvSpPr>
        <p:spPr bwMode="auto">
          <a:xfrm>
            <a:off x="1066800" y="3733800"/>
            <a:ext cx="527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is the Cabibbo Kobayashi Maskawa mixing matrix:</a:t>
            </a:r>
          </a:p>
        </p:txBody>
      </p:sp>
      <p:graphicFrame>
        <p:nvGraphicFramePr>
          <p:cNvPr id="64523" name="Object 11">
            <a:extLst>
              <a:ext uri="{FF2B5EF4-FFF2-40B4-BE49-F238E27FC236}">
                <a16:creationId xmlns:a16="http://schemas.microsoft.com/office/drawing/2014/main" id="{647A88D5-A717-8D56-A452-B85CA3CE6817}"/>
              </a:ext>
            </a:extLst>
          </p:cNvPr>
          <p:cNvGraphicFramePr>
            <a:graphicFrameLocks noChangeAspect="1"/>
          </p:cNvGraphicFramePr>
          <p:nvPr/>
        </p:nvGraphicFramePr>
        <p:xfrm>
          <a:off x="6172200" y="3200400"/>
          <a:ext cx="1365250" cy="360363"/>
        </p:xfrm>
        <a:graphic>
          <a:graphicData uri="http://schemas.openxmlformats.org/presentationml/2006/ole">
            <mc:AlternateContent xmlns:mc="http://schemas.openxmlformats.org/markup-compatibility/2006">
              <mc:Choice xmlns:v="urn:schemas-microsoft-com:vml" Requires="v">
                <p:oleObj name="Equation" r:id="rId11" imgW="21069300" imgH="5562600" progId="Equation.DSMT4">
                  <p:embed/>
                </p:oleObj>
              </mc:Choice>
              <mc:Fallback>
                <p:oleObj name="Equation" r:id="rId11" imgW="21069300" imgH="556260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3200400"/>
                        <a:ext cx="1365250"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4524" name="Object 12">
            <a:extLst>
              <a:ext uri="{FF2B5EF4-FFF2-40B4-BE49-F238E27FC236}">
                <a16:creationId xmlns:a16="http://schemas.microsoft.com/office/drawing/2014/main" id="{9A356122-A876-B3F1-6D5D-8E6C61599B75}"/>
              </a:ext>
            </a:extLst>
          </p:cNvPr>
          <p:cNvGraphicFramePr>
            <a:graphicFrameLocks noChangeAspect="1"/>
          </p:cNvGraphicFramePr>
          <p:nvPr/>
        </p:nvGraphicFramePr>
        <p:xfrm>
          <a:off x="1143000" y="1219200"/>
          <a:ext cx="4572000" cy="836613"/>
        </p:xfrm>
        <a:graphic>
          <a:graphicData uri="http://schemas.openxmlformats.org/presentationml/2006/ole">
            <mc:AlternateContent xmlns:mc="http://schemas.openxmlformats.org/markup-compatibility/2006">
              <mc:Choice xmlns:v="urn:schemas-microsoft-com:vml" Requires="v">
                <p:oleObj name="Equation" r:id="rId13" imgW="52666900" imgH="9652000" progId="Equation.DSMT4">
                  <p:embed/>
                </p:oleObj>
              </mc:Choice>
              <mc:Fallback>
                <p:oleObj name="Equation" r:id="rId13" imgW="52666900" imgH="9652000" progId="Equation.DSMT4">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1219200"/>
                        <a:ext cx="4572000"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4525" name="Text Box 13">
            <a:extLst>
              <a:ext uri="{FF2B5EF4-FFF2-40B4-BE49-F238E27FC236}">
                <a16:creationId xmlns:a16="http://schemas.microsoft.com/office/drawing/2014/main" id="{1DC6AB63-E2B7-2F0C-E7C4-DF94A20C560C}"/>
              </a:ext>
            </a:extLst>
          </p:cNvPr>
          <p:cNvSpPr txBox="1">
            <a:spLocks noChangeArrowheads="1"/>
          </p:cNvSpPr>
          <p:nvPr/>
        </p:nvSpPr>
        <p:spPr bwMode="auto">
          <a:xfrm>
            <a:off x="5257800" y="3200400"/>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With:</a:t>
            </a:r>
          </a:p>
        </p:txBody>
      </p:sp>
      <p:sp>
        <p:nvSpPr>
          <p:cNvPr id="1556494" name="Line 14">
            <a:extLst>
              <a:ext uri="{FF2B5EF4-FFF2-40B4-BE49-F238E27FC236}">
                <a16:creationId xmlns:a16="http://schemas.microsoft.com/office/drawing/2014/main" id="{67459592-2341-1185-962D-A964051DD3FA}"/>
              </a:ext>
            </a:extLst>
          </p:cNvPr>
          <p:cNvSpPr>
            <a:spLocks noChangeShapeType="1"/>
          </p:cNvSpPr>
          <p:nvPr/>
        </p:nvSpPr>
        <p:spPr bwMode="auto">
          <a:xfrm flipV="1">
            <a:off x="0" y="5410200"/>
            <a:ext cx="9144000"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CH"/>
          </a:p>
        </p:txBody>
      </p:sp>
      <p:sp>
        <p:nvSpPr>
          <p:cNvPr id="1556495" name="Text Box 15">
            <a:extLst>
              <a:ext uri="{FF2B5EF4-FFF2-40B4-BE49-F238E27FC236}">
                <a16:creationId xmlns:a16="http://schemas.microsoft.com/office/drawing/2014/main" id="{907DAC75-E720-4D76-A707-C6F010B90C30}"/>
              </a:ext>
            </a:extLst>
          </p:cNvPr>
          <p:cNvSpPr txBox="1">
            <a:spLocks noChangeArrowheads="1"/>
          </p:cNvSpPr>
          <p:nvPr/>
        </p:nvSpPr>
        <p:spPr bwMode="auto">
          <a:xfrm>
            <a:off x="669925" y="5522913"/>
            <a:ext cx="252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Lepton sector: similarly</a:t>
            </a:r>
          </a:p>
        </p:txBody>
      </p:sp>
      <p:graphicFrame>
        <p:nvGraphicFramePr>
          <p:cNvPr id="1556496" name="Object 16">
            <a:extLst>
              <a:ext uri="{FF2B5EF4-FFF2-40B4-BE49-F238E27FC236}">
                <a16:creationId xmlns:a16="http://schemas.microsoft.com/office/drawing/2014/main" id="{16DF6BCA-3F5A-A8E4-C23B-A3F031DFB7F7}"/>
              </a:ext>
            </a:extLst>
          </p:cNvPr>
          <p:cNvGraphicFramePr>
            <a:graphicFrameLocks noChangeAspect="1"/>
          </p:cNvGraphicFramePr>
          <p:nvPr/>
        </p:nvGraphicFramePr>
        <p:xfrm>
          <a:off x="3657600" y="5486400"/>
          <a:ext cx="1682750" cy="457200"/>
        </p:xfrm>
        <a:graphic>
          <a:graphicData uri="http://schemas.openxmlformats.org/presentationml/2006/ole">
            <mc:AlternateContent xmlns:mc="http://schemas.openxmlformats.org/markup-compatibility/2006">
              <mc:Choice xmlns:v="urn:schemas-microsoft-com:vml" Requires="v">
                <p:oleObj name="Equation" r:id="rId15" imgW="23698200" imgH="6438900" progId="Equation.DSMT4">
                  <p:embed/>
                </p:oleObj>
              </mc:Choice>
              <mc:Fallback>
                <p:oleObj name="Equation" r:id="rId15" imgW="23698200" imgH="6438900" progId="Equation.DSMT4">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57600" y="5486400"/>
                        <a:ext cx="1682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56497" name="Text Box 17">
            <a:extLst>
              <a:ext uri="{FF2B5EF4-FFF2-40B4-BE49-F238E27FC236}">
                <a16:creationId xmlns:a16="http://schemas.microsoft.com/office/drawing/2014/main" id="{13941484-528A-2FEF-4396-28B66547B755}"/>
              </a:ext>
            </a:extLst>
          </p:cNvPr>
          <p:cNvSpPr txBox="1">
            <a:spLocks noChangeArrowheads="1"/>
          </p:cNvSpPr>
          <p:nvPr/>
        </p:nvSpPr>
        <p:spPr bwMode="auto">
          <a:xfrm>
            <a:off x="517525" y="5980113"/>
            <a:ext cx="8245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latin typeface="Arial" panose="020B0604020202020204" pitchFamily="34" charset="0"/>
                <a:ea typeface="SimSun" panose="02010600030101010101" pitchFamily="2" charset="-122"/>
              </a:rPr>
              <a:t>However, for massless neutrino</a:t>
            </a:r>
            <a:r>
              <a:rPr lang="en-US" altLang="en-US" sz="1800" b="0" i="0">
                <a:latin typeface="Arial" panose="020B0604020202020204" pitchFamily="34" charset="0"/>
                <a:ea typeface="SimSun" panose="02010600030101010101" pitchFamily="2" charset="-122"/>
              </a:rPr>
              <a:t>’</a:t>
            </a:r>
            <a:r>
              <a:rPr lang="en-US" altLang="en-CH" sz="1800" b="0" i="0">
                <a:latin typeface="Arial" panose="020B0604020202020204" pitchFamily="34" charset="0"/>
                <a:ea typeface="SimSun" panose="02010600030101010101" pitchFamily="2" charset="-122"/>
              </a:rPr>
              <a:t>s: </a:t>
            </a:r>
            <a:r>
              <a:rPr lang="en-US" altLang="en-CH" sz="1800" b="0">
                <a:latin typeface="Times New Roman" panose="02020603050405020304" pitchFamily="18" charset="0"/>
                <a:ea typeface="SimSun" panose="02010600030101010101" pitchFamily="2" charset="-122"/>
              </a:rPr>
              <a:t>V</a:t>
            </a:r>
            <a:r>
              <a:rPr lang="en-US" altLang="en-CH" sz="1800" b="0" baseline="-25000">
                <a:latin typeface="Times New Roman" panose="02020603050405020304" pitchFamily="18" charset="0"/>
                <a:ea typeface="SimSun" panose="02010600030101010101" pitchFamily="2" charset="-122"/>
              </a:rPr>
              <a:t>L</a:t>
            </a:r>
            <a:r>
              <a:rPr lang="en-US" altLang="en-CH" sz="1800" b="0" baseline="30000">
                <a:latin typeface="Symbol" pitchFamily="2" charset="2"/>
                <a:ea typeface="SimSun" panose="02010600030101010101" pitchFamily="2" charset="-122"/>
              </a:rPr>
              <a:t>n</a:t>
            </a:r>
            <a:r>
              <a:rPr lang="en-US" altLang="en-CH" sz="1800" b="0">
                <a:latin typeface="Arial" panose="020B0604020202020204" pitchFamily="34" charset="0"/>
                <a:ea typeface="SimSun" panose="02010600030101010101" pitchFamily="2" charset="-122"/>
              </a:rPr>
              <a:t> </a:t>
            </a:r>
            <a:r>
              <a:rPr lang="en-US" altLang="en-CH" sz="1800" b="0" i="0">
                <a:latin typeface="Arial" panose="020B0604020202020204" pitchFamily="34" charset="0"/>
                <a:ea typeface="SimSun" panose="02010600030101010101" pitchFamily="2" charset="-122"/>
              </a:rPr>
              <a:t>= arbitrary. Choose it such that </a:t>
            </a:r>
            <a:r>
              <a:rPr lang="en-US" altLang="en-CH" sz="1800" b="0">
                <a:solidFill>
                  <a:srgbClr val="008000"/>
                </a:solidFill>
                <a:latin typeface="Times New Roman" panose="02020603050405020304" pitchFamily="18" charset="0"/>
                <a:ea typeface="SimSun" panose="02010600030101010101" pitchFamily="2" charset="-122"/>
              </a:rPr>
              <a:t>V</a:t>
            </a:r>
            <a:r>
              <a:rPr lang="en-US" altLang="en-CH" sz="1800" b="0" baseline="-25000">
                <a:solidFill>
                  <a:srgbClr val="008000"/>
                </a:solidFill>
                <a:latin typeface="Times New Roman" panose="02020603050405020304" pitchFamily="18" charset="0"/>
                <a:ea typeface="SimSun" panose="02010600030101010101" pitchFamily="2" charset="-122"/>
              </a:rPr>
              <a:t>MNS</a:t>
            </a:r>
            <a:r>
              <a:rPr lang="en-US" altLang="en-CH" sz="1800" b="0">
                <a:solidFill>
                  <a:srgbClr val="008000"/>
                </a:solidFill>
                <a:latin typeface="Times New Roman" panose="02020603050405020304" pitchFamily="18" charset="0"/>
                <a:ea typeface="SimSun" panose="02010600030101010101" pitchFamily="2" charset="-122"/>
              </a:rPr>
              <a:t> = 1 </a:t>
            </a:r>
            <a:r>
              <a:rPr lang="en-US" altLang="en-CH" sz="1800" b="0">
                <a:solidFill>
                  <a:srgbClr val="008000"/>
                </a:solidFill>
                <a:latin typeface="Times New Roman" panose="02020603050405020304" pitchFamily="18" charset="0"/>
                <a:ea typeface="SimSun" panose="02010600030101010101" pitchFamily="2" charset="-122"/>
                <a:sym typeface="Wingdings" pitchFamily="2" charset="2"/>
              </a:rPr>
              <a:t></a:t>
            </a:r>
            <a:r>
              <a:rPr lang="en-US" altLang="en-CH" sz="1800" b="0">
                <a:solidFill>
                  <a:srgbClr val="008000"/>
                </a:solidFill>
                <a:latin typeface="Times New Roman" panose="02020603050405020304" pitchFamily="18" charset="0"/>
                <a:ea typeface="SimSun" panose="02010600030101010101" pitchFamily="2" charset="-122"/>
              </a:rPr>
              <a:t> </a:t>
            </a:r>
            <a:r>
              <a:rPr lang="en-US" altLang="en-CH" sz="1800" b="0" i="0">
                <a:solidFill>
                  <a:srgbClr val="008000"/>
                </a:solidFill>
                <a:latin typeface="Arial" panose="020B0604020202020204" pitchFamily="34" charset="0"/>
                <a:ea typeface="SimSun" panose="02010600030101010101" pitchFamily="2" charset="-122"/>
              </a:rPr>
              <a:t>There is no mixing in the lepton sector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564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64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564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56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495" grpId="0"/>
      <p:bldP spid="15564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oter Placeholder 3">
            <a:extLst>
              <a:ext uri="{FF2B5EF4-FFF2-40B4-BE49-F238E27FC236}">
                <a16:creationId xmlns:a16="http://schemas.microsoft.com/office/drawing/2014/main" id="{8E5D17A6-E925-637E-A4A0-D337B1C97BCB}"/>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7245BD02-CCB9-E248-97CD-C034E4384D28}" type="slidenum">
              <a:rPr lang="en-US" altLang="en-CH" sz="1000" b="0" i="0">
                <a:solidFill>
                  <a:schemeClr val="accent2"/>
                </a:solidFill>
              </a:rPr>
              <a:pPr algn="r" eaLnBrk="1" hangingPunct="1">
                <a:spcBef>
                  <a:spcPct val="0"/>
                </a:spcBef>
                <a:buFontTx/>
                <a:buNone/>
              </a:pPr>
              <a:t>25</a:t>
            </a:fld>
            <a:r>
              <a:rPr lang="en-US" altLang="en-CH" sz="1000" b="0" i="0">
                <a:solidFill>
                  <a:schemeClr val="accent2"/>
                </a:solidFill>
              </a:rPr>
              <a:t>)</a:t>
            </a:r>
          </a:p>
        </p:txBody>
      </p:sp>
      <p:sp>
        <p:nvSpPr>
          <p:cNvPr id="66562" name="Rectangle 2">
            <a:extLst>
              <a:ext uri="{FF2B5EF4-FFF2-40B4-BE49-F238E27FC236}">
                <a16:creationId xmlns:a16="http://schemas.microsoft.com/office/drawing/2014/main" id="{4FCB5848-04A2-45F9-17C9-1BBC150D9B79}"/>
              </a:ext>
            </a:extLst>
          </p:cNvPr>
          <p:cNvSpPr>
            <a:spLocks noGrp="1" noChangeArrowheads="1"/>
          </p:cNvSpPr>
          <p:nvPr>
            <p:ph type="title" idx="4294967295"/>
          </p:nvPr>
        </p:nvSpPr>
        <p:spPr/>
        <p:txBody>
          <a:bodyPr/>
          <a:lstStyle/>
          <a:p>
            <a:pPr eaLnBrk="1" hangingPunct="1"/>
            <a:r>
              <a:rPr lang="en-US" altLang="en-CH">
                <a:ea typeface="ＭＳ Ｐゴシック" panose="020B0600070205080204" pitchFamily="34" charset="-128"/>
              </a:rPr>
              <a:t>Charged Currents</a:t>
            </a:r>
          </a:p>
        </p:txBody>
      </p:sp>
      <p:graphicFrame>
        <p:nvGraphicFramePr>
          <p:cNvPr id="66563" name="Object 3">
            <a:extLst>
              <a:ext uri="{FF2B5EF4-FFF2-40B4-BE49-F238E27FC236}">
                <a16:creationId xmlns:a16="http://schemas.microsoft.com/office/drawing/2014/main" id="{144D632C-3FF7-2FA4-3E44-EEF431D4E90E}"/>
              </a:ext>
            </a:extLst>
          </p:cNvPr>
          <p:cNvGraphicFramePr>
            <a:graphicFrameLocks noChangeAspect="1"/>
          </p:cNvGraphicFramePr>
          <p:nvPr/>
        </p:nvGraphicFramePr>
        <p:xfrm>
          <a:off x="131763" y="1277938"/>
          <a:ext cx="8651875" cy="2366962"/>
        </p:xfrm>
        <a:graphic>
          <a:graphicData uri="http://schemas.openxmlformats.org/presentationml/2006/ole">
            <mc:AlternateContent xmlns:mc="http://schemas.openxmlformats.org/markup-compatibility/2006">
              <mc:Choice xmlns:v="urn:schemas-microsoft-com:vml" Requires="v">
                <p:oleObj name="Equation" r:id="rId3" imgW="113512600" imgH="31013400" progId="Equation.DSMT4">
                  <p:embed/>
                </p:oleObj>
              </mc:Choice>
              <mc:Fallback>
                <p:oleObj name="Equation" r:id="rId3" imgW="113512600" imgH="31013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1277938"/>
                        <a:ext cx="8651875" cy="236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558532" name="Object 4">
            <a:extLst>
              <a:ext uri="{FF2B5EF4-FFF2-40B4-BE49-F238E27FC236}">
                <a16:creationId xmlns:a16="http://schemas.microsoft.com/office/drawing/2014/main" id="{063BF395-985C-531A-B41A-DD52867921B4}"/>
              </a:ext>
            </a:extLst>
          </p:cNvPr>
          <p:cNvGraphicFramePr>
            <a:graphicFrameLocks noChangeAspect="1"/>
          </p:cNvGraphicFramePr>
          <p:nvPr/>
        </p:nvGraphicFramePr>
        <p:xfrm>
          <a:off x="431800" y="4462463"/>
          <a:ext cx="7289800" cy="763587"/>
        </p:xfrm>
        <a:graphic>
          <a:graphicData uri="http://schemas.openxmlformats.org/presentationml/2006/ole">
            <mc:AlternateContent xmlns:mc="http://schemas.openxmlformats.org/markup-compatibility/2006">
              <mc:Choice xmlns:v="urn:schemas-microsoft-com:vml" Requires="v">
                <p:oleObj name="Equation" r:id="rId5" imgW="91871800" imgH="9652000" progId="Equation.DSMT4">
                  <p:embed/>
                </p:oleObj>
              </mc:Choice>
              <mc:Fallback>
                <p:oleObj name="Equation" r:id="rId5" imgW="91871800" imgH="96520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 y="4462463"/>
                        <a:ext cx="7289800"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58533" name="Text Box 5">
            <a:extLst>
              <a:ext uri="{FF2B5EF4-FFF2-40B4-BE49-F238E27FC236}">
                <a16:creationId xmlns:a16="http://schemas.microsoft.com/office/drawing/2014/main" id="{FFF0A02D-B452-C405-2156-277B5FCD794D}"/>
              </a:ext>
            </a:extLst>
          </p:cNvPr>
          <p:cNvSpPr txBox="1">
            <a:spLocks noChangeArrowheads="1"/>
          </p:cNvSpPr>
          <p:nvPr/>
        </p:nvSpPr>
        <p:spPr bwMode="auto">
          <a:xfrm>
            <a:off x="838200" y="5462588"/>
            <a:ext cx="5510213" cy="406400"/>
          </a:xfrm>
          <a:prstGeom prst="rect">
            <a:avLst/>
          </a:prstGeom>
          <a:solidFill>
            <a:srgbClr val="FFFFCC"/>
          </a:solidFill>
          <a:ln w="9525">
            <a:solidFill>
              <a:srgbClr val="000099"/>
            </a:solidFill>
            <a:miter lim="800000"/>
            <a:headEnd/>
            <a:tailEnd/>
          </a:ln>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600" b="0" i="0">
                <a:solidFill>
                  <a:srgbClr val="000099"/>
                </a:solidFill>
                <a:latin typeface="Arial" panose="020B0604020202020204" pitchFamily="34" charset="0"/>
                <a:ea typeface="SimSun" panose="02010600030101010101" pitchFamily="2" charset="-122"/>
              </a:rPr>
              <a:t>A comparison shows that CP is conserved only if</a:t>
            </a:r>
            <a:r>
              <a:rPr lang="en-US" altLang="en-CH" b="0" i="0">
                <a:solidFill>
                  <a:srgbClr val="000099"/>
                </a:solidFill>
                <a:latin typeface="Arial" panose="020B0604020202020204" pitchFamily="34" charset="0"/>
                <a:ea typeface="SimSun" panose="02010600030101010101" pitchFamily="2" charset="-122"/>
              </a:rPr>
              <a:t> </a:t>
            </a:r>
            <a:r>
              <a:rPr lang="en-US" altLang="en-CH" b="0">
                <a:solidFill>
                  <a:srgbClr val="000099"/>
                </a:solidFill>
                <a:latin typeface="Times New Roman" panose="02020603050405020304" pitchFamily="18" charset="0"/>
                <a:ea typeface="SimSun" panose="02010600030101010101" pitchFamily="2" charset="-122"/>
              </a:rPr>
              <a:t>V</a:t>
            </a:r>
            <a:r>
              <a:rPr lang="en-US" altLang="en-CH" b="0" baseline="-25000">
                <a:solidFill>
                  <a:srgbClr val="000099"/>
                </a:solidFill>
                <a:latin typeface="Times New Roman" panose="02020603050405020304" pitchFamily="18" charset="0"/>
                <a:ea typeface="SimSun" panose="02010600030101010101" pitchFamily="2" charset="-122"/>
              </a:rPr>
              <a:t>ij </a:t>
            </a:r>
            <a:r>
              <a:rPr lang="en-US" altLang="en-CH" b="0">
                <a:solidFill>
                  <a:srgbClr val="000099"/>
                </a:solidFill>
                <a:latin typeface="Times New Roman" panose="02020603050405020304" pitchFamily="18" charset="0"/>
                <a:ea typeface="SimSun" panose="02010600030101010101" pitchFamily="2" charset="-122"/>
              </a:rPr>
              <a:t>= V</a:t>
            </a:r>
            <a:r>
              <a:rPr lang="en-US" altLang="en-CH" b="0" baseline="-25000">
                <a:solidFill>
                  <a:srgbClr val="000099"/>
                </a:solidFill>
                <a:latin typeface="Times New Roman" panose="02020603050405020304" pitchFamily="18" charset="0"/>
                <a:ea typeface="SimSun" panose="02010600030101010101" pitchFamily="2" charset="-122"/>
              </a:rPr>
              <a:t>ij</a:t>
            </a:r>
            <a:r>
              <a:rPr lang="en-US" altLang="en-CH" b="0" baseline="30000">
                <a:solidFill>
                  <a:srgbClr val="000099"/>
                </a:solidFill>
                <a:latin typeface="Times New Roman" panose="02020603050405020304" pitchFamily="18" charset="0"/>
                <a:ea typeface="SimSun" panose="02010600030101010101" pitchFamily="2" charset="-122"/>
              </a:rPr>
              <a:t>*</a:t>
            </a:r>
            <a:endParaRPr lang="en-US" altLang="en-CH" b="0">
              <a:solidFill>
                <a:srgbClr val="000099"/>
              </a:solidFill>
              <a:latin typeface="Arial" panose="020B0604020202020204" pitchFamily="34" charset="0"/>
              <a:ea typeface="SimSun" panose="02010600030101010101" pitchFamily="2" charset="-122"/>
            </a:endParaRPr>
          </a:p>
        </p:txBody>
      </p:sp>
      <p:sp>
        <p:nvSpPr>
          <p:cNvPr id="1558534" name="Text Box 6">
            <a:extLst>
              <a:ext uri="{FF2B5EF4-FFF2-40B4-BE49-F238E27FC236}">
                <a16:creationId xmlns:a16="http://schemas.microsoft.com/office/drawing/2014/main" id="{C9DD1053-8F5D-6F76-F21F-9E3F3982F733}"/>
              </a:ext>
            </a:extLst>
          </p:cNvPr>
          <p:cNvSpPr txBox="1">
            <a:spLocks noChangeArrowheads="1"/>
          </p:cNvSpPr>
          <p:nvPr/>
        </p:nvSpPr>
        <p:spPr bwMode="auto">
          <a:xfrm>
            <a:off x="5791200" y="4038600"/>
            <a:ext cx="235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i="0">
                <a:latin typeface="Arial" panose="020B0604020202020204" pitchFamily="34" charset="0"/>
                <a:ea typeface="SimSun" panose="02010600030101010101" pitchFamily="2" charset="-122"/>
              </a:rPr>
              <a:t>(Together with (x,t) -&gt; (-x,t))</a:t>
            </a:r>
          </a:p>
        </p:txBody>
      </p:sp>
      <p:sp>
        <p:nvSpPr>
          <p:cNvPr id="66567" name="Text Box 7">
            <a:extLst>
              <a:ext uri="{FF2B5EF4-FFF2-40B4-BE49-F238E27FC236}">
                <a16:creationId xmlns:a16="http://schemas.microsoft.com/office/drawing/2014/main" id="{4B8CF979-5394-F68E-BD14-200E0CA9876A}"/>
              </a:ext>
            </a:extLst>
          </p:cNvPr>
          <p:cNvSpPr txBox="1">
            <a:spLocks noChangeArrowheads="1"/>
          </p:cNvSpPr>
          <p:nvPr/>
        </p:nvSpPr>
        <p:spPr bwMode="auto">
          <a:xfrm>
            <a:off x="593725" y="1027113"/>
            <a:ext cx="346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000099"/>
                </a:solidFill>
                <a:latin typeface="Arial" panose="020B0604020202020204" pitchFamily="34" charset="0"/>
                <a:ea typeface="SimSun" panose="02010600030101010101" pitchFamily="2" charset="-122"/>
              </a:rPr>
              <a:t>The charged current term reads:</a:t>
            </a:r>
          </a:p>
        </p:txBody>
      </p:sp>
      <p:sp>
        <p:nvSpPr>
          <p:cNvPr id="1558536" name="Text Box 8">
            <a:extLst>
              <a:ext uri="{FF2B5EF4-FFF2-40B4-BE49-F238E27FC236}">
                <a16:creationId xmlns:a16="http://schemas.microsoft.com/office/drawing/2014/main" id="{F22AED64-9376-EE89-37A6-64DA1DD03368}"/>
              </a:ext>
            </a:extLst>
          </p:cNvPr>
          <p:cNvSpPr txBox="1">
            <a:spLocks noChangeArrowheads="1"/>
          </p:cNvSpPr>
          <p:nvPr/>
        </p:nvSpPr>
        <p:spPr bwMode="auto">
          <a:xfrm>
            <a:off x="685800" y="4038600"/>
            <a:ext cx="356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000099"/>
                </a:solidFill>
                <a:latin typeface="Arial" panose="020B0604020202020204" pitchFamily="34" charset="0"/>
                <a:ea typeface="SimSun" panose="02010600030101010101" pitchFamily="2" charset="-122"/>
              </a:rPr>
              <a:t>Under the CP operator this gives:</a:t>
            </a:r>
          </a:p>
        </p:txBody>
      </p:sp>
      <p:sp>
        <p:nvSpPr>
          <p:cNvPr id="1558537" name="Text Box 9">
            <a:extLst>
              <a:ext uri="{FF2B5EF4-FFF2-40B4-BE49-F238E27FC236}">
                <a16:creationId xmlns:a16="http://schemas.microsoft.com/office/drawing/2014/main" id="{9CB9336D-CC04-466D-6231-2438B0860762}"/>
              </a:ext>
            </a:extLst>
          </p:cNvPr>
          <p:cNvSpPr txBox="1">
            <a:spLocks noChangeArrowheads="1"/>
          </p:cNvSpPr>
          <p:nvPr/>
        </p:nvSpPr>
        <p:spPr bwMode="auto">
          <a:xfrm>
            <a:off x="838200" y="6096000"/>
            <a:ext cx="5848350" cy="406400"/>
          </a:xfrm>
          <a:prstGeom prst="rect">
            <a:avLst/>
          </a:prstGeom>
          <a:solidFill>
            <a:srgbClr val="FFFFCC"/>
          </a:solidFill>
          <a:ln w="9525">
            <a:solidFill>
              <a:srgbClr val="000099"/>
            </a:solidFill>
            <a:miter lim="800000"/>
            <a:headEnd/>
            <a:tailEnd/>
          </a:ln>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b="0" i="0">
                <a:solidFill>
                  <a:srgbClr val="FF0000"/>
                </a:solidFill>
                <a:latin typeface="Arial" panose="020B0604020202020204" pitchFamily="34" charset="0"/>
                <a:ea typeface="SimSun" panose="02010600030101010101" pitchFamily="2" charset="-122"/>
              </a:rPr>
              <a:t>In general the charged current term is CP violating</a:t>
            </a:r>
            <a:endParaRPr lang="en-US" altLang="en-CH" b="0">
              <a:solidFill>
                <a:srgbClr val="FF0000"/>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85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85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585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585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58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533" grpId="0" animBg="1"/>
      <p:bldP spid="1558534" grpId="0"/>
      <p:bldP spid="1558536" grpId="0"/>
      <p:bldP spid="15585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oter Placeholder 5">
            <a:extLst>
              <a:ext uri="{FF2B5EF4-FFF2-40B4-BE49-F238E27FC236}">
                <a16:creationId xmlns:a16="http://schemas.microsoft.com/office/drawing/2014/main" id="{62C70505-32A5-370B-2BCC-89E13834A4D5}"/>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BFF75ECD-BDA6-8049-964A-67BDDD172A6D}" type="slidenum">
              <a:rPr lang="en-US" altLang="en-CH" sz="1000" b="0" i="0">
                <a:solidFill>
                  <a:schemeClr val="accent2"/>
                </a:solidFill>
              </a:rPr>
              <a:pPr algn="r" eaLnBrk="1" hangingPunct="1">
                <a:spcBef>
                  <a:spcPct val="0"/>
                </a:spcBef>
                <a:buFontTx/>
                <a:buNone/>
              </a:pPr>
              <a:t>26</a:t>
            </a:fld>
            <a:r>
              <a:rPr lang="en-US" altLang="en-CH" sz="1000" b="0" i="0">
                <a:solidFill>
                  <a:schemeClr val="accent2"/>
                </a:solidFill>
              </a:rPr>
              <a:t>)</a:t>
            </a:r>
          </a:p>
        </p:txBody>
      </p:sp>
      <p:sp>
        <p:nvSpPr>
          <p:cNvPr id="68610" name="Rectangle 2">
            <a:extLst>
              <a:ext uri="{FF2B5EF4-FFF2-40B4-BE49-F238E27FC236}">
                <a16:creationId xmlns:a16="http://schemas.microsoft.com/office/drawing/2014/main" id="{15B18899-4582-0F5A-5D02-6DEAE1442649}"/>
              </a:ext>
            </a:extLst>
          </p:cNvPr>
          <p:cNvSpPr>
            <a:spLocks noGrp="1" noChangeArrowheads="1"/>
          </p:cNvSpPr>
          <p:nvPr>
            <p:ph type="title" idx="4294967295"/>
          </p:nvPr>
        </p:nvSpPr>
        <p:spPr/>
        <p:txBody>
          <a:bodyPr/>
          <a:lstStyle/>
          <a:p>
            <a:pPr eaLnBrk="1" hangingPunct="1"/>
            <a:r>
              <a:rPr lang="en-US" altLang="en-CH">
                <a:ea typeface="ＭＳ Ｐゴシック" panose="020B0600070205080204" pitchFamily="34" charset="-128"/>
              </a:rPr>
              <a:t>The Standard Model Lagrangian (recap)</a:t>
            </a:r>
          </a:p>
        </p:txBody>
      </p:sp>
      <p:sp>
        <p:nvSpPr>
          <p:cNvPr id="68611" name="Text Box 4">
            <a:extLst>
              <a:ext uri="{FF2B5EF4-FFF2-40B4-BE49-F238E27FC236}">
                <a16:creationId xmlns:a16="http://schemas.microsoft.com/office/drawing/2014/main" id="{748994F5-54A0-768E-04EC-F6DA391B5EC6}"/>
              </a:ext>
            </a:extLst>
          </p:cNvPr>
          <p:cNvSpPr txBox="1">
            <a:spLocks noChangeArrowheads="1"/>
          </p:cNvSpPr>
          <p:nvPr/>
        </p:nvSpPr>
        <p:spPr bwMode="auto">
          <a:xfrm>
            <a:off x="304800" y="1524000"/>
            <a:ext cx="8281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2400" b="0" i="0">
                <a:solidFill>
                  <a:srgbClr val="990099"/>
                </a:solidFill>
                <a:latin typeface="ScriptC" pitchFamily="2" charset="0"/>
                <a:ea typeface="SimSun" panose="02010600030101010101" pitchFamily="2" charset="-122"/>
              </a:rPr>
              <a:t> L</a:t>
            </a:r>
            <a:r>
              <a:rPr lang="en-US" altLang="en-CH" sz="2400" b="0" baseline="-25000">
                <a:solidFill>
                  <a:srgbClr val="990099"/>
                </a:solidFill>
                <a:latin typeface="Times New Roman" panose="02020603050405020304" pitchFamily="18" charset="0"/>
                <a:ea typeface="SimSun" panose="02010600030101010101" pitchFamily="2" charset="-122"/>
              </a:rPr>
              <a:t>Kinetic </a:t>
            </a:r>
            <a:r>
              <a:rPr lang="en-US" altLang="en-CH" sz="2400" b="0" i="0">
                <a:solidFill>
                  <a:srgbClr val="990099"/>
                </a:solidFill>
                <a:latin typeface="Arial" panose="020B0604020202020204" pitchFamily="34" charset="0"/>
                <a:ea typeface="SimSun" panose="02010600030101010101" pitchFamily="2" charset="-122"/>
              </a:rPr>
              <a:t>: </a:t>
            </a:r>
            <a:r>
              <a:rPr lang="en-US" altLang="en-CH" sz="1600" b="0" i="0">
                <a:solidFill>
                  <a:schemeClr val="accent2"/>
                </a:solidFill>
                <a:latin typeface="Arial" panose="020B0604020202020204" pitchFamily="34" charset="0"/>
                <a:ea typeface="SimSun" panose="02010600030101010101" pitchFamily="2" charset="-122"/>
              </a:rPr>
              <a:t>•Introduce the massless fermion fields</a:t>
            </a:r>
          </a:p>
          <a:p>
            <a:pPr eaLnBrk="1" hangingPunct="1">
              <a:spcBef>
                <a:spcPct val="0"/>
              </a:spcBef>
              <a:buFontTx/>
              <a:buNone/>
            </a:pPr>
            <a:r>
              <a:rPr lang="en-US" altLang="en-CH" sz="1600" b="0" i="0">
                <a:solidFill>
                  <a:schemeClr val="accent2"/>
                </a:solidFill>
                <a:latin typeface="Arial" panose="020B0604020202020204" pitchFamily="34" charset="0"/>
                <a:ea typeface="SimSun" panose="02010600030101010101" pitchFamily="2" charset="-122"/>
              </a:rPr>
              <a:t>                      •Require local gauge invariance   </a:t>
            </a:r>
            <a:r>
              <a:rPr lang="en-US" altLang="en-CH" sz="1600" b="0" i="0">
                <a:solidFill>
                  <a:schemeClr val="accent2"/>
                </a:solidFill>
                <a:latin typeface="Arial" panose="020B0604020202020204" pitchFamily="34" charset="0"/>
                <a:ea typeface="SimSun" panose="02010600030101010101" pitchFamily="2" charset="-122"/>
                <a:sym typeface="Wingdings" pitchFamily="2" charset="2"/>
              </a:rPr>
              <a:t></a:t>
            </a:r>
            <a:r>
              <a:rPr lang="en-US" altLang="en-CH" sz="1600" b="0" i="0">
                <a:solidFill>
                  <a:schemeClr val="accent2"/>
                </a:solidFill>
                <a:latin typeface="Arial" panose="020B0604020202020204" pitchFamily="34" charset="0"/>
                <a:ea typeface="SimSun" panose="02010600030101010101" pitchFamily="2" charset="-122"/>
              </a:rPr>
              <a:t> gives rise to existence of gauge bosons</a:t>
            </a:r>
            <a:endParaRPr lang="en-US" altLang="en-CH" sz="1800" b="0">
              <a:solidFill>
                <a:schemeClr val="accent2"/>
              </a:solidFill>
              <a:latin typeface="Arial" panose="020B0604020202020204" pitchFamily="34" charset="0"/>
              <a:ea typeface="SimSun" panose="02010600030101010101" pitchFamily="2" charset="-122"/>
            </a:endParaRPr>
          </a:p>
        </p:txBody>
      </p:sp>
      <p:sp>
        <p:nvSpPr>
          <p:cNvPr id="68612" name="Text Box 5">
            <a:extLst>
              <a:ext uri="{FF2B5EF4-FFF2-40B4-BE49-F238E27FC236}">
                <a16:creationId xmlns:a16="http://schemas.microsoft.com/office/drawing/2014/main" id="{215E1ED5-B00B-1CFD-3745-C600473F0F80}"/>
              </a:ext>
            </a:extLst>
          </p:cNvPr>
          <p:cNvSpPr txBox="1">
            <a:spLocks noChangeArrowheads="1"/>
          </p:cNvSpPr>
          <p:nvPr/>
        </p:nvSpPr>
        <p:spPr bwMode="auto">
          <a:xfrm>
            <a:off x="304800" y="2667000"/>
            <a:ext cx="510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2400" b="0" i="0">
                <a:solidFill>
                  <a:srgbClr val="990099"/>
                </a:solidFill>
                <a:latin typeface="ScriptC" pitchFamily="2" charset="0"/>
                <a:ea typeface="SimSun" panose="02010600030101010101" pitchFamily="2" charset="-122"/>
              </a:rPr>
              <a:t> L</a:t>
            </a:r>
            <a:r>
              <a:rPr lang="en-US" altLang="en-CH" sz="2400" b="0" baseline="-25000">
                <a:solidFill>
                  <a:srgbClr val="990099"/>
                </a:solidFill>
                <a:latin typeface="Times New Roman" panose="02020603050405020304" pitchFamily="18" charset="0"/>
                <a:ea typeface="SimSun" panose="02010600030101010101" pitchFamily="2" charset="-122"/>
              </a:rPr>
              <a:t>Higgs </a:t>
            </a:r>
            <a:r>
              <a:rPr lang="en-US" altLang="en-CH" sz="2400" b="0" i="0">
                <a:solidFill>
                  <a:srgbClr val="990099"/>
                </a:solidFill>
                <a:latin typeface="Arial" panose="020B0604020202020204" pitchFamily="34" charset="0"/>
                <a:ea typeface="SimSun" panose="02010600030101010101" pitchFamily="2" charset="-122"/>
              </a:rPr>
              <a:t>: </a:t>
            </a:r>
            <a:r>
              <a:rPr lang="en-US" altLang="en-CH" sz="1600" b="0" i="0">
                <a:solidFill>
                  <a:schemeClr val="accent2"/>
                </a:solidFill>
                <a:latin typeface="Arial" panose="020B0604020202020204" pitchFamily="34" charset="0"/>
                <a:ea typeface="SimSun" panose="02010600030101010101" pitchFamily="2" charset="-122"/>
              </a:rPr>
              <a:t>•Introduce Higgs potential with </a:t>
            </a:r>
            <a:r>
              <a:rPr lang="en-US" altLang="en-CH" sz="1600" b="0">
                <a:solidFill>
                  <a:schemeClr val="accent2"/>
                </a:solidFill>
                <a:latin typeface="Times New Roman" panose="02020603050405020304" pitchFamily="18" charset="0"/>
                <a:ea typeface="SimSun" panose="02010600030101010101" pitchFamily="2" charset="-122"/>
              </a:rPr>
              <a:t>&lt;</a:t>
            </a:r>
            <a:r>
              <a:rPr lang="en-US" altLang="en-CH" sz="1600" b="0">
                <a:solidFill>
                  <a:schemeClr val="accent2"/>
                </a:solidFill>
                <a:latin typeface="Symbol" pitchFamily="2" charset="2"/>
                <a:ea typeface="SimSun" panose="02010600030101010101" pitchFamily="2" charset="-122"/>
              </a:rPr>
              <a:t>f</a:t>
            </a:r>
            <a:r>
              <a:rPr lang="en-US" altLang="en-CH" sz="1600" b="0">
                <a:solidFill>
                  <a:schemeClr val="accent2"/>
                </a:solidFill>
                <a:latin typeface="Times New Roman" panose="02020603050405020304" pitchFamily="18" charset="0"/>
                <a:ea typeface="SimSun" panose="02010600030101010101" pitchFamily="2" charset="-122"/>
              </a:rPr>
              <a:t>&gt; ≠ 0</a:t>
            </a:r>
          </a:p>
          <a:p>
            <a:pPr eaLnBrk="1" hangingPunct="1">
              <a:spcBef>
                <a:spcPct val="0"/>
              </a:spcBef>
              <a:buFontTx/>
              <a:buNone/>
            </a:pPr>
            <a:r>
              <a:rPr lang="en-US" altLang="en-CH" sz="1600" b="0" i="0">
                <a:solidFill>
                  <a:schemeClr val="accent2"/>
                </a:solidFill>
                <a:latin typeface="Arial" panose="020B0604020202020204" pitchFamily="34" charset="0"/>
                <a:ea typeface="SimSun" panose="02010600030101010101" pitchFamily="2" charset="-122"/>
              </a:rPr>
              <a:t>                    •Spontaneous symmetry breaking</a:t>
            </a:r>
            <a:endParaRPr lang="en-US" altLang="en-CH" sz="1600" b="0" baseline="-25000">
              <a:solidFill>
                <a:schemeClr val="accent2"/>
              </a:solidFill>
              <a:latin typeface="Times New Roman" panose="02020603050405020304" pitchFamily="18" charset="0"/>
              <a:ea typeface="SimSun" panose="02010600030101010101" pitchFamily="2" charset="-122"/>
            </a:endParaRPr>
          </a:p>
        </p:txBody>
      </p:sp>
      <p:sp>
        <p:nvSpPr>
          <p:cNvPr id="68613" name="Text Box 6">
            <a:extLst>
              <a:ext uri="{FF2B5EF4-FFF2-40B4-BE49-F238E27FC236}">
                <a16:creationId xmlns:a16="http://schemas.microsoft.com/office/drawing/2014/main" id="{C2A25295-45E7-676C-C768-2E06DB886205}"/>
              </a:ext>
            </a:extLst>
          </p:cNvPr>
          <p:cNvSpPr txBox="1">
            <a:spLocks noChangeArrowheads="1"/>
          </p:cNvSpPr>
          <p:nvPr/>
        </p:nvSpPr>
        <p:spPr bwMode="auto">
          <a:xfrm>
            <a:off x="304800" y="3886200"/>
            <a:ext cx="615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2400" b="0" i="0">
                <a:solidFill>
                  <a:srgbClr val="990099"/>
                </a:solidFill>
                <a:latin typeface="ScriptC" pitchFamily="2" charset="0"/>
                <a:ea typeface="SimSun" panose="02010600030101010101" pitchFamily="2" charset="-122"/>
              </a:rPr>
              <a:t> L</a:t>
            </a:r>
            <a:r>
              <a:rPr lang="en-US" altLang="en-CH" sz="2400" b="0" baseline="-25000">
                <a:solidFill>
                  <a:srgbClr val="990099"/>
                </a:solidFill>
                <a:latin typeface="Times New Roman" panose="02020603050405020304" pitchFamily="18" charset="0"/>
                <a:ea typeface="SimSun" panose="02010600030101010101" pitchFamily="2" charset="-122"/>
              </a:rPr>
              <a:t>Yukawa </a:t>
            </a:r>
            <a:r>
              <a:rPr lang="en-US" altLang="en-CH" sz="2400" b="0" i="0">
                <a:solidFill>
                  <a:srgbClr val="990099"/>
                </a:solidFill>
                <a:latin typeface="Arial" panose="020B0604020202020204" pitchFamily="34" charset="0"/>
                <a:ea typeface="SimSun" panose="02010600030101010101" pitchFamily="2" charset="-122"/>
              </a:rPr>
              <a:t>: </a:t>
            </a:r>
            <a:r>
              <a:rPr lang="en-US" altLang="en-CH" sz="1600" b="0" i="0">
                <a:solidFill>
                  <a:schemeClr val="accent2"/>
                </a:solidFill>
                <a:latin typeface="Arial" panose="020B0604020202020204" pitchFamily="34" charset="0"/>
                <a:ea typeface="SimSun" panose="02010600030101010101" pitchFamily="2" charset="-122"/>
              </a:rPr>
              <a:t>•Ad hoc interactions between Higgs field &amp; fermions</a:t>
            </a:r>
          </a:p>
        </p:txBody>
      </p:sp>
      <p:sp>
        <p:nvSpPr>
          <p:cNvPr id="68614" name="Text Box 7">
            <a:extLst>
              <a:ext uri="{FF2B5EF4-FFF2-40B4-BE49-F238E27FC236}">
                <a16:creationId xmlns:a16="http://schemas.microsoft.com/office/drawing/2014/main" id="{E70E7B13-C24E-E94D-3520-F44C4574BD8F}"/>
              </a:ext>
            </a:extLst>
          </p:cNvPr>
          <p:cNvSpPr txBox="1">
            <a:spLocks noChangeArrowheads="1"/>
          </p:cNvSpPr>
          <p:nvPr/>
        </p:nvSpPr>
        <p:spPr bwMode="auto">
          <a:xfrm>
            <a:off x="304800" y="4800600"/>
            <a:ext cx="6172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2400" b="0" i="0">
                <a:solidFill>
                  <a:srgbClr val="990099"/>
                </a:solidFill>
                <a:latin typeface="ScriptC" pitchFamily="2" charset="0"/>
                <a:ea typeface="SimSun" panose="02010600030101010101" pitchFamily="2" charset="-122"/>
              </a:rPr>
              <a:t> L</a:t>
            </a:r>
            <a:r>
              <a:rPr lang="en-US" altLang="en-CH" sz="2400" b="0" baseline="-25000">
                <a:solidFill>
                  <a:srgbClr val="990099"/>
                </a:solidFill>
                <a:latin typeface="Times New Roman" panose="02020603050405020304" pitchFamily="18" charset="0"/>
                <a:ea typeface="SimSun" panose="02010600030101010101" pitchFamily="2" charset="-122"/>
              </a:rPr>
              <a:t>Yukawa </a:t>
            </a:r>
            <a:r>
              <a:rPr lang="en-US" altLang="en-CH" sz="2400" b="0" i="0">
                <a:solidFill>
                  <a:srgbClr val="990099"/>
                </a:solidFill>
                <a:latin typeface="Arial" panose="020B0604020202020204" pitchFamily="34" charset="0"/>
                <a:ea typeface="SimSun" panose="02010600030101010101" pitchFamily="2" charset="-122"/>
              </a:rPr>
              <a:t> → </a:t>
            </a:r>
            <a:r>
              <a:rPr lang="en-US" altLang="en-CH" sz="2400" b="0" i="0">
                <a:solidFill>
                  <a:srgbClr val="990099"/>
                </a:solidFill>
                <a:latin typeface="ScriptC" pitchFamily="2" charset="0"/>
                <a:ea typeface="SimSun" panose="02010600030101010101" pitchFamily="2" charset="-122"/>
              </a:rPr>
              <a:t>L</a:t>
            </a:r>
            <a:r>
              <a:rPr lang="en-US" altLang="en-CH" sz="2400" b="0" baseline="-25000">
                <a:solidFill>
                  <a:srgbClr val="990099"/>
                </a:solidFill>
                <a:latin typeface="Times New Roman" panose="02020603050405020304" pitchFamily="18" charset="0"/>
                <a:ea typeface="SimSun" panose="02010600030101010101" pitchFamily="2" charset="-122"/>
              </a:rPr>
              <a:t>mass </a:t>
            </a:r>
            <a:r>
              <a:rPr lang="en-US" altLang="en-CH" sz="2400" b="0" i="0">
                <a:solidFill>
                  <a:srgbClr val="990099"/>
                </a:solidFill>
                <a:latin typeface="Arial" panose="020B0604020202020204" pitchFamily="34" charset="0"/>
                <a:ea typeface="SimSun" panose="02010600030101010101" pitchFamily="2" charset="-122"/>
              </a:rPr>
              <a:t>:  </a:t>
            </a:r>
            <a:r>
              <a:rPr lang="en-US" altLang="en-CH" sz="1600" b="0" i="0">
                <a:solidFill>
                  <a:schemeClr val="accent2"/>
                </a:solidFill>
                <a:latin typeface="Arial" panose="020B0604020202020204" pitchFamily="34" charset="0"/>
                <a:ea typeface="SimSun" panose="02010600030101010101" pitchFamily="2" charset="-122"/>
              </a:rPr>
              <a:t>•  fermion weak eigenstates: </a:t>
            </a:r>
          </a:p>
          <a:p>
            <a:pPr eaLnBrk="1" hangingPunct="1">
              <a:spcBef>
                <a:spcPct val="0"/>
              </a:spcBef>
              <a:buFontTx/>
              <a:buNone/>
            </a:pPr>
            <a:r>
              <a:rPr lang="en-US" altLang="en-CH" sz="1600" b="0" i="0">
                <a:solidFill>
                  <a:schemeClr val="accent2"/>
                </a:solidFill>
                <a:latin typeface="Arial" panose="020B0604020202020204" pitchFamily="34" charset="0"/>
                <a:ea typeface="SimSun" panose="02010600030101010101" pitchFamily="2" charset="-122"/>
              </a:rPr>
              <a:t>                                                - mass matrix is (3x3) non-diagonal </a:t>
            </a:r>
          </a:p>
          <a:p>
            <a:pPr eaLnBrk="1" hangingPunct="1">
              <a:spcBef>
                <a:spcPct val="0"/>
              </a:spcBef>
              <a:buFontTx/>
              <a:buNone/>
            </a:pPr>
            <a:r>
              <a:rPr lang="en-US" altLang="en-CH" sz="1600" b="0" i="0">
                <a:solidFill>
                  <a:schemeClr val="accent2"/>
                </a:solidFill>
                <a:latin typeface="Arial" panose="020B0604020202020204" pitchFamily="34" charset="0"/>
                <a:ea typeface="SimSun" panose="02010600030101010101" pitchFamily="2" charset="-122"/>
              </a:rPr>
              <a:t>                                           •  fermion mass eigenstates: </a:t>
            </a:r>
          </a:p>
          <a:p>
            <a:pPr eaLnBrk="1" hangingPunct="1">
              <a:spcBef>
                <a:spcPct val="0"/>
              </a:spcBef>
              <a:buFontTx/>
              <a:buNone/>
            </a:pPr>
            <a:r>
              <a:rPr lang="en-US" altLang="en-CH" sz="1600" b="0" i="0">
                <a:solidFill>
                  <a:schemeClr val="accent2"/>
                </a:solidFill>
                <a:latin typeface="Arial" panose="020B0604020202020204" pitchFamily="34" charset="0"/>
                <a:ea typeface="SimSun" panose="02010600030101010101" pitchFamily="2" charset="-122"/>
              </a:rPr>
              <a:t>                                                - mass matrix is (3x3) diagonal</a:t>
            </a:r>
            <a:r>
              <a:rPr lang="en-US" altLang="en-CH" sz="1600" b="0" i="0">
                <a:solidFill>
                  <a:srgbClr val="990099"/>
                </a:solidFill>
                <a:latin typeface="Arial" panose="020B0604020202020204" pitchFamily="34" charset="0"/>
                <a:ea typeface="SimSun" panose="02010600030101010101" pitchFamily="2" charset="-122"/>
              </a:rPr>
              <a:t>              </a:t>
            </a:r>
            <a:endParaRPr lang="en-US" altLang="en-CH" sz="1600" b="0" baseline="-25000">
              <a:solidFill>
                <a:srgbClr val="990099"/>
              </a:solidFill>
              <a:latin typeface="Times New Roman" panose="02020603050405020304" pitchFamily="18" charset="0"/>
              <a:ea typeface="SimSun" panose="02010600030101010101" pitchFamily="2" charset="-122"/>
            </a:endParaRPr>
          </a:p>
        </p:txBody>
      </p:sp>
      <p:sp>
        <p:nvSpPr>
          <p:cNvPr id="68615" name="Text Box 8">
            <a:extLst>
              <a:ext uri="{FF2B5EF4-FFF2-40B4-BE49-F238E27FC236}">
                <a16:creationId xmlns:a16="http://schemas.microsoft.com/office/drawing/2014/main" id="{E8F0514F-5E9C-1550-8F65-C8043B40ED2B}"/>
              </a:ext>
            </a:extLst>
          </p:cNvPr>
          <p:cNvSpPr txBox="1">
            <a:spLocks noChangeArrowheads="1"/>
          </p:cNvSpPr>
          <p:nvPr/>
        </p:nvSpPr>
        <p:spPr bwMode="auto">
          <a:xfrm>
            <a:off x="304800" y="6172200"/>
            <a:ext cx="467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pPr>
            <a:r>
              <a:rPr lang="en-US" altLang="en-CH" sz="2400" b="0" i="0">
                <a:solidFill>
                  <a:srgbClr val="990099"/>
                </a:solidFill>
                <a:latin typeface="ScriptC" pitchFamily="2" charset="0"/>
                <a:ea typeface="SimSun" panose="02010600030101010101" pitchFamily="2" charset="-122"/>
              </a:rPr>
              <a:t> L</a:t>
            </a:r>
            <a:r>
              <a:rPr lang="en-US" altLang="en-CH" sz="2400" b="0" baseline="-25000">
                <a:solidFill>
                  <a:srgbClr val="990099"/>
                </a:solidFill>
                <a:latin typeface="Times New Roman" panose="02020603050405020304" pitchFamily="18" charset="0"/>
                <a:ea typeface="SimSun" panose="02010600030101010101" pitchFamily="2" charset="-122"/>
              </a:rPr>
              <a:t>Kinetic </a:t>
            </a:r>
            <a:r>
              <a:rPr lang="en-US" altLang="en-CH" sz="2400" b="0" i="0">
                <a:solidFill>
                  <a:srgbClr val="990099"/>
                </a:solidFill>
                <a:latin typeface="Arial" panose="020B0604020202020204" pitchFamily="34" charset="0"/>
                <a:ea typeface="SimSun" panose="02010600030101010101" pitchFamily="2" charset="-122"/>
              </a:rPr>
              <a:t> </a:t>
            </a:r>
            <a:r>
              <a:rPr lang="en-US" altLang="en-CH" sz="1600" b="0" i="0">
                <a:solidFill>
                  <a:schemeClr val="accent2"/>
                </a:solidFill>
                <a:latin typeface="Arial" panose="020B0604020202020204" pitchFamily="34" charset="0"/>
                <a:ea typeface="SimSun" panose="02010600030101010101" pitchFamily="2" charset="-122"/>
              </a:rPr>
              <a:t>in mass eigenstates:   CKM – matrix</a:t>
            </a:r>
            <a:r>
              <a:rPr lang="en-US" altLang="en-CH" sz="1600" b="0" i="0">
                <a:solidFill>
                  <a:srgbClr val="990099"/>
                </a:solidFill>
                <a:latin typeface="Arial" panose="020B0604020202020204" pitchFamily="34" charset="0"/>
                <a:ea typeface="SimSun" panose="02010600030101010101" pitchFamily="2" charset="-122"/>
              </a:rPr>
              <a:t> </a:t>
            </a:r>
            <a:endParaRPr lang="en-US" altLang="en-CH" sz="1600" b="0" baseline="-25000">
              <a:solidFill>
                <a:srgbClr val="990099"/>
              </a:solidFill>
              <a:latin typeface="Times New Roman" panose="02020603050405020304" pitchFamily="18" charset="0"/>
              <a:ea typeface="SimSun" panose="02010600030101010101" pitchFamily="2" charset="-122"/>
            </a:endParaRPr>
          </a:p>
        </p:txBody>
      </p:sp>
      <p:sp>
        <p:nvSpPr>
          <p:cNvPr id="68616" name="Text Box 9">
            <a:extLst>
              <a:ext uri="{FF2B5EF4-FFF2-40B4-BE49-F238E27FC236}">
                <a16:creationId xmlns:a16="http://schemas.microsoft.com/office/drawing/2014/main" id="{E7F3DC98-09C9-AAD3-ECA8-EB857867764A}"/>
              </a:ext>
            </a:extLst>
          </p:cNvPr>
          <p:cNvSpPr txBox="1">
            <a:spLocks noChangeArrowheads="1"/>
          </p:cNvSpPr>
          <p:nvPr/>
        </p:nvSpPr>
        <p:spPr bwMode="auto">
          <a:xfrm>
            <a:off x="5699125" y="3160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800" b="0" i="0">
              <a:latin typeface="Arial" panose="020B0604020202020204" pitchFamily="34" charset="0"/>
              <a:ea typeface="SimSun" panose="02010600030101010101" pitchFamily="2" charset="-122"/>
            </a:endParaRPr>
          </a:p>
        </p:txBody>
      </p:sp>
      <p:graphicFrame>
        <p:nvGraphicFramePr>
          <p:cNvPr id="68617" name="Object 10">
            <a:extLst>
              <a:ext uri="{FF2B5EF4-FFF2-40B4-BE49-F238E27FC236}">
                <a16:creationId xmlns:a16="http://schemas.microsoft.com/office/drawing/2014/main" id="{DC0DA30D-5194-A8C9-E443-9F9E46154FD2}"/>
              </a:ext>
            </a:extLst>
          </p:cNvPr>
          <p:cNvGraphicFramePr>
            <a:graphicFrameLocks noGrp="1" noChangeAspect="1"/>
          </p:cNvGraphicFramePr>
          <p:nvPr>
            <p:ph sz="quarter" idx="4294967295"/>
          </p:nvPr>
        </p:nvGraphicFramePr>
        <p:xfrm>
          <a:off x="5334000" y="2743200"/>
          <a:ext cx="3505200" cy="273050"/>
        </p:xfrm>
        <a:graphic>
          <a:graphicData uri="http://schemas.openxmlformats.org/presentationml/2006/ole">
            <mc:AlternateContent xmlns:mc="http://schemas.openxmlformats.org/markup-compatibility/2006">
              <mc:Choice xmlns:v="urn:schemas-microsoft-com:vml" Requires="v">
                <p:oleObj name="Equation" r:id="rId3" imgW="71678800" imgH="5562600" progId="Equation.DSMT4">
                  <p:embed/>
                </p:oleObj>
              </mc:Choice>
              <mc:Fallback>
                <p:oleObj name="Equation" r:id="rId3" imgW="71678800" imgH="556260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743200"/>
                        <a:ext cx="3505200"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18" name="AutoShape 11">
            <a:extLst>
              <a:ext uri="{FF2B5EF4-FFF2-40B4-BE49-F238E27FC236}">
                <a16:creationId xmlns:a16="http://schemas.microsoft.com/office/drawing/2014/main" id="{3D13D97C-55ED-DF5D-D138-501B95531A79}"/>
              </a:ext>
            </a:extLst>
          </p:cNvPr>
          <p:cNvSpPr>
            <a:spLocks/>
          </p:cNvSpPr>
          <p:nvPr/>
        </p:nvSpPr>
        <p:spPr bwMode="auto">
          <a:xfrm>
            <a:off x="5105400" y="2667000"/>
            <a:ext cx="152400" cy="685800"/>
          </a:xfrm>
          <a:prstGeom prst="rightBrace">
            <a:avLst>
              <a:gd name="adj1" fmla="val 375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68619" name="Text Box 12">
            <a:extLst>
              <a:ext uri="{FF2B5EF4-FFF2-40B4-BE49-F238E27FC236}">
                <a16:creationId xmlns:a16="http://schemas.microsoft.com/office/drawing/2014/main" id="{44C8BC4C-F7E7-704F-04F2-7DFB3099B193}"/>
              </a:ext>
            </a:extLst>
          </p:cNvPr>
          <p:cNvSpPr txBox="1">
            <a:spLocks noChangeArrowheads="1"/>
          </p:cNvSpPr>
          <p:nvPr/>
        </p:nvSpPr>
        <p:spPr bwMode="auto">
          <a:xfrm>
            <a:off x="5410200" y="3048000"/>
            <a:ext cx="3170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i="0">
                <a:solidFill>
                  <a:srgbClr val="993300"/>
                </a:solidFill>
                <a:latin typeface="Arial" panose="020B0604020202020204" pitchFamily="34" charset="0"/>
                <a:ea typeface="SimSun" panose="02010600030101010101" pitchFamily="2" charset="-122"/>
              </a:rPr>
              <a:t>The W</a:t>
            </a:r>
            <a:r>
              <a:rPr lang="en-US" altLang="en-CH" sz="1400" b="0" i="0" baseline="30000">
                <a:solidFill>
                  <a:srgbClr val="993300"/>
                </a:solidFill>
                <a:latin typeface="Arial" panose="020B0604020202020204" pitchFamily="34" charset="0"/>
                <a:ea typeface="SimSun" panose="02010600030101010101" pitchFamily="2" charset="-122"/>
              </a:rPr>
              <a:t>+</a:t>
            </a:r>
            <a:r>
              <a:rPr lang="en-US" altLang="en-CH" sz="1400" b="0" i="0">
                <a:solidFill>
                  <a:srgbClr val="993300"/>
                </a:solidFill>
                <a:latin typeface="Arial" panose="020B0604020202020204" pitchFamily="34" charset="0"/>
                <a:ea typeface="SimSun" panose="02010600030101010101" pitchFamily="2" charset="-122"/>
              </a:rPr>
              <a:t>, W</a:t>
            </a:r>
            <a:r>
              <a:rPr lang="en-US" altLang="en-CH" sz="1400" b="0" i="0" baseline="30000">
                <a:solidFill>
                  <a:srgbClr val="993300"/>
                </a:solidFill>
                <a:latin typeface="Arial" panose="020B0604020202020204" pitchFamily="34" charset="0"/>
                <a:ea typeface="SimSun" panose="02010600030101010101" pitchFamily="2" charset="-122"/>
              </a:rPr>
              <a:t>-</a:t>
            </a:r>
            <a:r>
              <a:rPr lang="en-US" altLang="en-CH" sz="1400" b="0" i="0">
                <a:solidFill>
                  <a:srgbClr val="993300"/>
                </a:solidFill>
                <a:latin typeface="Arial" panose="020B0604020202020204" pitchFamily="34" charset="0"/>
                <a:ea typeface="SimSun" panose="02010600030101010101" pitchFamily="2" charset="-122"/>
              </a:rPr>
              <a:t>,Z</a:t>
            </a:r>
            <a:r>
              <a:rPr lang="en-US" altLang="en-CH" sz="1400" b="0" i="0" baseline="30000">
                <a:solidFill>
                  <a:srgbClr val="993300"/>
                </a:solidFill>
                <a:latin typeface="Arial" panose="020B0604020202020204" pitchFamily="34" charset="0"/>
                <a:ea typeface="SimSun" panose="02010600030101010101" pitchFamily="2" charset="-122"/>
              </a:rPr>
              <a:t>0</a:t>
            </a:r>
            <a:r>
              <a:rPr lang="en-US" altLang="en-CH" sz="1400" b="0" i="0">
                <a:solidFill>
                  <a:srgbClr val="993300"/>
                </a:solidFill>
                <a:latin typeface="Arial" panose="020B0604020202020204" pitchFamily="34" charset="0"/>
                <a:ea typeface="SimSun" panose="02010600030101010101" pitchFamily="2" charset="-122"/>
              </a:rPr>
              <a:t> bosons acquire a mass</a:t>
            </a:r>
          </a:p>
        </p:txBody>
      </p:sp>
      <p:sp>
        <p:nvSpPr>
          <p:cNvPr id="68620" name="Text Box 13">
            <a:extLst>
              <a:ext uri="{FF2B5EF4-FFF2-40B4-BE49-F238E27FC236}">
                <a16:creationId xmlns:a16="http://schemas.microsoft.com/office/drawing/2014/main" id="{754D39AF-95E7-11F6-CC8C-F552D4218A2B}"/>
              </a:ext>
            </a:extLst>
          </p:cNvPr>
          <p:cNvSpPr txBox="1">
            <a:spLocks noChangeArrowheads="1"/>
          </p:cNvSpPr>
          <p:nvPr/>
        </p:nvSpPr>
        <p:spPr bwMode="auto">
          <a:xfrm>
            <a:off x="1600200" y="2209800"/>
            <a:ext cx="2028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006600"/>
                </a:solidFill>
                <a:latin typeface="Arial" panose="020B0604020202020204" pitchFamily="34" charset="0"/>
                <a:ea typeface="SimSun" panose="02010600030101010101" pitchFamily="2" charset="-122"/>
                <a:sym typeface="Wingdings" pitchFamily="2" charset="2"/>
              </a:rPr>
              <a:t></a:t>
            </a:r>
            <a:r>
              <a:rPr lang="en-US" altLang="en-CH" sz="1800" b="0" i="0">
                <a:solidFill>
                  <a:srgbClr val="006600"/>
                </a:solidFill>
                <a:latin typeface="Arial" panose="020B0604020202020204" pitchFamily="34" charset="0"/>
                <a:ea typeface="SimSun" panose="02010600030101010101" pitchFamily="2" charset="-122"/>
              </a:rPr>
              <a:t> CP Conserving</a:t>
            </a:r>
          </a:p>
        </p:txBody>
      </p:sp>
      <p:sp>
        <p:nvSpPr>
          <p:cNvPr id="68621" name="Text Box 14">
            <a:extLst>
              <a:ext uri="{FF2B5EF4-FFF2-40B4-BE49-F238E27FC236}">
                <a16:creationId xmlns:a16="http://schemas.microsoft.com/office/drawing/2014/main" id="{3B1476C6-577D-DCE4-4817-55646E8CD8B6}"/>
              </a:ext>
            </a:extLst>
          </p:cNvPr>
          <p:cNvSpPr txBox="1">
            <a:spLocks noChangeArrowheads="1"/>
          </p:cNvSpPr>
          <p:nvPr/>
        </p:nvSpPr>
        <p:spPr bwMode="auto">
          <a:xfrm>
            <a:off x="1524000" y="3352800"/>
            <a:ext cx="2028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006600"/>
                </a:solidFill>
                <a:latin typeface="Arial" panose="020B0604020202020204" pitchFamily="34" charset="0"/>
                <a:ea typeface="SimSun" panose="02010600030101010101" pitchFamily="2" charset="-122"/>
                <a:sym typeface="Wingdings" pitchFamily="2" charset="2"/>
              </a:rPr>
              <a:t></a:t>
            </a:r>
            <a:r>
              <a:rPr lang="en-US" altLang="en-CH" sz="1800" b="0" i="0">
                <a:solidFill>
                  <a:srgbClr val="006600"/>
                </a:solidFill>
                <a:latin typeface="Arial" panose="020B0604020202020204" pitchFamily="34" charset="0"/>
                <a:ea typeface="SimSun" panose="02010600030101010101" pitchFamily="2" charset="-122"/>
              </a:rPr>
              <a:t> CP Conserving</a:t>
            </a:r>
          </a:p>
        </p:txBody>
      </p:sp>
      <p:sp>
        <p:nvSpPr>
          <p:cNvPr id="68622" name="Text Box 15">
            <a:extLst>
              <a:ext uri="{FF2B5EF4-FFF2-40B4-BE49-F238E27FC236}">
                <a16:creationId xmlns:a16="http://schemas.microsoft.com/office/drawing/2014/main" id="{E0DD7939-8855-9433-E1FE-55DCF4B2AD78}"/>
              </a:ext>
            </a:extLst>
          </p:cNvPr>
          <p:cNvSpPr txBox="1">
            <a:spLocks noChangeArrowheads="1"/>
          </p:cNvSpPr>
          <p:nvPr/>
        </p:nvSpPr>
        <p:spPr bwMode="auto">
          <a:xfrm>
            <a:off x="1676400" y="4191000"/>
            <a:ext cx="371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FF0000"/>
                </a:solidFill>
                <a:latin typeface="Arial" panose="020B0604020202020204" pitchFamily="34" charset="0"/>
                <a:ea typeface="SimSun" panose="02010600030101010101" pitchFamily="2" charset="-122"/>
                <a:sym typeface="Wingdings" pitchFamily="2" charset="2"/>
              </a:rPr>
              <a:t></a:t>
            </a:r>
            <a:r>
              <a:rPr lang="en-US" altLang="en-CH" sz="1800" b="0" i="0">
                <a:solidFill>
                  <a:srgbClr val="FF0000"/>
                </a:solidFill>
                <a:latin typeface="Arial" panose="020B0604020202020204" pitchFamily="34" charset="0"/>
                <a:ea typeface="SimSun" panose="02010600030101010101" pitchFamily="2" charset="-122"/>
              </a:rPr>
              <a:t> CP violating with a single phase</a:t>
            </a:r>
          </a:p>
        </p:txBody>
      </p:sp>
      <p:sp>
        <p:nvSpPr>
          <p:cNvPr id="68623" name="AutoShape 16">
            <a:extLst>
              <a:ext uri="{FF2B5EF4-FFF2-40B4-BE49-F238E27FC236}">
                <a16:creationId xmlns:a16="http://schemas.microsoft.com/office/drawing/2014/main" id="{35028869-A92B-57CA-8DA8-D578C37600C3}"/>
              </a:ext>
            </a:extLst>
          </p:cNvPr>
          <p:cNvSpPr>
            <a:spLocks/>
          </p:cNvSpPr>
          <p:nvPr/>
        </p:nvSpPr>
        <p:spPr bwMode="auto">
          <a:xfrm>
            <a:off x="6477000" y="4876800"/>
            <a:ext cx="228600" cy="533400"/>
          </a:xfrm>
          <a:prstGeom prst="rightBrace">
            <a:avLst>
              <a:gd name="adj1" fmla="val 19444"/>
              <a:gd name="adj2" fmla="val 51736"/>
            </a:avLst>
          </a:pr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68624" name="AutoShape 17">
            <a:extLst>
              <a:ext uri="{FF2B5EF4-FFF2-40B4-BE49-F238E27FC236}">
                <a16:creationId xmlns:a16="http://schemas.microsoft.com/office/drawing/2014/main" id="{EE2F2BD2-062C-B396-3A3D-030C5C2EF974}"/>
              </a:ext>
            </a:extLst>
          </p:cNvPr>
          <p:cNvSpPr>
            <a:spLocks/>
          </p:cNvSpPr>
          <p:nvPr/>
        </p:nvSpPr>
        <p:spPr bwMode="auto">
          <a:xfrm>
            <a:off x="6477000" y="5486400"/>
            <a:ext cx="228600" cy="533400"/>
          </a:xfrm>
          <a:prstGeom prst="rightBrace">
            <a:avLst>
              <a:gd name="adj1" fmla="val 19444"/>
              <a:gd name="adj2" fmla="val 50000"/>
            </a:avLst>
          </a:pr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68625" name="Text Box 18">
            <a:extLst>
              <a:ext uri="{FF2B5EF4-FFF2-40B4-BE49-F238E27FC236}">
                <a16:creationId xmlns:a16="http://schemas.microsoft.com/office/drawing/2014/main" id="{3AEF819F-89A5-7E92-9845-40A01BB7F367}"/>
              </a:ext>
            </a:extLst>
          </p:cNvPr>
          <p:cNvSpPr txBox="1">
            <a:spLocks noChangeArrowheads="1"/>
          </p:cNvSpPr>
          <p:nvPr/>
        </p:nvSpPr>
        <p:spPr bwMode="auto">
          <a:xfrm>
            <a:off x="6781800" y="4953000"/>
            <a:ext cx="1724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FF0000"/>
                </a:solidFill>
                <a:latin typeface="Arial" panose="020B0604020202020204" pitchFamily="34" charset="0"/>
                <a:ea typeface="SimSun" panose="02010600030101010101" pitchFamily="2" charset="-122"/>
                <a:sym typeface="Wingdings" pitchFamily="2" charset="2"/>
              </a:rPr>
              <a:t></a:t>
            </a:r>
            <a:r>
              <a:rPr lang="en-US" altLang="en-CH" sz="1800" b="0" i="0">
                <a:solidFill>
                  <a:srgbClr val="FF0000"/>
                </a:solidFill>
                <a:latin typeface="Arial" panose="020B0604020202020204" pitchFamily="34" charset="0"/>
                <a:ea typeface="SimSun" panose="02010600030101010101" pitchFamily="2" charset="-122"/>
              </a:rPr>
              <a:t> CP-violating</a:t>
            </a:r>
          </a:p>
        </p:txBody>
      </p:sp>
      <p:sp>
        <p:nvSpPr>
          <p:cNvPr id="68626" name="Text Box 19">
            <a:extLst>
              <a:ext uri="{FF2B5EF4-FFF2-40B4-BE49-F238E27FC236}">
                <a16:creationId xmlns:a16="http://schemas.microsoft.com/office/drawing/2014/main" id="{FD22BD07-245C-1222-05D4-A8F3814ED4BF}"/>
              </a:ext>
            </a:extLst>
          </p:cNvPr>
          <p:cNvSpPr txBox="1">
            <a:spLocks noChangeArrowheads="1"/>
          </p:cNvSpPr>
          <p:nvPr/>
        </p:nvSpPr>
        <p:spPr bwMode="auto">
          <a:xfrm>
            <a:off x="6781800" y="5562600"/>
            <a:ext cx="2054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006600"/>
                </a:solidFill>
                <a:latin typeface="Arial" panose="020B0604020202020204" pitchFamily="34" charset="0"/>
                <a:ea typeface="SimSun" panose="02010600030101010101" pitchFamily="2" charset="-122"/>
                <a:sym typeface="Wingdings" pitchFamily="2" charset="2"/>
              </a:rPr>
              <a:t></a:t>
            </a:r>
            <a:r>
              <a:rPr lang="en-US" altLang="en-CH" sz="1800" b="0" i="0">
                <a:solidFill>
                  <a:srgbClr val="006600"/>
                </a:solidFill>
                <a:latin typeface="Arial" panose="020B0604020202020204" pitchFamily="34" charset="0"/>
                <a:ea typeface="SimSun" panose="02010600030101010101" pitchFamily="2" charset="-122"/>
              </a:rPr>
              <a:t> CP-conserving!</a:t>
            </a:r>
          </a:p>
        </p:txBody>
      </p:sp>
      <p:sp>
        <p:nvSpPr>
          <p:cNvPr id="68627" name="Text Box 20">
            <a:extLst>
              <a:ext uri="{FF2B5EF4-FFF2-40B4-BE49-F238E27FC236}">
                <a16:creationId xmlns:a16="http://schemas.microsoft.com/office/drawing/2014/main" id="{E41880CF-CA01-F334-D263-68E20321C2FF}"/>
              </a:ext>
            </a:extLst>
          </p:cNvPr>
          <p:cNvSpPr txBox="1">
            <a:spLocks noChangeArrowheads="1"/>
          </p:cNvSpPr>
          <p:nvPr/>
        </p:nvSpPr>
        <p:spPr bwMode="auto">
          <a:xfrm>
            <a:off x="5029200" y="6248400"/>
            <a:ext cx="371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b="0" i="0">
                <a:solidFill>
                  <a:srgbClr val="FF0000"/>
                </a:solidFill>
                <a:latin typeface="Arial" panose="020B0604020202020204" pitchFamily="34" charset="0"/>
                <a:ea typeface="SimSun" panose="02010600030101010101" pitchFamily="2" charset="-122"/>
                <a:sym typeface="Wingdings" pitchFamily="2" charset="2"/>
              </a:rPr>
              <a:t></a:t>
            </a:r>
            <a:r>
              <a:rPr lang="en-US" altLang="en-CH" sz="1800" b="0" i="0">
                <a:solidFill>
                  <a:srgbClr val="FF0000"/>
                </a:solidFill>
                <a:latin typeface="Arial" panose="020B0604020202020204" pitchFamily="34" charset="0"/>
                <a:ea typeface="SimSun" panose="02010600030101010101" pitchFamily="2" charset="-122"/>
              </a:rPr>
              <a:t> CP violating with a single phase</a:t>
            </a:r>
          </a:p>
        </p:txBody>
      </p:sp>
      <p:sp>
        <p:nvSpPr>
          <p:cNvPr id="68628" name="Line 21">
            <a:extLst>
              <a:ext uri="{FF2B5EF4-FFF2-40B4-BE49-F238E27FC236}">
                <a16:creationId xmlns:a16="http://schemas.microsoft.com/office/drawing/2014/main" id="{9DBD90E7-C52F-1327-4598-648B9C73DAE6}"/>
              </a:ext>
            </a:extLst>
          </p:cNvPr>
          <p:cNvSpPr>
            <a:spLocks noChangeShapeType="1"/>
          </p:cNvSpPr>
          <p:nvPr/>
        </p:nvSpPr>
        <p:spPr bwMode="auto">
          <a:xfrm>
            <a:off x="0" y="4695825"/>
            <a:ext cx="91440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CH"/>
          </a:p>
        </p:txBody>
      </p:sp>
      <p:graphicFrame>
        <p:nvGraphicFramePr>
          <p:cNvPr id="68629" name="Object 28">
            <a:extLst>
              <a:ext uri="{FF2B5EF4-FFF2-40B4-BE49-F238E27FC236}">
                <a16:creationId xmlns:a16="http://schemas.microsoft.com/office/drawing/2014/main" id="{FF382A5B-EC5A-0D41-C2E3-3088805FC1C9}"/>
              </a:ext>
            </a:extLst>
          </p:cNvPr>
          <p:cNvGraphicFramePr>
            <a:graphicFrameLocks noChangeAspect="1"/>
          </p:cNvGraphicFramePr>
          <p:nvPr/>
        </p:nvGraphicFramePr>
        <p:xfrm>
          <a:off x="1922463" y="893763"/>
          <a:ext cx="4876800" cy="633412"/>
        </p:xfrm>
        <a:graphic>
          <a:graphicData uri="http://schemas.openxmlformats.org/presentationml/2006/ole">
            <mc:AlternateContent xmlns:mc="http://schemas.openxmlformats.org/markup-compatibility/2006">
              <mc:Choice xmlns:v="urn:schemas-microsoft-com:vml" Requires="v">
                <p:oleObj name="Equation" r:id="rId5" imgW="42710100" imgH="5562600" progId="Equation.3">
                  <p:embed/>
                </p:oleObj>
              </mc:Choice>
              <mc:Fallback>
                <p:oleObj name="Equation" r:id="rId5" imgW="42710100" imgH="5562600"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2463" y="893763"/>
                        <a:ext cx="4876800" cy="633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0658" name="Rectangle 46">
            <a:extLst>
              <a:ext uri="{FF2B5EF4-FFF2-40B4-BE49-F238E27FC236}">
                <a16:creationId xmlns:a16="http://schemas.microsoft.com/office/drawing/2014/main" id="{3224463E-CBD4-8EE6-2412-CD16CB85AF53}"/>
              </a:ext>
            </a:extLst>
          </p:cNvPr>
          <p:cNvSpPr>
            <a:spLocks noChangeArrowheads="1"/>
          </p:cNvSpPr>
          <p:nvPr/>
        </p:nvSpPr>
        <p:spPr bwMode="auto">
          <a:xfrm>
            <a:off x="1103313" y="2757488"/>
            <a:ext cx="5197475" cy="12858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nSpc>
                <a:spcPct val="90000"/>
              </a:lnSpc>
              <a:buFontTx/>
              <a:buNone/>
            </a:pPr>
            <a:r>
              <a:rPr lang="en-US" altLang="en-CH" sz="1800" b="0" i="0"/>
              <a:t>Diagonalize Yukawa matrix Y</a:t>
            </a:r>
            <a:r>
              <a:rPr lang="en-US" altLang="en-CH" sz="1800" b="0" i="0" baseline="-25000"/>
              <a:t>ij</a:t>
            </a:r>
          </a:p>
          <a:p>
            <a:pPr lvl="1">
              <a:lnSpc>
                <a:spcPct val="90000"/>
              </a:lnSpc>
            </a:pPr>
            <a:r>
              <a:rPr lang="en-US" altLang="en-CH" sz="1400" b="0" i="0"/>
              <a:t>Mass terms</a:t>
            </a:r>
          </a:p>
          <a:p>
            <a:pPr lvl="1">
              <a:lnSpc>
                <a:spcPct val="90000"/>
              </a:lnSpc>
            </a:pPr>
            <a:r>
              <a:rPr lang="en-US" altLang="en-CH" sz="1400" b="0" i="0"/>
              <a:t>Quarks rotate</a:t>
            </a:r>
          </a:p>
          <a:p>
            <a:pPr lvl="1">
              <a:lnSpc>
                <a:spcPct val="90000"/>
              </a:lnSpc>
            </a:pPr>
            <a:r>
              <a:rPr lang="en-US" altLang="en-CH" sz="1400" b="0" i="0"/>
              <a:t>Off diagonal terms in charged current couplings</a:t>
            </a:r>
          </a:p>
        </p:txBody>
      </p:sp>
      <p:sp>
        <p:nvSpPr>
          <p:cNvPr id="70659" name="AutoShape 43">
            <a:extLst>
              <a:ext uri="{FF2B5EF4-FFF2-40B4-BE49-F238E27FC236}">
                <a16:creationId xmlns:a16="http://schemas.microsoft.com/office/drawing/2014/main" id="{88422FF0-B278-4BC1-BCA4-0CA5BED6FB92}"/>
              </a:ext>
            </a:extLst>
          </p:cNvPr>
          <p:cNvSpPr>
            <a:spLocks noChangeArrowheads="1"/>
          </p:cNvSpPr>
          <p:nvPr/>
        </p:nvSpPr>
        <p:spPr bwMode="auto">
          <a:xfrm rot="-868158">
            <a:off x="501650" y="2584450"/>
            <a:ext cx="884238" cy="2481263"/>
          </a:xfrm>
          <a:prstGeom prst="curvedRightArrow">
            <a:avLst>
              <a:gd name="adj1" fmla="val 25658"/>
              <a:gd name="adj2" fmla="val 81780"/>
              <a:gd name="adj3" fmla="val 33333"/>
            </a:avLst>
          </a:prstGeom>
          <a:solidFill>
            <a:srgbClr val="CCFFFF"/>
          </a:solidFill>
          <a:ln w="9525">
            <a:solidFill>
              <a:schemeClr val="tx1"/>
            </a:solidFill>
            <a:miter lim="800000"/>
            <a:headEnd/>
            <a:tailEnd/>
          </a:ln>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70660" name="Footer Placeholder 4">
            <a:extLst>
              <a:ext uri="{FF2B5EF4-FFF2-40B4-BE49-F238E27FC236}">
                <a16:creationId xmlns:a16="http://schemas.microsoft.com/office/drawing/2014/main" id="{9235BAD9-1CEE-35A5-51FA-73560E35369A}"/>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9ADAE4ED-D9A7-1C4A-9685-BB974839D3E0}" type="slidenum">
              <a:rPr lang="en-US" altLang="en-CH" sz="1000" b="0" i="0">
                <a:solidFill>
                  <a:schemeClr val="accent2"/>
                </a:solidFill>
              </a:rPr>
              <a:pPr algn="r" eaLnBrk="1" hangingPunct="1">
                <a:spcBef>
                  <a:spcPct val="0"/>
                </a:spcBef>
                <a:buFontTx/>
                <a:buNone/>
              </a:pPr>
              <a:t>27</a:t>
            </a:fld>
            <a:r>
              <a:rPr lang="en-US" altLang="en-CH" sz="1000" b="0" i="0">
                <a:solidFill>
                  <a:schemeClr val="accent2"/>
                </a:solidFill>
              </a:rPr>
              <a:t>)</a:t>
            </a:r>
          </a:p>
        </p:txBody>
      </p:sp>
      <p:sp>
        <p:nvSpPr>
          <p:cNvPr id="70661" name="Text Box 9">
            <a:extLst>
              <a:ext uri="{FF2B5EF4-FFF2-40B4-BE49-F238E27FC236}">
                <a16:creationId xmlns:a16="http://schemas.microsoft.com/office/drawing/2014/main" id="{ED3F6AAB-6777-45CF-6C24-1F93E5BDE427}"/>
              </a:ext>
            </a:extLst>
          </p:cNvPr>
          <p:cNvSpPr txBox="1">
            <a:spLocks noChangeArrowheads="1"/>
          </p:cNvSpPr>
          <p:nvPr/>
        </p:nvSpPr>
        <p:spPr bwMode="auto">
          <a:xfrm>
            <a:off x="5992813" y="0"/>
            <a:ext cx="2498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3200" b="0" i="0">
                <a:solidFill>
                  <a:schemeClr val="accent2"/>
                </a:solidFill>
              </a:rPr>
              <a:t>Recap</a:t>
            </a:r>
          </a:p>
        </p:txBody>
      </p:sp>
      <p:sp>
        <p:nvSpPr>
          <p:cNvPr id="70662" name="AutoShape 25">
            <a:extLst>
              <a:ext uri="{FF2B5EF4-FFF2-40B4-BE49-F238E27FC236}">
                <a16:creationId xmlns:a16="http://schemas.microsoft.com/office/drawing/2014/main" id="{66A3F3E5-5FD8-B280-66D8-EE241ACD14EB}"/>
              </a:ext>
            </a:extLst>
          </p:cNvPr>
          <p:cNvSpPr>
            <a:spLocks noChangeAspect="1" noChangeArrowheads="1" noTextEdit="1"/>
          </p:cNvSpPr>
          <p:nvPr/>
        </p:nvSpPr>
        <p:spPr bwMode="auto">
          <a:xfrm>
            <a:off x="217488" y="120650"/>
            <a:ext cx="4876800" cy="633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H"/>
          </a:p>
        </p:txBody>
      </p:sp>
      <p:graphicFrame>
        <p:nvGraphicFramePr>
          <p:cNvPr id="70663" name="Object 4">
            <a:extLst>
              <a:ext uri="{FF2B5EF4-FFF2-40B4-BE49-F238E27FC236}">
                <a16:creationId xmlns:a16="http://schemas.microsoft.com/office/drawing/2014/main" id="{281DDE99-1EA4-FEB4-4329-B42328CC7049}"/>
              </a:ext>
            </a:extLst>
          </p:cNvPr>
          <p:cNvGraphicFramePr>
            <a:graphicFrameLocks noChangeAspect="1"/>
          </p:cNvGraphicFramePr>
          <p:nvPr/>
        </p:nvGraphicFramePr>
        <p:xfrm>
          <a:off x="422275" y="165100"/>
          <a:ext cx="4418013" cy="558800"/>
        </p:xfrm>
        <a:graphic>
          <a:graphicData uri="http://schemas.openxmlformats.org/presentationml/2006/ole">
            <mc:AlternateContent xmlns:mc="http://schemas.openxmlformats.org/markup-compatibility/2006">
              <mc:Choice xmlns:v="urn:schemas-microsoft-com:vml" Requires="v">
                <p:oleObj name="Equation" r:id="rId3" imgW="43891200" imgH="5562600" progId="Equation.DSMT4">
                  <p:embed/>
                </p:oleObj>
              </mc:Choice>
              <mc:Fallback>
                <p:oleObj name="Equation" r:id="rId3" imgW="43891200" imgH="5562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 y="165100"/>
                        <a:ext cx="44180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0664" name="Rectangle 37">
            <a:extLst>
              <a:ext uri="{FF2B5EF4-FFF2-40B4-BE49-F238E27FC236}">
                <a16:creationId xmlns:a16="http://schemas.microsoft.com/office/drawing/2014/main" id="{D79440AA-1A32-BB61-6B20-5AFE0661BADF}"/>
              </a:ext>
            </a:extLst>
          </p:cNvPr>
          <p:cNvSpPr>
            <a:spLocks noChangeArrowheads="1"/>
          </p:cNvSpPr>
          <p:nvPr/>
        </p:nvSpPr>
        <p:spPr bwMode="auto">
          <a:xfrm>
            <a:off x="192088" y="817563"/>
            <a:ext cx="5148262" cy="1728787"/>
          </a:xfrm>
          <a:prstGeom prst="rect">
            <a:avLst/>
          </a:prstGeom>
          <a:solidFill>
            <a:srgbClr val="FFFFCC"/>
          </a:solidFill>
          <a:ln w="9525">
            <a:solidFill>
              <a:schemeClr val="tx1"/>
            </a:solidFill>
            <a:miter lim="800000"/>
            <a:headEnd/>
            <a:tailEnd/>
          </a:ln>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aphicFrame>
        <p:nvGraphicFramePr>
          <p:cNvPr id="70665" name="Object 3">
            <a:extLst>
              <a:ext uri="{FF2B5EF4-FFF2-40B4-BE49-F238E27FC236}">
                <a16:creationId xmlns:a16="http://schemas.microsoft.com/office/drawing/2014/main" id="{32CA5B7D-50B4-918D-7C22-BF624F67198F}"/>
              </a:ext>
            </a:extLst>
          </p:cNvPr>
          <p:cNvGraphicFramePr>
            <a:graphicFrameLocks noChangeAspect="1"/>
          </p:cNvGraphicFramePr>
          <p:nvPr/>
        </p:nvGraphicFramePr>
        <p:xfrm>
          <a:off x="192088" y="817563"/>
          <a:ext cx="4511675" cy="1019175"/>
        </p:xfrm>
        <a:graphic>
          <a:graphicData uri="http://schemas.openxmlformats.org/presentationml/2006/ole">
            <mc:AlternateContent xmlns:mc="http://schemas.openxmlformats.org/markup-compatibility/2006">
              <mc:Choice xmlns:v="urn:schemas-microsoft-com:vml" Requires="v">
                <p:oleObj name="Equation" r:id="rId5" imgW="51790600" imgH="11696700" progId="Equation.DSMT4">
                  <p:embed/>
                </p:oleObj>
              </mc:Choice>
              <mc:Fallback>
                <p:oleObj name="Equation" r:id="rId5" imgW="51790600" imgH="11696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88" y="817563"/>
                        <a:ext cx="4511675"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0666" name="Object 3">
            <a:extLst>
              <a:ext uri="{FF2B5EF4-FFF2-40B4-BE49-F238E27FC236}">
                <a16:creationId xmlns:a16="http://schemas.microsoft.com/office/drawing/2014/main" id="{831F246C-7244-9A61-2E16-33532065D844}"/>
              </a:ext>
            </a:extLst>
          </p:cNvPr>
          <p:cNvGraphicFramePr>
            <a:graphicFrameLocks noChangeAspect="1"/>
          </p:cNvGraphicFramePr>
          <p:nvPr/>
        </p:nvGraphicFramePr>
        <p:xfrm>
          <a:off x="317500" y="1770063"/>
          <a:ext cx="4906963" cy="736600"/>
        </p:xfrm>
        <a:graphic>
          <a:graphicData uri="http://schemas.openxmlformats.org/presentationml/2006/ole">
            <mc:AlternateContent xmlns:mc="http://schemas.openxmlformats.org/markup-compatibility/2006">
              <mc:Choice xmlns:v="urn:schemas-microsoft-com:vml" Requires="v">
                <p:oleObj name="Equation" r:id="rId7" imgW="64363600" imgH="9652000" progId="Equation.DSMT4">
                  <p:embed/>
                </p:oleObj>
              </mc:Choice>
              <mc:Fallback>
                <p:oleObj name="Equation" r:id="rId7" imgW="64363600" imgH="96520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00" y="1770063"/>
                        <a:ext cx="4906963"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70667" name="Group 48">
            <a:extLst>
              <a:ext uri="{FF2B5EF4-FFF2-40B4-BE49-F238E27FC236}">
                <a16:creationId xmlns:a16="http://schemas.microsoft.com/office/drawing/2014/main" id="{D468133A-A07C-D2FD-636F-A524536ABC77}"/>
              </a:ext>
            </a:extLst>
          </p:cNvPr>
          <p:cNvGrpSpPr>
            <a:grpSpLocks/>
          </p:cNvGrpSpPr>
          <p:nvPr/>
        </p:nvGrpSpPr>
        <p:grpSpPr bwMode="auto">
          <a:xfrm>
            <a:off x="2074863" y="4311650"/>
            <a:ext cx="6991350" cy="1728788"/>
            <a:chOff x="1307" y="2523"/>
            <a:chExt cx="4404" cy="1089"/>
          </a:xfrm>
        </p:grpSpPr>
        <p:sp>
          <p:nvSpPr>
            <p:cNvPr id="70672" name="Rectangle 36">
              <a:extLst>
                <a:ext uri="{FF2B5EF4-FFF2-40B4-BE49-F238E27FC236}">
                  <a16:creationId xmlns:a16="http://schemas.microsoft.com/office/drawing/2014/main" id="{E04BB199-E250-7C76-DC0B-155A5C3850D4}"/>
                </a:ext>
              </a:extLst>
            </p:cNvPr>
            <p:cNvSpPr>
              <a:spLocks noChangeArrowheads="1"/>
            </p:cNvSpPr>
            <p:nvPr/>
          </p:nvSpPr>
          <p:spPr bwMode="auto">
            <a:xfrm>
              <a:off x="1307" y="2523"/>
              <a:ext cx="4404" cy="1089"/>
            </a:xfrm>
            <a:prstGeom prst="rect">
              <a:avLst/>
            </a:prstGeom>
            <a:solidFill>
              <a:srgbClr val="FFFFCC"/>
            </a:solidFill>
            <a:ln w="9525">
              <a:solidFill>
                <a:schemeClr val="tx1"/>
              </a:solidFill>
              <a:miter lim="800000"/>
              <a:headEnd/>
              <a:tailEnd/>
            </a:ln>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aphicFrame>
          <p:nvGraphicFramePr>
            <p:cNvPr id="70673" name="Object 7">
              <a:extLst>
                <a:ext uri="{FF2B5EF4-FFF2-40B4-BE49-F238E27FC236}">
                  <a16:creationId xmlns:a16="http://schemas.microsoft.com/office/drawing/2014/main" id="{874FA35A-17C0-789A-69ED-43DA1CD3405D}"/>
                </a:ext>
              </a:extLst>
            </p:cNvPr>
            <p:cNvGraphicFramePr>
              <a:graphicFrameLocks noChangeAspect="1"/>
            </p:cNvGraphicFramePr>
            <p:nvPr/>
          </p:nvGraphicFramePr>
          <p:xfrm>
            <a:off x="1497" y="3124"/>
            <a:ext cx="4214" cy="464"/>
          </p:xfrm>
          <a:graphic>
            <a:graphicData uri="http://schemas.openxmlformats.org/presentationml/2006/ole">
              <mc:AlternateContent xmlns:mc="http://schemas.openxmlformats.org/markup-compatibility/2006">
                <mc:Choice xmlns:v="urn:schemas-microsoft-com:vml" Requires="v">
                  <p:oleObj name="Equation" r:id="rId9" imgW="87769700" imgH="9652000" progId="Equation.DSMT4">
                    <p:embed/>
                  </p:oleObj>
                </mc:Choice>
                <mc:Fallback>
                  <p:oleObj name="Equation" r:id="rId9" imgW="87769700" imgH="96520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7" y="3124"/>
                          <a:ext cx="4214"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0674" name="Object 8">
              <a:extLst>
                <a:ext uri="{FF2B5EF4-FFF2-40B4-BE49-F238E27FC236}">
                  <a16:creationId xmlns:a16="http://schemas.microsoft.com/office/drawing/2014/main" id="{562DBDF5-F5A2-D5D6-6E3D-C508509C7775}"/>
                </a:ext>
              </a:extLst>
            </p:cNvPr>
            <p:cNvGraphicFramePr>
              <a:graphicFrameLocks noChangeAspect="1"/>
            </p:cNvGraphicFramePr>
            <p:nvPr/>
          </p:nvGraphicFramePr>
          <p:xfrm>
            <a:off x="1356" y="2571"/>
            <a:ext cx="4330" cy="601"/>
          </p:xfrm>
          <a:graphic>
            <a:graphicData uri="http://schemas.openxmlformats.org/presentationml/2006/ole">
              <mc:AlternateContent xmlns:mc="http://schemas.openxmlformats.org/markup-compatibility/2006">
                <mc:Choice xmlns:v="urn:schemas-microsoft-com:vml" Requires="v">
                  <p:oleObj name="Equation" r:id="rId11" imgW="117906800" imgH="16383000" progId="Equation.DSMT4">
                    <p:embed/>
                  </p:oleObj>
                </mc:Choice>
                <mc:Fallback>
                  <p:oleObj name="Equation" r:id="rId11" imgW="117906800" imgH="163830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6" y="2571"/>
                          <a:ext cx="4330" cy="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aphicFrame>
        <p:nvGraphicFramePr>
          <p:cNvPr id="70668" name="Object 6">
            <a:extLst>
              <a:ext uri="{FF2B5EF4-FFF2-40B4-BE49-F238E27FC236}">
                <a16:creationId xmlns:a16="http://schemas.microsoft.com/office/drawing/2014/main" id="{94C2F446-3789-6291-BE0B-411652927BA5}"/>
              </a:ext>
            </a:extLst>
          </p:cNvPr>
          <p:cNvGraphicFramePr>
            <a:graphicFrameLocks noChangeAspect="1"/>
          </p:cNvGraphicFramePr>
          <p:nvPr/>
        </p:nvGraphicFramePr>
        <p:xfrm>
          <a:off x="6453188" y="2768600"/>
          <a:ext cx="1928812" cy="1270000"/>
        </p:xfrm>
        <a:graphic>
          <a:graphicData uri="http://schemas.openxmlformats.org/presentationml/2006/ole">
            <mc:AlternateContent xmlns:mc="http://schemas.openxmlformats.org/markup-compatibility/2006">
              <mc:Choice xmlns:v="urn:schemas-microsoft-com:vml" Requires="v">
                <p:oleObj name="Equation" r:id="rId13" imgW="25742900" imgH="16967200" progId="Equation.DSMT4">
                  <p:embed/>
                </p:oleObj>
              </mc:Choice>
              <mc:Fallback>
                <p:oleObj name="Equation" r:id="rId13" imgW="25742900" imgH="169672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53188" y="2768600"/>
                        <a:ext cx="1928812" cy="1270000"/>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70669" name="Group 47">
            <a:extLst>
              <a:ext uri="{FF2B5EF4-FFF2-40B4-BE49-F238E27FC236}">
                <a16:creationId xmlns:a16="http://schemas.microsoft.com/office/drawing/2014/main" id="{1E3ABC18-FC4C-1229-6ACA-B4F633522177}"/>
              </a:ext>
            </a:extLst>
          </p:cNvPr>
          <p:cNvGrpSpPr>
            <a:grpSpLocks/>
          </p:cNvGrpSpPr>
          <p:nvPr/>
        </p:nvGrpSpPr>
        <p:grpSpPr bwMode="auto">
          <a:xfrm>
            <a:off x="4189413" y="6137275"/>
            <a:ext cx="4876800" cy="633413"/>
            <a:chOff x="2639" y="3648"/>
            <a:chExt cx="3072" cy="399"/>
          </a:xfrm>
        </p:grpSpPr>
        <p:sp>
          <p:nvSpPr>
            <p:cNvPr id="70670" name="AutoShape 32">
              <a:extLst>
                <a:ext uri="{FF2B5EF4-FFF2-40B4-BE49-F238E27FC236}">
                  <a16:creationId xmlns:a16="http://schemas.microsoft.com/office/drawing/2014/main" id="{D0A85423-9159-3D3F-1343-663969E72F60}"/>
                </a:ext>
              </a:extLst>
            </p:cNvPr>
            <p:cNvSpPr>
              <a:spLocks noChangeAspect="1" noChangeArrowheads="1" noTextEdit="1"/>
            </p:cNvSpPr>
            <p:nvPr/>
          </p:nvSpPr>
          <p:spPr bwMode="auto">
            <a:xfrm>
              <a:off x="2639" y="3648"/>
              <a:ext cx="3072" cy="399"/>
            </a:xfrm>
            <a:prstGeom prst="rect">
              <a:avLst/>
            </a:prstGeom>
            <a:solidFill>
              <a:schemeClr val="bg1"/>
            </a:solidFill>
            <a:ln w="9525">
              <a:solidFill>
                <a:schemeClr val="tx1"/>
              </a:solidFill>
              <a:miter lim="800000"/>
              <a:headEnd/>
              <a:tailEnd/>
            </a:ln>
          </p:spPr>
          <p:txBody>
            <a:bodyPr/>
            <a:lstStyle/>
            <a:p>
              <a:endParaRPr lang="en-CH"/>
            </a:p>
          </p:txBody>
        </p:sp>
        <p:graphicFrame>
          <p:nvGraphicFramePr>
            <p:cNvPr id="70671" name="Object 6">
              <a:extLst>
                <a:ext uri="{FF2B5EF4-FFF2-40B4-BE49-F238E27FC236}">
                  <a16:creationId xmlns:a16="http://schemas.microsoft.com/office/drawing/2014/main" id="{8A10424F-7470-595F-3C53-1B4B37FB1863}"/>
                </a:ext>
              </a:extLst>
            </p:cNvPr>
            <p:cNvGraphicFramePr>
              <a:graphicFrameLocks noChangeAspect="1"/>
            </p:cNvGraphicFramePr>
            <p:nvPr/>
          </p:nvGraphicFramePr>
          <p:xfrm>
            <a:off x="2837" y="3672"/>
            <a:ext cx="2579" cy="352"/>
          </p:xfrm>
          <a:graphic>
            <a:graphicData uri="http://schemas.openxmlformats.org/presentationml/2006/ole">
              <mc:AlternateContent xmlns:mc="http://schemas.openxmlformats.org/markup-compatibility/2006">
                <mc:Choice xmlns:v="urn:schemas-microsoft-com:vml" Requires="v">
                  <p:oleObj name="Equation" r:id="rId15" imgW="40665400" imgH="5562600" progId="Equation.DSMT4">
                    <p:embed/>
                  </p:oleObj>
                </mc:Choice>
                <mc:Fallback>
                  <p:oleObj name="Equation" r:id="rId15" imgW="40665400" imgH="5562600" progId="Equation.DSMT4">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37" y="3672"/>
                          <a:ext cx="2579" cy="35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Footer Placeholder 3">
            <a:extLst>
              <a:ext uri="{FF2B5EF4-FFF2-40B4-BE49-F238E27FC236}">
                <a16:creationId xmlns:a16="http://schemas.microsoft.com/office/drawing/2014/main" id="{04E8E9FA-9302-5E23-473B-0654469D30B1}"/>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BEB364AD-69DF-C643-BAA4-F7765F41CF68}" type="slidenum">
              <a:rPr lang="en-US" altLang="en-CH" sz="1000" b="0" i="0">
                <a:solidFill>
                  <a:schemeClr val="accent2"/>
                </a:solidFill>
              </a:rPr>
              <a:pPr algn="r" eaLnBrk="1" hangingPunct="1">
                <a:spcBef>
                  <a:spcPct val="0"/>
                </a:spcBef>
                <a:buFontTx/>
                <a:buNone/>
              </a:pPr>
              <a:t>28</a:t>
            </a:fld>
            <a:r>
              <a:rPr lang="en-US" altLang="en-CH" sz="1000" b="0" i="0">
                <a:solidFill>
                  <a:schemeClr val="accent2"/>
                </a:solidFill>
              </a:rPr>
              <a:t>)</a:t>
            </a:r>
          </a:p>
        </p:txBody>
      </p:sp>
      <p:sp>
        <p:nvSpPr>
          <p:cNvPr id="72706" name="Rectangle 2">
            <a:extLst>
              <a:ext uri="{FF2B5EF4-FFF2-40B4-BE49-F238E27FC236}">
                <a16:creationId xmlns:a16="http://schemas.microsoft.com/office/drawing/2014/main" id="{1967FA41-22E0-2193-AD49-0D8D96CD06BB}"/>
              </a:ext>
            </a:extLst>
          </p:cNvPr>
          <p:cNvSpPr>
            <a:spLocks noGrp="1" noChangeArrowheads="1"/>
          </p:cNvSpPr>
          <p:nvPr>
            <p:ph type="title" idx="4294967295"/>
          </p:nvPr>
        </p:nvSpPr>
        <p:spPr/>
        <p:txBody>
          <a:bodyPr/>
          <a:lstStyle/>
          <a:p>
            <a:pPr eaLnBrk="1" hangingPunct="1"/>
            <a:r>
              <a:rPr lang="en-US" altLang="en-CH">
                <a:ea typeface="ＭＳ Ｐゴシック" panose="020B0600070205080204" pitchFamily="34" charset="-128"/>
              </a:rPr>
              <a:t>Ok…. We</a:t>
            </a:r>
            <a:r>
              <a:rPr lang="en-US" altLang="en-US">
                <a:ea typeface="ＭＳ Ｐゴシック" panose="020B0600070205080204" pitchFamily="34" charset="-128"/>
              </a:rPr>
              <a:t>’</a:t>
            </a:r>
            <a:r>
              <a:rPr lang="en-US" altLang="en-CH">
                <a:ea typeface="ＭＳ Ｐゴシック" panose="020B0600070205080204" pitchFamily="34" charset="-128"/>
              </a:rPr>
              <a:t>ve got the CKM matrix, now what?</a:t>
            </a:r>
          </a:p>
        </p:txBody>
      </p:sp>
      <p:sp>
        <p:nvSpPr>
          <p:cNvPr id="72707" name="Rectangle 3">
            <a:extLst>
              <a:ext uri="{FF2B5EF4-FFF2-40B4-BE49-F238E27FC236}">
                <a16:creationId xmlns:a16="http://schemas.microsoft.com/office/drawing/2014/main" id="{59722209-2EDC-7740-9D99-D9D6DA197451}"/>
              </a:ext>
            </a:extLst>
          </p:cNvPr>
          <p:cNvSpPr>
            <a:spLocks noGrp="1" noChangeArrowheads="1"/>
          </p:cNvSpPr>
          <p:nvPr>
            <p:ph type="body" idx="4294967295"/>
          </p:nvPr>
        </p:nvSpPr>
        <p:spPr>
          <a:xfrm>
            <a:off x="615950" y="2430463"/>
            <a:ext cx="7772400" cy="3894137"/>
          </a:xfrm>
        </p:spPr>
        <p:txBody>
          <a:bodyPr/>
          <a:lstStyle/>
          <a:p>
            <a:pPr eaLnBrk="1" hangingPunct="1"/>
            <a:r>
              <a:rPr lang="en-US" altLang="en-CH">
                <a:solidFill>
                  <a:schemeClr val="accent2"/>
                </a:solidFill>
                <a:ea typeface="ＭＳ Ｐゴシック" panose="020B0600070205080204" pitchFamily="34" charset="-128"/>
              </a:rPr>
              <a:t>It</a:t>
            </a:r>
            <a:r>
              <a:rPr lang="en-US" altLang="en-US">
                <a:solidFill>
                  <a:schemeClr val="accent2"/>
                </a:solidFill>
                <a:ea typeface="ＭＳ Ｐゴシック" panose="020B0600070205080204" pitchFamily="34" charset="-128"/>
              </a:rPr>
              <a:t>’</a:t>
            </a:r>
            <a:r>
              <a:rPr lang="en-US" altLang="en-CH">
                <a:solidFill>
                  <a:schemeClr val="accent2"/>
                </a:solidFill>
                <a:ea typeface="ＭＳ Ｐゴシック" panose="020B0600070205080204" pitchFamily="34" charset="-128"/>
              </a:rPr>
              <a:t>s </a:t>
            </a:r>
            <a:r>
              <a:rPr lang="en-US" altLang="en-CH" i="1">
                <a:solidFill>
                  <a:schemeClr val="accent2"/>
                </a:solidFill>
                <a:ea typeface="ＭＳ Ｐゴシック" panose="020B0600070205080204" pitchFamily="34" charset="-128"/>
              </a:rPr>
              <a:t>unitary</a:t>
            </a:r>
          </a:p>
          <a:p>
            <a:pPr lvl="1" eaLnBrk="1" hangingPunct="1"/>
            <a:r>
              <a:rPr lang="en-US" altLang="en-US" i="1">
                <a:ea typeface="ＭＳ Ｐゴシック" panose="020B0600070205080204" pitchFamily="34" charset="-128"/>
              </a:rPr>
              <a:t>“</a:t>
            </a:r>
            <a:r>
              <a:rPr lang="en-US" altLang="en-CH" i="1">
                <a:ea typeface="ＭＳ Ｐゴシック" panose="020B0600070205080204" pitchFamily="34" charset="-128"/>
              </a:rPr>
              <a:t>probabilities add up to 1</a:t>
            </a:r>
            <a:r>
              <a:rPr lang="en-US" altLang="en-US" i="1">
                <a:ea typeface="ＭＳ Ｐゴシック" panose="020B0600070205080204" pitchFamily="34" charset="-128"/>
              </a:rPr>
              <a:t>”</a:t>
            </a:r>
            <a:r>
              <a:rPr lang="en-US" altLang="en-CH" i="1">
                <a:ea typeface="ＭＳ Ｐゴシック" panose="020B0600070205080204" pitchFamily="34" charset="-128"/>
              </a:rPr>
              <a:t>: </a:t>
            </a:r>
          </a:p>
          <a:p>
            <a:pPr lvl="1" eaLnBrk="1" hangingPunct="1"/>
            <a:r>
              <a:rPr lang="en-US" altLang="en-CH">
                <a:ea typeface="ＭＳ Ｐゴシック" panose="020B0600070205080204" pitchFamily="34" charset="-128"/>
                <a:sym typeface="Wingdings" pitchFamily="2" charset="2"/>
              </a:rPr>
              <a:t>d</a:t>
            </a:r>
            <a:r>
              <a:rPr lang="en-US" altLang="en-US">
                <a:ea typeface="ＭＳ Ｐゴシック" panose="020B0600070205080204" pitchFamily="34" charset="-128"/>
                <a:sym typeface="Wingdings" pitchFamily="2" charset="2"/>
              </a:rPr>
              <a:t>’</a:t>
            </a:r>
            <a:r>
              <a:rPr lang="en-US" altLang="en-CH">
                <a:ea typeface="ＭＳ Ｐゴシック" panose="020B0600070205080204" pitchFamily="34" charset="-128"/>
                <a:sym typeface="Wingdings" pitchFamily="2" charset="2"/>
              </a:rPr>
              <a:t>=0.97 d + 0.22 s + 0.003 b   </a:t>
            </a:r>
            <a:r>
              <a:rPr lang="en-US" altLang="en-CH">
                <a:ea typeface="ＭＳ Ｐゴシック" panose="020B0600070205080204" pitchFamily="34" charset="-128"/>
              </a:rPr>
              <a:t>(</a:t>
            </a:r>
            <a:r>
              <a:rPr lang="en-US" altLang="en-CH">
                <a:ea typeface="ＭＳ Ｐゴシック" panose="020B0600070205080204" pitchFamily="34" charset="-128"/>
                <a:sym typeface="Wingdings" pitchFamily="2" charset="2"/>
              </a:rPr>
              <a:t>0.97</a:t>
            </a:r>
            <a:r>
              <a:rPr lang="en-US" altLang="en-CH" baseline="30000">
                <a:ea typeface="ＭＳ Ｐゴシック" panose="020B0600070205080204" pitchFamily="34" charset="-128"/>
                <a:sym typeface="Wingdings" pitchFamily="2" charset="2"/>
              </a:rPr>
              <a:t>2</a:t>
            </a:r>
            <a:r>
              <a:rPr lang="en-US" altLang="en-CH">
                <a:ea typeface="ＭＳ Ｐゴシック" panose="020B0600070205080204" pitchFamily="34" charset="-128"/>
                <a:sym typeface="Wingdings" pitchFamily="2" charset="2"/>
              </a:rPr>
              <a:t>+0.22</a:t>
            </a:r>
            <a:r>
              <a:rPr lang="en-US" altLang="en-CH" baseline="30000">
                <a:ea typeface="ＭＳ Ｐゴシック" panose="020B0600070205080204" pitchFamily="34" charset="-128"/>
                <a:sym typeface="Wingdings" pitchFamily="2" charset="2"/>
              </a:rPr>
              <a:t>2</a:t>
            </a:r>
            <a:r>
              <a:rPr lang="en-US" altLang="en-CH">
                <a:ea typeface="ＭＳ Ｐゴシック" panose="020B0600070205080204" pitchFamily="34" charset="-128"/>
                <a:sym typeface="Wingdings" pitchFamily="2" charset="2"/>
              </a:rPr>
              <a:t>+0.003</a:t>
            </a:r>
            <a:r>
              <a:rPr lang="en-US" altLang="en-CH" baseline="30000">
                <a:ea typeface="ＭＳ Ｐゴシック" panose="020B0600070205080204" pitchFamily="34" charset="-128"/>
                <a:sym typeface="Wingdings" pitchFamily="2" charset="2"/>
              </a:rPr>
              <a:t>2</a:t>
            </a:r>
            <a:r>
              <a:rPr lang="en-US" altLang="en-CH">
                <a:ea typeface="ＭＳ Ｐゴシック" panose="020B0600070205080204" pitchFamily="34" charset="-128"/>
                <a:sym typeface="Wingdings" pitchFamily="2" charset="2"/>
              </a:rPr>
              <a:t>=1)</a:t>
            </a:r>
          </a:p>
          <a:p>
            <a:pPr lvl="1" eaLnBrk="1" hangingPunct="1"/>
            <a:endParaRPr lang="en-US" altLang="en-CH">
              <a:ea typeface="ＭＳ Ｐゴシック" panose="020B0600070205080204" pitchFamily="34" charset="-128"/>
              <a:sym typeface="Wingdings" pitchFamily="2" charset="2"/>
            </a:endParaRPr>
          </a:p>
          <a:p>
            <a:pPr eaLnBrk="1" hangingPunct="1"/>
            <a:r>
              <a:rPr lang="en-US" altLang="en-CH">
                <a:solidFill>
                  <a:schemeClr val="accent2"/>
                </a:solidFill>
                <a:ea typeface="ＭＳ Ｐゴシック" panose="020B0600070205080204" pitchFamily="34" charset="-128"/>
              </a:rPr>
              <a:t>How many free parameters?</a:t>
            </a:r>
          </a:p>
          <a:p>
            <a:pPr lvl="1" eaLnBrk="1" hangingPunct="1"/>
            <a:r>
              <a:rPr lang="en-US" altLang="en-CH">
                <a:ea typeface="ＭＳ Ｐゴシック" panose="020B0600070205080204" pitchFamily="34" charset="-128"/>
              </a:rPr>
              <a:t>How many real/complex?</a:t>
            </a:r>
          </a:p>
          <a:p>
            <a:pPr lvl="1" eaLnBrk="1" hangingPunct="1"/>
            <a:endParaRPr lang="en-US" altLang="en-CH">
              <a:ea typeface="ＭＳ Ｐゴシック" panose="020B0600070205080204" pitchFamily="34" charset="-128"/>
            </a:endParaRPr>
          </a:p>
          <a:p>
            <a:pPr eaLnBrk="1" hangingPunct="1"/>
            <a:r>
              <a:rPr lang="en-US" altLang="en-CH">
                <a:solidFill>
                  <a:schemeClr val="accent2"/>
                </a:solidFill>
                <a:ea typeface="ＭＳ Ｐゴシック" panose="020B0600070205080204" pitchFamily="34" charset="-128"/>
              </a:rPr>
              <a:t>How do we normally visualize these parameters?</a:t>
            </a:r>
            <a:r>
              <a:rPr lang="en-US" altLang="en-CH">
                <a:ea typeface="ＭＳ Ｐゴシック" panose="020B0600070205080204" pitchFamily="34" charset="-128"/>
              </a:rPr>
              <a:t> </a:t>
            </a:r>
          </a:p>
          <a:p>
            <a:pPr lvl="1" eaLnBrk="1" hangingPunct="1"/>
            <a:endParaRPr lang="en-US" altLang="en-CH">
              <a:ea typeface="ＭＳ Ｐゴシック" panose="020B0600070205080204" pitchFamily="34" charset="-128"/>
              <a:sym typeface="Wingdings" pitchFamily="2" charset="2"/>
            </a:endParaRPr>
          </a:p>
        </p:txBody>
      </p:sp>
      <p:pic>
        <p:nvPicPr>
          <p:cNvPr id="72708" name="Picture 5">
            <a:extLst>
              <a:ext uri="{FF2B5EF4-FFF2-40B4-BE49-F238E27FC236}">
                <a16:creationId xmlns:a16="http://schemas.microsoft.com/office/drawing/2014/main" id="{158269DE-DEDF-3481-35E4-8157D655F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779"/>
          <a:stretch>
            <a:fillRect/>
          </a:stretch>
        </p:blipFill>
        <p:spPr bwMode="auto">
          <a:xfrm>
            <a:off x="2228850" y="893763"/>
            <a:ext cx="391795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oter Placeholder 3">
            <a:extLst>
              <a:ext uri="{FF2B5EF4-FFF2-40B4-BE49-F238E27FC236}">
                <a16:creationId xmlns:a16="http://schemas.microsoft.com/office/drawing/2014/main" id="{31307A7B-3B67-3B7A-000C-542C6228D8B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70F96403-7496-D547-BD08-7DAD07EA7389}" type="slidenum">
              <a:rPr lang="en-US" altLang="en-CH" sz="1000" smtClean="0">
                <a:solidFill>
                  <a:schemeClr val="accent2"/>
                </a:solidFill>
              </a:rPr>
              <a:pPr>
                <a:spcBef>
                  <a:spcPct val="0"/>
                </a:spcBef>
                <a:buFontTx/>
                <a:buNone/>
              </a:pPr>
              <a:t>29</a:t>
            </a:fld>
            <a:r>
              <a:rPr lang="en-US" altLang="en-CH" sz="1000">
                <a:solidFill>
                  <a:schemeClr val="accent2"/>
                </a:solidFill>
              </a:rPr>
              <a:t>)</a:t>
            </a:r>
          </a:p>
        </p:txBody>
      </p:sp>
      <p:sp>
        <p:nvSpPr>
          <p:cNvPr id="74754" name="Rectangle 2">
            <a:extLst>
              <a:ext uri="{FF2B5EF4-FFF2-40B4-BE49-F238E27FC236}">
                <a16:creationId xmlns:a16="http://schemas.microsoft.com/office/drawing/2014/main" id="{AFABDF81-6A19-40D8-E74C-39BE2FF5EB3D}"/>
              </a:ext>
            </a:extLst>
          </p:cNvPr>
          <p:cNvSpPr>
            <a:spLocks noGrp="1" noChangeArrowheads="1"/>
          </p:cNvSpPr>
          <p:nvPr>
            <p:ph type="title"/>
          </p:nvPr>
        </p:nvSpPr>
        <p:spPr/>
        <p:txBody>
          <a:bodyPr/>
          <a:lstStyle/>
          <a:p>
            <a:pPr eaLnBrk="1" hangingPunct="1"/>
            <a:r>
              <a:rPr lang="en-US" altLang="en-CH">
                <a:ea typeface="ＭＳ Ｐゴシック" panose="020B0600070205080204" pitchFamily="34" charset="-128"/>
              </a:rPr>
              <a:t>What do we know about the CKM matrix?</a:t>
            </a:r>
          </a:p>
        </p:txBody>
      </p:sp>
      <p:sp>
        <p:nvSpPr>
          <p:cNvPr id="74755" name="Rectangle 3">
            <a:extLst>
              <a:ext uri="{FF2B5EF4-FFF2-40B4-BE49-F238E27FC236}">
                <a16:creationId xmlns:a16="http://schemas.microsoft.com/office/drawing/2014/main" id="{A3B520E5-972E-A36C-45EE-76433BF744A5}"/>
              </a:ext>
            </a:extLst>
          </p:cNvPr>
          <p:cNvSpPr>
            <a:spLocks noGrp="1" noChangeArrowheads="1"/>
          </p:cNvSpPr>
          <p:nvPr>
            <p:ph type="body" idx="1"/>
          </p:nvPr>
        </p:nvSpPr>
        <p:spPr/>
        <p:txBody>
          <a:bodyPr/>
          <a:lstStyle/>
          <a:p>
            <a:pPr eaLnBrk="1" hangingPunct="1"/>
            <a:r>
              <a:rPr lang="en-US" altLang="en-CH">
                <a:ea typeface="ＭＳ Ｐゴシック" panose="020B0600070205080204" pitchFamily="34" charset="-128"/>
              </a:rPr>
              <a:t>Magnitudes of elements have been measured over time</a:t>
            </a:r>
          </a:p>
          <a:p>
            <a:pPr lvl="1" eaLnBrk="1" hangingPunct="1"/>
            <a:r>
              <a:rPr lang="en-US" altLang="en-CH">
                <a:ea typeface="ＭＳ Ｐゴシック" panose="020B0600070205080204" pitchFamily="34" charset="-128"/>
              </a:rPr>
              <a:t>Result of a </a:t>
            </a:r>
            <a:r>
              <a:rPr lang="en-US" altLang="en-CH" i="1">
                <a:ea typeface="ＭＳ Ｐゴシック" panose="020B0600070205080204" pitchFamily="34" charset="-128"/>
              </a:rPr>
              <a:t>large</a:t>
            </a:r>
            <a:r>
              <a:rPr lang="en-US" altLang="en-CH">
                <a:ea typeface="ＭＳ Ｐゴシック" panose="020B0600070205080204" pitchFamily="34" charset="-128"/>
              </a:rPr>
              <a:t> number of measurements and calculations</a:t>
            </a:r>
          </a:p>
          <a:p>
            <a:pPr lvl="1" eaLnBrk="1" hangingPunct="1"/>
            <a:endParaRPr lang="en-US" altLang="en-CH">
              <a:ea typeface="ＭＳ Ｐゴシック" panose="020B0600070205080204" pitchFamily="34" charset="-128"/>
            </a:endParaRPr>
          </a:p>
        </p:txBody>
      </p:sp>
      <p:sp>
        <p:nvSpPr>
          <p:cNvPr id="74756" name="AutoShape 4">
            <a:extLst>
              <a:ext uri="{FF2B5EF4-FFF2-40B4-BE49-F238E27FC236}">
                <a16:creationId xmlns:a16="http://schemas.microsoft.com/office/drawing/2014/main" id="{9CB7DFE0-EBE7-5F6A-C773-429CCAAE83D6}"/>
              </a:ext>
            </a:extLst>
          </p:cNvPr>
          <p:cNvSpPr>
            <a:spLocks noChangeArrowheads="1"/>
          </p:cNvSpPr>
          <p:nvPr/>
        </p:nvSpPr>
        <p:spPr bwMode="auto">
          <a:xfrm>
            <a:off x="4341813" y="3200400"/>
            <a:ext cx="609600" cy="1143000"/>
          </a:xfrm>
          <a:prstGeom prst="downArrow">
            <a:avLst>
              <a:gd name="adj1" fmla="val 50000"/>
              <a:gd name="adj2" fmla="val 46875"/>
            </a:avLst>
          </a:prstGeom>
          <a:solidFill>
            <a:schemeClr val="hlink"/>
          </a:solidFill>
          <a:ln w="9525">
            <a:solidFill>
              <a:schemeClr val="tx1"/>
            </a:solidFill>
            <a:miter lim="800000"/>
            <a:headEnd/>
            <a:tailEnd/>
          </a:ln>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aphicFrame>
        <p:nvGraphicFramePr>
          <p:cNvPr id="74757" name="Object 2">
            <a:extLst>
              <a:ext uri="{FF2B5EF4-FFF2-40B4-BE49-F238E27FC236}">
                <a16:creationId xmlns:a16="http://schemas.microsoft.com/office/drawing/2014/main" id="{6187D113-12B0-1A23-07CB-089DA640A96E}"/>
              </a:ext>
            </a:extLst>
          </p:cNvPr>
          <p:cNvGraphicFramePr>
            <a:graphicFrameLocks noChangeAspect="1"/>
          </p:cNvGraphicFramePr>
          <p:nvPr/>
        </p:nvGraphicFramePr>
        <p:xfrm>
          <a:off x="2919413" y="1816100"/>
          <a:ext cx="3073400" cy="1274763"/>
        </p:xfrm>
        <a:graphic>
          <a:graphicData uri="http://schemas.openxmlformats.org/presentationml/2006/ole">
            <mc:AlternateContent xmlns:mc="http://schemas.openxmlformats.org/markup-compatibility/2006">
              <mc:Choice xmlns:v="urn:schemas-microsoft-com:vml" Requires="v">
                <p:oleObj name="Equation" r:id="rId3" imgW="39497000" imgH="16383000" progId="Equation.DSMT4">
                  <p:embed/>
                </p:oleObj>
              </mc:Choice>
              <mc:Fallback>
                <p:oleObj name="Equation" r:id="rId3" imgW="39497000" imgH="16383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413" y="1816100"/>
                        <a:ext cx="30734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4758" name="Object 3">
            <a:extLst>
              <a:ext uri="{FF2B5EF4-FFF2-40B4-BE49-F238E27FC236}">
                <a16:creationId xmlns:a16="http://schemas.microsoft.com/office/drawing/2014/main" id="{C657E8A8-62CE-DD48-E2C1-B54EFAF0C111}"/>
              </a:ext>
            </a:extLst>
          </p:cNvPr>
          <p:cNvGraphicFramePr>
            <a:graphicFrameLocks noChangeAspect="1"/>
          </p:cNvGraphicFramePr>
          <p:nvPr/>
        </p:nvGraphicFramePr>
        <p:xfrm>
          <a:off x="0" y="4471988"/>
          <a:ext cx="2190750" cy="1257300"/>
        </p:xfrm>
        <a:graphic>
          <a:graphicData uri="http://schemas.openxmlformats.org/presentationml/2006/ole">
            <mc:AlternateContent xmlns:mc="http://schemas.openxmlformats.org/markup-compatibility/2006">
              <mc:Choice xmlns:v="urn:schemas-microsoft-com:vml" Requires="v">
                <p:oleObj name="Equation" r:id="rId5" imgW="29552900" imgH="16967200" progId="Equation.DSMT4">
                  <p:embed/>
                </p:oleObj>
              </mc:Choice>
              <mc:Fallback>
                <p:oleObj name="Equation" r:id="rId5" imgW="29552900" imgH="1696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71988"/>
                        <a:ext cx="219075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4759" name="Text Box 10">
            <a:extLst>
              <a:ext uri="{FF2B5EF4-FFF2-40B4-BE49-F238E27FC236}">
                <a16:creationId xmlns:a16="http://schemas.microsoft.com/office/drawing/2014/main" id="{16990A32-0747-0654-EBE3-42884322CADA}"/>
              </a:ext>
            </a:extLst>
          </p:cNvPr>
          <p:cNvSpPr txBox="1">
            <a:spLocks noChangeArrowheads="1"/>
          </p:cNvSpPr>
          <p:nvPr/>
        </p:nvSpPr>
        <p:spPr bwMode="auto">
          <a:xfrm>
            <a:off x="693738" y="5848350"/>
            <a:ext cx="7918450" cy="376238"/>
          </a:xfrm>
          <a:prstGeom prst="rect">
            <a:avLst/>
          </a:prstGeom>
          <a:solidFill>
            <a:srgbClr val="FFFFCC"/>
          </a:solidFill>
          <a:ln w="9525">
            <a:solidFill>
              <a:schemeClr val="tx1"/>
            </a:solidFill>
            <a:miter lim="800000"/>
            <a:headEnd/>
            <a:tailEnd/>
          </a:ln>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a:solidFill>
                  <a:srgbClr val="FF3300"/>
                </a:solidFill>
              </a:rPr>
              <a:t>Magnitude</a:t>
            </a:r>
            <a:r>
              <a:rPr lang="en-US" altLang="en-CH" sz="1800">
                <a:solidFill>
                  <a:schemeClr val="accent2"/>
                </a:solidFill>
              </a:rPr>
              <a:t> of elements shown only, no information of phase</a:t>
            </a:r>
          </a:p>
        </p:txBody>
      </p:sp>
      <p:pic>
        <p:nvPicPr>
          <p:cNvPr id="74760" name="Picture 1">
            <a:extLst>
              <a:ext uri="{FF2B5EF4-FFF2-40B4-BE49-F238E27FC236}">
                <a16:creationId xmlns:a16="http://schemas.microsoft.com/office/drawing/2014/main" id="{C1C81BDC-BF34-2468-C069-5740A9F7ABA2}"/>
              </a:ext>
            </a:extLst>
          </p:cNvPr>
          <p:cNvPicPr>
            <a:picLocks noChangeAspect="1"/>
          </p:cNvPicPr>
          <p:nvPr/>
        </p:nvPicPr>
        <p:blipFill>
          <a:blip r:embed="rId7">
            <a:extLst>
              <a:ext uri="{28A0092B-C50C-407E-A947-70E740481C1C}">
                <a14:useLocalDpi xmlns:a14="http://schemas.microsoft.com/office/drawing/2010/main" val="0"/>
              </a:ext>
            </a:extLst>
          </a:blip>
          <a:srcRect l="13142"/>
          <a:stretch>
            <a:fillRect/>
          </a:stretch>
        </p:blipFill>
        <p:spPr bwMode="auto">
          <a:xfrm>
            <a:off x="2022475" y="4481513"/>
            <a:ext cx="72580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4">
            <a:extLst>
              <a:ext uri="{FF2B5EF4-FFF2-40B4-BE49-F238E27FC236}">
                <a16:creationId xmlns:a16="http://schemas.microsoft.com/office/drawing/2014/main" id="{015B1E5E-45BC-2061-C677-EDDD192CFD3B}"/>
              </a:ext>
            </a:extLst>
          </p:cNvPr>
          <p:cNvGrpSpPr>
            <a:grpSpLocks/>
          </p:cNvGrpSpPr>
          <p:nvPr/>
        </p:nvGrpSpPr>
        <p:grpSpPr bwMode="auto">
          <a:xfrm>
            <a:off x="1230313" y="0"/>
            <a:ext cx="6605587" cy="6858000"/>
            <a:chOff x="0" y="1"/>
            <a:chExt cx="4572000" cy="5815522"/>
          </a:xfrm>
        </p:grpSpPr>
        <p:pic>
          <p:nvPicPr>
            <p:cNvPr id="22539" name="Picture 2">
              <a:extLst>
                <a:ext uri="{FF2B5EF4-FFF2-40B4-BE49-F238E27FC236}">
                  <a16:creationId xmlns:a16="http://schemas.microsoft.com/office/drawing/2014/main" id="{DD0343CA-2643-4765-B14F-94E65D842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72000" cy="566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778A55BB-8A2B-1433-7AC0-CD75D05AC040}"/>
                </a:ext>
              </a:extLst>
            </p:cNvPr>
            <p:cNvSpPr/>
            <p:nvPr/>
          </p:nvSpPr>
          <p:spPr>
            <a:xfrm rot="21023192">
              <a:off x="462584" y="1929085"/>
              <a:ext cx="1645964" cy="38864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22530" name="Title 1">
            <a:extLst>
              <a:ext uri="{FF2B5EF4-FFF2-40B4-BE49-F238E27FC236}">
                <a16:creationId xmlns:a16="http://schemas.microsoft.com/office/drawing/2014/main" id="{0904CD96-617B-7AC4-A0EE-7359934CFDBA}"/>
              </a:ext>
            </a:extLst>
          </p:cNvPr>
          <p:cNvSpPr>
            <a:spLocks noGrp="1" noChangeArrowheads="1"/>
          </p:cNvSpPr>
          <p:nvPr>
            <p:ph type="title"/>
          </p:nvPr>
        </p:nvSpPr>
        <p:spPr>
          <a:xfrm>
            <a:off x="76200" y="38100"/>
            <a:ext cx="7772400" cy="457200"/>
          </a:xfrm>
        </p:spPr>
        <p:txBody>
          <a:bodyPr/>
          <a:lstStyle/>
          <a:p>
            <a:r>
              <a:rPr lang="en-US" altLang="en-CH">
                <a:ea typeface="ＭＳ Ｐゴシック" panose="020B0600070205080204" pitchFamily="34" charset="-128"/>
              </a:rPr>
              <a:t>Grand picture….</a:t>
            </a:r>
          </a:p>
        </p:txBody>
      </p:sp>
      <p:sp>
        <p:nvSpPr>
          <p:cNvPr id="22531" name="Footer Placeholder 3">
            <a:extLst>
              <a:ext uri="{FF2B5EF4-FFF2-40B4-BE49-F238E27FC236}">
                <a16:creationId xmlns:a16="http://schemas.microsoft.com/office/drawing/2014/main" id="{11F10806-81FF-8004-F116-28BED7346A0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9A8AFC97-422E-CF4E-B773-A8666F4130FF}" type="slidenum">
              <a:rPr lang="en-US" altLang="en-CH" sz="1000" smtClean="0">
                <a:solidFill>
                  <a:schemeClr val="accent2"/>
                </a:solidFill>
              </a:rPr>
              <a:pPr>
                <a:spcBef>
                  <a:spcPct val="0"/>
                </a:spcBef>
                <a:buFontTx/>
                <a:buNone/>
              </a:pPr>
              <a:t>3</a:t>
            </a:fld>
            <a:r>
              <a:rPr lang="en-US" altLang="en-CH" sz="1000">
                <a:solidFill>
                  <a:schemeClr val="accent2"/>
                </a:solidFill>
              </a:rPr>
              <a:t>)</a:t>
            </a:r>
          </a:p>
        </p:txBody>
      </p:sp>
      <p:sp>
        <p:nvSpPr>
          <p:cNvPr id="8" name="Oval 7">
            <a:extLst>
              <a:ext uri="{FF2B5EF4-FFF2-40B4-BE49-F238E27FC236}">
                <a16:creationId xmlns:a16="http://schemas.microsoft.com/office/drawing/2014/main" id="{11A4E33C-EA49-DF34-5225-81AA57AC8850}"/>
              </a:ext>
            </a:extLst>
          </p:cNvPr>
          <p:cNvSpPr/>
          <p:nvPr/>
        </p:nvSpPr>
        <p:spPr>
          <a:xfrm rot="21023192">
            <a:off x="4278313" y="4095750"/>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533" name="TextBox 8">
            <a:extLst>
              <a:ext uri="{FF2B5EF4-FFF2-40B4-BE49-F238E27FC236}">
                <a16:creationId xmlns:a16="http://schemas.microsoft.com/office/drawing/2014/main" id="{FA5E70A0-87E5-577A-DE58-2AFB89B10C1D}"/>
              </a:ext>
            </a:extLst>
          </p:cNvPr>
          <p:cNvSpPr txBox="1">
            <a:spLocks noChangeArrowheads="1"/>
          </p:cNvSpPr>
          <p:nvPr/>
        </p:nvSpPr>
        <p:spPr bwMode="auto">
          <a:xfrm>
            <a:off x="155575" y="2276475"/>
            <a:ext cx="1647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rgbClr val="FF0000"/>
                </a:solidFill>
              </a:rPr>
              <a:t>These lectures</a:t>
            </a:r>
          </a:p>
        </p:txBody>
      </p:sp>
      <p:sp>
        <p:nvSpPr>
          <p:cNvPr id="22534" name="TextBox 9">
            <a:extLst>
              <a:ext uri="{FF2B5EF4-FFF2-40B4-BE49-F238E27FC236}">
                <a16:creationId xmlns:a16="http://schemas.microsoft.com/office/drawing/2014/main" id="{0AB03285-9561-F665-422C-0B31A9F9C48C}"/>
              </a:ext>
            </a:extLst>
          </p:cNvPr>
          <p:cNvSpPr txBox="1">
            <a:spLocks noChangeArrowheads="1"/>
          </p:cNvSpPr>
          <p:nvPr/>
        </p:nvSpPr>
        <p:spPr bwMode="auto">
          <a:xfrm>
            <a:off x="6338888" y="3352800"/>
            <a:ext cx="1885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rgbClr val="FF0000"/>
                </a:solidFill>
              </a:rPr>
              <a:t>Main motivation</a:t>
            </a:r>
          </a:p>
        </p:txBody>
      </p:sp>
      <p:cxnSp>
        <p:nvCxnSpPr>
          <p:cNvPr id="22535" name="Straight Arrow Connector 11">
            <a:extLst>
              <a:ext uri="{FF2B5EF4-FFF2-40B4-BE49-F238E27FC236}">
                <a16:creationId xmlns:a16="http://schemas.microsoft.com/office/drawing/2014/main" id="{5AEFE42E-5C06-744B-B0D7-BF6D35651F13}"/>
              </a:ext>
            </a:extLst>
          </p:cNvPr>
          <p:cNvCxnSpPr>
            <a:cxnSpLocks noChangeShapeType="1"/>
          </p:cNvCxnSpPr>
          <p:nvPr/>
        </p:nvCxnSpPr>
        <p:spPr bwMode="auto">
          <a:xfrm>
            <a:off x="1230313" y="2660650"/>
            <a:ext cx="692150" cy="576263"/>
          </a:xfrm>
          <a:prstGeom prst="straightConnector1">
            <a:avLst/>
          </a:prstGeom>
          <a:noFill/>
          <a:ln w="25400">
            <a:solidFill>
              <a:srgbClr val="FF0000"/>
            </a:solidFill>
            <a:round/>
            <a:headEnd/>
            <a:tailEnd type="triangle" w="lg" len="med"/>
          </a:ln>
          <a:extLst>
            <a:ext uri="{909E8E84-426E-40DD-AFC4-6F175D3DCCD1}">
              <a14:hiddenFill xmlns:a14="http://schemas.microsoft.com/office/drawing/2010/main">
                <a:noFill/>
              </a14:hiddenFill>
            </a:ext>
          </a:extLst>
        </p:spPr>
      </p:cxnSp>
      <p:cxnSp>
        <p:nvCxnSpPr>
          <p:cNvPr id="22536" name="Straight Arrow Connector 12">
            <a:extLst>
              <a:ext uri="{FF2B5EF4-FFF2-40B4-BE49-F238E27FC236}">
                <a16:creationId xmlns:a16="http://schemas.microsoft.com/office/drawing/2014/main" id="{CF61BE18-FFC0-DFF4-F7E8-CDE9B5ACDBF5}"/>
              </a:ext>
            </a:extLst>
          </p:cNvPr>
          <p:cNvCxnSpPr>
            <a:cxnSpLocks noChangeShapeType="1"/>
          </p:cNvCxnSpPr>
          <p:nvPr/>
        </p:nvCxnSpPr>
        <p:spPr bwMode="auto">
          <a:xfrm rot="10800000" flipV="1">
            <a:off x="5148263" y="3582988"/>
            <a:ext cx="1152525" cy="690562"/>
          </a:xfrm>
          <a:prstGeom prst="straightConnector1">
            <a:avLst/>
          </a:prstGeom>
          <a:noFill/>
          <a:ln w="25400">
            <a:solidFill>
              <a:srgbClr val="FF0000"/>
            </a:solidFill>
            <a:round/>
            <a:headEnd/>
            <a:tailEnd type="triangle" w="lg" len="med"/>
          </a:ln>
          <a:extLst>
            <a:ext uri="{909E8E84-426E-40DD-AFC4-6F175D3DCCD1}">
              <a14:hiddenFill xmlns:a14="http://schemas.microsoft.com/office/drawing/2010/main">
                <a:noFill/>
              </a14:hiddenFill>
            </a:ext>
          </a:extLst>
        </p:spPr>
      </p:cxnSp>
      <p:sp>
        <p:nvSpPr>
          <p:cNvPr id="22537" name="TextBox 15">
            <a:extLst>
              <a:ext uri="{FF2B5EF4-FFF2-40B4-BE49-F238E27FC236}">
                <a16:creationId xmlns:a16="http://schemas.microsoft.com/office/drawing/2014/main" id="{C2B60496-D339-E7A8-87F7-AF6D834107C0}"/>
              </a:ext>
            </a:extLst>
          </p:cNvPr>
          <p:cNvSpPr txBox="1">
            <a:spLocks noChangeArrowheads="1"/>
          </p:cNvSpPr>
          <p:nvPr/>
        </p:nvSpPr>
        <p:spPr bwMode="auto">
          <a:xfrm>
            <a:off x="7529513" y="4581525"/>
            <a:ext cx="1069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rgbClr val="FF0000"/>
                </a:solidFill>
              </a:rPr>
              <a:t>Universe</a:t>
            </a:r>
          </a:p>
        </p:txBody>
      </p:sp>
      <p:cxnSp>
        <p:nvCxnSpPr>
          <p:cNvPr id="22538" name="Straight Arrow Connector 16">
            <a:extLst>
              <a:ext uri="{FF2B5EF4-FFF2-40B4-BE49-F238E27FC236}">
                <a16:creationId xmlns:a16="http://schemas.microsoft.com/office/drawing/2014/main" id="{4DE12375-09C0-9F86-9230-268CE27EE2CF}"/>
              </a:ext>
            </a:extLst>
          </p:cNvPr>
          <p:cNvCxnSpPr>
            <a:cxnSpLocks noChangeShapeType="1"/>
          </p:cNvCxnSpPr>
          <p:nvPr/>
        </p:nvCxnSpPr>
        <p:spPr bwMode="auto">
          <a:xfrm rot="5400000">
            <a:off x="7529513" y="4849813"/>
            <a:ext cx="153987" cy="153987"/>
          </a:xfrm>
          <a:prstGeom prst="straightConnector1">
            <a:avLst/>
          </a:prstGeom>
          <a:noFill/>
          <a:ln w="25400">
            <a:solidFill>
              <a:srgbClr val="FF0000"/>
            </a:solidFill>
            <a:round/>
            <a:headEnd/>
            <a:tailEnd type="triangle" w="lg" len="med"/>
          </a:ln>
          <a:extLst>
            <a:ext uri="{909E8E84-426E-40DD-AFC4-6F175D3DCCD1}">
              <a14:hiddenFill xmlns:a14="http://schemas.microsoft.com/office/drawing/2010/main">
                <a:noFill/>
              </a14:hiddenFill>
            </a:ext>
          </a:ex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Footer Placeholder 3">
            <a:extLst>
              <a:ext uri="{FF2B5EF4-FFF2-40B4-BE49-F238E27FC236}">
                <a16:creationId xmlns:a16="http://schemas.microsoft.com/office/drawing/2014/main" id="{F7D874D2-084B-B9E8-8424-CCF4F138D491}"/>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BD67ABA7-AF17-8C40-A4C8-9EF47C5C8E97}" type="slidenum">
              <a:rPr lang="en-US" altLang="en-CH" sz="1000" b="0" i="0">
                <a:solidFill>
                  <a:schemeClr val="accent2"/>
                </a:solidFill>
              </a:rPr>
              <a:pPr algn="r" eaLnBrk="1" hangingPunct="1">
                <a:spcBef>
                  <a:spcPct val="0"/>
                </a:spcBef>
                <a:buFontTx/>
                <a:buNone/>
              </a:pPr>
              <a:t>30</a:t>
            </a:fld>
            <a:r>
              <a:rPr lang="en-US" altLang="en-CH" sz="1000" b="0" i="0">
                <a:solidFill>
                  <a:schemeClr val="accent2"/>
                </a:solidFill>
              </a:rPr>
              <a:t>)</a:t>
            </a:r>
          </a:p>
        </p:txBody>
      </p:sp>
      <p:sp>
        <p:nvSpPr>
          <p:cNvPr id="76802" name="Rectangle 2">
            <a:extLst>
              <a:ext uri="{FF2B5EF4-FFF2-40B4-BE49-F238E27FC236}">
                <a16:creationId xmlns:a16="http://schemas.microsoft.com/office/drawing/2014/main" id="{02CDFD60-8CCB-B309-1FA9-713FABEA1A81}"/>
              </a:ext>
            </a:extLst>
          </p:cNvPr>
          <p:cNvSpPr>
            <a:spLocks noGrp="1" noChangeArrowheads="1"/>
          </p:cNvSpPr>
          <p:nvPr>
            <p:ph type="title" idx="4294967295"/>
          </p:nvPr>
        </p:nvSpPr>
        <p:spPr/>
        <p:txBody>
          <a:bodyPr/>
          <a:lstStyle/>
          <a:p>
            <a:pPr eaLnBrk="1" hangingPunct="1"/>
            <a:r>
              <a:rPr lang="en-US" altLang="en-CH">
                <a:ea typeface="ＭＳ Ｐゴシック" panose="020B0600070205080204" pitchFamily="34" charset="-128"/>
              </a:rPr>
              <a:t>What do we know about the CKM matrix?</a:t>
            </a:r>
          </a:p>
        </p:txBody>
      </p:sp>
      <p:sp>
        <p:nvSpPr>
          <p:cNvPr id="76803" name="Rectangle 3">
            <a:extLst>
              <a:ext uri="{FF2B5EF4-FFF2-40B4-BE49-F238E27FC236}">
                <a16:creationId xmlns:a16="http://schemas.microsoft.com/office/drawing/2014/main" id="{C667313E-E49B-3FBC-8FA0-2DBF47F0E2A4}"/>
              </a:ext>
            </a:extLst>
          </p:cNvPr>
          <p:cNvSpPr>
            <a:spLocks noGrp="1" noChangeArrowheads="1"/>
          </p:cNvSpPr>
          <p:nvPr>
            <p:ph type="body" idx="4294967295"/>
          </p:nvPr>
        </p:nvSpPr>
        <p:spPr/>
        <p:txBody>
          <a:bodyPr/>
          <a:lstStyle/>
          <a:p>
            <a:pPr eaLnBrk="1" hangingPunct="1"/>
            <a:r>
              <a:rPr lang="en-US" altLang="en-CH">
                <a:ea typeface="ＭＳ Ｐゴシック" panose="020B0600070205080204" pitchFamily="34" charset="-128"/>
              </a:rPr>
              <a:t>Magnitudes of elements have been measured over time</a:t>
            </a:r>
          </a:p>
          <a:p>
            <a:pPr lvl="1" eaLnBrk="1" hangingPunct="1"/>
            <a:r>
              <a:rPr lang="en-US" altLang="en-CH">
                <a:ea typeface="ＭＳ Ｐゴシック" panose="020B0600070205080204" pitchFamily="34" charset="-128"/>
              </a:rPr>
              <a:t>Result of a </a:t>
            </a:r>
            <a:r>
              <a:rPr lang="en-US" altLang="en-CH" i="1">
                <a:ea typeface="ＭＳ Ｐゴシック" panose="020B0600070205080204" pitchFamily="34" charset="-128"/>
              </a:rPr>
              <a:t>large</a:t>
            </a:r>
            <a:r>
              <a:rPr lang="en-US" altLang="en-CH">
                <a:ea typeface="ＭＳ Ｐゴシック" panose="020B0600070205080204" pitchFamily="34" charset="-128"/>
              </a:rPr>
              <a:t> number of measurements and calculations</a:t>
            </a:r>
          </a:p>
          <a:p>
            <a:pPr lvl="1" eaLnBrk="1" hangingPunct="1"/>
            <a:endParaRPr lang="en-US" altLang="en-CH">
              <a:ea typeface="ＭＳ Ｐゴシック" panose="020B0600070205080204" pitchFamily="34" charset="-128"/>
            </a:endParaRPr>
          </a:p>
        </p:txBody>
      </p:sp>
      <p:graphicFrame>
        <p:nvGraphicFramePr>
          <p:cNvPr id="76804" name="Object 2">
            <a:extLst>
              <a:ext uri="{FF2B5EF4-FFF2-40B4-BE49-F238E27FC236}">
                <a16:creationId xmlns:a16="http://schemas.microsoft.com/office/drawing/2014/main" id="{6B61C438-48CA-B953-EB15-9C64B02672AD}"/>
              </a:ext>
            </a:extLst>
          </p:cNvPr>
          <p:cNvGraphicFramePr>
            <a:graphicFrameLocks noChangeAspect="1"/>
          </p:cNvGraphicFramePr>
          <p:nvPr/>
        </p:nvGraphicFramePr>
        <p:xfrm>
          <a:off x="2919413" y="1816100"/>
          <a:ext cx="3073400" cy="1274763"/>
        </p:xfrm>
        <a:graphic>
          <a:graphicData uri="http://schemas.openxmlformats.org/presentationml/2006/ole">
            <mc:AlternateContent xmlns:mc="http://schemas.openxmlformats.org/markup-compatibility/2006">
              <mc:Choice xmlns:v="urn:schemas-microsoft-com:vml" Requires="v">
                <p:oleObj name="Equation" r:id="rId3" imgW="39497000" imgH="16383000" progId="Equation.DSMT4">
                  <p:embed/>
                </p:oleObj>
              </mc:Choice>
              <mc:Fallback>
                <p:oleObj name="Equation" r:id="rId3" imgW="39497000" imgH="16383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413" y="1816100"/>
                        <a:ext cx="30734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6805" name="Object 3">
            <a:extLst>
              <a:ext uri="{FF2B5EF4-FFF2-40B4-BE49-F238E27FC236}">
                <a16:creationId xmlns:a16="http://schemas.microsoft.com/office/drawing/2014/main" id="{6543101A-1FEE-6096-E3C7-9F8387D9378A}"/>
              </a:ext>
            </a:extLst>
          </p:cNvPr>
          <p:cNvGraphicFramePr>
            <a:graphicFrameLocks noChangeAspect="1"/>
          </p:cNvGraphicFramePr>
          <p:nvPr/>
        </p:nvGraphicFramePr>
        <p:xfrm>
          <a:off x="1000125" y="4427538"/>
          <a:ext cx="2190750" cy="1257300"/>
        </p:xfrm>
        <a:graphic>
          <a:graphicData uri="http://schemas.openxmlformats.org/presentationml/2006/ole">
            <mc:AlternateContent xmlns:mc="http://schemas.openxmlformats.org/markup-compatibility/2006">
              <mc:Choice xmlns:v="urn:schemas-microsoft-com:vml" Requires="v">
                <p:oleObj name="Equation" r:id="rId5" imgW="29552900" imgH="16967200" progId="Equation.DSMT4">
                  <p:embed/>
                </p:oleObj>
              </mc:Choice>
              <mc:Fallback>
                <p:oleObj name="Equation" r:id="rId5" imgW="29552900" imgH="1696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25" y="4427538"/>
                        <a:ext cx="219075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6806" name="Text Box 10">
            <a:extLst>
              <a:ext uri="{FF2B5EF4-FFF2-40B4-BE49-F238E27FC236}">
                <a16:creationId xmlns:a16="http://schemas.microsoft.com/office/drawing/2014/main" id="{2EFEB22C-F186-947F-77BF-403981EAD958}"/>
              </a:ext>
            </a:extLst>
          </p:cNvPr>
          <p:cNvSpPr txBox="1">
            <a:spLocks noChangeArrowheads="1"/>
          </p:cNvSpPr>
          <p:nvPr/>
        </p:nvSpPr>
        <p:spPr bwMode="auto">
          <a:xfrm>
            <a:off x="693738" y="5848350"/>
            <a:ext cx="7918450" cy="376238"/>
          </a:xfrm>
          <a:prstGeom prst="rect">
            <a:avLst/>
          </a:prstGeom>
          <a:solidFill>
            <a:srgbClr val="FFFFCC"/>
          </a:solidFill>
          <a:ln w="9525">
            <a:solidFill>
              <a:schemeClr val="tx1"/>
            </a:solidFill>
            <a:miter lim="800000"/>
            <a:headEnd/>
            <a:tailEnd/>
          </a:ln>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800">
                <a:solidFill>
                  <a:srgbClr val="FF3300"/>
                </a:solidFill>
              </a:rPr>
              <a:t>Magnitude</a:t>
            </a:r>
            <a:r>
              <a:rPr lang="en-US" altLang="en-CH" sz="1800">
                <a:solidFill>
                  <a:schemeClr val="accent2"/>
                </a:solidFill>
              </a:rPr>
              <a:t> of elements shown only, no information of phase</a:t>
            </a:r>
          </a:p>
        </p:txBody>
      </p:sp>
      <p:pic>
        <p:nvPicPr>
          <p:cNvPr id="76807" name="Picture 10">
            <a:extLst>
              <a:ext uri="{FF2B5EF4-FFF2-40B4-BE49-F238E27FC236}">
                <a16:creationId xmlns:a16="http://schemas.microsoft.com/office/drawing/2014/main" id="{80E105B4-E1CB-9949-039C-20E4FE275D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6819" t="70729" r="37946" b="22478"/>
          <a:stretch>
            <a:fillRect/>
          </a:stretch>
        </p:blipFill>
        <p:spPr bwMode="auto">
          <a:xfrm>
            <a:off x="3267075" y="4235450"/>
            <a:ext cx="1919288"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AutoShape 4">
            <a:extLst>
              <a:ext uri="{FF2B5EF4-FFF2-40B4-BE49-F238E27FC236}">
                <a16:creationId xmlns:a16="http://schemas.microsoft.com/office/drawing/2014/main" id="{844B3F19-917E-0F3F-D387-1AAC0580200F}"/>
              </a:ext>
            </a:extLst>
          </p:cNvPr>
          <p:cNvSpPr>
            <a:spLocks noChangeArrowheads="1"/>
          </p:cNvSpPr>
          <p:nvPr/>
        </p:nvSpPr>
        <p:spPr bwMode="auto">
          <a:xfrm>
            <a:off x="4341813" y="3200400"/>
            <a:ext cx="609600" cy="1143000"/>
          </a:xfrm>
          <a:prstGeom prst="downArrow">
            <a:avLst>
              <a:gd name="adj1" fmla="val 50000"/>
              <a:gd name="adj2" fmla="val 46875"/>
            </a:avLst>
          </a:prstGeom>
          <a:solidFill>
            <a:schemeClr val="hlink"/>
          </a:solidFill>
          <a:ln w="9525">
            <a:solidFill>
              <a:schemeClr val="tx1"/>
            </a:solidFill>
            <a:miter lim="800000"/>
            <a:headEnd/>
            <a:tailEnd/>
          </a:ln>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aphicFrame>
        <p:nvGraphicFramePr>
          <p:cNvPr id="76809" name="Object 4">
            <a:extLst>
              <a:ext uri="{FF2B5EF4-FFF2-40B4-BE49-F238E27FC236}">
                <a16:creationId xmlns:a16="http://schemas.microsoft.com/office/drawing/2014/main" id="{EC1FD377-F26E-5950-8D90-D5B4C0D2692E}"/>
              </a:ext>
            </a:extLst>
          </p:cNvPr>
          <p:cNvGraphicFramePr>
            <a:graphicFrameLocks noChangeAspect="1"/>
          </p:cNvGraphicFramePr>
          <p:nvPr/>
        </p:nvGraphicFramePr>
        <p:xfrm>
          <a:off x="5686425" y="4786313"/>
          <a:ext cx="3236913" cy="525462"/>
        </p:xfrm>
        <a:graphic>
          <a:graphicData uri="http://schemas.openxmlformats.org/presentationml/2006/ole">
            <mc:AlternateContent xmlns:mc="http://schemas.openxmlformats.org/markup-compatibility/2006">
              <mc:Choice xmlns:v="urn:schemas-microsoft-com:vml" Requires="v">
                <p:oleObj name="Equation" r:id="rId8" imgW="1562100" imgH="254000" progId="Equation.3">
                  <p:embed/>
                </p:oleObj>
              </mc:Choice>
              <mc:Fallback>
                <p:oleObj name="Equation" r:id="rId8" imgW="1562100" imgH="2540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6425" y="4786313"/>
                        <a:ext cx="3236913" cy="5254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0BCCC680-D388-1342-EA23-B5EB1E3AA198}"/>
              </a:ext>
            </a:extLst>
          </p:cNvPr>
          <p:cNvSpPr>
            <a:spLocks noGrp="1" noChangeArrowheads="1"/>
          </p:cNvSpPr>
          <p:nvPr>
            <p:ph type="title"/>
          </p:nvPr>
        </p:nvSpPr>
        <p:spPr/>
        <p:txBody>
          <a:bodyPr/>
          <a:lstStyle/>
          <a:p>
            <a:r>
              <a:rPr lang="en-US" altLang="en-CH">
                <a:ea typeface="ＭＳ Ｐゴシック" panose="020B0600070205080204" pitchFamily="34" charset="-128"/>
              </a:rPr>
              <a:t>What</a:t>
            </a:r>
            <a:r>
              <a:rPr lang="en-US" altLang="en-US">
                <a:ea typeface="ＭＳ Ｐゴシック" panose="020B0600070205080204" pitchFamily="34" charset="-128"/>
              </a:rPr>
              <a:t>’</a:t>
            </a:r>
            <a:r>
              <a:rPr lang="en-US" altLang="en-CH">
                <a:ea typeface="ＭＳ Ｐゴシック" panose="020B0600070205080204" pitchFamily="34" charset="-128"/>
              </a:rPr>
              <a:t>s going on??</a:t>
            </a:r>
          </a:p>
        </p:txBody>
      </p:sp>
      <p:pic>
        <p:nvPicPr>
          <p:cNvPr id="143362" name="Picture 3">
            <a:extLst>
              <a:ext uri="{FF2B5EF4-FFF2-40B4-BE49-F238E27FC236}">
                <a16:creationId xmlns:a16="http://schemas.microsoft.com/office/drawing/2014/main" id="{2CBF58A1-1A87-8277-5CBB-CD8B65AA802C}"/>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77850" y="779463"/>
            <a:ext cx="5300663" cy="2381250"/>
          </a:xfrm>
        </p:spPr>
      </p:pic>
      <p:sp>
        <p:nvSpPr>
          <p:cNvPr id="143363" name="Rectangle 3">
            <a:extLst>
              <a:ext uri="{FF2B5EF4-FFF2-40B4-BE49-F238E27FC236}">
                <a16:creationId xmlns:a16="http://schemas.microsoft.com/office/drawing/2014/main" id="{6B72DC90-29CE-6C1B-2A29-BE112626A3B2}"/>
              </a:ext>
            </a:extLst>
          </p:cNvPr>
          <p:cNvSpPr>
            <a:spLocks noChangeArrowheads="1"/>
          </p:cNvSpPr>
          <p:nvPr/>
        </p:nvSpPr>
        <p:spPr bwMode="auto">
          <a:xfrm>
            <a:off x="685800" y="3160713"/>
            <a:ext cx="8148638"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spcBef>
                <a:spcPct val="50000"/>
              </a:spcBef>
              <a:buFontTx/>
              <a:buChar char="•"/>
            </a:pPr>
            <a:r>
              <a:rPr lang="en-US" altLang="en-CH" sz="2000" b="0" i="0">
                <a:solidFill>
                  <a:schemeClr val="tx1"/>
                </a:solidFill>
              </a:rPr>
              <a:t>???   Edward Witten, </a:t>
            </a:r>
            <a:r>
              <a:rPr lang="en-US" altLang="en-CH" sz="2000" b="0" i="0">
                <a:solidFill>
                  <a:schemeClr val="tx1"/>
                </a:solidFill>
                <a:hlinkClick r:id="rId4"/>
              </a:rPr>
              <a:t>17 Feb 2009</a:t>
            </a:r>
            <a:r>
              <a:rPr lang="en-US" altLang="en-CH" sz="2000" b="0" i="0">
                <a:solidFill>
                  <a:schemeClr val="tx1"/>
                </a:solidFill>
              </a:rPr>
              <a:t>… </a:t>
            </a:r>
          </a:p>
          <a:p>
            <a:pPr eaLnBrk="1" hangingPunct="1">
              <a:spcBef>
                <a:spcPct val="50000"/>
              </a:spcBef>
              <a:buFontTx/>
              <a:buChar char="•"/>
            </a:pPr>
            <a:endParaRPr lang="en-US" altLang="en-CH" sz="2000" b="0" i="0">
              <a:solidFill>
                <a:schemeClr val="tx1"/>
              </a:solidFill>
            </a:endParaRPr>
          </a:p>
          <a:p>
            <a:pPr eaLnBrk="1" hangingPunct="1">
              <a:spcBef>
                <a:spcPct val="50000"/>
              </a:spcBef>
              <a:buFontTx/>
              <a:buChar char="•"/>
            </a:pPr>
            <a:endParaRPr lang="en-US" altLang="en-CH" sz="2000" b="0" i="0">
              <a:solidFill>
                <a:schemeClr val="tx1"/>
              </a:solidFill>
            </a:endParaRPr>
          </a:p>
          <a:p>
            <a:pPr eaLnBrk="1" hangingPunct="1">
              <a:spcBef>
                <a:spcPct val="50000"/>
              </a:spcBef>
              <a:buFontTx/>
              <a:buChar char="•"/>
            </a:pPr>
            <a:endParaRPr lang="en-US" altLang="en-CH" sz="2000" b="0" i="0">
              <a:solidFill>
                <a:schemeClr val="tx1"/>
              </a:solidFill>
            </a:endParaRPr>
          </a:p>
          <a:p>
            <a:pPr eaLnBrk="1" hangingPunct="1">
              <a:spcBef>
                <a:spcPct val="50000"/>
              </a:spcBef>
              <a:buFontTx/>
              <a:buChar char="•"/>
            </a:pPr>
            <a:endParaRPr lang="en-US" altLang="en-CH" sz="2000" b="0" i="0">
              <a:solidFill>
                <a:schemeClr val="tx1"/>
              </a:solidFill>
            </a:endParaRPr>
          </a:p>
          <a:p>
            <a:pPr eaLnBrk="1" hangingPunct="1">
              <a:spcBef>
                <a:spcPct val="50000"/>
              </a:spcBef>
              <a:buFontTx/>
              <a:buChar char="•"/>
            </a:pPr>
            <a:endParaRPr lang="en-US" altLang="en-CH" sz="2000" b="0" i="0">
              <a:solidFill>
                <a:schemeClr val="tx1"/>
              </a:solidFill>
            </a:endParaRPr>
          </a:p>
          <a:p>
            <a:pPr eaLnBrk="1" hangingPunct="1">
              <a:spcBef>
                <a:spcPct val="50000"/>
              </a:spcBef>
              <a:buFontTx/>
              <a:buChar char="•"/>
            </a:pPr>
            <a:endParaRPr lang="en-US" altLang="en-CH" sz="2000" b="0" i="0">
              <a:solidFill>
                <a:schemeClr val="tx1"/>
              </a:solidFill>
            </a:endParaRPr>
          </a:p>
          <a:p>
            <a:pPr eaLnBrk="1" hangingPunct="1">
              <a:spcBef>
                <a:spcPct val="50000"/>
              </a:spcBef>
              <a:buFontTx/>
              <a:buChar char="•"/>
            </a:pPr>
            <a:r>
              <a:rPr lang="en-US" altLang="en-CH" b="0" i="0">
                <a:solidFill>
                  <a:schemeClr val="tx1"/>
                </a:solidFill>
              </a:rPr>
              <a:t>See  </a:t>
            </a:r>
            <a:r>
              <a:rPr lang="en-US" altLang="en-US" b="0" i="0">
                <a:solidFill>
                  <a:schemeClr val="tx1"/>
                </a:solidFill>
              </a:rPr>
              <a:t>“</a:t>
            </a:r>
            <a:r>
              <a:rPr lang="en-US" altLang="ja-JP" b="0"/>
              <a:t>From F-Theory GUT</a:t>
            </a:r>
            <a:r>
              <a:rPr lang="en-US" altLang="en-US" b="0"/>
              <a:t>’</a:t>
            </a:r>
            <a:r>
              <a:rPr lang="en-US" altLang="ja-JP" b="0"/>
              <a:t>s to the LHC</a:t>
            </a:r>
            <a:r>
              <a:rPr lang="en-US" altLang="en-US" b="0" i="0">
                <a:solidFill>
                  <a:schemeClr val="tx1"/>
                </a:solidFill>
              </a:rPr>
              <a:t>”</a:t>
            </a:r>
            <a:r>
              <a:rPr lang="en-US" altLang="ja-JP" b="0" i="0">
                <a:solidFill>
                  <a:schemeClr val="tx1"/>
                </a:solidFill>
              </a:rPr>
              <a:t>  by Heckman and Vafa (arXiv:0809.3452)</a:t>
            </a:r>
            <a:endParaRPr lang="en-US" altLang="en-CH" b="0" i="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682C0-2570-B392-333E-4CA42B1FFB60}"/>
            </a:ext>
          </a:extLst>
        </p:cNvPr>
        <p:cNvGrpSpPr/>
        <p:nvPr/>
      </p:nvGrpSpPr>
      <p:grpSpPr>
        <a:xfrm>
          <a:off x="0" y="0"/>
          <a:ext cx="0" cy="0"/>
          <a:chOff x="0" y="0"/>
          <a:chExt cx="0" cy="0"/>
        </a:xfrm>
      </p:grpSpPr>
      <p:sp>
        <p:nvSpPr>
          <p:cNvPr id="143361" name="Rectangle 2">
            <a:extLst>
              <a:ext uri="{FF2B5EF4-FFF2-40B4-BE49-F238E27FC236}">
                <a16:creationId xmlns:a16="http://schemas.microsoft.com/office/drawing/2014/main" id="{46466752-86FE-12A4-B03D-26BCDA58C583}"/>
              </a:ext>
            </a:extLst>
          </p:cNvPr>
          <p:cNvSpPr>
            <a:spLocks noGrp="1" noChangeArrowheads="1"/>
          </p:cNvSpPr>
          <p:nvPr>
            <p:ph type="title"/>
          </p:nvPr>
        </p:nvSpPr>
        <p:spPr/>
        <p:txBody>
          <a:bodyPr/>
          <a:lstStyle/>
          <a:p>
            <a:r>
              <a:rPr lang="en-US" altLang="en-CH">
                <a:ea typeface="ＭＳ Ｐゴシック" panose="020B0600070205080204" pitchFamily="34" charset="-128"/>
              </a:rPr>
              <a:t>What</a:t>
            </a:r>
            <a:r>
              <a:rPr lang="en-US" altLang="en-US">
                <a:ea typeface="ＭＳ Ｐゴシック" panose="020B0600070205080204" pitchFamily="34" charset="-128"/>
              </a:rPr>
              <a:t>’</a:t>
            </a:r>
            <a:r>
              <a:rPr lang="en-US" altLang="en-CH">
                <a:ea typeface="ＭＳ Ｐゴシック" panose="020B0600070205080204" pitchFamily="34" charset="-128"/>
              </a:rPr>
              <a:t>s going on??</a:t>
            </a:r>
          </a:p>
        </p:txBody>
      </p:sp>
      <p:pic>
        <p:nvPicPr>
          <p:cNvPr id="143362" name="Picture 3">
            <a:extLst>
              <a:ext uri="{FF2B5EF4-FFF2-40B4-BE49-F238E27FC236}">
                <a16:creationId xmlns:a16="http://schemas.microsoft.com/office/drawing/2014/main" id="{2E45D0AE-6591-584C-0EBA-01161B67D288}"/>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77850" y="779463"/>
            <a:ext cx="5300663" cy="2381250"/>
          </a:xfrm>
        </p:spPr>
      </p:pic>
      <p:sp>
        <p:nvSpPr>
          <p:cNvPr id="143363" name="Rectangle 3">
            <a:extLst>
              <a:ext uri="{FF2B5EF4-FFF2-40B4-BE49-F238E27FC236}">
                <a16:creationId xmlns:a16="http://schemas.microsoft.com/office/drawing/2014/main" id="{5C527536-5848-E21D-624F-633B340301EF}"/>
              </a:ext>
            </a:extLst>
          </p:cNvPr>
          <p:cNvSpPr>
            <a:spLocks noChangeArrowheads="1"/>
          </p:cNvSpPr>
          <p:nvPr/>
        </p:nvSpPr>
        <p:spPr bwMode="auto">
          <a:xfrm>
            <a:off x="685800" y="3160713"/>
            <a:ext cx="8148638"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spcBef>
                <a:spcPct val="50000"/>
              </a:spcBef>
              <a:buFontTx/>
              <a:buChar char="•"/>
            </a:pPr>
            <a:r>
              <a:rPr lang="en-US" altLang="en-CH" sz="2000" b="0" i="0" dirty="0">
                <a:solidFill>
                  <a:schemeClr val="tx1"/>
                </a:solidFill>
              </a:rPr>
              <a:t>???   Edward Witten, </a:t>
            </a:r>
            <a:r>
              <a:rPr lang="en-US" altLang="en-CH" sz="2000" b="0" i="0" dirty="0">
                <a:solidFill>
                  <a:schemeClr val="tx1"/>
                </a:solidFill>
                <a:hlinkClick r:id="rId4"/>
              </a:rPr>
              <a:t>17 Feb 2009</a:t>
            </a:r>
            <a:r>
              <a:rPr lang="en-US" altLang="en-CH" sz="2000" b="0" i="0" dirty="0">
                <a:solidFill>
                  <a:schemeClr val="tx1"/>
                </a:solidFill>
              </a:rPr>
              <a:t>… </a:t>
            </a:r>
          </a:p>
          <a:p>
            <a:pPr eaLnBrk="1" hangingPunct="1">
              <a:spcBef>
                <a:spcPct val="50000"/>
              </a:spcBef>
              <a:buFontTx/>
              <a:buChar char="•"/>
            </a:pPr>
            <a:endParaRPr lang="en-US" altLang="en-CH" sz="2000" b="0" i="0" dirty="0">
              <a:solidFill>
                <a:schemeClr val="tx1"/>
              </a:solidFill>
            </a:endParaRPr>
          </a:p>
          <a:p>
            <a:pPr eaLnBrk="1" hangingPunct="1">
              <a:spcBef>
                <a:spcPct val="50000"/>
              </a:spcBef>
              <a:buFontTx/>
              <a:buChar char="•"/>
            </a:pPr>
            <a:endParaRPr lang="en-US" altLang="en-CH" sz="2000" b="0" i="0" dirty="0">
              <a:solidFill>
                <a:schemeClr val="tx1"/>
              </a:solidFill>
            </a:endParaRPr>
          </a:p>
          <a:p>
            <a:pPr eaLnBrk="1" hangingPunct="1">
              <a:spcBef>
                <a:spcPct val="50000"/>
              </a:spcBef>
              <a:buFontTx/>
              <a:buChar char="•"/>
            </a:pPr>
            <a:endParaRPr lang="en-US" altLang="en-CH" sz="2000" b="0" i="0" dirty="0">
              <a:solidFill>
                <a:schemeClr val="tx1"/>
              </a:solidFill>
            </a:endParaRPr>
          </a:p>
          <a:p>
            <a:pPr eaLnBrk="1" hangingPunct="1">
              <a:spcBef>
                <a:spcPct val="50000"/>
              </a:spcBef>
              <a:buFontTx/>
              <a:buChar char="•"/>
            </a:pPr>
            <a:endParaRPr lang="en-US" altLang="en-CH" sz="2000" b="0" i="0" dirty="0">
              <a:solidFill>
                <a:schemeClr val="tx1"/>
              </a:solidFill>
            </a:endParaRPr>
          </a:p>
          <a:p>
            <a:pPr eaLnBrk="1" hangingPunct="1">
              <a:spcBef>
                <a:spcPct val="50000"/>
              </a:spcBef>
              <a:buFontTx/>
              <a:buChar char="•"/>
            </a:pPr>
            <a:endParaRPr lang="en-US" altLang="en-CH" sz="2000" b="0" i="0" dirty="0">
              <a:solidFill>
                <a:schemeClr val="tx1"/>
              </a:solidFill>
            </a:endParaRPr>
          </a:p>
          <a:p>
            <a:pPr eaLnBrk="1" hangingPunct="1">
              <a:spcBef>
                <a:spcPct val="50000"/>
              </a:spcBef>
              <a:buFontTx/>
              <a:buChar char="•"/>
            </a:pPr>
            <a:endParaRPr lang="en-US" altLang="en-CH" sz="2000" b="0" i="0" dirty="0">
              <a:solidFill>
                <a:schemeClr val="tx1"/>
              </a:solidFill>
            </a:endParaRPr>
          </a:p>
          <a:p>
            <a:pPr eaLnBrk="1" hangingPunct="1">
              <a:spcBef>
                <a:spcPct val="50000"/>
              </a:spcBef>
              <a:buFontTx/>
              <a:buChar char="•"/>
            </a:pPr>
            <a:r>
              <a:rPr lang="en-US" altLang="en-CH" b="0" i="0" dirty="0">
                <a:solidFill>
                  <a:schemeClr val="tx1"/>
                </a:solidFill>
              </a:rPr>
              <a:t>See  </a:t>
            </a:r>
            <a:r>
              <a:rPr lang="en-US" altLang="en-US" b="0" i="0" dirty="0">
                <a:solidFill>
                  <a:schemeClr val="tx1"/>
                </a:solidFill>
              </a:rPr>
              <a:t>“</a:t>
            </a:r>
            <a:r>
              <a:rPr lang="en-US" altLang="ja-JP" b="0" dirty="0"/>
              <a:t>From F-Theory GUT</a:t>
            </a:r>
            <a:r>
              <a:rPr lang="en-US" altLang="en-US" b="0" dirty="0"/>
              <a:t>’</a:t>
            </a:r>
            <a:r>
              <a:rPr lang="en-US" altLang="ja-JP" b="0" dirty="0"/>
              <a:t>s to the LHC</a:t>
            </a:r>
            <a:r>
              <a:rPr lang="en-US" altLang="en-US" b="0" i="0" dirty="0">
                <a:solidFill>
                  <a:schemeClr val="tx1"/>
                </a:solidFill>
              </a:rPr>
              <a:t>”</a:t>
            </a:r>
            <a:r>
              <a:rPr lang="en-US" altLang="ja-JP" b="0" i="0" dirty="0">
                <a:solidFill>
                  <a:schemeClr val="tx1"/>
                </a:solidFill>
              </a:rPr>
              <a:t>  by Heckman and Vafa (arXiv:0809.3452)</a:t>
            </a:r>
            <a:endParaRPr lang="en-US" altLang="en-CH" b="0" i="0" dirty="0">
              <a:solidFill>
                <a:schemeClr val="tx1"/>
              </a:solidFill>
            </a:endParaRPr>
          </a:p>
        </p:txBody>
      </p:sp>
      <p:pic>
        <p:nvPicPr>
          <p:cNvPr id="143364" name="Picture 5">
            <a:extLst>
              <a:ext uri="{FF2B5EF4-FFF2-40B4-BE49-F238E27FC236}">
                <a16:creationId xmlns:a16="http://schemas.microsoft.com/office/drawing/2014/main" id="{71BA3D62-36AB-230A-EA5B-6EC204BE93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731" t="3165" r="6017" b="9097"/>
          <a:stretch>
            <a:fillRect/>
          </a:stretch>
        </p:blipFill>
        <p:spPr bwMode="auto">
          <a:xfrm>
            <a:off x="39688" y="3813175"/>
            <a:ext cx="3187700" cy="2276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365" name="Picture 6">
            <a:extLst>
              <a:ext uri="{FF2B5EF4-FFF2-40B4-BE49-F238E27FC236}">
                <a16:creationId xmlns:a16="http://schemas.microsoft.com/office/drawing/2014/main" id="{A2D89ECA-0679-501D-D159-2B5D1A5C1E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081" r="2763"/>
          <a:stretch>
            <a:fillRect/>
          </a:stretch>
        </p:blipFill>
        <p:spPr bwMode="auto">
          <a:xfrm>
            <a:off x="3267075" y="3813175"/>
            <a:ext cx="2879725" cy="2271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366" name="Picture 7">
            <a:extLst>
              <a:ext uri="{FF2B5EF4-FFF2-40B4-BE49-F238E27FC236}">
                <a16:creationId xmlns:a16="http://schemas.microsoft.com/office/drawing/2014/main" id="{85AEB47D-DD60-8D0B-3E75-2C9E732E37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869" t="4858" r="6158"/>
          <a:stretch>
            <a:fillRect/>
          </a:stretch>
        </p:blipFill>
        <p:spPr bwMode="auto">
          <a:xfrm>
            <a:off x="6186488" y="3813175"/>
            <a:ext cx="2917825" cy="2268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367" name="Picture 2">
            <a:extLst>
              <a:ext uri="{FF2B5EF4-FFF2-40B4-BE49-F238E27FC236}">
                <a16:creationId xmlns:a16="http://schemas.microsoft.com/office/drawing/2014/main" id="{C70E5F43-3518-69FD-A51F-DCB90EC2FFD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38888" y="1508125"/>
            <a:ext cx="276542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8" name="TextBox 1">
            <a:extLst>
              <a:ext uri="{FF2B5EF4-FFF2-40B4-BE49-F238E27FC236}">
                <a16:creationId xmlns:a16="http://schemas.microsoft.com/office/drawing/2014/main" id="{37A7AF08-DAA5-754D-65E0-3E1719E1CEFD}"/>
              </a:ext>
            </a:extLst>
          </p:cNvPr>
          <p:cNvSpPr txBox="1">
            <a:spLocks noChangeArrowheads="1"/>
          </p:cNvSpPr>
          <p:nvPr/>
        </p:nvSpPr>
        <p:spPr bwMode="auto">
          <a:xfrm rot="607347">
            <a:off x="6865938" y="309563"/>
            <a:ext cx="2189162" cy="1190625"/>
          </a:xfrm>
          <a:prstGeom prst="rect">
            <a:avLst/>
          </a:prstGeom>
          <a:solidFill>
            <a:schemeClr val="bg1"/>
          </a:solidFill>
          <a:ln w="9525">
            <a:solidFill>
              <a:schemeClr val="tx1"/>
            </a:solidFill>
            <a:miter lim="800000"/>
            <a:headEnd/>
            <a:tailEnd/>
          </a:ln>
        </p:spPr>
        <p:txBody>
          <a:bodyPr>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b="0" i="0">
                <a:solidFill>
                  <a:schemeClr val="tx1"/>
                </a:solidFill>
                <a:latin typeface="Times New Roman" panose="02020603050405020304" pitchFamily="18" charset="0"/>
              </a:rPr>
              <a:t>In 2004, Time magazine stated that Witten was widely thought to be the world's greatest living theoretical physicist.</a:t>
            </a:r>
            <a:endParaRPr lang="nl-NL" altLang="en-CH" b="0" i="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81873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A6BA0306-C148-6A19-C4FE-CAF08F7720E9}"/>
              </a:ext>
            </a:extLst>
          </p:cNvPr>
          <p:cNvSpPr>
            <a:spLocks noGrp="1" noChangeArrowheads="1"/>
          </p:cNvSpPr>
          <p:nvPr>
            <p:ph type="title"/>
          </p:nvPr>
        </p:nvSpPr>
        <p:spPr/>
        <p:txBody>
          <a:bodyPr/>
          <a:lstStyle/>
          <a:p>
            <a:r>
              <a:rPr lang="en-US" altLang="en-CH">
                <a:ea typeface="ＭＳ Ｐゴシック" panose="020B0600070205080204" pitchFamily="34" charset="-128"/>
              </a:rPr>
              <a:t>Intermezzo: How about the leptons?</a:t>
            </a:r>
          </a:p>
        </p:txBody>
      </p:sp>
      <p:sp>
        <p:nvSpPr>
          <p:cNvPr id="78850" name="Content Placeholder 2">
            <a:extLst>
              <a:ext uri="{FF2B5EF4-FFF2-40B4-BE49-F238E27FC236}">
                <a16:creationId xmlns:a16="http://schemas.microsoft.com/office/drawing/2014/main" id="{0FDB2ADC-22DC-9F15-17B2-36D367676A77}"/>
              </a:ext>
            </a:extLst>
          </p:cNvPr>
          <p:cNvSpPr>
            <a:spLocks noGrp="1" noChangeArrowheads="1"/>
          </p:cNvSpPr>
          <p:nvPr>
            <p:ph idx="1"/>
          </p:nvPr>
        </p:nvSpPr>
        <p:spPr>
          <a:xfrm>
            <a:off x="685800" y="1050925"/>
            <a:ext cx="8072438" cy="5257800"/>
          </a:xfrm>
        </p:spPr>
        <p:txBody>
          <a:bodyPr/>
          <a:lstStyle/>
          <a:p>
            <a:r>
              <a:rPr lang="en-US" altLang="en-CH">
                <a:solidFill>
                  <a:srgbClr val="0045AD"/>
                </a:solidFill>
                <a:ea typeface="ＭＳ Ｐゴシック" panose="020B0600070205080204" pitchFamily="34" charset="-128"/>
              </a:rPr>
              <a:t>We now know that neutrinos also have flavour oscillations</a:t>
            </a:r>
          </a:p>
          <a:p>
            <a:pPr lvl="1"/>
            <a:r>
              <a:rPr lang="en-US" altLang="en-CH">
                <a:solidFill>
                  <a:srgbClr val="0045AD"/>
                </a:solidFill>
                <a:ea typeface="ＭＳ Ｐゴシック" panose="020B0600070205080204" pitchFamily="34" charset="-128"/>
              </a:rPr>
              <a:t>Neutrinos have mass</a:t>
            </a:r>
          </a:p>
          <a:p>
            <a:pPr lvl="1"/>
            <a:r>
              <a:rPr lang="en-US" altLang="en-CH">
                <a:solidFill>
                  <a:srgbClr val="0045AD"/>
                </a:solidFill>
                <a:ea typeface="ＭＳ Ｐゴシック" panose="020B0600070205080204" pitchFamily="34" charset="-128"/>
              </a:rPr>
              <a:t>Diagonalizing Y</a:t>
            </a:r>
            <a:r>
              <a:rPr lang="en-US" altLang="en-CH" baseline="30000">
                <a:solidFill>
                  <a:srgbClr val="0045AD"/>
                </a:solidFill>
                <a:ea typeface="ＭＳ Ｐゴシック" panose="020B0600070205080204" pitchFamily="34" charset="-128"/>
              </a:rPr>
              <a:t>l</a:t>
            </a:r>
            <a:r>
              <a:rPr lang="en-US" altLang="en-CH" baseline="-25000">
                <a:solidFill>
                  <a:srgbClr val="0045AD"/>
                </a:solidFill>
                <a:ea typeface="ＭＳ Ｐゴシック" panose="020B0600070205080204" pitchFamily="34" charset="-128"/>
              </a:rPr>
              <a:t>ij </a:t>
            </a:r>
            <a:r>
              <a:rPr lang="en-US" altLang="en-CH">
                <a:solidFill>
                  <a:srgbClr val="0045AD"/>
                </a:solidFill>
                <a:ea typeface="ＭＳ Ｐゴシック" panose="020B0600070205080204" pitchFamily="34" charset="-128"/>
              </a:rPr>
              <a:t>doesn</a:t>
            </a:r>
            <a:r>
              <a:rPr lang="ja-JP" altLang="en-US">
                <a:solidFill>
                  <a:srgbClr val="0045AD"/>
                </a:solidFill>
                <a:ea typeface="ＭＳ Ｐゴシック" panose="020B0600070205080204" pitchFamily="34" charset="-128"/>
              </a:rPr>
              <a:t>’</a:t>
            </a:r>
            <a:r>
              <a:rPr lang="en-US" altLang="ja-JP">
                <a:solidFill>
                  <a:srgbClr val="0045AD"/>
                </a:solidFill>
                <a:ea typeface="ＭＳ Ｐゴシック" panose="020B0600070205080204" pitchFamily="34" charset="-128"/>
              </a:rPr>
              <a:t>t come for free any longer</a:t>
            </a:r>
          </a:p>
          <a:p>
            <a:endParaRPr lang="en-US" altLang="en-CH">
              <a:solidFill>
                <a:srgbClr val="0045AD"/>
              </a:solidFill>
              <a:ea typeface="ＭＳ Ｐゴシック" panose="020B0600070205080204" pitchFamily="34" charset="-128"/>
            </a:endParaRPr>
          </a:p>
          <a:p>
            <a:endParaRPr lang="en-US" altLang="en-CH">
              <a:solidFill>
                <a:srgbClr val="0045AD"/>
              </a:solidFill>
              <a:ea typeface="ＭＳ Ｐゴシック" panose="020B0600070205080204" pitchFamily="34" charset="-128"/>
            </a:endParaRPr>
          </a:p>
          <a:p>
            <a:endParaRPr lang="en-US" altLang="en-CH">
              <a:solidFill>
                <a:srgbClr val="0045AD"/>
              </a:solidFill>
              <a:ea typeface="ＭＳ Ｐゴシック" panose="020B0600070205080204" pitchFamily="34" charset="-128"/>
            </a:endParaRPr>
          </a:p>
          <a:p>
            <a:endParaRPr lang="en-US" altLang="en-CH">
              <a:solidFill>
                <a:srgbClr val="0045AD"/>
              </a:solidFill>
              <a:ea typeface="ＭＳ Ｐゴシック" panose="020B0600070205080204" pitchFamily="34" charset="-128"/>
            </a:endParaRPr>
          </a:p>
          <a:p>
            <a:r>
              <a:rPr lang="en-US" altLang="en-CH">
                <a:solidFill>
                  <a:srgbClr val="0045AD"/>
                </a:solidFill>
                <a:ea typeface="ＭＳ Ｐゴシック" panose="020B0600070205080204" pitchFamily="34" charset="-128"/>
              </a:rPr>
              <a:t>thus there is the equivalent of a CKM matrix for them:</a:t>
            </a:r>
          </a:p>
          <a:p>
            <a:pPr lvl="1"/>
            <a:r>
              <a:rPr lang="en-US" altLang="en-CH" i="1">
                <a:solidFill>
                  <a:srgbClr val="0045AD"/>
                </a:solidFill>
                <a:ea typeface="ＭＳ Ｐゴシック" panose="020B0600070205080204" pitchFamily="34" charset="-128"/>
              </a:rPr>
              <a:t>Pontecorvo-Maki-Nakagawa-Sakata matrix</a:t>
            </a:r>
          </a:p>
          <a:p>
            <a:endParaRPr lang="en-US" altLang="en-CH">
              <a:solidFill>
                <a:srgbClr val="0045AD"/>
              </a:solidFill>
              <a:ea typeface="ＭＳ Ｐゴシック" panose="020B0600070205080204" pitchFamily="34" charset="-128"/>
            </a:endParaRPr>
          </a:p>
          <a:p>
            <a:endParaRPr lang="en-US" altLang="en-CH">
              <a:solidFill>
                <a:srgbClr val="0045AD"/>
              </a:solidFill>
              <a:ea typeface="ＭＳ Ｐゴシック" panose="020B0600070205080204" pitchFamily="34" charset="-128"/>
            </a:endParaRPr>
          </a:p>
          <a:p>
            <a:pPr>
              <a:buFontTx/>
              <a:buNone/>
            </a:pPr>
            <a:endParaRPr lang="en-US" altLang="en-CH">
              <a:solidFill>
                <a:srgbClr val="0045AD"/>
              </a:solidFill>
              <a:ea typeface="ＭＳ Ｐゴシック" panose="020B0600070205080204" pitchFamily="34" charset="-128"/>
            </a:endParaRPr>
          </a:p>
          <a:p>
            <a:endParaRPr lang="en-US" altLang="en-CH">
              <a:solidFill>
                <a:srgbClr val="0045AD"/>
              </a:solidFill>
              <a:ea typeface="ＭＳ Ｐゴシック" panose="020B0600070205080204" pitchFamily="34" charset="-128"/>
            </a:endParaRPr>
          </a:p>
        </p:txBody>
      </p:sp>
      <p:sp>
        <p:nvSpPr>
          <p:cNvPr id="78851" name="Footer Placeholder 3">
            <a:extLst>
              <a:ext uri="{FF2B5EF4-FFF2-40B4-BE49-F238E27FC236}">
                <a16:creationId xmlns:a16="http://schemas.microsoft.com/office/drawing/2014/main" id="{FDC5C5DE-1D3B-A613-5A24-6CCC444A6AB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1DE62C01-669D-7042-823A-B76E52B215E1}" type="slidenum">
              <a:rPr lang="en-US" altLang="en-CH" sz="1000" smtClean="0">
                <a:solidFill>
                  <a:schemeClr val="accent2"/>
                </a:solidFill>
              </a:rPr>
              <a:pPr>
                <a:spcBef>
                  <a:spcPct val="0"/>
                </a:spcBef>
                <a:buFontTx/>
                <a:buNone/>
              </a:pPr>
              <a:t>33</a:t>
            </a:fld>
            <a:r>
              <a:rPr lang="en-US" altLang="en-CH" sz="1000">
                <a:solidFill>
                  <a:schemeClr val="accent2"/>
                </a:solidFill>
              </a:rPr>
              <a:t>)</a:t>
            </a:r>
          </a:p>
        </p:txBody>
      </p:sp>
      <p:pic>
        <p:nvPicPr>
          <p:cNvPr id="78852" name="Picture 19" descr="PMNS.png">
            <a:extLst>
              <a:ext uri="{FF2B5EF4-FFF2-40B4-BE49-F238E27FC236}">
                <a16:creationId xmlns:a16="http://schemas.microsoft.com/office/drawing/2014/main" id="{388DA224-27BB-4B3D-7884-8B13CFA1D4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75" y="5157788"/>
            <a:ext cx="3713163"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20" descr="CKM.png">
            <a:extLst>
              <a:ext uri="{FF2B5EF4-FFF2-40B4-BE49-F238E27FC236}">
                <a16:creationId xmlns:a16="http://schemas.microsoft.com/office/drawing/2014/main" id="{AC127BF7-C64C-20FA-B809-64582DA68E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7313" y="5157788"/>
            <a:ext cx="3976687"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Box 21">
            <a:extLst>
              <a:ext uri="{FF2B5EF4-FFF2-40B4-BE49-F238E27FC236}">
                <a16:creationId xmlns:a16="http://schemas.microsoft.com/office/drawing/2014/main" id="{66512805-C01E-08CB-6BAB-E599B995CBE0}"/>
              </a:ext>
            </a:extLst>
          </p:cNvPr>
          <p:cNvSpPr txBox="1">
            <a:spLocks noChangeArrowheads="1"/>
          </p:cNvSpPr>
          <p:nvPr/>
        </p:nvSpPr>
        <p:spPr bwMode="auto">
          <a:xfrm>
            <a:off x="4379913" y="5541963"/>
            <a:ext cx="4079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chemeClr val="accent2"/>
                </a:solidFill>
              </a:rPr>
              <a:t>vs</a:t>
            </a:r>
          </a:p>
        </p:txBody>
      </p:sp>
      <p:pic>
        <p:nvPicPr>
          <p:cNvPr id="78855" name="Picture 9">
            <a:extLst>
              <a:ext uri="{FF2B5EF4-FFF2-40B4-BE49-F238E27FC236}">
                <a16:creationId xmlns:a16="http://schemas.microsoft.com/office/drawing/2014/main" id="{8F3D1CA1-27D0-B21D-301D-8E2CBAC91E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146"/>
          <a:stretch>
            <a:fillRect/>
          </a:stretch>
        </p:blipFill>
        <p:spPr bwMode="auto">
          <a:xfrm>
            <a:off x="501650" y="2314575"/>
            <a:ext cx="83724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EB41F8A8-0E37-1D09-5B83-5212C6E89645}"/>
              </a:ext>
            </a:extLst>
          </p:cNvPr>
          <p:cNvSpPr>
            <a:spLocks noGrp="1" noChangeArrowheads="1"/>
          </p:cNvSpPr>
          <p:nvPr>
            <p:ph type="title"/>
          </p:nvPr>
        </p:nvSpPr>
        <p:spPr/>
        <p:txBody>
          <a:bodyPr/>
          <a:lstStyle/>
          <a:p>
            <a:r>
              <a:rPr lang="en-US" altLang="en-CH">
                <a:ea typeface="ＭＳ Ｐゴシック" panose="020B0600070205080204" pitchFamily="34" charset="-128"/>
              </a:rPr>
              <a:t>Intermezzo: How about the leptons?</a:t>
            </a:r>
          </a:p>
        </p:txBody>
      </p:sp>
      <p:sp>
        <p:nvSpPr>
          <p:cNvPr id="3" name="Content Placeholder 2">
            <a:extLst>
              <a:ext uri="{FF2B5EF4-FFF2-40B4-BE49-F238E27FC236}">
                <a16:creationId xmlns:a16="http://schemas.microsoft.com/office/drawing/2014/main" id="{9BD8F8D1-142F-0B9B-C7C2-02A8D499895B}"/>
              </a:ext>
            </a:extLst>
          </p:cNvPr>
          <p:cNvSpPr>
            <a:spLocks noGrp="1"/>
          </p:cNvSpPr>
          <p:nvPr>
            <p:ph idx="1"/>
          </p:nvPr>
        </p:nvSpPr>
        <p:spPr>
          <a:xfrm>
            <a:off x="685800" y="1050925"/>
            <a:ext cx="8072438" cy="5257800"/>
          </a:xfrm>
        </p:spPr>
        <p:txBody>
          <a:bodyPr/>
          <a:lstStyle/>
          <a:p>
            <a:pPr>
              <a:defRPr/>
            </a:pPr>
            <a:r>
              <a:rPr lang="en-US" dirty="0">
                <a:solidFill>
                  <a:schemeClr val="accent6">
                    <a:lumMod val="75000"/>
                  </a:schemeClr>
                </a:solidFill>
                <a:ea typeface="+mn-ea"/>
                <a:cs typeface="+mn-cs"/>
              </a:rPr>
              <a:t>the equivalent of the CKM matrix</a:t>
            </a:r>
          </a:p>
          <a:p>
            <a:pPr lvl="1">
              <a:defRPr/>
            </a:pPr>
            <a:r>
              <a:rPr lang="en-US" i="1" dirty="0" err="1">
                <a:solidFill>
                  <a:schemeClr val="accent6">
                    <a:lumMod val="75000"/>
                  </a:schemeClr>
                </a:solidFill>
                <a:ea typeface="+mn-ea"/>
                <a:cs typeface="+mn-cs"/>
              </a:rPr>
              <a:t>Pontecorvo</a:t>
            </a:r>
            <a:r>
              <a:rPr lang="en-US" i="1" dirty="0">
                <a:solidFill>
                  <a:schemeClr val="accent6">
                    <a:lumMod val="75000"/>
                  </a:schemeClr>
                </a:solidFill>
                <a:ea typeface="+mn-ea"/>
                <a:cs typeface="+mn-cs"/>
              </a:rPr>
              <a:t>-Maki-Nakagawa-Sakata matrix</a:t>
            </a:r>
          </a:p>
          <a:p>
            <a:pPr>
              <a:defRPr/>
            </a:pPr>
            <a:endParaRPr lang="en-US" dirty="0">
              <a:solidFill>
                <a:schemeClr val="accent6">
                  <a:lumMod val="75000"/>
                </a:schemeClr>
              </a:solidFill>
              <a:ea typeface="+mn-ea"/>
              <a:cs typeface="+mn-cs"/>
            </a:endParaRPr>
          </a:p>
          <a:p>
            <a:pPr>
              <a:defRPr/>
            </a:pPr>
            <a:endParaRPr lang="en-US" dirty="0">
              <a:solidFill>
                <a:schemeClr val="accent6">
                  <a:lumMod val="75000"/>
                </a:schemeClr>
              </a:solidFill>
              <a:ea typeface="+mn-ea"/>
              <a:cs typeface="+mn-cs"/>
            </a:endParaRPr>
          </a:p>
          <a:p>
            <a:pPr>
              <a:buFontTx/>
              <a:buNone/>
              <a:defRPr/>
            </a:pPr>
            <a:endParaRPr lang="en-US" dirty="0">
              <a:solidFill>
                <a:schemeClr val="accent6">
                  <a:lumMod val="75000"/>
                </a:schemeClr>
              </a:solidFill>
              <a:ea typeface="+mn-ea"/>
              <a:cs typeface="+mn-cs"/>
            </a:endParaRPr>
          </a:p>
          <a:p>
            <a:pPr>
              <a:defRPr/>
            </a:pPr>
            <a:endParaRPr lang="en-US" dirty="0">
              <a:solidFill>
                <a:schemeClr val="accent6">
                  <a:lumMod val="75000"/>
                </a:schemeClr>
              </a:solidFill>
              <a:ea typeface="+mn-ea"/>
              <a:cs typeface="+mn-cs"/>
            </a:endParaRPr>
          </a:p>
          <a:p>
            <a:pPr>
              <a:defRPr/>
            </a:pPr>
            <a:r>
              <a:rPr lang="en-US" dirty="0">
                <a:solidFill>
                  <a:schemeClr val="accent6">
                    <a:lumMod val="75000"/>
                  </a:schemeClr>
                </a:solidFill>
                <a:ea typeface="+mn-ea"/>
                <a:cs typeface="+mn-cs"/>
              </a:rPr>
              <a:t>a completely different hierarchy!</a:t>
            </a:r>
          </a:p>
        </p:txBody>
      </p:sp>
      <p:sp>
        <p:nvSpPr>
          <p:cNvPr id="80899" name="Footer Placeholder 3">
            <a:extLst>
              <a:ext uri="{FF2B5EF4-FFF2-40B4-BE49-F238E27FC236}">
                <a16:creationId xmlns:a16="http://schemas.microsoft.com/office/drawing/2014/main" id="{02812BAE-B84B-4F0D-F9E3-570583D21BF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F5277F7A-3318-E144-BE83-1FD8E640345E}" type="slidenum">
              <a:rPr lang="en-US" altLang="en-CH" sz="1000" smtClean="0">
                <a:solidFill>
                  <a:schemeClr val="accent2"/>
                </a:solidFill>
              </a:rPr>
              <a:pPr>
                <a:spcBef>
                  <a:spcPct val="0"/>
                </a:spcBef>
                <a:buFontTx/>
                <a:buNone/>
              </a:pPr>
              <a:t>34</a:t>
            </a:fld>
            <a:r>
              <a:rPr lang="en-US" altLang="en-CH" sz="1000">
                <a:solidFill>
                  <a:schemeClr val="accent2"/>
                </a:solidFill>
              </a:rPr>
              <a:t>)</a:t>
            </a:r>
          </a:p>
        </p:txBody>
      </p:sp>
      <p:pic>
        <p:nvPicPr>
          <p:cNvPr id="80900" name="Picture 19" descr="PMNS.png">
            <a:extLst>
              <a:ext uri="{FF2B5EF4-FFF2-40B4-BE49-F238E27FC236}">
                <a16:creationId xmlns:a16="http://schemas.microsoft.com/office/drawing/2014/main" id="{006C60F3-2616-2D14-9C4E-6E234B8A53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675" y="2008188"/>
            <a:ext cx="3713163"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20" descr="CKM.png">
            <a:extLst>
              <a:ext uri="{FF2B5EF4-FFF2-40B4-BE49-F238E27FC236}">
                <a16:creationId xmlns:a16="http://schemas.microsoft.com/office/drawing/2014/main" id="{2669B0F6-071B-5462-CE95-85CBA5F023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1113" y="2008188"/>
            <a:ext cx="3976687"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Box 21">
            <a:extLst>
              <a:ext uri="{FF2B5EF4-FFF2-40B4-BE49-F238E27FC236}">
                <a16:creationId xmlns:a16="http://schemas.microsoft.com/office/drawing/2014/main" id="{3AA0A117-10FB-E687-7B9E-8D81363F4FB8}"/>
              </a:ext>
            </a:extLst>
          </p:cNvPr>
          <p:cNvSpPr txBox="1">
            <a:spLocks noChangeArrowheads="1"/>
          </p:cNvSpPr>
          <p:nvPr/>
        </p:nvSpPr>
        <p:spPr bwMode="auto">
          <a:xfrm>
            <a:off x="4303713" y="2392363"/>
            <a:ext cx="4079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chemeClr val="accent2"/>
                </a:solidFill>
              </a:rPr>
              <a:t>vs</a:t>
            </a:r>
          </a:p>
        </p:txBody>
      </p:sp>
      <p:grpSp>
        <p:nvGrpSpPr>
          <p:cNvPr id="80903" name="Group 14">
            <a:extLst>
              <a:ext uri="{FF2B5EF4-FFF2-40B4-BE49-F238E27FC236}">
                <a16:creationId xmlns:a16="http://schemas.microsoft.com/office/drawing/2014/main" id="{3E6A18D6-7508-84B3-3CD5-47D29204DCAF}"/>
              </a:ext>
            </a:extLst>
          </p:cNvPr>
          <p:cNvGrpSpPr>
            <a:grpSpLocks/>
          </p:cNvGrpSpPr>
          <p:nvPr/>
        </p:nvGrpSpPr>
        <p:grpSpPr bwMode="auto">
          <a:xfrm>
            <a:off x="115888" y="4503738"/>
            <a:ext cx="4148137" cy="1460500"/>
            <a:chOff x="0" y="4504340"/>
            <a:chExt cx="4149545" cy="1459390"/>
          </a:xfrm>
        </p:grpSpPr>
        <p:pic>
          <p:nvPicPr>
            <p:cNvPr id="80907" name="Picture 3">
              <a:extLst>
                <a:ext uri="{FF2B5EF4-FFF2-40B4-BE49-F238E27FC236}">
                  <a16:creationId xmlns:a16="http://schemas.microsoft.com/office/drawing/2014/main" id="{8233C1DD-434D-2314-D407-248E813EED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84895"/>
            <a:stretch>
              <a:fillRect/>
            </a:stretch>
          </p:blipFill>
          <p:spPr bwMode="auto">
            <a:xfrm>
              <a:off x="1805" y="4696365"/>
              <a:ext cx="103006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8" name="Rectangle 11">
              <a:extLst>
                <a:ext uri="{FF2B5EF4-FFF2-40B4-BE49-F238E27FC236}">
                  <a16:creationId xmlns:a16="http://schemas.microsoft.com/office/drawing/2014/main" id="{19C5BBB5-6CD5-7ED4-E2DD-D6B922787E95}"/>
                </a:ext>
              </a:extLst>
            </p:cNvPr>
            <p:cNvSpPr>
              <a:spLocks noChangeArrowheads="1"/>
            </p:cNvSpPr>
            <p:nvPr/>
          </p:nvSpPr>
          <p:spPr bwMode="auto">
            <a:xfrm>
              <a:off x="0" y="4504340"/>
              <a:ext cx="4149545" cy="145939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pSp>
      <p:sp>
        <p:nvSpPr>
          <p:cNvPr id="80904" name="Rectangle 12">
            <a:extLst>
              <a:ext uri="{FF2B5EF4-FFF2-40B4-BE49-F238E27FC236}">
                <a16:creationId xmlns:a16="http://schemas.microsoft.com/office/drawing/2014/main" id="{27E94D3B-2F23-123C-F9DE-9E61EECE6E3A}"/>
              </a:ext>
            </a:extLst>
          </p:cNvPr>
          <p:cNvSpPr>
            <a:spLocks noChangeArrowheads="1"/>
          </p:cNvSpPr>
          <p:nvPr/>
        </p:nvSpPr>
        <p:spPr bwMode="auto">
          <a:xfrm>
            <a:off x="4418013" y="4503738"/>
            <a:ext cx="4572000" cy="14605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pic>
        <p:nvPicPr>
          <p:cNvPr id="80905" name="Picture 1">
            <a:extLst>
              <a:ext uri="{FF2B5EF4-FFF2-40B4-BE49-F238E27FC236}">
                <a16:creationId xmlns:a16="http://schemas.microsoft.com/office/drawing/2014/main" id="{62B96241-D6D7-A1DA-6DCA-1697B43957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1813" y="4614863"/>
            <a:ext cx="4608512"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6" name="Picture 3">
            <a:extLst>
              <a:ext uri="{FF2B5EF4-FFF2-40B4-BE49-F238E27FC236}">
                <a16:creationId xmlns:a16="http://schemas.microsoft.com/office/drawing/2014/main" id="{9C9BDAF6-64C3-8EA6-AF4A-9DA3D39805E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30313" y="4657725"/>
            <a:ext cx="285591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E4901935-438F-53E4-6B3B-B468DEF47A8E}"/>
              </a:ext>
            </a:extLst>
          </p:cNvPr>
          <p:cNvSpPr>
            <a:spLocks noGrp="1"/>
          </p:cNvSpPr>
          <p:nvPr>
            <p:ph type="title"/>
          </p:nvPr>
        </p:nvSpPr>
        <p:spPr/>
        <p:txBody>
          <a:bodyPr/>
          <a:lstStyle/>
          <a:p>
            <a:r>
              <a:rPr lang="en-US" altLang="en-CH">
                <a:ea typeface="ＭＳ Ｐゴシック" panose="020B0600070205080204" pitchFamily="34" charset="-128"/>
              </a:rPr>
              <a:t>Intermezzo: How about the leptons?</a:t>
            </a:r>
          </a:p>
        </p:txBody>
      </p:sp>
      <p:sp>
        <p:nvSpPr>
          <p:cNvPr id="3" name="Content Placeholder 2">
            <a:extLst>
              <a:ext uri="{FF2B5EF4-FFF2-40B4-BE49-F238E27FC236}">
                <a16:creationId xmlns:a16="http://schemas.microsoft.com/office/drawing/2014/main" id="{12B72F39-7EFA-6AA0-EECC-EE179362FF6E}"/>
              </a:ext>
            </a:extLst>
          </p:cNvPr>
          <p:cNvSpPr>
            <a:spLocks noGrp="1"/>
          </p:cNvSpPr>
          <p:nvPr>
            <p:ph idx="1"/>
          </p:nvPr>
        </p:nvSpPr>
        <p:spPr>
          <a:xfrm>
            <a:off x="685800" y="1050925"/>
            <a:ext cx="8072438" cy="5257800"/>
          </a:xfrm>
        </p:spPr>
        <p:txBody>
          <a:bodyPr/>
          <a:lstStyle/>
          <a:p>
            <a:pPr>
              <a:defRPr/>
            </a:pPr>
            <a:r>
              <a:rPr lang="en-US" dirty="0">
                <a:solidFill>
                  <a:schemeClr val="accent6">
                    <a:lumMod val="75000"/>
                  </a:schemeClr>
                </a:solidFill>
                <a:ea typeface="+mn-ea"/>
                <a:cs typeface="+mn-cs"/>
              </a:rPr>
              <a:t>the equivalent of the CKM matrix</a:t>
            </a:r>
          </a:p>
          <a:p>
            <a:pPr lvl="1">
              <a:defRPr/>
            </a:pPr>
            <a:r>
              <a:rPr lang="en-US" i="1" dirty="0" err="1">
                <a:solidFill>
                  <a:schemeClr val="accent6">
                    <a:lumMod val="75000"/>
                  </a:schemeClr>
                </a:solidFill>
                <a:ea typeface="+mn-ea"/>
                <a:cs typeface="+mn-cs"/>
              </a:rPr>
              <a:t>Pontecorvo</a:t>
            </a:r>
            <a:r>
              <a:rPr lang="en-US" i="1" dirty="0">
                <a:solidFill>
                  <a:schemeClr val="accent6">
                    <a:lumMod val="75000"/>
                  </a:schemeClr>
                </a:solidFill>
                <a:ea typeface="+mn-ea"/>
                <a:cs typeface="+mn-cs"/>
              </a:rPr>
              <a:t>-Maki-Nakagawa-Sakata matrix</a:t>
            </a:r>
          </a:p>
          <a:p>
            <a:pPr>
              <a:defRPr/>
            </a:pPr>
            <a:endParaRPr lang="en-US" dirty="0">
              <a:solidFill>
                <a:schemeClr val="accent6">
                  <a:lumMod val="75000"/>
                </a:schemeClr>
              </a:solidFill>
              <a:ea typeface="+mn-ea"/>
              <a:cs typeface="+mn-cs"/>
            </a:endParaRPr>
          </a:p>
          <a:p>
            <a:pPr>
              <a:defRPr/>
            </a:pPr>
            <a:endParaRPr lang="en-US" dirty="0">
              <a:solidFill>
                <a:schemeClr val="accent6">
                  <a:lumMod val="75000"/>
                </a:schemeClr>
              </a:solidFill>
              <a:ea typeface="+mn-ea"/>
              <a:cs typeface="+mn-cs"/>
            </a:endParaRPr>
          </a:p>
          <a:p>
            <a:pPr>
              <a:buFontTx/>
              <a:buNone/>
              <a:defRPr/>
            </a:pPr>
            <a:endParaRPr lang="en-US" dirty="0">
              <a:solidFill>
                <a:schemeClr val="accent6">
                  <a:lumMod val="75000"/>
                </a:schemeClr>
              </a:solidFill>
              <a:ea typeface="+mn-ea"/>
              <a:cs typeface="+mn-cs"/>
            </a:endParaRPr>
          </a:p>
          <a:p>
            <a:pPr>
              <a:defRPr/>
            </a:pPr>
            <a:endParaRPr lang="en-US" dirty="0">
              <a:solidFill>
                <a:schemeClr val="accent6">
                  <a:lumMod val="75000"/>
                </a:schemeClr>
              </a:solidFill>
              <a:ea typeface="+mn-ea"/>
              <a:cs typeface="+mn-cs"/>
            </a:endParaRPr>
          </a:p>
          <a:p>
            <a:pPr>
              <a:defRPr/>
            </a:pPr>
            <a:r>
              <a:rPr lang="en-US" dirty="0">
                <a:solidFill>
                  <a:schemeClr val="accent6">
                    <a:lumMod val="75000"/>
                  </a:schemeClr>
                </a:solidFill>
                <a:ea typeface="+mn-ea"/>
                <a:cs typeface="+mn-cs"/>
              </a:rPr>
              <a:t>a completely different hierarchy!</a:t>
            </a:r>
          </a:p>
        </p:txBody>
      </p:sp>
      <p:sp>
        <p:nvSpPr>
          <p:cNvPr id="67587" name="Footer Placeholder 3">
            <a:extLst>
              <a:ext uri="{FF2B5EF4-FFF2-40B4-BE49-F238E27FC236}">
                <a16:creationId xmlns:a16="http://schemas.microsoft.com/office/drawing/2014/main" id="{CED55E31-EE84-391B-7DF7-370533B9C21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1000" b="0" i="0"/>
              <a:t>Niels Tuning (</a:t>
            </a:r>
            <a:fld id="{EE21191C-2E70-654B-8A3F-FE09AEC4DD38}" type="slidenum">
              <a:rPr lang="en-US" altLang="en-CH" sz="1000" b="0" i="0"/>
              <a:pPr eaLnBrk="1" hangingPunct="1"/>
              <a:t>35</a:t>
            </a:fld>
            <a:r>
              <a:rPr lang="en-US" altLang="en-CH" sz="1000" b="0" i="0"/>
              <a:t>)</a:t>
            </a:r>
          </a:p>
        </p:txBody>
      </p:sp>
      <p:pic>
        <p:nvPicPr>
          <p:cNvPr id="67588" name="Picture 3">
            <a:extLst>
              <a:ext uri="{FF2B5EF4-FFF2-40B4-BE49-F238E27FC236}">
                <a16:creationId xmlns:a16="http://schemas.microsoft.com/office/drawing/2014/main" id="{1DFA0F4E-1239-7D47-B81D-AF1808140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352800"/>
            <a:ext cx="52578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19" descr="PMNS.png">
            <a:extLst>
              <a:ext uri="{FF2B5EF4-FFF2-40B4-BE49-F238E27FC236}">
                <a16:creationId xmlns:a16="http://schemas.microsoft.com/office/drawing/2014/main" id="{6AD8398B-C4AA-3F8D-18F4-3B131A83DB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675" y="2008188"/>
            <a:ext cx="3713163"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20" descr="CKM.png">
            <a:extLst>
              <a:ext uri="{FF2B5EF4-FFF2-40B4-BE49-F238E27FC236}">
                <a16:creationId xmlns:a16="http://schemas.microsoft.com/office/drawing/2014/main" id="{31439A5D-C9C2-E042-6E12-1EEECB6F5B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1113" y="2008188"/>
            <a:ext cx="3976687"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TextBox 21">
            <a:extLst>
              <a:ext uri="{FF2B5EF4-FFF2-40B4-BE49-F238E27FC236}">
                <a16:creationId xmlns:a16="http://schemas.microsoft.com/office/drawing/2014/main" id="{46BF0182-7A40-9657-33CE-7797E822EB19}"/>
              </a:ext>
            </a:extLst>
          </p:cNvPr>
          <p:cNvSpPr txBox="1">
            <a:spLocks noChangeArrowheads="1"/>
          </p:cNvSpPr>
          <p:nvPr/>
        </p:nvSpPr>
        <p:spPr bwMode="auto">
          <a:xfrm>
            <a:off x="4303713" y="2392363"/>
            <a:ext cx="4079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a:t>vs</a:t>
            </a:r>
          </a:p>
        </p:txBody>
      </p:sp>
      <p:grpSp>
        <p:nvGrpSpPr>
          <p:cNvPr id="67592" name="Group 16">
            <a:extLst>
              <a:ext uri="{FF2B5EF4-FFF2-40B4-BE49-F238E27FC236}">
                <a16:creationId xmlns:a16="http://schemas.microsoft.com/office/drawing/2014/main" id="{7D5E5D3F-1568-FB3D-B64F-3324DACA7283}"/>
              </a:ext>
            </a:extLst>
          </p:cNvPr>
          <p:cNvGrpSpPr>
            <a:grpSpLocks/>
          </p:cNvGrpSpPr>
          <p:nvPr/>
        </p:nvGrpSpPr>
        <p:grpSpPr bwMode="auto">
          <a:xfrm>
            <a:off x="76200" y="4786313"/>
            <a:ext cx="4379913" cy="1638300"/>
            <a:chOff x="75887" y="4787030"/>
            <a:chExt cx="4380898" cy="1637560"/>
          </a:xfrm>
        </p:grpSpPr>
        <p:pic>
          <p:nvPicPr>
            <p:cNvPr id="67599" name="Picture 3">
              <a:extLst>
                <a:ext uri="{FF2B5EF4-FFF2-40B4-BE49-F238E27FC236}">
                  <a16:creationId xmlns:a16="http://schemas.microsoft.com/office/drawing/2014/main" id="{93A64F08-236A-B707-C4C4-0AE74E03D9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239" b="-2838"/>
            <a:stretch>
              <a:fillRect/>
            </a:stretch>
          </p:blipFill>
          <p:spPr bwMode="auto">
            <a:xfrm>
              <a:off x="78615" y="4965200"/>
              <a:ext cx="4378170" cy="14593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7600" name="TextBox 10">
              <a:extLst>
                <a:ext uri="{FF2B5EF4-FFF2-40B4-BE49-F238E27FC236}">
                  <a16:creationId xmlns:a16="http://schemas.microsoft.com/office/drawing/2014/main" id="{9D23BE82-D2D0-7CB8-74CE-7304AF42AD7A}"/>
                </a:ext>
              </a:extLst>
            </p:cNvPr>
            <p:cNvSpPr txBox="1">
              <a:spLocks noChangeArrowheads="1"/>
            </p:cNvSpPr>
            <p:nvPr/>
          </p:nvSpPr>
          <p:spPr bwMode="auto">
            <a:xfrm>
              <a:off x="75887" y="4787625"/>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l-GR" altLang="en-CH" sz="2800" b="0">
                  <a:solidFill>
                    <a:schemeClr val="tx1"/>
                  </a:solidFill>
                  <a:latin typeface="Times New Roman" panose="02020603050405020304" pitchFamily="18" charset="0"/>
                </a:rPr>
                <a:t>ν</a:t>
              </a:r>
              <a:r>
                <a:rPr lang="en-US" altLang="en-CH" sz="2800" b="0" baseline="-25000">
                  <a:solidFill>
                    <a:schemeClr val="tx1"/>
                  </a:solidFill>
                  <a:latin typeface="Times New Roman" panose="02020603050405020304" pitchFamily="18" charset="0"/>
                </a:rPr>
                <a:t>1</a:t>
              </a:r>
              <a:endParaRPr lang="en-US" altLang="en-CH" sz="2800" b="0" baseline="-25000">
                <a:solidFill>
                  <a:schemeClr val="tx1"/>
                </a:solidFill>
              </a:endParaRPr>
            </a:p>
          </p:txBody>
        </p:sp>
        <p:sp>
          <p:nvSpPr>
            <p:cNvPr id="67601" name="TextBox 11">
              <a:extLst>
                <a:ext uri="{FF2B5EF4-FFF2-40B4-BE49-F238E27FC236}">
                  <a16:creationId xmlns:a16="http://schemas.microsoft.com/office/drawing/2014/main" id="{43F74469-21E0-030A-4B49-55C1C912DBD9}"/>
                </a:ext>
              </a:extLst>
            </p:cNvPr>
            <p:cNvSpPr txBox="1">
              <a:spLocks noChangeArrowheads="1"/>
            </p:cNvSpPr>
            <p:nvPr/>
          </p:nvSpPr>
          <p:spPr bwMode="auto">
            <a:xfrm>
              <a:off x="1499600" y="4787625"/>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l-GR" altLang="en-CH" sz="2800" b="0">
                  <a:solidFill>
                    <a:schemeClr val="tx1"/>
                  </a:solidFill>
                  <a:latin typeface="Times New Roman" panose="02020603050405020304" pitchFamily="18" charset="0"/>
                </a:rPr>
                <a:t>ν</a:t>
              </a:r>
              <a:r>
                <a:rPr lang="en-US" altLang="en-CH" sz="2800" b="0" baseline="-25000">
                  <a:solidFill>
                    <a:schemeClr val="tx1"/>
                  </a:solidFill>
                  <a:latin typeface="Times New Roman" panose="02020603050405020304" pitchFamily="18" charset="0"/>
                </a:rPr>
                <a:t>2</a:t>
              </a:r>
              <a:endParaRPr lang="en-US" altLang="en-CH" sz="2800" b="0" baseline="-25000">
                <a:solidFill>
                  <a:schemeClr val="tx1"/>
                </a:solidFill>
              </a:endParaRPr>
            </a:p>
          </p:txBody>
        </p:sp>
        <p:sp>
          <p:nvSpPr>
            <p:cNvPr id="67602" name="TextBox 12">
              <a:extLst>
                <a:ext uri="{FF2B5EF4-FFF2-40B4-BE49-F238E27FC236}">
                  <a16:creationId xmlns:a16="http://schemas.microsoft.com/office/drawing/2014/main" id="{D02A07D0-B929-4781-B14D-062442336D7A}"/>
                </a:ext>
              </a:extLst>
            </p:cNvPr>
            <p:cNvSpPr txBox="1">
              <a:spLocks noChangeArrowheads="1"/>
            </p:cNvSpPr>
            <p:nvPr/>
          </p:nvSpPr>
          <p:spPr bwMode="auto">
            <a:xfrm>
              <a:off x="2917857" y="478703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l-GR" altLang="en-CH" sz="2800" b="0">
                  <a:solidFill>
                    <a:schemeClr val="tx1"/>
                  </a:solidFill>
                  <a:latin typeface="Times New Roman" panose="02020603050405020304" pitchFamily="18" charset="0"/>
                </a:rPr>
                <a:t>ν</a:t>
              </a:r>
              <a:r>
                <a:rPr lang="en-US" altLang="en-CH" sz="2800" b="0" baseline="-25000">
                  <a:solidFill>
                    <a:schemeClr val="tx1"/>
                  </a:solidFill>
                  <a:latin typeface="Times New Roman" panose="02020603050405020304" pitchFamily="18" charset="0"/>
                </a:rPr>
                <a:t>3</a:t>
              </a:r>
              <a:endParaRPr lang="en-US" altLang="en-CH" sz="2800" b="0" baseline="-25000">
                <a:solidFill>
                  <a:schemeClr val="tx1"/>
                </a:solidFill>
              </a:endParaRPr>
            </a:p>
          </p:txBody>
        </p:sp>
      </p:grpSp>
      <p:grpSp>
        <p:nvGrpSpPr>
          <p:cNvPr id="67593" name="Group 17">
            <a:extLst>
              <a:ext uri="{FF2B5EF4-FFF2-40B4-BE49-F238E27FC236}">
                <a16:creationId xmlns:a16="http://schemas.microsoft.com/office/drawing/2014/main" id="{B5AD7C85-956E-E838-EC22-B93829BD1A8F}"/>
              </a:ext>
            </a:extLst>
          </p:cNvPr>
          <p:cNvGrpSpPr>
            <a:grpSpLocks/>
          </p:cNvGrpSpPr>
          <p:nvPr/>
        </p:nvGrpSpPr>
        <p:grpSpPr bwMode="auto">
          <a:xfrm>
            <a:off x="4918075" y="4849813"/>
            <a:ext cx="4143375" cy="1574800"/>
            <a:chOff x="4917645" y="4849985"/>
            <a:chExt cx="4143228" cy="1574605"/>
          </a:xfrm>
        </p:grpSpPr>
        <p:pic>
          <p:nvPicPr>
            <p:cNvPr id="67595" name="Picture 2">
              <a:extLst>
                <a:ext uri="{FF2B5EF4-FFF2-40B4-BE49-F238E27FC236}">
                  <a16:creationId xmlns:a16="http://schemas.microsoft.com/office/drawing/2014/main" id="{4D95172D-993F-3C0E-3CC1-DAF8B85471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881" t="-7111" r="3499"/>
            <a:stretch>
              <a:fillRect/>
            </a:stretch>
          </p:blipFill>
          <p:spPr bwMode="auto">
            <a:xfrm>
              <a:off x="4917645" y="4965200"/>
              <a:ext cx="4143228" cy="14593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7596" name="TextBox 13">
              <a:extLst>
                <a:ext uri="{FF2B5EF4-FFF2-40B4-BE49-F238E27FC236}">
                  <a16:creationId xmlns:a16="http://schemas.microsoft.com/office/drawing/2014/main" id="{DCCD8F9C-D72B-9616-3BDF-6AFD28D206B0}"/>
                </a:ext>
              </a:extLst>
            </p:cNvPr>
            <p:cNvSpPr txBox="1">
              <a:spLocks noChangeArrowheads="1"/>
            </p:cNvSpPr>
            <p:nvPr/>
          </p:nvSpPr>
          <p:spPr bwMode="auto">
            <a:xfrm>
              <a:off x="5032860" y="4849985"/>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2800" b="0">
                  <a:solidFill>
                    <a:schemeClr val="tx1"/>
                  </a:solidFill>
                  <a:latin typeface="Times New Roman" panose="02020603050405020304" pitchFamily="18" charset="0"/>
                </a:rPr>
                <a:t>d</a:t>
              </a:r>
              <a:endParaRPr lang="en-US" altLang="en-CH" sz="2800" b="0" baseline="-25000">
                <a:solidFill>
                  <a:schemeClr val="tx1"/>
                </a:solidFill>
              </a:endParaRPr>
            </a:p>
          </p:txBody>
        </p:sp>
        <p:sp>
          <p:nvSpPr>
            <p:cNvPr id="67597" name="TextBox 14">
              <a:extLst>
                <a:ext uri="{FF2B5EF4-FFF2-40B4-BE49-F238E27FC236}">
                  <a16:creationId xmlns:a16="http://schemas.microsoft.com/office/drawing/2014/main" id="{76F4482A-43B4-1A19-1FAE-F1C69F7A3143}"/>
                </a:ext>
              </a:extLst>
            </p:cNvPr>
            <p:cNvSpPr txBox="1">
              <a:spLocks noChangeArrowheads="1"/>
            </p:cNvSpPr>
            <p:nvPr/>
          </p:nvSpPr>
          <p:spPr bwMode="auto">
            <a:xfrm>
              <a:off x="6396883" y="4849985"/>
              <a:ext cx="324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2800" b="0">
                  <a:solidFill>
                    <a:schemeClr val="tx1"/>
                  </a:solidFill>
                  <a:latin typeface="Times New Roman" panose="02020603050405020304" pitchFamily="18" charset="0"/>
                </a:rPr>
                <a:t>s</a:t>
              </a:r>
              <a:endParaRPr lang="en-US" altLang="en-CH" sz="2800" b="0" baseline="-25000">
                <a:solidFill>
                  <a:schemeClr val="tx1"/>
                </a:solidFill>
              </a:endParaRPr>
            </a:p>
          </p:txBody>
        </p:sp>
        <p:sp>
          <p:nvSpPr>
            <p:cNvPr id="67598" name="TextBox 15">
              <a:extLst>
                <a:ext uri="{FF2B5EF4-FFF2-40B4-BE49-F238E27FC236}">
                  <a16:creationId xmlns:a16="http://schemas.microsoft.com/office/drawing/2014/main" id="{DA97C57B-9567-B70B-2066-4BF7B16CAB0B}"/>
                </a:ext>
              </a:extLst>
            </p:cNvPr>
            <p:cNvSpPr txBox="1">
              <a:spLocks noChangeArrowheads="1"/>
            </p:cNvSpPr>
            <p:nvPr/>
          </p:nvSpPr>
          <p:spPr bwMode="auto">
            <a:xfrm>
              <a:off x="7798020" y="4849985"/>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2800" b="0">
                  <a:solidFill>
                    <a:schemeClr val="tx1"/>
                  </a:solidFill>
                  <a:latin typeface="Times New Roman" panose="02020603050405020304" pitchFamily="18" charset="0"/>
                </a:rPr>
                <a:t>b</a:t>
              </a:r>
              <a:endParaRPr lang="en-US" altLang="en-CH" sz="2800" b="0" baseline="-25000">
                <a:solidFill>
                  <a:schemeClr val="tx1"/>
                </a:solidFill>
              </a:endParaRPr>
            </a:p>
          </p:txBody>
        </p:sp>
      </p:grpSp>
      <p:sp>
        <p:nvSpPr>
          <p:cNvPr id="67594" name="TextBox 18">
            <a:extLst>
              <a:ext uri="{FF2B5EF4-FFF2-40B4-BE49-F238E27FC236}">
                <a16:creationId xmlns:a16="http://schemas.microsoft.com/office/drawing/2014/main" id="{5A4DADB8-568D-3E6A-F160-FDCF73710AF1}"/>
              </a:ext>
            </a:extLst>
          </p:cNvPr>
          <p:cNvSpPr txBox="1">
            <a:spLocks noChangeArrowheads="1"/>
          </p:cNvSpPr>
          <p:nvPr/>
        </p:nvSpPr>
        <p:spPr bwMode="auto">
          <a:xfrm>
            <a:off x="66675" y="6500813"/>
            <a:ext cx="3930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b="0" i="0" dirty="0"/>
              <a:t>See </a:t>
            </a:r>
            <a:r>
              <a:rPr lang="en-US" altLang="en-CH" b="0" i="0" dirty="0" err="1"/>
              <a:t>eg.</a:t>
            </a:r>
            <a:r>
              <a:rPr lang="en-US" altLang="en-CH" b="0" i="0" dirty="0"/>
              <a:t> </a:t>
            </a:r>
            <a:r>
              <a:rPr lang="en-US" altLang="en-CH" b="0" i="0" dirty="0">
                <a:hlinkClick r:id="rId8"/>
              </a:rPr>
              <a:t>PhD thesis </a:t>
            </a:r>
            <a:r>
              <a:rPr lang="en-US" altLang="en-CH" b="0" i="0" dirty="0"/>
              <a:t>R. de Adelhart Toorop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9A2765C2-CDFC-75D1-9407-8A69D25496FD}"/>
              </a:ext>
            </a:extLst>
          </p:cNvPr>
          <p:cNvSpPr>
            <a:spLocks noGrp="1" noChangeArrowheads="1"/>
          </p:cNvSpPr>
          <p:nvPr>
            <p:ph type="title"/>
          </p:nvPr>
        </p:nvSpPr>
        <p:spPr/>
        <p:txBody>
          <a:bodyPr/>
          <a:lstStyle/>
          <a:p>
            <a:r>
              <a:rPr lang="en-US" altLang="en-CH">
                <a:ea typeface="ＭＳ Ｐゴシック" panose="020B0600070205080204" pitchFamily="34" charset="-128"/>
              </a:rPr>
              <a:t>From 2 to 3 generations</a:t>
            </a:r>
          </a:p>
        </p:txBody>
      </p:sp>
      <p:pic>
        <p:nvPicPr>
          <p:cNvPr id="82946" name="Picture 3">
            <a:extLst>
              <a:ext uri="{FF2B5EF4-FFF2-40B4-BE49-F238E27FC236}">
                <a16:creationId xmlns:a16="http://schemas.microsoft.com/office/drawing/2014/main" id="{3D33F846-490B-D6D8-879E-3E91B2B325D4}"/>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7788" y="4064000"/>
            <a:ext cx="8950325" cy="2476500"/>
          </a:xfrm>
        </p:spPr>
      </p:pic>
      <p:graphicFrame>
        <p:nvGraphicFramePr>
          <p:cNvPr id="82947" name="Object 4">
            <a:extLst>
              <a:ext uri="{FF2B5EF4-FFF2-40B4-BE49-F238E27FC236}">
                <a16:creationId xmlns:a16="http://schemas.microsoft.com/office/drawing/2014/main" id="{FAFAE896-AF8F-6CC9-0B75-908F7D6D0B36}"/>
              </a:ext>
            </a:extLst>
          </p:cNvPr>
          <p:cNvGraphicFramePr>
            <a:graphicFrameLocks noChangeAspect="1"/>
          </p:cNvGraphicFramePr>
          <p:nvPr/>
        </p:nvGraphicFramePr>
        <p:xfrm>
          <a:off x="2286000" y="1752600"/>
          <a:ext cx="3879850" cy="1030288"/>
        </p:xfrm>
        <a:graphic>
          <a:graphicData uri="http://schemas.openxmlformats.org/presentationml/2006/ole">
            <mc:AlternateContent xmlns:mc="http://schemas.openxmlformats.org/markup-compatibility/2006">
              <mc:Choice xmlns:v="urn:schemas-microsoft-com:vml" Requires="v">
                <p:oleObj name="Equation" r:id="rId4" imgW="41833800" imgH="11112500" progId="Equation.3">
                  <p:embed/>
                </p:oleObj>
              </mc:Choice>
              <mc:Fallback>
                <p:oleObj name="Equation" r:id="rId4" imgW="41833800" imgH="111125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752600"/>
                        <a:ext cx="3879850"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2948" name="Rectangle 3">
            <a:extLst>
              <a:ext uri="{FF2B5EF4-FFF2-40B4-BE49-F238E27FC236}">
                <a16:creationId xmlns:a16="http://schemas.microsoft.com/office/drawing/2014/main" id="{C2F6374D-B547-A5A0-2BCA-337F4129CE49}"/>
              </a:ext>
            </a:extLst>
          </p:cNvPr>
          <p:cNvSpPr>
            <a:spLocks noChangeArrowheads="1"/>
          </p:cNvSpPr>
          <p:nvPr/>
        </p:nvSpPr>
        <p:spPr bwMode="auto">
          <a:xfrm>
            <a:off x="685800" y="990600"/>
            <a:ext cx="7772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lnSpc>
                <a:spcPct val="90000"/>
              </a:lnSpc>
            </a:pPr>
            <a:r>
              <a:rPr lang="en-US" altLang="en-CH" sz="1800" b="0" i="0">
                <a:sym typeface="Wingdings" pitchFamily="2" charset="2"/>
              </a:rPr>
              <a:t>2 generations: d</a:t>
            </a:r>
            <a:r>
              <a:rPr lang="en-US" altLang="en-US" sz="1800" b="0" i="0">
                <a:sym typeface="Wingdings" pitchFamily="2" charset="2"/>
              </a:rPr>
              <a:t>’</a:t>
            </a:r>
            <a:r>
              <a:rPr lang="en-US" altLang="en-CH" sz="1800" b="0" i="0">
                <a:sym typeface="Wingdings" pitchFamily="2" charset="2"/>
              </a:rPr>
              <a:t>=0.97 d + 0.22 s   </a:t>
            </a:r>
            <a:r>
              <a:rPr lang="en-US" altLang="en-CH" sz="1800" b="0" i="0">
                <a:latin typeface="Times New Roman" panose="02020603050405020304" pitchFamily="18" charset="0"/>
                <a:sym typeface="Wingdings" pitchFamily="2" charset="2"/>
              </a:rPr>
              <a:t>(</a:t>
            </a:r>
            <a:r>
              <a:rPr lang="el-GR" altLang="en-CH" sz="1800" b="0" i="0">
                <a:latin typeface="Times New Roman" panose="02020603050405020304" pitchFamily="18" charset="0"/>
                <a:sym typeface="Wingdings" pitchFamily="2" charset="2"/>
              </a:rPr>
              <a:t>θ</a:t>
            </a:r>
            <a:r>
              <a:rPr lang="en-US" altLang="en-CH" sz="1800" b="0" i="0" baseline="-25000">
                <a:latin typeface="Times New Roman" panose="02020603050405020304" pitchFamily="18" charset="0"/>
                <a:sym typeface="Wingdings" pitchFamily="2" charset="2"/>
              </a:rPr>
              <a:t>c</a:t>
            </a:r>
            <a:r>
              <a:rPr lang="en-US" altLang="en-CH" sz="1800" b="0" i="0">
                <a:latin typeface="Times New Roman" panose="02020603050405020304" pitchFamily="18" charset="0"/>
                <a:sym typeface="Wingdings" pitchFamily="2" charset="2"/>
              </a:rPr>
              <a:t>=13</a:t>
            </a:r>
            <a:r>
              <a:rPr lang="en-US" altLang="en-CH" sz="1800" b="0" i="0" baseline="30000">
                <a:latin typeface="Times New Roman" panose="02020603050405020304" pitchFamily="18" charset="0"/>
                <a:sym typeface="Wingdings" pitchFamily="2" charset="2"/>
              </a:rPr>
              <a:t>o</a:t>
            </a:r>
            <a:r>
              <a:rPr lang="en-US" altLang="en-CH" sz="1800" b="0" i="0">
                <a:latin typeface="Times New Roman" panose="02020603050405020304" pitchFamily="18" charset="0"/>
                <a:sym typeface="Wingdings" pitchFamily="2" charset="2"/>
              </a:rPr>
              <a:t>)</a:t>
            </a:r>
          </a:p>
          <a:p>
            <a:pPr eaLnBrk="1" hangingPunct="1">
              <a:lnSpc>
                <a:spcPct val="90000"/>
              </a:lnSpc>
            </a:pPr>
            <a:endParaRPr lang="en-US" altLang="en-CH" sz="1800" b="0" i="0">
              <a:sym typeface="Wingdings" pitchFamily="2" charset="2"/>
            </a:endParaRPr>
          </a:p>
          <a:p>
            <a:pPr eaLnBrk="1" hangingPunct="1">
              <a:lnSpc>
                <a:spcPct val="90000"/>
              </a:lnSpc>
            </a:pPr>
            <a:endParaRPr lang="en-US" altLang="en-CH" sz="1800" b="0" i="0">
              <a:sym typeface="Wingdings" pitchFamily="2" charset="2"/>
            </a:endParaRPr>
          </a:p>
          <a:p>
            <a:pPr eaLnBrk="1" hangingPunct="1">
              <a:lnSpc>
                <a:spcPct val="90000"/>
              </a:lnSpc>
            </a:pPr>
            <a:endParaRPr lang="en-US" altLang="en-CH" sz="1800" b="0" i="0">
              <a:sym typeface="Wingdings" pitchFamily="2" charset="2"/>
            </a:endParaRPr>
          </a:p>
          <a:p>
            <a:pPr lvl="1" eaLnBrk="1" hangingPunct="1">
              <a:lnSpc>
                <a:spcPct val="90000"/>
              </a:lnSpc>
            </a:pPr>
            <a:endParaRPr lang="en-US" altLang="en-CH" sz="1400" b="0" i="0">
              <a:sym typeface="Wingdings" pitchFamily="2" charset="2"/>
            </a:endParaRPr>
          </a:p>
          <a:p>
            <a:pPr eaLnBrk="1" hangingPunct="1">
              <a:lnSpc>
                <a:spcPct val="90000"/>
              </a:lnSpc>
            </a:pPr>
            <a:endParaRPr lang="en-US" altLang="en-CH" sz="1800" b="0" i="0">
              <a:sym typeface="Wingdings" pitchFamily="2" charset="2"/>
            </a:endParaRPr>
          </a:p>
          <a:p>
            <a:pPr eaLnBrk="1" hangingPunct="1">
              <a:lnSpc>
                <a:spcPct val="90000"/>
              </a:lnSpc>
            </a:pPr>
            <a:r>
              <a:rPr lang="en-US" altLang="en-CH" sz="1800" b="0" i="0">
                <a:sym typeface="Wingdings" pitchFamily="2" charset="2"/>
              </a:rPr>
              <a:t>3 generations: d</a:t>
            </a:r>
            <a:r>
              <a:rPr lang="en-US" altLang="en-US" sz="1800" b="0" i="0">
                <a:sym typeface="Wingdings" pitchFamily="2" charset="2"/>
              </a:rPr>
              <a:t>’</a:t>
            </a:r>
            <a:r>
              <a:rPr lang="en-US" altLang="en-CH" sz="1800" b="0" i="0">
                <a:sym typeface="Wingdings" pitchFamily="2" charset="2"/>
              </a:rPr>
              <a:t>=0.97 d + 0.22 s + 0.003 b</a:t>
            </a:r>
          </a:p>
          <a:p>
            <a:pPr eaLnBrk="1" hangingPunct="1">
              <a:lnSpc>
                <a:spcPct val="90000"/>
              </a:lnSpc>
              <a:buFontTx/>
              <a:buNone/>
            </a:pPr>
            <a:r>
              <a:rPr lang="en-US" altLang="en-CH" sz="1600" b="0" i="0">
                <a:solidFill>
                  <a:schemeClr val="accent2"/>
                </a:solidFill>
                <a:sym typeface="Wingdings" pitchFamily="2" charset="2"/>
              </a:rPr>
              <a:t>Parameterization used by Particle Data Group (3 Euler angles, 1 phase):</a:t>
            </a:r>
          </a:p>
          <a:p>
            <a:pPr eaLnBrk="1" hangingPunct="1">
              <a:lnSpc>
                <a:spcPct val="90000"/>
              </a:lnSpc>
            </a:pPr>
            <a:endParaRPr lang="en-US" altLang="en-CH" sz="1600" b="0" i="0">
              <a:solidFill>
                <a:schemeClr val="accent2"/>
              </a:solidFill>
              <a:sym typeface="Wingdings" pitchFamily="2" charset="2"/>
            </a:endParaRPr>
          </a:p>
          <a:p>
            <a:pPr eaLnBrk="1" hangingPunct="1">
              <a:lnSpc>
                <a:spcPct val="90000"/>
              </a:lnSpc>
            </a:pPr>
            <a:endParaRPr lang="en-US" altLang="en-CH" sz="1800" b="0" i="0">
              <a:sym typeface="Wingdings" pitchFamily="2" charset="2"/>
            </a:endParaRPr>
          </a:p>
          <a:p>
            <a:pPr eaLnBrk="1" hangingPunct="1">
              <a:lnSpc>
                <a:spcPct val="90000"/>
              </a:lnSpc>
            </a:pPr>
            <a:endParaRPr lang="en-US" altLang="en-CH" sz="1800" b="0" i="0">
              <a:sym typeface="Wingdings" pitchFamily="2" charset="2"/>
            </a:endParaRPr>
          </a:p>
          <a:p>
            <a:pPr eaLnBrk="1" hangingPunct="1">
              <a:lnSpc>
                <a:spcPct val="90000"/>
              </a:lnSpc>
            </a:pPr>
            <a:endParaRPr lang="en-US" altLang="en-CH" sz="1800" b="0" i="0">
              <a:sym typeface="Wingdings" pitchFamily="2" charset="2"/>
            </a:endParaRPr>
          </a:p>
          <a:p>
            <a:pPr eaLnBrk="1" hangingPunct="1">
              <a:lnSpc>
                <a:spcPct val="90000"/>
              </a:lnSpc>
            </a:pPr>
            <a:endParaRPr lang="en-US" altLang="en-CH" sz="1800" b="0" i="0">
              <a:sym typeface="Wingdings" pitchFamily="2" charset="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Footer Placeholder 3">
            <a:extLst>
              <a:ext uri="{FF2B5EF4-FFF2-40B4-BE49-F238E27FC236}">
                <a16:creationId xmlns:a16="http://schemas.microsoft.com/office/drawing/2014/main" id="{804607EC-6666-8814-29E1-D5029425CAA9}"/>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algn="r" eaLnBrk="1" hangingPunct="1"/>
            <a:r>
              <a:rPr lang="en-US" altLang="en-CH" sz="1000" b="0" i="0"/>
              <a:t>Niels Tuning (</a:t>
            </a:r>
            <a:fld id="{7EAA7B30-3804-E04B-9755-76D7A8951D86}" type="slidenum">
              <a:rPr lang="en-US" altLang="en-CH" sz="1000" b="0" i="0"/>
              <a:pPr algn="r" eaLnBrk="1" hangingPunct="1"/>
              <a:t>37</a:t>
            </a:fld>
            <a:r>
              <a:rPr lang="en-US" altLang="en-CH" sz="1000" b="0" i="0"/>
              <a:t>)</a:t>
            </a:r>
          </a:p>
        </p:txBody>
      </p:sp>
      <p:sp>
        <p:nvSpPr>
          <p:cNvPr id="101378" name="Rectangle 2">
            <a:extLst>
              <a:ext uri="{FF2B5EF4-FFF2-40B4-BE49-F238E27FC236}">
                <a16:creationId xmlns:a16="http://schemas.microsoft.com/office/drawing/2014/main" id="{02BD5A9A-E8C9-2DC4-F2F2-F5F735598FC2}"/>
              </a:ext>
            </a:extLst>
          </p:cNvPr>
          <p:cNvSpPr>
            <a:spLocks noGrp="1" noChangeArrowheads="1"/>
          </p:cNvSpPr>
          <p:nvPr>
            <p:ph type="title" idx="4294967295"/>
          </p:nvPr>
        </p:nvSpPr>
        <p:spPr/>
        <p:txBody>
          <a:bodyPr/>
          <a:lstStyle/>
          <a:p>
            <a:pPr eaLnBrk="1" hangingPunct="1"/>
            <a:r>
              <a:rPr lang="en-US" altLang="en-CH">
                <a:ea typeface="ＭＳ Ｐゴシック" panose="020B0600070205080204" pitchFamily="34" charset="-128"/>
              </a:rPr>
              <a:t>Possible forms of 3 generation mixing matrix</a:t>
            </a:r>
          </a:p>
        </p:txBody>
      </p:sp>
      <p:pic>
        <p:nvPicPr>
          <p:cNvPr id="101379" name="Picture 3">
            <a:extLst>
              <a:ext uri="{FF2B5EF4-FFF2-40B4-BE49-F238E27FC236}">
                <a16:creationId xmlns:a16="http://schemas.microsoft.com/office/drawing/2014/main" id="{F076078F-E6B0-4741-54D7-4861CDD207FF}"/>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l="6381" t="18179"/>
          <a:stretch>
            <a:fillRect/>
          </a:stretch>
        </p:blipFill>
        <p:spPr>
          <a:xfrm>
            <a:off x="3379788" y="1239838"/>
            <a:ext cx="5724525" cy="5568950"/>
          </a:xfrm>
          <a:noFill/>
          <a:ln w="25400">
            <a:solidFill>
              <a:schemeClr val="tx1"/>
            </a:solidFill>
            <a:miter lim="800000"/>
            <a:headEnd/>
            <a:tailEnd/>
          </a:ln>
        </p:spPr>
      </p:pic>
      <p:sp>
        <p:nvSpPr>
          <p:cNvPr id="101380" name="Rectangle 4">
            <a:extLst>
              <a:ext uri="{FF2B5EF4-FFF2-40B4-BE49-F238E27FC236}">
                <a16:creationId xmlns:a16="http://schemas.microsoft.com/office/drawing/2014/main" id="{0FAD1A64-C5EF-A64A-C952-B648A3CE1026}"/>
              </a:ext>
            </a:extLst>
          </p:cNvPr>
          <p:cNvSpPr>
            <a:spLocks noChangeArrowheads="1"/>
          </p:cNvSpPr>
          <p:nvPr/>
        </p:nvSpPr>
        <p:spPr bwMode="auto">
          <a:xfrm>
            <a:off x="654050" y="706438"/>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2000" b="0" i="0">
                <a:sym typeface="Wingdings" pitchFamily="2" charset="2"/>
              </a:rPr>
              <a:t> </a:t>
            </a:r>
            <a:r>
              <a:rPr lang="en-US" altLang="en-CH" sz="2000" b="0" i="0"/>
              <a:t>Different parametrizations! It</a:t>
            </a:r>
            <a:r>
              <a:rPr lang="en-US" altLang="en-US" sz="2000" b="0" i="0"/>
              <a:t>’</a:t>
            </a:r>
            <a:r>
              <a:rPr lang="en-US" altLang="en-CH" sz="2000" b="0" i="0"/>
              <a:t>s about phase </a:t>
            </a:r>
            <a:r>
              <a:rPr lang="en-US" altLang="en-CH" sz="2000" b="0"/>
              <a:t>differences! </a:t>
            </a:r>
          </a:p>
        </p:txBody>
      </p:sp>
      <p:pic>
        <p:nvPicPr>
          <p:cNvPr id="101381" name="Picture 5">
            <a:extLst>
              <a:ext uri="{FF2B5EF4-FFF2-40B4-BE49-F238E27FC236}">
                <a16:creationId xmlns:a16="http://schemas.microsoft.com/office/drawing/2014/main" id="{6C639880-D9DB-0400-55DF-0861FD4F6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260" t="37267" r="21597" b="29601"/>
          <a:stretch>
            <a:fillRect/>
          </a:stretch>
        </p:blipFill>
        <p:spPr bwMode="auto">
          <a:xfrm>
            <a:off x="73025" y="2735263"/>
            <a:ext cx="3040063" cy="2268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1382" name="Rectangle 6">
            <a:extLst>
              <a:ext uri="{FF2B5EF4-FFF2-40B4-BE49-F238E27FC236}">
                <a16:creationId xmlns:a16="http://schemas.microsoft.com/office/drawing/2014/main" id="{D37830D9-3DD2-9FFA-5857-4BC79FEE612F}"/>
              </a:ext>
            </a:extLst>
          </p:cNvPr>
          <p:cNvSpPr>
            <a:spLocks noChangeArrowheads="1"/>
          </p:cNvSpPr>
          <p:nvPr/>
        </p:nvSpPr>
        <p:spPr bwMode="auto">
          <a:xfrm>
            <a:off x="193675" y="2162175"/>
            <a:ext cx="214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2000" b="0" i="0">
                <a:sym typeface="Wingdings" pitchFamily="2" charset="2"/>
              </a:rPr>
              <a:t>Re-phasing V:</a:t>
            </a:r>
            <a:r>
              <a:rPr lang="en-US" altLang="en-CH" sz="2000" b="0"/>
              <a:t> </a:t>
            </a:r>
          </a:p>
        </p:txBody>
      </p:sp>
      <p:sp>
        <p:nvSpPr>
          <p:cNvPr id="101383" name="Line 7">
            <a:extLst>
              <a:ext uri="{FF2B5EF4-FFF2-40B4-BE49-F238E27FC236}">
                <a16:creationId xmlns:a16="http://schemas.microsoft.com/office/drawing/2014/main" id="{2D7463EB-4261-C663-C8AF-EC7827AE86E6}"/>
              </a:ext>
            </a:extLst>
          </p:cNvPr>
          <p:cNvSpPr>
            <a:spLocks noChangeShapeType="1"/>
          </p:cNvSpPr>
          <p:nvPr/>
        </p:nvSpPr>
        <p:spPr bwMode="auto">
          <a:xfrm>
            <a:off x="3073400" y="3736975"/>
            <a:ext cx="346075" cy="0"/>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CH"/>
          </a:p>
        </p:txBody>
      </p:sp>
      <p:sp>
        <p:nvSpPr>
          <p:cNvPr id="101384" name="Rectangle 9">
            <a:extLst>
              <a:ext uri="{FF2B5EF4-FFF2-40B4-BE49-F238E27FC236}">
                <a16:creationId xmlns:a16="http://schemas.microsoft.com/office/drawing/2014/main" id="{BA81F0C8-CFE4-0FDC-38CE-C25952E1EFD6}"/>
              </a:ext>
            </a:extLst>
          </p:cNvPr>
          <p:cNvSpPr>
            <a:spLocks noChangeArrowheads="1"/>
          </p:cNvSpPr>
          <p:nvPr/>
        </p:nvSpPr>
        <p:spPr bwMode="auto">
          <a:xfrm>
            <a:off x="3343275" y="2738438"/>
            <a:ext cx="5645150" cy="5746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nl-NL" altLang="en-CH"/>
          </a:p>
        </p:txBody>
      </p:sp>
      <p:sp>
        <p:nvSpPr>
          <p:cNvPr id="101385" name="Text Box 10">
            <a:extLst>
              <a:ext uri="{FF2B5EF4-FFF2-40B4-BE49-F238E27FC236}">
                <a16:creationId xmlns:a16="http://schemas.microsoft.com/office/drawing/2014/main" id="{E0D63728-5200-5B92-80EF-3E0B982CB0F7}"/>
              </a:ext>
            </a:extLst>
          </p:cNvPr>
          <p:cNvSpPr txBox="1">
            <a:spLocks noChangeArrowheads="1"/>
          </p:cNvSpPr>
          <p:nvPr/>
        </p:nvSpPr>
        <p:spPr bwMode="auto">
          <a:xfrm>
            <a:off x="7029450" y="2738438"/>
            <a:ext cx="606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a:solidFill>
                  <a:srgbClr val="009900"/>
                </a:solidFill>
              </a:rPr>
              <a:t>PDG</a:t>
            </a:r>
          </a:p>
        </p:txBody>
      </p:sp>
      <p:sp>
        <p:nvSpPr>
          <p:cNvPr id="101386" name="Rectangle 11">
            <a:extLst>
              <a:ext uri="{FF2B5EF4-FFF2-40B4-BE49-F238E27FC236}">
                <a16:creationId xmlns:a16="http://schemas.microsoft.com/office/drawing/2014/main" id="{2DF4CF6D-09A4-0A7F-AA3D-BFEED848EDAD}"/>
              </a:ext>
            </a:extLst>
          </p:cNvPr>
          <p:cNvSpPr>
            <a:spLocks noChangeArrowheads="1"/>
          </p:cNvSpPr>
          <p:nvPr/>
        </p:nvSpPr>
        <p:spPr bwMode="auto">
          <a:xfrm>
            <a:off x="3348038" y="2122488"/>
            <a:ext cx="5645150" cy="5746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nl-NL" altLang="en-CH"/>
          </a:p>
        </p:txBody>
      </p:sp>
      <p:sp>
        <p:nvSpPr>
          <p:cNvPr id="101387" name="Text Box 12">
            <a:extLst>
              <a:ext uri="{FF2B5EF4-FFF2-40B4-BE49-F238E27FC236}">
                <a16:creationId xmlns:a16="http://schemas.microsoft.com/office/drawing/2014/main" id="{22F665CA-20D0-ACC6-BFB7-BDAB2C5DBB6C}"/>
              </a:ext>
            </a:extLst>
          </p:cNvPr>
          <p:cNvSpPr txBox="1">
            <a:spLocks noChangeArrowheads="1"/>
          </p:cNvSpPr>
          <p:nvPr/>
        </p:nvSpPr>
        <p:spPr bwMode="auto">
          <a:xfrm>
            <a:off x="7045325" y="2122488"/>
            <a:ext cx="48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a:solidFill>
                  <a:srgbClr val="009900"/>
                </a:solidFill>
              </a:rPr>
              <a:t>KM</a:t>
            </a:r>
          </a:p>
        </p:txBody>
      </p:sp>
      <p:sp>
        <p:nvSpPr>
          <p:cNvPr id="101388" name="Rectangle 6">
            <a:extLst>
              <a:ext uri="{FF2B5EF4-FFF2-40B4-BE49-F238E27FC236}">
                <a16:creationId xmlns:a16="http://schemas.microsoft.com/office/drawing/2014/main" id="{DED83755-BEAA-BADB-C893-3C94C7A67DA2}"/>
              </a:ext>
            </a:extLst>
          </p:cNvPr>
          <p:cNvSpPr>
            <a:spLocks noChangeArrowheads="1"/>
          </p:cNvSpPr>
          <p:nvPr/>
        </p:nvSpPr>
        <p:spPr bwMode="auto">
          <a:xfrm>
            <a:off x="77788" y="5618163"/>
            <a:ext cx="30718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2200" b="0" i="0">
                <a:sym typeface="Wingdings" pitchFamily="2" charset="2"/>
              </a:rPr>
              <a:t>3 parameters: </a:t>
            </a:r>
            <a:r>
              <a:rPr lang="el-GR" altLang="en-CH" sz="2200" b="0" i="0">
                <a:latin typeface="Times New Roman" panose="02020603050405020304" pitchFamily="18" charset="0"/>
                <a:sym typeface="Wingdings" pitchFamily="2" charset="2"/>
              </a:rPr>
              <a:t>θ</a:t>
            </a:r>
            <a:r>
              <a:rPr lang="en-US" altLang="en-CH" sz="2200" b="0" i="0">
                <a:latin typeface="Times New Roman" panose="02020603050405020304" pitchFamily="18" charset="0"/>
                <a:sym typeface="Wingdings" pitchFamily="2" charset="2"/>
              </a:rPr>
              <a:t>, </a:t>
            </a:r>
            <a:r>
              <a:rPr lang="el-GR" altLang="en-CH" sz="2200" b="0" i="0">
                <a:latin typeface="Times New Roman" panose="02020603050405020304" pitchFamily="18" charset="0"/>
                <a:sym typeface="Wingdings" pitchFamily="2" charset="2"/>
              </a:rPr>
              <a:t>τ</a:t>
            </a:r>
            <a:r>
              <a:rPr lang="en-US" altLang="en-CH" sz="2200" b="0" i="0">
                <a:latin typeface="Times New Roman" panose="02020603050405020304" pitchFamily="18" charset="0"/>
                <a:sym typeface="Wingdings" pitchFamily="2" charset="2"/>
              </a:rPr>
              <a:t>, </a:t>
            </a:r>
            <a:r>
              <a:rPr lang="el-GR" altLang="en-CH" sz="2200" b="0" i="0">
                <a:latin typeface="Times New Roman" panose="02020603050405020304" pitchFamily="18" charset="0"/>
                <a:sym typeface="Wingdings" pitchFamily="2" charset="2"/>
              </a:rPr>
              <a:t>σ</a:t>
            </a:r>
            <a:endParaRPr lang="en-US" altLang="en-CH" sz="2200" b="0" i="0">
              <a:latin typeface="Times New Roman" panose="02020603050405020304" pitchFamily="18" charset="0"/>
              <a:sym typeface="Wingdings" pitchFamily="2" charset="2"/>
            </a:endParaRPr>
          </a:p>
          <a:p>
            <a:pPr eaLnBrk="1" hangingPunct="1"/>
            <a:r>
              <a:rPr lang="en-US" altLang="en-CH" sz="2200" b="0" i="0">
                <a:sym typeface="Wingdings" pitchFamily="2" charset="2"/>
              </a:rPr>
              <a:t>1 phase</a:t>
            </a:r>
            <a:r>
              <a:rPr lang="en-US" altLang="en-CH" sz="2200" b="0" i="0">
                <a:latin typeface="Times New Roman" panose="02020603050405020304" pitchFamily="18" charset="0"/>
                <a:sym typeface="Wingdings" pitchFamily="2" charset="2"/>
              </a:rPr>
              <a:t>:             </a:t>
            </a:r>
            <a:r>
              <a:rPr lang="el-GR" altLang="en-CH" sz="2200" b="0" i="0">
                <a:latin typeface="Times New Roman" panose="02020603050405020304" pitchFamily="18" charset="0"/>
                <a:sym typeface="Wingdings" pitchFamily="2" charset="2"/>
              </a:rPr>
              <a:t>φ</a:t>
            </a:r>
            <a:r>
              <a:rPr lang="en-US" altLang="en-CH" sz="2200" b="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6DC4A56B-B18F-5180-641A-50367C68EF3C}"/>
              </a:ext>
            </a:extLst>
          </p:cNvPr>
          <p:cNvSpPr>
            <a:spLocks noGrp="1" noChangeArrowheads="1"/>
          </p:cNvSpPr>
          <p:nvPr>
            <p:ph type="title"/>
          </p:nvPr>
        </p:nvSpPr>
        <p:spPr/>
        <p:txBody>
          <a:bodyPr/>
          <a:lstStyle/>
          <a:p>
            <a:r>
              <a:rPr lang="en-US" altLang="en-CH">
                <a:ea typeface="ＭＳ Ｐゴシック" panose="020B0600070205080204" pitchFamily="34" charset="-128"/>
              </a:rPr>
              <a:t>Wolfenstein parameterization</a:t>
            </a:r>
          </a:p>
        </p:txBody>
      </p:sp>
      <p:pic>
        <p:nvPicPr>
          <p:cNvPr id="84994" name="Picture 3">
            <a:extLst>
              <a:ext uri="{FF2B5EF4-FFF2-40B4-BE49-F238E27FC236}">
                <a16:creationId xmlns:a16="http://schemas.microsoft.com/office/drawing/2014/main" id="{D94ED924-3F76-F249-EFAF-80D183A0EE8B}"/>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1356" t="22282" r="11560" b="62213"/>
          <a:stretch>
            <a:fillRect/>
          </a:stretch>
        </p:blipFill>
        <p:spPr>
          <a:xfrm>
            <a:off x="615950" y="855663"/>
            <a:ext cx="8218488" cy="2189162"/>
          </a:xfrm>
        </p:spPr>
      </p:pic>
      <p:sp>
        <p:nvSpPr>
          <p:cNvPr id="84995" name="Rectangle 6">
            <a:extLst>
              <a:ext uri="{FF2B5EF4-FFF2-40B4-BE49-F238E27FC236}">
                <a16:creationId xmlns:a16="http://schemas.microsoft.com/office/drawing/2014/main" id="{6EB024AB-B554-A92F-E207-57A4426E624D}"/>
              </a:ext>
            </a:extLst>
          </p:cNvPr>
          <p:cNvSpPr>
            <a:spLocks noChangeArrowheads="1"/>
          </p:cNvSpPr>
          <p:nvPr/>
        </p:nvSpPr>
        <p:spPr bwMode="auto">
          <a:xfrm>
            <a:off x="347663" y="5272088"/>
            <a:ext cx="4610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b="0" i="0">
                <a:solidFill>
                  <a:schemeClr val="accent2"/>
                </a:solidFill>
                <a:sym typeface="Wingdings" pitchFamily="2" charset="2"/>
              </a:rPr>
              <a:t>3 real parameters:         A, </a:t>
            </a:r>
            <a:r>
              <a:rPr lang="el-GR" altLang="en-CH" b="0" i="0">
                <a:solidFill>
                  <a:schemeClr val="accent2"/>
                </a:solidFill>
                <a:latin typeface="Times New Roman" panose="02020603050405020304" pitchFamily="18" charset="0"/>
                <a:sym typeface="Wingdings" pitchFamily="2" charset="2"/>
              </a:rPr>
              <a:t>λ</a:t>
            </a:r>
            <a:r>
              <a:rPr lang="en-US" altLang="en-CH" b="0" i="0">
                <a:solidFill>
                  <a:schemeClr val="accent2"/>
                </a:solidFill>
                <a:latin typeface="Times New Roman" panose="02020603050405020304" pitchFamily="18" charset="0"/>
                <a:sym typeface="Wingdings" pitchFamily="2" charset="2"/>
              </a:rPr>
              <a:t>, </a:t>
            </a:r>
            <a:r>
              <a:rPr lang="el-GR" altLang="en-CH" b="0" i="0">
                <a:solidFill>
                  <a:schemeClr val="accent2"/>
                </a:solidFill>
                <a:latin typeface="Times New Roman" panose="02020603050405020304" pitchFamily="18" charset="0"/>
                <a:sym typeface="Wingdings" pitchFamily="2" charset="2"/>
              </a:rPr>
              <a:t>ρ</a:t>
            </a:r>
            <a:endParaRPr lang="en-US" altLang="en-CH" b="0" i="0">
              <a:solidFill>
                <a:schemeClr val="accent2"/>
              </a:solidFill>
              <a:latin typeface="Times New Roman" panose="02020603050405020304" pitchFamily="18" charset="0"/>
              <a:sym typeface="Wingdings" pitchFamily="2" charset="2"/>
            </a:endParaRPr>
          </a:p>
          <a:p>
            <a:pPr eaLnBrk="1" hangingPunct="1">
              <a:spcBef>
                <a:spcPct val="0"/>
              </a:spcBef>
              <a:buFontTx/>
              <a:buNone/>
            </a:pPr>
            <a:r>
              <a:rPr lang="en-US" altLang="en-CH" b="0" i="0">
                <a:solidFill>
                  <a:schemeClr val="accent2"/>
                </a:solidFill>
                <a:sym typeface="Wingdings" pitchFamily="2" charset="2"/>
              </a:rPr>
              <a:t>1 imaginary parameter</a:t>
            </a:r>
            <a:r>
              <a:rPr lang="en-US" altLang="en-CH" b="0" i="0">
                <a:solidFill>
                  <a:schemeClr val="accent2"/>
                </a:solidFill>
                <a:latin typeface="Times New Roman" panose="02020603050405020304" pitchFamily="18" charset="0"/>
                <a:sym typeface="Wingdings" pitchFamily="2" charset="2"/>
              </a:rPr>
              <a:t>:   </a:t>
            </a:r>
            <a:r>
              <a:rPr lang="el-GR" altLang="en-CH" b="0" i="0">
                <a:solidFill>
                  <a:schemeClr val="accent2"/>
                </a:solidFill>
                <a:latin typeface="Times New Roman" panose="02020603050405020304" pitchFamily="18" charset="0"/>
                <a:sym typeface="Wingdings" pitchFamily="2" charset="2"/>
              </a:rPr>
              <a:t>η</a:t>
            </a:r>
            <a:r>
              <a:rPr lang="en-US" altLang="en-CH" b="0">
                <a:solidFill>
                  <a:schemeClr val="accent2"/>
                </a:solidFill>
              </a:rPr>
              <a:t> </a:t>
            </a:r>
          </a:p>
        </p:txBody>
      </p:sp>
      <p:sp>
        <p:nvSpPr>
          <p:cNvPr id="84996" name="Oval 6">
            <a:extLst>
              <a:ext uri="{FF2B5EF4-FFF2-40B4-BE49-F238E27FC236}">
                <a16:creationId xmlns:a16="http://schemas.microsoft.com/office/drawing/2014/main" id="{83B23FFC-ABB5-67CD-14DA-C6E163B1450C}"/>
              </a:ext>
            </a:extLst>
          </p:cNvPr>
          <p:cNvSpPr>
            <a:spLocks noChangeArrowheads="1"/>
          </p:cNvSpPr>
          <p:nvPr/>
        </p:nvSpPr>
        <p:spPr bwMode="auto">
          <a:xfrm>
            <a:off x="6223000" y="2200275"/>
            <a:ext cx="536575" cy="381000"/>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84997" name="Oval 7">
            <a:extLst>
              <a:ext uri="{FF2B5EF4-FFF2-40B4-BE49-F238E27FC236}">
                <a16:creationId xmlns:a16="http://schemas.microsoft.com/office/drawing/2014/main" id="{0B7503ED-0BB4-AE1B-1A75-35C82A45B525}"/>
              </a:ext>
            </a:extLst>
          </p:cNvPr>
          <p:cNvSpPr>
            <a:spLocks noChangeArrowheads="1"/>
          </p:cNvSpPr>
          <p:nvPr/>
        </p:nvSpPr>
        <p:spPr bwMode="auto">
          <a:xfrm>
            <a:off x="4033838" y="2698750"/>
            <a:ext cx="536575" cy="381000"/>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84998" name="Rectangle 8">
            <a:extLst>
              <a:ext uri="{FF2B5EF4-FFF2-40B4-BE49-F238E27FC236}">
                <a16:creationId xmlns:a16="http://schemas.microsoft.com/office/drawing/2014/main" id="{38E41846-4BD3-875E-DA75-04BE57F9990F}"/>
              </a:ext>
            </a:extLst>
          </p:cNvPr>
          <p:cNvSpPr>
            <a:spLocks noChangeArrowheads="1"/>
          </p:cNvSpPr>
          <p:nvPr/>
        </p:nvSpPr>
        <p:spPr bwMode="auto">
          <a:xfrm>
            <a:off x="3727450" y="931863"/>
            <a:ext cx="1497013" cy="307975"/>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A7FA2EA6-50C6-6A74-0516-D9BC9177CEFF}"/>
              </a:ext>
            </a:extLst>
          </p:cNvPr>
          <p:cNvSpPr>
            <a:spLocks noGrp="1" noChangeArrowheads="1"/>
          </p:cNvSpPr>
          <p:nvPr>
            <p:ph type="title"/>
          </p:nvPr>
        </p:nvSpPr>
        <p:spPr/>
        <p:txBody>
          <a:bodyPr/>
          <a:lstStyle/>
          <a:p>
            <a:r>
              <a:rPr lang="en-US" altLang="en-CH">
                <a:ea typeface="ＭＳ Ｐゴシック" panose="020B0600070205080204" pitchFamily="34" charset="-128"/>
              </a:rPr>
              <a:t>Wolfenstein parameterization</a:t>
            </a:r>
          </a:p>
        </p:txBody>
      </p:sp>
      <p:pic>
        <p:nvPicPr>
          <p:cNvPr id="87042" name="Picture 3">
            <a:extLst>
              <a:ext uri="{FF2B5EF4-FFF2-40B4-BE49-F238E27FC236}">
                <a16:creationId xmlns:a16="http://schemas.microsoft.com/office/drawing/2014/main" id="{C37F2077-7DDD-673A-4DB8-6CD24D808261}"/>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1356" t="22282" r="11560" b="49969"/>
          <a:stretch>
            <a:fillRect/>
          </a:stretch>
        </p:blipFill>
        <p:spPr>
          <a:xfrm>
            <a:off x="615950" y="855663"/>
            <a:ext cx="8218488" cy="3917950"/>
          </a:xfrm>
        </p:spPr>
      </p:pic>
      <p:sp>
        <p:nvSpPr>
          <p:cNvPr id="87043" name="Rectangle 6">
            <a:extLst>
              <a:ext uri="{FF2B5EF4-FFF2-40B4-BE49-F238E27FC236}">
                <a16:creationId xmlns:a16="http://schemas.microsoft.com/office/drawing/2014/main" id="{9FFAF86D-DA58-C749-9773-56D1F20BD900}"/>
              </a:ext>
            </a:extLst>
          </p:cNvPr>
          <p:cNvSpPr>
            <a:spLocks noChangeArrowheads="1"/>
          </p:cNvSpPr>
          <p:nvPr/>
        </p:nvSpPr>
        <p:spPr bwMode="auto">
          <a:xfrm>
            <a:off x="347663" y="5272088"/>
            <a:ext cx="4610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b="0" i="0">
                <a:solidFill>
                  <a:schemeClr val="accent2"/>
                </a:solidFill>
                <a:sym typeface="Wingdings" pitchFamily="2" charset="2"/>
              </a:rPr>
              <a:t>3 real parameters:         A, </a:t>
            </a:r>
            <a:r>
              <a:rPr lang="el-GR" altLang="en-CH" b="0" i="0">
                <a:solidFill>
                  <a:schemeClr val="accent2"/>
                </a:solidFill>
                <a:latin typeface="Times New Roman" panose="02020603050405020304" pitchFamily="18" charset="0"/>
                <a:sym typeface="Wingdings" pitchFamily="2" charset="2"/>
              </a:rPr>
              <a:t>λ</a:t>
            </a:r>
            <a:r>
              <a:rPr lang="en-US" altLang="en-CH" b="0" i="0">
                <a:solidFill>
                  <a:schemeClr val="accent2"/>
                </a:solidFill>
                <a:latin typeface="Times New Roman" panose="02020603050405020304" pitchFamily="18" charset="0"/>
                <a:sym typeface="Wingdings" pitchFamily="2" charset="2"/>
              </a:rPr>
              <a:t>, </a:t>
            </a:r>
            <a:r>
              <a:rPr lang="el-GR" altLang="en-CH" b="0" i="0">
                <a:solidFill>
                  <a:schemeClr val="accent2"/>
                </a:solidFill>
                <a:latin typeface="Times New Roman" panose="02020603050405020304" pitchFamily="18" charset="0"/>
                <a:sym typeface="Wingdings" pitchFamily="2" charset="2"/>
              </a:rPr>
              <a:t>ρ</a:t>
            </a:r>
            <a:endParaRPr lang="en-US" altLang="en-CH" b="0" i="0">
              <a:solidFill>
                <a:schemeClr val="accent2"/>
              </a:solidFill>
              <a:latin typeface="Times New Roman" panose="02020603050405020304" pitchFamily="18" charset="0"/>
              <a:sym typeface="Wingdings" pitchFamily="2" charset="2"/>
            </a:endParaRPr>
          </a:p>
          <a:p>
            <a:pPr eaLnBrk="1" hangingPunct="1">
              <a:spcBef>
                <a:spcPct val="0"/>
              </a:spcBef>
              <a:buFontTx/>
              <a:buNone/>
            </a:pPr>
            <a:r>
              <a:rPr lang="en-US" altLang="en-CH" b="0" i="0">
                <a:solidFill>
                  <a:schemeClr val="accent2"/>
                </a:solidFill>
                <a:sym typeface="Wingdings" pitchFamily="2" charset="2"/>
              </a:rPr>
              <a:t>1 imaginary parameter</a:t>
            </a:r>
            <a:r>
              <a:rPr lang="en-US" altLang="en-CH" b="0" i="0">
                <a:solidFill>
                  <a:schemeClr val="accent2"/>
                </a:solidFill>
                <a:latin typeface="Times New Roman" panose="02020603050405020304" pitchFamily="18" charset="0"/>
                <a:sym typeface="Wingdings" pitchFamily="2" charset="2"/>
              </a:rPr>
              <a:t>:   </a:t>
            </a:r>
            <a:r>
              <a:rPr lang="el-GR" altLang="en-CH" b="0" i="0">
                <a:solidFill>
                  <a:schemeClr val="accent2"/>
                </a:solidFill>
                <a:latin typeface="Times New Roman" panose="02020603050405020304" pitchFamily="18" charset="0"/>
                <a:sym typeface="Wingdings" pitchFamily="2" charset="2"/>
              </a:rPr>
              <a:t>η</a:t>
            </a:r>
            <a:r>
              <a:rPr lang="en-US" altLang="en-CH" b="0">
                <a:solidFill>
                  <a:schemeClr val="accent2"/>
                </a:solidFill>
              </a:rPr>
              <a:t> </a:t>
            </a:r>
          </a:p>
        </p:txBody>
      </p:sp>
      <p:sp>
        <p:nvSpPr>
          <p:cNvPr id="87044" name="Oval 5">
            <a:extLst>
              <a:ext uri="{FF2B5EF4-FFF2-40B4-BE49-F238E27FC236}">
                <a16:creationId xmlns:a16="http://schemas.microsoft.com/office/drawing/2014/main" id="{67A28C2D-59C1-4CF2-6DD3-C0ED24B383F4}"/>
              </a:ext>
            </a:extLst>
          </p:cNvPr>
          <p:cNvSpPr>
            <a:spLocks noChangeArrowheads="1"/>
          </p:cNvSpPr>
          <p:nvPr/>
        </p:nvSpPr>
        <p:spPr bwMode="auto">
          <a:xfrm>
            <a:off x="5302250" y="4354513"/>
            <a:ext cx="536575" cy="381000"/>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87045" name="Oval 6">
            <a:extLst>
              <a:ext uri="{FF2B5EF4-FFF2-40B4-BE49-F238E27FC236}">
                <a16:creationId xmlns:a16="http://schemas.microsoft.com/office/drawing/2014/main" id="{D38C4B30-C7C9-F151-F1E9-9068E841820D}"/>
              </a:ext>
            </a:extLst>
          </p:cNvPr>
          <p:cNvSpPr>
            <a:spLocks noChangeArrowheads="1"/>
          </p:cNvSpPr>
          <p:nvPr/>
        </p:nvSpPr>
        <p:spPr bwMode="auto">
          <a:xfrm>
            <a:off x="3189288" y="4081463"/>
            <a:ext cx="536575" cy="381000"/>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87046" name="Oval 9">
            <a:extLst>
              <a:ext uri="{FF2B5EF4-FFF2-40B4-BE49-F238E27FC236}">
                <a16:creationId xmlns:a16="http://schemas.microsoft.com/office/drawing/2014/main" id="{3FF8577B-6887-9154-B54B-32049D31D110}"/>
              </a:ext>
            </a:extLst>
          </p:cNvPr>
          <p:cNvSpPr>
            <a:spLocks noChangeArrowheads="1"/>
          </p:cNvSpPr>
          <p:nvPr/>
        </p:nvSpPr>
        <p:spPr bwMode="auto">
          <a:xfrm>
            <a:off x="6223000" y="2200275"/>
            <a:ext cx="536575" cy="381000"/>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87047" name="Oval 10">
            <a:extLst>
              <a:ext uri="{FF2B5EF4-FFF2-40B4-BE49-F238E27FC236}">
                <a16:creationId xmlns:a16="http://schemas.microsoft.com/office/drawing/2014/main" id="{90C91208-16AA-C4E5-01CB-2113B2D52ED6}"/>
              </a:ext>
            </a:extLst>
          </p:cNvPr>
          <p:cNvSpPr>
            <a:spLocks noChangeArrowheads="1"/>
          </p:cNvSpPr>
          <p:nvPr/>
        </p:nvSpPr>
        <p:spPr bwMode="auto">
          <a:xfrm>
            <a:off x="4033838" y="2698750"/>
            <a:ext cx="536575" cy="381000"/>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BE52B189-94AF-791B-2694-5F1A8A476791}"/>
              </a:ext>
            </a:extLst>
          </p:cNvPr>
          <p:cNvSpPr>
            <a:spLocks noChangeArrowheads="1"/>
          </p:cNvSpPr>
          <p:nvPr/>
        </p:nvSpPr>
        <p:spPr bwMode="auto">
          <a:xfrm>
            <a:off x="1619250" y="722313"/>
            <a:ext cx="5908675" cy="4540250"/>
          </a:xfrm>
          <a:prstGeom prst="roundRect">
            <a:avLst>
              <a:gd name="adj" fmla="val 16667"/>
            </a:avLst>
          </a:prstGeom>
          <a:solidFill>
            <a:srgbClr val="CCCCCC">
              <a:alpha val="50195"/>
            </a:srgbClr>
          </a:solidFill>
          <a:ln w="9525">
            <a:solidFill>
              <a:srgbClr val="BCBCBC"/>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dirty="0">
                <a:solidFill>
                  <a:schemeClr val="lt1"/>
                </a:solidFill>
                <a:latin typeface="+mn-lt"/>
                <a:ea typeface="+mn-ea"/>
              </a:rPr>
              <a:t> </a:t>
            </a:r>
          </a:p>
        </p:txBody>
      </p:sp>
      <p:sp>
        <p:nvSpPr>
          <p:cNvPr id="24578" name="Slide Number Placeholder 3">
            <a:extLst>
              <a:ext uri="{FF2B5EF4-FFF2-40B4-BE49-F238E27FC236}">
                <a16:creationId xmlns:a16="http://schemas.microsoft.com/office/drawing/2014/main" id="{0FF0A392-928A-9C22-42C1-3CC2FFCEA6D5}"/>
              </a:ext>
            </a:extLst>
          </p:cNvPr>
          <p:cNvSpPr>
            <a:spLocks noGrp="1"/>
          </p:cNvSpPr>
          <p:nvPr>
            <p:ph type="sldNum" sz="quarter" idx="4294967295"/>
          </p:nvPr>
        </p:nvSpPr>
        <p:spPr bwMode="auto">
          <a:xfrm>
            <a:off x="8280400" y="6396038"/>
            <a:ext cx="517525" cy="360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fld id="{0C95E6C6-DE65-BB41-9803-A0BB028FD7E1}" type="slidenum">
              <a:rPr lang="en-GB" altLang="en-CH" sz="1000" b="0" i="0">
                <a:solidFill>
                  <a:schemeClr val="accent2"/>
                </a:solidFill>
              </a:rPr>
              <a:pPr eaLnBrk="1" hangingPunct="1">
                <a:spcBef>
                  <a:spcPct val="0"/>
                </a:spcBef>
                <a:buFontTx/>
                <a:buNone/>
              </a:pPr>
              <a:t>4</a:t>
            </a:fld>
            <a:endParaRPr lang="en-GB" altLang="en-CH" sz="1000" b="0" i="0">
              <a:solidFill>
                <a:schemeClr val="accent2"/>
              </a:solidFill>
            </a:endParaRPr>
          </a:p>
        </p:txBody>
      </p:sp>
      <p:sp>
        <p:nvSpPr>
          <p:cNvPr id="24579" name="Title 2">
            <a:extLst>
              <a:ext uri="{FF2B5EF4-FFF2-40B4-BE49-F238E27FC236}">
                <a16:creationId xmlns:a16="http://schemas.microsoft.com/office/drawing/2014/main" id="{2EEC75A2-FB00-930D-4012-5298C90D3D13}"/>
              </a:ext>
            </a:extLst>
          </p:cNvPr>
          <p:cNvSpPr>
            <a:spLocks noGrp="1" noChangeArrowheads="1"/>
          </p:cNvSpPr>
          <p:nvPr>
            <p:ph type="title"/>
          </p:nvPr>
        </p:nvSpPr>
        <p:spPr/>
        <p:txBody>
          <a:bodyPr/>
          <a:lstStyle/>
          <a:p>
            <a:r>
              <a:rPr lang="en-US" altLang="en-CH">
                <a:ea typeface="ＭＳ Ｐゴシック" panose="020B0600070205080204" pitchFamily="34" charset="-128"/>
              </a:rPr>
              <a:t>Jargon</a:t>
            </a:r>
          </a:p>
        </p:txBody>
      </p:sp>
      <p:sp>
        <p:nvSpPr>
          <p:cNvPr id="2" name="Rounded Rectangle 1">
            <a:extLst>
              <a:ext uri="{FF2B5EF4-FFF2-40B4-BE49-F238E27FC236}">
                <a16:creationId xmlns:a16="http://schemas.microsoft.com/office/drawing/2014/main" id="{2F62D983-13B1-E002-3DEA-192B1D101D9B}"/>
              </a:ext>
            </a:extLst>
          </p:cNvPr>
          <p:cNvSpPr>
            <a:spLocks noChangeArrowheads="1"/>
          </p:cNvSpPr>
          <p:nvPr/>
        </p:nvSpPr>
        <p:spPr bwMode="auto">
          <a:xfrm>
            <a:off x="2554288" y="920750"/>
            <a:ext cx="3959225" cy="1620838"/>
          </a:xfrm>
          <a:prstGeom prst="roundRect">
            <a:avLst>
              <a:gd name="adj" fmla="val 16667"/>
            </a:avLst>
          </a:prstGeom>
          <a:solidFill>
            <a:srgbClr val="CCCCCC">
              <a:alpha val="50195"/>
            </a:srgbClr>
          </a:solidFill>
          <a:ln w="9525">
            <a:solidFill>
              <a:srgbClr val="BCBCBC"/>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dirty="0">
                <a:solidFill>
                  <a:schemeClr val="lt1"/>
                </a:solidFill>
                <a:latin typeface="+mn-lt"/>
                <a:ea typeface="+mn-ea"/>
              </a:rPr>
              <a:t> </a:t>
            </a:r>
          </a:p>
        </p:txBody>
      </p:sp>
      <p:sp>
        <p:nvSpPr>
          <p:cNvPr id="25" name="TextBox 24">
            <a:extLst>
              <a:ext uri="{FF2B5EF4-FFF2-40B4-BE49-F238E27FC236}">
                <a16:creationId xmlns:a16="http://schemas.microsoft.com/office/drawing/2014/main" id="{90B8CF7F-97F7-0360-3D3B-6B9A999C0A9C}"/>
              </a:ext>
            </a:extLst>
          </p:cNvPr>
          <p:cNvSpPr txBox="1">
            <a:spLocks noChangeArrowheads="1"/>
          </p:cNvSpPr>
          <p:nvPr/>
        </p:nvSpPr>
        <p:spPr bwMode="auto">
          <a:xfrm>
            <a:off x="3143250" y="901700"/>
            <a:ext cx="2870200" cy="460375"/>
          </a:xfrm>
          <a:prstGeom prst="rect">
            <a:avLst/>
          </a:prstGeom>
          <a:noFill/>
          <a:ln>
            <a:noFill/>
          </a:ln>
          <a:effectLst>
            <a:outerShdw blurRad="50800" dist="38100" dir="2700000" algn="tl" rotWithShape="0">
              <a:srgbClr val="808080">
                <a:alpha val="39999"/>
              </a:srgbClr>
            </a:outerShdw>
          </a:effectLst>
        </p:spPr>
        <p:txBody>
          <a:bodyPr wrap="none">
            <a:spAutoFit/>
          </a:bodyPr>
          <a:lstStyle/>
          <a:p>
            <a:pPr eaLnBrk="1" hangingPunct="1">
              <a:defRPr/>
            </a:pPr>
            <a:r>
              <a:rPr lang="en-US" sz="2400" dirty="0" err="1">
                <a:solidFill>
                  <a:srgbClr val="000000"/>
                </a:solidFill>
                <a:latin typeface="Verdana" charset="0"/>
                <a:ea typeface="ＭＳ Ｐゴシック" charset="0"/>
                <a:cs typeface="ＭＳ Ｐゴシック" charset="0"/>
              </a:rPr>
              <a:t>Flavour</a:t>
            </a:r>
            <a:r>
              <a:rPr lang="en-US" sz="2400" dirty="0">
                <a:solidFill>
                  <a:srgbClr val="000000"/>
                </a:solidFill>
                <a:latin typeface="Verdana" charset="0"/>
                <a:ea typeface="ＭＳ Ｐゴシック" charset="0"/>
                <a:cs typeface="ＭＳ Ｐゴシック" charset="0"/>
              </a:rPr>
              <a:t> physics</a:t>
            </a:r>
          </a:p>
        </p:txBody>
      </p:sp>
      <p:sp>
        <p:nvSpPr>
          <p:cNvPr id="26" name="Rounded Rectangle 25">
            <a:extLst>
              <a:ext uri="{FF2B5EF4-FFF2-40B4-BE49-F238E27FC236}">
                <a16:creationId xmlns:a16="http://schemas.microsoft.com/office/drawing/2014/main" id="{E8DFC461-D3D0-9FDE-AB9A-63E10D01701C}"/>
              </a:ext>
            </a:extLst>
          </p:cNvPr>
          <p:cNvSpPr>
            <a:spLocks noChangeArrowheads="1"/>
          </p:cNvSpPr>
          <p:nvPr/>
        </p:nvSpPr>
        <p:spPr bwMode="auto">
          <a:xfrm>
            <a:off x="2873375" y="1855788"/>
            <a:ext cx="1620838" cy="2159000"/>
          </a:xfrm>
          <a:prstGeom prst="roundRect">
            <a:avLst>
              <a:gd name="adj" fmla="val 16667"/>
            </a:avLst>
          </a:prstGeom>
          <a:solidFill>
            <a:srgbClr val="CCCCCC">
              <a:alpha val="50195"/>
            </a:srgbClr>
          </a:solidFill>
          <a:ln w="9525">
            <a:solidFill>
              <a:srgbClr val="BCBCBC"/>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27" name="Rounded Rectangle 26">
            <a:extLst>
              <a:ext uri="{FF2B5EF4-FFF2-40B4-BE49-F238E27FC236}">
                <a16:creationId xmlns:a16="http://schemas.microsoft.com/office/drawing/2014/main" id="{B326652A-758C-D179-5DC9-4A953B9C81BE}"/>
              </a:ext>
            </a:extLst>
          </p:cNvPr>
          <p:cNvSpPr>
            <a:spLocks noChangeArrowheads="1"/>
          </p:cNvSpPr>
          <p:nvPr/>
        </p:nvSpPr>
        <p:spPr bwMode="auto">
          <a:xfrm>
            <a:off x="4589463" y="1868488"/>
            <a:ext cx="1619250" cy="2159000"/>
          </a:xfrm>
          <a:prstGeom prst="roundRect">
            <a:avLst>
              <a:gd name="adj" fmla="val 16667"/>
            </a:avLst>
          </a:prstGeom>
          <a:solidFill>
            <a:srgbClr val="CCCCCC">
              <a:alpha val="50195"/>
            </a:srgbClr>
          </a:solidFill>
          <a:ln w="9525">
            <a:solidFill>
              <a:srgbClr val="BCBCBC"/>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28" name="TextBox 27">
            <a:extLst>
              <a:ext uri="{FF2B5EF4-FFF2-40B4-BE49-F238E27FC236}">
                <a16:creationId xmlns:a16="http://schemas.microsoft.com/office/drawing/2014/main" id="{4881989F-7EF5-3468-332F-8E183DCCCECD}"/>
              </a:ext>
            </a:extLst>
          </p:cNvPr>
          <p:cNvSpPr txBox="1">
            <a:spLocks noChangeArrowheads="1"/>
          </p:cNvSpPr>
          <p:nvPr/>
        </p:nvSpPr>
        <p:spPr bwMode="auto">
          <a:xfrm>
            <a:off x="2835275" y="2519363"/>
            <a:ext cx="1687513" cy="830262"/>
          </a:xfrm>
          <a:prstGeom prst="rect">
            <a:avLst/>
          </a:prstGeom>
          <a:noFill/>
          <a:ln>
            <a:noFill/>
          </a:ln>
          <a:effectLst>
            <a:outerShdw blurRad="50800" dist="38100" dir="2700000" algn="tl" rotWithShape="0">
              <a:srgbClr val="808080">
                <a:alpha val="39999"/>
              </a:srgbClr>
            </a:outerShdw>
          </a:effectLst>
        </p:spPr>
        <p:txBody>
          <a:bodyPr wrap="none">
            <a:spAutoFit/>
          </a:bodyPr>
          <a:lstStyle/>
          <a:p>
            <a:pPr algn="ctr" eaLnBrk="1" hangingPunct="1">
              <a:defRPr/>
            </a:pPr>
            <a:r>
              <a:rPr lang="en-US" sz="2400" dirty="0">
                <a:solidFill>
                  <a:srgbClr val="000000"/>
                </a:solidFill>
                <a:latin typeface="Verdana" charset="0"/>
                <a:ea typeface="ＭＳ Ｐゴシック" charset="0"/>
                <a:cs typeface="ＭＳ Ｐゴシック" charset="0"/>
              </a:rPr>
              <a:t>CP </a:t>
            </a:r>
          </a:p>
          <a:p>
            <a:pPr algn="ctr" eaLnBrk="1" hangingPunct="1">
              <a:defRPr/>
            </a:pPr>
            <a:r>
              <a:rPr lang="en-US" sz="2400" dirty="0">
                <a:solidFill>
                  <a:srgbClr val="000000"/>
                </a:solidFill>
                <a:latin typeface="Verdana" charset="0"/>
                <a:ea typeface="ＭＳ Ｐゴシック" charset="0"/>
                <a:cs typeface="ＭＳ Ｐゴシック" charset="0"/>
              </a:rPr>
              <a:t>violation</a:t>
            </a:r>
          </a:p>
        </p:txBody>
      </p:sp>
      <p:sp>
        <p:nvSpPr>
          <p:cNvPr id="29" name="TextBox 28">
            <a:extLst>
              <a:ext uri="{FF2B5EF4-FFF2-40B4-BE49-F238E27FC236}">
                <a16:creationId xmlns:a16="http://schemas.microsoft.com/office/drawing/2014/main" id="{C91A7D9C-C9FC-AAAA-2C4D-7795E1386483}"/>
              </a:ext>
            </a:extLst>
          </p:cNvPr>
          <p:cNvSpPr txBox="1">
            <a:spLocks noChangeArrowheads="1"/>
          </p:cNvSpPr>
          <p:nvPr/>
        </p:nvSpPr>
        <p:spPr bwMode="auto">
          <a:xfrm>
            <a:off x="4703763" y="2503488"/>
            <a:ext cx="1374775" cy="831850"/>
          </a:xfrm>
          <a:prstGeom prst="rect">
            <a:avLst/>
          </a:prstGeom>
          <a:noFill/>
          <a:ln>
            <a:noFill/>
          </a:ln>
          <a:effectLst>
            <a:outerShdw blurRad="50800" dist="38100" dir="2700000" algn="tl" rotWithShape="0">
              <a:srgbClr val="808080">
                <a:alpha val="39999"/>
              </a:srgbClr>
            </a:outerShdw>
          </a:effectLst>
        </p:spPr>
        <p:txBody>
          <a:bodyPr wrap="none">
            <a:spAutoFit/>
          </a:bodyPr>
          <a:lstStyle/>
          <a:p>
            <a:pPr algn="ctr" eaLnBrk="1" hangingPunct="1">
              <a:defRPr/>
            </a:pPr>
            <a:r>
              <a:rPr lang="en-US" sz="2400" dirty="0">
                <a:solidFill>
                  <a:srgbClr val="000000"/>
                </a:solidFill>
                <a:latin typeface="Verdana" charset="0"/>
                <a:ea typeface="ＭＳ Ｐゴシック" charset="0"/>
                <a:cs typeface="ＭＳ Ｐゴシック" charset="0"/>
              </a:rPr>
              <a:t>Rare </a:t>
            </a:r>
          </a:p>
          <a:p>
            <a:pPr algn="ctr" eaLnBrk="1" hangingPunct="1">
              <a:defRPr/>
            </a:pPr>
            <a:r>
              <a:rPr lang="en-US" sz="2400" dirty="0">
                <a:solidFill>
                  <a:srgbClr val="000000"/>
                </a:solidFill>
                <a:latin typeface="Verdana" charset="0"/>
                <a:ea typeface="ＭＳ Ｐゴシック" charset="0"/>
                <a:cs typeface="ＭＳ Ｐゴシック" charset="0"/>
              </a:rPr>
              <a:t>decays</a:t>
            </a:r>
          </a:p>
        </p:txBody>
      </p:sp>
      <p:sp>
        <p:nvSpPr>
          <p:cNvPr id="30" name="Rounded Rectangle 29">
            <a:extLst>
              <a:ext uri="{FF2B5EF4-FFF2-40B4-BE49-F238E27FC236}">
                <a16:creationId xmlns:a16="http://schemas.microsoft.com/office/drawing/2014/main" id="{97D4A222-864E-F9D1-4FAB-5DE998F420C0}"/>
              </a:ext>
            </a:extLst>
          </p:cNvPr>
          <p:cNvSpPr>
            <a:spLocks noChangeArrowheads="1"/>
          </p:cNvSpPr>
          <p:nvPr/>
        </p:nvSpPr>
        <p:spPr bwMode="auto">
          <a:xfrm>
            <a:off x="2566988" y="3376613"/>
            <a:ext cx="3959225" cy="1619250"/>
          </a:xfrm>
          <a:prstGeom prst="roundRect">
            <a:avLst>
              <a:gd name="adj" fmla="val 16667"/>
            </a:avLst>
          </a:prstGeom>
          <a:solidFill>
            <a:srgbClr val="CCCCCC">
              <a:alpha val="50195"/>
            </a:srgbClr>
          </a:solidFill>
          <a:ln w="9525">
            <a:solidFill>
              <a:srgbClr val="BCBCBC"/>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dirty="0">
                <a:solidFill>
                  <a:schemeClr val="lt1"/>
                </a:solidFill>
                <a:latin typeface="+mn-lt"/>
                <a:ea typeface="+mn-ea"/>
              </a:rPr>
              <a:t>  </a:t>
            </a:r>
          </a:p>
        </p:txBody>
      </p:sp>
      <p:sp>
        <p:nvSpPr>
          <p:cNvPr id="31" name="TextBox 30">
            <a:extLst>
              <a:ext uri="{FF2B5EF4-FFF2-40B4-BE49-F238E27FC236}">
                <a16:creationId xmlns:a16="http://schemas.microsoft.com/office/drawing/2014/main" id="{07C40E59-CDDA-FAB6-6B5D-40E0C7D2A4E0}"/>
              </a:ext>
            </a:extLst>
          </p:cNvPr>
          <p:cNvSpPr txBox="1">
            <a:spLocks noChangeArrowheads="1"/>
          </p:cNvSpPr>
          <p:nvPr/>
        </p:nvSpPr>
        <p:spPr bwMode="auto">
          <a:xfrm>
            <a:off x="3868738" y="4416425"/>
            <a:ext cx="1552575" cy="461963"/>
          </a:xfrm>
          <a:prstGeom prst="rect">
            <a:avLst/>
          </a:prstGeom>
          <a:noFill/>
          <a:ln>
            <a:noFill/>
          </a:ln>
          <a:effectLst>
            <a:outerShdw blurRad="50800" dist="38100" dir="2700000" algn="tl" rotWithShape="0">
              <a:srgbClr val="808080">
                <a:alpha val="39999"/>
              </a:srgbClr>
            </a:outerShdw>
          </a:effectLst>
        </p:spPr>
        <p:txBody>
          <a:bodyPr wrap="none">
            <a:spAutoFit/>
          </a:bodyPr>
          <a:lstStyle/>
          <a:p>
            <a:pPr eaLnBrk="1" hangingPunct="1">
              <a:defRPr/>
            </a:pPr>
            <a:r>
              <a:rPr lang="en-US" sz="2400" dirty="0">
                <a:solidFill>
                  <a:srgbClr val="000000"/>
                </a:solidFill>
                <a:latin typeface="Verdana" charset="0"/>
                <a:ea typeface="ＭＳ Ｐゴシック" charset="0"/>
                <a:cs typeface="ＭＳ Ｐゴシック" charset="0"/>
              </a:rPr>
              <a:t>Leptons</a:t>
            </a:r>
          </a:p>
        </p:txBody>
      </p:sp>
      <p:sp>
        <p:nvSpPr>
          <p:cNvPr id="32" name="TextBox 31">
            <a:extLst>
              <a:ext uri="{FF2B5EF4-FFF2-40B4-BE49-F238E27FC236}">
                <a16:creationId xmlns:a16="http://schemas.microsoft.com/office/drawing/2014/main" id="{9D2A8D14-307E-74C8-9220-13AF83F6F50E}"/>
              </a:ext>
            </a:extLst>
          </p:cNvPr>
          <p:cNvSpPr txBox="1">
            <a:spLocks noChangeArrowheads="1"/>
          </p:cNvSpPr>
          <p:nvPr/>
        </p:nvSpPr>
        <p:spPr bwMode="auto">
          <a:xfrm>
            <a:off x="3170238" y="1862138"/>
            <a:ext cx="1071562" cy="369887"/>
          </a:xfrm>
          <a:prstGeom prst="rect">
            <a:avLst/>
          </a:prstGeom>
          <a:noFill/>
          <a:ln>
            <a:noFill/>
          </a:ln>
          <a:effectLst>
            <a:outerShdw blurRad="50800" dist="38100" dir="2700000" algn="tl" rotWithShape="0">
              <a:srgbClr val="808080">
                <a:alpha val="39999"/>
              </a:srgbClr>
            </a:outerShdw>
          </a:effectLst>
        </p:spPr>
        <p:txBody>
          <a:bodyPr wrap="none">
            <a:spAutoFit/>
          </a:bodyPr>
          <a:lstStyle/>
          <a:p>
            <a:pPr eaLnBrk="1" hangingPunct="1">
              <a:defRPr/>
            </a:pPr>
            <a:r>
              <a:rPr lang="en-US" dirty="0">
                <a:solidFill>
                  <a:srgbClr val="000000"/>
                </a:solidFill>
                <a:latin typeface="Verdana" charset="0"/>
                <a:ea typeface="ＭＳ Ｐゴシック" charset="0"/>
                <a:cs typeface="ＭＳ Ｐゴシック" charset="0"/>
              </a:rPr>
              <a:t>quarks</a:t>
            </a:r>
          </a:p>
        </p:txBody>
      </p:sp>
      <p:sp>
        <p:nvSpPr>
          <p:cNvPr id="33" name="TextBox 32">
            <a:extLst>
              <a:ext uri="{FF2B5EF4-FFF2-40B4-BE49-F238E27FC236}">
                <a16:creationId xmlns:a16="http://schemas.microsoft.com/office/drawing/2014/main" id="{F1A7A18B-DA70-BB0F-B8B3-4FFFC8FC2D25}"/>
              </a:ext>
            </a:extLst>
          </p:cNvPr>
          <p:cNvSpPr txBox="1">
            <a:spLocks noChangeArrowheads="1"/>
          </p:cNvSpPr>
          <p:nvPr/>
        </p:nvSpPr>
        <p:spPr bwMode="auto">
          <a:xfrm>
            <a:off x="2973388" y="3494088"/>
            <a:ext cx="1425575" cy="369887"/>
          </a:xfrm>
          <a:prstGeom prst="rect">
            <a:avLst/>
          </a:prstGeom>
          <a:noFill/>
          <a:ln>
            <a:noFill/>
          </a:ln>
          <a:effectLst>
            <a:outerShdw blurRad="50800" dist="38100" dir="2700000" algn="tl" rotWithShape="0">
              <a:srgbClr val="808080">
                <a:alpha val="39999"/>
              </a:srgbClr>
            </a:outerShdw>
          </a:effectLst>
        </p:spPr>
        <p:txBody>
          <a:bodyPr wrap="none">
            <a:spAutoFit/>
          </a:bodyPr>
          <a:lstStyle/>
          <a:p>
            <a:pPr eaLnBrk="1" hangingPunct="1">
              <a:defRPr/>
            </a:pPr>
            <a:r>
              <a:rPr lang="en-US" dirty="0">
                <a:solidFill>
                  <a:srgbClr val="000000"/>
                </a:solidFill>
                <a:latin typeface="Verdana" charset="0"/>
                <a:ea typeface="ＭＳ Ｐゴシック" charset="0"/>
                <a:cs typeface="ＭＳ Ｐゴシック" charset="0"/>
              </a:rPr>
              <a:t>neutrinos</a:t>
            </a:r>
          </a:p>
        </p:txBody>
      </p:sp>
      <p:sp>
        <p:nvSpPr>
          <p:cNvPr id="34" name="TextBox 33">
            <a:extLst>
              <a:ext uri="{FF2B5EF4-FFF2-40B4-BE49-F238E27FC236}">
                <a16:creationId xmlns:a16="http://schemas.microsoft.com/office/drawing/2014/main" id="{37B34FD0-6E47-F55F-A74E-511CF2EAE460}"/>
              </a:ext>
            </a:extLst>
          </p:cNvPr>
          <p:cNvSpPr txBox="1">
            <a:spLocks noChangeArrowheads="1"/>
          </p:cNvSpPr>
          <p:nvPr/>
        </p:nvSpPr>
        <p:spPr bwMode="auto">
          <a:xfrm>
            <a:off x="5094288" y="3521075"/>
            <a:ext cx="636587" cy="369888"/>
          </a:xfrm>
          <a:prstGeom prst="rect">
            <a:avLst/>
          </a:prstGeom>
          <a:noFill/>
          <a:ln>
            <a:noFill/>
          </a:ln>
          <a:effectLst>
            <a:outerShdw blurRad="50800" dist="38100" dir="2700000" algn="tl" rotWithShape="0">
              <a:srgbClr val="808080">
                <a:alpha val="39999"/>
              </a:srgbClr>
            </a:outerShdw>
          </a:effec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defRPr/>
            </a:pPr>
            <a:r>
              <a:rPr lang="en-US" altLang="en-CH">
                <a:solidFill>
                  <a:srgbClr val="000000"/>
                </a:solidFill>
              </a:rPr>
              <a:t>τ, μ</a:t>
            </a:r>
          </a:p>
        </p:txBody>
      </p:sp>
      <p:sp>
        <p:nvSpPr>
          <p:cNvPr id="35" name="TextBox 34">
            <a:extLst>
              <a:ext uri="{FF2B5EF4-FFF2-40B4-BE49-F238E27FC236}">
                <a16:creationId xmlns:a16="http://schemas.microsoft.com/office/drawing/2014/main" id="{944619AB-1158-1B5F-9DC4-9F693AFF0323}"/>
              </a:ext>
            </a:extLst>
          </p:cNvPr>
          <p:cNvSpPr txBox="1">
            <a:spLocks noChangeArrowheads="1"/>
          </p:cNvSpPr>
          <p:nvPr/>
        </p:nvSpPr>
        <p:spPr bwMode="auto">
          <a:xfrm>
            <a:off x="4886325" y="1862138"/>
            <a:ext cx="1069975" cy="368300"/>
          </a:xfrm>
          <a:prstGeom prst="rect">
            <a:avLst/>
          </a:prstGeom>
          <a:noFill/>
          <a:ln>
            <a:noFill/>
          </a:ln>
          <a:effectLst>
            <a:outerShdw blurRad="50800" dist="38100" dir="2700000" algn="tl" rotWithShape="0">
              <a:srgbClr val="808080">
                <a:alpha val="39999"/>
              </a:srgbClr>
            </a:outerShdw>
          </a:effectLst>
        </p:spPr>
        <p:txBody>
          <a:bodyPr wrap="none">
            <a:spAutoFit/>
          </a:bodyPr>
          <a:lstStyle/>
          <a:p>
            <a:pPr eaLnBrk="1" hangingPunct="1">
              <a:defRPr/>
            </a:pPr>
            <a:r>
              <a:rPr lang="en-US" dirty="0">
                <a:solidFill>
                  <a:srgbClr val="000000"/>
                </a:solidFill>
                <a:latin typeface="Verdana" charset="0"/>
                <a:ea typeface="ＭＳ Ｐゴシック" charset="0"/>
                <a:cs typeface="ＭＳ Ｐゴシック" charset="0"/>
              </a:rPr>
              <a:t>quarks</a:t>
            </a:r>
          </a:p>
        </p:txBody>
      </p:sp>
      <p:sp>
        <p:nvSpPr>
          <p:cNvPr id="17" name="TextBox 16">
            <a:extLst>
              <a:ext uri="{FF2B5EF4-FFF2-40B4-BE49-F238E27FC236}">
                <a16:creationId xmlns:a16="http://schemas.microsoft.com/office/drawing/2014/main" id="{6B28057B-45A7-2551-9414-BCD2997D0BAC}"/>
              </a:ext>
            </a:extLst>
          </p:cNvPr>
          <p:cNvSpPr txBox="1">
            <a:spLocks noChangeArrowheads="1"/>
          </p:cNvSpPr>
          <p:nvPr/>
        </p:nvSpPr>
        <p:spPr bwMode="auto">
          <a:xfrm rot="5400000">
            <a:off x="5551488" y="2644775"/>
            <a:ext cx="3163887" cy="461963"/>
          </a:xfrm>
          <a:prstGeom prst="rect">
            <a:avLst/>
          </a:prstGeom>
          <a:noFill/>
          <a:ln>
            <a:noFill/>
          </a:ln>
          <a:effectLst>
            <a:outerShdw blurRad="50800" dist="38100" dir="2700000" algn="tl" rotWithShape="0">
              <a:srgbClr val="808080">
                <a:alpha val="39999"/>
              </a:srgbClr>
            </a:outerShdw>
          </a:effectLst>
        </p:spPr>
        <p:txBody>
          <a:bodyPr wrap="none">
            <a:spAutoFit/>
          </a:bodyPr>
          <a:lstStyle/>
          <a:p>
            <a:pPr eaLnBrk="1" hangingPunct="1">
              <a:defRPr/>
            </a:pPr>
            <a:r>
              <a:rPr lang="en-US" sz="2400" dirty="0">
                <a:solidFill>
                  <a:srgbClr val="000000"/>
                </a:solidFill>
                <a:latin typeface="Verdana" charset="0"/>
                <a:ea typeface="ＭＳ Ｐゴシック" charset="0"/>
                <a:cs typeface="ＭＳ Ｐゴシック" charset="0"/>
              </a:rPr>
              <a:t>Precision physics</a:t>
            </a:r>
          </a:p>
        </p:txBody>
      </p:sp>
      <p:sp>
        <p:nvSpPr>
          <p:cNvPr id="18" name="Rounded Rectangle 17">
            <a:extLst>
              <a:ext uri="{FF2B5EF4-FFF2-40B4-BE49-F238E27FC236}">
                <a16:creationId xmlns:a16="http://schemas.microsoft.com/office/drawing/2014/main" id="{7BCA8129-DA51-35DF-9574-CFF1ED69A148}"/>
              </a:ext>
            </a:extLst>
          </p:cNvPr>
          <p:cNvSpPr>
            <a:spLocks noChangeArrowheads="1"/>
          </p:cNvSpPr>
          <p:nvPr/>
        </p:nvSpPr>
        <p:spPr bwMode="auto">
          <a:xfrm>
            <a:off x="5554663" y="4160838"/>
            <a:ext cx="812800" cy="666750"/>
          </a:xfrm>
          <a:prstGeom prst="roundRect">
            <a:avLst>
              <a:gd name="adj" fmla="val 16667"/>
            </a:avLst>
          </a:prstGeom>
          <a:solidFill>
            <a:srgbClr val="CCCCCC">
              <a:alpha val="50195"/>
            </a:srgbClr>
          </a:solidFill>
          <a:ln w="9525">
            <a:solidFill>
              <a:srgbClr val="BCBCBC"/>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dirty="0">
                <a:solidFill>
                  <a:schemeClr val="lt1"/>
                </a:solidFill>
                <a:latin typeface="+mn-lt"/>
                <a:ea typeface="+mn-ea"/>
              </a:rPr>
              <a:t> </a:t>
            </a:r>
          </a:p>
        </p:txBody>
      </p:sp>
      <p:sp>
        <p:nvSpPr>
          <p:cNvPr id="19" name="TextBox 18">
            <a:extLst>
              <a:ext uri="{FF2B5EF4-FFF2-40B4-BE49-F238E27FC236}">
                <a16:creationId xmlns:a16="http://schemas.microsoft.com/office/drawing/2014/main" id="{7A25FC75-05F3-37B8-2D65-E175B9A5D451}"/>
              </a:ext>
            </a:extLst>
          </p:cNvPr>
          <p:cNvSpPr txBox="1">
            <a:spLocks noChangeArrowheads="1"/>
          </p:cNvSpPr>
          <p:nvPr/>
        </p:nvSpPr>
        <p:spPr bwMode="auto">
          <a:xfrm>
            <a:off x="5665788" y="4289425"/>
            <a:ext cx="620712" cy="369888"/>
          </a:xfrm>
          <a:prstGeom prst="rect">
            <a:avLst/>
          </a:prstGeom>
          <a:noFill/>
          <a:ln>
            <a:noFill/>
          </a:ln>
          <a:effectLst>
            <a:outerShdw blurRad="50800" dist="38100" dir="2700000" algn="tl" rotWithShape="0">
              <a:srgbClr val="808080">
                <a:alpha val="39999"/>
              </a:srgbClr>
            </a:outerShdw>
          </a:effectLst>
        </p:spPr>
        <p:txBody>
          <a:bodyPr wrap="none">
            <a:spAutoFit/>
          </a:bodyPr>
          <a:lstStyle/>
          <a:p>
            <a:pPr eaLnBrk="1" hangingPunct="1">
              <a:defRPr/>
            </a:pPr>
            <a:r>
              <a:rPr lang="en-US" dirty="0">
                <a:solidFill>
                  <a:srgbClr val="000000"/>
                </a:solidFill>
                <a:latin typeface="Verdana" charset="0"/>
                <a:ea typeface="ＭＳ Ｐゴシック" charset="0"/>
                <a:cs typeface="ＭＳ Ｐゴシック" charset="0"/>
              </a:rPr>
              <a:t>g-2</a:t>
            </a:r>
          </a:p>
        </p:txBody>
      </p:sp>
      <p:sp>
        <p:nvSpPr>
          <p:cNvPr id="20" name="Rounded Rectangle 19">
            <a:extLst>
              <a:ext uri="{FF2B5EF4-FFF2-40B4-BE49-F238E27FC236}">
                <a16:creationId xmlns:a16="http://schemas.microsoft.com/office/drawing/2014/main" id="{1290E8D0-3D17-F0B0-7B80-926743AF55E8}"/>
              </a:ext>
            </a:extLst>
          </p:cNvPr>
          <p:cNvSpPr>
            <a:spLocks noChangeArrowheads="1"/>
          </p:cNvSpPr>
          <p:nvPr/>
        </p:nvSpPr>
        <p:spPr bwMode="auto">
          <a:xfrm>
            <a:off x="1682750" y="1452563"/>
            <a:ext cx="812800" cy="666750"/>
          </a:xfrm>
          <a:prstGeom prst="roundRect">
            <a:avLst>
              <a:gd name="adj" fmla="val 16667"/>
            </a:avLst>
          </a:prstGeom>
          <a:solidFill>
            <a:srgbClr val="CCCCCC">
              <a:alpha val="50195"/>
            </a:srgbClr>
          </a:solidFill>
          <a:ln w="9525">
            <a:solidFill>
              <a:srgbClr val="BCBCBC"/>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dirty="0">
                <a:solidFill>
                  <a:schemeClr val="lt1"/>
                </a:solidFill>
                <a:latin typeface="+mn-lt"/>
                <a:ea typeface="+mn-ea"/>
              </a:rPr>
              <a:t> </a:t>
            </a:r>
          </a:p>
        </p:txBody>
      </p:sp>
      <p:sp>
        <p:nvSpPr>
          <p:cNvPr id="21" name="TextBox 20">
            <a:extLst>
              <a:ext uri="{FF2B5EF4-FFF2-40B4-BE49-F238E27FC236}">
                <a16:creationId xmlns:a16="http://schemas.microsoft.com/office/drawing/2014/main" id="{201242CA-D0A7-AFF8-6BB1-A011450817C0}"/>
              </a:ext>
            </a:extLst>
          </p:cNvPr>
          <p:cNvSpPr txBox="1">
            <a:spLocks noChangeArrowheads="1"/>
          </p:cNvSpPr>
          <p:nvPr/>
        </p:nvSpPr>
        <p:spPr bwMode="auto">
          <a:xfrm>
            <a:off x="1747838" y="1597025"/>
            <a:ext cx="754062" cy="368300"/>
          </a:xfrm>
          <a:prstGeom prst="rect">
            <a:avLst/>
          </a:prstGeom>
          <a:noFill/>
          <a:ln>
            <a:noFill/>
          </a:ln>
          <a:effectLst>
            <a:outerShdw blurRad="50800" dist="38100" dir="2700000" algn="tl" rotWithShape="0">
              <a:srgbClr val="808080">
                <a:alpha val="39999"/>
              </a:srgbClr>
            </a:outerShdw>
          </a:effectLst>
        </p:spPr>
        <p:txBody>
          <a:bodyPr wrap="none">
            <a:spAutoFit/>
          </a:bodyPr>
          <a:lstStyle/>
          <a:p>
            <a:pPr eaLnBrk="1" hangingPunct="1">
              <a:defRPr/>
            </a:pPr>
            <a:r>
              <a:rPr lang="en-US" dirty="0">
                <a:solidFill>
                  <a:srgbClr val="000000"/>
                </a:solidFill>
                <a:latin typeface="Verdana" charset="0"/>
                <a:ea typeface="ＭＳ Ｐゴシック" charset="0"/>
                <a:cs typeface="ＭＳ Ｐゴシック" charset="0"/>
              </a:rPr>
              <a:t>EDM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Footer Placeholder 4">
            <a:extLst>
              <a:ext uri="{FF2B5EF4-FFF2-40B4-BE49-F238E27FC236}">
                <a16:creationId xmlns:a16="http://schemas.microsoft.com/office/drawing/2014/main" id="{6D18467A-90C3-5B79-0D77-93A1EEDBF9B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70D73CD7-5499-C245-8358-DDAD0C3431F3}" type="slidenum">
              <a:rPr lang="en-US" altLang="en-CH" sz="1000" smtClean="0">
                <a:solidFill>
                  <a:schemeClr val="accent2"/>
                </a:solidFill>
              </a:rPr>
              <a:pPr>
                <a:spcBef>
                  <a:spcPct val="0"/>
                </a:spcBef>
                <a:buFontTx/>
                <a:buNone/>
              </a:pPr>
              <a:t>40</a:t>
            </a:fld>
            <a:r>
              <a:rPr lang="en-US" altLang="en-CH" sz="1000">
                <a:solidFill>
                  <a:schemeClr val="accent2"/>
                </a:solidFill>
              </a:rPr>
              <a:t>)</a:t>
            </a:r>
          </a:p>
        </p:txBody>
      </p:sp>
      <p:sp>
        <p:nvSpPr>
          <p:cNvPr id="89090" name="Rectangle 2">
            <a:extLst>
              <a:ext uri="{FF2B5EF4-FFF2-40B4-BE49-F238E27FC236}">
                <a16:creationId xmlns:a16="http://schemas.microsoft.com/office/drawing/2014/main" id="{0E8A175C-C7FC-8EA7-8D9D-05A39E8A24DD}"/>
              </a:ext>
            </a:extLst>
          </p:cNvPr>
          <p:cNvSpPr>
            <a:spLocks noGrp="1" noChangeArrowheads="1"/>
          </p:cNvSpPr>
          <p:nvPr>
            <p:ph type="title"/>
          </p:nvPr>
        </p:nvSpPr>
        <p:spPr/>
        <p:txBody>
          <a:bodyPr/>
          <a:lstStyle/>
          <a:p>
            <a:pPr eaLnBrk="1" hangingPunct="1"/>
            <a:r>
              <a:rPr lang="en-US" altLang="en-CH">
                <a:ea typeface="ＭＳ Ｐゴシック" panose="020B0600070205080204" pitchFamily="34" charset="-128"/>
              </a:rPr>
              <a:t>Deriving the triangle interpretation</a:t>
            </a:r>
          </a:p>
        </p:txBody>
      </p:sp>
      <p:sp>
        <p:nvSpPr>
          <p:cNvPr id="89091" name="Rectangle 3">
            <a:extLst>
              <a:ext uri="{FF2B5EF4-FFF2-40B4-BE49-F238E27FC236}">
                <a16:creationId xmlns:a16="http://schemas.microsoft.com/office/drawing/2014/main" id="{7D2941F0-D53E-7656-C592-CDE0F0B173FD}"/>
              </a:ext>
            </a:extLst>
          </p:cNvPr>
          <p:cNvSpPr>
            <a:spLocks noGrp="1" noChangeArrowheads="1"/>
          </p:cNvSpPr>
          <p:nvPr>
            <p:ph type="body" sz="half" idx="1"/>
          </p:nvPr>
        </p:nvSpPr>
        <p:spPr>
          <a:xfrm>
            <a:off x="685800" y="1047750"/>
            <a:ext cx="7265988" cy="5257800"/>
          </a:xfrm>
        </p:spPr>
        <p:txBody>
          <a:bodyPr/>
          <a:lstStyle/>
          <a:p>
            <a:pPr eaLnBrk="1" hangingPunct="1"/>
            <a:r>
              <a:rPr lang="en-US" altLang="en-CH" sz="1800">
                <a:ea typeface="ＭＳ Ｐゴシック" panose="020B0600070205080204" pitchFamily="34" charset="-128"/>
              </a:rPr>
              <a:t>Starting point: the 9 unitarity constraints on the CKM matrix</a:t>
            </a:r>
          </a:p>
          <a:p>
            <a:pPr eaLnBrk="1" hangingPunct="1"/>
            <a:endParaRPr lang="en-US" altLang="en-CH" sz="1800">
              <a:ea typeface="ＭＳ Ｐゴシック" panose="020B0600070205080204" pitchFamily="34" charset="-128"/>
            </a:endParaRPr>
          </a:p>
          <a:p>
            <a:pPr eaLnBrk="1" hangingPunct="1"/>
            <a:endParaRPr lang="en-US" altLang="en-CH" sz="1800">
              <a:ea typeface="ＭＳ Ｐゴシック" panose="020B0600070205080204" pitchFamily="34" charset="-128"/>
            </a:endParaRPr>
          </a:p>
          <a:p>
            <a:pPr eaLnBrk="1" hangingPunct="1"/>
            <a:endParaRPr lang="en-US" altLang="en-CH" sz="1800">
              <a:ea typeface="ＭＳ Ｐゴシック" panose="020B0600070205080204" pitchFamily="34" charset="-128"/>
            </a:endParaRPr>
          </a:p>
          <a:p>
            <a:pPr eaLnBrk="1" hangingPunct="1"/>
            <a:endParaRPr lang="en-US" altLang="en-CH" sz="1800">
              <a:ea typeface="ＭＳ Ｐゴシック" panose="020B0600070205080204" pitchFamily="34" charset="-128"/>
            </a:endParaRPr>
          </a:p>
          <a:p>
            <a:pPr eaLnBrk="1" hangingPunct="1"/>
            <a:endParaRPr lang="en-US" altLang="en-CH" sz="1800">
              <a:ea typeface="ＭＳ Ｐゴシック" panose="020B0600070205080204" pitchFamily="34" charset="-128"/>
            </a:endParaRPr>
          </a:p>
          <a:p>
            <a:pPr eaLnBrk="1" hangingPunct="1"/>
            <a:endParaRPr lang="en-US" altLang="en-CH" sz="1800">
              <a:ea typeface="ＭＳ Ｐゴシック" panose="020B0600070205080204" pitchFamily="34" charset="-128"/>
            </a:endParaRPr>
          </a:p>
          <a:p>
            <a:pPr eaLnBrk="1" hangingPunct="1"/>
            <a:r>
              <a:rPr lang="en-US" altLang="en-CH" sz="1800">
                <a:ea typeface="ＭＳ Ｐゴシック" panose="020B0600070205080204" pitchFamily="34" charset="-128"/>
              </a:rPr>
              <a:t>Pick (arbitrarily) orthogonality condition with (i,j)=(3,1)</a:t>
            </a:r>
          </a:p>
        </p:txBody>
      </p:sp>
      <p:graphicFrame>
        <p:nvGraphicFramePr>
          <p:cNvPr id="89092" name="Object 2">
            <a:extLst>
              <a:ext uri="{FF2B5EF4-FFF2-40B4-BE49-F238E27FC236}">
                <a16:creationId xmlns:a16="http://schemas.microsoft.com/office/drawing/2014/main" id="{2B1A0CF1-A3CC-7C00-E8BA-63101E82FDBD}"/>
              </a:ext>
            </a:extLst>
          </p:cNvPr>
          <p:cNvGraphicFramePr>
            <a:graphicFrameLocks noChangeAspect="1"/>
          </p:cNvGraphicFramePr>
          <p:nvPr/>
        </p:nvGraphicFramePr>
        <p:xfrm>
          <a:off x="1692275" y="5041900"/>
          <a:ext cx="4500563" cy="695325"/>
        </p:xfrm>
        <a:graphic>
          <a:graphicData uri="http://schemas.openxmlformats.org/presentationml/2006/ole">
            <mc:AlternateContent xmlns:mc="http://schemas.openxmlformats.org/markup-compatibility/2006">
              <mc:Choice xmlns:v="urn:schemas-microsoft-com:vml" Requires="v">
                <p:oleObj name="Equation" r:id="rId3" imgW="35991800" imgH="5562600" progId="Equation.DSMT4">
                  <p:embed/>
                </p:oleObj>
              </mc:Choice>
              <mc:Fallback>
                <p:oleObj name="Equation" r:id="rId3" imgW="35991800" imgH="5562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5041900"/>
                        <a:ext cx="4500563"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9093" name="Object 3">
            <a:extLst>
              <a:ext uri="{FF2B5EF4-FFF2-40B4-BE49-F238E27FC236}">
                <a16:creationId xmlns:a16="http://schemas.microsoft.com/office/drawing/2014/main" id="{832C6957-1165-8897-7686-6F63981B0F75}"/>
              </a:ext>
            </a:extLst>
          </p:cNvPr>
          <p:cNvGraphicFramePr>
            <a:graphicFrameLocks noGrp="1" noChangeAspect="1"/>
          </p:cNvGraphicFramePr>
          <p:nvPr>
            <p:ph sz="half" idx="2"/>
          </p:nvPr>
        </p:nvGraphicFramePr>
        <p:xfrm>
          <a:off x="1192213" y="2046288"/>
          <a:ext cx="7143750" cy="1524000"/>
        </p:xfrm>
        <a:graphic>
          <a:graphicData uri="http://schemas.openxmlformats.org/presentationml/2006/ole">
            <mc:AlternateContent xmlns:mc="http://schemas.openxmlformats.org/markup-compatibility/2006">
              <mc:Choice xmlns:v="urn:schemas-microsoft-com:vml" Requires="v">
                <p:oleObj name="Equation" r:id="rId5" imgW="79578200" imgH="16967200" progId="Equation.DSMT4">
                  <p:embed/>
                </p:oleObj>
              </mc:Choice>
              <mc:Fallback>
                <p:oleObj name="Equation" r:id="rId5" imgW="79578200" imgH="1696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2213" y="2046288"/>
                        <a:ext cx="714375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094" name="Oval 13">
            <a:extLst>
              <a:ext uri="{FF2B5EF4-FFF2-40B4-BE49-F238E27FC236}">
                <a16:creationId xmlns:a16="http://schemas.microsoft.com/office/drawing/2014/main" id="{9E23EB4A-0BA1-20C5-C15F-20F2FAB18A72}"/>
              </a:ext>
            </a:extLst>
          </p:cNvPr>
          <p:cNvSpPr>
            <a:spLocks noChangeArrowheads="1"/>
          </p:cNvSpPr>
          <p:nvPr/>
        </p:nvSpPr>
        <p:spPr bwMode="auto">
          <a:xfrm>
            <a:off x="6837363" y="3006725"/>
            <a:ext cx="614362" cy="5365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89095" name="Line 14">
            <a:extLst>
              <a:ext uri="{FF2B5EF4-FFF2-40B4-BE49-F238E27FC236}">
                <a16:creationId xmlns:a16="http://schemas.microsoft.com/office/drawing/2014/main" id="{0430FE37-E4BA-D55C-FF5A-513D5EA1F417}"/>
              </a:ext>
            </a:extLst>
          </p:cNvPr>
          <p:cNvSpPr>
            <a:spLocks noChangeShapeType="1"/>
          </p:cNvSpPr>
          <p:nvPr/>
        </p:nvSpPr>
        <p:spPr bwMode="auto">
          <a:xfrm flipH="1">
            <a:off x="6108700" y="3313113"/>
            <a:ext cx="728663" cy="1652587"/>
          </a:xfrm>
          <a:prstGeom prst="line">
            <a:avLst/>
          </a:prstGeom>
          <a:noFill/>
          <a:ln w="254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en-CH"/>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Footer Placeholder 3">
            <a:extLst>
              <a:ext uri="{FF2B5EF4-FFF2-40B4-BE49-F238E27FC236}">
                <a16:creationId xmlns:a16="http://schemas.microsoft.com/office/drawing/2014/main" id="{706C090E-3A75-B11E-33D5-C512940B6D2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7EC0396E-2080-3940-93BC-8748A57328B0}" type="slidenum">
              <a:rPr lang="en-US" altLang="en-CH" sz="1000" smtClean="0">
                <a:solidFill>
                  <a:schemeClr val="accent2"/>
                </a:solidFill>
              </a:rPr>
              <a:pPr>
                <a:spcBef>
                  <a:spcPct val="0"/>
                </a:spcBef>
                <a:buFontTx/>
                <a:buNone/>
              </a:pPr>
              <a:t>41</a:t>
            </a:fld>
            <a:r>
              <a:rPr lang="en-US" altLang="en-CH" sz="1000">
                <a:solidFill>
                  <a:schemeClr val="accent2"/>
                </a:solidFill>
              </a:rPr>
              <a:t>)</a:t>
            </a:r>
          </a:p>
        </p:txBody>
      </p:sp>
      <p:sp>
        <p:nvSpPr>
          <p:cNvPr id="91138" name="Rectangle 2">
            <a:extLst>
              <a:ext uri="{FF2B5EF4-FFF2-40B4-BE49-F238E27FC236}">
                <a16:creationId xmlns:a16="http://schemas.microsoft.com/office/drawing/2014/main" id="{4B89F031-FDEF-6550-D497-1DB37C6163AA}"/>
              </a:ext>
            </a:extLst>
          </p:cNvPr>
          <p:cNvSpPr>
            <a:spLocks noGrp="1" noChangeArrowheads="1"/>
          </p:cNvSpPr>
          <p:nvPr>
            <p:ph type="title"/>
          </p:nvPr>
        </p:nvSpPr>
        <p:spPr/>
        <p:txBody>
          <a:bodyPr/>
          <a:lstStyle/>
          <a:p>
            <a:pPr eaLnBrk="1" hangingPunct="1"/>
            <a:r>
              <a:rPr lang="en-US" altLang="en-CH">
                <a:ea typeface="ＭＳ Ｐゴシック" panose="020B0600070205080204" pitchFamily="34" charset="-128"/>
              </a:rPr>
              <a:t>Visualizing the unitarity constraint</a:t>
            </a:r>
          </a:p>
        </p:txBody>
      </p:sp>
      <p:sp>
        <p:nvSpPr>
          <p:cNvPr id="91139" name="Rectangle 3">
            <a:extLst>
              <a:ext uri="{FF2B5EF4-FFF2-40B4-BE49-F238E27FC236}">
                <a16:creationId xmlns:a16="http://schemas.microsoft.com/office/drawing/2014/main" id="{3487D835-9198-3075-7101-C00B4EF99D78}"/>
              </a:ext>
            </a:extLst>
          </p:cNvPr>
          <p:cNvSpPr>
            <a:spLocks noGrp="1" noChangeArrowheads="1"/>
          </p:cNvSpPr>
          <p:nvPr>
            <p:ph type="body" idx="1"/>
          </p:nvPr>
        </p:nvSpPr>
        <p:spPr/>
        <p:txBody>
          <a:bodyPr/>
          <a:lstStyle/>
          <a:p>
            <a:pPr eaLnBrk="1" hangingPunct="1"/>
            <a:r>
              <a:rPr lang="en-US" altLang="en-CH">
                <a:ea typeface="ＭＳ Ｐゴシック" panose="020B0600070205080204" pitchFamily="34" charset="-128"/>
              </a:rPr>
              <a:t>Sum of three complex vectors is zero </a:t>
            </a:r>
            <a:r>
              <a:rPr lang="en-US" altLang="en-CH">
                <a:ea typeface="ＭＳ Ｐゴシック" panose="020B0600070205080204" pitchFamily="34" charset="-128"/>
                <a:sym typeface="Wingdings" pitchFamily="2" charset="2"/>
              </a:rPr>
              <a:t> </a:t>
            </a:r>
            <a:br>
              <a:rPr lang="en-US" altLang="en-CH">
                <a:ea typeface="ＭＳ Ｐゴシック" panose="020B0600070205080204" pitchFamily="34" charset="-128"/>
                <a:sym typeface="Wingdings" pitchFamily="2" charset="2"/>
              </a:rPr>
            </a:br>
            <a:r>
              <a:rPr lang="en-US" altLang="en-CH">
                <a:ea typeface="ＭＳ Ｐゴシック" panose="020B0600070205080204" pitchFamily="34" charset="-128"/>
                <a:sym typeface="Wingdings" pitchFamily="2" charset="2"/>
              </a:rPr>
              <a:t>Form triangle when put head to tail</a:t>
            </a:r>
            <a:endParaRPr lang="en-US" altLang="en-CH">
              <a:ea typeface="ＭＳ Ｐゴシック" panose="020B0600070205080204" pitchFamily="34" charset="-128"/>
            </a:endParaRPr>
          </a:p>
        </p:txBody>
      </p:sp>
      <p:grpSp>
        <p:nvGrpSpPr>
          <p:cNvPr id="91140" name="Group 4">
            <a:extLst>
              <a:ext uri="{FF2B5EF4-FFF2-40B4-BE49-F238E27FC236}">
                <a16:creationId xmlns:a16="http://schemas.microsoft.com/office/drawing/2014/main" id="{9D45F483-4A88-2EF5-5003-744CC87A3FF0}"/>
              </a:ext>
            </a:extLst>
          </p:cNvPr>
          <p:cNvGrpSpPr>
            <a:grpSpLocks/>
          </p:cNvGrpSpPr>
          <p:nvPr/>
        </p:nvGrpSpPr>
        <p:grpSpPr bwMode="auto">
          <a:xfrm>
            <a:off x="3200400" y="2667000"/>
            <a:ext cx="3581400" cy="2209800"/>
            <a:chOff x="2016" y="1756"/>
            <a:chExt cx="2256" cy="1392"/>
          </a:xfrm>
        </p:grpSpPr>
        <p:sp>
          <p:nvSpPr>
            <p:cNvPr id="91145" name="Line 5">
              <a:extLst>
                <a:ext uri="{FF2B5EF4-FFF2-40B4-BE49-F238E27FC236}">
                  <a16:creationId xmlns:a16="http://schemas.microsoft.com/office/drawing/2014/main" id="{54CE17A6-5F53-F12C-F7B6-C295F175C7FE}"/>
                </a:ext>
              </a:extLst>
            </p:cNvPr>
            <p:cNvSpPr>
              <a:spLocks noChangeShapeType="1"/>
            </p:cNvSpPr>
            <p:nvPr/>
          </p:nvSpPr>
          <p:spPr bwMode="auto">
            <a:xfrm flipV="1">
              <a:off x="2016" y="2716"/>
              <a:ext cx="2256" cy="432"/>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CH"/>
            </a:p>
          </p:txBody>
        </p:sp>
        <p:sp>
          <p:nvSpPr>
            <p:cNvPr id="91146" name="Line 6">
              <a:extLst>
                <a:ext uri="{FF2B5EF4-FFF2-40B4-BE49-F238E27FC236}">
                  <a16:creationId xmlns:a16="http://schemas.microsoft.com/office/drawing/2014/main" id="{F58CA4FF-5669-1AA1-FD6B-0146D1CE4EAE}"/>
                </a:ext>
              </a:extLst>
            </p:cNvPr>
            <p:cNvSpPr>
              <a:spLocks noChangeShapeType="1"/>
            </p:cNvSpPr>
            <p:nvPr/>
          </p:nvSpPr>
          <p:spPr bwMode="auto">
            <a:xfrm flipH="1" flipV="1">
              <a:off x="2448" y="1756"/>
              <a:ext cx="1824" cy="96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CH"/>
            </a:p>
          </p:txBody>
        </p:sp>
        <p:sp>
          <p:nvSpPr>
            <p:cNvPr id="91147" name="Line 7">
              <a:extLst>
                <a:ext uri="{FF2B5EF4-FFF2-40B4-BE49-F238E27FC236}">
                  <a16:creationId xmlns:a16="http://schemas.microsoft.com/office/drawing/2014/main" id="{8A7D1819-0CF8-551A-345A-4507ED4BEEAA}"/>
                </a:ext>
              </a:extLst>
            </p:cNvPr>
            <p:cNvSpPr>
              <a:spLocks noChangeShapeType="1"/>
            </p:cNvSpPr>
            <p:nvPr/>
          </p:nvSpPr>
          <p:spPr bwMode="auto">
            <a:xfrm flipH="1">
              <a:off x="2016" y="1756"/>
              <a:ext cx="432" cy="1392"/>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CH"/>
            </a:p>
          </p:txBody>
        </p:sp>
      </p:grpSp>
      <p:graphicFrame>
        <p:nvGraphicFramePr>
          <p:cNvPr id="91141" name="Object 3">
            <a:extLst>
              <a:ext uri="{FF2B5EF4-FFF2-40B4-BE49-F238E27FC236}">
                <a16:creationId xmlns:a16="http://schemas.microsoft.com/office/drawing/2014/main" id="{B12A3541-C007-D5A3-F2E8-1AE0B09C4977}"/>
              </a:ext>
            </a:extLst>
          </p:cNvPr>
          <p:cNvGraphicFramePr>
            <a:graphicFrameLocks noChangeAspect="1"/>
          </p:cNvGraphicFramePr>
          <p:nvPr/>
        </p:nvGraphicFramePr>
        <p:xfrm>
          <a:off x="4038600" y="4876800"/>
          <a:ext cx="2438400" cy="488950"/>
        </p:xfrm>
        <a:graphic>
          <a:graphicData uri="http://schemas.openxmlformats.org/presentationml/2006/ole">
            <mc:AlternateContent xmlns:mc="http://schemas.openxmlformats.org/markup-compatibility/2006">
              <mc:Choice xmlns:v="urn:schemas-microsoft-com:vml" Requires="v">
                <p:oleObj name="Equation" r:id="rId3" imgW="27800300" imgH="5562600" progId="Equation.3">
                  <p:embed/>
                </p:oleObj>
              </mc:Choice>
              <mc:Fallback>
                <p:oleObj name="Equation" r:id="rId3" imgW="27800300" imgH="5562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876800"/>
                        <a:ext cx="24384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1142" name="Text Box 11">
            <a:extLst>
              <a:ext uri="{FF2B5EF4-FFF2-40B4-BE49-F238E27FC236}">
                <a16:creationId xmlns:a16="http://schemas.microsoft.com/office/drawing/2014/main" id="{96A5FBF2-EF82-D970-1EB5-B6CAC4E3E161}"/>
              </a:ext>
            </a:extLst>
          </p:cNvPr>
          <p:cNvSpPr txBox="1">
            <a:spLocks noChangeArrowheads="1"/>
          </p:cNvSpPr>
          <p:nvPr/>
        </p:nvSpPr>
        <p:spPr bwMode="auto">
          <a:xfrm>
            <a:off x="5257800" y="2293938"/>
            <a:ext cx="347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chemeClr val="accent2"/>
                </a:solidFill>
              </a:rPr>
              <a:t>(Wolfenstein params to order </a:t>
            </a:r>
            <a:r>
              <a:rPr lang="en-US" altLang="en-CH" sz="1400">
                <a:solidFill>
                  <a:schemeClr val="accent2"/>
                </a:solidFill>
                <a:latin typeface="Symbol" pitchFamily="2" charset="2"/>
              </a:rPr>
              <a:t>l</a:t>
            </a:r>
            <a:r>
              <a:rPr lang="en-US" altLang="en-CH" sz="1400" baseline="30000">
                <a:solidFill>
                  <a:schemeClr val="accent2"/>
                </a:solidFill>
              </a:rPr>
              <a:t>4</a:t>
            </a:r>
            <a:r>
              <a:rPr lang="en-US" altLang="en-CH" sz="1400">
                <a:solidFill>
                  <a:schemeClr val="accent2"/>
                </a:solidFill>
              </a:rPr>
              <a:t>)</a:t>
            </a:r>
          </a:p>
        </p:txBody>
      </p:sp>
      <p:graphicFrame>
        <p:nvGraphicFramePr>
          <p:cNvPr id="91143" name="Object 2">
            <a:extLst>
              <a:ext uri="{FF2B5EF4-FFF2-40B4-BE49-F238E27FC236}">
                <a16:creationId xmlns:a16="http://schemas.microsoft.com/office/drawing/2014/main" id="{A2A52951-69B0-FF46-CE6D-4C8BE64375B9}"/>
              </a:ext>
            </a:extLst>
          </p:cNvPr>
          <p:cNvGraphicFramePr>
            <a:graphicFrameLocks noChangeAspect="1"/>
          </p:cNvGraphicFramePr>
          <p:nvPr/>
        </p:nvGraphicFramePr>
        <p:xfrm>
          <a:off x="5237163" y="2749550"/>
          <a:ext cx="3103562" cy="495300"/>
        </p:xfrm>
        <a:graphic>
          <a:graphicData uri="http://schemas.openxmlformats.org/presentationml/2006/ole">
            <mc:AlternateContent xmlns:mc="http://schemas.openxmlformats.org/markup-compatibility/2006">
              <mc:Choice xmlns:v="urn:schemas-microsoft-com:vml" Requires="v">
                <p:oleObj name="Equation" r:id="rId5" imgW="1511300" imgH="241300" progId="Equation.3">
                  <p:embed/>
                </p:oleObj>
              </mc:Choice>
              <mc:Fallback>
                <p:oleObj name="Equation" r:id="rId5" imgW="1511300" imgH="2413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7163" y="2749550"/>
                        <a:ext cx="310356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91144" name="Object 4">
            <a:extLst>
              <a:ext uri="{FF2B5EF4-FFF2-40B4-BE49-F238E27FC236}">
                <a16:creationId xmlns:a16="http://schemas.microsoft.com/office/drawing/2014/main" id="{601FC7A8-00C1-832D-1004-4B19554696B4}"/>
              </a:ext>
            </a:extLst>
          </p:cNvPr>
          <p:cNvGraphicFramePr>
            <a:graphicFrameLocks noChangeAspect="1"/>
          </p:cNvGraphicFramePr>
          <p:nvPr/>
        </p:nvGraphicFramePr>
        <p:xfrm>
          <a:off x="990600" y="3200400"/>
          <a:ext cx="2403475" cy="434975"/>
        </p:xfrm>
        <a:graphic>
          <a:graphicData uri="http://schemas.openxmlformats.org/presentationml/2006/ole">
            <mc:AlternateContent xmlns:mc="http://schemas.openxmlformats.org/markup-compatibility/2006">
              <mc:Choice xmlns:v="urn:schemas-microsoft-com:vml" Requires="v">
                <p:oleObj name="Equation" r:id="rId7" imgW="30721300" imgH="5562600" progId="Equation.3">
                  <p:embed/>
                </p:oleObj>
              </mc:Choice>
              <mc:Fallback>
                <p:oleObj name="Equation" r:id="rId7" imgW="30721300" imgH="5562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200400"/>
                        <a:ext cx="2403475"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Footer Placeholder 3">
            <a:extLst>
              <a:ext uri="{FF2B5EF4-FFF2-40B4-BE49-F238E27FC236}">
                <a16:creationId xmlns:a16="http://schemas.microsoft.com/office/drawing/2014/main" id="{981E708A-1079-4924-6D5C-C1AEE5BE5F6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967D9131-4CFC-ED46-9878-801D937422E0}" type="slidenum">
              <a:rPr lang="en-US" altLang="en-CH" sz="1000" smtClean="0">
                <a:solidFill>
                  <a:schemeClr val="accent2"/>
                </a:solidFill>
              </a:rPr>
              <a:pPr>
                <a:spcBef>
                  <a:spcPct val="0"/>
                </a:spcBef>
                <a:buFontTx/>
                <a:buNone/>
              </a:pPr>
              <a:t>42</a:t>
            </a:fld>
            <a:r>
              <a:rPr lang="en-US" altLang="en-CH" sz="1000">
                <a:solidFill>
                  <a:schemeClr val="accent2"/>
                </a:solidFill>
              </a:rPr>
              <a:t>)</a:t>
            </a:r>
          </a:p>
        </p:txBody>
      </p:sp>
      <p:sp>
        <p:nvSpPr>
          <p:cNvPr id="93186" name="Rectangle 2">
            <a:extLst>
              <a:ext uri="{FF2B5EF4-FFF2-40B4-BE49-F238E27FC236}">
                <a16:creationId xmlns:a16="http://schemas.microsoft.com/office/drawing/2014/main" id="{A1D54986-64D6-3008-EE3F-EB06B6CEC29B}"/>
              </a:ext>
            </a:extLst>
          </p:cNvPr>
          <p:cNvSpPr>
            <a:spLocks noGrp="1" noChangeArrowheads="1"/>
          </p:cNvSpPr>
          <p:nvPr>
            <p:ph type="title"/>
          </p:nvPr>
        </p:nvSpPr>
        <p:spPr/>
        <p:txBody>
          <a:bodyPr/>
          <a:lstStyle/>
          <a:p>
            <a:pPr eaLnBrk="1" hangingPunct="1"/>
            <a:r>
              <a:rPr lang="en-US" altLang="en-CH">
                <a:ea typeface="ＭＳ Ｐゴシック" panose="020B0600070205080204" pitchFamily="34" charset="-128"/>
              </a:rPr>
              <a:t>Visualizing the unitarity constraint</a:t>
            </a:r>
          </a:p>
        </p:txBody>
      </p:sp>
      <p:sp>
        <p:nvSpPr>
          <p:cNvPr id="93187" name="Rectangle 3">
            <a:extLst>
              <a:ext uri="{FF2B5EF4-FFF2-40B4-BE49-F238E27FC236}">
                <a16:creationId xmlns:a16="http://schemas.microsoft.com/office/drawing/2014/main" id="{B6321270-C7B7-BBC0-D5E7-64BF95D36177}"/>
              </a:ext>
            </a:extLst>
          </p:cNvPr>
          <p:cNvSpPr>
            <a:spLocks noGrp="1" noChangeArrowheads="1"/>
          </p:cNvSpPr>
          <p:nvPr>
            <p:ph type="body" idx="1"/>
          </p:nvPr>
        </p:nvSpPr>
        <p:spPr>
          <a:xfrm>
            <a:off x="685800" y="990600"/>
            <a:ext cx="7772400" cy="5638800"/>
          </a:xfrm>
        </p:spPr>
        <p:txBody>
          <a:bodyPr/>
          <a:lstStyle/>
          <a:p>
            <a:pPr eaLnBrk="1" hangingPunct="1"/>
            <a:r>
              <a:rPr lang="en-US" altLang="en-CH">
                <a:ea typeface="ＭＳ Ｐゴシック" panose="020B0600070205080204" pitchFamily="34" charset="-128"/>
                <a:sym typeface="Wingdings" pitchFamily="2" charset="2"/>
              </a:rPr>
              <a:t>Divide all sides by length of base</a:t>
            </a:r>
            <a:br>
              <a:rPr lang="en-US" altLang="en-CH">
                <a:ea typeface="ＭＳ Ｐゴシック" panose="020B0600070205080204" pitchFamily="34" charset="-128"/>
                <a:sym typeface="Wingdings" pitchFamily="2" charset="2"/>
              </a:rPr>
            </a:br>
            <a:br>
              <a:rPr lang="en-US" altLang="en-CH">
                <a:ea typeface="ＭＳ Ｐゴシック" panose="020B0600070205080204" pitchFamily="34" charset="-128"/>
                <a:sym typeface="Wingdings" pitchFamily="2" charset="2"/>
              </a:rPr>
            </a:br>
            <a:br>
              <a:rPr lang="en-US" altLang="en-CH">
                <a:ea typeface="ＭＳ Ｐゴシック" panose="020B0600070205080204" pitchFamily="34" charset="-128"/>
                <a:sym typeface="Wingdings" pitchFamily="2" charset="2"/>
              </a:rPr>
            </a:br>
            <a:br>
              <a:rPr lang="en-US" altLang="en-CH">
                <a:ea typeface="ＭＳ Ｐゴシック" panose="020B0600070205080204" pitchFamily="34" charset="-128"/>
                <a:sym typeface="Wingdings" pitchFamily="2" charset="2"/>
              </a:rPr>
            </a:br>
            <a:br>
              <a:rPr lang="en-US" altLang="en-CH">
                <a:ea typeface="ＭＳ Ｐゴシック" panose="020B0600070205080204" pitchFamily="34" charset="-128"/>
                <a:sym typeface="Wingdings" pitchFamily="2" charset="2"/>
              </a:rPr>
            </a:br>
            <a:br>
              <a:rPr lang="en-US" altLang="en-CH">
                <a:ea typeface="ＭＳ Ｐゴシック" panose="020B0600070205080204" pitchFamily="34" charset="-128"/>
                <a:sym typeface="Wingdings" pitchFamily="2" charset="2"/>
              </a:rPr>
            </a:br>
            <a:br>
              <a:rPr lang="en-US" altLang="en-CH">
                <a:ea typeface="ＭＳ Ｐゴシック" panose="020B0600070205080204" pitchFamily="34" charset="-128"/>
                <a:sym typeface="Wingdings" pitchFamily="2" charset="2"/>
              </a:rPr>
            </a:br>
            <a:br>
              <a:rPr lang="en-US" altLang="en-CH">
                <a:ea typeface="ＭＳ Ｐゴシック" panose="020B0600070205080204" pitchFamily="34" charset="-128"/>
                <a:sym typeface="Wingdings" pitchFamily="2" charset="2"/>
              </a:rPr>
            </a:br>
            <a:br>
              <a:rPr lang="en-US" altLang="en-CH">
                <a:ea typeface="ＭＳ Ｐゴシック" panose="020B0600070205080204" pitchFamily="34" charset="-128"/>
                <a:sym typeface="Wingdings" pitchFamily="2" charset="2"/>
              </a:rPr>
            </a:br>
            <a:endParaRPr lang="en-US" altLang="en-CH">
              <a:ea typeface="ＭＳ Ｐゴシック" panose="020B0600070205080204" pitchFamily="34" charset="-128"/>
              <a:sym typeface="Wingdings" pitchFamily="2" charset="2"/>
            </a:endParaRPr>
          </a:p>
          <a:p>
            <a:pPr eaLnBrk="1" hangingPunct="1"/>
            <a:endParaRPr lang="en-US" altLang="en-CH">
              <a:ea typeface="ＭＳ Ｐゴシック" panose="020B0600070205080204" pitchFamily="34" charset="-128"/>
              <a:sym typeface="Wingdings" pitchFamily="2" charset="2"/>
            </a:endParaRPr>
          </a:p>
          <a:p>
            <a:pPr eaLnBrk="1" hangingPunct="1"/>
            <a:endParaRPr lang="en-US" altLang="en-CH">
              <a:ea typeface="ＭＳ Ｐゴシック" panose="020B0600070205080204" pitchFamily="34" charset="-128"/>
              <a:sym typeface="Wingdings" pitchFamily="2" charset="2"/>
            </a:endParaRPr>
          </a:p>
          <a:p>
            <a:pPr eaLnBrk="1" hangingPunct="1"/>
            <a:endParaRPr lang="en-US" altLang="en-CH">
              <a:ea typeface="ＭＳ Ｐゴシック" panose="020B0600070205080204" pitchFamily="34" charset="-128"/>
              <a:sym typeface="Wingdings" pitchFamily="2" charset="2"/>
            </a:endParaRPr>
          </a:p>
          <a:p>
            <a:pPr eaLnBrk="1" hangingPunct="1"/>
            <a:endParaRPr lang="en-US" altLang="en-CH">
              <a:ea typeface="ＭＳ Ｐゴシック" panose="020B0600070205080204" pitchFamily="34" charset="-128"/>
              <a:sym typeface="Wingdings" pitchFamily="2" charset="2"/>
            </a:endParaRPr>
          </a:p>
          <a:p>
            <a:pPr eaLnBrk="1" hangingPunct="1"/>
            <a:r>
              <a:rPr lang="en-US" altLang="en-CH">
                <a:solidFill>
                  <a:srgbClr val="FF0000"/>
                </a:solidFill>
                <a:ea typeface="ＭＳ Ｐゴシック" panose="020B0600070205080204" pitchFamily="34" charset="-128"/>
                <a:sym typeface="Wingdings" pitchFamily="2" charset="2"/>
              </a:rPr>
              <a:t>Constructed a triangle with apex (</a:t>
            </a:r>
            <a:r>
              <a:rPr lang="en-US" altLang="en-CH">
                <a:solidFill>
                  <a:srgbClr val="FF0000"/>
                </a:solidFill>
                <a:latin typeface="Symbol" pitchFamily="2" charset="2"/>
                <a:ea typeface="ＭＳ Ｐゴシック" panose="020B0600070205080204" pitchFamily="34" charset="-128"/>
                <a:sym typeface="Wingdings" pitchFamily="2" charset="2"/>
              </a:rPr>
              <a:t>r</a:t>
            </a:r>
            <a:r>
              <a:rPr lang="en-US" altLang="en-CH">
                <a:solidFill>
                  <a:srgbClr val="FF0000"/>
                </a:solidFill>
                <a:ea typeface="ＭＳ Ｐゴシック" panose="020B0600070205080204" pitchFamily="34" charset="-128"/>
                <a:sym typeface="Wingdings" pitchFamily="2" charset="2"/>
              </a:rPr>
              <a:t>,</a:t>
            </a:r>
            <a:r>
              <a:rPr lang="en-US" altLang="en-CH">
                <a:solidFill>
                  <a:srgbClr val="FF0000"/>
                </a:solidFill>
                <a:latin typeface="Symbol" pitchFamily="2" charset="2"/>
                <a:ea typeface="ＭＳ Ｐゴシック" panose="020B0600070205080204" pitchFamily="34" charset="-128"/>
                <a:sym typeface="Wingdings" pitchFamily="2" charset="2"/>
              </a:rPr>
              <a:t>h</a:t>
            </a:r>
            <a:r>
              <a:rPr lang="en-US" altLang="en-CH">
                <a:solidFill>
                  <a:srgbClr val="FF0000"/>
                </a:solidFill>
                <a:ea typeface="ＭＳ Ｐゴシック" panose="020B0600070205080204" pitchFamily="34" charset="-128"/>
                <a:sym typeface="Wingdings" pitchFamily="2" charset="2"/>
              </a:rPr>
              <a:t>)</a:t>
            </a:r>
            <a:endParaRPr lang="en-US" altLang="en-CH">
              <a:solidFill>
                <a:srgbClr val="FF0000"/>
              </a:solidFill>
              <a:ea typeface="ＭＳ Ｐゴシック" panose="020B0600070205080204" pitchFamily="34" charset="-128"/>
            </a:endParaRPr>
          </a:p>
        </p:txBody>
      </p:sp>
      <p:grpSp>
        <p:nvGrpSpPr>
          <p:cNvPr id="93188" name="Group 4">
            <a:extLst>
              <a:ext uri="{FF2B5EF4-FFF2-40B4-BE49-F238E27FC236}">
                <a16:creationId xmlns:a16="http://schemas.microsoft.com/office/drawing/2014/main" id="{9A8F6702-E041-51CC-786E-F85A64CE300B}"/>
              </a:ext>
            </a:extLst>
          </p:cNvPr>
          <p:cNvGrpSpPr>
            <a:grpSpLocks/>
          </p:cNvGrpSpPr>
          <p:nvPr/>
        </p:nvGrpSpPr>
        <p:grpSpPr bwMode="auto">
          <a:xfrm rot="633379">
            <a:off x="3200400" y="2787650"/>
            <a:ext cx="3581400" cy="2209800"/>
            <a:chOff x="2016" y="1756"/>
            <a:chExt cx="2256" cy="1392"/>
          </a:xfrm>
        </p:grpSpPr>
        <p:sp>
          <p:nvSpPr>
            <p:cNvPr id="93195" name="Line 5">
              <a:extLst>
                <a:ext uri="{FF2B5EF4-FFF2-40B4-BE49-F238E27FC236}">
                  <a16:creationId xmlns:a16="http://schemas.microsoft.com/office/drawing/2014/main" id="{4E1C1BC8-683A-0FF8-B5E0-E4889F5EFFF3}"/>
                </a:ext>
              </a:extLst>
            </p:cNvPr>
            <p:cNvSpPr>
              <a:spLocks noChangeShapeType="1"/>
            </p:cNvSpPr>
            <p:nvPr/>
          </p:nvSpPr>
          <p:spPr bwMode="auto">
            <a:xfrm flipV="1">
              <a:off x="2016" y="2716"/>
              <a:ext cx="2256" cy="432"/>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CH"/>
            </a:p>
          </p:txBody>
        </p:sp>
        <p:sp>
          <p:nvSpPr>
            <p:cNvPr id="93196" name="Line 6">
              <a:extLst>
                <a:ext uri="{FF2B5EF4-FFF2-40B4-BE49-F238E27FC236}">
                  <a16:creationId xmlns:a16="http://schemas.microsoft.com/office/drawing/2014/main" id="{6975E1A9-8FE0-41E7-A516-C43563A3B8F0}"/>
                </a:ext>
              </a:extLst>
            </p:cNvPr>
            <p:cNvSpPr>
              <a:spLocks noChangeShapeType="1"/>
            </p:cNvSpPr>
            <p:nvPr/>
          </p:nvSpPr>
          <p:spPr bwMode="auto">
            <a:xfrm flipH="1" flipV="1">
              <a:off x="2448" y="1756"/>
              <a:ext cx="1824" cy="96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CH"/>
            </a:p>
          </p:txBody>
        </p:sp>
        <p:sp>
          <p:nvSpPr>
            <p:cNvPr id="93197" name="Line 7">
              <a:extLst>
                <a:ext uri="{FF2B5EF4-FFF2-40B4-BE49-F238E27FC236}">
                  <a16:creationId xmlns:a16="http://schemas.microsoft.com/office/drawing/2014/main" id="{703613EB-64DA-BD9C-FE0A-D40679A08C3D}"/>
                </a:ext>
              </a:extLst>
            </p:cNvPr>
            <p:cNvSpPr>
              <a:spLocks noChangeShapeType="1"/>
            </p:cNvSpPr>
            <p:nvPr/>
          </p:nvSpPr>
          <p:spPr bwMode="auto">
            <a:xfrm flipH="1">
              <a:off x="2016" y="1756"/>
              <a:ext cx="432" cy="1392"/>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CH"/>
            </a:p>
          </p:txBody>
        </p:sp>
      </p:grpSp>
      <p:graphicFrame>
        <p:nvGraphicFramePr>
          <p:cNvPr id="93189" name="Object 2">
            <a:extLst>
              <a:ext uri="{FF2B5EF4-FFF2-40B4-BE49-F238E27FC236}">
                <a16:creationId xmlns:a16="http://schemas.microsoft.com/office/drawing/2014/main" id="{31ED9B5F-A73A-B922-FC68-F84B89173DB0}"/>
              </a:ext>
            </a:extLst>
          </p:cNvPr>
          <p:cNvGraphicFramePr>
            <a:graphicFrameLocks noChangeAspect="1"/>
          </p:cNvGraphicFramePr>
          <p:nvPr/>
        </p:nvGraphicFramePr>
        <p:xfrm>
          <a:off x="1006475" y="2921000"/>
          <a:ext cx="1966913" cy="801688"/>
        </p:xfrm>
        <a:graphic>
          <a:graphicData uri="http://schemas.openxmlformats.org/presentationml/2006/ole">
            <mc:AlternateContent xmlns:mc="http://schemas.openxmlformats.org/markup-compatibility/2006">
              <mc:Choice xmlns:v="urn:schemas-microsoft-com:vml" Requires="v">
                <p:oleObj name="Equation" r:id="rId3" imgW="1092200" imgH="444500" progId="Equation.3">
                  <p:embed/>
                </p:oleObj>
              </mc:Choice>
              <mc:Fallback>
                <p:oleObj name="Equation" r:id="rId3" imgW="1092200" imgH="4445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475" y="2921000"/>
                        <a:ext cx="1966913" cy="80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93190" name="Object 3">
            <a:extLst>
              <a:ext uri="{FF2B5EF4-FFF2-40B4-BE49-F238E27FC236}">
                <a16:creationId xmlns:a16="http://schemas.microsoft.com/office/drawing/2014/main" id="{3AC196B8-1684-B4AC-DECB-41A86E7323D9}"/>
              </a:ext>
            </a:extLst>
          </p:cNvPr>
          <p:cNvGraphicFramePr>
            <a:graphicFrameLocks noChangeAspect="1"/>
          </p:cNvGraphicFramePr>
          <p:nvPr/>
        </p:nvGraphicFramePr>
        <p:xfrm>
          <a:off x="5748338" y="2655888"/>
          <a:ext cx="2608262" cy="911225"/>
        </p:xfrm>
        <a:graphic>
          <a:graphicData uri="http://schemas.openxmlformats.org/presentationml/2006/ole">
            <mc:AlternateContent xmlns:mc="http://schemas.openxmlformats.org/markup-compatibility/2006">
              <mc:Choice xmlns:v="urn:schemas-microsoft-com:vml" Requires="v">
                <p:oleObj name="Equation" r:id="rId5" imgW="1270000" imgH="444500" progId="Equation.3">
                  <p:embed/>
                </p:oleObj>
              </mc:Choice>
              <mc:Fallback>
                <p:oleObj name="Equation" r:id="rId5" imgW="1270000" imgH="4445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8338" y="2655888"/>
                        <a:ext cx="2608262" cy="911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93191" name="Object 4">
            <a:extLst>
              <a:ext uri="{FF2B5EF4-FFF2-40B4-BE49-F238E27FC236}">
                <a16:creationId xmlns:a16="http://schemas.microsoft.com/office/drawing/2014/main" id="{594B7D10-E221-2860-1F8E-87FC65755E18}"/>
              </a:ext>
            </a:extLst>
          </p:cNvPr>
          <p:cNvGraphicFramePr>
            <a:graphicFrameLocks noChangeAspect="1"/>
          </p:cNvGraphicFramePr>
          <p:nvPr/>
        </p:nvGraphicFramePr>
        <p:xfrm>
          <a:off x="4267200" y="4800600"/>
          <a:ext cx="1308100" cy="925513"/>
        </p:xfrm>
        <a:graphic>
          <a:graphicData uri="http://schemas.openxmlformats.org/presentationml/2006/ole">
            <mc:AlternateContent xmlns:mc="http://schemas.openxmlformats.org/markup-compatibility/2006">
              <mc:Choice xmlns:v="urn:schemas-microsoft-com:vml" Requires="v">
                <p:oleObj name="Equation" r:id="rId7" imgW="14922500" imgH="10528300" progId="Equation.3">
                  <p:embed/>
                </p:oleObj>
              </mc:Choice>
              <mc:Fallback>
                <p:oleObj name="Equation" r:id="rId7" imgW="14922500" imgH="105283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800600"/>
                        <a:ext cx="1308100" cy="925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3192" name="Text Box 11">
            <a:extLst>
              <a:ext uri="{FF2B5EF4-FFF2-40B4-BE49-F238E27FC236}">
                <a16:creationId xmlns:a16="http://schemas.microsoft.com/office/drawing/2014/main" id="{D22DA2DC-6B0D-3B93-F912-76295A04AA97}"/>
              </a:ext>
            </a:extLst>
          </p:cNvPr>
          <p:cNvSpPr txBox="1">
            <a:spLocks noChangeArrowheads="1"/>
          </p:cNvSpPr>
          <p:nvPr/>
        </p:nvSpPr>
        <p:spPr bwMode="auto">
          <a:xfrm>
            <a:off x="2438400" y="47085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a:solidFill>
                  <a:schemeClr val="accent2"/>
                </a:solidFill>
              </a:rPr>
              <a:t>(0,0)</a:t>
            </a:r>
          </a:p>
        </p:txBody>
      </p:sp>
      <p:sp>
        <p:nvSpPr>
          <p:cNvPr id="93193" name="Text Box 12">
            <a:extLst>
              <a:ext uri="{FF2B5EF4-FFF2-40B4-BE49-F238E27FC236}">
                <a16:creationId xmlns:a16="http://schemas.microsoft.com/office/drawing/2014/main" id="{14EAB5F7-ED45-FDBC-C440-8DFEEAF03414}"/>
              </a:ext>
            </a:extLst>
          </p:cNvPr>
          <p:cNvSpPr txBox="1">
            <a:spLocks noChangeArrowheads="1"/>
          </p:cNvSpPr>
          <p:nvPr/>
        </p:nvSpPr>
        <p:spPr bwMode="auto">
          <a:xfrm>
            <a:off x="6324600" y="47085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a:solidFill>
                  <a:schemeClr val="accent2"/>
                </a:solidFill>
              </a:rPr>
              <a:t>(1,0)</a:t>
            </a:r>
          </a:p>
        </p:txBody>
      </p:sp>
      <p:sp>
        <p:nvSpPr>
          <p:cNvPr id="93194" name="Text Box 13">
            <a:extLst>
              <a:ext uri="{FF2B5EF4-FFF2-40B4-BE49-F238E27FC236}">
                <a16:creationId xmlns:a16="http://schemas.microsoft.com/office/drawing/2014/main" id="{8D90ABBC-98EB-B689-3DB6-84598C99279B}"/>
              </a:ext>
            </a:extLst>
          </p:cNvPr>
          <p:cNvSpPr txBox="1">
            <a:spLocks noChangeArrowheads="1"/>
          </p:cNvSpPr>
          <p:nvPr/>
        </p:nvSpPr>
        <p:spPr bwMode="auto">
          <a:xfrm>
            <a:off x="3733800" y="2135188"/>
            <a:ext cx="846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a:solidFill>
                  <a:schemeClr val="accent2"/>
                </a:solidFill>
              </a:rPr>
              <a:t>(</a:t>
            </a:r>
            <a:r>
              <a:rPr lang="en-US" altLang="en-CH">
                <a:solidFill>
                  <a:schemeClr val="accent2"/>
                </a:solidFill>
                <a:latin typeface="Symbol" pitchFamily="2" charset="2"/>
              </a:rPr>
              <a:t>r</a:t>
            </a:r>
            <a:r>
              <a:rPr lang="en-US" altLang="en-CH">
                <a:solidFill>
                  <a:schemeClr val="accent2"/>
                </a:solidFill>
              </a:rPr>
              <a:t>,</a:t>
            </a:r>
            <a:r>
              <a:rPr lang="en-US" altLang="en-CH">
                <a:solidFill>
                  <a:schemeClr val="accent2"/>
                </a:solidFill>
                <a:latin typeface="Symbol" pitchFamily="2" charset="2"/>
              </a:rPr>
              <a:t>h</a:t>
            </a:r>
            <a:r>
              <a:rPr lang="en-US" altLang="en-CH">
                <a:solidFill>
                  <a:schemeClr val="accent2"/>
                </a:solidFill>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CC9BD86C-1ADD-311F-A1EB-E54291326111}"/>
              </a:ext>
            </a:extLst>
          </p:cNvPr>
          <p:cNvSpPr>
            <a:spLocks noGrp="1" noChangeArrowheads="1"/>
          </p:cNvSpPr>
          <p:nvPr>
            <p:ph type="title"/>
          </p:nvPr>
        </p:nvSpPr>
        <p:spPr/>
        <p:txBody>
          <a:bodyPr/>
          <a:lstStyle/>
          <a:p>
            <a:r>
              <a:rPr lang="en-US" altLang="en-US" dirty="0">
                <a:ea typeface="ＭＳ Ｐゴシック" panose="020B0600070205080204" pitchFamily="34" charset="-128"/>
              </a:rPr>
              <a:t>“</a:t>
            </a:r>
            <a:r>
              <a:rPr lang="en-US" altLang="en-CH" dirty="0">
                <a:ea typeface="ＭＳ Ｐゴシック" panose="020B0600070205080204" pitchFamily="34" charset="-128"/>
              </a:rPr>
              <a:t>The</a:t>
            </a:r>
            <a:r>
              <a:rPr lang="en-US" altLang="en-US" dirty="0">
                <a:ea typeface="ＭＳ Ｐゴシック" panose="020B0600070205080204" pitchFamily="34" charset="-128"/>
              </a:rPr>
              <a:t>”</a:t>
            </a:r>
            <a:r>
              <a:rPr lang="en-US" altLang="en-CH" dirty="0">
                <a:ea typeface="ＭＳ Ｐゴシック" panose="020B0600070205080204" pitchFamily="34" charset="-128"/>
              </a:rPr>
              <a:t> Unitarity triangle</a:t>
            </a:r>
          </a:p>
        </p:txBody>
      </p:sp>
      <p:pic>
        <p:nvPicPr>
          <p:cNvPr id="95234" name="Picture 3">
            <a:extLst>
              <a:ext uri="{FF2B5EF4-FFF2-40B4-BE49-F238E27FC236}">
                <a16:creationId xmlns:a16="http://schemas.microsoft.com/office/drawing/2014/main" id="{F81D544D-4776-DFE5-D7B1-81267EAF1CBF}"/>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9477" t="11322" r="51981" b="72615"/>
          <a:stretch>
            <a:fillRect/>
          </a:stretch>
        </p:blipFill>
        <p:spPr>
          <a:xfrm>
            <a:off x="1076325" y="1739900"/>
            <a:ext cx="6797675" cy="3895725"/>
          </a:xfrm>
        </p:spPr>
      </p:pic>
      <p:sp>
        <p:nvSpPr>
          <p:cNvPr id="95235" name="Rectangle 3">
            <a:extLst>
              <a:ext uri="{FF2B5EF4-FFF2-40B4-BE49-F238E27FC236}">
                <a16:creationId xmlns:a16="http://schemas.microsoft.com/office/drawing/2014/main" id="{DE530877-2F41-0C21-FCF9-1ACBF34400FB}"/>
              </a:ext>
            </a:extLst>
          </p:cNvPr>
          <p:cNvSpPr>
            <a:spLocks noChangeArrowheads="1"/>
          </p:cNvSpPr>
          <p:nvPr/>
        </p:nvSpPr>
        <p:spPr bwMode="auto">
          <a:xfrm>
            <a:off x="685800" y="990600"/>
            <a:ext cx="845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CH" b="0" i="0"/>
              <a:t>We can visualize the CKM-constraints in (</a:t>
            </a:r>
            <a:r>
              <a:rPr lang="en-US" altLang="en-CH" b="0" i="0">
                <a:latin typeface="Symbol" pitchFamily="2" charset="2"/>
              </a:rPr>
              <a:t>r,h</a:t>
            </a:r>
            <a:r>
              <a:rPr lang="en-US" altLang="en-CH" b="0" i="0"/>
              <a:t>) plane</a:t>
            </a:r>
          </a:p>
        </p:txBody>
      </p:sp>
      <p:sp>
        <p:nvSpPr>
          <p:cNvPr id="95236" name="Rectangle 5">
            <a:extLst>
              <a:ext uri="{FF2B5EF4-FFF2-40B4-BE49-F238E27FC236}">
                <a16:creationId xmlns:a16="http://schemas.microsoft.com/office/drawing/2014/main" id="{C4B5694B-FB6A-CB77-4352-17974C87DB4D}"/>
              </a:ext>
            </a:extLst>
          </p:cNvPr>
          <p:cNvSpPr>
            <a:spLocks noChangeArrowheads="1"/>
          </p:cNvSpPr>
          <p:nvPr/>
        </p:nvSpPr>
        <p:spPr bwMode="auto">
          <a:xfrm>
            <a:off x="2574925" y="1970088"/>
            <a:ext cx="4494213" cy="652462"/>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D510BE02-7D7C-2C10-AFC9-4ADB037D2C01}"/>
              </a:ext>
            </a:extLst>
          </p:cNvPr>
          <p:cNvSpPr>
            <a:spLocks noGrp="1" noChangeArrowheads="1"/>
          </p:cNvSpPr>
          <p:nvPr>
            <p:ph type="title"/>
          </p:nvPr>
        </p:nvSpPr>
        <p:spPr/>
        <p:txBody>
          <a:bodyPr/>
          <a:lstStyle/>
          <a:p>
            <a:r>
              <a:rPr lang="el-GR" altLang="en-CH" b="1">
                <a:latin typeface="Times New Roman" panose="02020603050405020304" pitchFamily="18" charset="0"/>
                <a:ea typeface="ＭＳ Ｐゴシック" panose="020B0600070205080204" pitchFamily="34" charset="-128"/>
              </a:rPr>
              <a:t>β</a:t>
            </a:r>
          </a:p>
        </p:txBody>
      </p:sp>
      <p:pic>
        <p:nvPicPr>
          <p:cNvPr id="128002" name="Picture 3">
            <a:extLst>
              <a:ext uri="{FF2B5EF4-FFF2-40B4-BE49-F238E27FC236}">
                <a16:creationId xmlns:a16="http://schemas.microsoft.com/office/drawing/2014/main" id="{854B385E-6E4A-3857-CFF4-EEC2370E5B23}"/>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0968" t="68196" r="64272" b="16594"/>
          <a:stretch>
            <a:fillRect/>
          </a:stretch>
        </p:blipFill>
        <p:spPr>
          <a:xfrm>
            <a:off x="5226050" y="2990850"/>
            <a:ext cx="3686175" cy="3049588"/>
          </a:xfrm>
        </p:spPr>
      </p:pic>
      <p:sp>
        <p:nvSpPr>
          <p:cNvPr id="128003" name="Rectangle 3">
            <a:extLst>
              <a:ext uri="{FF2B5EF4-FFF2-40B4-BE49-F238E27FC236}">
                <a16:creationId xmlns:a16="http://schemas.microsoft.com/office/drawing/2014/main" id="{60BB2D45-2A17-CD10-C2AF-534EC3512066}"/>
              </a:ext>
            </a:extLst>
          </p:cNvPr>
          <p:cNvSpPr>
            <a:spLocks noChangeArrowheads="1"/>
          </p:cNvSpPr>
          <p:nvPr/>
        </p:nvSpPr>
        <p:spPr bwMode="auto">
          <a:xfrm>
            <a:off x="685800" y="990600"/>
            <a:ext cx="84582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spcBef>
                <a:spcPct val="50000"/>
              </a:spcBef>
              <a:buFontTx/>
              <a:buChar char="•"/>
            </a:pPr>
            <a:r>
              <a:rPr lang="en-US" altLang="en-CH" sz="2000" b="0" i="0">
                <a:solidFill>
                  <a:schemeClr val="tx1"/>
                </a:solidFill>
              </a:rPr>
              <a:t>We can correlate the angles </a:t>
            </a:r>
            <a:r>
              <a:rPr lang="el-GR" altLang="en-CH" sz="2000" b="0" i="0">
                <a:solidFill>
                  <a:schemeClr val="tx1"/>
                </a:solidFill>
                <a:latin typeface="Times New Roman" panose="02020603050405020304" pitchFamily="18" charset="0"/>
              </a:rPr>
              <a:t>β</a:t>
            </a:r>
            <a:r>
              <a:rPr lang="en-US" altLang="en-CH" sz="2000" b="0" i="0">
                <a:solidFill>
                  <a:schemeClr val="tx1"/>
                </a:solidFill>
                <a:latin typeface="Times New Roman" panose="02020603050405020304" pitchFamily="18" charset="0"/>
              </a:rPr>
              <a:t> </a:t>
            </a:r>
            <a:r>
              <a:rPr lang="en-US" altLang="en-CH" sz="2000" b="0" i="0">
                <a:solidFill>
                  <a:schemeClr val="tx1"/>
                </a:solidFill>
              </a:rPr>
              <a:t>and</a:t>
            </a:r>
            <a:r>
              <a:rPr lang="en-US" altLang="en-CH" sz="2000" b="0" i="0">
                <a:solidFill>
                  <a:schemeClr val="tx1"/>
                </a:solidFill>
                <a:latin typeface="Times New Roman" panose="02020603050405020304" pitchFamily="18" charset="0"/>
              </a:rPr>
              <a:t> </a:t>
            </a:r>
            <a:r>
              <a:rPr lang="el-GR" altLang="en-CH" sz="2000" b="0" i="0">
                <a:solidFill>
                  <a:schemeClr val="tx1"/>
                </a:solidFill>
                <a:latin typeface="Times New Roman" panose="02020603050405020304" pitchFamily="18" charset="0"/>
              </a:rPr>
              <a:t>γ</a:t>
            </a:r>
            <a:r>
              <a:rPr lang="en-US" altLang="en-CH" sz="2000" b="0" i="0">
                <a:solidFill>
                  <a:schemeClr val="tx1"/>
                </a:solidFill>
                <a:latin typeface="Times New Roman" panose="02020603050405020304" pitchFamily="18" charset="0"/>
              </a:rPr>
              <a:t> </a:t>
            </a:r>
            <a:r>
              <a:rPr lang="en-US" altLang="en-CH" sz="2000" b="0" i="0">
                <a:solidFill>
                  <a:schemeClr val="tx1"/>
                </a:solidFill>
              </a:rPr>
              <a:t>to CKM elements:</a:t>
            </a:r>
            <a:endParaRPr lang="el-GR" altLang="en-CH" sz="2000" b="0" i="0">
              <a:solidFill>
                <a:schemeClr val="tx1"/>
              </a:solidFill>
              <a:latin typeface="Times New Roman" panose="02020603050405020304" pitchFamily="18" charset="0"/>
            </a:endParaRPr>
          </a:p>
        </p:txBody>
      </p:sp>
      <p:graphicFrame>
        <p:nvGraphicFramePr>
          <p:cNvPr id="128004" name="Object 2">
            <a:extLst>
              <a:ext uri="{FF2B5EF4-FFF2-40B4-BE49-F238E27FC236}">
                <a16:creationId xmlns:a16="http://schemas.microsoft.com/office/drawing/2014/main" id="{07386A75-1D85-98E0-1B21-ACD061CA7F4D}"/>
              </a:ext>
            </a:extLst>
          </p:cNvPr>
          <p:cNvGraphicFramePr>
            <a:graphicFrameLocks noChangeAspect="1"/>
          </p:cNvGraphicFramePr>
          <p:nvPr/>
        </p:nvGraphicFramePr>
        <p:xfrm>
          <a:off x="769938" y="1508125"/>
          <a:ext cx="7138987" cy="868363"/>
        </p:xfrm>
        <a:graphic>
          <a:graphicData uri="http://schemas.openxmlformats.org/presentationml/2006/ole">
            <mc:AlternateContent xmlns:mc="http://schemas.openxmlformats.org/markup-compatibility/2006">
              <mc:Choice xmlns:v="urn:schemas-microsoft-com:vml" Requires="v">
                <p:oleObj name="Equation" r:id="rId4" imgW="91287600" imgH="11112500" progId="Equation.DSMT4">
                  <p:embed/>
                </p:oleObj>
              </mc:Choice>
              <mc:Fallback>
                <p:oleObj name="Equation" r:id="rId4" imgW="91287600" imgH="11112500" progId="Equation.DSMT4">
                  <p:embed/>
                  <p:pic>
                    <p:nvPicPr>
                      <p:cNvPr id="128004" name="Object 2">
                        <a:extLst>
                          <a:ext uri="{FF2B5EF4-FFF2-40B4-BE49-F238E27FC236}">
                            <a16:creationId xmlns:a16="http://schemas.microsoft.com/office/drawing/2014/main" id="{07386A75-1D85-98E0-1B21-ACD061CA7F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38" y="1508125"/>
                        <a:ext cx="7138987" cy="868363"/>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128005" name="Picture 7">
            <a:extLst>
              <a:ext uri="{FF2B5EF4-FFF2-40B4-BE49-F238E27FC236}">
                <a16:creationId xmlns:a16="http://schemas.microsoft.com/office/drawing/2014/main" id="{255D5823-AA99-C9A7-2E2D-3FEB825137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188" y="2660650"/>
            <a:ext cx="487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8">
            <a:extLst>
              <a:ext uri="{FF2B5EF4-FFF2-40B4-BE49-F238E27FC236}">
                <a16:creationId xmlns:a16="http://schemas.microsoft.com/office/drawing/2014/main" id="{E58C0C00-BFBB-63A8-C592-C2BB50F18B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75" y="2698750"/>
            <a:ext cx="21494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E05F83E0-10BD-49EB-47C0-AF13A15B6E05}"/>
              </a:ext>
            </a:extLst>
          </p:cNvPr>
          <p:cNvSpPr>
            <a:spLocks noGrp="1" noChangeArrowheads="1"/>
          </p:cNvSpPr>
          <p:nvPr>
            <p:ph type="title"/>
          </p:nvPr>
        </p:nvSpPr>
        <p:spPr/>
        <p:txBody>
          <a:bodyPr/>
          <a:lstStyle/>
          <a:p>
            <a:r>
              <a:rPr lang="en-US" altLang="en-CH">
                <a:ea typeface="ＭＳ Ｐゴシック" panose="020B0600070205080204" pitchFamily="34" charset="-128"/>
              </a:rPr>
              <a:t>The phases in the Wolfenstein parameterization</a:t>
            </a:r>
          </a:p>
        </p:txBody>
      </p:sp>
      <p:pic>
        <p:nvPicPr>
          <p:cNvPr id="136194" name="Picture 3">
            <a:extLst>
              <a:ext uri="{FF2B5EF4-FFF2-40B4-BE49-F238E27FC236}">
                <a16:creationId xmlns:a16="http://schemas.microsoft.com/office/drawing/2014/main" id="{809C01BA-400E-6532-C00D-DE41D471CB3D}"/>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0866" t="14977" r="11560" b="64583"/>
          <a:stretch>
            <a:fillRect/>
          </a:stretch>
        </p:blipFill>
        <p:spPr>
          <a:xfrm>
            <a:off x="0" y="2297113"/>
            <a:ext cx="9144000" cy="3629025"/>
          </a:xfrm>
        </p:spPr>
      </p:pic>
      <p:sp>
        <p:nvSpPr>
          <p:cNvPr id="136195" name="Rectangle 4">
            <a:extLst>
              <a:ext uri="{FF2B5EF4-FFF2-40B4-BE49-F238E27FC236}">
                <a16:creationId xmlns:a16="http://schemas.microsoft.com/office/drawing/2014/main" id="{54764335-A40F-1DD5-D3CB-363CAB8A3F5D}"/>
              </a:ext>
            </a:extLst>
          </p:cNvPr>
          <p:cNvSpPr>
            <a:spLocks noChangeArrowheads="1"/>
          </p:cNvSpPr>
          <p:nvPr/>
        </p:nvSpPr>
        <p:spPr bwMode="auto">
          <a:xfrm>
            <a:off x="1230313" y="4543425"/>
            <a:ext cx="5761037" cy="1458913"/>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nl-NL" altLang="en-CH"/>
          </a:p>
        </p:txBody>
      </p:sp>
      <p:sp>
        <p:nvSpPr>
          <p:cNvPr id="136196" name="Footer Placeholder 3">
            <a:extLst>
              <a:ext uri="{FF2B5EF4-FFF2-40B4-BE49-F238E27FC236}">
                <a16:creationId xmlns:a16="http://schemas.microsoft.com/office/drawing/2014/main" id="{49000C8C-BB71-8622-1ED8-54D99508D45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1000" b="0" i="0"/>
              <a:t>Niels Tuning (</a:t>
            </a:r>
            <a:fld id="{A78CAA71-EBA7-B64E-A2FE-DC369238C69C}" type="slidenum">
              <a:rPr lang="en-US" altLang="en-CH" sz="1000" b="0" i="0"/>
              <a:pPr eaLnBrk="1" hangingPunct="1"/>
              <a:t>45</a:t>
            </a:fld>
            <a:r>
              <a:rPr lang="en-US" altLang="en-CH" sz="1000" b="0" i="0"/>
              <a:t>)</a:t>
            </a:r>
          </a:p>
        </p:txBody>
      </p:sp>
      <p:pic>
        <p:nvPicPr>
          <p:cNvPr id="136197" name="Picture 6">
            <a:extLst>
              <a:ext uri="{FF2B5EF4-FFF2-40B4-BE49-F238E27FC236}">
                <a16:creationId xmlns:a16="http://schemas.microsoft.com/office/drawing/2014/main" id="{A00D67F4-D6A4-CD64-FE0F-0E4D388EA2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0471"/>
          <a:stretch>
            <a:fillRect/>
          </a:stretch>
        </p:blipFill>
        <p:spPr bwMode="auto">
          <a:xfrm>
            <a:off x="187325" y="1071563"/>
            <a:ext cx="8686800" cy="860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AE64-AF4D-103A-E4FD-91B662CB0EBA}"/>
              </a:ext>
            </a:extLst>
          </p:cNvPr>
          <p:cNvSpPr>
            <a:spLocks noGrp="1"/>
          </p:cNvSpPr>
          <p:nvPr>
            <p:ph type="title"/>
          </p:nvPr>
        </p:nvSpPr>
        <p:spPr/>
        <p:txBody>
          <a:bodyPr/>
          <a:lstStyle/>
          <a:p>
            <a:r>
              <a:rPr lang="en-US" altLang="en-US" dirty="0">
                <a:ea typeface="ＭＳ Ｐゴシック" panose="020B0600070205080204" pitchFamily="34" charset="-128"/>
              </a:rPr>
              <a:t>“</a:t>
            </a:r>
            <a:r>
              <a:rPr lang="en-US" altLang="en-CH" dirty="0">
                <a:ea typeface="ＭＳ Ｐゴシック" panose="020B0600070205080204" pitchFamily="34" charset="-128"/>
              </a:rPr>
              <a:t>The</a:t>
            </a:r>
            <a:r>
              <a:rPr lang="en-US" altLang="en-US" dirty="0">
                <a:ea typeface="ＭＳ Ｐゴシック" panose="020B0600070205080204" pitchFamily="34" charset="-128"/>
              </a:rPr>
              <a:t>”</a:t>
            </a:r>
            <a:r>
              <a:rPr lang="en-US" altLang="en-CH" dirty="0">
                <a:ea typeface="ＭＳ Ｐゴシック" panose="020B0600070205080204" pitchFamily="34" charset="-128"/>
              </a:rPr>
              <a:t> Unitarity triangle</a:t>
            </a:r>
            <a:endParaRPr lang="en-CH" dirty="0"/>
          </a:p>
        </p:txBody>
      </p:sp>
      <p:sp>
        <p:nvSpPr>
          <p:cNvPr id="4" name="Footer Placeholder 3">
            <a:extLst>
              <a:ext uri="{FF2B5EF4-FFF2-40B4-BE49-F238E27FC236}">
                <a16:creationId xmlns:a16="http://schemas.microsoft.com/office/drawing/2014/main" id="{B31B675C-CB66-1379-CF29-1C22D4946B64}"/>
              </a:ext>
            </a:extLst>
          </p:cNvPr>
          <p:cNvSpPr>
            <a:spLocks noGrp="1"/>
          </p:cNvSpPr>
          <p:nvPr>
            <p:ph type="ftr" sz="quarter" idx="10"/>
          </p:nvPr>
        </p:nvSpPr>
        <p:spPr/>
        <p:txBody>
          <a:bodyPr/>
          <a:lstStyle/>
          <a:p>
            <a:pPr>
              <a:defRPr/>
            </a:pPr>
            <a:r>
              <a:rPr lang="en-US" altLang="en-CH"/>
              <a:t>Niels Tuning (</a:t>
            </a:r>
            <a:fld id="{14273F97-65B8-3E47-B1CB-2D6FF1BB3C6F}" type="slidenum">
              <a:rPr lang="en-US" altLang="en-CH" smtClean="0"/>
              <a:pPr>
                <a:defRPr/>
              </a:pPr>
              <a:t>46</a:t>
            </a:fld>
            <a:r>
              <a:rPr lang="en-US" altLang="en-CH"/>
              <a:t>)</a:t>
            </a:r>
          </a:p>
        </p:txBody>
      </p:sp>
      <p:pic>
        <p:nvPicPr>
          <p:cNvPr id="5" name="Picture 4">
            <a:extLst>
              <a:ext uri="{FF2B5EF4-FFF2-40B4-BE49-F238E27FC236}">
                <a16:creationId xmlns:a16="http://schemas.microsoft.com/office/drawing/2014/main" id="{D90AA31E-6476-71E4-A9A4-28BD6401874E}"/>
              </a:ext>
            </a:extLst>
          </p:cNvPr>
          <p:cNvPicPr>
            <a:picLocks noChangeAspect="1"/>
          </p:cNvPicPr>
          <p:nvPr/>
        </p:nvPicPr>
        <p:blipFill>
          <a:blip r:embed="rId2"/>
          <a:srcRect l="2892" t="8560" r="4042" b="5555"/>
          <a:stretch>
            <a:fillRect/>
          </a:stretch>
        </p:blipFill>
        <p:spPr>
          <a:xfrm>
            <a:off x="1115550" y="824310"/>
            <a:ext cx="6221610" cy="5889970"/>
          </a:xfrm>
          <a:prstGeom prst="rect">
            <a:avLst/>
          </a:prstGeom>
        </p:spPr>
      </p:pic>
    </p:spTree>
    <p:extLst>
      <p:ext uri="{BB962C8B-B14F-4D97-AF65-F5344CB8AC3E}">
        <p14:creationId xmlns:p14="http://schemas.microsoft.com/office/powerpoint/2010/main" val="1593248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DEE9E233-994C-7D4B-56C7-0104278ACCEC}"/>
              </a:ext>
            </a:extLst>
          </p:cNvPr>
          <p:cNvSpPr>
            <a:spLocks noGrp="1" noChangeArrowheads="1"/>
          </p:cNvSpPr>
          <p:nvPr>
            <p:ph type="title"/>
          </p:nvPr>
        </p:nvSpPr>
        <p:spPr/>
        <p:txBody>
          <a:bodyPr/>
          <a:lstStyle/>
          <a:p>
            <a:r>
              <a:rPr lang="en-CH" altLang="en-CH">
                <a:ea typeface="ＭＳ Ｐゴシック" panose="020B0600070205080204" pitchFamily="34" charset="-128"/>
              </a:rPr>
              <a:t>Quarks </a:t>
            </a:r>
            <a:r>
              <a:rPr lang="en-CH" altLang="en-CH">
                <a:ea typeface="ＭＳ Ｐゴシック" panose="020B0600070205080204" pitchFamily="34" charset="-128"/>
                <a:sym typeface="Wingdings" pitchFamily="2" charset="2"/>
              </a:rPr>
              <a:t> Mesons</a:t>
            </a:r>
            <a:endParaRPr lang="en-CH" altLang="en-CH">
              <a:ea typeface="ＭＳ Ｐゴシック" panose="020B0600070205080204" pitchFamily="34" charset="-128"/>
            </a:endParaRPr>
          </a:p>
        </p:txBody>
      </p:sp>
      <p:sp>
        <p:nvSpPr>
          <p:cNvPr id="97282" name="Content Placeholder 2">
            <a:extLst>
              <a:ext uri="{FF2B5EF4-FFF2-40B4-BE49-F238E27FC236}">
                <a16:creationId xmlns:a16="http://schemas.microsoft.com/office/drawing/2014/main" id="{E062C9F7-6084-F2B4-486C-F0E0AFF9DE4B}"/>
              </a:ext>
            </a:extLst>
          </p:cNvPr>
          <p:cNvSpPr>
            <a:spLocks noGrp="1" noChangeArrowheads="1"/>
          </p:cNvSpPr>
          <p:nvPr>
            <p:ph idx="1"/>
          </p:nvPr>
        </p:nvSpPr>
        <p:spPr>
          <a:xfrm>
            <a:off x="331788" y="1027113"/>
            <a:ext cx="7772400" cy="5257800"/>
          </a:xfrm>
        </p:spPr>
        <p:txBody>
          <a:bodyPr/>
          <a:lstStyle/>
          <a:p>
            <a:r>
              <a:rPr lang="en-CH" altLang="en-CH">
                <a:ea typeface="ＭＳ Ｐゴシック" panose="020B0600070205080204" pitchFamily="34" charset="-128"/>
              </a:rPr>
              <a:t>Quarks:</a:t>
            </a:r>
          </a:p>
          <a:p>
            <a:endParaRPr lang="en-CH" altLang="en-CH">
              <a:ea typeface="ＭＳ Ｐゴシック" panose="020B0600070205080204" pitchFamily="34" charset="-128"/>
            </a:endParaRPr>
          </a:p>
          <a:p>
            <a:endParaRPr lang="en-CH" altLang="en-CH">
              <a:ea typeface="ＭＳ Ｐゴシック" panose="020B0600070205080204" pitchFamily="34" charset="-128"/>
            </a:endParaRPr>
          </a:p>
          <a:p>
            <a:endParaRPr lang="en-CH" altLang="en-CH">
              <a:ea typeface="ＭＳ Ｐゴシック" panose="020B0600070205080204" pitchFamily="34" charset="-128"/>
            </a:endParaRPr>
          </a:p>
          <a:p>
            <a:endParaRPr lang="en-CH" altLang="en-CH">
              <a:ea typeface="ＭＳ Ｐゴシック" panose="020B0600070205080204" pitchFamily="34" charset="-128"/>
            </a:endParaRPr>
          </a:p>
          <a:p>
            <a:endParaRPr lang="en-CH" altLang="en-CH">
              <a:ea typeface="ＭＳ Ｐゴシック" panose="020B0600070205080204" pitchFamily="34" charset="-128"/>
            </a:endParaRPr>
          </a:p>
          <a:p>
            <a:endParaRPr lang="en-CH" altLang="en-CH">
              <a:ea typeface="ＭＳ Ｐゴシック" panose="020B0600070205080204" pitchFamily="34" charset="-128"/>
            </a:endParaRPr>
          </a:p>
          <a:p>
            <a:r>
              <a:rPr lang="en-CH" altLang="en-CH">
                <a:ea typeface="ＭＳ Ｐゴシック" panose="020B0600070205080204" pitchFamily="34" charset="-128"/>
              </a:rPr>
              <a:t>Mesons</a:t>
            </a:r>
          </a:p>
          <a:p>
            <a:pPr lvl="1"/>
            <a:r>
              <a:rPr lang="en-CH" altLang="en-CH">
                <a:solidFill>
                  <a:schemeClr val="accent2"/>
                </a:solidFill>
                <a:ea typeface="ＭＳ Ｐゴシック" panose="020B0600070205080204" pitchFamily="34" charset="-128"/>
              </a:rPr>
              <a:t>“Oscillations” important ingredient!</a:t>
            </a:r>
          </a:p>
        </p:txBody>
      </p:sp>
      <p:sp>
        <p:nvSpPr>
          <p:cNvPr id="97283" name="Footer Placeholder 3">
            <a:extLst>
              <a:ext uri="{FF2B5EF4-FFF2-40B4-BE49-F238E27FC236}">
                <a16:creationId xmlns:a16="http://schemas.microsoft.com/office/drawing/2014/main" id="{F7078BA7-A0C6-6F07-455C-D80C9454BB46}"/>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C1DDF924-6D09-2640-9978-45B8C9A9853A}" type="slidenum">
              <a:rPr lang="en-US" altLang="en-CH" sz="1000" smtClean="0">
                <a:solidFill>
                  <a:schemeClr val="accent2"/>
                </a:solidFill>
              </a:rPr>
              <a:pPr>
                <a:spcBef>
                  <a:spcPct val="0"/>
                </a:spcBef>
                <a:buFontTx/>
                <a:buNone/>
              </a:pPr>
              <a:t>47</a:t>
            </a:fld>
            <a:r>
              <a:rPr lang="en-US" altLang="en-CH" sz="1000">
                <a:solidFill>
                  <a:schemeClr val="accent2"/>
                </a:solidFill>
              </a:rPr>
              <a:t>)</a:t>
            </a:r>
          </a:p>
        </p:txBody>
      </p:sp>
      <p:grpSp>
        <p:nvGrpSpPr>
          <p:cNvPr id="97284" name="Group 35">
            <a:extLst>
              <a:ext uri="{FF2B5EF4-FFF2-40B4-BE49-F238E27FC236}">
                <a16:creationId xmlns:a16="http://schemas.microsoft.com/office/drawing/2014/main" id="{CA158CBC-6499-C007-CE0C-1C5D12ACE61F}"/>
              </a:ext>
            </a:extLst>
          </p:cNvPr>
          <p:cNvGrpSpPr>
            <a:grpSpLocks/>
          </p:cNvGrpSpPr>
          <p:nvPr/>
        </p:nvGrpSpPr>
        <p:grpSpPr bwMode="auto">
          <a:xfrm>
            <a:off x="6376988" y="1201738"/>
            <a:ext cx="2363787" cy="1420812"/>
            <a:chOff x="5839365" y="855865"/>
            <a:chExt cx="2364596" cy="1420985"/>
          </a:xfrm>
        </p:grpSpPr>
        <p:cxnSp>
          <p:nvCxnSpPr>
            <p:cNvPr id="97305" name="Straight Connector 36">
              <a:extLst>
                <a:ext uri="{FF2B5EF4-FFF2-40B4-BE49-F238E27FC236}">
                  <a16:creationId xmlns:a16="http://schemas.microsoft.com/office/drawing/2014/main" id="{F445C14F-DB54-2EA7-DCBC-0D932B2E5200}"/>
                </a:ext>
              </a:extLst>
            </p:cNvPr>
            <p:cNvCxnSpPr>
              <a:cxnSpLocks noChangeShapeType="1"/>
            </p:cNvCxnSpPr>
            <p:nvPr/>
          </p:nvCxnSpPr>
          <p:spPr bwMode="auto">
            <a:xfrm>
              <a:off x="5839365" y="1623965"/>
              <a:ext cx="99853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7306" name="Straight Connector 37">
              <a:extLst>
                <a:ext uri="{FF2B5EF4-FFF2-40B4-BE49-F238E27FC236}">
                  <a16:creationId xmlns:a16="http://schemas.microsoft.com/office/drawing/2014/main" id="{50E45DD4-097C-6153-2459-1343069B2F7A}"/>
                </a:ext>
              </a:extLst>
            </p:cNvPr>
            <p:cNvCxnSpPr>
              <a:cxnSpLocks noChangeShapeType="1"/>
            </p:cNvCxnSpPr>
            <p:nvPr/>
          </p:nvCxnSpPr>
          <p:spPr bwMode="auto">
            <a:xfrm flipV="1">
              <a:off x="6876300" y="1163105"/>
              <a:ext cx="652885" cy="4608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97307" name="Straight Connector 38">
              <a:extLst>
                <a:ext uri="{FF2B5EF4-FFF2-40B4-BE49-F238E27FC236}">
                  <a16:creationId xmlns:a16="http://schemas.microsoft.com/office/drawing/2014/main" id="{49ABF9F7-2215-52AF-AE4F-9FF64F480A9D}"/>
                </a:ext>
              </a:extLst>
            </p:cNvPr>
            <p:cNvCxnSpPr>
              <a:cxnSpLocks noChangeShapeType="1"/>
            </p:cNvCxnSpPr>
            <p:nvPr/>
          </p:nvCxnSpPr>
          <p:spPr bwMode="auto">
            <a:xfrm>
              <a:off x="6876300" y="1623965"/>
              <a:ext cx="654105" cy="4236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97308" name="TextBox 39">
              <a:extLst>
                <a:ext uri="{FF2B5EF4-FFF2-40B4-BE49-F238E27FC236}">
                  <a16:creationId xmlns:a16="http://schemas.microsoft.com/office/drawing/2014/main" id="{E396BC95-BCF9-365C-F535-295988E88B0E}"/>
                </a:ext>
              </a:extLst>
            </p:cNvPr>
            <p:cNvSpPr txBox="1">
              <a:spLocks noChangeArrowheads="1"/>
            </p:cNvSpPr>
            <p:nvPr/>
          </p:nvSpPr>
          <p:spPr bwMode="auto">
            <a:xfrm>
              <a:off x="7605995" y="855865"/>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2400" b="0">
                  <a:latin typeface="Times New Roman" panose="02020603050405020304" pitchFamily="18" charset="0"/>
                </a:rPr>
                <a:t>u</a:t>
              </a:r>
              <a:endParaRPr lang="en-US" altLang="en-CH" sz="2400" b="0" baseline="30000">
                <a:latin typeface="Times New Roman" panose="02020603050405020304" pitchFamily="18" charset="0"/>
              </a:endParaRPr>
            </a:p>
          </p:txBody>
        </p:sp>
        <p:sp>
          <p:nvSpPr>
            <p:cNvPr id="97309" name="TextBox 40">
              <a:extLst>
                <a:ext uri="{FF2B5EF4-FFF2-40B4-BE49-F238E27FC236}">
                  <a16:creationId xmlns:a16="http://schemas.microsoft.com/office/drawing/2014/main" id="{DE440A74-EB6B-6814-043E-E876218082DD}"/>
                </a:ext>
              </a:extLst>
            </p:cNvPr>
            <p:cNvSpPr txBox="1">
              <a:spLocks noChangeArrowheads="1"/>
            </p:cNvSpPr>
            <p:nvPr/>
          </p:nvSpPr>
          <p:spPr bwMode="auto">
            <a:xfrm>
              <a:off x="7437404" y="1815185"/>
              <a:ext cx="7665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2400" b="0">
                  <a:latin typeface="Times New Roman" panose="02020603050405020304" pitchFamily="18" charset="0"/>
                </a:rPr>
                <a:t>d,s,b</a:t>
              </a:r>
              <a:endParaRPr lang="en-US" altLang="en-CH" sz="2400" b="0" baseline="30000">
                <a:latin typeface="Times New Roman" panose="02020603050405020304" pitchFamily="18" charset="0"/>
              </a:endParaRPr>
            </a:p>
          </p:txBody>
        </p:sp>
        <p:sp>
          <p:nvSpPr>
            <p:cNvPr id="97310" name="TextBox 41">
              <a:extLst>
                <a:ext uri="{FF2B5EF4-FFF2-40B4-BE49-F238E27FC236}">
                  <a16:creationId xmlns:a16="http://schemas.microsoft.com/office/drawing/2014/main" id="{2FFCC422-AB63-B365-86DB-5ADF73879DAF}"/>
                </a:ext>
              </a:extLst>
            </p:cNvPr>
            <p:cNvSpPr txBox="1">
              <a:spLocks noChangeArrowheads="1"/>
            </p:cNvSpPr>
            <p:nvPr/>
          </p:nvSpPr>
          <p:spPr bwMode="auto">
            <a:xfrm>
              <a:off x="6069795" y="1124700"/>
              <a:ext cx="44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2400" b="0">
                  <a:latin typeface="Times New Roman" panose="02020603050405020304" pitchFamily="18" charset="0"/>
                </a:rPr>
                <a:t>W</a:t>
              </a:r>
              <a:endParaRPr lang="en-US" altLang="en-CH" sz="2400" b="0" baseline="30000">
                <a:latin typeface="Times New Roman" panose="02020603050405020304" pitchFamily="18" charset="0"/>
              </a:endParaRPr>
            </a:p>
          </p:txBody>
        </p:sp>
      </p:grpSp>
      <p:grpSp>
        <p:nvGrpSpPr>
          <p:cNvPr id="97285" name="Group 13">
            <a:extLst>
              <a:ext uri="{FF2B5EF4-FFF2-40B4-BE49-F238E27FC236}">
                <a16:creationId xmlns:a16="http://schemas.microsoft.com/office/drawing/2014/main" id="{5D686422-B66A-8E42-5136-2E3B30370ADC}"/>
              </a:ext>
            </a:extLst>
          </p:cNvPr>
          <p:cNvGrpSpPr>
            <a:grpSpLocks/>
          </p:cNvGrpSpPr>
          <p:nvPr/>
        </p:nvGrpSpPr>
        <p:grpSpPr bwMode="auto">
          <a:xfrm>
            <a:off x="292100" y="1831975"/>
            <a:ext cx="5802313" cy="1119188"/>
            <a:chOff x="1360487" y="4670425"/>
            <a:chExt cx="6335713" cy="1120775"/>
          </a:xfrm>
        </p:grpSpPr>
        <p:pic>
          <p:nvPicPr>
            <p:cNvPr id="97303" name="Picture 7">
              <a:extLst>
                <a:ext uri="{FF2B5EF4-FFF2-40B4-BE49-F238E27FC236}">
                  <a16:creationId xmlns:a16="http://schemas.microsoft.com/office/drawing/2014/main" id="{A4B524FE-07CD-16F0-6C9F-2BF8E24C2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676503"/>
              <a:ext cx="4876800" cy="109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4" name="Picture 8">
              <a:extLst>
                <a:ext uri="{FF2B5EF4-FFF2-40B4-BE49-F238E27FC236}">
                  <a16:creationId xmlns:a16="http://schemas.microsoft.com/office/drawing/2014/main" id="{5ED98805-2CCA-A6F7-DA9E-F3941E5A1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487" y="4670425"/>
              <a:ext cx="21494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7286" name="Group 46">
            <a:extLst>
              <a:ext uri="{FF2B5EF4-FFF2-40B4-BE49-F238E27FC236}">
                <a16:creationId xmlns:a16="http://schemas.microsoft.com/office/drawing/2014/main" id="{0E7BA0A5-7A46-9236-ACE3-C36EF603ACA2}"/>
              </a:ext>
            </a:extLst>
          </p:cNvPr>
          <p:cNvGrpSpPr>
            <a:grpSpLocks/>
          </p:cNvGrpSpPr>
          <p:nvPr/>
        </p:nvGrpSpPr>
        <p:grpSpPr bwMode="auto">
          <a:xfrm>
            <a:off x="4951413" y="4081463"/>
            <a:ext cx="4267200" cy="2035175"/>
            <a:chOff x="2299" y="2352"/>
            <a:chExt cx="1349" cy="719"/>
          </a:xfrm>
        </p:grpSpPr>
        <p:sp>
          <p:nvSpPr>
            <p:cNvPr id="97287" name="AutoShape 47">
              <a:extLst>
                <a:ext uri="{FF2B5EF4-FFF2-40B4-BE49-F238E27FC236}">
                  <a16:creationId xmlns:a16="http://schemas.microsoft.com/office/drawing/2014/main" id="{671B52C4-B229-2D08-7310-E89FBD1DE469}"/>
                </a:ext>
              </a:extLst>
            </p:cNvPr>
            <p:cNvSpPr>
              <a:spLocks noChangeAspect="1" noChangeArrowheads="1"/>
            </p:cNvSpPr>
            <p:nvPr/>
          </p:nvSpPr>
          <p:spPr bwMode="auto">
            <a:xfrm>
              <a:off x="2299" y="2352"/>
              <a:ext cx="1349"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pic>
          <p:nvPicPr>
            <p:cNvPr id="97288" name="Picture 48" descr="MCj02397330000[1]">
              <a:extLst>
                <a:ext uri="{FF2B5EF4-FFF2-40B4-BE49-F238E27FC236}">
                  <a16:creationId xmlns:a16="http://schemas.microsoft.com/office/drawing/2014/main" id="{06BB090F-6A8A-4652-335A-01038692A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 y="2352"/>
              <a:ext cx="1003"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9" name="Freeform 49">
              <a:extLst>
                <a:ext uri="{FF2B5EF4-FFF2-40B4-BE49-F238E27FC236}">
                  <a16:creationId xmlns:a16="http://schemas.microsoft.com/office/drawing/2014/main" id="{767EEF04-B307-02E0-748C-4E51DAAF6723}"/>
                </a:ext>
              </a:extLst>
            </p:cNvPr>
            <p:cNvSpPr>
              <a:spLocks/>
            </p:cNvSpPr>
            <p:nvPr/>
          </p:nvSpPr>
          <p:spPr bwMode="auto">
            <a:xfrm>
              <a:off x="2783" y="2674"/>
              <a:ext cx="485" cy="42"/>
            </a:xfrm>
            <a:custGeom>
              <a:avLst/>
              <a:gdLst>
                <a:gd name="T0" fmla="*/ 0 w 669"/>
                <a:gd name="T1" fmla="*/ 11 h 44"/>
                <a:gd name="T2" fmla="*/ 1 w 669"/>
                <a:gd name="T3" fmla="*/ 11 h 44"/>
                <a:gd name="T4" fmla="*/ 1 w 669"/>
                <a:gd name="T5" fmla="*/ 11 h 44"/>
                <a:gd name="T6" fmla="*/ 0 60000 65536"/>
                <a:gd name="T7" fmla="*/ 0 60000 65536"/>
                <a:gd name="T8" fmla="*/ 0 60000 65536"/>
                <a:gd name="T9" fmla="*/ 0 w 669"/>
                <a:gd name="T10" fmla="*/ 0 h 44"/>
                <a:gd name="T11" fmla="*/ 669 w 669"/>
                <a:gd name="T12" fmla="*/ 44 h 44"/>
              </a:gdLst>
              <a:ahLst/>
              <a:cxnLst>
                <a:cxn ang="T6">
                  <a:pos x="T0" y="T1"/>
                </a:cxn>
                <a:cxn ang="T7">
                  <a:pos x="T2" y="T3"/>
                </a:cxn>
                <a:cxn ang="T8">
                  <a:pos x="T4" y="T5"/>
                </a:cxn>
              </a:cxnLst>
              <a:rect l="T9" t="T10" r="T11" b="T12"/>
              <a:pathLst>
                <a:path w="669" h="44">
                  <a:moveTo>
                    <a:pt x="0" y="44"/>
                  </a:moveTo>
                  <a:cubicBezTo>
                    <a:pt x="106" y="0"/>
                    <a:pt x="19" y="28"/>
                    <a:pt x="232" y="35"/>
                  </a:cubicBezTo>
                  <a:cubicBezTo>
                    <a:pt x="378" y="39"/>
                    <a:pt x="669" y="44"/>
                    <a:pt x="669" y="4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H"/>
            </a:p>
          </p:txBody>
        </p:sp>
        <p:sp>
          <p:nvSpPr>
            <p:cNvPr id="97290" name="Freeform 50">
              <a:extLst>
                <a:ext uri="{FF2B5EF4-FFF2-40B4-BE49-F238E27FC236}">
                  <a16:creationId xmlns:a16="http://schemas.microsoft.com/office/drawing/2014/main" id="{48239D8B-BEF3-166E-3FD4-58CB68F98488}"/>
                </a:ext>
              </a:extLst>
            </p:cNvPr>
            <p:cNvSpPr>
              <a:spLocks/>
            </p:cNvSpPr>
            <p:nvPr/>
          </p:nvSpPr>
          <p:spPr bwMode="auto">
            <a:xfrm flipH="1">
              <a:off x="2541" y="2918"/>
              <a:ext cx="914" cy="49"/>
            </a:xfrm>
            <a:custGeom>
              <a:avLst/>
              <a:gdLst>
                <a:gd name="T0" fmla="*/ 0 w 316"/>
                <a:gd name="T1" fmla="*/ 0 h 18"/>
                <a:gd name="T2" fmla="*/ 2147483646 w 316"/>
                <a:gd name="T3" fmla="*/ 2147483646 h 18"/>
                <a:gd name="T4" fmla="*/ 0 60000 65536"/>
                <a:gd name="T5" fmla="*/ 0 60000 65536"/>
                <a:gd name="T6" fmla="*/ 0 w 316"/>
                <a:gd name="T7" fmla="*/ 0 h 18"/>
                <a:gd name="T8" fmla="*/ 316 w 316"/>
                <a:gd name="T9" fmla="*/ 18 h 18"/>
              </a:gdLst>
              <a:ahLst/>
              <a:cxnLst>
                <a:cxn ang="T4">
                  <a:pos x="T0" y="T1"/>
                </a:cxn>
                <a:cxn ang="T5">
                  <a:pos x="T2" y="T3"/>
                </a:cxn>
              </a:cxnLst>
              <a:rect l="T6" t="T7" r="T8" b="T9"/>
              <a:pathLst>
                <a:path w="316" h="18">
                  <a:moveTo>
                    <a:pt x="0" y="0"/>
                  </a:moveTo>
                  <a:cubicBezTo>
                    <a:pt x="95" y="4"/>
                    <a:pt x="216" y="18"/>
                    <a:pt x="316" y="1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H"/>
            </a:p>
          </p:txBody>
        </p:sp>
        <p:sp>
          <p:nvSpPr>
            <p:cNvPr id="97291" name="Freeform 51">
              <a:extLst>
                <a:ext uri="{FF2B5EF4-FFF2-40B4-BE49-F238E27FC236}">
                  <a16:creationId xmlns:a16="http://schemas.microsoft.com/office/drawing/2014/main" id="{85E4C0EB-59A9-6C71-020E-87E746A8B9B9}"/>
                </a:ext>
              </a:extLst>
            </p:cNvPr>
            <p:cNvSpPr>
              <a:spLocks/>
            </p:cNvSpPr>
            <p:nvPr/>
          </p:nvSpPr>
          <p:spPr bwMode="auto">
            <a:xfrm rot="3902503">
              <a:off x="2861" y="2707"/>
              <a:ext cx="49" cy="58"/>
            </a:xfrm>
            <a:custGeom>
              <a:avLst/>
              <a:gdLst>
                <a:gd name="T0" fmla="*/ 0 w 56"/>
                <a:gd name="T1" fmla="*/ 0 h 74"/>
                <a:gd name="T2" fmla="*/ 4 w 56"/>
                <a:gd name="T3" fmla="*/ 2 h 74"/>
                <a:gd name="T4" fmla="*/ 4 w 56"/>
                <a:gd name="T5" fmla="*/ 2 h 74"/>
                <a:gd name="T6" fmla="*/ 0 60000 65536"/>
                <a:gd name="T7" fmla="*/ 0 60000 65536"/>
                <a:gd name="T8" fmla="*/ 0 60000 65536"/>
                <a:gd name="T9" fmla="*/ 0 w 56"/>
                <a:gd name="T10" fmla="*/ 0 h 74"/>
                <a:gd name="T11" fmla="*/ 56 w 56"/>
                <a:gd name="T12" fmla="*/ 74 h 74"/>
              </a:gdLst>
              <a:ahLst/>
              <a:cxnLst>
                <a:cxn ang="T6">
                  <a:pos x="T0" y="T1"/>
                </a:cxn>
                <a:cxn ang="T7">
                  <a:pos x="T2" y="T3"/>
                </a:cxn>
                <a:cxn ang="T8">
                  <a:pos x="T4" y="T5"/>
                </a:cxn>
              </a:cxnLst>
              <a:rect l="T9" t="T10" r="T11" b="T12"/>
              <a:pathLst>
                <a:path w="56" h="74">
                  <a:moveTo>
                    <a:pt x="0" y="0"/>
                  </a:moveTo>
                  <a:cubicBezTo>
                    <a:pt x="6" y="9"/>
                    <a:pt x="9" y="21"/>
                    <a:pt x="18" y="28"/>
                  </a:cubicBezTo>
                  <a:cubicBezTo>
                    <a:pt x="46" y="51"/>
                    <a:pt x="56" y="17"/>
                    <a:pt x="56" y="7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H"/>
            </a:p>
          </p:txBody>
        </p:sp>
        <p:sp>
          <p:nvSpPr>
            <p:cNvPr id="97292" name="Freeform 52">
              <a:extLst>
                <a:ext uri="{FF2B5EF4-FFF2-40B4-BE49-F238E27FC236}">
                  <a16:creationId xmlns:a16="http://schemas.microsoft.com/office/drawing/2014/main" id="{77DB137C-4FF8-594B-F4AE-A66776320F41}"/>
                </a:ext>
              </a:extLst>
            </p:cNvPr>
            <p:cNvSpPr>
              <a:spLocks/>
            </p:cNvSpPr>
            <p:nvPr/>
          </p:nvSpPr>
          <p:spPr bwMode="auto">
            <a:xfrm>
              <a:off x="3086" y="2704"/>
              <a:ext cx="28" cy="82"/>
            </a:xfrm>
            <a:custGeom>
              <a:avLst/>
              <a:gdLst>
                <a:gd name="T0" fmla="*/ 3 w 33"/>
                <a:gd name="T1" fmla="*/ 0 h 98"/>
                <a:gd name="T2" fmla="*/ 0 w 33"/>
                <a:gd name="T3" fmla="*/ 3 h 98"/>
                <a:gd name="T4" fmla="*/ 3 w 33"/>
                <a:gd name="T5" fmla="*/ 3 h 98"/>
                <a:gd name="T6" fmla="*/ 0 60000 65536"/>
                <a:gd name="T7" fmla="*/ 0 60000 65536"/>
                <a:gd name="T8" fmla="*/ 0 60000 65536"/>
                <a:gd name="T9" fmla="*/ 0 w 33"/>
                <a:gd name="T10" fmla="*/ 0 h 98"/>
                <a:gd name="T11" fmla="*/ 33 w 33"/>
                <a:gd name="T12" fmla="*/ 98 h 98"/>
              </a:gdLst>
              <a:ahLst/>
              <a:cxnLst>
                <a:cxn ang="T6">
                  <a:pos x="T0" y="T1"/>
                </a:cxn>
                <a:cxn ang="T7">
                  <a:pos x="T2" y="T3"/>
                </a:cxn>
                <a:cxn ang="T8">
                  <a:pos x="T4" y="T5"/>
                </a:cxn>
              </a:cxnLst>
              <a:rect l="T9" t="T10" r="T11" b="T12"/>
              <a:pathLst>
                <a:path w="33" h="98">
                  <a:moveTo>
                    <a:pt x="33" y="0"/>
                  </a:moveTo>
                  <a:cubicBezTo>
                    <a:pt x="22" y="54"/>
                    <a:pt x="14" y="37"/>
                    <a:pt x="0" y="82"/>
                  </a:cubicBezTo>
                  <a:cubicBezTo>
                    <a:pt x="5" y="87"/>
                    <a:pt x="17" y="98"/>
                    <a:pt x="17" y="9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CH"/>
            </a:p>
          </p:txBody>
        </p:sp>
        <p:sp>
          <p:nvSpPr>
            <p:cNvPr id="97293" name="Freeform 53">
              <a:extLst>
                <a:ext uri="{FF2B5EF4-FFF2-40B4-BE49-F238E27FC236}">
                  <a16:creationId xmlns:a16="http://schemas.microsoft.com/office/drawing/2014/main" id="{2238C07B-97D7-D4DC-98E7-00A2249E2C1B}"/>
                </a:ext>
              </a:extLst>
            </p:cNvPr>
            <p:cNvSpPr>
              <a:spLocks/>
            </p:cNvSpPr>
            <p:nvPr/>
          </p:nvSpPr>
          <p:spPr bwMode="auto">
            <a:xfrm>
              <a:off x="3121" y="2862"/>
              <a:ext cx="30" cy="68"/>
            </a:xfrm>
            <a:custGeom>
              <a:avLst/>
              <a:gdLst>
                <a:gd name="T0" fmla="*/ 0 w 36"/>
                <a:gd name="T1" fmla="*/ 0 h 81"/>
                <a:gd name="T2" fmla="*/ 2 w 36"/>
                <a:gd name="T3" fmla="*/ 3 h 81"/>
                <a:gd name="T4" fmla="*/ 2 w 36"/>
                <a:gd name="T5" fmla="*/ 3 h 81"/>
                <a:gd name="T6" fmla="*/ 0 60000 65536"/>
                <a:gd name="T7" fmla="*/ 0 60000 65536"/>
                <a:gd name="T8" fmla="*/ 0 60000 65536"/>
                <a:gd name="T9" fmla="*/ 0 w 36"/>
                <a:gd name="T10" fmla="*/ 0 h 81"/>
                <a:gd name="T11" fmla="*/ 36 w 36"/>
                <a:gd name="T12" fmla="*/ 81 h 81"/>
              </a:gdLst>
              <a:ahLst/>
              <a:cxnLst>
                <a:cxn ang="T6">
                  <a:pos x="T0" y="T1"/>
                </a:cxn>
                <a:cxn ang="T7">
                  <a:pos x="T2" y="T3"/>
                </a:cxn>
                <a:cxn ang="T8">
                  <a:pos x="T4" y="T5"/>
                </a:cxn>
              </a:cxnLst>
              <a:rect l="T9" t="T10" r="T11" b="T12"/>
              <a:pathLst>
                <a:path w="36" h="81">
                  <a:moveTo>
                    <a:pt x="0" y="0"/>
                  </a:moveTo>
                  <a:cubicBezTo>
                    <a:pt x="5" y="16"/>
                    <a:pt x="3" y="37"/>
                    <a:pt x="16" y="49"/>
                  </a:cubicBezTo>
                  <a:cubicBezTo>
                    <a:pt x="36" y="68"/>
                    <a:pt x="33" y="57"/>
                    <a:pt x="33" y="81"/>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CH"/>
            </a:p>
          </p:txBody>
        </p:sp>
        <p:sp>
          <p:nvSpPr>
            <p:cNvPr id="97294" name="Freeform 54">
              <a:extLst>
                <a:ext uri="{FF2B5EF4-FFF2-40B4-BE49-F238E27FC236}">
                  <a16:creationId xmlns:a16="http://schemas.microsoft.com/office/drawing/2014/main" id="{DC21CC00-991F-435B-AEC4-C3F5018E00CF}"/>
                </a:ext>
              </a:extLst>
            </p:cNvPr>
            <p:cNvSpPr>
              <a:spLocks/>
            </p:cNvSpPr>
            <p:nvPr/>
          </p:nvSpPr>
          <p:spPr bwMode="auto">
            <a:xfrm>
              <a:off x="2860" y="2849"/>
              <a:ext cx="28" cy="102"/>
            </a:xfrm>
            <a:custGeom>
              <a:avLst/>
              <a:gdLst>
                <a:gd name="T0" fmla="*/ 0 w 33"/>
                <a:gd name="T1" fmla="*/ 0 h 122"/>
                <a:gd name="T2" fmla="*/ 3 w 33"/>
                <a:gd name="T3" fmla="*/ 3 h 122"/>
                <a:gd name="T4" fmla="*/ 3 w 33"/>
                <a:gd name="T5" fmla="*/ 3 h 122"/>
                <a:gd name="T6" fmla="*/ 0 w 33"/>
                <a:gd name="T7" fmla="*/ 3 h 122"/>
                <a:gd name="T8" fmla="*/ 0 60000 65536"/>
                <a:gd name="T9" fmla="*/ 0 60000 65536"/>
                <a:gd name="T10" fmla="*/ 0 60000 65536"/>
                <a:gd name="T11" fmla="*/ 0 60000 65536"/>
                <a:gd name="T12" fmla="*/ 0 w 33"/>
                <a:gd name="T13" fmla="*/ 0 h 122"/>
                <a:gd name="T14" fmla="*/ 33 w 33"/>
                <a:gd name="T15" fmla="*/ 122 h 122"/>
              </a:gdLst>
              <a:ahLst/>
              <a:cxnLst>
                <a:cxn ang="T8">
                  <a:pos x="T0" y="T1"/>
                </a:cxn>
                <a:cxn ang="T9">
                  <a:pos x="T2" y="T3"/>
                </a:cxn>
                <a:cxn ang="T10">
                  <a:pos x="T4" y="T5"/>
                </a:cxn>
                <a:cxn ang="T11">
                  <a:pos x="T6" y="T7"/>
                </a:cxn>
              </a:cxnLst>
              <a:rect l="T12" t="T13" r="T14" b="T15"/>
              <a:pathLst>
                <a:path w="33" h="122">
                  <a:moveTo>
                    <a:pt x="0" y="0"/>
                  </a:moveTo>
                  <a:cubicBezTo>
                    <a:pt x="9" y="45"/>
                    <a:pt x="18" y="42"/>
                    <a:pt x="33" y="81"/>
                  </a:cubicBezTo>
                  <a:cubicBezTo>
                    <a:pt x="30" y="89"/>
                    <a:pt x="29" y="99"/>
                    <a:pt x="24" y="106"/>
                  </a:cubicBezTo>
                  <a:cubicBezTo>
                    <a:pt x="17" y="113"/>
                    <a:pt x="0" y="122"/>
                    <a:pt x="0" y="122"/>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CH"/>
            </a:p>
          </p:txBody>
        </p:sp>
        <p:sp>
          <p:nvSpPr>
            <p:cNvPr id="97295" name="Freeform 55">
              <a:extLst>
                <a:ext uri="{FF2B5EF4-FFF2-40B4-BE49-F238E27FC236}">
                  <a16:creationId xmlns:a16="http://schemas.microsoft.com/office/drawing/2014/main" id="{44FF2A68-2891-D7B2-74CD-3D44EDA95DCF}"/>
                </a:ext>
              </a:extLst>
            </p:cNvPr>
            <p:cNvSpPr>
              <a:spLocks/>
            </p:cNvSpPr>
            <p:nvPr/>
          </p:nvSpPr>
          <p:spPr bwMode="auto">
            <a:xfrm>
              <a:off x="2565" y="2745"/>
              <a:ext cx="165" cy="21"/>
            </a:xfrm>
            <a:custGeom>
              <a:avLst/>
              <a:gdLst>
                <a:gd name="T0" fmla="*/ 3 w 196"/>
                <a:gd name="T1" fmla="*/ 0 h 25"/>
                <a:gd name="T2" fmla="*/ 0 w 196"/>
                <a:gd name="T3" fmla="*/ 3 h 25"/>
                <a:gd name="T4" fmla="*/ 0 60000 65536"/>
                <a:gd name="T5" fmla="*/ 0 60000 65536"/>
                <a:gd name="T6" fmla="*/ 0 w 196"/>
                <a:gd name="T7" fmla="*/ 0 h 25"/>
                <a:gd name="T8" fmla="*/ 196 w 196"/>
                <a:gd name="T9" fmla="*/ 25 h 25"/>
              </a:gdLst>
              <a:ahLst/>
              <a:cxnLst>
                <a:cxn ang="T4">
                  <a:pos x="T0" y="T1"/>
                </a:cxn>
                <a:cxn ang="T5">
                  <a:pos x="T2" y="T3"/>
                </a:cxn>
              </a:cxnLst>
              <a:rect l="T6" t="T7" r="T8" b="T9"/>
              <a:pathLst>
                <a:path w="196" h="25">
                  <a:moveTo>
                    <a:pt x="196" y="0"/>
                  </a:moveTo>
                  <a:cubicBezTo>
                    <a:pt x="123" y="23"/>
                    <a:pt x="83" y="25"/>
                    <a:pt x="0" y="25"/>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CH"/>
            </a:p>
          </p:txBody>
        </p:sp>
        <p:sp>
          <p:nvSpPr>
            <p:cNvPr id="97296" name="Freeform 56">
              <a:extLst>
                <a:ext uri="{FF2B5EF4-FFF2-40B4-BE49-F238E27FC236}">
                  <a16:creationId xmlns:a16="http://schemas.microsoft.com/office/drawing/2014/main" id="{EEE2F67C-587F-FBEC-D6BE-0C9ED02B1C66}"/>
                </a:ext>
              </a:extLst>
            </p:cNvPr>
            <p:cNvSpPr>
              <a:spLocks/>
            </p:cNvSpPr>
            <p:nvPr/>
          </p:nvSpPr>
          <p:spPr bwMode="auto">
            <a:xfrm>
              <a:off x="3292" y="2725"/>
              <a:ext cx="186" cy="13"/>
            </a:xfrm>
            <a:custGeom>
              <a:avLst/>
              <a:gdLst>
                <a:gd name="T0" fmla="*/ 0 w 221"/>
                <a:gd name="T1" fmla="*/ 2 h 16"/>
                <a:gd name="T2" fmla="*/ 3 w 221"/>
                <a:gd name="T3" fmla="*/ 0 h 16"/>
                <a:gd name="T4" fmla="*/ 3 w 221"/>
                <a:gd name="T5" fmla="*/ 2 h 16"/>
                <a:gd name="T6" fmla="*/ 0 60000 65536"/>
                <a:gd name="T7" fmla="*/ 0 60000 65536"/>
                <a:gd name="T8" fmla="*/ 0 60000 65536"/>
                <a:gd name="T9" fmla="*/ 0 w 221"/>
                <a:gd name="T10" fmla="*/ 0 h 16"/>
                <a:gd name="T11" fmla="*/ 221 w 221"/>
                <a:gd name="T12" fmla="*/ 16 h 16"/>
              </a:gdLst>
              <a:ahLst/>
              <a:cxnLst>
                <a:cxn ang="T6">
                  <a:pos x="T0" y="T1"/>
                </a:cxn>
                <a:cxn ang="T7">
                  <a:pos x="T2" y="T3"/>
                </a:cxn>
                <a:cxn ang="T8">
                  <a:pos x="T4" y="T5"/>
                </a:cxn>
              </a:cxnLst>
              <a:rect l="T9" t="T10" r="T11" b="T12"/>
              <a:pathLst>
                <a:path w="221" h="16">
                  <a:moveTo>
                    <a:pt x="0" y="8"/>
                  </a:moveTo>
                  <a:cubicBezTo>
                    <a:pt x="27" y="5"/>
                    <a:pt x="54" y="0"/>
                    <a:pt x="82" y="0"/>
                  </a:cubicBezTo>
                  <a:cubicBezTo>
                    <a:pt x="134" y="0"/>
                    <a:pt x="171" y="16"/>
                    <a:pt x="221" y="1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CH"/>
            </a:p>
          </p:txBody>
        </p:sp>
        <p:sp>
          <p:nvSpPr>
            <p:cNvPr id="97297" name="Text Box 57">
              <a:extLst>
                <a:ext uri="{FF2B5EF4-FFF2-40B4-BE49-F238E27FC236}">
                  <a16:creationId xmlns:a16="http://schemas.microsoft.com/office/drawing/2014/main" id="{6F680F9E-7C6B-F5DC-CC9A-ACC8468F6DD6}"/>
                </a:ext>
              </a:extLst>
            </p:cNvPr>
            <p:cNvSpPr txBox="1">
              <a:spLocks noChangeArrowheads="1"/>
            </p:cNvSpPr>
            <p:nvPr/>
          </p:nvSpPr>
          <p:spPr bwMode="auto">
            <a:xfrm>
              <a:off x="2388" y="2653"/>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GB" altLang="en-CH" b="0" i="0">
                  <a:solidFill>
                    <a:srgbClr val="000000"/>
                  </a:solidFill>
                  <a:latin typeface="Times" pitchFamily="1" charset="0"/>
                </a:rPr>
                <a:t>b</a:t>
              </a:r>
              <a:endParaRPr lang="en-US" altLang="en-CH" sz="2400" b="0" i="0">
                <a:latin typeface="Times New Roman" panose="02020603050405020304" pitchFamily="18" charset="0"/>
              </a:endParaRPr>
            </a:p>
          </p:txBody>
        </p:sp>
        <p:sp>
          <p:nvSpPr>
            <p:cNvPr id="97298" name="Text Box 58">
              <a:extLst>
                <a:ext uri="{FF2B5EF4-FFF2-40B4-BE49-F238E27FC236}">
                  <a16:creationId xmlns:a16="http://schemas.microsoft.com/office/drawing/2014/main" id="{BDF8779C-3D9F-C677-A255-A7FBB39A4393}"/>
                </a:ext>
              </a:extLst>
            </p:cNvPr>
            <p:cNvSpPr txBox="1">
              <a:spLocks noChangeArrowheads="1"/>
            </p:cNvSpPr>
            <p:nvPr/>
          </p:nvSpPr>
          <p:spPr bwMode="auto">
            <a:xfrm>
              <a:off x="2396" y="2821"/>
              <a:ext cx="1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GB" altLang="en-CH" b="0" i="0">
                  <a:solidFill>
                    <a:srgbClr val="000000"/>
                  </a:solidFill>
                  <a:latin typeface="Times" pitchFamily="1" charset="0"/>
                </a:rPr>
                <a:t>s</a:t>
              </a:r>
              <a:endParaRPr lang="en-US" altLang="en-CH" sz="2400" b="0" i="0">
                <a:latin typeface="Times New Roman" panose="02020603050405020304" pitchFamily="18" charset="0"/>
              </a:endParaRPr>
            </a:p>
          </p:txBody>
        </p:sp>
        <p:sp>
          <p:nvSpPr>
            <p:cNvPr id="97299" name="Text Box 59">
              <a:extLst>
                <a:ext uri="{FF2B5EF4-FFF2-40B4-BE49-F238E27FC236}">
                  <a16:creationId xmlns:a16="http://schemas.microsoft.com/office/drawing/2014/main" id="{7C5821D2-AF39-6798-381F-D9FA688C0EF9}"/>
                </a:ext>
              </a:extLst>
            </p:cNvPr>
            <p:cNvSpPr txBox="1">
              <a:spLocks noChangeArrowheads="1"/>
            </p:cNvSpPr>
            <p:nvPr/>
          </p:nvSpPr>
          <p:spPr bwMode="auto">
            <a:xfrm>
              <a:off x="3459" y="2590"/>
              <a:ext cx="1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GB" altLang="en-CH" b="0" i="0">
                  <a:solidFill>
                    <a:srgbClr val="000000"/>
                  </a:solidFill>
                  <a:latin typeface="Times" pitchFamily="1" charset="0"/>
                </a:rPr>
                <a:t>s</a:t>
              </a:r>
              <a:endParaRPr lang="en-US" altLang="en-CH" sz="2400" b="0" i="0">
                <a:latin typeface="Times New Roman" panose="02020603050405020304" pitchFamily="18" charset="0"/>
              </a:endParaRPr>
            </a:p>
          </p:txBody>
        </p:sp>
        <p:sp>
          <p:nvSpPr>
            <p:cNvPr id="97300" name="Text Box 60">
              <a:extLst>
                <a:ext uri="{FF2B5EF4-FFF2-40B4-BE49-F238E27FC236}">
                  <a16:creationId xmlns:a16="http://schemas.microsoft.com/office/drawing/2014/main" id="{878CE881-DB6D-D848-3F28-0EF12129290B}"/>
                </a:ext>
              </a:extLst>
            </p:cNvPr>
            <p:cNvSpPr txBox="1">
              <a:spLocks noChangeArrowheads="1"/>
            </p:cNvSpPr>
            <p:nvPr/>
          </p:nvSpPr>
          <p:spPr bwMode="auto">
            <a:xfrm>
              <a:off x="3452" y="2779"/>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GB" altLang="en-CH" b="0" i="0">
                  <a:solidFill>
                    <a:srgbClr val="000000"/>
                  </a:solidFill>
                  <a:latin typeface="Times" pitchFamily="1" charset="0"/>
                </a:rPr>
                <a:t>b</a:t>
              </a:r>
              <a:endParaRPr lang="en-US" altLang="en-CH" sz="2400" b="0" i="0">
                <a:latin typeface="Times New Roman" panose="02020603050405020304" pitchFamily="18" charset="0"/>
              </a:endParaRPr>
            </a:p>
          </p:txBody>
        </p:sp>
        <p:sp>
          <p:nvSpPr>
            <p:cNvPr id="97301" name="Line 61">
              <a:extLst>
                <a:ext uri="{FF2B5EF4-FFF2-40B4-BE49-F238E27FC236}">
                  <a16:creationId xmlns:a16="http://schemas.microsoft.com/office/drawing/2014/main" id="{709632DC-CEE9-75FB-EF6D-967D20C09AC8}"/>
                </a:ext>
              </a:extLst>
            </p:cNvPr>
            <p:cNvSpPr>
              <a:spLocks noChangeShapeType="1"/>
            </p:cNvSpPr>
            <p:nvPr/>
          </p:nvSpPr>
          <p:spPr bwMode="auto">
            <a:xfrm>
              <a:off x="2410" y="2650"/>
              <a:ext cx="4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CH"/>
            </a:p>
          </p:txBody>
        </p:sp>
        <p:sp>
          <p:nvSpPr>
            <p:cNvPr id="97302" name="Line 62">
              <a:extLst>
                <a:ext uri="{FF2B5EF4-FFF2-40B4-BE49-F238E27FC236}">
                  <a16:creationId xmlns:a16="http://schemas.microsoft.com/office/drawing/2014/main" id="{89B2C9D5-5EE0-2F28-1943-440D198E6657}"/>
                </a:ext>
              </a:extLst>
            </p:cNvPr>
            <p:cNvSpPr>
              <a:spLocks noChangeShapeType="1"/>
            </p:cNvSpPr>
            <p:nvPr/>
          </p:nvSpPr>
          <p:spPr bwMode="auto">
            <a:xfrm>
              <a:off x="3478" y="2623"/>
              <a:ext cx="4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CH"/>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5E096-09DC-5163-65D7-792517EACDEC}"/>
            </a:ext>
          </a:extLst>
        </p:cNvPr>
        <p:cNvGrpSpPr/>
        <p:nvPr/>
      </p:nvGrpSpPr>
      <p:grpSpPr>
        <a:xfrm>
          <a:off x="0" y="0"/>
          <a:ext cx="0" cy="0"/>
          <a:chOff x="0" y="0"/>
          <a:chExt cx="0" cy="0"/>
        </a:xfrm>
      </p:grpSpPr>
      <p:sp>
        <p:nvSpPr>
          <p:cNvPr id="20481" name="Title 1">
            <a:extLst>
              <a:ext uri="{FF2B5EF4-FFF2-40B4-BE49-F238E27FC236}">
                <a16:creationId xmlns:a16="http://schemas.microsoft.com/office/drawing/2014/main" id="{43EE94DD-7AE2-0C09-B3CE-E934B88F4AFB}"/>
              </a:ext>
            </a:extLst>
          </p:cNvPr>
          <p:cNvSpPr>
            <a:spLocks noGrp="1" noChangeArrowheads="1"/>
          </p:cNvSpPr>
          <p:nvPr>
            <p:ph type="title"/>
          </p:nvPr>
        </p:nvSpPr>
        <p:spPr/>
        <p:txBody>
          <a:bodyPr/>
          <a:lstStyle/>
          <a:p>
            <a:r>
              <a:rPr lang="en-GB" dirty="0"/>
              <a:t>CP violation in the quark sector</a:t>
            </a:r>
            <a:endParaRPr lang="en-US" altLang="en-CH" dirty="0">
              <a:ea typeface="ＭＳ Ｐゴシック" panose="020B0600070205080204" pitchFamily="34" charset="-128"/>
            </a:endParaRPr>
          </a:p>
        </p:txBody>
      </p:sp>
      <p:sp>
        <p:nvSpPr>
          <p:cNvPr id="20482" name="Content Placeholder 2">
            <a:extLst>
              <a:ext uri="{FF2B5EF4-FFF2-40B4-BE49-F238E27FC236}">
                <a16:creationId xmlns:a16="http://schemas.microsoft.com/office/drawing/2014/main" id="{DAE6D374-39B6-0175-9B22-A1DBD372B64B}"/>
              </a:ext>
            </a:extLst>
          </p:cNvPr>
          <p:cNvSpPr>
            <a:spLocks noGrp="1" noChangeArrowheads="1"/>
          </p:cNvSpPr>
          <p:nvPr>
            <p:ph idx="1"/>
          </p:nvPr>
        </p:nvSpPr>
        <p:spPr>
          <a:xfrm>
            <a:off x="685800" y="1739900"/>
            <a:ext cx="7996238" cy="2860675"/>
          </a:xfrm>
        </p:spPr>
        <p:txBody>
          <a:bodyPr/>
          <a:lstStyle/>
          <a:p>
            <a:pPr marL="457200" indent="-457200">
              <a:buFont typeface="Verdana" panose="020B0604030504040204" pitchFamily="34" charset="0"/>
              <a:buAutoNum type="arabicParenR"/>
            </a:pPr>
            <a:r>
              <a:rPr lang="en-US" altLang="en-CH" dirty="0">
                <a:solidFill>
                  <a:schemeClr val="bg1">
                    <a:lumMod val="75000"/>
                  </a:schemeClr>
                </a:solidFill>
                <a:ea typeface="ＭＳ Ｐゴシック" panose="020B0600070205080204" pitchFamily="34" charset="-128"/>
              </a:rPr>
              <a:t>Quarks: 	SM, CKM, UT			Niels, 30’</a:t>
            </a:r>
          </a:p>
          <a:p>
            <a:pPr marL="457200" indent="-457200">
              <a:buFont typeface="Verdana" panose="020B0604030504040204" pitchFamily="34" charset="0"/>
              <a:buAutoNum type="arabicParenR"/>
            </a:pPr>
            <a:r>
              <a:rPr lang="en-US" altLang="en-CH" dirty="0">
                <a:ea typeface="ＭＳ Ｐゴシック" panose="020B0600070205080204" pitchFamily="34" charset="-128"/>
              </a:rPr>
              <a:t>Mesons:	Mixing and CPV types	Niels, 30’</a:t>
            </a:r>
          </a:p>
          <a:p>
            <a:pPr marL="457200" indent="-457200">
              <a:buFont typeface="Verdana" panose="020B0604030504040204" pitchFamily="34" charset="0"/>
              <a:buAutoNum type="arabicParenR"/>
            </a:pPr>
            <a:r>
              <a:rPr lang="en-US" altLang="en-CH" dirty="0">
                <a:ea typeface="ＭＳ Ｐゴシック" panose="020B0600070205080204" pitchFamily="34" charset="-128"/>
              </a:rPr>
              <a:t>B-mesons: Decays and Experiment	Patrick, 60’</a:t>
            </a:r>
          </a:p>
          <a:p>
            <a:pPr marL="457200" indent="-457200">
              <a:buFont typeface="Verdana" panose="020B0604030504040204" pitchFamily="34" charset="0"/>
              <a:buAutoNum type="arabicParenR"/>
            </a:pPr>
            <a:endParaRPr lang="en-US" altLang="en-CH" dirty="0">
              <a:ea typeface="ＭＳ Ｐゴシック" panose="020B0600070205080204" pitchFamily="34" charset="-128"/>
            </a:endParaRPr>
          </a:p>
          <a:p>
            <a:pPr marL="457200" indent="-457200">
              <a:buFontTx/>
              <a:buNone/>
            </a:pPr>
            <a:endParaRPr lang="en-US" altLang="en-CH" dirty="0">
              <a:ea typeface="ＭＳ Ｐゴシック" panose="020B0600070205080204" pitchFamily="34" charset="-128"/>
              <a:sym typeface="Wingdings" pitchFamily="2" charset="2"/>
            </a:endParaRPr>
          </a:p>
        </p:txBody>
      </p:sp>
      <p:sp>
        <p:nvSpPr>
          <p:cNvPr id="20483" name="Footer Placeholder 3">
            <a:extLst>
              <a:ext uri="{FF2B5EF4-FFF2-40B4-BE49-F238E27FC236}">
                <a16:creationId xmlns:a16="http://schemas.microsoft.com/office/drawing/2014/main" id="{CD47FD88-2553-51DC-9124-E2DDF445176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250B08DF-8329-2A43-8463-3B2665DF9F60}" type="slidenum">
              <a:rPr lang="en-US" altLang="en-CH" sz="1000" smtClean="0">
                <a:solidFill>
                  <a:schemeClr val="accent2"/>
                </a:solidFill>
              </a:rPr>
              <a:pPr>
                <a:spcBef>
                  <a:spcPct val="0"/>
                </a:spcBef>
                <a:buFontTx/>
                <a:buNone/>
              </a:pPr>
              <a:t>48</a:t>
            </a:fld>
            <a:r>
              <a:rPr lang="en-US" altLang="en-CH" sz="1000">
                <a:solidFill>
                  <a:schemeClr val="accent2"/>
                </a:solidFill>
              </a:rPr>
              <a:t>)</a:t>
            </a:r>
          </a:p>
        </p:txBody>
      </p:sp>
    </p:spTree>
    <p:extLst>
      <p:ext uri="{BB962C8B-B14F-4D97-AF65-F5344CB8AC3E}">
        <p14:creationId xmlns:p14="http://schemas.microsoft.com/office/powerpoint/2010/main" val="569858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C3"/>
        </a:solidFill>
        <a:effectLst/>
      </p:bgPr>
    </p:bg>
    <p:spTree>
      <p:nvGrpSpPr>
        <p:cNvPr id="1" name=""/>
        <p:cNvGrpSpPr/>
        <p:nvPr/>
      </p:nvGrpSpPr>
      <p:grpSpPr>
        <a:xfrm>
          <a:off x="0" y="0"/>
          <a:ext cx="0" cy="0"/>
          <a:chOff x="0" y="0"/>
          <a:chExt cx="0" cy="0"/>
        </a:xfrm>
      </p:grpSpPr>
      <p:sp>
        <p:nvSpPr>
          <p:cNvPr id="22530" name="Rectangle 46">
            <a:extLst>
              <a:ext uri="{FF2B5EF4-FFF2-40B4-BE49-F238E27FC236}">
                <a16:creationId xmlns:a16="http://schemas.microsoft.com/office/drawing/2014/main" id="{83162DFB-2528-8C58-EB3E-5A3BC2961842}"/>
              </a:ext>
            </a:extLst>
          </p:cNvPr>
          <p:cNvSpPr>
            <a:spLocks noChangeArrowheads="1"/>
          </p:cNvSpPr>
          <p:nvPr/>
        </p:nvSpPr>
        <p:spPr bwMode="auto">
          <a:xfrm>
            <a:off x="1103313" y="2757488"/>
            <a:ext cx="5197475" cy="12858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a:lnSpc>
                <a:spcPct val="90000"/>
              </a:lnSpc>
              <a:spcBef>
                <a:spcPct val="50000"/>
              </a:spcBef>
            </a:pPr>
            <a:r>
              <a:rPr lang="en-US" altLang="en-CH" sz="1800" b="0" i="0">
                <a:solidFill>
                  <a:schemeClr val="tx1"/>
                </a:solidFill>
              </a:rPr>
              <a:t>Diagonalize Yukawa matrix Y</a:t>
            </a:r>
            <a:r>
              <a:rPr lang="en-US" altLang="en-CH" sz="1800" b="0" i="0" baseline="-25000">
                <a:solidFill>
                  <a:schemeClr val="tx1"/>
                </a:solidFill>
              </a:rPr>
              <a:t>ij</a:t>
            </a:r>
          </a:p>
          <a:p>
            <a:pPr lvl="1">
              <a:lnSpc>
                <a:spcPct val="90000"/>
              </a:lnSpc>
              <a:spcBef>
                <a:spcPct val="50000"/>
              </a:spcBef>
              <a:buFontTx/>
              <a:buChar char="–"/>
            </a:pPr>
            <a:r>
              <a:rPr lang="en-US" altLang="en-CH" b="0" i="0">
                <a:solidFill>
                  <a:schemeClr val="tx1"/>
                </a:solidFill>
              </a:rPr>
              <a:t>Mass terms</a:t>
            </a:r>
          </a:p>
          <a:p>
            <a:pPr lvl="1">
              <a:lnSpc>
                <a:spcPct val="90000"/>
              </a:lnSpc>
              <a:spcBef>
                <a:spcPct val="50000"/>
              </a:spcBef>
              <a:buFontTx/>
              <a:buChar char="–"/>
            </a:pPr>
            <a:r>
              <a:rPr lang="en-US" altLang="en-CH" b="0" i="0">
                <a:solidFill>
                  <a:schemeClr val="tx1"/>
                </a:solidFill>
              </a:rPr>
              <a:t>Quarks rotate</a:t>
            </a:r>
          </a:p>
          <a:p>
            <a:pPr lvl="1">
              <a:lnSpc>
                <a:spcPct val="90000"/>
              </a:lnSpc>
              <a:spcBef>
                <a:spcPct val="50000"/>
              </a:spcBef>
              <a:buFontTx/>
              <a:buChar char="–"/>
            </a:pPr>
            <a:r>
              <a:rPr lang="en-US" altLang="en-CH" b="0" i="0">
                <a:solidFill>
                  <a:schemeClr val="tx1"/>
                </a:solidFill>
              </a:rPr>
              <a:t>Off diagonal terms in charged current couplings</a:t>
            </a:r>
          </a:p>
        </p:txBody>
      </p:sp>
      <p:sp>
        <p:nvSpPr>
          <p:cNvPr id="22531" name="AutoShape 43">
            <a:extLst>
              <a:ext uri="{FF2B5EF4-FFF2-40B4-BE49-F238E27FC236}">
                <a16:creationId xmlns:a16="http://schemas.microsoft.com/office/drawing/2014/main" id="{8BEC6CE4-5327-7A8C-D533-C1FCD84EA3EB}"/>
              </a:ext>
            </a:extLst>
          </p:cNvPr>
          <p:cNvSpPr>
            <a:spLocks noChangeArrowheads="1"/>
          </p:cNvSpPr>
          <p:nvPr/>
        </p:nvSpPr>
        <p:spPr bwMode="auto">
          <a:xfrm rot="-868158">
            <a:off x="501650" y="2584450"/>
            <a:ext cx="884238" cy="2481263"/>
          </a:xfrm>
          <a:prstGeom prst="curvedRightArrow">
            <a:avLst>
              <a:gd name="adj1" fmla="val 25658"/>
              <a:gd name="adj2" fmla="val 81780"/>
              <a:gd name="adj3" fmla="val 33333"/>
            </a:avLst>
          </a:prstGeom>
          <a:solidFill>
            <a:srgbClr val="CCFFFF"/>
          </a:solidFill>
          <a:ln w="9525">
            <a:solidFill>
              <a:schemeClr val="tx1"/>
            </a:solidFill>
            <a:miter lim="800000"/>
            <a:headEnd/>
            <a:tailEnd/>
          </a:ln>
        </p:spPr>
        <p:txBody>
          <a:bodyPr wrap="none" anchor="ct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nl-NL" altLang="en-CH"/>
          </a:p>
        </p:txBody>
      </p:sp>
      <p:sp>
        <p:nvSpPr>
          <p:cNvPr id="22532" name="Footer Placeholder 4">
            <a:extLst>
              <a:ext uri="{FF2B5EF4-FFF2-40B4-BE49-F238E27FC236}">
                <a16:creationId xmlns:a16="http://schemas.microsoft.com/office/drawing/2014/main" id="{6E3D7FCC-1580-EEAF-9DA2-14B5F6C80157}"/>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algn="r" eaLnBrk="1" hangingPunct="1"/>
            <a:r>
              <a:rPr lang="en-US" altLang="en-CH" sz="1000" b="0" i="0"/>
              <a:t>Niels Tuning (</a:t>
            </a:r>
            <a:fld id="{79F9A3A5-A5BD-9F4F-B593-E0EE7971CF18}" type="slidenum">
              <a:rPr lang="en-US" altLang="en-CH" sz="1000" b="0" i="0"/>
              <a:pPr algn="r" eaLnBrk="1" hangingPunct="1"/>
              <a:t>49</a:t>
            </a:fld>
            <a:r>
              <a:rPr lang="en-US" altLang="en-CH" sz="1000" b="0" i="0"/>
              <a:t>)</a:t>
            </a:r>
          </a:p>
        </p:txBody>
      </p:sp>
      <p:sp>
        <p:nvSpPr>
          <p:cNvPr id="22533" name="Text Box 9">
            <a:extLst>
              <a:ext uri="{FF2B5EF4-FFF2-40B4-BE49-F238E27FC236}">
                <a16:creationId xmlns:a16="http://schemas.microsoft.com/office/drawing/2014/main" id="{5CAFD36C-08E0-0F86-38C2-BFED62FA2526}"/>
              </a:ext>
            </a:extLst>
          </p:cNvPr>
          <p:cNvSpPr txBox="1">
            <a:spLocks noChangeArrowheads="1"/>
          </p:cNvSpPr>
          <p:nvPr/>
        </p:nvSpPr>
        <p:spPr bwMode="auto">
          <a:xfrm>
            <a:off x="5992813" y="0"/>
            <a:ext cx="2498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3200" b="0" i="0"/>
              <a:t>Recap</a:t>
            </a:r>
          </a:p>
        </p:txBody>
      </p:sp>
      <p:sp>
        <p:nvSpPr>
          <p:cNvPr id="22534" name="AutoShape 25">
            <a:extLst>
              <a:ext uri="{FF2B5EF4-FFF2-40B4-BE49-F238E27FC236}">
                <a16:creationId xmlns:a16="http://schemas.microsoft.com/office/drawing/2014/main" id="{F14E0854-DDDB-5B37-EC11-658C3597E246}"/>
              </a:ext>
            </a:extLst>
          </p:cNvPr>
          <p:cNvSpPr>
            <a:spLocks noChangeAspect="1" noChangeArrowheads="1" noTextEdit="1"/>
          </p:cNvSpPr>
          <p:nvPr/>
        </p:nvSpPr>
        <p:spPr bwMode="auto">
          <a:xfrm>
            <a:off x="217488" y="120650"/>
            <a:ext cx="4876800" cy="633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H"/>
          </a:p>
        </p:txBody>
      </p:sp>
      <p:graphicFrame>
        <p:nvGraphicFramePr>
          <p:cNvPr id="22535" name="Object 4">
            <a:extLst>
              <a:ext uri="{FF2B5EF4-FFF2-40B4-BE49-F238E27FC236}">
                <a16:creationId xmlns:a16="http://schemas.microsoft.com/office/drawing/2014/main" id="{70F5FF5F-937F-3212-939C-366D4848B3C8}"/>
              </a:ext>
            </a:extLst>
          </p:cNvPr>
          <p:cNvGraphicFramePr>
            <a:graphicFrameLocks noChangeAspect="1"/>
          </p:cNvGraphicFramePr>
          <p:nvPr/>
        </p:nvGraphicFramePr>
        <p:xfrm>
          <a:off x="422275" y="165100"/>
          <a:ext cx="4418013" cy="558800"/>
        </p:xfrm>
        <a:graphic>
          <a:graphicData uri="http://schemas.openxmlformats.org/presentationml/2006/ole">
            <mc:AlternateContent xmlns:mc="http://schemas.openxmlformats.org/markup-compatibility/2006">
              <mc:Choice xmlns:v="urn:schemas-microsoft-com:vml" Requires="v">
                <p:oleObj name="Equation" r:id="rId3" imgW="43891200" imgH="5562600" progId="Equation.DSMT4">
                  <p:embed/>
                </p:oleObj>
              </mc:Choice>
              <mc:Fallback>
                <p:oleObj name="Equation" r:id="rId3" imgW="43891200" imgH="5562600" progId="Equation.DSMT4">
                  <p:embed/>
                  <p:pic>
                    <p:nvPicPr>
                      <p:cNvPr id="22535" name="Object 4">
                        <a:extLst>
                          <a:ext uri="{FF2B5EF4-FFF2-40B4-BE49-F238E27FC236}">
                            <a16:creationId xmlns:a16="http://schemas.microsoft.com/office/drawing/2014/main" id="{70F5FF5F-937F-3212-939C-366D4848B3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 y="165100"/>
                        <a:ext cx="44180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2536" name="Rectangle 37">
            <a:extLst>
              <a:ext uri="{FF2B5EF4-FFF2-40B4-BE49-F238E27FC236}">
                <a16:creationId xmlns:a16="http://schemas.microsoft.com/office/drawing/2014/main" id="{5AEB55EB-788B-7A48-354E-2FA75425A135}"/>
              </a:ext>
            </a:extLst>
          </p:cNvPr>
          <p:cNvSpPr>
            <a:spLocks noChangeArrowheads="1"/>
          </p:cNvSpPr>
          <p:nvPr/>
        </p:nvSpPr>
        <p:spPr bwMode="auto">
          <a:xfrm>
            <a:off x="192088" y="817563"/>
            <a:ext cx="5148262" cy="1728787"/>
          </a:xfrm>
          <a:prstGeom prst="rect">
            <a:avLst/>
          </a:prstGeom>
          <a:solidFill>
            <a:srgbClr val="FFFFCC"/>
          </a:solidFill>
          <a:ln w="9525">
            <a:solidFill>
              <a:schemeClr val="tx1"/>
            </a:solidFill>
            <a:miter lim="800000"/>
            <a:headEnd/>
            <a:tailEnd/>
          </a:ln>
        </p:spPr>
        <p:txBody>
          <a:bodyPr wrap="none" anchor="ct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nl-NL" altLang="en-CH"/>
          </a:p>
        </p:txBody>
      </p:sp>
      <p:graphicFrame>
        <p:nvGraphicFramePr>
          <p:cNvPr id="22537" name="Object 3">
            <a:extLst>
              <a:ext uri="{FF2B5EF4-FFF2-40B4-BE49-F238E27FC236}">
                <a16:creationId xmlns:a16="http://schemas.microsoft.com/office/drawing/2014/main" id="{8E26C48E-5EDE-E70A-B0CD-85AA518AF74F}"/>
              </a:ext>
            </a:extLst>
          </p:cNvPr>
          <p:cNvGraphicFramePr>
            <a:graphicFrameLocks noChangeAspect="1"/>
          </p:cNvGraphicFramePr>
          <p:nvPr/>
        </p:nvGraphicFramePr>
        <p:xfrm>
          <a:off x="192088" y="817563"/>
          <a:ext cx="4511675" cy="1019175"/>
        </p:xfrm>
        <a:graphic>
          <a:graphicData uri="http://schemas.openxmlformats.org/presentationml/2006/ole">
            <mc:AlternateContent xmlns:mc="http://schemas.openxmlformats.org/markup-compatibility/2006">
              <mc:Choice xmlns:v="urn:schemas-microsoft-com:vml" Requires="v">
                <p:oleObj name="Equation" r:id="rId5" imgW="51790600" imgH="11696700" progId="Equation.DSMT4">
                  <p:embed/>
                </p:oleObj>
              </mc:Choice>
              <mc:Fallback>
                <p:oleObj name="Equation" r:id="rId5" imgW="51790600" imgH="11696700" progId="Equation.DSMT4">
                  <p:embed/>
                  <p:pic>
                    <p:nvPicPr>
                      <p:cNvPr id="22537" name="Object 3">
                        <a:extLst>
                          <a:ext uri="{FF2B5EF4-FFF2-40B4-BE49-F238E27FC236}">
                            <a16:creationId xmlns:a16="http://schemas.microsoft.com/office/drawing/2014/main" id="{8E26C48E-5EDE-E70A-B0CD-85AA518AF7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88" y="817563"/>
                        <a:ext cx="4511675"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538" name="Object 3">
            <a:extLst>
              <a:ext uri="{FF2B5EF4-FFF2-40B4-BE49-F238E27FC236}">
                <a16:creationId xmlns:a16="http://schemas.microsoft.com/office/drawing/2014/main" id="{96924094-137D-2EEC-3D68-7C127FB24FF6}"/>
              </a:ext>
            </a:extLst>
          </p:cNvPr>
          <p:cNvGraphicFramePr>
            <a:graphicFrameLocks noChangeAspect="1"/>
          </p:cNvGraphicFramePr>
          <p:nvPr/>
        </p:nvGraphicFramePr>
        <p:xfrm>
          <a:off x="317500" y="1770063"/>
          <a:ext cx="4906963" cy="736600"/>
        </p:xfrm>
        <a:graphic>
          <a:graphicData uri="http://schemas.openxmlformats.org/presentationml/2006/ole">
            <mc:AlternateContent xmlns:mc="http://schemas.openxmlformats.org/markup-compatibility/2006">
              <mc:Choice xmlns:v="urn:schemas-microsoft-com:vml" Requires="v">
                <p:oleObj name="Equation" r:id="rId7" imgW="64363600" imgH="9652000" progId="Equation.DSMT4">
                  <p:embed/>
                </p:oleObj>
              </mc:Choice>
              <mc:Fallback>
                <p:oleObj name="Equation" r:id="rId7" imgW="64363600" imgH="9652000" progId="Equation.DSMT4">
                  <p:embed/>
                  <p:pic>
                    <p:nvPicPr>
                      <p:cNvPr id="22538" name="Object 3">
                        <a:extLst>
                          <a:ext uri="{FF2B5EF4-FFF2-40B4-BE49-F238E27FC236}">
                            <a16:creationId xmlns:a16="http://schemas.microsoft.com/office/drawing/2014/main" id="{96924094-137D-2EEC-3D68-7C127FB24F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00" y="1770063"/>
                        <a:ext cx="4906963"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2539" name="Group 48">
            <a:extLst>
              <a:ext uri="{FF2B5EF4-FFF2-40B4-BE49-F238E27FC236}">
                <a16:creationId xmlns:a16="http://schemas.microsoft.com/office/drawing/2014/main" id="{0ABDB8B2-A9E1-9D55-63DC-2E94CE534BED}"/>
              </a:ext>
            </a:extLst>
          </p:cNvPr>
          <p:cNvGrpSpPr>
            <a:grpSpLocks/>
          </p:cNvGrpSpPr>
          <p:nvPr/>
        </p:nvGrpSpPr>
        <p:grpSpPr bwMode="auto">
          <a:xfrm>
            <a:off x="2074863" y="4311650"/>
            <a:ext cx="6991350" cy="1728788"/>
            <a:chOff x="1307" y="2523"/>
            <a:chExt cx="4404" cy="1089"/>
          </a:xfrm>
        </p:grpSpPr>
        <p:sp>
          <p:nvSpPr>
            <p:cNvPr id="22558" name="Rectangle 36">
              <a:extLst>
                <a:ext uri="{FF2B5EF4-FFF2-40B4-BE49-F238E27FC236}">
                  <a16:creationId xmlns:a16="http://schemas.microsoft.com/office/drawing/2014/main" id="{F51CC00D-6C1C-0ACD-D425-70C98A76504B}"/>
                </a:ext>
              </a:extLst>
            </p:cNvPr>
            <p:cNvSpPr>
              <a:spLocks noChangeArrowheads="1"/>
            </p:cNvSpPr>
            <p:nvPr/>
          </p:nvSpPr>
          <p:spPr bwMode="auto">
            <a:xfrm>
              <a:off x="1307" y="2523"/>
              <a:ext cx="4404" cy="1089"/>
            </a:xfrm>
            <a:prstGeom prst="rect">
              <a:avLst/>
            </a:prstGeom>
            <a:solidFill>
              <a:srgbClr val="FFFFCC"/>
            </a:solidFill>
            <a:ln w="9525">
              <a:solidFill>
                <a:schemeClr val="tx1"/>
              </a:solidFill>
              <a:miter lim="800000"/>
              <a:headEnd/>
              <a:tailEnd/>
            </a:ln>
          </p:spPr>
          <p:txBody>
            <a:bodyPr wrap="none" anchor="ct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nl-NL" altLang="en-CH"/>
            </a:p>
          </p:txBody>
        </p:sp>
        <p:graphicFrame>
          <p:nvGraphicFramePr>
            <p:cNvPr id="22559" name="Object 7">
              <a:extLst>
                <a:ext uri="{FF2B5EF4-FFF2-40B4-BE49-F238E27FC236}">
                  <a16:creationId xmlns:a16="http://schemas.microsoft.com/office/drawing/2014/main" id="{5CF5F9C9-0B79-CDDE-DFA8-0439B992A999}"/>
                </a:ext>
              </a:extLst>
            </p:cNvPr>
            <p:cNvGraphicFramePr>
              <a:graphicFrameLocks noChangeAspect="1"/>
            </p:cNvGraphicFramePr>
            <p:nvPr/>
          </p:nvGraphicFramePr>
          <p:xfrm>
            <a:off x="1497" y="3124"/>
            <a:ext cx="4214" cy="464"/>
          </p:xfrm>
          <a:graphic>
            <a:graphicData uri="http://schemas.openxmlformats.org/presentationml/2006/ole">
              <mc:AlternateContent xmlns:mc="http://schemas.openxmlformats.org/markup-compatibility/2006">
                <mc:Choice xmlns:v="urn:schemas-microsoft-com:vml" Requires="v">
                  <p:oleObj name="Equation" r:id="rId9" imgW="87769700" imgH="9652000" progId="Equation.DSMT4">
                    <p:embed/>
                  </p:oleObj>
                </mc:Choice>
                <mc:Fallback>
                  <p:oleObj name="Equation" r:id="rId9" imgW="87769700" imgH="9652000" progId="Equation.DSMT4">
                    <p:embed/>
                    <p:pic>
                      <p:nvPicPr>
                        <p:cNvPr id="22559" name="Object 7">
                          <a:extLst>
                            <a:ext uri="{FF2B5EF4-FFF2-40B4-BE49-F238E27FC236}">
                              <a16:creationId xmlns:a16="http://schemas.microsoft.com/office/drawing/2014/main" id="{5CF5F9C9-0B79-CDDE-DFA8-0439B992A9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7" y="3124"/>
                          <a:ext cx="4214"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560" name="Object 8">
              <a:extLst>
                <a:ext uri="{FF2B5EF4-FFF2-40B4-BE49-F238E27FC236}">
                  <a16:creationId xmlns:a16="http://schemas.microsoft.com/office/drawing/2014/main" id="{3AAF07E7-4BBF-CAA0-B407-6BA58CE467B1}"/>
                </a:ext>
              </a:extLst>
            </p:cNvPr>
            <p:cNvGraphicFramePr>
              <a:graphicFrameLocks noChangeAspect="1"/>
            </p:cNvGraphicFramePr>
            <p:nvPr/>
          </p:nvGraphicFramePr>
          <p:xfrm>
            <a:off x="1356" y="2571"/>
            <a:ext cx="4330" cy="601"/>
          </p:xfrm>
          <a:graphic>
            <a:graphicData uri="http://schemas.openxmlformats.org/presentationml/2006/ole">
              <mc:AlternateContent xmlns:mc="http://schemas.openxmlformats.org/markup-compatibility/2006">
                <mc:Choice xmlns:v="urn:schemas-microsoft-com:vml" Requires="v">
                  <p:oleObj name="Equation" r:id="rId11" imgW="117906800" imgH="16383000" progId="Equation.DSMT4">
                    <p:embed/>
                  </p:oleObj>
                </mc:Choice>
                <mc:Fallback>
                  <p:oleObj name="Equation" r:id="rId11" imgW="117906800" imgH="16383000" progId="Equation.DSMT4">
                    <p:embed/>
                    <p:pic>
                      <p:nvPicPr>
                        <p:cNvPr id="22560" name="Object 8">
                          <a:extLst>
                            <a:ext uri="{FF2B5EF4-FFF2-40B4-BE49-F238E27FC236}">
                              <a16:creationId xmlns:a16="http://schemas.microsoft.com/office/drawing/2014/main" id="{3AAF07E7-4BBF-CAA0-B407-6BA58CE467B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6" y="2571"/>
                          <a:ext cx="4330" cy="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aphicFrame>
        <p:nvGraphicFramePr>
          <p:cNvPr id="22540" name="Object 6">
            <a:extLst>
              <a:ext uri="{FF2B5EF4-FFF2-40B4-BE49-F238E27FC236}">
                <a16:creationId xmlns:a16="http://schemas.microsoft.com/office/drawing/2014/main" id="{3F1AF19F-342A-69FD-BE22-662560B5B072}"/>
              </a:ext>
            </a:extLst>
          </p:cNvPr>
          <p:cNvGraphicFramePr>
            <a:graphicFrameLocks noChangeAspect="1"/>
          </p:cNvGraphicFramePr>
          <p:nvPr/>
        </p:nvGraphicFramePr>
        <p:xfrm>
          <a:off x="6453188" y="2768600"/>
          <a:ext cx="1928812" cy="1270000"/>
        </p:xfrm>
        <a:graphic>
          <a:graphicData uri="http://schemas.openxmlformats.org/presentationml/2006/ole">
            <mc:AlternateContent xmlns:mc="http://schemas.openxmlformats.org/markup-compatibility/2006">
              <mc:Choice xmlns:v="urn:schemas-microsoft-com:vml" Requires="v">
                <p:oleObj name="Equation" r:id="rId3" imgW="25742900" imgH="16967200" progId="Equation.DSMT4">
                  <p:embed/>
                </p:oleObj>
              </mc:Choice>
              <mc:Fallback>
                <p:oleObj name="Equation" r:id="rId3" imgW="25742900" imgH="16967200" progId="Equation.DSMT4">
                  <p:embed/>
                  <p:pic>
                    <p:nvPicPr>
                      <p:cNvPr id="22540" name="Object 6">
                        <a:extLst>
                          <a:ext uri="{FF2B5EF4-FFF2-40B4-BE49-F238E27FC236}">
                            <a16:creationId xmlns:a16="http://schemas.microsoft.com/office/drawing/2014/main" id="{3F1AF19F-342A-69FD-BE22-662560B5B07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3188" y="2768600"/>
                        <a:ext cx="1928812" cy="1270000"/>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2541" name="Group 47">
            <a:extLst>
              <a:ext uri="{FF2B5EF4-FFF2-40B4-BE49-F238E27FC236}">
                <a16:creationId xmlns:a16="http://schemas.microsoft.com/office/drawing/2014/main" id="{0D219C5E-74FC-9AF8-729C-CC8DDA1AC84F}"/>
              </a:ext>
            </a:extLst>
          </p:cNvPr>
          <p:cNvGrpSpPr>
            <a:grpSpLocks/>
          </p:cNvGrpSpPr>
          <p:nvPr/>
        </p:nvGrpSpPr>
        <p:grpSpPr bwMode="auto">
          <a:xfrm>
            <a:off x="4189413" y="6137275"/>
            <a:ext cx="4876800" cy="633413"/>
            <a:chOff x="2639" y="3648"/>
            <a:chExt cx="3072" cy="399"/>
          </a:xfrm>
        </p:grpSpPr>
        <p:sp>
          <p:nvSpPr>
            <p:cNvPr id="22556" name="AutoShape 32">
              <a:extLst>
                <a:ext uri="{FF2B5EF4-FFF2-40B4-BE49-F238E27FC236}">
                  <a16:creationId xmlns:a16="http://schemas.microsoft.com/office/drawing/2014/main" id="{A016D9DA-BE68-A634-10BD-A84E573E2EBF}"/>
                </a:ext>
              </a:extLst>
            </p:cNvPr>
            <p:cNvSpPr>
              <a:spLocks noChangeAspect="1" noChangeArrowheads="1" noTextEdit="1"/>
            </p:cNvSpPr>
            <p:nvPr/>
          </p:nvSpPr>
          <p:spPr bwMode="auto">
            <a:xfrm>
              <a:off x="2639" y="3648"/>
              <a:ext cx="3072" cy="399"/>
            </a:xfrm>
            <a:prstGeom prst="rect">
              <a:avLst/>
            </a:prstGeom>
            <a:solidFill>
              <a:schemeClr val="bg1"/>
            </a:solidFill>
            <a:ln w="9525">
              <a:solidFill>
                <a:schemeClr val="tx1"/>
              </a:solidFill>
              <a:miter lim="800000"/>
              <a:headEnd/>
              <a:tailEnd/>
            </a:ln>
          </p:spPr>
          <p:txBody>
            <a:bodyPr/>
            <a:lstStyle/>
            <a:p>
              <a:endParaRPr lang="en-CH"/>
            </a:p>
          </p:txBody>
        </p:sp>
        <p:graphicFrame>
          <p:nvGraphicFramePr>
            <p:cNvPr id="22557" name="Object 6">
              <a:extLst>
                <a:ext uri="{FF2B5EF4-FFF2-40B4-BE49-F238E27FC236}">
                  <a16:creationId xmlns:a16="http://schemas.microsoft.com/office/drawing/2014/main" id="{3B1B8A15-C05D-6C65-FAD2-254D1BCF166E}"/>
                </a:ext>
              </a:extLst>
            </p:cNvPr>
            <p:cNvGraphicFramePr>
              <a:graphicFrameLocks noChangeAspect="1"/>
            </p:cNvGraphicFramePr>
            <p:nvPr/>
          </p:nvGraphicFramePr>
          <p:xfrm>
            <a:off x="2837" y="3672"/>
            <a:ext cx="2579" cy="352"/>
          </p:xfrm>
          <a:graphic>
            <a:graphicData uri="http://schemas.openxmlformats.org/presentationml/2006/ole">
              <mc:AlternateContent xmlns:mc="http://schemas.openxmlformats.org/markup-compatibility/2006">
                <mc:Choice xmlns:v="urn:schemas-microsoft-com:vml" Requires="v">
                  <p:oleObj name="Equation" r:id="rId14" imgW="40665400" imgH="5562600" progId="Equation.DSMT4">
                    <p:embed/>
                  </p:oleObj>
                </mc:Choice>
                <mc:Fallback>
                  <p:oleObj name="Equation" r:id="rId14" imgW="40665400" imgH="5562600" progId="Equation.DSMT4">
                    <p:embed/>
                    <p:pic>
                      <p:nvPicPr>
                        <p:cNvPr id="22557" name="Object 6">
                          <a:extLst>
                            <a:ext uri="{FF2B5EF4-FFF2-40B4-BE49-F238E27FC236}">
                              <a16:creationId xmlns:a16="http://schemas.microsoft.com/office/drawing/2014/main" id="{3B1B8A15-C05D-6C65-FAD2-254D1BCF166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7" y="3672"/>
                          <a:ext cx="2579" cy="35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pSp>
        <p:nvGrpSpPr>
          <p:cNvPr id="22542" name="Group 34">
            <a:extLst>
              <a:ext uri="{FF2B5EF4-FFF2-40B4-BE49-F238E27FC236}">
                <a16:creationId xmlns:a16="http://schemas.microsoft.com/office/drawing/2014/main" id="{81E0E526-E76C-275E-F158-73C3ED0BC187}"/>
              </a:ext>
            </a:extLst>
          </p:cNvPr>
          <p:cNvGrpSpPr>
            <a:grpSpLocks/>
          </p:cNvGrpSpPr>
          <p:nvPr/>
        </p:nvGrpSpPr>
        <p:grpSpPr bwMode="auto">
          <a:xfrm>
            <a:off x="5838825" y="855663"/>
            <a:ext cx="2174875" cy="1420812"/>
            <a:chOff x="5839365" y="855865"/>
            <a:chExt cx="2174114" cy="1420985"/>
          </a:xfrm>
        </p:grpSpPr>
        <p:cxnSp>
          <p:nvCxnSpPr>
            <p:cNvPr id="22550" name="Straight Connector 20">
              <a:extLst>
                <a:ext uri="{FF2B5EF4-FFF2-40B4-BE49-F238E27FC236}">
                  <a16:creationId xmlns:a16="http://schemas.microsoft.com/office/drawing/2014/main" id="{FC2D614C-0576-077C-4013-CD06AF05B68D}"/>
                </a:ext>
              </a:extLst>
            </p:cNvPr>
            <p:cNvCxnSpPr>
              <a:cxnSpLocks noChangeShapeType="1"/>
            </p:cNvCxnSpPr>
            <p:nvPr/>
          </p:nvCxnSpPr>
          <p:spPr bwMode="auto">
            <a:xfrm>
              <a:off x="5839365" y="1623965"/>
              <a:ext cx="99853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2551" name="Straight Connector 21">
              <a:extLst>
                <a:ext uri="{FF2B5EF4-FFF2-40B4-BE49-F238E27FC236}">
                  <a16:creationId xmlns:a16="http://schemas.microsoft.com/office/drawing/2014/main" id="{2172EB25-F34C-EC3F-2136-6D1B8907A9D6}"/>
                </a:ext>
              </a:extLst>
            </p:cNvPr>
            <p:cNvCxnSpPr>
              <a:cxnSpLocks noChangeShapeType="1"/>
            </p:cNvCxnSpPr>
            <p:nvPr/>
          </p:nvCxnSpPr>
          <p:spPr bwMode="auto">
            <a:xfrm flipV="1">
              <a:off x="6876300" y="1163105"/>
              <a:ext cx="652885" cy="4608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2552" name="Straight Connector 23">
              <a:extLst>
                <a:ext uri="{FF2B5EF4-FFF2-40B4-BE49-F238E27FC236}">
                  <a16:creationId xmlns:a16="http://schemas.microsoft.com/office/drawing/2014/main" id="{7CAD3830-0A80-4731-CE6C-64B0F21C4E28}"/>
                </a:ext>
              </a:extLst>
            </p:cNvPr>
            <p:cNvCxnSpPr>
              <a:cxnSpLocks noChangeShapeType="1"/>
            </p:cNvCxnSpPr>
            <p:nvPr/>
          </p:nvCxnSpPr>
          <p:spPr bwMode="auto">
            <a:xfrm>
              <a:off x="6876300" y="1623965"/>
              <a:ext cx="654105" cy="4236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2553" name="TextBox 25">
              <a:extLst>
                <a:ext uri="{FF2B5EF4-FFF2-40B4-BE49-F238E27FC236}">
                  <a16:creationId xmlns:a16="http://schemas.microsoft.com/office/drawing/2014/main" id="{D8E74CA3-402A-8AB3-816E-6F41AA26F765}"/>
                </a:ext>
              </a:extLst>
            </p:cNvPr>
            <p:cNvSpPr txBox="1">
              <a:spLocks noChangeArrowheads="1"/>
            </p:cNvSpPr>
            <p:nvPr/>
          </p:nvSpPr>
          <p:spPr bwMode="auto">
            <a:xfrm>
              <a:off x="7605995" y="855865"/>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2400" b="0">
                  <a:solidFill>
                    <a:schemeClr val="tx1"/>
                  </a:solidFill>
                  <a:latin typeface="Times New Roman" panose="02020603050405020304" pitchFamily="18" charset="0"/>
                </a:rPr>
                <a:t>u</a:t>
              </a:r>
              <a:r>
                <a:rPr lang="en-US" altLang="en-CH" sz="2400" b="0" baseline="30000">
                  <a:solidFill>
                    <a:schemeClr val="tx1"/>
                  </a:solidFill>
                  <a:latin typeface="Times New Roman" panose="02020603050405020304" pitchFamily="18" charset="0"/>
                </a:rPr>
                <a:t>I</a:t>
              </a:r>
            </a:p>
          </p:txBody>
        </p:sp>
        <p:sp>
          <p:nvSpPr>
            <p:cNvPr id="22554" name="TextBox 26">
              <a:extLst>
                <a:ext uri="{FF2B5EF4-FFF2-40B4-BE49-F238E27FC236}">
                  <a16:creationId xmlns:a16="http://schemas.microsoft.com/office/drawing/2014/main" id="{7E466220-5C55-9C64-DFB4-705EA96E15AC}"/>
                </a:ext>
              </a:extLst>
            </p:cNvPr>
            <p:cNvSpPr txBox="1">
              <a:spLocks noChangeArrowheads="1"/>
            </p:cNvSpPr>
            <p:nvPr/>
          </p:nvSpPr>
          <p:spPr bwMode="auto">
            <a:xfrm>
              <a:off x="7605995" y="1815185"/>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2400" b="0">
                  <a:solidFill>
                    <a:schemeClr val="tx1"/>
                  </a:solidFill>
                  <a:latin typeface="Times New Roman" panose="02020603050405020304" pitchFamily="18" charset="0"/>
                </a:rPr>
                <a:t>d</a:t>
              </a:r>
              <a:r>
                <a:rPr lang="en-US" altLang="en-CH" sz="2400" b="0" baseline="30000">
                  <a:solidFill>
                    <a:schemeClr val="tx1"/>
                  </a:solidFill>
                  <a:latin typeface="Times New Roman" panose="02020603050405020304" pitchFamily="18" charset="0"/>
                </a:rPr>
                <a:t>I</a:t>
              </a:r>
            </a:p>
          </p:txBody>
        </p:sp>
        <p:sp>
          <p:nvSpPr>
            <p:cNvPr id="22555" name="TextBox 27">
              <a:extLst>
                <a:ext uri="{FF2B5EF4-FFF2-40B4-BE49-F238E27FC236}">
                  <a16:creationId xmlns:a16="http://schemas.microsoft.com/office/drawing/2014/main" id="{268C5670-1209-80B7-A9B7-EF33BEF1A764}"/>
                </a:ext>
              </a:extLst>
            </p:cNvPr>
            <p:cNvSpPr txBox="1">
              <a:spLocks noChangeArrowheads="1"/>
            </p:cNvSpPr>
            <p:nvPr/>
          </p:nvSpPr>
          <p:spPr bwMode="auto">
            <a:xfrm>
              <a:off x="6069795" y="1124700"/>
              <a:ext cx="44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2400" b="0">
                  <a:solidFill>
                    <a:schemeClr val="tx1"/>
                  </a:solidFill>
                  <a:latin typeface="Times New Roman" panose="02020603050405020304" pitchFamily="18" charset="0"/>
                </a:rPr>
                <a:t>W</a:t>
              </a:r>
              <a:endParaRPr lang="en-US" altLang="en-CH" sz="2400" b="0" baseline="30000">
                <a:solidFill>
                  <a:schemeClr val="tx1"/>
                </a:solidFill>
                <a:latin typeface="Times New Roman" panose="02020603050405020304" pitchFamily="18" charset="0"/>
              </a:endParaRPr>
            </a:p>
          </p:txBody>
        </p:sp>
      </p:grpSp>
      <p:grpSp>
        <p:nvGrpSpPr>
          <p:cNvPr id="22543" name="Group 35">
            <a:extLst>
              <a:ext uri="{FF2B5EF4-FFF2-40B4-BE49-F238E27FC236}">
                <a16:creationId xmlns:a16="http://schemas.microsoft.com/office/drawing/2014/main" id="{E35003C3-3CD1-B306-965D-77965342600E}"/>
              </a:ext>
            </a:extLst>
          </p:cNvPr>
          <p:cNvGrpSpPr>
            <a:grpSpLocks/>
          </p:cNvGrpSpPr>
          <p:nvPr/>
        </p:nvGrpSpPr>
        <p:grpSpPr bwMode="auto">
          <a:xfrm>
            <a:off x="-228600" y="4735513"/>
            <a:ext cx="2363788" cy="1420812"/>
            <a:chOff x="5839365" y="855865"/>
            <a:chExt cx="2364596" cy="1420985"/>
          </a:xfrm>
        </p:grpSpPr>
        <p:cxnSp>
          <p:nvCxnSpPr>
            <p:cNvPr id="22544" name="Straight Connector 36">
              <a:extLst>
                <a:ext uri="{FF2B5EF4-FFF2-40B4-BE49-F238E27FC236}">
                  <a16:creationId xmlns:a16="http://schemas.microsoft.com/office/drawing/2014/main" id="{293EBAC5-D886-A07B-FD1D-AD46327F9385}"/>
                </a:ext>
              </a:extLst>
            </p:cNvPr>
            <p:cNvCxnSpPr>
              <a:cxnSpLocks noChangeShapeType="1"/>
            </p:cNvCxnSpPr>
            <p:nvPr/>
          </p:nvCxnSpPr>
          <p:spPr bwMode="auto">
            <a:xfrm>
              <a:off x="5839365" y="1623965"/>
              <a:ext cx="99853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2545" name="Straight Connector 37">
              <a:extLst>
                <a:ext uri="{FF2B5EF4-FFF2-40B4-BE49-F238E27FC236}">
                  <a16:creationId xmlns:a16="http://schemas.microsoft.com/office/drawing/2014/main" id="{E6034CF5-44D9-0A92-7922-52C970570E50}"/>
                </a:ext>
              </a:extLst>
            </p:cNvPr>
            <p:cNvCxnSpPr>
              <a:cxnSpLocks noChangeShapeType="1"/>
            </p:cNvCxnSpPr>
            <p:nvPr/>
          </p:nvCxnSpPr>
          <p:spPr bwMode="auto">
            <a:xfrm flipV="1">
              <a:off x="6876300" y="1163105"/>
              <a:ext cx="652885" cy="4608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2546" name="Straight Connector 38">
              <a:extLst>
                <a:ext uri="{FF2B5EF4-FFF2-40B4-BE49-F238E27FC236}">
                  <a16:creationId xmlns:a16="http://schemas.microsoft.com/office/drawing/2014/main" id="{25EE0E4E-47EC-05A8-F074-1F425B734A75}"/>
                </a:ext>
              </a:extLst>
            </p:cNvPr>
            <p:cNvCxnSpPr>
              <a:cxnSpLocks noChangeShapeType="1"/>
            </p:cNvCxnSpPr>
            <p:nvPr/>
          </p:nvCxnSpPr>
          <p:spPr bwMode="auto">
            <a:xfrm>
              <a:off x="6876300" y="1623965"/>
              <a:ext cx="654105" cy="4236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2547" name="TextBox 39">
              <a:extLst>
                <a:ext uri="{FF2B5EF4-FFF2-40B4-BE49-F238E27FC236}">
                  <a16:creationId xmlns:a16="http://schemas.microsoft.com/office/drawing/2014/main" id="{F2447C8B-D2C7-09EF-7609-49E8994DE621}"/>
                </a:ext>
              </a:extLst>
            </p:cNvPr>
            <p:cNvSpPr txBox="1">
              <a:spLocks noChangeArrowheads="1"/>
            </p:cNvSpPr>
            <p:nvPr/>
          </p:nvSpPr>
          <p:spPr bwMode="auto">
            <a:xfrm>
              <a:off x="7605995" y="855865"/>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2400" b="0">
                  <a:solidFill>
                    <a:schemeClr val="tx1"/>
                  </a:solidFill>
                  <a:latin typeface="Times New Roman" panose="02020603050405020304" pitchFamily="18" charset="0"/>
                </a:rPr>
                <a:t>u</a:t>
              </a:r>
              <a:endParaRPr lang="en-US" altLang="en-CH" sz="2400" b="0" baseline="30000">
                <a:solidFill>
                  <a:schemeClr val="tx1"/>
                </a:solidFill>
                <a:latin typeface="Times New Roman" panose="02020603050405020304" pitchFamily="18" charset="0"/>
              </a:endParaRPr>
            </a:p>
          </p:txBody>
        </p:sp>
        <p:sp>
          <p:nvSpPr>
            <p:cNvPr id="22548" name="TextBox 40">
              <a:extLst>
                <a:ext uri="{FF2B5EF4-FFF2-40B4-BE49-F238E27FC236}">
                  <a16:creationId xmlns:a16="http://schemas.microsoft.com/office/drawing/2014/main" id="{39DA04C1-4AFD-E03A-590F-A24E4A99CAD9}"/>
                </a:ext>
              </a:extLst>
            </p:cNvPr>
            <p:cNvSpPr txBox="1">
              <a:spLocks noChangeArrowheads="1"/>
            </p:cNvSpPr>
            <p:nvPr/>
          </p:nvSpPr>
          <p:spPr bwMode="auto">
            <a:xfrm>
              <a:off x="7437404" y="1815185"/>
              <a:ext cx="7665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2400" b="0">
                  <a:solidFill>
                    <a:schemeClr val="tx1"/>
                  </a:solidFill>
                  <a:latin typeface="Times New Roman" panose="02020603050405020304" pitchFamily="18" charset="0"/>
                </a:rPr>
                <a:t>d,s,b</a:t>
              </a:r>
              <a:endParaRPr lang="en-US" altLang="en-CH" sz="2400" b="0" baseline="30000">
                <a:solidFill>
                  <a:schemeClr val="tx1"/>
                </a:solidFill>
                <a:latin typeface="Times New Roman" panose="02020603050405020304" pitchFamily="18" charset="0"/>
              </a:endParaRPr>
            </a:p>
          </p:txBody>
        </p:sp>
        <p:sp>
          <p:nvSpPr>
            <p:cNvPr id="22549" name="TextBox 41">
              <a:extLst>
                <a:ext uri="{FF2B5EF4-FFF2-40B4-BE49-F238E27FC236}">
                  <a16:creationId xmlns:a16="http://schemas.microsoft.com/office/drawing/2014/main" id="{4ECD22CC-22EA-9DD6-B711-39D921CECD61}"/>
                </a:ext>
              </a:extLst>
            </p:cNvPr>
            <p:cNvSpPr txBox="1">
              <a:spLocks noChangeArrowheads="1"/>
            </p:cNvSpPr>
            <p:nvPr/>
          </p:nvSpPr>
          <p:spPr bwMode="auto">
            <a:xfrm>
              <a:off x="6069795" y="1124700"/>
              <a:ext cx="44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2400" b="0">
                  <a:solidFill>
                    <a:schemeClr val="tx1"/>
                  </a:solidFill>
                  <a:latin typeface="Times New Roman" panose="02020603050405020304" pitchFamily="18" charset="0"/>
                </a:rPr>
                <a:t>W</a:t>
              </a:r>
              <a:endParaRPr lang="en-US" altLang="en-CH" sz="2400" b="0" baseline="30000">
                <a:solidFill>
                  <a:schemeClr val="tx1"/>
                </a:solidFill>
                <a:latin typeface="Times New Roman" panose="02020603050405020304" pitchFamily="18"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3">
            <a:extLst>
              <a:ext uri="{FF2B5EF4-FFF2-40B4-BE49-F238E27FC236}">
                <a16:creationId xmlns:a16="http://schemas.microsoft.com/office/drawing/2014/main" id="{093C3A6D-8FB5-F0FB-520C-012CD0E256C0}"/>
              </a:ext>
            </a:extLst>
          </p:cNvPr>
          <p:cNvSpPr>
            <a:spLocks noGrp="1"/>
          </p:cNvSpPr>
          <p:nvPr>
            <p:ph type="sldNum" sz="quarter" idx="4294967295"/>
          </p:nvPr>
        </p:nvSpPr>
        <p:spPr bwMode="auto">
          <a:xfrm>
            <a:off x="8280400" y="6396038"/>
            <a:ext cx="517525" cy="360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fld id="{5ED55229-6CB0-0F42-82CA-4BADDB62306A}" type="slidenum">
              <a:rPr lang="en-GB" altLang="en-CH" sz="1000" b="0" i="0">
                <a:solidFill>
                  <a:schemeClr val="accent2"/>
                </a:solidFill>
              </a:rPr>
              <a:pPr eaLnBrk="1" hangingPunct="1">
                <a:spcBef>
                  <a:spcPct val="0"/>
                </a:spcBef>
                <a:buFontTx/>
                <a:buNone/>
              </a:pPr>
              <a:t>5</a:t>
            </a:fld>
            <a:endParaRPr lang="en-GB" altLang="en-CH" sz="1000" b="0" i="0">
              <a:solidFill>
                <a:schemeClr val="accent2"/>
              </a:solidFill>
            </a:endParaRPr>
          </a:p>
        </p:txBody>
      </p:sp>
      <p:sp>
        <p:nvSpPr>
          <p:cNvPr id="26626" name="Title 2">
            <a:extLst>
              <a:ext uri="{FF2B5EF4-FFF2-40B4-BE49-F238E27FC236}">
                <a16:creationId xmlns:a16="http://schemas.microsoft.com/office/drawing/2014/main" id="{D89C9889-0575-352A-B1FC-EE0FA3031036}"/>
              </a:ext>
            </a:extLst>
          </p:cNvPr>
          <p:cNvSpPr>
            <a:spLocks noGrp="1" noChangeArrowheads="1"/>
          </p:cNvSpPr>
          <p:nvPr>
            <p:ph type="title"/>
          </p:nvPr>
        </p:nvSpPr>
        <p:spPr/>
        <p:txBody>
          <a:bodyPr/>
          <a:lstStyle/>
          <a:p>
            <a:r>
              <a:rPr lang="en-US" altLang="en-CH">
                <a:ea typeface="ＭＳ Ｐゴシック" panose="020B0600070205080204" pitchFamily="34" charset="-128"/>
              </a:rPr>
              <a:t>Today</a:t>
            </a:r>
          </a:p>
        </p:txBody>
      </p:sp>
      <p:sp>
        <p:nvSpPr>
          <p:cNvPr id="2" name="Rounded Rectangle 1">
            <a:extLst>
              <a:ext uri="{FF2B5EF4-FFF2-40B4-BE49-F238E27FC236}">
                <a16:creationId xmlns:a16="http://schemas.microsoft.com/office/drawing/2014/main" id="{133CE226-B8D9-FB98-7762-BB6AD3198F40}"/>
              </a:ext>
            </a:extLst>
          </p:cNvPr>
          <p:cNvSpPr>
            <a:spLocks noChangeArrowheads="1"/>
          </p:cNvSpPr>
          <p:nvPr/>
        </p:nvSpPr>
        <p:spPr bwMode="auto">
          <a:xfrm>
            <a:off x="2554288" y="920750"/>
            <a:ext cx="3959225" cy="1620838"/>
          </a:xfrm>
          <a:prstGeom prst="roundRect">
            <a:avLst>
              <a:gd name="adj" fmla="val 16667"/>
            </a:avLst>
          </a:prstGeom>
          <a:solidFill>
            <a:srgbClr val="CCCCCC">
              <a:alpha val="50195"/>
            </a:srgbClr>
          </a:solidFill>
          <a:ln w="9525">
            <a:solidFill>
              <a:srgbClr val="BCBCBC"/>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dirty="0">
                <a:solidFill>
                  <a:schemeClr val="lt1"/>
                </a:solidFill>
                <a:latin typeface="+mn-lt"/>
                <a:ea typeface="+mn-ea"/>
              </a:rPr>
              <a:t> </a:t>
            </a:r>
          </a:p>
        </p:txBody>
      </p:sp>
      <p:sp>
        <p:nvSpPr>
          <p:cNvPr id="25" name="TextBox 24">
            <a:extLst>
              <a:ext uri="{FF2B5EF4-FFF2-40B4-BE49-F238E27FC236}">
                <a16:creationId xmlns:a16="http://schemas.microsoft.com/office/drawing/2014/main" id="{816945E8-8589-B207-0E98-6ED25CD6E6C4}"/>
              </a:ext>
            </a:extLst>
          </p:cNvPr>
          <p:cNvSpPr txBox="1">
            <a:spLocks noChangeArrowheads="1"/>
          </p:cNvSpPr>
          <p:nvPr/>
        </p:nvSpPr>
        <p:spPr bwMode="auto">
          <a:xfrm>
            <a:off x="3143250" y="901700"/>
            <a:ext cx="2870200" cy="460375"/>
          </a:xfrm>
          <a:prstGeom prst="rect">
            <a:avLst/>
          </a:prstGeom>
          <a:noFill/>
          <a:ln>
            <a:noFill/>
          </a:ln>
          <a:effectLst>
            <a:outerShdw blurRad="50800" dist="38100" dir="2700000" algn="tl" rotWithShape="0">
              <a:srgbClr val="808080">
                <a:alpha val="39999"/>
              </a:srgbClr>
            </a:outerShdw>
          </a:effectLst>
        </p:spPr>
        <p:txBody>
          <a:bodyPr wrap="none">
            <a:spAutoFit/>
          </a:bodyPr>
          <a:lstStyle/>
          <a:p>
            <a:pPr eaLnBrk="1" hangingPunct="1">
              <a:defRPr/>
            </a:pPr>
            <a:r>
              <a:rPr lang="en-US" sz="2400" dirty="0" err="1">
                <a:solidFill>
                  <a:srgbClr val="000000"/>
                </a:solidFill>
                <a:latin typeface="Verdana" charset="0"/>
                <a:ea typeface="ＭＳ Ｐゴシック" charset="0"/>
                <a:cs typeface="ＭＳ Ｐゴシック" charset="0"/>
              </a:rPr>
              <a:t>Flavour</a:t>
            </a:r>
            <a:r>
              <a:rPr lang="en-US" sz="2400" dirty="0">
                <a:solidFill>
                  <a:srgbClr val="000000"/>
                </a:solidFill>
                <a:latin typeface="Verdana" charset="0"/>
                <a:ea typeface="ＭＳ Ｐゴシック" charset="0"/>
                <a:cs typeface="ＭＳ Ｐゴシック" charset="0"/>
              </a:rPr>
              <a:t> physics</a:t>
            </a:r>
          </a:p>
        </p:txBody>
      </p:sp>
      <p:sp>
        <p:nvSpPr>
          <p:cNvPr id="26" name="Rounded Rectangle 25">
            <a:extLst>
              <a:ext uri="{FF2B5EF4-FFF2-40B4-BE49-F238E27FC236}">
                <a16:creationId xmlns:a16="http://schemas.microsoft.com/office/drawing/2014/main" id="{EB350A1F-016E-A866-413D-A202E3E51567}"/>
              </a:ext>
            </a:extLst>
          </p:cNvPr>
          <p:cNvSpPr>
            <a:spLocks noChangeArrowheads="1"/>
          </p:cNvSpPr>
          <p:nvPr/>
        </p:nvSpPr>
        <p:spPr bwMode="auto">
          <a:xfrm>
            <a:off x="2873375" y="1855788"/>
            <a:ext cx="1620838" cy="2159000"/>
          </a:xfrm>
          <a:prstGeom prst="roundRect">
            <a:avLst>
              <a:gd name="adj" fmla="val 16667"/>
            </a:avLst>
          </a:prstGeom>
          <a:solidFill>
            <a:srgbClr val="CCCCCC">
              <a:alpha val="50195"/>
            </a:srgbClr>
          </a:solidFill>
          <a:ln w="9525">
            <a:solidFill>
              <a:srgbClr val="BCBCBC"/>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27" name="Rounded Rectangle 26">
            <a:extLst>
              <a:ext uri="{FF2B5EF4-FFF2-40B4-BE49-F238E27FC236}">
                <a16:creationId xmlns:a16="http://schemas.microsoft.com/office/drawing/2014/main" id="{048E59D4-439B-2B42-1A5C-D6C59231C798}"/>
              </a:ext>
            </a:extLst>
          </p:cNvPr>
          <p:cNvSpPr>
            <a:spLocks noChangeArrowheads="1"/>
          </p:cNvSpPr>
          <p:nvPr/>
        </p:nvSpPr>
        <p:spPr bwMode="auto">
          <a:xfrm>
            <a:off x="4589463" y="1868488"/>
            <a:ext cx="1619250" cy="2159000"/>
          </a:xfrm>
          <a:prstGeom prst="roundRect">
            <a:avLst>
              <a:gd name="adj" fmla="val 16667"/>
            </a:avLst>
          </a:prstGeom>
          <a:solidFill>
            <a:srgbClr val="CCCCCC">
              <a:alpha val="50195"/>
            </a:srgbClr>
          </a:solidFill>
          <a:ln w="9525">
            <a:solidFill>
              <a:srgbClr val="BCBCBC"/>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28" name="TextBox 27">
            <a:extLst>
              <a:ext uri="{FF2B5EF4-FFF2-40B4-BE49-F238E27FC236}">
                <a16:creationId xmlns:a16="http://schemas.microsoft.com/office/drawing/2014/main" id="{C21ED23C-5068-042C-9E9B-154F3E0BADC7}"/>
              </a:ext>
            </a:extLst>
          </p:cNvPr>
          <p:cNvSpPr txBox="1">
            <a:spLocks noChangeArrowheads="1"/>
          </p:cNvSpPr>
          <p:nvPr/>
        </p:nvSpPr>
        <p:spPr bwMode="auto">
          <a:xfrm>
            <a:off x="2835275" y="2519363"/>
            <a:ext cx="1687513" cy="830262"/>
          </a:xfrm>
          <a:prstGeom prst="rect">
            <a:avLst/>
          </a:prstGeom>
          <a:noFill/>
          <a:ln>
            <a:noFill/>
          </a:ln>
          <a:effectLst>
            <a:outerShdw blurRad="50800" dist="38100" dir="2700000" algn="tl" rotWithShape="0">
              <a:srgbClr val="808080">
                <a:alpha val="39999"/>
              </a:srgbClr>
            </a:outerShdw>
          </a:effectLst>
        </p:spPr>
        <p:txBody>
          <a:bodyPr wrap="none">
            <a:spAutoFit/>
          </a:bodyPr>
          <a:lstStyle/>
          <a:p>
            <a:pPr algn="ctr" eaLnBrk="1" hangingPunct="1">
              <a:defRPr/>
            </a:pPr>
            <a:r>
              <a:rPr lang="en-US" sz="2400" dirty="0">
                <a:solidFill>
                  <a:srgbClr val="000000"/>
                </a:solidFill>
                <a:latin typeface="Verdana" charset="0"/>
                <a:ea typeface="ＭＳ Ｐゴシック" charset="0"/>
                <a:cs typeface="ＭＳ Ｐゴシック" charset="0"/>
              </a:rPr>
              <a:t>CP </a:t>
            </a:r>
          </a:p>
          <a:p>
            <a:pPr algn="ctr" eaLnBrk="1" hangingPunct="1">
              <a:defRPr/>
            </a:pPr>
            <a:r>
              <a:rPr lang="en-US" sz="2400" dirty="0">
                <a:solidFill>
                  <a:srgbClr val="000000"/>
                </a:solidFill>
                <a:latin typeface="Verdana" charset="0"/>
                <a:ea typeface="ＭＳ Ｐゴシック" charset="0"/>
                <a:cs typeface="ＭＳ Ｐゴシック" charset="0"/>
              </a:rPr>
              <a:t>violation</a:t>
            </a:r>
          </a:p>
        </p:txBody>
      </p:sp>
      <p:sp>
        <p:nvSpPr>
          <p:cNvPr id="29" name="TextBox 28">
            <a:extLst>
              <a:ext uri="{FF2B5EF4-FFF2-40B4-BE49-F238E27FC236}">
                <a16:creationId xmlns:a16="http://schemas.microsoft.com/office/drawing/2014/main" id="{05B2D658-3ADE-C472-A3A1-F9BE301A84FE}"/>
              </a:ext>
            </a:extLst>
          </p:cNvPr>
          <p:cNvSpPr txBox="1">
            <a:spLocks noChangeArrowheads="1"/>
          </p:cNvSpPr>
          <p:nvPr/>
        </p:nvSpPr>
        <p:spPr bwMode="auto">
          <a:xfrm>
            <a:off x="4703763" y="2503488"/>
            <a:ext cx="1374775" cy="831850"/>
          </a:xfrm>
          <a:prstGeom prst="rect">
            <a:avLst/>
          </a:prstGeom>
          <a:noFill/>
          <a:ln>
            <a:noFill/>
          </a:ln>
          <a:effectLst>
            <a:outerShdw blurRad="50800" dist="38100" dir="2700000" algn="tl" rotWithShape="0">
              <a:srgbClr val="808080">
                <a:alpha val="39999"/>
              </a:srgbClr>
            </a:outerShdw>
          </a:effectLst>
        </p:spPr>
        <p:txBody>
          <a:bodyPr wrap="none">
            <a:spAutoFit/>
          </a:bodyPr>
          <a:lstStyle/>
          <a:p>
            <a:pPr algn="ctr" eaLnBrk="1" hangingPunct="1">
              <a:defRPr/>
            </a:pPr>
            <a:r>
              <a:rPr lang="en-US" sz="2400" dirty="0">
                <a:solidFill>
                  <a:srgbClr val="000000"/>
                </a:solidFill>
                <a:latin typeface="Verdana" charset="0"/>
                <a:ea typeface="ＭＳ Ｐゴシック" charset="0"/>
                <a:cs typeface="ＭＳ Ｐゴシック" charset="0"/>
              </a:rPr>
              <a:t>Rare </a:t>
            </a:r>
          </a:p>
          <a:p>
            <a:pPr algn="ctr" eaLnBrk="1" hangingPunct="1">
              <a:defRPr/>
            </a:pPr>
            <a:r>
              <a:rPr lang="en-US" sz="2400" dirty="0">
                <a:solidFill>
                  <a:srgbClr val="000000"/>
                </a:solidFill>
                <a:latin typeface="Verdana" charset="0"/>
                <a:ea typeface="ＭＳ Ｐゴシック" charset="0"/>
                <a:cs typeface="ＭＳ Ｐゴシック" charset="0"/>
              </a:rPr>
              <a:t>decays</a:t>
            </a:r>
          </a:p>
        </p:txBody>
      </p:sp>
      <p:sp>
        <p:nvSpPr>
          <p:cNvPr id="30" name="Rounded Rectangle 29">
            <a:extLst>
              <a:ext uri="{FF2B5EF4-FFF2-40B4-BE49-F238E27FC236}">
                <a16:creationId xmlns:a16="http://schemas.microsoft.com/office/drawing/2014/main" id="{04ECF411-7120-6A15-D596-8459D14666D9}"/>
              </a:ext>
            </a:extLst>
          </p:cNvPr>
          <p:cNvSpPr>
            <a:spLocks noChangeArrowheads="1"/>
          </p:cNvSpPr>
          <p:nvPr/>
        </p:nvSpPr>
        <p:spPr bwMode="auto">
          <a:xfrm>
            <a:off x="2566988" y="3376613"/>
            <a:ext cx="3959225" cy="1619250"/>
          </a:xfrm>
          <a:prstGeom prst="roundRect">
            <a:avLst>
              <a:gd name="adj" fmla="val 16667"/>
            </a:avLst>
          </a:prstGeom>
          <a:solidFill>
            <a:srgbClr val="CCCCCC">
              <a:alpha val="50195"/>
            </a:srgbClr>
          </a:solidFill>
          <a:ln w="9525">
            <a:solidFill>
              <a:srgbClr val="BCBCBC"/>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dirty="0">
                <a:solidFill>
                  <a:schemeClr val="lt1"/>
                </a:solidFill>
                <a:latin typeface="+mn-lt"/>
                <a:ea typeface="+mn-ea"/>
              </a:rPr>
              <a:t>  </a:t>
            </a:r>
          </a:p>
        </p:txBody>
      </p:sp>
      <p:sp>
        <p:nvSpPr>
          <p:cNvPr id="31" name="TextBox 30">
            <a:extLst>
              <a:ext uri="{FF2B5EF4-FFF2-40B4-BE49-F238E27FC236}">
                <a16:creationId xmlns:a16="http://schemas.microsoft.com/office/drawing/2014/main" id="{258DE999-F0D0-D0D4-5106-5A460D25ADC5}"/>
              </a:ext>
            </a:extLst>
          </p:cNvPr>
          <p:cNvSpPr txBox="1">
            <a:spLocks noChangeArrowheads="1"/>
          </p:cNvSpPr>
          <p:nvPr/>
        </p:nvSpPr>
        <p:spPr bwMode="auto">
          <a:xfrm>
            <a:off x="3868738" y="4416425"/>
            <a:ext cx="1552575" cy="461963"/>
          </a:xfrm>
          <a:prstGeom prst="rect">
            <a:avLst/>
          </a:prstGeom>
          <a:noFill/>
          <a:ln>
            <a:noFill/>
          </a:ln>
          <a:effectLst>
            <a:outerShdw blurRad="50800" dist="38100" dir="2700000" algn="tl" rotWithShape="0">
              <a:srgbClr val="808080">
                <a:alpha val="39999"/>
              </a:srgbClr>
            </a:outerShdw>
          </a:effectLst>
        </p:spPr>
        <p:txBody>
          <a:bodyPr wrap="none">
            <a:spAutoFit/>
          </a:bodyPr>
          <a:lstStyle/>
          <a:p>
            <a:pPr eaLnBrk="1" hangingPunct="1">
              <a:defRPr/>
            </a:pPr>
            <a:r>
              <a:rPr lang="en-US" sz="2400" dirty="0">
                <a:solidFill>
                  <a:srgbClr val="000000"/>
                </a:solidFill>
                <a:latin typeface="Verdana" charset="0"/>
                <a:ea typeface="ＭＳ Ｐゴシック" charset="0"/>
                <a:cs typeface="ＭＳ Ｐゴシック" charset="0"/>
              </a:rPr>
              <a:t>Leptons</a:t>
            </a:r>
          </a:p>
        </p:txBody>
      </p:sp>
      <p:sp>
        <p:nvSpPr>
          <p:cNvPr id="33" name="TextBox 32">
            <a:extLst>
              <a:ext uri="{FF2B5EF4-FFF2-40B4-BE49-F238E27FC236}">
                <a16:creationId xmlns:a16="http://schemas.microsoft.com/office/drawing/2014/main" id="{27F2744A-6707-C8EC-6C87-75397C8A7188}"/>
              </a:ext>
            </a:extLst>
          </p:cNvPr>
          <p:cNvSpPr txBox="1">
            <a:spLocks noChangeArrowheads="1"/>
          </p:cNvSpPr>
          <p:nvPr/>
        </p:nvSpPr>
        <p:spPr bwMode="auto">
          <a:xfrm>
            <a:off x="2973388" y="3494088"/>
            <a:ext cx="1425575" cy="369887"/>
          </a:xfrm>
          <a:prstGeom prst="rect">
            <a:avLst/>
          </a:prstGeom>
          <a:noFill/>
          <a:ln>
            <a:noFill/>
          </a:ln>
          <a:effectLst>
            <a:outerShdw blurRad="50800" dist="38100" dir="2700000" algn="tl" rotWithShape="0">
              <a:srgbClr val="808080">
                <a:alpha val="39999"/>
              </a:srgbClr>
            </a:outerShdw>
          </a:effectLst>
        </p:spPr>
        <p:txBody>
          <a:bodyPr wrap="none">
            <a:spAutoFit/>
          </a:bodyPr>
          <a:lstStyle/>
          <a:p>
            <a:pPr eaLnBrk="1" hangingPunct="1">
              <a:defRPr/>
            </a:pPr>
            <a:r>
              <a:rPr lang="en-US" dirty="0">
                <a:solidFill>
                  <a:srgbClr val="000000"/>
                </a:solidFill>
                <a:latin typeface="Verdana" charset="0"/>
                <a:ea typeface="ＭＳ Ｐゴシック" charset="0"/>
                <a:cs typeface="ＭＳ Ｐゴシック" charset="0"/>
              </a:rPr>
              <a:t>neutrinos</a:t>
            </a:r>
          </a:p>
        </p:txBody>
      </p:sp>
      <p:sp>
        <p:nvSpPr>
          <p:cNvPr id="35" name="TextBox 34">
            <a:extLst>
              <a:ext uri="{FF2B5EF4-FFF2-40B4-BE49-F238E27FC236}">
                <a16:creationId xmlns:a16="http://schemas.microsoft.com/office/drawing/2014/main" id="{0A8831EA-50DD-485D-8236-7A37888599B8}"/>
              </a:ext>
            </a:extLst>
          </p:cNvPr>
          <p:cNvSpPr txBox="1">
            <a:spLocks noChangeArrowheads="1"/>
          </p:cNvSpPr>
          <p:nvPr/>
        </p:nvSpPr>
        <p:spPr bwMode="auto">
          <a:xfrm>
            <a:off x="4886325" y="1862138"/>
            <a:ext cx="1069975" cy="368300"/>
          </a:xfrm>
          <a:prstGeom prst="rect">
            <a:avLst/>
          </a:prstGeom>
          <a:noFill/>
          <a:ln>
            <a:noFill/>
          </a:ln>
          <a:effectLst>
            <a:outerShdw blurRad="50800" dist="38100" dir="2700000" algn="tl" rotWithShape="0">
              <a:srgbClr val="808080">
                <a:alpha val="39999"/>
              </a:srgbClr>
            </a:outerShdw>
          </a:effectLst>
        </p:spPr>
        <p:txBody>
          <a:bodyPr wrap="none">
            <a:spAutoFit/>
          </a:bodyPr>
          <a:lstStyle/>
          <a:p>
            <a:pPr eaLnBrk="1" hangingPunct="1">
              <a:defRPr/>
            </a:pPr>
            <a:r>
              <a:rPr lang="en-US" dirty="0">
                <a:solidFill>
                  <a:srgbClr val="000000"/>
                </a:solidFill>
                <a:latin typeface="Verdana" charset="0"/>
                <a:ea typeface="ＭＳ Ｐゴシック" charset="0"/>
                <a:cs typeface="ＭＳ Ｐゴシック" charset="0"/>
              </a:rPr>
              <a:t>quarks</a:t>
            </a:r>
          </a:p>
        </p:txBody>
      </p:sp>
      <p:sp>
        <p:nvSpPr>
          <p:cNvPr id="16" name="Rounded Rectangle 15">
            <a:extLst>
              <a:ext uri="{FF2B5EF4-FFF2-40B4-BE49-F238E27FC236}">
                <a16:creationId xmlns:a16="http://schemas.microsoft.com/office/drawing/2014/main" id="{2A6AF19B-963A-EF84-796E-A0512C070279}"/>
              </a:ext>
            </a:extLst>
          </p:cNvPr>
          <p:cNvSpPr>
            <a:spLocks noChangeArrowheads="1"/>
          </p:cNvSpPr>
          <p:nvPr/>
        </p:nvSpPr>
        <p:spPr bwMode="auto">
          <a:xfrm>
            <a:off x="2871788" y="1854200"/>
            <a:ext cx="1620837" cy="685800"/>
          </a:xfrm>
          <a:prstGeom prst="roundRect">
            <a:avLst>
              <a:gd name="adj" fmla="val 16667"/>
            </a:avLst>
          </a:prstGeom>
          <a:solidFill>
            <a:srgbClr val="FFFF00"/>
          </a:solidFill>
          <a:ln w="9525">
            <a:solidFill>
              <a:srgbClr val="BCBCBC"/>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32" name="TextBox 31">
            <a:extLst>
              <a:ext uri="{FF2B5EF4-FFF2-40B4-BE49-F238E27FC236}">
                <a16:creationId xmlns:a16="http://schemas.microsoft.com/office/drawing/2014/main" id="{C7B3AED4-0A75-6176-3510-585F7F997170}"/>
              </a:ext>
            </a:extLst>
          </p:cNvPr>
          <p:cNvSpPr txBox="1">
            <a:spLocks noChangeArrowheads="1"/>
          </p:cNvSpPr>
          <p:nvPr/>
        </p:nvSpPr>
        <p:spPr bwMode="auto">
          <a:xfrm>
            <a:off x="3170238" y="1862138"/>
            <a:ext cx="1071562" cy="369887"/>
          </a:xfrm>
          <a:prstGeom prst="rect">
            <a:avLst/>
          </a:prstGeom>
          <a:noFill/>
          <a:ln>
            <a:noFill/>
          </a:ln>
          <a:effectLst>
            <a:outerShdw blurRad="50800" dist="38100" dir="2700000" algn="tl" rotWithShape="0">
              <a:srgbClr val="808080">
                <a:alpha val="39999"/>
              </a:srgbClr>
            </a:outerShdw>
          </a:effectLst>
        </p:spPr>
        <p:txBody>
          <a:bodyPr wrap="none">
            <a:spAutoFit/>
          </a:bodyPr>
          <a:lstStyle/>
          <a:p>
            <a:pPr eaLnBrk="1" hangingPunct="1">
              <a:defRPr/>
            </a:pPr>
            <a:r>
              <a:rPr lang="en-US" dirty="0">
                <a:solidFill>
                  <a:srgbClr val="000000"/>
                </a:solidFill>
                <a:latin typeface="Verdana" charset="0"/>
                <a:ea typeface="ＭＳ Ｐゴシック" charset="0"/>
                <a:cs typeface="ＭＳ Ｐゴシック" charset="0"/>
              </a:rPr>
              <a:t>quarks</a:t>
            </a:r>
          </a:p>
        </p:txBody>
      </p:sp>
      <p:sp>
        <p:nvSpPr>
          <p:cNvPr id="24" name="TextBox 23">
            <a:extLst>
              <a:ext uri="{FF2B5EF4-FFF2-40B4-BE49-F238E27FC236}">
                <a16:creationId xmlns:a16="http://schemas.microsoft.com/office/drawing/2014/main" id="{EAA534BF-810D-3054-DA54-5097F16B37EC}"/>
              </a:ext>
            </a:extLst>
          </p:cNvPr>
          <p:cNvSpPr txBox="1">
            <a:spLocks noChangeArrowheads="1"/>
          </p:cNvSpPr>
          <p:nvPr/>
        </p:nvSpPr>
        <p:spPr bwMode="auto">
          <a:xfrm>
            <a:off x="5094288" y="3521075"/>
            <a:ext cx="636587" cy="369888"/>
          </a:xfrm>
          <a:prstGeom prst="rect">
            <a:avLst/>
          </a:prstGeom>
          <a:noFill/>
          <a:ln>
            <a:noFill/>
          </a:ln>
          <a:effectLst>
            <a:outerShdw blurRad="50800" dist="38100" dir="2700000" algn="tl" rotWithShape="0">
              <a:srgbClr val="808080">
                <a:alpha val="39999"/>
              </a:srgbClr>
            </a:outerShdw>
          </a:effec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defRPr/>
            </a:pPr>
            <a:r>
              <a:rPr lang="en-US" altLang="en-CH">
                <a:solidFill>
                  <a:srgbClr val="000000"/>
                </a:solidFill>
              </a:rPr>
              <a:t>τ, μ</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C3"/>
        </a:solidFill>
        <a:effectLst/>
      </p:bgPr>
    </p:bg>
    <p:spTree>
      <p:nvGrpSpPr>
        <p:cNvPr id="1" name=""/>
        <p:cNvGrpSpPr/>
        <p:nvPr/>
      </p:nvGrpSpPr>
      <p:grpSpPr>
        <a:xfrm>
          <a:off x="0" y="0"/>
          <a:ext cx="0" cy="0"/>
          <a:chOff x="0" y="0"/>
          <a:chExt cx="0" cy="0"/>
        </a:xfrm>
      </p:grpSpPr>
      <p:sp>
        <p:nvSpPr>
          <p:cNvPr id="26626" name="Footer Placeholder 1">
            <a:extLst>
              <a:ext uri="{FF2B5EF4-FFF2-40B4-BE49-F238E27FC236}">
                <a16:creationId xmlns:a16="http://schemas.microsoft.com/office/drawing/2014/main" id="{605D8289-C5EF-E5E8-9A3D-20619B8D095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1000" b="0" i="0"/>
              <a:t>Niels Tuning (</a:t>
            </a:r>
            <a:fld id="{2D59E5C1-064F-A943-B93E-19ABBE95EE31}" type="slidenum">
              <a:rPr lang="en-US" altLang="en-CH" sz="1000" b="0" i="0"/>
              <a:pPr eaLnBrk="1" hangingPunct="1"/>
              <a:t>50</a:t>
            </a:fld>
            <a:r>
              <a:rPr lang="en-US" altLang="en-CH" sz="1000" b="0" i="0"/>
              <a:t>)</a:t>
            </a:r>
          </a:p>
        </p:txBody>
      </p:sp>
      <p:grpSp>
        <p:nvGrpSpPr>
          <p:cNvPr id="26627" name="Group 13">
            <a:extLst>
              <a:ext uri="{FF2B5EF4-FFF2-40B4-BE49-F238E27FC236}">
                <a16:creationId xmlns:a16="http://schemas.microsoft.com/office/drawing/2014/main" id="{B8A29A43-A7D3-0E70-957F-6C5BF119B8B0}"/>
              </a:ext>
            </a:extLst>
          </p:cNvPr>
          <p:cNvGrpSpPr>
            <a:grpSpLocks/>
          </p:cNvGrpSpPr>
          <p:nvPr/>
        </p:nvGrpSpPr>
        <p:grpSpPr bwMode="auto">
          <a:xfrm>
            <a:off x="2655888" y="4670425"/>
            <a:ext cx="6335712" cy="1120775"/>
            <a:chOff x="1360487" y="4670425"/>
            <a:chExt cx="6335713" cy="1120775"/>
          </a:xfrm>
        </p:grpSpPr>
        <p:pic>
          <p:nvPicPr>
            <p:cNvPr id="26647" name="Picture 7">
              <a:extLst>
                <a:ext uri="{FF2B5EF4-FFF2-40B4-BE49-F238E27FC236}">
                  <a16:creationId xmlns:a16="http://schemas.microsoft.com/office/drawing/2014/main" id="{FDA97852-AE4F-7D05-FFDD-B77528AC5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676503"/>
              <a:ext cx="4876800" cy="109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8">
              <a:extLst>
                <a:ext uri="{FF2B5EF4-FFF2-40B4-BE49-F238E27FC236}">
                  <a16:creationId xmlns:a16="http://schemas.microsoft.com/office/drawing/2014/main" id="{126086E4-0AEA-92A1-8EDF-C3EEB31581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487" y="4670425"/>
              <a:ext cx="21494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itle 1">
            <a:extLst>
              <a:ext uri="{FF2B5EF4-FFF2-40B4-BE49-F238E27FC236}">
                <a16:creationId xmlns:a16="http://schemas.microsoft.com/office/drawing/2014/main" id="{07E41891-357D-0B0F-42B5-ECE2B39CB2F8}"/>
              </a:ext>
            </a:extLst>
          </p:cNvPr>
          <p:cNvSpPr txBox="1">
            <a:spLocks/>
          </p:cNvSpPr>
          <p:nvPr/>
        </p:nvSpPr>
        <p:spPr>
          <a:xfrm>
            <a:off x="685800" y="304800"/>
            <a:ext cx="7772400" cy="457200"/>
          </a:xfrm>
          <a:prstGeom prst="rect">
            <a:avLst/>
          </a:prstGeom>
        </p:spPr>
        <p:txBody>
          <a:bodyPr/>
          <a:lstStyle/>
          <a:p>
            <a:pPr eaLnBrk="0" hangingPunct="0">
              <a:defRPr/>
            </a:pPr>
            <a:r>
              <a:rPr lang="en-US" sz="2400" b="0" i="0" kern="0" dirty="0">
                <a:latin typeface="+mj-lt"/>
                <a:ea typeface="+mj-ea"/>
                <a:cs typeface="+mj-cs"/>
              </a:rPr>
              <a:t>CKM-matrix: where are the phases?</a:t>
            </a:r>
          </a:p>
        </p:txBody>
      </p:sp>
      <p:grpSp>
        <p:nvGrpSpPr>
          <p:cNvPr id="26629" name="Group 35">
            <a:extLst>
              <a:ext uri="{FF2B5EF4-FFF2-40B4-BE49-F238E27FC236}">
                <a16:creationId xmlns:a16="http://schemas.microsoft.com/office/drawing/2014/main" id="{96A461F9-395C-760F-2A70-8CC3EEA2CFAF}"/>
              </a:ext>
            </a:extLst>
          </p:cNvPr>
          <p:cNvGrpSpPr>
            <a:grpSpLocks/>
          </p:cNvGrpSpPr>
          <p:nvPr/>
        </p:nvGrpSpPr>
        <p:grpSpPr bwMode="auto">
          <a:xfrm>
            <a:off x="74613" y="4735513"/>
            <a:ext cx="2363787" cy="1420812"/>
            <a:chOff x="5839365" y="855865"/>
            <a:chExt cx="2364596" cy="1420985"/>
          </a:xfrm>
        </p:grpSpPr>
        <p:cxnSp>
          <p:nvCxnSpPr>
            <p:cNvPr id="26641" name="Straight Connector 36">
              <a:extLst>
                <a:ext uri="{FF2B5EF4-FFF2-40B4-BE49-F238E27FC236}">
                  <a16:creationId xmlns:a16="http://schemas.microsoft.com/office/drawing/2014/main" id="{A24AA000-C0BB-7CB5-53FD-3C464E9A7085}"/>
                </a:ext>
              </a:extLst>
            </p:cNvPr>
            <p:cNvCxnSpPr>
              <a:cxnSpLocks noChangeShapeType="1"/>
            </p:cNvCxnSpPr>
            <p:nvPr/>
          </p:nvCxnSpPr>
          <p:spPr bwMode="auto">
            <a:xfrm>
              <a:off x="5839365" y="1623965"/>
              <a:ext cx="99853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6642" name="Straight Connector 37">
              <a:extLst>
                <a:ext uri="{FF2B5EF4-FFF2-40B4-BE49-F238E27FC236}">
                  <a16:creationId xmlns:a16="http://schemas.microsoft.com/office/drawing/2014/main" id="{687F2037-080A-B6CB-655A-83938EC74DDE}"/>
                </a:ext>
              </a:extLst>
            </p:cNvPr>
            <p:cNvCxnSpPr>
              <a:cxnSpLocks noChangeShapeType="1"/>
            </p:cNvCxnSpPr>
            <p:nvPr/>
          </p:nvCxnSpPr>
          <p:spPr bwMode="auto">
            <a:xfrm flipV="1">
              <a:off x="6876300" y="1163105"/>
              <a:ext cx="652885" cy="4608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6643" name="Straight Connector 38">
              <a:extLst>
                <a:ext uri="{FF2B5EF4-FFF2-40B4-BE49-F238E27FC236}">
                  <a16:creationId xmlns:a16="http://schemas.microsoft.com/office/drawing/2014/main" id="{B218927C-0A8A-FBE6-AB8C-396A1E7198CA}"/>
                </a:ext>
              </a:extLst>
            </p:cNvPr>
            <p:cNvCxnSpPr>
              <a:cxnSpLocks noChangeShapeType="1"/>
            </p:cNvCxnSpPr>
            <p:nvPr/>
          </p:nvCxnSpPr>
          <p:spPr bwMode="auto">
            <a:xfrm>
              <a:off x="6876300" y="1623965"/>
              <a:ext cx="654105" cy="4236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6644" name="TextBox 39">
              <a:extLst>
                <a:ext uri="{FF2B5EF4-FFF2-40B4-BE49-F238E27FC236}">
                  <a16:creationId xmlns:a16="http://schemas.microsoft.com/office/drawing/2014/main" id="{55C8007F-1D64-89E1-4D87-A0F90D8C77C0}"/>
                </a:ext>
              </a:extLst>
            </p:cNvPr>
            <p:cNvSpPr txBox="1">
              <a:spLocks noChangeArrowheads="1"/>
            </p:cNvSpPr>
            <p:nvPr/>
          </p:nvSpPr>
          <p:spPr bwMode="auto">
            <a:xfrm>
              <a:off x="7605995" y="855865"/>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2400" b="0">
                  <a:solidFill>
                    <a:schemeClr val="tx1"/>
                  </a:solidFill>
                  <a:latin typeface="Times New Roman" panose="02020603050405020304" pitchFamily="18" charset="0"/>
                </a:rPr>
                <a:t>u</a:t>
              </a:r>
              <a:endParaRPr lang="en-US" altLang="en-CH" sz="2400" b="0" baseline="30000">
                <a:solidFill>
                  <a:schemeClr val="tx1"/>
                </a:solidFill>
                <a:latin typeface="Times New Roman" panose="02020603050405020304" pitchFamily="18" charset="0"/>
              </a:endParaRPr>
            </a:p>
          </p:txBody>
        </p:sp>
        <p:sp>
          <p:nvSpPr>
            <p:cNvPr id="26645" name="TextBox 40">
              <a:extLst>
                <a:ext uri="{FF2B5EF4-FFF2-40B4-BE49-F238E27FC236}">
                  <a16:creationId xmlns:a16="http://schemas.microsoft.com/office/drawing/2014/main" id="{7295C4DE-6ADA-793E-3509-C63CC89535F3}"/>
                </a:ext>
              </a:extLst>
            </p:cNvPr>
            <p:cNvSpPr txBox="1">
              <a:spLocks noChangeArrowheads="1"/>
            </p:cNvSpPr>
            <p:nvPr/>
          </p:nvSpPr>
          <p:spPr bwMode="auto">
            <a:xfrm>
              <a:off x="7437404" y="1815185"/>
              <a:ext cx="7665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2400" b="0">
                  <a:solidFill>
                    <a:schemeClr val="tx1"/>
                  </a:solidFill>
                  <a:latin typeface="Times New Roman" panose="02020603050405020304" pitchFamily="18" charset="0"/>
                </a:rPr>
                <a:t>d,s,b</a:t>
              </a:r>
              <a:endParaRPr lang="en-US" altLang="en-CH" sz="2400" b="0" baseline="30000">
                <a:solidFill>
                  <a:schemeClr val="tx1"/>
                </a:solidFill>
                <a:latin typeface="Times New Roman" panose="02020603050405020304" pitchFamily="18" charset="0"/>
              </a:endParaRPr>
            </a:p>
          </p:txBody>
        </p:sp>
        <p:sp>
          <p:nvSpPr>
            <p:cNvPr id="26646" name="TextBox 41">
              <a:extLst>
                <a:ext uri="{FF2B5EF4-FFF2-40B4-BE49-F238E27FC236}">
                  <a16:creationId xmlns:a16="http://schemas.microsoft.com/office/drawing/2014/main" id="{7C8C69F3-56A4-B202-CEC6-1E785655B714}"/>
                </a:ext>
              </a:extLst>
            </p:cNvPr>
            <p:cNvSpPr txBox="1">
              <a:spLocks noChangeArrowheads="1"/>
            </p:cNvSpPr>
            <p:nvPr/>
          </p:nvSpPr>
          <p:spPr bwMode="auto">
            <a:xfrm>
              <a:off x="6069795" y="1124700"/>
              <a:ext cx="44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2400" b="0">
                  <a:solidFill>
                    <a:schemeClr val="tx1"/>
                  </a:solidFill>
                  <a:latin typeface="Times New Roman" panose="02020603050405020304" pitchFamily="18" charset="0"/>
                </a:rPr>
                <a:t>W</a:t>
              </a:r>
              <a:endParaRPr lang="en-US" altLang="en-CH" sz="2400" b="0" baseline="30000">
                <a:solidFill>
                  <a:schemeClr val="tx1"/>
                </a:solidFill>
                <a:latin typeface="Times New Roman" panose="02020603050405020304" pitchFamily="18" charset="0"/>
              </a:endParaRPr>
            </a:p>
          </p:txBody>
        </p:sp>
      </p:grpSp>
      <p:grpSp>
        <p:nvGrpSpPr>
          <p:cNvPr id="26630" name="Group 25">
            <a:extLst>
              <a:ext uri="{FF2B5EF4-FFF2-40B4-BE49-F238E27FC236}">
                <a16:creationId xmlns:a16="http://schemas.microsoft.com/office/drawing/2014/main" id="{40A7C1A8-0FF4-C36D-68F4-106C21DC1262}"/>
              </a:ext>
            </a:extLst>
          </p:cNvPr>
          <p:cNvGrpSpPr>
            <a:grpSpLocks/>
          </p:cNvGrpSpPr>
          <p:nvPr/>
        </p:nvGrpSpPr>
        <p:grpSpPr bwMode="auto">
          <a:xfrm>
            <a:off x="77788" y="1333500"/>
            <a:ext cx="8950325" cy="2476500"/>
            <a:chOff x="77788" y="1219200"/>
            <a:chExt cx="8950325" cy="2476500"/>
          </a:xfrm>
        </p:grpSpPr>
        <p:pic>
          <p:nvPicPr>
            <p:cNvPr id="26635" name="Picture 3">
              <a:extLst>
                <a:ext uri="{FF2B5EF4-FFF2-40B4-BE49-F238E27FC236}">
                  <a16:creationId xmlns:a16="http://schemas.microsoft.com/office/drawing/2014/main" id="{DE12E763-7579-57A2-7727-EF8D80F263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8" y="1219200"/>
              <a:ext cx="89503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Oval 14">
              <a:extLst>
                <a:ext uri="{FF2B5EF4-FFF2-40B4-BE49-F238E27FC236}">
                  <a16:creationId xmlns:a16="http://schemas.microsoft.com/office/drawing/2014/main" id="{BAEC96DA-763D-0F4B-FFDB-2D7479665724}"/>
                </a:ext>
              </a:extLst>
            </p:cNvPr>
            <p:cNvSpPr>
              <a:spLocks noChangeArrowheads="1"/>
            </p:cNvSpPr>
            <p:nvPr/>
          </p:nvSpPr>
          <p:spPr bwMode="auto">
            <a:xfrm>
              <a:off x="3733800" y="25908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nl-NL" altLang="en-CH"/>
            </a:p>
          </p:txBody>
        </p:sp>
        <p:sp>
          <p:nvSpPr>
            <p:cNvPr id="26637" name="Oval 15">
              <a:extLst>
                <a:ext uri="{FF2B5EF4-FFF2-40B4-BE49-F238E27FC236}">
                  <a16:creationId xmlns:a16="http://schemas.microsoft.com/office/drawing/2014/main" id="{5B7D7525-ACE3-E605-5550-13A6A670DCDB}"/>
                </a:ext>
              </a:extLst>
            </p:cNvPr>
            <p:cNvSpPr>
              <a:spLocks noChangeArrowheads="1"/>
            </p:cNvSpPr>
            <p:nvPr/>
          </p:nvSpPr>
          <p:spPr bwMode="auto">
            <a:xfrm>
              <a:off x="3733800" y="29718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nl-NL" altLang="en-CH"/>
            </a:p>
          </p:txBody>
        </p:sp>
        <p:sp>
          <p:nvSpPr>
            <p:cNvPr id="26638" name="Oval 17">
              <a:extLst>
                <a:ext uri="{FF2B5EF4-FFF2-40B4-BE49-F238E27FC236}">
                  <a16:creationId xmlns:a16="http://schemas.microsoft.com/office/drawing/2014/main" id="{0F9B2B44-8DB9-0EE0-44DE-E41FA89AF4EB}"/>
                </a:ext>
              </a:extLst>
            </p:cNvPr>
            <p:cNvSpPr>
              <a:spLocks noChangeArrowheads="1"/>
            </p:cNvSpPr>
            <p:nvPr/>
          </p:nvSpPr>
          <p:spPr bwMode="auto">
            <a:xfrm>
              <a:off x="6477000" y="25908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nl-NL" altLang="en-CH"/>
            </a:p>
          </p:txBody>
        </p:sp>
        <p:sp>
          <p:nvSpPr>
            <p:cNvPr id="26639" name="Oval 18">
              <a:extLst>
                <a:ext uri="{FF2B5EF4-FFF2-40B4-BE49-F238E27FC236}">
                  <a16:creationId xmlns:a16="http://schemas.microsoft.com/office/drawing/2014/main" id="{D2B3458D-C131-1A4D-A8D5-B93D455D159F}"/>
                </a:ext>
              </a:extLst>
            </p:cNvPr>
            <p:cNvSpPr>
              <a:spLocks noChangeArrowheads="1"/>
            </p:cNvSpPr>
            <p:nvPr/>
          </p:nvSpPr>
          <p:spPr bwMode="auto">
            <a:xfrm>
              <a:off x="6477000" y="29718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nl-NL" altLang="en-CH"/>
            </a:p>
          </p:txBody>
        </p:sp>
        <p:sp>
          <p:nvSpPr>
            <p:cNvPr id="26640" name="Oval 19">
              <a:extLst>
                <a:ext uri="{FF2B5EF4-FFF2-40B4-BE49-F238E27FC236}">
                  <a16:creationId xmlns:a16="http://schemas.microsoft.com/office/drawing/2014/main" id="{7E396C10-2762-6F25-7F74-B20747C54DF7}"/>
                </a:ext>
              </a:extLst>
            </p:cNvPr>
            <p:cNvSpPr>
              <a:spLocks noChangeArrowheads="1"/>
            </p:cNvSpPr>
            <p:nvPr/>
          </p:nvSpPr>
          <p:spPr bwMode="auto">
            <a:xfrm>
              <a:off x="7620000" y="22860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nl-NL" altLang="en-CH"/>
            </a:p>
          </p:txBody>
        </p:sp>
      </p:grpSp>
      <p:sp>
        <p:nvSpPr>
          <p:cNvPr id="26631" name="Oval 21">
            <a:extLst>
              <a:ext uri="{FF2B5EF4-FFF2-40B4-BE49-F238E27FC236}">
                <a16:creationId xmlns:a16="http://schemas.microsoft.com/office/drawing/2014/main" id="{90DD654E-8763-96DA-2B72-6EF205DB00E9}"/>
              </a:ext>
            </a:extLst>
          </p:cNvPr>
          <p:cNvSpPr>
            <a:spLocks noChangeArrowheads="1"/>
          </p:cNvSpPr>
          <p:nvPr/>
        </p:nvSpPr>
        <p:spPr bwMode="auto">
          <a:xfrm>
            <a:off x="8305800" y="47244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nl-NL" altLang="en-CH"/>
          </a:p>
        </p:txBody>
      </p:sp>
      <p:sp>
        <p:nvSpPr>
          <p:cNvPr id="26632" name="Oval 22">
            <a:extLst>
              <a:ext uri="{FF2B5EF4-FFF2-40B4-BE49-F238E27FC236}">
                <a16:creationId xmlns:a16="http://schemas.microsoft.com/office/drawing/2014/main" id="{6C422BD1-F8F5-1A4A-B9FC-36CFCE284E41}"/>
              </a:ext>
            </a:extLst>
          </p:cNvPr>
          <p:cNvSpPr>
            <a:spLocks noChangeArrowheads="1"/>
          </p:cNvSpPr>
          <p:nvPr/>
        </p:nvSpPr>
        <p:spPr bwMode="auto">
          <a:xfrm>
            <a:off x="6248400" y="53340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nl-NL" altLang="en-CH"/>
          </a:p>
        </p:txBody>
      </p:sp>
      <p:sp>
        <p:nvSpPr>
          <p:cNvPr id="26633" name="Content Placeholder 2">
            <a:extLst>
              <a:ext uri="{FF2B5EF4-FFF2-40B4-BE49-F238E27FC236}">
                <a16:creationId xmlns:a16="http://schemas.microsoft.com/office/drawing/2014/main" id="{BEF424EC-74DA-C88F-47F3-8AA1E821EA07}"/>
              </a:ext>
            </a:extLst>
          </p:cNvPr>
          <p:cNvSpPr txBox="1">
            <a:spLocks/>
          </p:cNvSpPr>
          <p:nvPr/>
        </p:nvSpPr>
        <p:spPr bwMode="auto">
          <a:xfrm>
            <a:off x="304800" y="8382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a:spcBef>
                <a:spcPct val="50000"/>
              </a:spcBef>
              <a:buFontTx/>
              <a:buChar char="•"/>
            </a:pPr>
            <a:r>
              <a:rPr lang="en-US" altLang="en-CH" sz="1800" b="0" i="0">
                <a:solidFill>
                  <a:schemeClr val="tx1"/>
                </a:solidFill>
              </a:rPr>
              <a:t>Possibility 1: simply 3 </a:t>
            </a:r>
            <a:r>
              <a:rPr lang="ja-JP" altLang="en-US" sz="1800" b="0" i="0">
                <a:solidFill>
                  <a:schemeClr val="tx1"/>
                </a:solidFill>
              </a:rPr>
              <a:t>‘</a:t>
            </a:r>
            <a:r>
              <a:rPr lang="en-US" altLang="ja-JP" sz="1800" b="0" i="0">
                <a:solidFill>
                  <a:schemeClr val="tx1"/>
                </a:solidFill>
              </a:rPr>
              <a:t>rotations</a:t>
            </a:r>
            <a:r>
              <a:rPr lang="ja-JP" altLang="en-US" sz="1800" b="0" i="0">
                <a:solidFill>
                  <a:schemeClr val="tx1"/>
                </a:solidFill>
              </a:rPr>
              <a:t>’</a:t>
            </a:r>
            <a:r>
              <a:rPr lang="en-US" altLang="ja-JP" sz="1800" b="0" i="0">
                <a:solidFill>
                  <a:schemeClr val="tx1"/>
                </a:solidFill>
              </a:rPr>
              <a:t>, and put phase on smallest:</a:t>
            </a:r>
            <a:endParaRPr lang="en-US" altLang="en-CH" sz="1800" b="0" i="0">
              <a:solidFill>
                <a:schemeClr val="tx1"/>
              </a:solidFill>
            </a:endParaRPr>
          </a:p>
        </p:txBody>
      </p:sp>
      <p:sp>
        <p:nvSpPr>
          <p:cNvPr id="26634" name="Content Placeholder 2">
            <a:extLst>
              <a:ext uri="{FF2B5EF4-FFF2-40B4-BE49-F238E27FC236}">
                <a16:creationId xmlns:a16="http://schemas.microsoft.com/office/drawing/2014/main" id="{43E39D3B-B093-9DF9-15AA-C51D2E104AC6}"/>
              </a:ext>
            </a:extLst>
          </p:cNvPr>
          <p:cNvSpPr txBox="1">
            <a:spLocks/>
          </p:cNvSpPr>
          <p:nvPr/>
        </p:nvSpPr>
        <p:spPr bwMode="auto">
          <a:xfrm>
            <a:off x="304800" y="396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a:spcBef>
                <a:spcPct val="50000"/>
              </a:spcBef>
              <a:buFontTx/>
              <a:buChar char="•"/>
            </a:pPr>
            <a:r>
              <a:rPr lang="en-US" altLang="en-CH" sz="1800" b="0" i="0">
                <a:solidFill>
                  <a:schemeClr val="tx1"/>
                </a:solidFill>
              </a:rPr>
              <a:t>Possibility 2: parameterize according to magnitude, in O(</a:t>
            </a:r>
            <a:r>
              <a:rPr lang="el-GR" altLang="en-CH" sz="1800" b="0" i="0">
                <a:solidFill>
                  <a:schemeClr val="tx1"/>
                </a:solidFill>
                <a:latin typeface="Times New Roman" panose="02020603050405020304" pitchFamily="18" charset="0"/>
              </a:rPr>
              <a:t>λ</a:t>
            </a:r>
            <a:r>
              <a:rPr lang="en-US" altLang="en-CH" sz="1800" b="0" i="0">
                <a:solidFill>
                  <a:schemeClr val="tx1"/>
                </a:solidFill>
                <a:latin typeface="Times New Roman" panose="02020603050405020304" pitchFamily="18" charset="0"/>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C3"/>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40365DA-700F-EAB3-AA56-36E484174612}"/>
              </a:ext>
            </a:extLst>
          </p:cNvPr>
          <p:cNvSpPr>
            <a:spLocks noGrp="1" noChangeArrowheads="1"/>
          </p:cNvSpPr>
          <p:nvPr>
            <p:ph type="title"/>
          </p:nvPr>
        </p:nvSpPr>
        <p:spPr/>
        <p:txBody>
          <a:bodyPr/>
          <a:lstStyle/>
          <a:p>
            <a:r>
              <a:rPr lang="ja-JP" altLang="en-US"/>
              <a:t>“</a:t>
            </a:r>
            <a:r>
              <a:rPr lang="en-US" altLang="ja-JP"/>
              <a:t>The</a:t>
            </a:r>
            <a:r>
              <a:rPr lang="ja-JP" altLang="en-US"/>
              <a:t>”</a:t>
            </a:r>
            <a:r>
              <a:rPr lang="en-US" altLang="ja-JP"/>
              <a:t> Unitarity triangle</a:t>
            </a:r>
            <a:endParaRPr lang="en-US" altLang="en-CH"/>
          </a:p>
        </p:txBody>
      </p:sp>
      <p:pic>
        <p:nvPicPr>
          <p:cNvPr id="30723" name="Picture 3">
            <a:extLst>
              <a:ext uri="{FF2B5EF4-FFF2-40B4-BE49-F238E27FC236}">
                <a16:creationId xmlns:a16="http://schemas.microsoft.com/office/drawing/2014/main" id="{76510375-5EE1-7092-C1DA-128956A52709}"/>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9477" t="11322" r="51981" b="72615"/>
          <a:stretch>
            <a:fillRect/>
          </a:stretch>
        </p:blipFill>
        <p:spPr>
          <a:xfrm>
            <a:off x="1076325" y="1739900"/>
            <a:ext cx="6797675" cy="3895725"/>
          </a:xfrm>
        </p:spPr>
      </p:pic>
      <p:sp>
        <p:nvSpPr>
          <p:cNvPr id="30724" name="Rectangle 3">
            <a:extLst>
              <a:ext uri="{FF2B5EF4-FFF2-40B4-BE49-F238E27FC236}">
                <a16:creationId xmlns:a16="http://schemas.microsoft.com/office/drawing/2014/main" id="{F99DD3DE-7041-076F-9DA9-2FD704196DD2}"/>
              </a:ext>
            </a:extLst>
          </p:cNvPr>
          <p:cNvSpPr>
            <a:spLocks noChangeArrowheads="1"/>
          </p:cNvSpPr>
          <p:nvPr/>
        </p:nvSpPr>
        <p:spPr bwMode="auto">
          <a:xfrm>
            <a:off x="685800" y="990600"/>
            <a:ext cx="845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spcBef>
                <a:spcPct val="50000"/>
              </a:spcBef>
              <a:buFontTx/>
              <a:buChar char="•"/>
            </a:pPr>
            <a:r>
              <a:rPr lang="en-US" altLang="en-CH" sz="2000" b="0" i="0">
                <a:solidFill>
                  <a:schemeClr val="tx1"/>
                </a:solidFill>
              </a:rPr>
              <a:t>We can visualize the CKM-constraints in (</a:t>
            </a:r>
            <a:r>
              <a:rPr lang="en-US" altLang="en-CH" sz="2000" b="0" i="0">
                <a:solidFill>
                  <a:schemeClr val="tx1"/>
                </a:solidFill>
                <a:latin typeface="Symbol" pitchFamily="2" charset="2"/>
              </a:rPr>
              <a:t>r,h</a:t>
            </a:r>
            <a:r>
              <a:rPr lang="en-US" altLang="en-CH" sz="2000" b="0" i="0">
                <a:solidFill>
                  <a:schemeClr val="tx1"/>
                </a:solidFill>
              </a:rPr>
              <a:t>) plane</a:t>
            </a:r>
          </a:p>
        </p:txBody>
      </p:sp>
      <p:sp>
        <p:nvSpPr>
          <p:cNvPr id="30725" name="Rectangle 5">
            <a:extLst>
              <a:ext uri="{FF2B5EF4-FFF2-40B4-BE49-F238E27FC236}">
                <a16:creationId xmlns:a16="http://schemas.microsoft.com/office/drawing/2014/main" id="{4898565B-A7A5-2A83-56BA-3A20895B3221}"/>
              </a:ext>
            </a:extLst>
          </p:cNvPr>
          <p:cNvSpPr>
            <a:spLocks noChangeArrowheads="1"/>
          </p:cNvSpPr>
          <p:nvPr/>
        </p:nvSpPr>
        <p:spPr bwMode="auto">
          <a:xfrm>
            <a:off x="2574925" y="1970088"/>
            <a:ext cx="4494213" cy="652462"/>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sp>
        <p:nvSpPr>
          <p:cNvPr id="30726" name="Oval 1">
            <a:extLst>
              <a:ext uri="{FF2B5EF4-FFF2-40B4-BE49-F238E27FC236}">
                <a16:creationId xmlns:a16="http://schemas.microsoft.com/office/drawing/2014/main" id="{F9E6BF30-49EB-8F6C-9053-7C2837088A7B}"/>
              </a:ext>
            </a:extLst>
          </p:cNvPr>
          <p:cNvSpPr>
            <a:spLocks noChangeArrowheads="1"/>
          </p:cNvSpPr>
          <p:nvPr/>
        </p:nvSpPr>
        <p:spPr bwMode="auto">
          <a:xfrm>
            <a:off x="4418013" y="3236913"/>
            <a:ext cx="538162" cy="5381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sp>
        <p:nvSpPr>
          <p:cNvPr id="30727" name="Oval 6">
            <a:extLst>
              <a:ext uri="{FF2B5EF4-FFF2-40B4-BE49-F238E27FC236}">
                <a16:creationId xmlns:a16="http://schemas.microsoft.com/office/drawing/2014/main" id="{8678C79D-D617-427A-E792-F0CC9BC0502B}"/>
              </a:ext>
            </a:extLst>
          </p:cNvPr>
          <p:cNvSpPr>
            <a:spLocks noChangeArrowheads="1"/>
          </p:cNvSpPr>
          <p:nvPr/>
        </p:nvSpPr>
        <p:spPr bwMode="auto">
          <a:xfrm>
            <a:off x="1614488" y="3429000"/>
            <a:ext cx="538162" cy="4984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sp>
        <p:nvSpPr>
          <p:cNvPr id="3" name="TextBox 2">
            <a:extLst>
              <a:ext uri="{FF2B5EF4-FFF2-40B4-BE49-F238E27FC236}">
                <a16:creationId xmlns:a16="http://schemas.microsoft.com/office/drawing/2014/main" id="{252A4743-D4F0-0001-0479-FD9AFD7A2768}"/>
              </a:ext>
            </a:extLst>
          </p:cNvPr>
          <p:cNvSpPr txBox="1">
            <a:spLocks noChangeArrowheads="1"/>
          </p:cNvSpPr>
          <p:nvPr/>
        </p:nvSpPr>
        <p:spPr bwMode="auto">
          <a:xfrm>
            <a:off x="5646738" y="2930525"/>
            <a:ext cx="1485900" cy="400050"/>
          </a:xfrm>
          <a:prstGeom prst="rect">
            <a:avLst/>
          </a:prstGeom>
          <a:solidFill>
            <a:schemeClr val="bg1"/>
          </a:solidFill>
          <a:ln w="9525">
            <a:solidFill>
              <a:srgbClr val="FF0000"/>
            </a:solidFill>
            <a:miter lim="800000"/>
            <a:headEnd/>
            <a:tailEnd/>
          </a:ln>
          <a:effectLst>
            <a:outerShdw blurRad="50800" dist="38100" dir="2700000" algn="tl" rotWithShape="0">
              <a:srgbClr val="808080">
                <a:alpha val="42999"/>
              </a:srgbClr>
            </a:outerShdw>
          </a:effec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2000" b="0" i="0">
                <a:solidFill>
                  <a:srgbClr val="FF0000"/>
                </a:solidFill>
                <a:latin typeface="Times New Roman" panose="02020603050405020304" pitchFamily="18" charset="0"/>
              </a:rPr>
              <a:t>arg(V</a:t>
            </a:r>
            <a:r>
              <a:rPr lang="en-US" altLang="en-CH" sz="2000" b="0" i="0" baseline="-25000">
                <a:solidFill>
                  <a:srgbClr val="FF0000"/>
                </a:solidFill>
                <a:latin typeface="Times New Roman" panose="02020603050405020304" pitchFamily="18" charset="0"/>
              </a:rPr>
              <a:t>td</a:t>
            </a:r>
            <a:r>
              <a:rPr lang="en-US" altLang="en-CH" sz="2000" b="0" i="0">
                <a:solidFill>
                  <a:srgbClr val="FF0000"/>
                </a:solidFill>
                <a:latin typeface="Times New Roman" panose="02020603050405020304" pitchFamily="18" charset="0"/>
              </a:rPr>
              <a:t>) = -β</a:t>
            </a:r>
          </a:p>
        </p:txBody>
      </p:sp>
      <p:sp>
        <p:nvSpPr>
          <p:cNvPr id="9" name="TextBox 8">
            <a:extLst>
              <a:ext uri="{FF2B5EF4-FFF2-40B4-BE49-F238E27FC236}">
                <a16:creationId xmlns:a16="http://schemas.microsoft.com/office/drawing/2014/main" id="{19AB5D20-BAE6-7999-A7F2-84D51C2644F1}"/>
              </a:ext>
            </a:extLst>
          </p:cNvPr>
          <p:cNvSpPr txBox="1">
            <a:spLocks noChangeArrowheads="1"/>
          </p:cNvSpPr>
          <p:nvPr/>
        </p:nvSpPr>
        <p:spPr bwMode="auto">
          <a:xfrm>
            <a:off x="155575" y="2930525"/>
            <a:ext cx="1506538" cy="400050"/>
          </a:xfrm>
          <a:prstGeom prst="rect">
            <a:avLst/>
          </a:prstGeom>
          <a:solidFill>
            <a:schemeClr val="bg1"/>
          </a:solidFill>
          <a:ln w="9525">
            <a:solidFill>
              <a:srgbClr val="FF0000"/>
            </a:solidFill>
            <a:miter lim="800000"/>
            <a:headEnd/>
            <a:tailEnd/>
          </a:ln>
          <a:effectLst>
            <a:outerShdw blurRad="50800" dist="38100" dir="2700000" algn="tl" rotWithShape="0">
              <a:srgbClr val="808080">
                <a:alpha val="42999"/>
              </a:srgbClr>
            </a:outerShdw>
          </a:effec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2000" b="0" i="0">
                <a:solidFill>
                  <a:srgbClr val="FF0000"/>
                </a:solidFill>
                <a:latin typeface="Times New Roman" panose="02020603050405020304" pitchFamily="18" charset="0"/>
              </a:rPr>
              <a:t>arg(V</a:t>
            </a:r>
            <a:r>
              <a:rPr lang="en-US" altLang="en-CH" sz="2000" b="0" i="0" baseline="-25000">
                <a:solidFill>
                  <a:srgbClr val="FF0000"/>
                </a:solidFill>
                <a:latin typeface="Times New Roman" panose="02020603050405020304" pitchFamily="18" charset="0"/>
              </a:rPr>
              <a:t>ub</a:t>
            </a:r>
            <a:r>
              <a:rPr lang="en-US" altLang="en-CH" sz="2000" b="0" i="0">
                <a:solidFill>
                  <a:srgbClr val="FF0000"/>
                </a:solidFill>
                <a:latin typeface="Times New Roman" panose="02020603050405020304" pitchFamily="18" charset="0"/>
              </a:rPr>
              <a:t>) = -γ</a:t>
            </a:r>
          </a:p>
        </p:txBody>
      </p:sp>
      <p:pic>
        <p:nvPicPr>
          <p:cNvPr id="30730" name="Picture 3">
            <a:extLst>
              <a:ext uri="{FF2B5EF4-FFF2-40B4-BE49-F238E27FC236}">
                <a16:creationId xmlns:a16="http://schemas.microsoft.com/office/drawing/2014/main" id="{EA9E7FC4-8E40-42B9-EB63-100DE119D4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694363"/>
            <a:ext cx="5494338"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F73BA-9672-F0F2-0B47-FFC77C66AF26}"/>
            </a:ext>
          </a:extLst>
        </p:cNvPr>
        <p:cNvGrpSpPr/>
        <p:nvPr/>
      </p:nvGrpSpPr>
      <p:grpSpPr>
        <a:xfrm>
          <a:off x="0" y="0"/>
          <a:ext cx="0" cy="0"/>
          <a:chOff x="0" y="0"/>
          <a:chExt cx="0" cy="0"/>
        </a:xfrm>
      </p:grpSpPr>
      <p:sp>
        <p:nvSpPr>
          <p:cNvPr id="97281" name="Title 1">
            <a:extLst>
              <a:ext uri="{FF2B5EF4-FFF2-40B4-BE49-F238E27FC236}">
                <a16:creationId xmlns:a16="http://schemas.microsoft.com/office/drawing/2014/main" id="{9D55E7DB-9883-D46E-16A8-9BB9176B9AEA}"/>
              </a:ext>
            </a:extLst>
          </p:cNvPr>
          <p:cNvSpPr>
            <a:spLocks noGrp="1" noChangeArrowheads="1"/>
          </p:cNvSpPr>
          <p:nvPr>
            <p:ph type="title"/>
          </p:nvPr>
        </p:nvSpPr>
        <p:spPr/>
        <p:txBody>
          <a:bodyPr/>
          <a:lstStyle/>
          <a:p>
            <a:r>
              <a:rPr lang="en-CH" altLang="en-CH">
                <a:ea typeface="ＭＳ Ｐゴシック" panose="020B0600070205080204" pitchFamily="34" charset="-128"/>
              </a:rPr>
              <a:t>Quarks </a:t>
            </a:r>
            <a:r>
              <a:rPr lang="en-CH" altLang="en-CH">
                <a:ea typeface="ＭＳ Ｐゴシック" panose="020B0600070205080204" pitchFamily="34" charset="-128"/>
                <a:sym typeface="Wingdings" pitchFamily="2" charset="2"/>
              </a:rPr>
              <a:t> Mesons</a:t>
            </a:r>
            <a:endParaRPr lang="en-CH" altLang="en-CH">
              <a:ea typeface="ＭＳ Ｐゴシック" panose="020B0600070205080204" pitchFamily="34" charset="-128"/>
            </a:endParaRPr>
          </a:p>
        </p:txBody>
      </p:sp>
      <p:sp>
        <p:nvSpPr>
          <p:cNvPr id="97282" name="Content Placeholder 2">
            <a:extLst>
              <a:ext uri="{FF2B5EF4-FFF2-40B4-BE49-F238E27FC236}">
                <a16:creationId xmlns:a16="http://schemas.microsoft.com/office/drawing/2014/main" id="{61F8C200-0F74-57C4-5FF8-ED0A61BEC949}"/>
              </a:ext>
            </a:extLst>
          </p:cNvPr>
          <p:cNvSpPr>
            <a:spLocks noGrp="1" noChangeArrowheads="1"/>
          </p:cNvSpPr>
          <p:nvPr>
            <p:ph idx="1"/>
          </p:nvPr>
        </p:nvSpPr>
        <p:spPr>
          <a:xfrm>
            <a:off x="331788" y="1027113"/>
            <a:ext cx="7772400" cy="5257800"/>
          </a:xfrm>
        </p:spPr>
        <p:txBody>
          <a:bodyPr/>
          <a:lstStyle/>
          <a:p>
            <a:r>
              <a:rPr lang="en-CH" altLang="en-CH">
                <a:ea typeface="ＭＳ Ｐゴシック" panose="020B0600070205080204" pitchFamily="34" charset="-128"/>
              </a:rPr>
              <a:t>Quarks:</a:t>
            </a:r>
          </a:p>
          <a:p>
            <a:endParaRPr lang="en-CH" altLang="en-CH">
              <a:ea typeface="ＭＳ Ｐゴシック" panose="020B0600070205080204" pitchFamily="34" charset="-128"/>
            </a:endParaRPr>
          </a:p>
          <a:p>
            <a:endParaRPr lang="en-CH" altLang="en-CH">
              <a:ea typeface="ＭＳ Ｐゴシック" panose="020B0600070205080204" pitchFamily="34" charset="-128"/>
            </a:endParaRPr>
          </a:p>
          <a:p>
            <a:endParaRPr lang="en-CH" altLang="en-CH">
              <a:ea typeface="ＭＳ Ｐゴシック" panose="020B0600070205080204" pitchFamily="34" charset="-128"/>
            </a:endParaRPr>
          </a:p>
          <a:p>
            <a:endParaRPr lang="en-CH" altLang="en-CH">
              <a:ea typeface="ＭＳ Ｐゴシック" panose="020B0600070205080204" pitchFamily="34" charset="-128"/>
            </a:endParaRPr>
          </a:p>
          <a:p>
            <a:endParaRPr lang="en-CH" altLang="en-CH">
              <a:ea typeface="ＭＳ Ｐゴシック" panose="020B0600070205080204" pitchFamily="34" charset="-128"/>
            </a:endParaRPr>
          </a:p>
          <a:p>
            <a:endParaRPr lang="en-CH" altLang="en-CH">
              <a:ea typeface="ＭＳ Ｐゴシック" panose="020B0600070205080204" pitchFamily="34" charset="-128"/>
            </a:endParaRPr>
          </a:p>
          <a:p>
            <a:r>
              <a:rPr lang="en-CH" altLang="en-CH">
                <a:ea typeface="ＭＳ Ｐゴシック" panose="020B0600070205080204" pitchFamily="34" charset="-128"/>
              </a:rPr>
              <a:t>Mesons</a:t>
            </a:r>
          </a:p>
          <a:p>
            <a:pPr lvl="1"/>
            <a:r>
              <a:rPr lang="en-CH" altLang="en-CH">
                <a:solidFill>
                  <a:schemeClr val="accent2"/>
                </a:solidFill>
                <a:ea typeface="ＭＳ Ｐゴシック" panose="020B0600070205080204" pitchFamily="34" charset="-128"/>
              </a:rPr>
              <a:t>“Oscillations” important ingredient!</a:t>
            </a:r>
          </a:p>
        </p:txBody>
      </p:sp>
      <p:sp>
        <p:nvSpPr>
          <p:cNvPr id="97283" name="Footer Placeholder 3">
            <a:extLst>
              <a:ext uri="{FF2B5EF4-FFF2-40B4-BE49-F238E27FC236}">
                <a16:creationId xmlns:a16="http://schemas.microsoft.com/office/drawing/2014/main" id="{27F24010-E995-5BC7-4E25-6F17631BAE00}"/>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C1DDF924-6D09-2640-9978-45B8C9A9853A}" type="slidenum">
              <a:rPr lang="en-US" altLang="en-CH" sz="1000" smtClean="0">
                <a:solidFill>
                  <a:schemeClr val="accent2"/>
                </a:solidFill>
              </a:rPr>
              <a:pPr>
                <a:spcBef>
                  <a:spcPct val="0"/>
                </a:spcBef>
                <a:buFontTx/>
                <a:buNone/>
              </a:pPr>
              <a:t>52</a:t>
            </a:fld>
            <a:r>
              <a:rPr lang="en-US" altLang="en-CH" sz="1000">
                <a:solidFill>
                  <a:schemeClr val="accent2"/>
                </a:solidFill>
              </a:rPr>
              <a:t>)</a:t>
            </a:r>
          </a:p>
        </p:txBody>
      </p:sp>
      <p:grpSp>
        <p:nvGrpSpPr>
          <p:cNvPr id="97284" name="Group 35">
            <a:extLst>
              <a:ext uri="{FF2B5EF4-FFF2-40B4-BE49-F238E27FC236}">
                <a16:creationId xmlns:a16="http://schemas.microsoft.com/office/drawing/2014/main" id="{D4205CE0-07D7-00DE-C4F5-F75151C91D3A}"/>
              </a:ext>
            </a:extLst>
          </p:cNvPr>
          <p:cNvGrpSpPr>
            <a:grpSpLocks/>
          </p:cNvGrpSpPr>
          <p:nvPr/>
        </p:nvGrpSpPr>
        <p:grpSpPr bwMode="auto">
          <a:xfrm>
            <a:off x="6376988" y="1201738"/>
            <a:ext cx="2363787" cy="1420812"/>
            <a:chOff x="5839365" y="855865"/>
            <a:chExt cx="2364596" cy="1420985"/>
          </a:xfrm>
        </p:grpSpPr>
        <p:cxnSp>
          <p:nvCxnSpPr>
            <p:cNvPr id="97305" name="Straight Connector 36">
              <a:extLst>
                <a:ext uri="{FF2B5EF4-FFF2-40B4-BE49-F238E27FC236}">
                  <a16:creationId xmlns:a16="http://schemas.microsoft.com/office/drawing/2014/main" id="{F90F81B6-347B-B433-2A94-75072134C6DC}"/>
                </a:ext>
              </a:extLst>
            </p:cNvPr>
            <p:cNvCxnSpPr>
              <a:cxnSpLocks noChangeShapeType="1"/>
            </p:cNvCxnSpPr>
            <p:nvPr/>
          </p:nvCxnSpPr>
          <p:spPr bwMode="auto">
            <a:xfrm>
              <a:off x="5839365" y="1623965"/>
              <a:ext cx="99853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7306" name="Straight Connector 37">
              <a:extLst>
                <a:ext uri="{FF2B5EF4-FFF2-40B4-BE49-F238E27FC236}">
                  <a16:creationId xmlns:a16="http://schemas.microsoft.com/office/drawing/2014/main" id="{8EC90593-9867-48C1-B735-D29500A509B3}"/>
                </a:ext>
              </a:extLst>
            </p:cNvPr>
            <p:cNvCxnSpPr>
              <a:cxnSpLocks noChangeShapeType="1"/>
            </p:cNvCxnSpPr>
            <p:nvPr/>
          </p:nvCxnSpPr>
          <p:spPr bwMode="auto">
            <a:xfrm flipV="1">
              <a:off x="6876300" y="1163105"/>
              <a:ext cx="652885" cy="4608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97307" name="Straight Connector 38">
              <a:extLst>
                <a:ext uri="{FF2B5EF4-FFF2-40B4-BE49-F238E27FC236}">
                  <a16:creationId xmlns:a16="http://schemas.microsoft.com/office/drawing/2014/main" id="{431FB462-DAEA-1A57-C1B8-A4BB9F24CB97}"/>
                </a:ext>
              </a:extLst>
            </p:cNvPr>
            <p:cNvCxnSpPr>
              <a:cxnSpLocks noChangeShapeType="1"/>
            </p:cNvCxnSpPr>
            <p:nvPr/>
          </p:nvCxnSpPr>
          <p:spPr bwMode="auto">
            <a:xfrm>
              <a:off x="6876300" y="1623965"/>
              <a:ext cx="654105" cy="4236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97308" name="TextBox 39">
              <a:extLst>
                <a:ext uri="{FF2B5EF4-FFF2-40B4-BE49-F238E27FC236}">
                  <a16:creationId xmlns:a16="http://schemas.microsoft.com/office/drawing/2014/main" id="{D9BFB130-D6DB-B574-18D1-76E63B83E1FC}"/>
                </a:ext>
              </a:extLst>
            </p:cNvPr>
            <p:cNvSpPr txBox="1">
              <a:spLocks noChangeArrowheads="1"/>
            </p:cNvSpPr>
            <p:nvPr/>
          </p:nvSpPr>
          <p:spPr bwMode="auto">
            <a:xfrm>
              <a:off x="7605995" y="855865"/>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2400" b="0">
                  <a:latin typeface="Times New Roman" panose="02020603050405020304" pitchFamily="18" charset="0"/>
                </a:rPr>
                <a:t>u</a:t>
              </a:r>
              <a:endParaRPr lang="en-US" altLang="en-CH" sz="2400" b="0" baseline="30000">
                <a:latin typeface="Times New Roman" panose="02020603050405020304" pitchFamily="18" charset="0"/>
              </a:endParaRPr>
            </a:p>
          </p:txBody>
        </p:sp>
        <p:sp>
          <p:nvSpPr>
            <p:cNvPr id="97309" name="TextBox 40">
              <a:extLst>
                <a:ext uri="{FF2B5EF4-FFF2-40B4-BE49-F238E27FC236}">
                  <a16:creationId xmlns:a16="http://schemas.microsoft.com/office/drawing/2014/main" id="{5648D8E3-7E2B-85BC-B130-5D4F9E5C3F52}"/>
                </a:ext>
              </a:extLst>
            </p:cNvPr>
            <p:cNvSpPr txBox="1">
              <a:spLocks noChangeArrowheads="1"/>
            </p:cNvSpPr>
            <p:nvPr/>
          </p:nvSpPr>
          <p:spPr bwMode="auto">
            <a:xfrm>
              <a:off x="7437404" y="1815185"/>
              <a:ext cx="7665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2400" b="0">
                  <a:latin typeface="Times New Roman" panose="02020603050405020304" pitchFamily="18" charset="0"/>
                </a:rPr>
                <a:t>d,s,b</a:t>
              </a:r>
              <a:endParaRPr lang="en-US" altLang="en-CH" sz="2400" b="0" baseline="30000">
                <a:latin typeface="Times New Roman" panose="02020603050405020304" pitchFamily="18" charset="0"/>
              </a:endParaRPr>
            </a:p>
          </p:txBody>
        </p:sp>
        <p:sp>
          <p:nvSpPr>
            <p:cNvPr id="97310" name="TextBox 41">
              <a:extLst>
                <a:ext uri="{FF2B5EF4-FFF2-40B4-BE49-F238E27FC236}">
                  <a16:creationId xmlns:a16="http://schemas.microsoft.com/office/drawing/2014/main" id="{49CB0898-8A63-5137-E343-2545259F69DD}"/>
                </a:ext>
              </a:extLst>
            </p:cNvPr>
            <p:cNvSpPr txBox="1">
              <a:spLocks noChangeArrowheads="1"/>
            </p:cNvSpPr>
            <p:nvPr/>
          </p:nvSpPr>
          <p:spPr bwMode="auto">
            <a:xfrm>
              <a:off x="6069795" y="1124700"/>
              <a:ext cx="44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2400" b="0">
                  <a:latin typeface="Times New Roman" panose="02020603050405020304" pitchFamily="18" charset="0"/>
                </a:rPr>
                <a:t>W</a:t>
              </a:r>
              <a:endParaRPr lang="en-US" altLang="en-CH" sz="2400" b="0" baseline="30000">
                <a:latin typeface="Times New Roman" panose="02020603050405020304" pitchFamily="18" charset="0"/>
              </a:endParaRPr>
            </a:p>
          </p:txBody>
        </p:sp>
      </p:grpSp>
      <p:grpSp>
        <p:nvGrpSpPr>
          <p:cNvPr id="97285" name="Group 13">
            <a:extLst>
              <a:ext uri="{FF2B5EF4-FFF2-40B4-BE49-F238E27FC236}">
                <a16:creationId xmlns:a16="http://schemas.microsoft.com/office/drawing/2014/main" id="{9D12408B-C8AE-75A5-CDAF-55B31EAA26D6}"/>
              </a:ext>
            </a:extLst>
          </p:cNvPr>
          <p:cNvGrpSpPr>
            <a:grpSpLocks/>
          </p:cNvGrpSpPr>
          <p:nvPr/>
        </p:nvGrpSpPr>
        <p:grpSpPr bwMode="auto">
          <a:xfrm>
            <a:off x="292100" y="1831975"/>
            <a:ext cx="5802313" cy="1119188"/>
            <a:chOff x="1360487" y="4670425"/>
            <a:chExt cx="6335713" cy="1120775"/>
          </a:xfrm>
        </p:grpSpPr>
        <p:pic>
          <p:nvPicPr>
            <p:cNvPr id="97303" name="Picture 7">
              <a:extLst>
                <a:ext uri="{FF2B5EF4-FFF2-40B4-BE49-F238E27FC236}">
                  <a16:creationId xmlns:a16="http://schemas.microsoft.com/office/drawing/2014/main" id="{D108C4AD-3C19-3855-D08F-8A6468DB4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676503"/>
              <a:ext cx="4876800" cy="109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4" name="Picture 8">
              <a:extLst>
                <a:ext uri="{FF2B5EF4-FFF2-40B4-BE49-F238E27FC236}">
                  <a16:creationId xmlns:a16="http://schemas.microsoft.com/office/drawing/2014/main" id="{2F1326E3-A112-6A78-5AA9-CB48DDC3E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487" y="4670425"/>
              <a:ext cx="21494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7286" name="Group 46">
            <a:extLst>
              <a:ext uri="{FF2B5EF4-FFF2-40B4-BE49-F238E27FC236}">
                <a16:creationId xmlns:a16="http://schemas.microsoft.com/office/drawing/2014/main" id="{5D2964D8-83D1-724D-9993-B92372F99818}"/>
              </a:ext>
            </a:extLst>
          </p:cNvPr>
          <p:cNvGrpSpPr>
            <a:grpSpLocks/>
          </p:cNvGrpSpPr>
          <p:nvPr/>
        </p:nvGrpSpPr>
        <p:grpSpPr bwMode="auto">
          <a:xfrm>
            <a:off x="4951413" y="4081463"/>
            <a:ext cx="4267200" cy="2035175"/>
            <a:chOff x="2299" y="2352"/>
            <a:chExt cx="1349" cy="719"/>
          </a:xfrm>
        </p:grpSpPr>
        <p:sp>
          <p:nvSpPr>
            <p:cNvPr id="97287" name="AutoShape 47">
              <a:extLst>
                <a:ext uri="{FF2B5EF4-FFF2-40B4-BE49-F238E27FC236}">
                  <a16:creationId xmlns:a16="http://schemas.microsoft.com/office/drawing/2014/main" id="{C9057A36-D219-82D8-1693-602455B12C2A}"/>
                </a:ext>
              </a:extLst>
            </p:cNvPr>
            <p:cNvSpPr>
              <a:spLocks noChangeAspect="1" noChangeArrowheads="1"/>
            </p:cNvSpPr>
            <p:nvPr/>
          </p:nvSpPr>
          <p:spPr bwMode="auto">
            <a:xfrm>
              <a:off x="2299" y="2352"/>
              <a:ext cx="1349"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pic>
          <p:nvPicPr>
            <p:cNvPr id="97288" name="Picture 48" descr="MCj02397330000[1]">
              <a:extLst>
                <a:ext uri="{FF2B5EF4-FFF2-40B4-BE49-F238E27FC236}">
                  <a16:creationId xmlns:a16="http://schemas.microsoft.com/office/drawing/2014/main" id="{1EB52389-3AF2-95A2-7450-4B526681F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 y="2352"/>
              <a:ext cx="1003"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9" name="Freeform 49">
              <a:extLst>
                <a:ext uri="{FF2B5EF4-FFF2-40B4-BE49-F238E27FC236}">
                  <a16:creationId xmlns:a16="http://schemas.microsoft.com/office/drawing/2014/main" id="{C234792A-CA3C-65C5-0D80-563715AD1B17}"/>
                </a:ext>
              </a:extLst>
            </p:cNvPr>
            <p:cNvSpPr>
              <a:spLocks/>
            </p:cNvSpPr>
            <p:nvPr/>
          </p:nvSpPr>
          <p:spPr bwMode="auto">
            <a:xfrm>
              <a:off x="2783" y="2674"/>
              <a:ext cx="485" cy="42"/>
            </a:xfrm>
            <a:custGeom>
              <a:avLst/>
              <a:gdLst>
                <a:gd name="T0" fmla="*/ 0 w 669"/>
                <a:gd name="T1" fmla="*/ 11 h 44"/>
                <a:gd name="T2" fmla="*/ 1 w 669"/>
                <a:gd name="T3" fmla="*/ 11 h 44"/>
                <a:gd name="T4" fmla="*/ 1 w 669"/>
                <a:gd name="T5" fmla="*/ 11 h 44"/>
                <a:gd name="T6" fmla="*/ 0 60000 65536"/>
                <a:gd name="T7" fmla="*/ 0 60000 65536"/>
                <a:gd name="T8" fmla="*/ 0 60000 65536"/>
                <a:gd name="T9" fmla="*/ 0 w 669"/>
                <a:gd name="T10" fmla="*/ 0 h 44"/>
                <a:gd name="T11" fmla="*/ 669 w 669"/>
                <a:gd name="T12" fmla="*/ 44 h 44"/>
              </a:gdLst>
              <a:ahLst/>
              <a:cxnLst>
                <a:cxn ang="T6">
                  <a:pos x="T0" y="T1"/>
                </a:cxn>
                <a:cxn ang="T7">
                  <a:pos x="T2" y="T3"/>
                </a:cxn>
                <a:cxn ang="T8">
                  <a:pos x="T4" y="T5"/>
                </a:cxn>
              </a:cxnLst>
              <a:rect l="T9" t="T10" r="T11" b="T12"/>
              <a:pathLst>
                <a:path w="669" h="44">
                  <a:moveTo>
                    <a:pt x="0" y="44"/>
                  </a:moveTo>
                  <a:cubicBezTo>
                    <a:pt x="106" y="0"/>
                    <a:pt x="19" y="28"/>
                    <a:pt x="232" y="35"/>
                  </a:cubicBezTo>
                  <a:cubicBezTo>
                    <a:pt x="378" y="39"/>
                    <a:pt x="669" y="44"/>
                    <a:pt x="669" y="4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H"/>
            </a:p>
          </p:txBody>
        </p:sp>
        <p:sp>
          <p:nvSpPr>
            <p:cNvPr id="97290" name="Freeform 50">
              <a:extLst>
                <a:ext uri="{FF2B5EF4-FFF2-40B4-BE49-F238E27FC236}">
                  <a16:creationId xmlns:a16="http://schemas.microsoft.com/office/drawing/2014/main" id="{6C9463B0-E069-764C-D6C2-2CDB4E3ACD4E}"/>
                </a:ext>
              </a:extLst>
            </p:cNvPr>
            <p:cNvSpPr>
              <a:spLocks/>
            </p:cNvSpPr>
            <p:nvPr/>
          </p:nvSpPr>
          <p:spPr bwMode="auto">
            <a:xfrm flipH="1">
              <a:off x="2541" y="2918"/>
              <a:ext cx="914" cy="49"/>
            </a:xfrm>
            <a:custGeom>
              <a:avLst/>
              <a:gdLst>
                <a:gd name="T0" fmla="*/ 0 w 316"/>
                <a:gd name="T1" fmla="*/ 0 h 18"/>
                <a:gd name="T2" fmla="*/ 2147483646 w 316"/>
                <a:gd name="T3" fmla="*/ 2147483646 h 18"/>
                <a:gd name="T4" fmla="*/ 0 60000 65536"/>
                <a:gd name="T5" fmla="*/ 0 60000 65536"/>
                <a:gd name="T6" fmla="*/ 0 w 316"/>
                <a:gd name="T7" fmla="*/ 0 h 18"/>
                <a:gd name="T8" fmla="*/ 316 w 316"/>
                <a:gd name="T9" fmla="*/ 18 h 18"/>
              </a:gdLst>
              <a:ahLst/>
              <a:cxnLst>
                <a:cxn ang="T4">
                  <a:pos x="T0" y="T1"/>
                </a:cxn>
                <a:cxn ang="T5">
                  <a:pos x="T2" y="T3"/>
                </a:cxn>
              </a:cxnLst>
              <a:rect l="T6" t="T7" r="T8" b="T9"/>
              <a:pathLst>
                <a:path w="316" h="18">
                  <a:moveTo>
                    <a:pt x="0" y="0"/>
                  </a:moveTo>
                  <a:cubicBezTo>
                    <a:pt x="95" y="4"/>
                    <a:pt x="216" y="18"/>
                    <a:pt x="316" y="1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H"/>
            </a:p>
          </p:txBody>
        </p:sp>
        <p:sp>
          <p:nvSpPr>
            <p:cNvPr id="97291" name="Freeform 51">
              <a:extLst>
                <a:ext uri="{FF2B5EF4-FFF2-40B4-BE49-F238E27FC236}">
                  <a16:creationId xmlns:a16="http://schemas.microsoft.com/office/drawing/2014/main" id="{D1CA7B22-809A-80EE-70CE-9DD6ED42E0E5}"/>
                </a:ext>
              </a:extLst>
            </p:cNvPr>
            <p:cNvSpPr>
              <a:spLocks/>
            </p:cNvSpPr>
            <p:nvPr/>
          </p:nvSpPr>
          <p:spPr bwMode="auto">
            <a:xfrm rot="3902503">
              <a:off x="2861" y="2707"/>
              <a:ext cx="49" cy="58"/>
            </a:xfrm>
            <a:custGeom>
              <a:avLst/>
              <a:gdLst>
                <a:gd name="T0" fmla="*/ 0 w 56"/>
                <a:gd name="T1" fmla="*/ 0 h 74"/>
                <a:gd name="T2" fmla="*/ 4 w 56"/>
                <a:gd name="T3" fmla="*/ 2 h 74"/>
                <a:gd name="T4" fmla="*/ 4 w 56"/>
                <a:gd name="T5" fmla="*/ 2 h 74"/>
                <a:gd name="T6" fmla="*/ 0 60000 65536"/>
                <a:gd name="T7" fmla="*/ 0 60000 65536"/>
                <a:gd name="T8" fmla="*/ 0 60000 65536"/>
                <a:gd name="T9" fmla="*/ 0 w 56"/>
                <a:gd name="T10" fmla="*/ 0 h 74"/>
                <a:gd name="T11" fmla="*/ 56 w 56"/>
                <a:gd name="T12" fmla="*/ 74 h 74"/>
              </a:gdLst>
              <a:ahLst/>
              <a:cxnLst>
                <a:cxn ang="T6">
                  <a:pos x="T0" y="T1"/>
                </a:cxn>
                <a:cxn ang="T7">
                  <a:pos x="T2" y="T3"/>
                </a:cxn>
                <a:cxn ang="T8">
                  <a:pos x="T4" y="T5"/>
                </a:cxn>
              </a:cxnLst>
              <a:rect l="T9" t="T10" r="T11" b="T12"/>
              <a:pathLst>
                <a:path w="56" h="74">
                  <a:moveTo>
                    <a:pt x="0" y="0"/>
                  </a:moveTo>
                  <a:cubicBezTo>
                    <a:pt x="6" y="9"/>
                    <a:pt x="9" y="21"/>
                    <a:pt x="18" y="28"/>
                  </a:cubicBezTo>
                  <a:cubicBezTo>
                    <a:pt x="46" y="51"/>
                    <a:pt x="56" y="17"/>
                    <a:pt x="56" y="7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H"/>
            </a:p>
          </p:txBody>
        </p:sp>
        <p:sp>
          <p:nvSpPr>
            <p:cNvPr id="97292" name="Freeform 52">
              <a:extLst>
                <a:ext uri="{FF2B5EF4-FFF2-40B4-BE49-F238E27FC236}">
                  <a16:creationId xmlns:a16="http://schemas.microsoft.com/office/drawing/2014/main" id="{05C1990F-B06C-86CF-7372-50CF3ACCD001}"/>
                </a:ext>
              </a:extLst>
            </p:cNvPr>
            <p:cNvSpPr>
              <a:spLocks/>
            </p:cNvSpPr>
            <p:nvPr/>
          </p:nvSpPr>
          <p:spPr bwMode="auto">
            <a:xfrm>
              <a:off x="3086" y="2704"/>
              <a:ext cx="28" cy="82"/>
            </a:xfrm>
            <a:custGeom>
              <a:avLst/>
              <a:gdLst>
                <a:gd name="T0" fmla="*/ 3 w 33"/>
                <a:gd name="T1" fmla="*/ 0 h 98"/>
                <a:gd name="T2" fmla="*/ 0 w 33"/>
                <a:gd name="T3" fmla="*/ 3 h 98"/>
                <a:gd name="T4" fmla="*/ 3 w 33"/>
                <a:gd name="T5" fmla="*/ 3 h 98"/>
                <a:gd name="T6" fmla="*/ 0 60000 65536"/>
                <a:gd name="T7" fmla="*/ 0 60000 65536"/>
                <a:gd name="T8" fmla="*/ 0 60000 65536"/>
                <a:gd name="T9" fmla="*/ 0 w 33"/>
                <a:gd name="T10" fmla="*/ 0 h 98"/>
                <a:gd name="T11" fmla="*/ 33 w 33"/>
                <a:gd name="T12" fmla="*/ 98 h 98"/>
              </a:gdLst>
              <a:ahLst/>
              <a:cxnLst>
                <a:cxn ang="T6">
                  <a:pos x="T0" y="T1"/>
                </a:cxn>
                <a:cxn ang="T7">
                  <a:pos x="T2" y="T3"/>
                </a:cxn>
                <a:cxn ang="T8">
                  <a:pos x="T4" y="T5"/>
                </a:cxn>
              </a:cxnLst>
              <a:rect l="T9" t="T10" r="T11" b="T12"/>
              <a:pathLst>
                <a:path w="33" h="98">
                  <a:moveTo>
                    <a:pt x="33" y="0"/>
                  </a:moveTo>
                  <a:cubicBezTo>
                    <a:pt x="22" y="54"/>
                    <a:pt x="14" y="37"/>
                    <a:pt x="0" y="82"/>
                  </a:cubicBezTo>
                  <a:cubicBezTo>
                    <a:pt x="5" y="87"/>
                    <a:pt x="17" y="98"/>
                    <a:pt x="17" y="9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CH"/>
            </a:p>
          </p:txBody>
        </p:sp>
        <p:sp>
          <p:nvSpPr>
            <p:cNvPr id="97293" name="Freeform 53">
              <a:extLst>
                <a:ext uri="{FF2B5EF4-FFF2-40B4-BE49-F238E27FC236}">
                  <a16:creationId xmlns:a16="http://schemas.microsoft.com/office/drawing/2014/main" id="{639142DD-CDD9-59D7-D3B7-6D824898CDCE}"/>
                </a:ext>
              </a:extLst>
            </p:cNvPr>
            <p:cNvSpPr>
              <a:spLocks/>
            </p:cNvSpPr>
            <p:nvPr/>
          </p:nvSpPr>
          <p:spPr bwMode="auto">
            <a:xfrm>
              <a:off x="3121" y="2862"/>
              <a:ext cx="30" cy="68"/>
            </a:xfrm>
            <a:custGeom>
              <a:avLst/>
              <a:gdLst>
                <a:gd name="T0" fmla="*/ 0 w 36"/>
                <a:gd name="T1" fmla="*/ 0 h 81"/>
                <a:gd name="T2" fmla="*/ 2 w 36"/>
                <a:gd name="T3" fmla="*/ 3 h 81"/>
                <a:gd name="T4" fmla="*/ 2 w 36"/>
                <a:gd name="T5" fmla="*/ 3 h 81"/>
                <a:gd name="T6" fmla="*/ 0 60000 65536"/>
                <a:gd name="T7" fmla="*/ 0 60000 65536"/>
                <a:gd name="T8" fmla="*/ 0 60000 65536"/>
                <a:gd name="T9" fmla="*/ 0 w 36"/>
                <a:gd name="T10" fmla="*/ 0 h 81"/>
                <a:gd name="T11" fmla="*/ 36 w 36"/>
                <a:gd name="T12" fmla="*/ 81 h 81"/>
              </a:gdLst>
              <a:ahLst/>
              <a:cxnLst>
                <a:cxn ang="T6">
                  <a:pos x="T0" y="T1"/>
                </a:cxn>
                <a:cxn ang="T7">
                  <a:pos x="T2" y="T3"/>
                </a:cxn>
                <a:cxn ang="T8">
                  <a:pos x="T4" y="T5"/>
                </a:cxn>
              </a:cxnLst>
              <a:rect l="T9" t="T10" r="T11" b="T12"/>
              <a:pathLst>
                <a:path w="36" h="81">
                  <a:moveTo>
                    <a:pt x="0" y="0"/>
                  </a:moveTo>
                  <a:cubicBezTo>
                    <a:pt x="5" y="16"/>
                    <a:pt x="3" y="37"/>
                    <a:pt x="16" y="49"/>
                  </a:cubicBezTo>
                  <a:cubicBezTo>
                    <a:pt x="36" y="68"/>
                    <a:pt x="33" y="57"/>
                    <a:pt x="33" y="81"/>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CH"/>
            </a:p>
          </p:txBody>
        </p:sp>
        <p:sp>
          <p:nvSpPr>
            <p:cNvPr id="97294" name="Freeform 54">
              <a:extLst>
                <a:ext uri="{FF2B5EF4-FFF2-40B4-BE49-F238E27FC236}">
                  <a16:creationId xmlns:a16="http://schemas.microsoft.com/office/drawing/2014/main" id="{B1579CFA-DB85-77E0-0CBB-D85018DDA019}"/>
                </a:ext>
              </a:extLst>
            </p:cNvPr>
            <p:cNvSpPr>
              <a:spLocks/>
            </p:cNvSpPr>
            <p:nvPr/>
          </p:nvSpPr>
          <p:spPr bwMode="auto">
            <a:xfrm>
              <a:off x="2860" y="2849"/>
              <a:ext cx="28" cy="102"/>
            </a:xfrm>
            <a:custGeom>
              <a:avLst/>
              <a:gdLst>
                <a:gd name="T0" fmla="*/ 0 w 33"/>
                <a:gd name="T1" fmla="*/ 0 h 122"/>
                <a:gd name="T2" fmla="*/ 3 w 33"/>
                <a:gd name="T3" fmla="*/ 3 h 122"/>
                <a:gd name="T4" fmla="*/ 3 w 33"/>
                <a:gd name="T5" fmla="*/ 3 h 122"/>
                <a:gd name="T6" fmla="*/ 0 w 33"/>
                <a:gd name="T7" fmla="*/ 3 h 122"/>
                <a:gd name="T8" fmla="*/ 0 60000 65536"/>
                <a:gd name="T9" fmla="*/ 0 60000 65536"/>
                <a:gd name="T10" fmla="*/ 0 60000 65536"/>
                <a:gd name="T11" fmla="*/ 0 60000 65536"/>
                <a:gd name="T12" fmla="*/ 0 w 33"/>
                <a:gd name="T13" fmla="*/ 0 h 122"/>
                <a:gd name="T14" fmla="*/ 33 w 33"/>
                <a:gd name="T15" fmla="*/ 122 h 122"/>
              </a:gdLst>
              <a:ahLst/>
              <a:cxnLst>
                <a:cxn ang="T8">
                  <a:pos x="T0" y="T1"/>
                </a:cxn>
                <a:cxn ang="T9">
                  <a:pos x="T2" y="T3"/>
                </a:cxn>
                <a:cxn ang="T10">
                  <a:pos x="T4" y="T5"/>
                </a:cxn>
                <a:cxn ang="T11">
                  <a:pos x="T6" y="T7"/>
                </a:cxn>
              </a:cxnLst>
              <a:rect l="T12" t="T13" r="T14" b="T15"/>
              <a:pathLst>
                <a:path w="33" h="122">
                  <a:moveTo>
                    <a:pt x="0" y="0"/>
                  </a:moveTo>
                  <a:cubicBezTo>
                    <a:pt x="9" y="45"/>
                    <a:pt x="18" y="42"/>
                    <a:pt x="33" y="81"/>
                  </a:cubicBezTo>
                  <a:cubicBezTo>
                    <a:pt x="30" y="89"/>
                    <a:pt x="29" y="99"/>
                    <a:pt x="24" y="106"/>
                  </a:cubicBezTo>
                  <a:cubicBezTo>
                    <a:pt x="17" y="113"/>
                    <a:pt x="0" y="122"/>
                    <a:pt x="0" y="122"/>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CH"/>
            </a:p>
          </p:txBody>
        </p:sp>
        <p:sp>
          <p:nvSpPr>
            <p:cNvPr id="97295" name="Freeform 55">
              <a:extLst>
                <a:ext uri="{FF2B5EF4-FFF2-40B4-BE49-F238E27FC236}">
                  <a16:creationId xmlns:a16="http://schemas.microsoft.com/office/drawing/2014/main" id="{9318541C-5AD4-48CC-ED97-E9FD7BB3226D}"/>
                </a:ext>
              </a:extLst>
            </p:cNvPr>
            <p:cNvSpPr>
              <a:spLocks/>
            </p:cNvSpPr>
            <p:nvPr/>
          </p:nvSpPr>
          <p:spPr bwMode="auto">
            <a:xfrm>
              <a:off x="2565" y="2745"/>
              <a:ext cx="165" cy="21"/>
            </a:xfrm>
            <a:custGeom>
              <a:avLst/>
              <a:gdLst>
                <a:gd name="T0" fmla="*/ 3 w 196"/>
                <a:gd name="T1" fmla="*/ 0 h 25"/>
                <a:gd name="T2" fmla="*/ 0 w 196"/>
                <a:gd name="T3" fmla="*/ 3 h 25"/>
                <a:gd name="T4" fmla="*/ 0 60000 65536"/>
                <a:gd name="T5" fmla="*/ 0 60000 65536"/>
                <a:gd name="T6" fmla="*/ 0 w 196"/>
                <a:gd name="T7" fmla="*/ 0 h 25"/>
                <a:gd name="T8" fmla="*/ 196 w 196"/>
                <a:gd name="T9" fmla="*/ 25 h 25"/>
              </a:gdLst>
              <a:ahLst/>
              <a:cxnLst>
                <a:cxn ang="T4">
                  <a:pos x="T0" y="T1"/>
                </a:cxn>
                <a:cxn ang="T5">
                  <a:pos x="T2" y="T3"/>
                </a:cxn>
              </a:cxnLst>
              <a:rect l="T6" t="T7" r="T8" b="T9"/>
              <a:pathLst>
                <a:path w="196" h="25">
                  <a:moveTo>
                    <a:pt x="196" y="0"/>
                  </a:moveTo>
                  <a:cubicBezTo>
                    <a:pt x="123" y="23"/>
                    <a:pt x="83" y="25"/>
                    <a:pt x="0" y="25"/>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CH"/>
            </a:p>
          </p:txBody>
        </p:sp>
        <p:sp>
          <p:nvSpPr>
            <p:cNvPr id="97296" name="Freeform 56">
              <a:extLst>
                <a:ext uri="{FF2B5EF4-FFF2-40B4-BE49-F238E27FC236}">
                  <a16:creationId xmlns:a16="http://schemas.microsoft.com/office/drawing/2014/main" id="{4D2ABA65-0517-09AC-E0CA-D73C9BDA04DC}"/>
                </a:ext>
              </a:extLst>
            </p:cNvPr>
            <p:cNvSpPr>
              <a:spLocks/>
            </p:cNvSpPr>
            <p:nvPr/>
          </p:nvSpPr>
          <p:spPr bwMode="auto">
            <a:xfrm>
              <a:off x="3292" y="2725"/>
              <a:ext cx="186" cy="13"/>
            </a:xfrm>
            <a:custGeom>
              <a:avLst/>
              <a:gdLst>
                <a:gd name="T0" fmla="*/ 0 w 221"/>
                <a:gd name="T1" fmla="*/ 2 h 16"/>
                <a:gd name="T2" fmla="*/ 3 w 221"/>
                <a:gd name="T3" fmla="*/ 0 h 16"/>
                <a:gd name="T4" fmla="*/ 3 w 221"/>
                <a:gd name="T5" fmla="*/ 2 h 16"/>
                <a:gd name="T6" fmla="*/ 0 60000 65536"/>
                <a:gd name="T7" fmla="*/ 0 60000 65536"/>
                <a:gd name="T8" fmla="*/ 0 60000 65536"/>
                <a:gd name="T9" fmla="*/ 0 w 221"/>
                <a:gd name="T10" fmla="*/ 0 h 16"/>
                <a:gd name="T11" fmla="*/ 221 w 221"/>
                <a:gd name="T12" fmla="*/ 16 h 16"/>
              </a:gdLst>
              <a:ahLst/>
              <a:cxnLst>
                <a:cxn ang="T6">
                  <a:pos x="T0" y="T1"/>
                </a:cxn>
                <a:cxn ang="T7">
                  <a:pos x="T2" y="T3"/>
                </a:cxn>
                <a:cxn ang="T8">
                  <a:pos x="T4" y="T5"/>
                </a:cxn>
              </a:cxnLst>
              <a:rect l="T9" t="T10" r="T11" b="T12"/>
              <a:pathLst>
                <a:path w="221" h="16">
                  <a:moveTo>
                    <a:pt x="0" y="8"/>
                  </a:moveTo>
                  <a:cubicBezTo>
                    <a:pt x="27" y="5"/>
                    <a:pt x="54" y="0"/>
                    <a:pt x="82" y="0"/>
                  </a:cubicBezTo>
                  <a:cubicBezTo>
                    <a:pt x="134" y="0"/>
                    <a:pt x="171" y="16"/>
                    <a:pt x="221" y="1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CH"/>
            </a:p>
          </p:txBody>
        </p:sp>
        <p:sp>
          <p:nvSpPr>
            <p:cNvPr id="97297" name="Text Box 57">
              <a:extLst>
                <a:ext uri="{FF2B5EF4-FFF2-40B4-BE49-F238E27FC236}">
                  <a16:creationId xmlns:a16="http://schemas.microsoft.com/office/drawing/2014/main" id="{BE1B535E-03AC-8743-A50D-EF54B7196582}"/>
                </a:ext>
              </a:extLst>
            </p:cNvPr>
            <p:cNvSpPr txBox="1">
              <a:spLocks noChangeArrowheads="1"/>
            </p:cNvSpPr>
            <p:nvPr/>
          </p:nvSpPr>
          <p:spPr bwMode="auto">
            <a:xfrm>
              <a:off x="2388" y="2653"/>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GB" altLang="en-CH" b="0" i="0">
                  <a:solidFill>
                    <a:srgbClr val="000000"/>
                  </a:solidFill>
                  <a:latin typeface="Times" pitchFamily="1" charset="0"/>
                </a:rPr>
                <a:t>b</a:t>
              </a:r>
              <a:endParaRPr lang="en-US" altLang="en-CH" sz="2400" b="0" i="0">
                <a:latin typeface="Times New Roman" panose="02020603050405020304" pitchFamily="18" charset="0"/>
              </a:endParaRPr>
            </a:p>
          </p:txBody>
        </p:sp>
        <p:sp>
          <p:nvSpPr>
            <p:cNvPr id="97298" name="Text Box 58">
              <a:extLst>
                <a:ext uri="{FF2B5EF4-FFF2-40B4-BE49-F238E27FC236}">
                  <a16:creationId xmlns:a16="http://schemas.microsoft.com/office/drawing/2014/main" id="{E563D2E0-7A00-3BA0-9675-507E1D02D9A4}"/>
                </a:ext>
              </a:extLst>
            </p:cNvPr>
            <p:cNvSpPr txBox="1">
              <a:spLocks noChangeArrowheads="1"/>
            </p:cNvSpPr>
            <p:nvPr/>
          </p:nvSpPr>
          <p:spPr bwMode="auto">
            <a:xfrm>
              <a:off x="2396" y="2821"/>
              <a:ext cx="1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GB" altLang="en-CH" b="0" i="0">
                  <a:solidFill>
                    <a:srgbClr val="000000"/>
                  </a:solidFill>
                  <a:latin typeface="Times" pitchFamily="1" charset="0"/>
                </a:rPr>
                <a:t>s</a:t>
              </a:r>
              <a:endParaRPr lang="en-US" altLang="en-CH" sz="2400" b="0" i="0">
                <a:latin typeface="Times New Roman" panose="02020603050405020304" pitchFamily="18" charset="0"/>
              </a:endParaRPr>
            </a:p>
          </p:txBody>
        </p:sp>
        <p:sp>
          <p:nvSpPr>
            <p:cNvPr id="97299" name="Text Box 59">
              <a:extLst>
                <a:ext uri="{FF2B5EF4-FFF2-40B4-BE49-F238E27FC236}">
                  <a16:creationId xmlns:a16="http://schemas.microsoft.com/office/drawing/2014/main" id="{41CDC55C-D148-2268-6D99-5E110D32443B}"/>
                </a:ext>
              </a:extLst>
            </p:cNvPr>
            <p:cNvSpPr txBox="1">
              <a:spLocks noChangeArrowheads="1"/>
            </p:cNvSpPr>
            <p:nvPr/>
          </p:nvSpPr>
          <p:spPr bwMode="auto">
            <a:xfrm>
              <a:off x="3459" y="2590"/>
              <a:ext cx="1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GB" altLang="en-CH" b="0" i="0">
                  <a:solidFill>
                    <a:srgbClr val="000000"/>
                  </a:solidFill>
                  <a:latin typeface="Times" pitchFamily="1" charset="0"/>
                </a:rPr>
                <a:t>s</a:t>
              </a:r>
              <a:endParaRPr lang="en-US" altLang="en-CH" sz="2400" b="0" i="0">
                <a:latin typeface="Times New Roman" panose="02020603050405020304" pitchFamily="18" charset="0"/>
              </a:endParaRPr>
            </a:p>
          </p:txBody>
        </p:sp>
        <p:sp>
          <p:nvSpPr>
            <p:cNvPr id="97300" name="Text Box 60">
              <a:extLst>
                <a:ext uri="{FF2B5EF4-FFF2-40B4-BE49-F238E27FC236}">
                  <a16:creationId xmlns:a16="http://schemas.microsoft.com/office/drawing/2014/main" id="{9CDF6521-5304-6538-0478-70FB9A7D5781}"/>
                </a:ext>
              </a:extLst>
            </p:cNvPr>
            <p:cNvSpPr txBox="1">
              <a:spLocks noChangeArrowheads="1"/>
            </p:cNvSpPr>
            <p:nvPr/>
          </p:nvSpPr>
          <p:spPr bwMode="auto">
            <a:xfrm>
              <a:off x="3452" y="2779"/>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GB" altLang="en-CH" b="0" i="0">
                  <a:solidFill>
                    <a:srgbClr val="000000"/>
                  </a:solidFill>
                  <a:latin typeface="Times" pitchFamily="1" charset="0"/>
                </a:rPr>
                <a:t>b</a:t>
              </a:r>
              <a:endParaRPr lang="en-US" altLang="en-CH" sz="2400" b="0" i="0">
                <a:latin typeface="Times New Roman" panose="02020603050405020304" pitchFamily="18" charset="0"/>
              </a:endParaRPr>
            </a:p>
          </p:txBody>
        </p:sp>
        <p:sp>
          <p:nvSpPr>
            <p:cNvPr id="97301" name="Line 61">
              <a:extLst>
                <a:ext uri="{FF2B5EF4-FFF2-40B4-BE49-F238E27FC236}">
                  <a16:creationId xmlns:a16="http://schemas.microsoft.com/office/drawing/2014/main" id="{A6F1A936-097F-43EA-5B06-2D52C034C704}"/>
                </a:ext>
              </a:extLst>
            </p:cNvPr>
            <p:cNvSpPr>
              <a:spLocks noChangeShapeType="1"/>
            </p:cNvSpPr>
            <p:nvPr/>
          </p:nvSpPr>
          <p:spPr bwMode="auto">
            <a:xfrm>
              <a:off x="2410" y="2650"/>
              <a:ext cx="4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CH"/>
            </a:p>
          </p:txBody>
        </p:sp>
        <p:sp>
          <p:nvSpPr>
            <p:cNvPr id="97302" name="Line 62">
              <a:extLst>
                <a:ext uri="{FF2B5EF4-FFF2-40B4-BE49-F238E27FC236}">
                  <a16:creationId xmlns:a16="http://schemas.microsoft.com/office/drawing/2014/main" id="{A3405B97-361F-814B-4B7E-0364A90C1236}"/>
                </a:ext>
              </a:extLst>
            </p:cNvPr>
            <p:cNvSpPr>
              <a:spLocks noChangeShapeType="1"/>
            </p:cNvSpPr>
            <p:nvPr/>
          </p:nvSpPr>
          <p:spPr bwMode="auto">
            <a:xfrm>
              <a:off x="3478" y="2623"/>
              <a:ext cx="4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CH"/>
            </a:p>
          </p:txBody>
        </p:sp>
      </p:grpSp>
    </p:spTree>
    <p:extLst>
      <p:ext uri="{BB962C8B-B14F-4D97-AF65-F5344CB8AC3E}">
        <p14:creationId xmlns:p14="http://schemas.microsoft.com/office/powerpoint/2010/main" val="4072275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Footer Placeholder 2">
            <a:extLst>
              <a:ext uri="{FF2B5EF4-FFF2-40B4-BE49-F238E27FC236}">
                <a16:creationId xmlns:a16="http://schemas.microsoft.com/office/drawing/2014/main" id="{2C63EDC1-A07A-A9BB-8170-83594E718C4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12A439C4-7DD0-7A4C-8B04-66F193DDE860}" type="slidenum">
              <a:rPr lang="en-US" altLang="en-CH" sz="1000" smtClean="0">
                <a:solidFill>
                  <a:schemeClr val="accent2"/>
                </a:solidFill>
              </a:rPr>
              <a:pPr>
                <a:spcBef>
                  <a:spcPct val="0"/>
                </a:spcBef>
                <a:buFontTx/>
                <a:buNone/>
              </a:pPr>
              <a:t>53</a:t>
            </a:fld>
            <a:r>
              <a:rPr lang="en-US" altLang="en-CH" sz="1000">
                <a:solidFill>
                  <a:schemeClr val="accent2"/>
                </a:solidFill>
              </a:rPr>
              <a:t>)</a:t>
            </a:r>
          </a:p>
        </p:txBody>
      </p:sp>
      <p:sp>
        <p:nvSpPr>
          <p:cNvPr id="98306" name="Rectangle 2">
            <a:extLst>
              <a:ext uri="{FF2B5EF4-FFF2-40B4-BE49-F238E27FC236}">
                <a16:creationId xmlns:a16="http://schemas.microsoft.com/office/drawing/2014/main" id="{98D62865-5537-C0D2-9B1C-55AAFFAF17B1}"/>
              </a:ext>
            </a:extLst>
          </p:cNvPr>
          <p:cNvSpPr>
            <a:spLocks noGrp="1" noChangeArrowheads="1"/>
          </p:cNvSpPr>
          <p:nvPr>
            <p:ph type="title"/>
          </p:nvPr>
        </p:nvSpPr>
        <p:spPr/>
        <p:txBody>
          <a:bodyPr/>
          <a:lstStyle/>
          <a:p>
            <a:r>
              <a:rPr lang="en-US" altLang="en-CH">
                <a:ea typeface="ＭＳ Ｐゴシック" panose="020B0600070205080204" pitchFamily="34" charset="-128"/>
              </a:rPr>
              <a:t>Dynamics of Neutral B (or K) mesons…</a:t>
            </a:r>
          </a:p>
        </p:txBody>
      </p:sp>
      <p:graphicFrame>
        <p:nvGraphicFramePr>
          <p:cNvPr id="98307" name="Object 2">
            <a:extLst>
              <a:ext uri="{FF2B5EF4-FFF2-40B4-BE49-F238E27FC236}">
                <a16:creationId xmlns:a16="http://schemas.microsoft.com/office/drawing/2014/main" id="{FB638659-48A2-6074-4478-6DEF69F11E7B}"/>
              </a:ext>
            </a:extLst>
          </p:cNvPr>
          <p:cNvGraphicFramePr>
            <a:graphicFrameLocks noChangeAspect="1"/>
          </p:cNvGraphicFramePr>
          <p:nvPr/>
        </p:nvGraphicFramePr>
        <p:xfrm>
          <a:off x="2516188" y="1214438"/>
          <a:ext cx="4187825" cy="874712"/>
        </p:xfrm>
        <a:graphic>
          <a:graphicData uri="http://schemas.openxmlformats.org/presentationml/2006/ole">
            <mc:AlternateContent xmlns:mc="http://schemas.openxmlformats.org/markup-compatibility/2006">
              <mc:Choice xmlns:v="urn:schemas-microsoft-com:vml" Requires="v">
                <p:oleObj name="Equation" r:id="rId3" imgW="50317400" imgH="10528300" progId="Equation.DSMT4">
                  <p:embed/>
                </p:oleObj>
              </mc:Choice>
              <mc:Fallback>
                <p:oleObj name="Equation" r:id="rId3" imgW="50317400" imgH="105283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188" y="1214438"/>
                        <a:ext cx="4187825"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98308" name="Object 3">
            <a:extLst>
              <a:ext uri="{FF2B5EF4-FFF2-40B4-BE49-F238E27FC236}">
                <a16:creationId xmlns:a16="http://schemas.microsoft.com/office/drawing/2014/main" id="{25163F14-1BB6-F979-000C-36C8D7F49E91}"/>
              </a:ext>
            </a:extLst>
          </p:cNvPr>
          <p:cNvGraphicFramePr>
            <a:graphicFrameLocks noChangeAspect="1"/>
          </p:cNvGraphicFramePr>
          <p:nvPr/>
        </p:nvGraphicFramePr>
        <p:xfrm>
          <a:off x="166688" y="1219200"/>
          <a:ext cx="1676400" cy="800100"/>
        </p:xfrm>
        <a:graphic>
          <a:graphicData uri="http://schemas.openxmlformats.org/presentationml/2006/ole">
            <mc:AlternateContent xmlns:mc="http://schemas.openxmlformats.org/markup-compatibility/2006">
              <mc:Choice xmlns:v="urn:schemas-microsoft-com:vml" Requires="v">
                <p:oleObj name="Equation" r:id="rId5" imgW="19011900" imgH="9067800" progId="Equation.DSMT4">
                  <p:embed/>
                </p:oleObj>
              </mc:Choice>
              <mc:Fallback>
                <p:oleObj name="Equation" r:id="rId5" imgW="19011900" imgH="9067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688" y="1219200"/>
                        <a:ext cx="16764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98309" name="Object 4">
            <a:extLst>
              <a:ext uri="{FF2B5EF4-FFF2-40B4-BE49-F238E27FC236}">
                <a16:creationId xmlns:a16="http://schemas.microsoft.com/office/drawing/2014/main" id="{00C60051-7AAF-4C73-9A5B-5C64F82D2911}"/>
              </a:ext>
            </a:extLst>
          </p:cNvPr>
          <p:cNvGraphicFramePr>
            <a:graphicFrameLocks noChangeAspect="1"/>
          </p:cNvGraphicFramePr>
          <p:nvPr/>
        </p:nvGraphicFramePr>
        <p:xfrm>
          <a:off x="112713" y="2000250"/>
          <a:ext cx="2205037" cy="1809750"/>
        </p:xfrm>
        <a:graphic>
          <a:graphicData uri="http://schemas.openxmlformats.org/presentationml/2006/ole">
            <mc:AlternateContent xmlns:mc="http://schemas.openxmlformats.org/markup-compatibility/2006">
              <mc:Choice xmlns:v="urn:schemas-microsoft-com:vml" Requires="v">
                <p:oleObj name="Equation" r:id="rId7" imgW="1054100" imgH="863600" progId="Equation.3">
                  <p:embed/>
                </p:oleObj>
              </mc:Choice>
              <mc:Fallback>
                <p:oleObj name="Equation" r:id="rId7" imgW="1054100" imgH="863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13" y="2000250"/>
                        <a:ext cx="2205037" cy="180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8310" name="Text Box 7">
            <a:extLst>
              <a:ext uri="{FF2B5EF4-FFF2-40B4-BE49-F238E27FC236}">
                <a16:creationId xmlns:a16="http://schemas.microsoft.com/office/drawing/2014/main" id="{39B1606F-F273-3EAC-9DC5-B8EF1E6B6EBD}"/>
              </a:ext>
            </a:extLst>
          </p:cNvPr>
          <p:cNvSpPr txBox="1">
            <a:spLocks noChangeArrowheads="1"/>
          </p:cNvSpPr>
          <p:nvPr/>
        </p:nvSpPr>
        <p:spPr bwMode="auto">
          <a:xfrm>
            <a:off x="2543175" y="2346325"/>
            <a:ext cx="2738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b="0" i="0">
                <a:latin typeface="Arial" panose="020B0604020202020204" pitchFamily="34" charset="0"/>
              </a:rPr>
              <a:t>No mixing, no decay…</a:t>
            </a:r>
            <a:endParaRPr lang="en-GB" altLang="en-CH" b="0" i="0">
              <a:latin typeface="Arial" panose="020B0604020202020204" pitchFamily="34" charset="0"/>
            </a:endParaRPr>
          </a:p>
        </p:txBody>
      </p:sp>
      <p:graphicFrame>
        <p:nvGraphicFramePr>
          <p:cNvPr id="1597448" name="Object 5">
            <a:extLst>
              <a:ext uri="{FF2B5EF4-FFF2-40B4-BE49-F238E27FC236}">
                <a16:creationId xmlns:a16="http://schemas.microsoft.com/office/drawing/2014/main" id="{96537791-43B7-96C5-DC0D-9087D8747DB0}"/>
              </a:ext>
            </a:extLst>
          </p:cNvPr>
          <p:cNvGraphicFramePr>
            <a:graphicFrameLocks noChangeAspect="1"/>
          </p:cNvGraphicFramePr>
          <p:nvPr/>
        </p:nvGraphicFramePr>
        <p:xfrm>
          <a:off x="-57150" y="3252788"/>
          <a:ext cx="4014788" cy="1412875"/>
        </p:xfrm>
        <a:graphic>
          <a:graphicData uri="http://schemas.openxmlformats.org/presentationml/2006/ole">
            <mc:AlternateContent xmlns:mc="http://schemas.openxmlformats.org/markup-compatibility/2006">
              <mc:Choice xmlns:v="urn:schemas-microsoft-com:vml" Requires="v">
                <p:oleObj name="Equation" r:id="rId9" imgW="1917700" imgH="673100" progId="Equation.3">
                  <p:embed/>
                </p:oleObj>
              </mc:Choice>
              <mc:Fallback>
                <p:oleObj name="Equation" r:id="rId9" imgW="1917700" imgH="6731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 y="3252788"/>
                        <a:ext cx="4014788"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97449" name="Text Box 9">
            <a:extLst>
              <a:ext uri="{FF2B5EF4-FFF2-40B4-BE49-F238E27FC236}">
                <a16:creationId xmlns:a16="http://schemas.microsoft.com/office/drawing/2014/main" id="{D3BF4CCA-40E8-4F93-0700-BE1AF72FC930}"/>
              </a:ext>
            </a:extLst>
          </p:cNvPr>
          <p:cNvSpPr txBox="1">
            <a:spLocks noChangeArrowheads="1"/>
          </p:cNvSpPr>
          <p:nvPr/>
        </p:nvSpPr>
        <p:spPr bwMode="auto">
          <a:xfrm>
            <a:off x="4267200" y="3505200"/>
            <a:ext cx="3457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b="0" i="0">
                <a:latin typeface="Arial" panose="020B0604020202020204" pitchFamily="34" charset="0"/>
              </a:rPr>
              <a:t>No mixing, but with decays…</a:t>
            </a:r>
          </a:p>
          <a:p>
            <a:pPr algn="ctr" eaLnBrk="1" hangingPunct="1">
              <a:spcBef>
                <a:spcPct val="0"/>
              </a:spcBef>
              <a:buFontTx/>
              <a:buNone/>
            </a:pPr>
            <a:r>
              <a:rPr lang="en-US" altLang="en-CH" b="0" i="0">
                <a:solidFill>
                  <a:srgbClr val="990099"/>
                </a:solidFill>
                <a:latin typeface="Arial" panose="020B0604020202020204" pitchFamily="34" charset="0"/>
              </a:rPr>
              <a:t>(i.e.: H is not Hermitian!)</a:t>
            </a:r>
            <a:endParaRPr lang="en-GB" altLang="en-CH" b="0" i="0">
              <a:solidFill>
                <a:srgbClr val="990099"/>
              </a:solidFill>
              <a:latin typeface="Arial" panose="020B0604020202020204" pitchFamily="34" charset="0"/>
            </a:endParaRPr>
          </a:p>
        </p:txBody>
      </p:sp>
      <p:graphicFrame>
        <p:nvGraphicFramePr>
          <p:cNvPr id="1597450" name="Object 6">
            <a:extLst>
              <a:ext uri="{FF2B5EF4-FFF2-40B4-BE49-F238E27FC236}">
                <a16:creationId xmlns:a16="http://schemas.microsoft.com/office/drawing/2014/main" id="{9FEEB8BD-1E52-4967-5DBE-EB10149CDE03}"/>
              </a:ext>
            </a:extLst>
          </p:cNvPr>
          <p:cNvGraphicFramePr>
            <a:graphicFrameLocks noChangeAspect="1"/>
          </p:cNvGraphicFramePr>
          <p:nvPr/>
        </p:nvGraphicFramePr>
        <p:xfrm>
          <a:off x="336550" y="5603875"/>
          <a:ext cx="5984875" cy="920750"/>
        </p:xfrm>
        <a:graphic>
          <a:graphicData uri="http://schemas.openxmlformats.org/presentationml/2006/ole">
            <mc:AlternateContent xmlns:mc="http://schemas.openxmlformats.org/markup-compatibility/2006">
              <mc:Choice xmlns:v="urn:schemas-microsoft-com:vml" Requires="v">
                <p:oleObj name="Equation" r:id="rId11" imgW="76073000" imgH="11696700" progId="Equation.DSMT4">
                  <p:embed/>
                </p:oleObj>
              </mc:Choice>
              <mc:Fallback>
                <p:oleObj name="Equation" r:id="rId11" imgW="76073000" imgH="1169670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6550" y="5603875"/>
                        <a:ext cx="5984875"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97451" name="Text Box 11">
            <a:extLst>
              <a:ext uri="{FF2B5EF4-FFF2-40B4-BE49-F238E27FC236}">
                <a16:creationId xmlns:a16="http://schemas.microsoft.com/office/drawing/2014/main" id="{6767947C-6914-D758-1366-D59697F22787}"/>
              </a:ext>
            </a:extLst>
          </p:cNvPr>
          <p:cNvSpPr txBox="1">
            <a:spLocks noChangeArrowheads="1"/>
          </p:cNvSpPr>
          <p:nvPr/>
        </p:nvSpPr>
        <p:spPr bwMode="auto">
          <a:xfrm>
            <a:off x="381000" y="4953000"/>
            <a:ext cx="5127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 typeface="Wingdings" pitchFamily="2" charset="2"/>
              <a:buChar char="è"/>
            </a:pPr>
            <a:r>
              <a:rPr lang="en-US" altLang="en-CH" sz="1800" b="0" i="0">
                <a:latin typeface="Arial" panose="020B0604020202020204" pitchFamily="34" charset="0"/>
                <a:sym typeface="Wingdings" pitchFamily="2" charset="2"/>
              </a:rPr>
              <a:t>With decays included, probability of observing </a:t>
            </a:r>
          </a:p>
          <a:p>
            <a:pPr algn="ctr" eaLnBrk="1" hangingPunct="1">
              <a:spcBef>
                <a:spcPct val="0"/>
              </a:spcBef>
              <a:buFont typeface="Wingdings" pitchFamily="2" charset="2"/>
              <a:buNone/>
            </a:pPr>
            <a:r>
              <a:rPr lang="en-US" altLang="en-CH" sz="1800" b="0">
                <a:latin typeface="Arial" panose="020B0604020202020204" pitchFamily="34" charset="0"/>
                <a:sym typeface="Wingdings" pitchFamily="2" charset="2"/>
              </a:rPr>
              <a:t>either</a:t>
            </a:r>
            <a:r>
              <a:rPr lang="en-US" altLang="en-CH" sz="1800" b="0" i="0">
                <a:latin typeface="Arial" panose="020B0604020202020204" pitchFamily="34" charset="0"/>
                <a:sym typeface="Wingdings" pitchFamily="2" charset="2"/>
              </a:rPr>
              <a:t> B</a:t>
            </a:r>
            <a:r>
              <a:rPr lang="en-US" altLang="en-CH" sz="1800" b="0" i="0" baseline="30000">
                <a:latin typeface="Arial" panose="020B0604020202020204" pitchFamily="34" charset="0"/>
                <a:sym typeface="Wingdings" pitchFamily="2" charset="2"/>
              </a:rPr>
              <a:t>0</a:t>
            </a:r>
            <a:r>
              <a:rPr lang="en-US" altLang="en-CH" sz="1800" b="0" i="0">
                <a:latin typeface="Arial" panose="020B0604020202020204" pitchFamily="34" charset="0"/>
                <a:sym typeface="Wingdings" pitchFamily="2" charset="2"/>
              </a:rPr>
              <a:t> </a:t>
            </a:r>
            <a:r>
              <a:rPr lang="en-US" altLang="en-CH" sz="1800" b="0">
                <a:latin typeface="Arial" panose="020B0604020202020204" pitchFamily="34" charset="0"/>
                <a:sym typeface="Wingdings" pitchFamily="2" charset="2"/>
              </a:rPr>
              <a:t>or</a:t>
            </a:r>
            <a:r>
              <a:rPr lang="en-US" altLang="en-CH" sz="1800" b="0" i="0">
                <a:latin typeface="Arial" panose="020B0604020202020204" pitchFamily="34" charset="0"/>
                <a:sym typeface="Wingdings" pitchFamily="2" charset="2"/>
              </a:rPr>
              <a:t>  </a:t>
            </a:r>
            <a:r>
              <a:rPr lang="en-US" altLang="en-CH" sz="1800" b="0" i="0">
                <a:latin typeface="Arial Bar"/>
                <a:sym typeface="Wingdings" pitchFamily="2" charset="2"/>
              </a:rPr>
              <a:t>B</a:t>
            </a:r>
            <a:r>
              <a:rPr lang="en-US" altLang="en-CH" sz="1800" b="0" i="0" baseline="30000">
                <a:latin typeface="Arial" panose="020B0604020202020204" pitchFamily="34" charset="0"/>
                <a:sym typeface="Wingdings" pitchFamily="2" charset="2"/>
              </a:rPr>
              <a:t>0</a:t>
            </a:r>
            <a:r>
              <a:rPr lang="en-US" altLang="en-CH" sz="1800" b="0" i="0">
                <a:latin typeface="Arial" panose="020B0604020202020204" pitchFamily="34" charset="0"/>
                <a:sym typeface="Wingdings" pitchFamily="2" charset="2"/>
              </a:rPr>
              <a:t> must go down as time goes by:</a:t>
            </a:r>
            <a:endParaRPr lang="en-GB" altLang="en-CH" sz="1800" b="0" i="0">
              <a:latin typeface="Arial" panose="020B0604020202020204" pitchFamily="34" charset="0"/>
            </a:endParaRPr>
          </a:p>
        </p:txBody>
      </p:sp>
      <p:graphicFrame>
        <p:nvGraphicFramePr>
          <p:cNvPr id="1597452" name="Object 7">
            <a:extLst>
              <a:ext uri="{FF2B5EF4-FFF2-40B4-BE49-F238E27FC236}">
                <a16:creationId xmlns:a16="http://schemas.microsoft.com/office/drawing/2014/main" id="{E35ECF27-53DC-9E04-2872-95BA6FD0D3EB}"/>
              </a:ext>
            </a:extLst>
          </p:cNvPr>
          <p:cNvGraphicFramePr>
            <a:graphicFrameLocks noChangeAspect="1"/>
          </p:cNvGraphicFramePr>
          <p:nvPr/>
        </p:nvGraphicFramePr>
        <p:xfrm>
          <a:off x="6861175" y="5732463"/>
          <a:ext cx="1473200" cy="479425"/>
        </p:xfrm>
        <a:graphic>
          <a:graphicData uri="http://schemas.openxmlformats.org/presentationml/2006/ole">
            <mc:AlternateContent xmlns:mc="http://schemas.openxmlformats.org/markup-compatibility/2006">
              <mc:Choice xmlns:v="urn:schemas-microsoft-com:vml" Requires="v">
                <p:oleObj name="Equation" r:id="rId13" imgW="12585700" imgH="4102100" progId="Equation.DSMT4">
                  <p:embed/>
                </p:oleObj>
              </mc:Choice>
              <mc:Fallback>
                <p:oleObj name="Equation" r:id="rId13" imgW="12585700" imgH="410210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61175" y="5732463"/>
                        <a:ext cx="14732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8316" name="Text Box 13">
            <a:extLst>
              <a:ext uri="{FF2B5EF4-FFF2-40B4-BE49-F238E27FC236}">
                <a16:creationId xmlns:a16="http://schemas.microsoft.com/office/drawing/2014/main" id="{C3DB8F51-A83B-35F8-B20B-178A4076B202}"/>
              </a:ext>
            </a:extLst>
          </p:cNvPr>
          <p:cNvSpPr txBox="1">
            <a:spLocks noChangeArrowheads="1"/>
          </p:cNvSpPr>
          <p:nvPr/>
        </p:nvSpPr>
        <p:spPr bwMode="auto">
          <a:xfrm>
            <a:off x="269875" y="779463"/>
            <a:ext cx="8488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b="0" i="0">
                <a:solidFill>
                  <a:schemeClr val="accent2"/>
                </a:solidFill>
                <a:latin typeface="Tahoma" panose="020B0604030504040204" pitchFamily="34" charset="0"/>
                <a:ea typeface="SimSun" panose="02010600030101010101" pitchFamily="2" charset="-122"/>
              </a:rPr>
              <a:t>Time evolution of B</a:t>
            </a:r>
            <a:r>
              <a:rPr lang="en-US" altLang="en-CH" b="0" i="0" baseline="30000">
                <a:solidFill>
                  <a:schemeClr val="accent2"/>
                </a:solidFill>
                <a:latin typeface="Tahoma" panose="020B0604030504040204" pitchFamily="34" charset="0"/>
                <a:ea typeface="SimSun" panose="02010600030101010101" pitchFamily="2" charset="-122"/>
              </a:rPr>
              <a:t>0 </a:t>
            </a:r>
            <a:r>
              <a:rPr lang="en-US" altLang="en-CH" b="0" i="0">
                <a:solidFill>
                  <a:schemeClr val="accent2"/>
                </a:solidFill>
                <a:latin typeface="Tahoma" panose="020B0604030504040204" pitchFamily="34" charset="0"/>
                <a:ea typeface="SimSun" panose="02010600030101010101" pitchFamily="2" charset="-122"/>
              </a:rPr>
              <a:t>and</a:t>
            </a:r>
            <a:r>
              <a:rPr lang="en-US" altLang="en-CH" i="0">
                <a:solidFill>
                  <a:schemeClr val="accent2"/>
                </a:solidFill>
                <a:latin typeface="Tahoma" panose="020B0604030504040204" pitchFamily="34" charset="0"/>
                <a:ea typeface="SimSun" panose="02010600030101010101" pitchFamily="2" charset="-122"/>
                <a:sym typeface="Symbol" pitchFamily="2" charset="2"/>
              </a:rPr>
              <a:t> </a:t>
            </a:r>
            <a:r>
              <a:rPr lang="en-US" altLang="en-CH" b="0" i="0">
                <a:solidFill>
                  <a:schemeClr val="accent2"/>
                </a:solidFill>
                <a:latin typeface="Tahoma" panose="020B0604030504040204" pitchFamily="34" charset="0"/>
                <a:ea typeface="SimSun" panose="02010600030101010101" pitchFamily="2" charset="-122"/>
              </a:rPr>
              <a:t>B</a:t>
            </a:r>
            <a:r>
              <a:rPr lang="en-US" altLang="en-CH" b="0" i="0" baseline="30000">
                <a:solidFill>
                  <a:schemeClr val="accent2"/>
                </a:solidFill>
                <a:latin typeface="Tahoma" panose="020B0604030504040204" pitchFamily="34" charset="0"/>
                <a:ea typeface="SimSun" panose="02010600030101010101" pitchFamily="2" charset="-122"/>
              </a:rPr>
              <a:t>0</a:t>
            </a:r>
            <a:r>
              <a:rPr lang="en-US" altLang="en-CH">
                <a:solidFill>
                  <a:schemeClr val="accent2"/>
                </a:solidFill>
                <a:latin typeface="Tahoma" panose="020B0604030504040204" pitchFamily="34" charset="0"/>
                <a:ea typeface="SimSun" panose="02010600030101010101" pitchFamily="2" charset="-122"/>
              </a:rPr>
              <a:t> </a:t>
            </a:r>
            <a:r>
              <a:rPr lang="en-US" altLang="en-CH" b="0" i="0">
                <a:solidFill>
                  <a:schemeClr val="accent2"/>
                </a:solidFill>
                <a:latin typeface="Tahoma" panose="020B0604030504040204" pitchFamily="34" charset="0"/>
                <a:ea typeface="SimSun" panose="02010600030101010101" pitchFamily="2" charset="-122"/>
              </a:rPr>
              <a:t>can be described by an </a:t>
            </a:r>
            <a:r>
              <a:rPr lang="en-US" altLang="en-CH" b="0">
                <a:solidFill>
                  <a:schemeClr val="accent2"/>
                </a:solidFill>
                <a:latin typeface="Tahoma" panose="020B0604030504040204" pitchFamily="34" charset="0"/>
                <a:ea typeface="SimSun" panose="02010600030101010101" pitchFamily="2" charset="-122"/>
              </a:rPr>
              <a:t>effective</a:t>
            </a:r>
            <a:r>
              <a:rPr lang="en-US" altLang="en-CH" b="0" i="0">
                <a:solidFill>
                  <a:schemeClr val="accent2"/>
                </a:solidFill>
                <a:latin typeface="Tahoma" panose="020B0604030504040204" pitchFamily="34" charset="0"/>
                <a:ea typeface="SimSun" panose="02010600030101010101" pitchFamily="2" charset="-122"/>
              </a:rPr>
              <a:t> Hamiltonian:</a:t>
            </a:r>
          </a:p>
        </p:txBody>
      </p:sp>
      <p:sp>
        <p:nvSpPr>
          <p:cNvPr id="14" name="Line 9">
            <a:extLst>
              <a:ext uri="{FF2B5EF4-FFF2-40B4-BE49-F238E27FC236}">
                <a16:creationId xmlns:a16="http://schemas.microsoft.com/office/drawing/2014/main" id="{0B825A1A-A434-0DF6-1683-14C84140F264}"/>
              </a:ext>
            </a:extLst>
          </p:cNvPr>
          <p:cNvSpPr>
            <a:spLocks noChangeShapeType="1"/>
          </p:cNvSpPr>
          <p:nvPr/>
        </p:nvSpPr>
        <p:spPr bwMode="auto">
          <a:xfrm flipV="1">
            <a:off x="3198813" y="838200"/>
            <a:ext cx="153987" cy="0"/>
          </a:xfrm>
          <a:prstGeom prst="line">
            <a:avLst/>
          </a:prstGeom>
          <a:noFill/>
          <a:ln w="22225">
            <a:solidFill>
              <a:schemeClr val="accent6"/>
            </a:solidFill>
            <a:round/>
            <a:headEnd/>
            <a:tailEnd/>
          </a:ln>
        </p:spPr>
        <p:txBody>
          <a:bodyPr/>
          <a:lstStyle/>
          <a:p>
            <a:pPr>
              <a:defRPr/>
            </a:pPr>
            <a:endParaRPr lang="en-US">
              <a:ea typeface="b"/>
              <a:cs typeface="b"/>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97448"/>
                                        </p:tgtEl>
                                        <p:attrNameLst>
                                          <p:attrName>style.visibility</p:attrName>
                                        </p:attrNameLst>
                                      </p:cBhvr>
                                      <p:to>
                                        <p:strVal val="visible"/>
                                      </p:to>
                                    </p:set>
                                    <p:animEffect transition="in" filter="dissolve">
                                      <p:cBhvr>
                                        <p:cTn id="7" dur="500"/>
                                        <p:tgtEl>
                                          <p:spTgt spid="159744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97449"/>
                                        </p:tgtEl>
                                        <p:attrNameLst>
                                          <p:attrName>style.visibility</p:attrName>
                                        </p:attrNameLst>
                                      </p:cBhvr>
                                      <p:to>
                                        <p:strVal val="visible"/>
                                      </p:to>
                                    </p:set>
                                    <p:animEffect transition="in" filter="dissolve">
                                      <p:cBhvr>
                                        <p:cTn id="11" dur="500"/>
                                        <p:tgtEl>
                                          <p:spTgt spid="15974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597451"/>
                                        </p:tgtEl>
                                        <p:attrNameLst>
                                          <p:attrName>style.visibility</p:attrName>
                                        </p:attrNameLst>
                                      </p:cBhvr>
                                      <p:to>
                                        <p:strVal val="visible"/>
                                      </p:to>
                                    </p:set>
                                    <p:animEffect transition="in" filter="dissolve">
                                      <p:cBhvr>
                                        <p:cTn id="16" dur="500"/>
                                        <p:tgtEl>
                                          <p:spTgt spid="15974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597450"/>
                                        </p:tgtEl>
                                        <p:attrNameLst>
                                          <p:attrName>style.visibility</p:attrName>
                                        </p:attrNameLst>
                                      </p:cBhvr>
                                      <p:to>
                                        <p:strVal val="visible"/>
                                      </p:to>
                                    </p:set>
                                    <p:animEffect transition="in" filter="dissolve">
                                      <p:cBhvr>
                                        <p:cTn id="21" dur="500"/>
                                        <p:tgtEl>
                                          <p:spTgt spid="15974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597452"/>
                                        </p:tgtEl>
                                        <p:attrNameLst>
                                          <p:attrName>style.visibility</p:attrName>
                                        </p:attrNameLst>
                                      </p:cBhvr>
                                      <p:to>
                                        <p:strVal val="visible"/>
                                      </p:to>
                                    </p:set>
                                    <p:animEffect transition="in" filter="dissolve">
                                      <p:cBhvr>
                                        <p:cTn id="26" dur="500"/>
                                        <p:tgtEl>
                                          <p:spTgt spid="1597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49" grpId="0" autoUpdateAnimBg="0"/>
      <p:bldP spid="1597451"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Footer Placeholder 2">
            <a:extLst>
              <a:ext uri="{FF2B5EF4-FFF2-40B4-BE49-F238E27FC236}">
                <a16:creationId xmlns:a16="http://schemas.microsoft.com/office/drawing/2014/main" id="{188719E7-BCC1-452A-5948-79A83855913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FC55DDE7-1E38-034F-9DA4-7FA4CAC1DF07}" type="slidenum">
              <a:rPr lang="en-US" altLang="en-CH" sz="1000" smtClean="0">
                <a:solidFill>
                  <a:schemeClr val="accent2"/>
                </a:solidFill>
              </a:rPr>
              <a:pPr>
                <a:spcBef>
                  <a:spcPct val="0"/>
                </a:spcBef>
                <a:buFontTx/>
                <a:buNone/>
              </a:pPr>
              <a:t>54</a:t>
            </a:fld>
            <a:r>
              <a:rPr lang="en-US" altLang="en-CH" sz="1000">
                <a:solidFill>
                  <a:schemeClr val="accent2"/>
                </a:solidFill>
              </a:rPr>
              <a:t>)</a:t>
            </a:r>
          </a:p>
        </p:txBody>
      </p:sp>
      <p:grpSp>
        <p:nvGrpSpPr>
          <p:cNvPr id="2" name="Group 2">
            <a:extLst>
              <a:ext uri="{FF2B5EF4-FFF2-40B4-BE49-F238E27FC236}">
                <a16:creationId xmlns:a16="http://schemas.microsoft.com/office/drawing/2014/main" id="{B00456BA-7621-13DC-8477-8CD0951F943C}"/>
              </a:ext>
            </a:extLst>
          </p:cNvPr>
          <p:cNvGrpSpPr>
            <a:grpSpLocks/>
          </p:cNvGrpSpPr>
          <p:nvPr/>
        </p:nvGrpSpPr>
        <p:grpSpPr bwMode="auto">
          <a:xfrm>
            <a:off x="155575" y="4760913"/>
            <a:ext cx="2308225" cy="1279525"/>
            <a:chOff x="98" y="2999"/>
            <a:chExt cx="1454" cy="806"/>
          </a:xfrm>
        </p:grpSpPr>
        <p:pic>
          <p:nvPicPr>
            <p:cNvPr id="100376" name="Picture 3">
              <a:extLst>
                <a:ext uri="{FF2B5EF4-FFF2-40B4-BE49-F238E27FC236}">
                  <a16:creationId xmlns:a16="http://schemas.microsoft.com/office/drawing/2014/main" id="{CF9E0F40-4868-0194-62DE-8DA4F0D4B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4648"/>
            <a:stretch>
              <a:fillRect/>
            </a:stretch>
          </p:blipFill>
          <p:spPr bwMode="auto">
            <a:xfrm>
              <a:off x="98" y="2999"/>
              <a:ext cx="1454"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00377" name="Rectangle 4">
              <a:extLst>
                <a:ext uri="{FF2B5EF4-FFF2-40B4-BE49-F238E27FC236}">
                  <a16:creationId xmlns:a16="http://schemas.microsoft.com/office/drawing/2014/main" id="{5C0EE5EB-85A5-EAD8-7B09-DE5974FF50CA}"/>
                </a:ext>
              </a:extLst>
            </p:cNvPr>
            <p:cNvSpPr>
              <a:spLocks noChangeArrowheads="1"/>
            </p:cNvSpPr>
            <p:nvPr/>
          </p:nvSpPr>
          <p:spPr bwMode="auto">
            <a:xfrm>
              <a:off x="1362" y="3307"/>
              <a:ext cx="112" cy="27"/>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100378" name="Line 5">
              <a:extLst>
                <a:ext uri="{FF2B5EF4-FFF2-40B4-BE49-F238E27FC236}">
                  <a16:creationId xmlns:a16="http://schemas.microsoft.com/office/drawing/2014/main" id="{4C5668E7-2CA8-5FC8-F53D-547A98FC6073}"/>
                </a:ext>
              </a:extLst>
            </p:cNvPr>
            <p:cNvSpPr>
              <a:spLocks noChangeShapeType="1"/>
            </p:cNvSpPr>
            <p:nvPr/>
          </p:nvSpPr>
          <p:spPr bwMode="auto">
            <a:xfrm>
              <a:off x="117" y="3333"/>
              <a:ext cx="6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grpSp>
      <p:grpSp>
        <p:nvGrpSpPr>
          <p:cNvPr id="3" name="Group 6">
            <a:extLst>
              <a:ext uri="{FF2B5EF4-FFF2-40B4-BE49-F238E27FC236}">
                <a16:creationId xmlns:a16="http://schemas.microsoft.com/office/drawing/2014/main" id="{60E63F97-AE42-6AC9-9476-ED81551FFCFF}"/>
              </a:ext>
            </a:extLst>
          </p:cNvPr>
          <p:cNvGrpSpPr>
            <a:grpSpLocks/>
          </p:cNvGrpSpPr>
          <p:nvPr/>
        </p:nvGrpSpPr>
        <p:grpSpPr bwMode="auto">
          <a:xfrm>
            <a:off x="6596063" y="4783138"/>
            <a:ext cx="2295525" cy="1279525"/>
            <a:chOff x="4155" y="3013"/>
            <a:chExt cx="1446" cy="806"/>
          </a:xfrm>
        </p:grpSpPr>
        <p:pic>
          <p:nvPicPr>
            <p:cNvPr id="100373" name="Picture 7">
              <a:extLst>
                <a:ext uri="{FF2B5EF4-FFF2-40B4-BE49-F238E27FC236}">
                  <a16:creationId xmlns:a16="http://schemas.microsoft.com/office/drawing/2014/main" id="{9FBD06C4-65C1-0426-494C-E1029F4A6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897"/>
            <a:stretch>
              <a:fillRect/>
            </a:stretch>
          </p:blipFill>
          <p:spPr bwMode="auto">
            <a:xfrm>
              <a:off x="4155" y="3013"/>
              <a:ext cx="144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00374" name="Rectangle 8">
              <a:extLst>
                <a:ext uri="{FF2B5EF4-FFF2-40B4-BE49-F238E27FC236}">
                  <a16:creationId xmlns:a16="http://schemas.microsoft.com/office/drawing/2014/main" id="{617B8654-8FBD-D98E-D088-4224684E3A24}"/>
                </a:ext>
              </a:extLst>
            </p:cNvPr>
            <p:cNvSpPr>
              <a:spLocks noChangeArrowheads="1"/>
            </p:cNvSpPr>
            <p:nvPr/>
          </p:nvSpPr>
          <p:spPr bwMode="auto">
            <a:xfrm>
              <a:off x="4170" y="3316"/>
              <a:ext cx="112" cy="27"/>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100375" name="Line 9">
              <a:extLst>
                <a:ext uri="{FF2B5EF4-FFF2-40B4-BE49-F238E27FC236}">
                  <a16:creationId xmlns:a16="http://schemas.microsoft.com/office/drawing/2014/main" id="{0A956F05-1BFE-94A1-5A5B-FA5249A7537F}"/>
                </a:ext>
              </a:extLst>
            </p:cNvPr>
            <p:cNvSpPr>
              <a:spLocks noChangeShapeType="1"/>
            </p:cNvSpPr>
            <p:nvPr/>
          </p:nvSpPr>
          <p:spPr bwMode="auto">
            <a:xfrm>
              <a:off x="5454" y="3332"/>
              <a:ext cx="6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grpSp>
      <p:sp>
        <p:nvSpPr>
          <p:cNvPr id="100356" name="Rectangle 10">
            <a:extLst>
              <a:ext uri="{FF2B5EF4-FFF2-40B4-BE49-F238E27FC236}">
                <a16:creationId xmlns:a16="http://schemas.microsoft.com/office/drawing/2014/main" id="{B823B9DF-7DEE-9743-95EC-F3239CDF3A39}"/>
              </a:ext>
            </a:extLst>
          </p:cNvPr>
          <p:cNvSpPr>
            <a:spLocks noGrp="1" noChangeArrowheads="1"/>
          </p:cNvSpPr>
          <p:nvPr>
            <p:ph type="title"/>
          </p:nvPr>
        </p:nvSpPr>
        <p:spPr/>
        <p:txBody>
          <a:bodyPr/>
          <a:lstStyle/>
          <a:p>
            <a:r>
              <a:rPr lang="en-US" altLang="en-CH">
                <a:ea typeface="ＭＳ Ｐゴシック" panose="020B0600070205080204" pitchFamily="34" charset="-128"/>
              </a:rPr>
              <a:t>Describing Mixing…</a:t>
            </a:r>
          </a:p>
        </p:txBody>
      </p:sp>
      <p:graphicFrame>
        <p:nvGraphicFramePr>
          <p:cNvPr id="100357" name="Object 2">
            <a:extLst>
              <a:ext uri="{FF2B5EF4-FFF2-40B4-BE49-F238E27FC236}">
                <a16:creationId xmlns:a16="http://schemas.microsoft.com/office/drawing/2014/main" id="{68406265-E373-36FD-ACC0-3FD6FE5D726A}"/>
              </a:ext>
            </a:extLst>
          </p:cNvPr>
          <p:cNvGraphicFramePr>
            <a:graphicFrameLocks noChangeAspect="1"/>
          </p:cNvGraphicFramePr>
          <p:nvPr/>
        </p:nvGraphicFramePr>
        <p:xfrm>
          <a:off x="2974975" y="1214438"/>
          <a:ext cx="4187825" cy="874712"/>
        </p:xfrm>
        <a:graphic>
          <a:graphicData uri="http://schemas.openxmlformats.org/presentationml/2006/ole">
            <mc:AlternateContent xmlns:mc="http://schemas.openxmlformats.org/markup-compatibility/2006">
              <mc:Choice xmlns:v="urn:schemas-microsoft-com:vml" Requires="v">
                <p:oleObj name="Equation" r:id="rId4" imgW="50317400" imgH="10528300" progId="Equation.DSMT4">
                  <p:embed/>
                </p:oleObj>
              </mc:Choice>
              <mc:Fallback>
                <p:oleObj name="Equation" r:id="rId4" imgW="50317400" imgH="105283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4975" y="1214438"/>
                        <a:ext cx="4187825"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0358" name="Object 3">
            <a:extLst>
              <a:ext uri="{FF2B5EF4-FFF2-40B4-BE49-F238E27FC236}">
                <a16:creationId xmlns:a16="http://schemas.microsoft.com/office/drawing/2014/main" id="{4CFAB37F-0548-D360-68FB-8C0D12E98021}"/>
              </a:ext>
            </a:extLst>
          </p:cNvPr>
          <p:cNvGraphicFramePr>
            <a:graphicFrameLocks noChangeAspect="1"/>
          </p:cNvGraphicFramePr>
          <p:nvPr/>
        </p:nvGraphicFramePr>
        <p:xfrm>
          <a:off x="166688" y="1265238"/>
          <a:ext cx="1676400" cy="800100"/>
        </p:xfrm>
        <a:graphic>
          <a:graphicData uri="http://schemas.openxmlformats.org/presentationml/2006/ole">
            <mc:AlternateContent xmlns:mc="http://schemas.openxmlformats.org/markup-compatibility/2006">
              <mc:Choice xmlns:v="urn:schemas-microsoft-com:vml" Requires="v">
                <p:oleObj name="Equation" r:id="rId6" imgW="19011900" imgH="9067800" progId="Equation.DSMT4">
                  <p:embed/>
                </p:oleObj>
              </mc:Choice>
              <mc:Fallback>
                <p:oleObj name="Equation" r:id="rId6" imgW="19011900" imgH="90678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688" y="1265238"/>
                        <a:ext cx="16764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0359" name="Object 4">
            <a:extLst>
              <a:ext uri="{FF2B5EF4-FFF2-40B4-BE49-F238E27FC236}">
                <a16:creationId xmlns:a16="http://schemas.microsoft.com/office/drawing/2014/main" id="{A58121A5-ECD7-429A-45B0-52F3A8F8A7B1}"/>
              </a:ext>
            </a:extLst>
          </p:cNvPr>
          <p:cNvGraphicFramePr>
            <a:graphicFrameLocks noChangeAspect="1"/>
          </p:cNvGraphicFramePr>
          <p:nvPr/>
        </p:nvGraphicFramePr>
        <p:xfrm>
          <a:off x="119063" y="1981200"/>
          <a:ext cx="3690937" cy="1300163"/>
        </p:xfrm>
        <a:graphic>
          <a:graphicData uri="http://schemas.openxmlformats.org/presentationml/2006/ole">
            <mc:AlternateContent xmlns:mc="http://schemas.openxmlformats.org/markup-compatibility/2006">
              <mc:Choice xmlns:v="urn:schemas-microsoft-com:vml" Requires="v">
                <p:oleObj name="Equation" r:id="rId8" imgW="1917700" imgH="673100" progId="Equation.3">
                  <p:embed/>
                </p:oleObj>
              </mc:Choice>
              <mc:Fallback>
                <p:oleObj name="Equation" r:id="rId8" imgW="1917700" imgH="6731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063" y="1981200"/>
                        <a:ext cx="3690937"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360" name="Text Box 15">
            <a:extLst>
              <a:ext uri="{FF2B5EF4-FFF2-40B4-BE49-F238E27FC236}">
                <a16:creationId xmlns:a16="http://schemas.microsoft.com/office/drawing/2014/main" id="{EB0FB542-4304-917B-8CB5-E50869B3C17F}"/>
              </a:ext>
            </a:extLst>
          </p:cNvPr>
          <p:cNvSpPr txBox="1">
            <a:spLocks noChangeArrowheads="1"/>
          </p:cNvSpPr>
          <p:nvPr/>
        </p:nvSpPr>
        <p:spPr bwMode="auto">
          <a:xfrm>
            <a:off x="4784725" y="2386013"/>
            <a:ext cx="3579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b="0" i="0">
                <a:latin typeface="Arial" panose="020B0604020202020204" pitchFamily="34" charset="0"/>
              </a:rPr>
              <a:t>Where to put the mixing term?</a:t>
            </a:r>
            <a:endParaRPr lang="en-GB" altLang="en-CH" b="0" i="0">
              <a:latin typeface="Arial" panose="020B0604020202020204" pitchFamily="34" charset="0"/>
            </a:endParaRPr>
          </a:p>
        </p:txBody>
      </p:sp>
      <p:graphicFrame>
        <p:nvGraphicFramePr>
          <p:cNvPr id="1599504" name="Object 5">
            <a:extLst>
              <a:ext uri="{FF2B5EF4-FFF2-40B4-BE49-F238E27FC236}">
                <a16:creationId xmlns:a16="http://schemas.microsoft.com/office/drawing/2014/main" id="{CEF38421-8B47-BC92-C032-413CA5CEE22A}"/>
              </a:ext>
            </a:extLst>
          </p:cNvPr>
          <p:cNvGraphicFramePr>
            <a:graphicFrameLocks noChangeAspect="1"/>
          </p:cNvGraphicFramePr>
          <p:nvPr/>
        </p:nvGraphicFramePr>
        <p:xfrm>
          <a:off x="166688" y="3214688"/>
          <a:ext cx="3948112" cy="1357312"/>
        </p:xfrm>
        <a:graphic>
          <a:graphicData uri="http://schemas.openxmlformats.org/presentationml/2006/ole">
            <mc:AlternateContent xmlns:mc="http://schemas.openxmlformats.org/markup-compatibility/2006">
              <mc:Choice xmlns:v="urn:schemas-microsoft-com:vml" Requires="v">
                <p:oleObj name="Equation" r:id="rId10" imgW="2286000" imgH="787400" progId="Equation.3">
                  <p:embed/>
                </p:oleObj>
              </mc:Choice>
              <mc:Fallback>
                <p:oleObj name="Equation" r:id="rId10" imgW="2286000" imgH="7874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688" y="3214688"/>
                        <a:ext cx="3948112"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99505" name="Text Box 17">
            <a:extLst>
              <a:ext uri="{FF2B5EF4-FFF2-40B4-BE49-F238E27FC236}">
                <a16:creationId xmlns:a16="http://schemas.microsoft.com/office/drawing/2014/main" id="{27A4A8B0-9F3B-392E-CAF7-33809D02DC8A}"/>
              </a:ext>
            </a:extLst>
          </p:cNvPr>
          <p:cNvSpPr txBox="1">
            <a:spLocks noChangeArrowheads="1"/>
          </p:cNvSpPr>
          <p:nvPr/>
        </p:nvSpPr>
        <p:spPr bwMode="auto">
          <a:xfrm>
            <a:off x="4572000" y="3367088"/>
            <a:ext cx="393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b="0" i="0">
                <a:latin typeface="Arial" panose="020B0604020202020204" pitchFamily="34" charset="0"/>
              </a:rPr>
              <a:t>Now with mixing – but what is the</a:t>
            </a:r>
          </a:p>
          <a:p>
            <a:pPr algn="ctr" eaLnBrk="1" hangingPunct="1">
              <a:spcBef>
                <a:spcPct val="0"/>
              </a:spcBef>
              <a:buFontTx/>
              <a:buNone/>
            </a:pPr>
            <a:r>
              <a:rPr lang="en-US" altLang="en-CH" b="0" i="0">
                <a:latin typeface="Arial" panose="020B0604020202020204" pitchFamily="34" charset="0"/>
              </a:rPr>
              <a:t> difference between M</a:t>
            </a:r>
            <a:r>
              <a:rPr lang="en-US" altLang="en-CH" b="0" i="0" baseline="-25000">
                <a:latin typeface="Arial" panose="020B0604020202020204" pitchFamily="34" charset="0"/>
              </a:rPr>
              <a:t>12</a:t>
            </a:r>
            <a:r>
              <a:rPr lang="en-US" altLang="en-CH" b="0" i="0">
                <a:latin typeface="Arial" panose="020B0604020202020204" pitchFamily="34" charset="0"/>
              </a:rPr>
              <a:t> and </a:t>
            </a:r>
            <a:r>
              <a:rPr lang="en-US" altLang="en-CH" b="0" i="0">
                <a:latin typeface="Symbol" pitchFamily="2" charset="2"/>
              </a:rPr>
              <a:t>G</a:t>
            </a:r>
            <a:r>
              <a:rPr lang="en-US" altLang="en-CH" b="0" i="0" baseline="-25000">
                <a:latin typeface="Arial" panose="020B0604020202020204" pitchFamily="34" charset="0"/>
              </a:rPr>
              <a:t>12</a:t>
            </a:r>
            <a:r>
              <a:rPr lang="en-US" altLang="en-CH" b="0" i="0">
                <a:latin typeface="Arial" panose="020B0604020202020204" pitchFamily="34" charset="0"/>
              </a:rPr>
              <a:t>?</a:t>
            </a:r>
            <a:endParaRPr lang="en-GB" altLang="en-CH" b="0" i="0">
              <a:latin typeface="Arial" panose="020B0604020202020204" pitchFamily="34" charset="0"/>
            </a:endParaRPr>
          </a:p>
        </p:txBody>
      </p:sp>
      <p:grpSp>
        <p:nvGrpSpPr>
          <p:cNvPr id="4" name="Group 18">
            <a:extLst>
              <a:ext uri="{FF2B5EF4-FFF2-40B4-BE49-F238E27FC236}">
                <a16:creationId xmlns:a16="http://schemas.microsoft.com/office/drawing/2014/main" id="{63455EC9-104E-6CE9-E3DA-7EE1719D14C3}"/>
              </a:ext>
            </a:extLst>
          </p:cNvPr>
          <p:cNvGrpSpPr>
            <a:grpSpLocks/>
          </p:cNvGrpSpPr>
          <p:nvPr/>
        </p:nvGrpSpPr>
        <p:grpSpPr bwMode="auto">
          <a:xfrm>
            <a:off x="1743075" y="4535488"/>
            <a:ext cx="5748338" cy="641350"/>
            <a:chOff x="1098" y="2857"/>
            <a:chExt cx="3621" cy="404"/>
          </a:xfrm>
        </p:grpSpPr>
        <p:sp>
          <p:nvSpPr>
            <p:cNvPr id="100370" name="Rectangle 19">
              <a:extLst>
                <a:ext uri="{FF2B5EF4-FFF2-40B4-BE49-F238E27FC236}">
                  <a16:creationId xmlns:a16="http://schemas.microsoft.com/office/drawing/2014/main" id="{C5F54483-8605-9279-959D-FBF901187072}"/>
                </a:ext>
              </a:extLst>
            </p:cNvPr>
            <p:cNvSpPr>
              <a:spLocks noChangeArrowheads="1"/>
            </p:cNvSpPr>
            <p:nvPr/>
          </p:nvSpPr>
          <p:spPr bwMode="auto">
            <a:xfrm>
              <a:off x="1537" y="2857"/>
              <a:ext cx="288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buFontTx/>
                <a:buNone/>
              </a:pPr>
              <a:r>
                <a:rPr lang="en-US" altLang="en-CH" sz="1800" b="0" i="0">
                  <a:solidFill>
                    <a:schemeClr val="accent2"/>
                  </a:solidFill>
                  <a:latin typeface="Arial" panose="020B0604020202020204" pitchFamily="34" charset="0"/>
                </a:rPr>
                <a:t>M</a:t>
              </a:r>
              <a:r>
                <a:rPr lang="en-US" altLang="en-CH" sz="1800" b="0" i="0" baseline="-25000">
                  <a:solidFill>
                    <a:schemeClr val="accent2"/>
                  </a:solidFill>
                  <a:latin typeface="Arial" panose="020B0604020202020204" pitchFamily="34" charset="0"/>
                </a:rPr>
                <a:t>12</a:t>
              </a:r>
              <a:r>
                <a:rPr lang="en-US" altLang="en-CH" sz="1800" b="0" i="0">
                  <a:latin typeface="Arial" panose="020B0604020202020204" pitchFamily="34" charset="0"/>
                </a:rPr>
                <a:t> describes B</a:t>
              </a:r>
              <a:r>
                <a:rPr lang="en-US" altLang="en-CH" sz="1800" b="0" i="0" baseline="30000">
                  <a:latin typeface="Arial" panose="020B0604020202020204" pitchFamily="34" charset="0"/>
                </a:rPr>
                <a:t>0</a:t>
              </a:r>
              <a:r>
                <a:rPr lang="en-US" altLang="en-CH" sz="1800" b="0" i="0">
                  <a:latin typeface="Arial" panose="020B0604020202020204" pitchFamily="34" charset="0"/>
                </a:rPr>
                <a:t> </a:t>
              </a:r>
              <a:r>
                <a:rPr lang="en-US" altLang="en-CH" sz="1800" b="0" i="0">
                  <a:latin typeface="Arial" panose="020B0604020202020204" pitchFamily="34" charset="0"/>
                  <a:sym typeface="Symbol" pitchFamily="2" charset="2"/>
                </a:rPr>
                <a:t></a:t>
              </a:r>
              <a:r>
                <a:rPr lang="en-US" altLang="en-CH" sz="1800" b="0" i="0">
                  <a:latin typeface="Arial" panose="020B0604020202020204" pitchFamily="34" charset="0"/>
                </a:rPr>
                <a:t> </a:t>
              </a:r>
              <a:r>
                <a:rPr lang="en-US" altLang="en-CH" sz="1800" b="0" i="0">
                  <a:latin typeface="Arial Bar"/>
                </a:rPr>
                <a:t>B</a:t>
              </a:r>
              <a:r>
                <a:rPr lang="en-US" altLang="en-CH" sz="1800" b="0" i="0" baseline="30000">
                  <a:latin typeface="Arial" panose="020B0604020202020204" pitchFamily="34" charset="0"/>
                </a:rPr>
                <a:t>0</a:t>
              </a:r>
              <a:r>
                <a:rPr lang="en-US" altLang="en-CH" sz="1800" b="0" i="0">
                  <a:latin typeface="Arial" panose="020B0604020202020204" pitchFamily="34" charset="0"/>
                </a:rPr>
                <a:t> via </a:t>
              </a:r>
              <a:r>
                <a:rPr lang="en-US" altLang="en-CH" sz="1800" b="0">
                  <a:latin typeface="Arial" panose="020B0604020202020204" pitchFamily="34" charset="0"/>
                </a:rPr>
                <a:t>off-shell</a:t>
              </a:r>
              <a:r>
                <a:rPr lang="en-US" altLang="en-CH" sz="1800" b="0" i="0">
                  <a:latin typeface="Arial" panose="020B0604020202020204" pitchFamily="34" charset="0"/>
                </a:rPr>
                <a:t> states, e.g. the weak box diagram</a:t>
              </a:r>
            </a:p>
          </p:txBody>
        </p:sp>
        <p:sp>
          <p:nvSpPr>
            <p:cNvPr id="100371" name="Line 20">
              <a:extLst>
                <a:ext uri="{FF2B5EF4-FFF2-40B4-BE49-F238E27FC236}">
                  <a16:creationId xmlns:a16="http://schemas.microsoft.com/office/drawing/2014/main" id="{F2FCE4DA-305A-1A0F-4479-9CF14BF0F338}"/>
                </a:ext>
              </a:extLst>
            </p:cNvPr>
            <p:cNvSpPr>
              <a:spLocks noChangeShapeType="1"/>
            </p:cNvSpPr>
            <p:nvPr/>
          </p:nvSpPr>
          <p:spPr bwMode="auto">
            <a:xfrm flipH="1">
              <a:off x="1098" y="2993"/>
              <a:ext cx="563" cy="66"/>
            </a:xfrm>
            <a:prstGeom prst="line">
              <a:avLst/>
            </a:prstGeom>
            <a:noFill/>
            <a:ln w="28575">
              <a:solidFill>
                <a:schemeClr val="accent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CH"/>
            </a:p>
          </p:txBody>
        </p:sp>
        <p:sp>
          <p:nvSpPr>
            <p:cNvPr id="100372" name="Line 21">
              <a:extLst>
                <a:ext uri="{FF2B5EF4-FFF2-40B4-BE49-F238E27FC236}">
                  <a16:creationId xmlns:a16="http://schemas.microsoft.com/office/drawing/2014/main" id="{708BE21D-A840-2758-22F1-9F6878069D17}"/>
                </a:ext>
              </a:extLst>
            </p:cNvPr>
            <p:cNvSpPr>
              <a:spLocks noChangeShapeType="1"/>
            </p:cNvSpPr>
            <p:nvPr/>
          </p:nvSpPr>
          <p:spPr bwMode="auto">
            <a:xfrm>
              <a:off x="4203" y="2992"/>
              <a:ext cx="516" cy="73"/>
            </a:xfrm>
            <a:prstGeom prst="line">
              <a:avLst/>
            </a:prstGeom>
            <a:noFill/>
            <a:ln w="28575">
              <a:solidFill>
                <a:schemeClr val="accent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CH"/>
            </a:p>
          </p:txBody>
        </p:sp>
      </p:grpSp>
      <p:grpSp>
        <p:nvGrpSpPr>
          <p:cNvPr id="5" name="Group 22">
            <a:extLst>
              <a:ext uri="{FF2B5EF4-FFF2-40B4-BE49-F238E27FC236}">
                <a16:creationId xmlns:a16="http://schemas.microsoft.com/office/drawing/2014/main" id="{0BC0FD94-4385-3DFB-7919-1D0F2065ED51}"/>
              </a:ext>
            </a:extLst>
          </p:cNvPr>
          <p:cNvGrpSpPr>
            <a:grpSpLocks/>
          </p:cNvGrpSpPr>
          <p:nvPr/>
        </p:nvGrpSpPr>
        <p:grpSpPr bwMode="auto">
          <a:xfrm>
            <a:off x="1789113" y="5553075"/>
            <a:ext cx="5459412" cy="641350"/>
            <a:chOff x="1127" y="3498"/>
            <a:chExt cx="3439" cy="404"/>
          </a:xfrm>
        </p:grpSpPr>
        <p:sp>
          <p:nvSpPr>
            <p:cNvPr id="100367" name="Line 23">
              <a:extLst>
                <a:ext uri="{FF2B5EF4-FFF2-40B4-BE49-F238E27FC236}">
                  <a16:creationId xmlns:a16="http://schemas.microsoft.com/office/drawing/2014/main" id="{B8BB8DDD-71A1-C021-97BA-179A09A54673}"/>
                </a:ext>
              </a:extLst>
            </p:cNvPr>
            <p:cNvSpPr>
              <a:spLocks noChangeShapeType="1"/>
            </p:cNvSpPr>
            <p:nvPr/>
          </p:nvSpPr>
          <p:spPr bwMode="auto">
            <a:xfrm flipV="1">
              <a:off x="4042" y="3745"/>
              <a:ext cx="524" cy="24"/>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CH"/>
            </a:p>
          </p:txBody>
        </p:sp>
        <p:sp>
          <p:nvSpPr>
            <p:cNvPr id="100368" name="Line 24">
              <a:extLst>
                <a:ext uri="{FF2B5EF4-FFF2-40B4-BE49-F238E27FC236}">
                  <a16:creationId xmlns:a16="http://schemas.microsoft.com/office/drawing/2014/main" id="{C40286B6-5F54-6F92-7BFD-87692DB0AC5D}"/>
                </a:ext>
              </a:extLst>
            </p:cNvPr>
            <p:cNvSpPr>
              <a:spLocks noChangeShapeType="1"/>
            </p:cNvSpPr>
            <p:nvPr/>
          </p:nvSpPr>
          <p:spPr bwMode="auto">
            <a:xfrm flipH="1" flipV="1">
              <a:off x="1127" y="3700"/>
              <a:ext cx="629" cy="63"/>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CH"/>
            </a:p>
          </p:txBody>
        </p:sp>
        <p:sp>
          <p:nvSpPr>
            <p:cNvPr id="100369" name="Rectangle 25">
              <a:extLst>
                <a:ext uri="{FF2B5EF4-FFF2-40B4-BE49-F238E27FC236}">
                  <a16:creationId xmlns:a16="http://schemas.microsoft.com/office/drawing/2014/main" id="{8785ABBD-8C53-A900-6BB5-CCA1A200FF0F}"/>
                </a:ext>
              </a:extLst>
            </p:cNvPr>
            <p:cNvSpPr>
              <a:spLocks noChangeArrowheads="1"/>
            </p:cNvSpPr>
            <p:nvPr/>
          </p:nvSpPr>
          <p:spPr bwMode="auto">
            <a:xfrm>
              <a:off x="1736" y="3498"/>
              <a:ext cx="2193" cy="404"/>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buFontTx/>
                <a:buNone/>
              </a:pPr>
              <a:r>
                <a:rPr lang="en-US" altLang="en-CH" sz="1800" b="0" i="0">
                  <a:solidFill>
                    <a:srgbClr val="FF3300"/>
                  </a:solidFill>
                  <a:latin typeface="Symbol" pitchFamily="2" charset="2"/>
                </a:rPr>
                <a:t>G</a:t>
              </a:r>
              <a:r>
                <a:rPr lang="en-US" altLang="en-CH" sz="1800" b="0" i="0" baseline="-25000">
                  <a:solidFill>
                    <a:srgbClr val="FF3300"/>
                  </a:solidFill>
                  <a:latin typeface="Arial" panose="020B0604020202020204" pitchFamily="34" charset="0"/>
                </a:rPr>
                <a:t>12</a:t>
              </a:r>
              <a:r>
                <a:rPr lang="en-US" altLang="en-CH" sz="1800" b="0" i="0">
                  <a:latin typeface="Arial" panose="020B0604020202020204" pitchFamily="34" charset="0"/>
                </a:rPr>
                <a:t> describes B</a:t>
              </a:r>
              <a:r>
                <a:rPr lang="en-US" altLang="en-CH" sz="1800" b="0" i="0" baseline="30000">
                  <a:latin typeface="Arial" panose="020B0604020202020204" pitchFamily="34" charset="0"/>
                </a:rPr>
                <a:t>0</a:t>
              </a:r>
              <a:r>
                <a:rPr lang="en-US" altLang="en-CH" sz="1800" b="0" i="0">
                  <a:latin typeface="Arial" panose="020B0604020202020204" pitchFamily="34" charset="0"/>
                  <a:sym typeface="Symbol" pitchFamily="2" charset="2"/>
                </a:rPr>
                <a:t></a:t>
              </a:r>
              <a:r>
                <a:rPr lang="en-US" altLang="en-CH" sz="1800" b="0" i="0">
                  <a:latin typeface="Arial" panose="020B0604020202020204" pitchFamily="34" charset="0"/>
                </a:rPr>
                <a:t>f</a:t>
              </a:r>
              <a:r>
                <a:rPr lang="en-US" altLang="en-CH" sz="1800" b="0" i="0">
                  <a:latin typeface="Arial" panose="020B0604020202020204" pitchFamily="34" charset="0"/>
                  <a:sym typeface="Symbol" pitchFamily="2" charset="2"/>
                </a:rPr>
                <a:t></a:t>
              </a:r>
              <a:r>
                <a:rPr lang="en-US" altLang="en-CH" sz="1800" b="0" i="0">
                  <a:latin typeface="Arial Bar"/>
                </a:rPr>
                <a:t>B</a:t>
              </a:r>
              <a:r>
                <a:rPr lang="en-US" altLang="en-CH" sz="1800" b="0" i="0" baseline="30000">
                  <a:latin typeface="Arial" panose="020B0604020202020204" pitchFamily="34" charset="0"/>
                </a:rPr>
                <a:t>0</a:t>
              </a:r>
              <a:r>
                <a:rPr lang="en-US" altLang="en-CH" sz="1800" b="0" i="0">
                  <a:latin typeface="Arial" panose="020B0604020202020204" pitchFamily="34" charset="0"/>
                </a:rPr>
                <a:t> via </a:t>
              </a:r>
              <a:r>
                <a:rPr lang="en-US" altLang="en-CH" sz="1800" b="0">
                  <a:latin typeface="Arial" panose="020B0604020202020204" pitchFamily="34" charset="0"/>
                </a:rPr>
                <a:t>on-shell</a:t>
              </a:r>
              <a:r>
                <a:rPr lang="en-US" altLang="en-CH" sz="1800" b="0" i="0">
                  <a:latin typeface="Arial" panose="020B0604020202020204" pitchFamily="34" charset="0"/>
                </a:rPr>
                <a:t> states, eg. f=</a:t>
              </a:r>
              <a:r>
                <a:rPr lang="en-US" altLang="en-CH" sz="1800" b="0" i="0">
                  <a:latin typeface="Symbol" pitchFamily="2" charset="2"/>
                </a:rPr>
                <a:t>p</a:t>
              </a:r>
              <a:r>
                <a:rPr lang="en-US" altLang="en-CH" sz="1800" b="0" i="0" baseline="30000">
                  <a:latin typeface="Symbol" pitchFamily="2" charset="2"/>
                </a:rPr>
                <a:t>+</a:t>
              </a:r>
              <a:r>
                <a:rPr lang="en-US" altLang="en-CH" sz="1800" b="0" i="0">
                  <a:latin typeface="Symbol" pitchFamily="2" charset="2"/>
                </a:rPr>
                <a:t>p</a:t>
              </a:r>
              <a:r>
                <a:rPr lang="en-US" altLang="en-CH" sz="1800" b="0" i="0" baseline="30000">
                  <a:latin typeface="Symbol" pitchFamily="2" charset="2"/>
                </a:rPr>
                <a:t>-</a:t>
              </a:r>
            </a:p>
          </p:txBody>
        </p:sp>
      </p:grpSp>
      <p:sp>
        <p:nvSpPr>
          <p:cNvPr id="100365" name="Text Box 27">
            <a:extLst>
              <a:ext uri="{FF2B5EF4-FFF2-40B4-BE49-F238E27FC236}">
                <a16:creationId xmlns:a16="http://schemas.microsoft.com/office/drawing/2014/main" id="{9555D97B-9D15-09A0-B3C4-B09271622B05}"/>
              </a:ext>
            </a:extLst>
          </p:cNvPr>
          <p:cNvSpPr txBox="1">
            <a:spLocks noChangeArrowheads="1"/>
          </p:cNvSpPr>
          <p:nvPr/>
        </p:nvSpPr>
        <p:spPr bwMode="auto">
          <a:xfrm>
            <a:off x="309563" y="762000"/>
            <a:ext cx="8488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b="0" i="0">
                <a:solidFill>
                  <a:schemeClr val="accent2"/>
                </a:solidFill>
                <a:latin typeface="Tahoma" panose="020B0604030504040204" pitchFamily="34" charset="0"/>
                <a:ea typeface="SimSun" panose="02010600030101010101" pitchFamily="2" charset="-122"/>
              </a:rPr>
              <a:t>Time evolution of B</a:t>
            </a:r>
            <a:r>
              <a:rPr lang="en-US" altLang="en-CH" b="0" i="0" baseline="30000">
                <a:solidFill>
                  <a:schemeClr val="accent2"/>
                </a:solidFill>
                <a:latin typeface="Tahoma" panose="020B0604030504040204" pitchFamily="34" charset="0"/>
                <a:ea typeface="SimSun" panose="02010600030101010101" pitchFamily="2" charset="-122"/>
              </a:rPr>
              <a:t>0 </a:t>
            </a:r>
            <a:r>
              <a:rPr lang="en-US" altLang="en-CH" b="0" i="0">
                <a:solidFill>
                  <a:schemeClr val="accent2"/>
                </a:solidFill>
                <a:latin typeface="Tahoma" panose="020B0604030504040204" pitchFamily="34" charset="0"/>
                <a:ea typeface="SimSun" panose="02010600030101010101" pitchFamily="2" charset="-122"/>
              </a:rPr>
              <a:t>and</a:t>
            </a:r>
            <a:r>
              <a:rPr lang="en-US" altLang="en-CH" i="0">
                <a:solidFill>
                  <a:schemeClr val="accent2"/>
                </a:solidFill>
                <a:latin typeface="Tahoma" panose="020B0604030504040204" pitchFamily="34" charset="0"/>
                <a:ea typeface="SimSun" panose="02010600030101010101" pitchFamily="2" charset="-122"/>
                <a:sym typeface="Symbol" pitchFamily="2" charset="2"/>
              </a:rPr>
              <a:t> </a:t>
            </a:r>
            <a:r>
              <a:rPr lang="en-US" altLang="en-CH" b="0" i="0">
                <a:solidFill>
                  <a:schemeClr val="accent2"/>
                </a:solidFill>
                <a:latin typeface="Tahoma" panose="020B0604030504040204" pitchFamily="34" charset="0"/>
                <a:ea typeface="SimSun" panose="02010600030101010101" pitchFamily="2" charset="-122"/>
              </a:rPr>
              <a:t>B</a:t>
            </a:r>
            <a:r>
              <a:rPr lang="en-US" altLang="en-CH" b="0" i="0" baseline="30000">
                <a:solidFill>
                  <a:schemeClr val="accent2"/>
                </a:solidFill>
                <a:latin typeface="Tahoma" panose="020B0604030504040204" pitchFamily="34" charset="0"/>
                <a:ea typeface="SimSun" panose="02010600030101010101" pitchFamily="2" charset="-122"/>
              </a:rPr>
              <a:t>0</a:t>
            </a:r>
            <a:r>
              <a:rPr lang="en-US" altLang="en-CH">
                <a:solidFill>
                  <a:schemeClr val="accent2"/>
                </a:solidFill>
                <a:latin typeface="Tahoma" panose="020B0604030504040204" pitchFamily="34" charset="0"/>
                <a:ea typeface="SimSun" panose="02010600030101010101" pitchFamily="2" charset="-122"/>
              </a:rPr>
              <a:t> </a:t>
            </a:r>
            <a:r>
              <a:rPr lang="en-US" altLang="en-CH" b="0" i="0">
                <a:solidFill>
                  <a:schemeClr val="accent2"/>
                </a:solidFill>
                <a:latin typeface="Tahoma" panose="020B0604030504040204" pitchFamily="34" charset="0"/>
                <a:ea typeface="SimSun" panose="02010600030101010101" pitchFamily="2" charset="-122"/>
              </a:rPr>
              <a:t>can be described by an </a:t>
            </a:r>
            <a:r>
              <a:rPr lang="en-US" altLang="en-CH" b="0">
                <a:solidFill>
                  <a:schemeClr val="accent2"/>
                </a:solidFill>
                <a:latin typeface="Tahoma" panose="020B0604030504040204" pitchFamily="34" charset="0"/>
                <a:ea typeface="SimSun" panose="02010600030101010101" pitchFamily="2" charset="-122"/>
              </a:rPr>
              <a:t>effective</a:t>
            </a:r>
            <a:r>
              <a:rPr lang="en-US" altLang="en-CH" b="0" i="0">
                <a:solidFill>
                  <a:schemeClr val="accent2"/>
                </a:solidFill>
                <a:latin typeface="Tahoma" panose="020B0604030504040204" pitchFamily="34" charset="0"/>
                <a:ea typeface="SimSun" panose="02010600030101010101" pitchFamily="2" charset="-122"/>
              </a:rPr>
              <a:t> Hamiltonian:</a:t>
            </a:r>
          </a:p>
        </p:txBody>
      </p:sp>
      <p:sp>
        <p:nvSpPr>
          <p:cNvPr id="27" name="Line 9">
            <a:extLst>
              <a:ext uri="{FF2B5EF4-FFF2-40B4-BE49-F238E27FC236}">
                <a16:creationId xmlns:a16="http://schemas.microsoft.com/office/drawing/2014/main" id="{9ECA2BE4-EFA6-56AC-2CD8-F8A05B2806C7}"/>
              </a:ext>
            </a:extLst>
          </p:cNvPr>
          <p:cNvSpPr>
            <a:spLocks noChangeShapeType="1"/>
          </p:cNvSpPr>
          <p:nvPr/>
        </p:nvSpPr>
        <p:spPr bwMode="auto">
          <a:xfrm flipV="1">
            <a:off x="3200400" y="838200"/>
            <a:ext cx="153988" cy="0"/>
          </a:xfrm>
          <a:prstGeom prst="line">
            <a:avLst/>
          </a:prstGeom>
          <a:noFill/>
          <a:ln w="22225">
            <a:solidFill>
              <a:schemeClr val="accent6"/>
            </a:solidFill>
            <a:round/>
            <a:headEnd/>
            <a:tailEnd/>
          </a:ln>
        </p:spPr>
        <p:txBody>
          <a:bodyPr/>
          <a:lstStyle/>
          <a:p>
            <a:pPr>
              <a:defRPr/>
            </a:pPr>
            <a:endParaRPr lang="en-US">
              <a:ea typeface="b"/>
              <a:cs typeface="b"/>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99504"/>
                                        </p:tgtEl>
                                        <p:attrNameLst>
                                          <p:attrName>style.visibility</p:attrName>
                                        </p:attrNameLst>
                                      </p:cBhvr>
                                      <p:to>
                                        <p:strVal val="visible"/>
                                      </p:to>
                                    </p:set>
                                    <p:animEffect transition="in" filter="dissolve">
                                      <p:cBhvr>
                                        <p:cTn id="7" dur="500"/>
                                        <p:tgtEl>
                                          <p:spTgt spid="159950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99505"/>
                                        </p:tgtEl>
                                        <p:attrNameLst>
                                          <p:attrName>style.visibility</p:attrName>
                                        </p:attrNameLst>
                                      </p:cBhvr>
                                      <p:to>
                                        <p:strVal val="visible"/>
                                      </p:to>
                                    </p:set>
                                    <p:animEffect transition="in" filter="dissolve">
                                      <p:cBhvr>
                                        <p:cTn id="11" dur="500"/>
                                        <p:tgtEl>
                                          <p:spTgt spid="159950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par>
                          <p:cTn id="21" fill="hold" nodeType="afterGroup">
                            <p:stCondLst>
                              <p:cond delay="1000"/>
                            </p:stCondLst>
                            <p:childTnLst>
                              <p:par>
                                <p:cTn id="22" presetID="9"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par>
                          <p:cTn id="25" fill="hold" nodeType="afterGroup">
                            <p:stCondLst>
                              <p:cond delay="1500"/>
                            </p:stCondLst>
                            <p:childTnLst>
                              <p:par>
                                <p:cTn id="26" presetID="9"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9505"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Footer Placeholder 4">
            <a:extLst>
              <a:ext uri="{FF2B5EF4-FFF2-40B4-BE49-F238E27FC236}">
                <a16:creationId xmlns:a16="http://schemas.microsoft.com/office/drawing/2014/main" id="{56D16C40-EE51-C038-04FA-D235C436F74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B96B5BA4-8EE4-124B-B6CF-34677D21D405}" type="slidenum">
              <a:rPr lang="en-US" altLang="en-CH" sz="1000" smtClean="0">
                <a:solidFill>
                  <a:schemeClr val="accent2"/>
                </a:solidFill>
              </a:rPr>
              <a:pPr>
                <a:spcBef>
                  <a:spcPct val="0"/>
                </a:spcBef>
                <a:buFontTx/>
                <a:buNone/>
              </a:pPr>
              <a:t>55</a:t>
            </a:fld>
            <a:r>
              <a:rPr lang="en-US" altLang="en-CH" sz="1000">
                <a:solidFill>
                  <a:schemeClr val="accent2"/>
                </a:solidFill>
              </a:rPr>
              <a:t>)</a:t>
            </a:r>
          </a:p>
        </p:txBody>
      </p:sp>
      <p:sp>
        <p:nvSpPr>
          <p:cNvPr id="102402" name="Rectangle 2">
            <a:extLst>
              <a:ext uri="{FF2B5EF4-FFF2-40B4-BE49-F238E27FC236}">
                <a16:creationId xmlns:a16="http://schemas.microsoft.com/office/drawing/2014/main" id="{C7C88F9D-D648-4EB8-3686-10DFC8F2CB0C}"/>
              </a:ext>
            </a:extLst>
          </p:cNvPr>
          <p:cNvSpPr>
            <a:spLocks noGrp="1" noChangeArrowheads="1"/>
          </p:cNvSpPr>
          <p:nvPr>
            <p:ph type="title"/>
          </p:nvPr>
        </p:nvSpPr>
        <p:spPr/>
        <p:txBody>
          <a:bodyPr/>
          <a:lstStyle/>
          <a:p>
            <a:r>
              <a:rPr lang="en-US" altLang="en-CH">
                <a:ea typeface="ＭＳ Ｐゴシック" panose="020B0600070205080204" pitchFamily="34" charset="-128"/>
              </a:rPr>
              <a:t>Solving the Schr</a:t>
            </a:r>
            <a:r>
              <a:rPr lang="en-US" altLang="en-CH">
                <a:ea typeface="ＭＳ Ｐゴシック" panose="020B0600070205080204" pitchFamily="34" charset="-128"/>
                <a:cs typeface="Arial" panose="020B0604020202020204" pitchFamily="34" charset="0"/>
              </a:rPr>
              <a:t>ö</a:t>
            </a:r>
            <a:r>
              <a:rPr lang="en-US" altLang="en-CH">
                <a:ea typeface="ＭＳ Ｐゴシック" panose="020B0600070205080204" pitchFamily="34" charset="-128"/>
              </a:rPr>
              <a:t>dinger Equation</a:t>
            </a:r>
          </a:p>
        </p:txBody>
      </p:sp>
      <p:graphicFrame>
        <p:nvGraphicFramePr>
          <p:cNvPr id="102403" name="Object 3">
            <a:extLst>
              <a:ext uri="{FF2B5EF4-FFF2-40B4-BE49-F238E27FC236}">
                <a16:creationId xmlns:a16="http://schemas.microsoft.com/office/drawing/2014/main" id="{51C706A0-D017-D5C5-DF8E-58F290E6EFEA}"/>
              </a:ext>
            </a:extLst>
          </p:cNvPr>
          <p:cNvGraphicFramePr>
            <a:graphicFrameLocks noChangeAspect="1"/>
          </p:cNvGraphicFramePr>
          <p:nvPr/>
        </p:nvGraphicFramePr>
        <p:xfrm>
          <a:off x="152400" y="762000"/>
          <a:ext cx="4625975" cy="1433513"/>
        </p:xfrm>
        <a:graphic>
          <a:graphicData uri="http://schemas.openxmlformats.org/presentationml/2006/ole">
            <mc:AlternateContent xmlns:mc="http://schemas.openxmlformats.org/markup-compatibility/2006">
              <mc:Choice xmlns:v="urn:schemas-microsoft-com:vml" Requires="v">
                <p:oleObj name="Equation" r:id="rId3" imgW="62318900" imgH="19304000" progId="Equation.DSMT4">
                  <p:embed/>
                </p:oleObj>
              </mc:Choice>
              <mc:Fallback>
                <p:oleObj name="Equation" r:id="rId3" imgW="62318900" imgH="193040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4625975"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2404" name="Text Box 15">
            <a:extLst>
              <a:ext uri="{FF2B5EF4-FFF2-40B4-BE49-F238E27FC236}">
                <a16:creationId xmlns:a16="http://schemas.microsoft.com/office/drawing/2014/main" id="{9D3D72A4-3224-CD99-FF10-156AE4F2EC05}"/>
              </a:ext>
            </a:extLst>
          </p:cNvPr>
          <p:cNvSpPr txBox="1">
            <a:spLocks noChangeArrowheads="1"/>
          </p:cNvSpPr>
          <p:nvPr/>
        </p:nvSpPr>
        <p:spPr bwMode="auto">
          <a:xfrm>
            <a:off x="304800" y="2286000"/>
            <a:ext cx="6248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b="0" i="0">
                <a:solidFill>
                  <a:srgbClr val="000099"/>
                </a:solidFill>
                <a:latin typeface="Arial" panose="020B0604020202020204" pitchFamily="34" charset="0"/>
                <a:ea typeface="SimSun" panose="02010600030101010101" pitchFamily="2" charset="-122"/>
              </a:rPr>
              <a:t>Eigenvalues:</a:t>
            </a:r>
          </a:p>
          <a:p>
            <a:pPr eaLnBrk="1" hangingPunct="1">
              <a:spcBef>
                <a:spcPct val="0"/>
              </a:spcBef>
              <a:buFont typeface="Arial" panose="020B0604020202020204" pitchFamily="34" charset="0"/>
              <a:buChar char="–"/>
            </a:pPr>
            <a:r>
              <a:rPr lang="en-US" altLang="en-CH" sz="1800" b="0" i="0">
                <a:solidFill>
                  <a:schemeClr val="accent2"/>
                </a:solidFill>
                <a:latin typeface="Arial" panose="020B0604020202020204" pitchFamily="34" charset="0"/>
                <a:ea typeface="SimSun" panose="02010600030101010101" pitchFamily="2" charset="-122"/>
              </a:rPr>
              <a:t> Mass and lifetime of physical states: mass eigenstates</a:t>
            </a:r>
          </a:p>
        </p:txBody>
      </p:sp>
      <p:pic>
        <p:nvPicPr>
          <p:cNvPr id="102405" name="Picture 2">
            <a:extLst>
              <a:ext uri="{FF2B5EF4-FFF2-40B4-BE49-F238E27FC236}">
                <a16:creationId xmlns:a16="http://schemas.microsoft.com/office/drawing/2014/main" id="{33D5C07C-164D-562C-4CCE-29AC1A8BB45F}"/>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l="33408" t="74045" r="33035" b="18578"/>
          <a:stretch>
            <a:fillRect/>
          </a:stretch>
        </p:blipFill>
        <p:spPr>
          <a:xfrm>
            <a:off x="152400" y="4876800"/>
            <a:ext cx="4800600" cy="1371600"/>
          </a:xfrm>
          <a:noFill/>
          <a:ln>
            <a:solidFill>
              <a:schemeClr val="tx1"/>
            </a:solidFill>
            <a:miter lim="800000"/>
            <a:headEnd/>
            <a:tailEnd/>
          </a:ln>
        </p:spPr>
      </p:pic>
      <p:pic>
        <p:nvPicPr>
          <p:cNvPr id="102406" name="Picture 2">
            <a:extLst>
              <a:ext uri="{FF2B5EF4-FFF2-40B4-BE49-F238E27FC236}">
                <a16:creationId xmlns:a16="http://schemas.microsoft.com/office/drawing/2014/main" id="{C76CFF1E-F89B-6991-F232-3B2E023A1F3F}"/>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l="29678" t="60870" r="32103" b="30566"/>
          <a:stretch>
            <a:fillRect/>
          </a:stretch>
        </p:blipFill>
        <p:spPr>
          <a:xfrm>
            <a:off x="152400" y="3124200"/>
            <a:ext cx="4565650" cy="1447800"/>
          </a:xfrm>
          <a:noFill/>
        </p:spPr>
      </p:pic>
      <p:graphicFrame>
        <p:nvGraphicFramePr>
          <p:cNvPr id="3" name="Object 7">
            <a:extLst>
              <a:ext uri="{FF2B5EF4-FFF2-40B4-BE49-F238E27FC236}">
                <a16:creationId xmlns:a16="http://schemas.microsoft.com/office/drawing/2014/main" id="{4F8DD579-4CA0-0482-C17B-44A041641C7D}"/>
              </a:ext>
            </a:extLst>
          </p:cNvPr>
          <p:cNvGraphicFramePr>
            <a:graphicFrameLocks noChangeAspect="1"/>
          </p:cNvGraphicFramePr>
          <p:nvPr/>
        </p:nvGraphicFramePr>
        <p:xfrm>
          <a:off x="5176838" y="4413250"/>
          <a:ext cx="3890962" cy="781050"/>
        </p:xfrm>
        <a:graphic>
          <a:graphicData uri="http://schemas.openxmlformats.org/presentationml/2006/ole">
            <mc:AlternateContent xmlns:mc="http://schemas.openxmlformats.org/markup-compatibility/2006">
              <mc:Choice xmlns:v="urn:schemas-microsoft-com:vml" Requires="v">
                <p:oleObj name="Equation" r:id="rId6" imgW="55587900" imgH="11112500" progId="Equation.DSMT4">
                  <p:embed/>
                </p:oleObj>
              </mc:Choice>
              <mc:Fallback>
                <p:oleObj name="Equation" r:id="rId6" imgW="55587900" imgH="111125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6838" y="4413250"/>
                        <a:ext cx="3890962" cy="781050"/>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 name="Object 8">
            <a:extLst>
              <a:ext uri="{FF2B5EF4-FFF2-40B4-BE49-F238E27FC236}">
                <a16:creationId xmlns:a16="http://schemas.microsoft.com/office/drawing/2014/main" id="{06CAAB7C-13DA-E94A-384C-DF69BCF241EE}"/>
              </a:ext>
            </a:extLst>
          </p:cNvPr>
          <p:cNvGraphicFramePr>
            <a:graphicFrameLocks noChangeAspect="1"/>
          </p:cNvGraphicFramePr>
          <p:nvPr/>
        </p:nvGraphicFramePr>
        <p:xfrm>
          <a:off x="5176838" y="5480050"/>
          <a:ext cx="3886200" cy="781050"/>
        </p:xfrm>
        <a:graphic>
          <a:graphicData uri="http://schemas.openxmlformats.org/presentationml/2006/ole">
            <mc:AlternateContent xmlns:mc="http://schemas.openxmlformats.org/markup-compatibility/2006">
              <mc:Choice xmlns:v="urn:schemas-microsoft-com:vml" Requires="v">
                <p:oleObj name="Equation" r:id="rId8" imgW="54711600" imgH="11112500" progId="Equation.DSMT4">
                  <p:embed/>
                </p:oleObj>
              </mc:Choice>
              <mc:Fallback>
                <p:oleObj name="Equation" r:id="rId8" imgW="54711600" imgH="111125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76838" y="5480050"/>
                        <a:ext cx="3886200" cy="781050"/>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Footer Placeholder 4">
            <a:extLst>
              <a:ext uri="{FF2B5EF4-FFF2-40B4-BE49-F238E27FC236}">
                <a16:creationId xmlns:a16="http://schemas.microsoft.com/office/drawing/2014/main" id="{54EDA66A-4B9E-C737-F0B4-78B22EDD9B3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651C0C7F-0FA3-734A-AF73-9C6275C75FA9}" type="slidenum">
              <a:rPr lang="en-US" altLang="en-CH" sz="1000" smtClean="0">
                <a:solidFill>
                  <a:schemeClr val="accent2"/>
                </a:solidFill>
              </a:rPr>
              <a:pPr>
                <a:spcBef>
                  <a:spcPct val="0"/>
                </a:spcBef>
                <a:buFontTx/>
                <a:buNone/>
              </a:pPr>
              <a:t>56</a:t>
            </a:fld>
            <a:r>
              <a:rPr lang="en-US" altLang="en-CH" sz="1000">
                <a:solidFill>
                  <a:schemeClr val="accent2"/>
                </a:solidFill>
              </a:rPr>
              <a:t>)</a:t>
            </a:r>
          </a:p>
        </p:txBody>
      </p:sp>
      <p:sp>
        <p:nvSpPr>
          <p:cNvPr id="104450" name="Rectangle 2">
            <a:extLst>
              <a:ext uri="{FF2B5EF4-FFF2-40B4-BE49-F238E27FC236}">
                <a16:creationId xmlns:a16="http://schemas.microsoft.com/office/drawing/2014/main" id="{B5439167-CCC1-D96A-BBC4-E0B9E1386988}"/>
              </a:ext>
            </a:extLst>
          </p:cNvPr>
          <p:cNvSpPr>
            <a:spLocks noGrp="1" noChangeArrowheads="1"/>
          </p:cNvSpPr>
          <p:nvPr>
            <p:ph type="title"/>
          </p:nvPr>
        </p:nvSpPr>
        <p:spPr/>
        <p:txBody>
          <a:bodyPr/>
          <a:lstStyle/>
          <a:p>
            <a:r>
              <a:rPr lang="en-US" altLang="en-CH">
                <a:ea typeface="ＭＳ Ｐゴシック" panose="020B0600070205080204" pitchFamily="34" charset="-128"/>
              </a:rPr>
              <a:t>Solving the Schr</a:t>
            </a:r>
            <a:r>
              <a:rPr lang="en-US" altLang="en-CH">
                <a:ea typeface="ＭＳ Ｐゴシック" panose="020B0600070205080204" pitchFamily="34" charset="-128"/>
                <a:cs typeface="Arial" panose="020B0604020202020204" pitchFamily="34" charset="0"/>
              </a:rPr>
              <a:t>ö</a:t>
            </a:r>
            <a:r>
              <a:rPr lang="en-US" altLang="en-CH">
                <a:ea typeface="ＭＳ Ｐゴシック" panose="020B0600070205080204" pitchFamily="34" charset="-128"/>
              </a:rPr>
              <a:t>dinger Equation</a:t>
            </a:r>
          </a:p>
        </p:txBody>
      </p:sp>
      <p:graphicFrame>
        <p:nvGraphicFramePr>
          <p:cNvPr id="104451" name="Object 3">
            <a:extLst>
              <a:ext uri="{FF2B5EF4-FFF2-40B4-BE49-F238E27FC236}">
                <a16:creationId xmlns:a16="http://schemas.microsoft.com/office/drawing/2014/main" id="{2C1DE27D-EE43-42C5-D691-E4C4FB44F584}"/>
              </a:ext>
            </a:extLst>
          </p:cNvPr>
          <p:cNvGraphicFramePr>
            <a:graphicFrameLocks noChangeAspect="1"/>
          </p:cNvGraphicFramePr>
          <p:nvPr/>
        </p:nvGraphicFramePr>
        <p:xfrm>
          <a:off x="152400" y="762000"/>
          <a:ext cx="4625975" cy="1433513"/>
        </p:xfrm>
        <a:graphic>
          <a:graphicData uri="http://schemas.openxmlformats.org/presentationml/2006/ole">
            <mc:AlternateContent xmlns:mc="http://schemas.openxmlformats.org/markup-compatibility/2006">
              <mc:Choice xmlns:v="urn:schemas-microsoft-com:vml" Requires="v">
                <p:oleObj name="Equation" r:id="rId3" imgW="62318900" imgH="19304000" progId="Equation.DSMT4">
                  <p:embed/>
                </p:oleObj>
              </mc:Choice>
              <mc:Fallback>
                <p:oleObj name="Equation" r:id="rId3" imgW="62318900" imgH="193040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4625975"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4452" name="Text Box 15">
            <a:extLst>
              <a:ext uri="{FF2B5EF4-FFF2-40B4-BE49-F238E27FC236}">
                <a16:creationId xmlns:a16="http://schemas.microsoft.com/office/drawing/2014/main" id="{DFF41413-55DF-9659-DC58-8C6F81995B67}"/>
              </a:ext>
            </a:extLst>
          </p:cNvPr>
          <p:cNvSpPr txBox="1">
            <a:spLocks noChangeArrowheads="1"/>
          </p:cNvSpPr>
          <p:nvPr/>
        </p:nvSpPr>
        <p:spPr bwMode="auto">
          <a:xfrm>
            <a:off x="304800" y="2286000"/>
            <a:ext cx="6248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b="0" i="0">
                <a:solidFill>
                  <a:srgbClr val="000099"/>
                </a:solidFill>
                <a:latin typeface="Arial" panose="020B0604020202020204" pitchFamily="34" charset="0"/>
                <a:ea typeface="SimSun" panose="02010600030101010101" pitchFamily="2" charset="-122"/>
              </a:rPr>
              <a:t>Eigenvectors:</a:t>
            </a:r>
          </a:p>
          <a:p>
            <a:pPr eaLnBrk="1" hangingPunct="1">
              <a:spcBef>
                <a:spcPct val="0"/>
              </a:spcBef>
              <a:buFont typeface="Arial" panose="020B0604020202020204" pitchFamily="34" charset="0"/>
              <a:buChar char="–"/>
            </a:pPr>
            <a:r>
              <a:rPr lang="en-US" altLang="en-CH" sz="1800" b="0" i="0">
                <a:solidFill>
                  <a:schemeClr val="accent2"/>
                </a:solidFill>
                <a:latin typeface="Arial" panose="020B0604020202020204" pitchFamily="34" charset="0"/>
                <a:ea typeface="SimSun" panose="02010600030101010101" pitchFamily="2" charset="-122"/>
              </a:rPr>
              <a:t> mass eigenstates</a:t>
            </a:r>
          </a:p>
        </p:txBody>
      </p:sp>
      <p:graphicFrame>
        <p:nvGraphicFramePr>
          <p:cNvPr id="1601539" name="Object 2">
            <a:extLst>
              <a:ext uri="{FF2B5EF4-FFF2-40B4-BE49-F238E27FC236}">
                <a16:creationId xmlns:a16="http://schemas.microsoft.com/office/drawing/2014/main" id="{414A0E4B-B06B-7F42-666F-4699461F6B58}"/>
              </a:ext>
            </a:extLst>
          </p:cNvPr>
          <p:cNvGraphicFramePr>
            <a:graphicFrameLocks noChangeAspect="1"/>
          </p:cNvGraphicFramePr>
          <p:nvPr/>
        </p:nvGraphicFramePr>
        <p:xfrm>
          <a:off x="914400" y="4724400"/>
          <a:ext cx="2362200" cy="1452563"/>
        </p:xfrm>
        <a:graphic>
          <a:graphicData uri="http://schemas.openxmlformats.org/presentationml/2006/ole">
            <mc:AlternateContent xmlns:mc="http://schemas.openxmlformats.org/markup-compatibility/2006">
              <mc:Choice xmlns:v="urn:schemas-microsoft-com:vml" Requires="v">
                <p:oleObj name="Equation" r:id="rId5" imgW="28092400" imgH="14046200" progId="Equation.DSMT4">
                  <p:embed/>
                </p:oleObj>
              </mc:Choice>
              <mc:Fallback>
                <p:oleObj name="Equation" r:id="rId5" imgW="28092400" imgH="140462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724400"/>
                        <a:ext cx="2362200" cy="145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01542" name="Object 5">
            <a:extLst>
              <a:ext uri="{FF2B5EF4-FFF2-40B4-BE49-F238E27FC236}">
                <a16:creationId xmlns:a16="http://schemas.microsoft.com/office/drawing/2014/main" id="{92C1C311-CB0B-E11B-6CC0-B022E49F0194}"/>
              </a:ext>
            </a:extLst>
          </p:cNvPr>
          <p:cNvGraphicFramePr>
            <a:graphicFrameLocks noChangeAspect="1"/>
          </p:cNvGraphicFramePr>
          <p:nvPr/>
        </p:nvGraphicFramePr>
        <p:xfrm>
          <a:off x="4648200" y="5257800"/>
          <a:ext cx="4254500" cy="857250"/>
        </p:xfrm>
        <a:graphic>
          <a:graphicData uri="http://schemas.openxmlformats.org/presentationml/2006/ole">
            <mc:AlternateContent xmlns:mc="http://schemas.openxmlformats.org/markup-compatibility/2006">
              <mc:Choice xmlns:v="urn:schemas-microsoft-com:vml" Requires="v">
                <p:oleObj name="Equation" r:id="rId7" imgW="54711600" imgH="11112500" progId="Equation.DSMT4">
                  <p:embed/>
                </p:oleObj>
              </mc:Choice>
              <mc:Fallback>
                <p:oleObj name="Equation" r:id="rId7" imgW="54711600" imgH="111125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5257800"/>
                        <a:ext cx="4254500" cy="85725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104455" name="Picture 2">
            <a:extLst>
              <a:ext uri="{FF2B5EF4-FFF2-40B4-BE49-F238E27FC236}">
                <a16:creationId xmlns:a16="http://schemas.microsoft.com/office/drawing/2014/main" id="{FA011717-056A-D7C2-89CE-1F31ADA560E5}"/>
              </a:ext>
            </a:extLst>
          </p:cNvPr>
          <p:cNvPicPr>
            <a:picLocks noGrp="1" noChangeAspect="1" noChangeArrowheads="1"/>
          </p:cNvPicPr>
          <p:nvPr>
            <p:ph sz="half" idx="1"/>
          </p:nvPr>
        </p:nvPicPr>
        <p:blipFill>
          <a:blip r:embed="rId9">
            <a:extLst>
              <a:ext uri="{28A0092B-C50C-407E-A947-70E740481C1C}">
                <a14:useLocalDpi xmlns:a14="http://schemas.microsoft.com/office/drawing/2010/main" val="0"/>
              </a:ext>
            </a:extLst>
          </a:blip>
          <a:srcRect l="14455" t="15942" r="28757" b="70599"/>
          <a:stretch>
            <a:fillRect/>
          </a:stretch>
        </p:blipFill>
        <p:spPr>
          <a:xfrm>
            <a:off x="3352800" y="2362200"/>
            <a:ext cx="5486400" cy="1981200"/>
          </a:xfrm>
          <a:noFill/>
          <a:ln>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01539"/>
                                        </p:tgtEl>
                                        <p:attrNameLst>
                                          <p:attrName>style.visibility</p:attrName>
                                        </p:attrNameLst>
                                      </p:cBhvr>
                                      <p:to>
                                        <p:strVal val="visible"/>
                                      </p:to>
                                    </p:set>
                                    <p:anim calcmode="lin" valueType="num">
                                      <p:cBhvr additive="base">
                                        <p:cTn id="7" dur="500" fill="hold"/>
                                        <p:tgtEl>
                                          <p:spTgt spid="1601539"/>
                                        </p:tgtEl>
                                        <p:attrNameLst>
                                          <p:attrName>ppt_x</p:attrName>
                                        </p:attrNameLst>
                                      </p:cBhvr>
                                      <p:tavLst>
                                        <p:tav tm="0">
                                          <p:val>
                                            <p:strVal val="#ppt_x"/>
                                          </p:val>
                                        </p:tav>
                                        <p:tav tm="100000">
                                          <p:val>
                                            <p:strVal val="#ppt_x"/>
                                          </p:val>
                                        </p:tav>
                                      </p:tavLst>
                                    </p:anim>
                                    <p:anim calcmode="lin" valueType="num">
                                      <p:cBhvr additive="base">
                                        <p:cTn id="8" dur="500" fill="hold"/>
                                        <p:tgtEl>
                                          <p:spTgt spid="16015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01542"/>
                                        </p:tgtEl>
                                        <p:attrNameLst>
                                          <p:attrName>style.visibility</p:attrName>
                                        </p:attrNameLst>
                                      </p:cBhvr>
                                      <p:to>
                                        <p:strVal val="visible"/>
                                      </p:to>
                                    </p:set>
                                    <p:anim calcmode="lin" valueType="num">
                                      <p:cBhvr additive="base">
                                        <p:cTn id="11" dur="500" fill="hold"/>
                                        <p:tgtEl>
                                          <p:spTgt spid="1601542"/>
                                        </p:tgtEl>
                                        <p:attrNameLst>
                                          <p:attrName>ppt_x</p:attrName>
                                        </p:attrNameLst>
                                      </p:cBhvr>
                                      <p:tavLst>
                                        <p:tav tm="0">
                                          <p:val>
                                            <p:strVal val="#ppt_x"/>
                                          </p:val>
                                        </p:tav>
                                        <p:tav tm="100000">
                                          <p:val>
                                            <p:strVal val="#ppt_x"/>
                                          </p:val>
                                        </p:tav>
                                      </p:tavLst>
                                    </p:anim>
                                    <p:anim calcmode="lin" valueType="num">
                                      <p:cBhvr additive="base">
                                        <p:cTn id="12" dur="500" fill="hold"/>
                                        <p:tgtEl>
                                          <p:spTgt spid="16015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a:extLst>
              <a:ext uri="{FF2B5EF4-FFF2-40B4-BE49-F238E27FC236}">
                <a16:creationId xmlns:a16="http://schemas.microsoft.com/office/drawing/2014/main" id="{0242E5ED-717A-2AEB-A020-15148F20D856}"/>
              </a:ext>
            </a:extLst>
          </p:cNvPr>
          <p:cNvSpPr>
            <a:spLocks noGrp="1" noChangeArrowheads="1"/>
          </p:cNvSpPr>
          <p:nvPr>
            <p:ph type="title"/>
          </p:nvPr>
        </p:nvSpPr>
        <p:spPr/>
        <p:txBody>
          <a:bodyPr/>
          <a:lstStyle/>
          <a:p>
            <a:r>
              <a:rPr lang="en-US" altLang="en-CH">
                <a:ea typeface="ＭＳ Ｐゴシック" panose="020B0600070205080204" pitchFamily="34" charset="-128"/>
              </a:rPr>
              <a:t>Time evolution</a:t>
            </a:r>
          </a:p>
        </p:txBody>
      </p:sp>
      <p:sp>
        <p:nvSpPr>
          <p:cNvPr id="106498" name="Footer Placeholder 4">
            <a:extLst>
              <a:ext uri="{FF2B5EF4-FFF2-40B4-BE49-F238E27FC236}">
                <a16:creationId xmlns:a16="http://schemas.microsoft.com/office/drawing/2014/main" id="{A18ECABE-0CAD-6D7C-51C2-9AAA23E8527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A1270291-A423-F741-9561-AEFF34CDD8ED}" type="slidenum">
              <a:rPr lang="en-US" altLang="en-CH" sz="1000" smtClean="0">
                <a:solidFill>
                  <a:schemeClr val="accent2"/>
                </a:solidFill>
              </a:rPr>
              <a:pPr>
                <a:spcBef>
                  <a:spcPct val="0"/>
                </a:spcBef>
                <a:buFontTx/>
                <a:buNone/>
              </a:pPr>
              <a:t>57</a:t>
            </a:fld>
            <a:r>
              <a:rPr lang="en-US" altLang="en-CH" sz="1000">
                <a:solidFill>
                  <a:schemeClr val="accent2"/>
                </a:solidFill>
              </a:rPr>
              <a:t>)</a:t>
            </a:r>
          </a:p>
        </p:txBody>
      </p:sp>
      <p:sp>
        <p:nvSpPr>
          <p:cNvPr id="106499" name="Rectangle 3">
            <a:extLst>
              <a:ext uri="{FF2B5EF4-FFF2-40B4-BE49-F238E27FC236}">
                <a16:creationId xmlns:a16="http://schemas.microsoft.com/office/drawing/2014/main" id="{9EEA7F0F-F05B-9D40-FA76-E98CF72BF8C7}"/>
              </a:ext>
            </a:extLst>
          </p:cNvPr>
          <p:cNvSpPr>
            <a:spLocks noChangeArrowheads="1"/>
          </p:cNvSpPr>
          <p:nvPr/>
        </p:nvSpPr>
        <p:spPr bwMode="auto">
          <a:xfrm>
            <a:off x="685800" y="990600"/>
            <a:ext cx="845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CH" b="0" i="0"/>
              <a:t>With diagonal Hamiltonian, usual time evolution is obtained:</a:t>
            </a:r>
          </a:p>
        </p:txBody>
      </p:sp>
      <p:pic>
        <p:nvPicPr>
          <p:cNvPr id="106500" name="Picture 2">
            <a:extLst>
              <a:ext uri="{FF2B5EF4-FFF2-40B4-BE49-F238E27FC236}">
                <a16:creationId xmlns:a16="http://schemas.microsoft.com/office/drawing/2014/main" id="{9AA3910F-3B83-04F3-D5D9-749A398AA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762" t="59419" r="38844" b="35304"/>
          <a:stretch>
            <a:fillRect/>
          </a:stretch>
        </p:blipFill>
        <p:spPr bwMode="auto">
          <a:xfrm>
            <a:off x="4800600" y="2819400"/>
            <a:ext cx="2971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2">
            <a:extLst>
              <a:ext uri="{FF2B5EF4-FFF2-40B4-BE49-F238E27FC236}">
                <a16:creationId xmlns:a16="http://schemas.microsoft.com/office/drawing/2014/main" id="{0F86A964-B855-D460-EFA0-6B1608488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695" t="70724" r="37778" b="21739"/>
          <a:stretch>
            <a:fillRect/>
          </a:stretch>
        </p:blipFill>
        <p:spPr bwMode="auto">
          <a:xfrm>
            <a:off x="762000" y="2819400"/>
            <a:ext cx="28956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2" name="AutoShape 11">
            <a:extLst>
              <a:ext uri="{FF2B5EF4-FFF2-40B4-BE49-F238E27FC236}">
                <a16:creationId xmlns:a16="http://schemas.microsoft.com/office/drawing/2014/main" id="{D4700FCC-5E49-786B-277D-E97DCA03D8EC}"/>
              </a:ext>
            </a:extLst>
          </p:cNvPr>
          <p:cNvSpPr>
            <a:spLocks/>
          </p:cNvSpPr>
          <p:nvPr/>
        </p:nvSpPr>
        <p:spPr bwMode="auto">
          <a:xfrm rot="-5400000">
            <a:off x="4648200" y="76200"/>
            <a:ext cx="304800" cy="7924800"/>
          </a:xfrm>
          <a:prstGeom prst="leftBrace">
            <a:avLst>
              <a:gd name="adj1" fmla="val 2166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pic>
        <p:nvPicPr>
          <p:cNvPr id="106503" name="Picture 3">
            <a:extLst>
              <a:ext uri="{FF2B5EF4-FFF2-40B4-BE49-F238E27FC236}">
                <a16:creationId xmlns:a16="http://schemas.microsoft.com/office/drawing/2014/main" id="{36B0AB5C-8CAA-BA31-211B-57F4881EA7C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11037" t="15942" r="11018" b="68117"/>
          <a:stretch>
            <a:fillRect/>
          </a:stretch>
        </p:blipFill>
        <p:spPr>
          <a:xfrm>
            <a:off x="76200" y="4191000"/>
            <a:ext cx="8951913" cy="2590800"/>
          </a:xfrm>
          <a:noFill/>
        </p:spPr>
      </p:pic>
      <p:pic>
        <p:nvPicPr>
          <p:cNvPr id="106504" name="Picture 10">
            <a:extLst>
              <a:ext uri="{FF2B5EF4-FFF2-40B4-BE49-F238E27FC236}">
                <a16:creationId xmlns:a16="http://schemas.microsoft.com/office/drawing/2014/main" id="{C179DFE5-6DA4-797B-1771-EFADB13538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47800"/>
            <a:ext cx="5181600" cy="1266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Footer Placeholder 2">
            <a:extLst>
              <a:ext uri="{FF2B5EF4-FFF2-40B4-BE49-F238E27FC236}">
                <a16:creationId xmlns:a16="http://schemas.microsoft.com/office/drawing/2014/main" id="{8D8ABA07-567E-EA26-A99D-50A026C2AFF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3BB0FF53-A3E7-7443-B7C0-FE09EF03C358}" type="slidenum">
              <a:rPr lang="en-US" altLang="en-CH" sz="1000" smtClean="0">
                <a:solidFill>
                  <a:schemeClr val="accent2"/>
                </a:solidFill>
              </a:rPr>
              <a:pPr>
                <a:spcBef>
                  <a:spcPct val="0"/>
                </a:spcBef>
                <a:buFontTx/>
                <a:buNone/>
              </a:pPr>
              <a:t>58</a:t>
            </a:fld>
            <a:r>
              <a:rPr lang="en-US" altLang="en-CH" sz="1000">
                <a:solidFill>
                  <a:schemeClr val="accent2"/>
                </a:solidFill>
              </a:rPr>
              <a:t>)</a:t>
            </a:r>
          </a:p>
        </p:txBody>
      </p:sp>
      <p:sp>
        <p:nvSpPr>
          <p:cNvPr id="108546" name="Rectangle 2">
            <a:extLst>
              <a:ext uri="{FF2B5EF4-FFF2-40B4-BE49-F238E27FC236}">
                <a16:creationId xmlns:a16="http://schemas.microsoft.com/office/drawing/2014/main" id="{337EEF1B-6936-61C0-2F8B-FDA74058C5B4}"/>
              </a:ext>
            </a:extLst>
          </p:cNvPr>
          <p:cNvSpPr>
            <a:spLocks noGrp="1" noChangeArrowheads="1"/>
          </p:cNvSpPr>
          <p:nvPr>
            <p:ph type="title"/>
          </p:nvPr>
        </p:nvSpPr>
        <p:spPr/>
        <p:txBody>
          <a:bodyPr/>
          <a:lstStyle/>
          <a:p>
            <a:r>
              <a:rPr lang="en-US" altLang="en-CH">
                <a:ea typeface="ＭＳ Ｐゴシック" panose="020B0600070205080204" pitchFamily="34" charset="-128"/>
              </a:rPr>
              <a:t>Measuring B Oscillations</a:t>
            </a:r>
            <a:endParaRPr lang="en-GB" altLang="en-CH">
              <a:ea typeface="ＭＳ Ｐゴシック" panose="020B0600070205080204" pitchFamily="34" charset="-128"/>
            </a:endParaRPr>
          </a:p>
        </p:txBody>
      </p:sp>
      <p:sp>
        <p:nvSpPr>
          <p:cNvPr id="108547" name="Arc 3">
            <a:extLst>
              <a:ext uri="{FF2B5EF4-FFF2-40B4-BE49-F238E27FC236}">
                <a16:creationId xmlns:a16="http://schemas.microsoft.com/office/drawing/2014/main" id="{27979701-5DD7-B97F-DD85-3284C5C1593F}"/>
              </a:ext>
            </a:extLst>
          </p:cNvPr>
          <p:cNvSpPr>
            <a:spLocks/>
          </p:cNvSpPr>
          <p:nvPr/>
        </p:nvSpPr>
        <p:spPr bwMode="auto">
          <a:xfrm flipV="1">
            <a:off x="307975" y="1963738"/>
            <a:ext cx="2449513" cy="852487"/>
          </a:xfrm>
          <a:custGeom>
            <a:avLst/>
            <a:gdLst>
              <a:gd name="T0" fmla="*/ 0 w 22571"/>
              <a:gd name="T1" fmla="*/ 2147483646 h 21600"/>
              <a:gd name="T2" fmla="*/ 2147483646 w 22571"/>
              <a:gd name="T3" fmla="*/ 2147483646 h 21600"/>
              <a:gd name="T4" fmla="*/ 2147483646 w 22571"/>
              <a:gd name="T5" fmla="*/ 2147483646 h 21600"/>
              <a:gd name="T6" fmla="*/ 0 60000 65536"/>
              <a:gd name="T7" fmla="*/ 0 60000 65536"/>
              <a:gd name="T8" fmla="*/ 0 60000 65536"/>
              <a:gd name="T9" fmla="*/ 0 w 22571"/>
              <a:gd name="T10" fmla="*/ 0 h 21600"/>
              <a:gd name="T11" fmla="*/ 22571 w 22571"/>
              <a:gd name="T12" fmla="*/ 21600 h 21600"/>
            </a:gdLst>
            <a:ahLst/>
            <a:cxnLst>
              <a:cxn ang="T6">
                <a:pos x="T0" y="T1"/>
              </a:cxn>
              <a:cxn ang="T7">
                <a:pos x="T2" y="T3"/>
              </a:cxn>
              <a:cxn ang="T8">
                <a:pos x="T4" y="T5"/>
              </a:cxn>
            </a:cxnLst>
            <a:rect l="T9" t="T10" r="T11" b="T12"/>
            <a:pathLst>
              <a:path w="22571" h="21600" fill="none" extrusionOk="0">
                <a:moveTo>
                  <a:pt x="0" y="16510"/>
                </a:moveTo>
                <a:cubicBezTo>
                  <a:pt x="2349" y="6822"/>
                  <a:pt x="11023" y="-1"/>
                  <a:pt x="20992" y="0"/>
                </a:cubicBezTo>
                <a:cubicBezTo>
                  <a:pt x="21518" y="0"/>
                  <a:pt x="22045" y="19"/>
                  <a:pt x="22571" y="57"/>
                </a:cubicBezTo>
              </a:path>
              <a:path w="22571" h="21600" stroke="0" extrusionOk="0">
                <a:moveTo>
                  <a:pt x="0" y="16510"/>
                </a:moveTo>
                <a:cubicBezTo>
                  <a:pt x="2349" y="6822"/>
                  <a:pt x="11023" y="-1"/>
                  <a:pt x="20992" y="0"/>
                </a:cubicBezTo>
                <a:cubicBezTo>
                  <a:pt x="21518" y="0"/>
                  <a:pt x="22045" y="19"/>
                  <a:pt x="22571" y="57"/>
                </a:cubicBezTo>
                <a:lnTo>
                  <a:pt x="20992" y="21600"/>
                </a:lnTo>
                <a:lnTo>
                  <a:pt x="0" y="16510"/>
                </a:lnTo>
                <a:close/>
              </a:path>
            </a:pathLst>
          </a:custGeom>
          <a:noFill/>
          <a:ln w="952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CH"/>
          </a:p>
        </p:txBody>
      </p:sp>
      <p:sp>
        <p:nvSpPr>
          <p:cNvPr id="108548" name="Line 4">
            <a:extLst>
              <a:ext uri="{FF2B5EF4-FFF2-40B4-BE49-F238E27FC236}">
                <a16:creationId xmlns:a16="http://schemas.microsoft.com/office/drawing/2014/main" id="{8D19667D-36BA-B856-F450-8A8FD8337560}"/>
              </a:ext>
            </a:extLst>
          </p:cNvPr>
          <p:cNvSpPr>
            <a:spLocks noChangeShapeType="1"/>
          </p:cNvSpPr>
          <p:nvPr/>
        </p:nvSpPr>
        <p:spPr bwMode="auto">
          <a:xfrm>
            <a:off x="2909888" y="1241425"/>
            <a:ext cx="0" cy="196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H"/>
          </a:p>
        </p:txBody>
      </p:sp>
      <p:graphicFrame>
        <p:nvGraphicFramePr>
          <p:cNvPr id="108549" name="Object 2">
            <a:extLst>
              <a:ext uri="{FF2B5EF4-FFF2-40B4-BE49-F238E27FC236}">
                <a16:creationId xmlns:a16="http://schemas.microsoft.com/office/drawing/2014/main" id="{A61C4D55-CC59-1625-BB0F-F409F11494F3}"/>
              </a:ext>
            </a:extLst>
          </p:cNvPr>
          <p:cNvGraphicFramePr>
            <a:graphicFrameLocks noChangeAspect="1"/>
          </p:cNvGraphicFramePr>
          <p:nvPr/>
        </p:nvGraphicFramePr>
        <p:xfrm>
          <a:off x="1317625" y="2366963"/>
          <a:ext cx="576263" cy="382587"/>
        </p:xfrm>
        <a:graphic>
          <a:graphicData uri="http://schemas.openxmlformats.org/presentationml/2006/ole">
            <mc:AlternateContent xmlns:mc="http://schemas.openxmlformats.org/markup-compatibility/2006">
              <mc:Choice xmlns:v="urn:schemas-microsoft-com:vml" Requires="v">
                <p:oleObj name="Equation" r:id="rId3" imgW="8191500" imgH="5270500" progId="Equation.DSMT4">
                  <p:embed/>
                </p:oleObj>
              </mc:Choice>
              <mc:Fallback>
                <p:oleObj name="Equation" r:id="rId3" imgW="8191500" imgH="52705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25" y="2366963"/>
                        <a:ext cx="576263"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8550" name="Line 6">
            <a:extLst>
              <a:ext uri="{FF2B5EF4-FFF2-40B4-BE49-F238E27FC236}">
                <a16:creationId xmlns:a16="http://schemas.microsoft.com/office/drawing/2014/main" id="{EF75DDAB-5787-BD10-95E3-AEF16D220244}"/>
              </a:ext>
            </a:extLst>
          </p:cNvPr>
          <p:cNvSpPr>
            <a:spLocks noChangeShapeType="1"/>
          </p:cNvSpPr>
          <p:nvPr/>
        </p:nvSpPr>
        <p:spPr bwMode="auto">
          <a:xfrm flipV="1">
            <a:off x="2909888" y="2357438"/>
            <a:ext cx="0" cy="2619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H"/>
          </a:p>
        </p:txBody>
      </p:sp>
      <p:graphicFrame>
        <p:nvGraphicFramePr>
          <p:cNvPr id="108551" name="Object 3">
            <a:extLst>
              <a:ext uri="{FF2B5EF4-FFF2-40B4-BE49-F238E27FC236}">
                <a16:creationId xmlns:a16="http://schemas.microsoft.com/office/drawing/2014/main" id="{8B71B161-50ED-D0C6-698B-A7696B6F685A}"/>
              </a:ext>
            </a:extLst>
          </p:cNvPr>
          <p:cNvGraphicFramePr>
            <a:graphicFrameLocks noChangeAspect="1"/>
          </p:cNvGraphicFramePr>
          <p:nvPr/>
        </p:nvGraphicFramePr>
        <p:xfrm>
          <a:off x="1271588" y="1131888"/>
          <a:ext cx="823912" cy="700087"/>
        </p:xfrm>
        <a:graphic>
          <a:graphicData uri="http://schemas.openxmlformats.org/presentationml/2006/ole">
            <mc:AlternateContent xmlns:mc="http://schemas.openxmlformats.org/markup-compatibility/2006">
              <mc:Choice xmlns:v="urn:schemas-microsoft-com:vml" Requires="v">
                <p:oleObj name="Equation" r:id="rId5" imgW="11696700" imgH="9652000" progId="Equation.DSMT4">
                  <p:embed/>
                </p:oleObj>
              </mc:Choice>
              <mc:Fallback>
                <p:oleObj name="Equation" r:id="rId5" imgW="11696700" imgH="9652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1588" y="1131888"/>
                        <a:ext cx="823912" cy="70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8552" name="Arc 8">
            <a:extLst>
              <a:ext uri="{FF2B5EF4-FFF2-40B4-BE49-F238E27FC236}">
                <a16:creationId xmlns:a16="http://schemas.microsoft.com/office/drawing/2014/main" id="{7E28061B-E448-B94D-14B8-F1D54DD32DBD}"/>
              </a:ext>
            </a:extLst>
          </p:cNvPr>
          <p:cNvSpPr>
            <a:spLocks/>
          </p:cNvSpPr>
          <p:nvPr/>
        </p:nvSpPr>
        <p:spPr bwMode="auto">
          <a:xfrm>
            <a:off x="244475" y="1044575"/>
            <a:ext cx="2449513" cy="852488"/>
          </a:xfrm>
          <a:custGeom>
            <a:avLst/>
            <a:gdLst>
              <a:gd name="T0" fmla="*/ 0 w 22571"/>
              <a:gd name="T1" fmla="*/ 2147483646 h 21600"/>
              <a:gd name="T2" fmla="*/ 2147483646 w 22571"/>
              <a:gd name="T3" fmla="*/ 2147483646 h 21600"/>
              <a:gd name="T4" fmla="*/ 2147483646 w 22571"/>
              <a:gd name="T5" fmla="*/ 2147483646 h 21600"/>
              <a:gd name="T6" fmla="*/ 0 60000 65536"/>
              <a:gd name="T7" fmla="*/ 0 60000 65536"/>
              <a:gd name="T8" fmla="*/ 0 60000 65536"/>
              <a:gd name="T9" fmla="*/ 0 w 22571"/>
              <a:gd name="T10" fmla="*/ 0 h 21600"/>
              <a:gd name="T11" fmla="*/ 22571 w 22571"/>
              <a:gd name="T12" fmla="*/ 21600 h 21600"/>
            </a:gdLst>
            <a:ahLst/>
            <a:cxnLst>
              <a:cxn ang="T6">
                <a:pos x="T0" y="T1"/>
              </a:cxn>
              <a:cxn ang="T7">
                <a:pos x="T2" y="T3"/>
              </a:cxn>
              <a:cxn ang="T8">
                <a:pos x="T4" y="T5"/>
              </a:cxn>
            </a:cxnLst>
            <a:rect l="T9" t="T10" r="T11" b="T12"/>
            <a:pathLst>
              <a:path w="22571" h="21600" fill="none" extrusionOk="0">
                <a:moveTo>
                  <a:pt x="0" y="16510"/>
                </a:moveTo>
                <a:cubicBezTo>
                  <a:pt x="2349" y="6822"/>
                  <a:pt x="11023" y="-1"/>
                  <a:pt x="20992" y="0"/>
                </a:cubicBezTo>
                <a:cubicBezTo>
                  <a:pt x="21518" y="0"/>
                  <a:pt x="22045" y="19"/>
                  <a:pt x="22571" y="57"/>
                </a:cubicBezTo>
              </a:path>
              <a:path w="22571" h="21600" stroke="0" extrusionOk="0">
                <a:moveTo>
                  <a:pt x="0" y="16510"/>
                </a:moveTo>
                <a:cubicBezTo>
                  <a:pt x="2349" y="6822"/>
                  <a:pt x="11023" y="-1"/>
                  <a:pt x="20992" y="0"/>
                </a:cubicBezTo>
                <a:cubicBezTo>
                  <a:pt x="21518" y="0"/>
                  <a:pt x="22045" y="19"/>
                  <a:pt x="22571" y="57"/>
                </a:cubicBezTo>
                <a:lnTo>
                  <a:pt x="20992" y="21600"/>
                </a:lnTo>
                <a:lnTo>
                  <a:pt x="0" y="16510"/>
                </a:lnTo>
                <a:close/>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CH"/>
          </a:p>
        </p:txBody>
      </p:sp>
      <p:graphicFrame>
        <p:nvGraphicFramePr>
          <p:cNvPr id="108553" name="Object 4">
            <a:extLst>
              <a:ext uri="{FF2B5EF4-FFF2-40B4-BE49-F238E27FC236}">
                <a16:creationId xmlns:a16="http://schemas.microsoft.com/office/drawing/2014/main" id="{14B69804-9705-9299-808A-56D4971B3C67}"/>
              </a:ext>
            </a:extLst>
          </p:cNvPr>
          <p:cNvGraphicFramePr>
            <a:graphicFrameLocks noChangeAspect="1"/>
          </p:cNvGraphicFramePr>
          <p:nvPr/>
        </p:nvGraphicFramePr>
        <p:xfrm>
          <a:off x="4763" y="1701800"/>
          <a:ext cx="442912" cy="428625"/>
        </p:xfrm>
        <a:graphic>
          <a:graphicData uri="http://schemas.openxmlformats.org/presentationml/2006/ole">
            <mc:AlternateContent xmlns:mc="http://schemas.openxmlformats.org/markup-compatibility/2006">
              <mc:Choice xmlns:v="urn:schemas-microsoft-com:vml" Requires="v">
                <p:oleObj name="Equation" r:id="rId7" imgW="4686300" imgH="4394200" progId="Equation.DSMT4">
                  <p:embed/>
                </p:oleObj>
              </mc:Choice>
              <mc:Fallback>
                <p:oleObj name="Equation" r:id="rId7" imgW="4686300" imgH="43942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3" y="1701800"/>
                        <a:ext cx="44291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8554" name="Object 5">
            <a:extLst>
              <a:ext uri="{FF2B5EF4-FFF2-40B4-BE49-F238E27FC236}">
                <a16:creationId xmlns:a16="http://schemas.microsoft.com/office/drawing/2014/main" id="{0EA6BA1B-46DE-C377-9C57-B761707BEFBA}"/>
              </a:ext>
            </a:extLst>
          </p:cNvPr>
          <p:cNvGraphicFramePr>
            <a:graphicFrameLocks noChangeAspect="1"/>
          </p:cNvGraphicFramePr>
          <p:nvPr/>
        </p:nvGraphicFramePr>
        <p:xfrm>
          <a:off x="2744788" y="746125"/>
          <a:ext cx="444500" cy="428625"/>
        </p:xfrm>
        <a:graphic>
          <a:graphicData uri="http://schemas.openxmlformats.org/presentationml/2006/ole">
            <mc:AlternateContent xmlns:mc="http://schemas.openxmlformats.org/markup-compatibility/2006">
              <mc:Choice xmlns:v="urn:schemas-microsoft-com:vml" Requires="v">
                <p:oleObj name="Equation" r:id="rId9" imgW="4686300" imgH="4394200" progId="Equation.DSMT4">
                  <p:embed/>
                </p:oleObj>
              </mc:Choice>
              <mc:Fallback>
                <p:oleObj name="Equation" r:id="rId9" imgW="4686300" imgH="43942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4788" y="746125"/>
                        <a:ext cx="4445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8555" name="Object 6">
            <a:extLst>
              <a:ext uri="{FF2B5EF4-FFF2-40B4-BE49-F238E27FC236}">
                <a16:creationId xmlns:a16="http://schemas.microsoft.com/office/drawing/2014/main" id="{5E089F0D-C277-8FF1-C617-EA71650E2237}"/>
              </a:ext>
            </a:extLst>
          </p:cNvPr>
          <p:cNvGraphicFramePr>
            <a:graphicFrameLocks noChangeAspect="1"/>
          </p:cNvGraphicFramePr>
          <p:nvPr/>
        </p:nvGraphicFramePr>
        <p:xfrm>
          <a:off x="2770188" y="2619375"/>
          <a:ext cx="442912" cy="428625"/>
        </p:xfrm>
        <a:graphic>
          <a:graphicData uri="http://schemas.openxmlformats.org/presentationml/2006/ole">
            <mc:AlternateContent xmlns:mc="http://schemas.openxmlformats.org/markup-compatibility/2006">
              <mc:Choice xmlns:v="urn:schemas-microsoft-com:vml" Requires="v">
                <p:oleObj name="Equation" r:id="rId7" imgW="4686300" imgH="4394200" progId="Equation.DSMT4">
                  <p:embed/>
                </p:oleObj>
              </mc:Choice>
              <mc:Fallback>
                <p:oleObj name="Equation" r:id="rId7" imgW="4686300" imgH="43942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0188" y="2619375"/>
                        <a:ext cx="44291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8556" name="Object 7">
            <a:extLst>
              <a:ext uri="{FF2B5EF4-FFF2-40B4-BE49-F238E27FC236}">
                <a16:creationId xmlns:a16="http://schemas.microsoft.com/office/drawing/2014/main" id="{33DA67DA-DDFA-12AC-DB34-FF035A7C33C9}"/>
              </a:ext>
            </a:extLst>
          </p:cNvPr>
          <p:cNvGraphicFramePr>
            <a:graphicFrameLocks noChangeAspect="1"/>
          </p:cNvGraphicFramePr>
          <p:nvPr/>
        </p:nvGraphicFramePr>
        <p:xfrm>
          <a:off x="2692400" y="2054225"/>
          <a:ext cx="587375" cy="303213"/>
        </p:xfrm>
        <a:graphic>
          <a:graphicData uri="http://schemas.openxmlformats.org/presentationml/2006/ole">
            <mc:AlternateContent xmlns:mc="http://schemas.openxmlformats.org/markup-compatibility/2006">
              <mc:Choice xmlns:v="urn:schemas-microsoft-com:vml" Requires="v">
                <p:oleObj name="Equation" r:id="rId11" imgW="11112500" imgH="5562600" progId="Equation.DSMT4">
                  <p:embed/>
                </p:oleObj>
              </mc:Choice>
              <mc:Fallback>
                <p:oleObj name="Equation" r:id="rId11" imgW="11112500" imgH="556260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2400" y="2054225"/>
                        <a:ext cx="587375"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8557" name="Object 8">
            <a:extLst>
              <a:ext uri="{FF2B5EF4-FFF2-40B4-BE49-F238E27FC236}">
                <a16:creationId xmlns:a16="http://schemas.microsoft.com/office/drawing/2014/main" id="{336D4613-FF5D-626A-EB14-75EEFCBB7FAF}"/>
              </a:ext>
            </a:extLst>
          </p:cNvPr>
          <p:cNvGraphicFramePr>
            <a:graphicFrameLocks noChangeAspect="1"/>
          </p:cNvGraphicFramePr>
          <p:nvPr/>
        </p:nvGraphicFramePr>
        <p:xfrm>
          <a:off x="2690813" y="1446213"/>
          <a:ext cx="587375" cy="303212"/>
        </p:xfrm>
        <a:graphic>
          <a:graphicData uri="http://schemas.openxmlformats.org/presentationml/2006/ole">
            <mc:AlternateContent xmlns:mc="http://schemas.openxmlformats.org/markup-compatibility/2006">
              <mc:Choice xmlns:v="urn:schemas-microsoft-com:vml" Requires="v">
                <p:oleObj name="Equation" r:id="rId13" imgW="11112500" imgH="5562600" progId="Equation.DSMT4">
                  <p:embed/>
                </p:oleObj>
              </mc:Choice>
              <mc:Fallback>
                <p:oleObj name="Equation" r:id="rId13" imgW="11112500" imgH="5562600" progId="Equation.DSMT4">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0813" y="1446213"/>
                        <a:ext cx="587375"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05646" name="Text Box 14">
            <a:extLst>
              <a:ext uri="{FF2B5EF4-FFF2-40B4-BE49-F238E27FC236}">
                <a16:creationId xmlns:a16="http://schemas.microsoft.com/office/drawing/2014/main" id="{35B48726-A9F3-88FC-9223-C2EBF0086A67}"/>
              </a:ext>
            </a:extLst>
          </p:cNvPr>
          <p:cNvSpPr txBox="1">
            <a:spLocks noChangeArrowheads="1"/>
          </p:cNvSpPr>
          <p:nvPr/>
        </p:nvSpPr>
        <p:spPr bwMode="auto">
          <a:xfrm rot="-5400000">
            <a:off x="-677863" y="4268788"/>
            <a:ext cx="1660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i="0">
                <a:latin typeface="Arial" panose="020B0604020202020204" pitchFamily="34" charset="0"/>
              </a:rPr>
              <a:t>Decay probability</a:t>
            </a:r>
          </a:p>
        </p:txBody>
      </p:sp>
      <p:grpSp>
        <p:nvGrpSpPr>
          <p:cNvPr id="108559" name="Group 15">
            <a:extLst>
              <a:ext uri="{FF2B5EF4-FFF2-40B4-BE49-F238E27FC236}">
                <a16:creationId xmlns:a16="http://schemas.microsoft.com/office/drawing/2014/main" id="{9EF36ECE-4505-4F60-3C19-2B3CD79A6770}"/>
              </a:ext>
            </a:extLst>
          </p:cNvPr>
          <p:cNvGrpSpPr>
            <a:grpSpLocks/>
          </p:cNvGrpSpPr>
          <p:nvPr/>
        </p:nvGrpSpPr>
        <p:grpSpPr bwMode="auto">
          <a:xfrm>
            <a:off x="3492500" y="708025"/>
            <a:ext cx="3275013" cy="2339975"/>
            <a:chOff x="2488" y="446"/>
            <a:chExt cx="2063" cy="1474"/>
          </a:xfrm>
        </p:grpSpPr>
        <p:sp>
          <p:nvSpPr>
            <p:cNvPr id="108585" name="Arc 16">
              <a:extLst>
                <a:ext uri="{FF2B5EF4-FFF2-40B4-BE49-F238E27FC236}">
                  <a16:creationId xmlns:a16="http://schemas.microsoft.com/office/drawing/2014/main" id="{0AE6F50C-4B45-C28C-371D-3ED3D87C21F7}"/>
                </a:ext>
              </a:extLst>
            </p:cNvPr>
            <p:cNvSpPr>
              <a:spLocks/>
            </p:cNvSpPr>
            <p:nvPr/>
          </p:nvSpPr>
          <p:spPr bwMode="auto">
            <a:xfrm flipV="1">
              <a:off x="2679" y="1225"/>
              <a:ext cx="1543" cy="546"/>
            </a:xfrm>
            <a:custGeom>
              <a:avLst/>
              <a:gdLst>
                <a:gd name="T0" fmla="*/ 0 w 22571"/>
                <a:gd name="T1" fmla="*/ 0 h 21600"/>
                <a:gd name="T2" fmla="*/ 0 w 22571"/>
                <a:gd name="T3" fmla="*/ 0 h 21600"/>
                <a:gd name="T4" fmla="*/ 0 w 22571"/>
                <a:gd name="T5" fmla="*/ 0 h 21600"/>
                <a:gd name="T6" fmla="*/ 0 60000 65536"/>
                <a:gd name="T7" fmla="*/ 0 60000 65536"/>
                <a:gd name="T8" fmla="*/ 0 60000 65536"/>
                <a:gd name="T9" fmla="*/ 0 w 22571"/>
                <a:gd name="T10" fmla="*/ 0 h 21600"/>
                <a:gd name="T11" fmla="*/ 22571 w 22571"/>
                <a:gd name="T12" fmla="*/ 21600 h 21600"/>
              </a:gdLst>
              <a:ahLst/>
              <a:cxnLst>
                <a:cxn ang="T6">
                  <a:pos x="T0" y="T1"/>
                </a:cxn>
                <a:cxn ang="T7">
                  <a:pos x="T2" y="T3"/>
                </a:cxn>
                <a:cxn ang="T8">
                  <a:pos x="T4" y="T5"/>
                </a:cxn>
              </a:cxnLst>
              <a:rect l="T9" t="T10" r="T11" b="T12"/>
              <a:pathLst>
                <a:path w="22571" h="21600" fill="none" extrusionOk="0">
                  <a:moveTo>
                    <a:pt x="0" y="16510"/>
                  </a:moveTo>
                  <a:cubicBezTo>
                    <a:pt x="2349" y="6822"/>
                    <a:pt x="11023" y="-1"/>
                    <a:pt x="20992" y="0"/>
                  </a:cubicBezTo>
                  <a:cubicBezTo>
                    <a:pt x="21518" y="0"/>
                    <a:pt x="22045" y="19"/>
                    <a:pt x="22571" y="57"/>
                  </a:cubicBezTo>
                </a:path>
                <a:path w="22571" h="21600" stroke="0" extrusionOk="0">
                  <a:moveTo>
                    <a:pt x="0" y="16510"/>
                  </a:moveTo>
                  <a:cubicBezTo>
                    <a:pt x="2349" y="6822"/>
                    <a:pt x="11023" y="-1"/>
                    <a:pt x="20992" y="0"/>
                  </a:cubicBezTo>
                  <a:cubicBezTo>
                    <a:pt x="21518" y="0"/>
                    <a:pt x="22045" y="19"/>
                    <a:pt x="22571" y="57"/>
                  </a:cubicBezTo>
                  <a:lnTo>
                    <a:pt x="20992" y="21600"/>
                  </a:lnTo>
                  <a:lnTo>
                    <a:pt x="0" y="16510"/>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CH"/>
            </a:p>
          </p:txBody>
        </p:sp>
        <p:sp>
          <p:nvSpPr>
            <p:cNvPr id="108586" name="Line 17">
              <a:extLst>
                <a:ext uri="{FF2B5EF4-FFF2-40B4-BE49-F238E27FC236}">
                  <a16:creationId xmlns:a16="http://schemas.microsoft.com/office/drawing/2014/main" id="{DD2039DC-4BC9-BD74-875D-52A508D78C42}"/>
                </a:ext>
              </a:extLst>
            </p:cNvPr>
            <p:cNvSpPr>
              <a:spLocks noChangeShapeType="1"/>
            </p:cNvSpPr>
            <p:nvPr/>
          </p:nvSpPr>
          <p:spPr bwMode="auto">
            <a:xfrm>
              <a:off x="4318" y="764"/>
              <a:ext cx="0" cy="1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H"/>
            </a:p>
          </p:txBody>
        </p:sp>
        <p:graphicFrame>
          <p:nvGraphicFramePr>
            <p:cNvPr id="108587" name="Object 13">
              <a:extLst>
                <a:ext uri="{FF2B5EF4-FFF2-40B4-BE49-F238E27FC236}">
                  <a16:creationId xmlns:a16="http://schemas.microsoft.com/office/drawing/2014/main" id="{91142542-2676-D4D9-7DBD-6068D3497A05}"/>
                </a:ext>
              </a:extLst>
            </p:cNvPr>
            <p:cNvGraphicFramePr>
              <a:graphicFrameLocks noChangeAspect="1"/>
            </p:cNvGraphicFramePr>
            <p:nvPr/>
          </p:nvGraphicFramePr>
          <p:xfrm>
            <a:off x="3348" y="672"/>
            <a:ext cx="363" cy="245"/>
          </p:xfrm>
          <a:graphic>
            <a:graphicData uri="http://schemas.openxmlformats.org/presentationml/2006/ole">
              <mc:AlternateContent xmlns:mc="http://schemas.openxmlformats.org/markup-compatibility/2006">
                <mc:Choice xmlns:v="urn:schemas-microsoft-com:vml" Requires="v">
                  <p:oleObj name="Equation" r:id="rId15" imgW="8191500" imgH="5270500" progId="Equation.DSMT4">
                    <p:embed/>
                  </p:oleObj>
                </mc:Choice>
                <mc:Fallback>
                  <p:oleObj name="Equation" r:id="rId15" imgW="8191500" imgH="5270500" progId="Equation.DSMT4">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48" y="672"/>
                          <a:ext cx="363"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8588" name="Line 19">
              <a:extLst>
                <a:ext uri="{FF2B5EF4-FFF2-40B4-BE49-F238E27FC236}">
                  <a16:creationId xmlns:a16="http://schemas.microsoft.com/office/drawing/2014/main" id="{64505396-20DD-70D0-3675-93ADEA4CBEED}"/>
                </a:ext>
              </a:extLst>
            </p:cNvPr>
            <p:cNvSpPr>
              <a:spLocks noChangeShapeType="1"/>
            </p:cNvSpPr>
            <p:nvPr/>
          </p:nvSpPr>
          <p:spPr bwMode="auto">
            <a:xfrm flipV="1">
              <a:off x="4318" y="1477"/>
              <a:ext cx="0" cy="1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H"/>
            </a:p>
          </p:txBody>
        </p:sp>
        <p:graphicFrame>
          <p:nvGraphicFramePr>
            <p:cNvPr id="108589" name="Object 14">
              <a:extLst>
                <a:ext uri="{FF2B5EF4-FFF2-40B4-BE49-F238E27FC236}">
                  <a16:creationId xmlns:a16="http://schemas.microsoft.com/office/drawing/2014/main" id="{EDEF4D27-C044-A058-90D3-A7603B73E4B0}"/>
                </a:ext>
              </a:extLst>
            </p:cNvPr>
            <p:cNvGraphicFramePr>
              <a:graphicFrameLocks noChangeAspect="1"/>
            </p:cNvGraphicFramePr>
            <p:nvPr/>
          </p:nvGraphicFramePr>
          <p:xfrm>
            <a:off x="3261" y="1246"/>
            <a:ext cx="519" cy="448"/>
          </p:xfrm>
          <a:graphic>
            <a:graphicData uri="http://schemas.openxmlformats.org/presentationml/2006/ole">
              <mc:AlternateContent xmlns:mc="http://schemas.openxmlformats.org/markup-compatibility/2006">
                <mc:Choice xmlns:v="urn:schemas-microsoft-com:vml" Requires="v">
                  <p:oleObj name="Equation" r:id="rId17" imgW="11696700" imgH="9652000" progId="Equation.DSMT4">
                    <p:embed/>
                  </p:oleObj>
                </mc:Choice>
                <mc:Fallback>
                  <p:oleObj name="Equation" r:id="rId17" imgW="11696700" imgH="9652000" progId="Equation.DSMT4">
                    <p:embed/>
                    <p:pic>
                      <p:nvPicPr>
                        <p:cNvPr id="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61" y="1246"/>
                          <a:ext cx="519" cy="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8590" name="Arc 21">
              <a:extLst>
                <a:ext uri="{FF2B5EF4-FFF2-40B4-BE49-F238E27FC236}">
                  <a16:creationId xmlns:a16="http://schemas.microsoft.com/office/drawing/2014/main" id="{F0E7F2AB-C61C-2B4D-F7AA-8F65A81AD36A}"/>
                </a:ext>
              </a:extLst>
            </p:cNvPr>
            <p:cNvSpPr>
              <a:spLocks/>
            </p:cNvSpPr>
            <p:nvPr/>
          </p:nvSpPr>
          <p:spPr bwMode="auto">
            <a:xfrm>
              <a:off x="2639" y="638"/>
              <a:ext cx="1543" cy="545"/>
            </a:xfrm>
            <a:custGeom>
              <a:avLst/>
              <a:gdLst>
                <a:gd name="T0" fmla="*/ 0 w 22571"/>
                <a:gd name="T1" fmla="*/ 0 h 21600"/>
                <a:gd name="T2" fmla="*/ 0 w 22571"/>
                <a:gd name="T3" fmla="*/ 0 h 21600"/>
                <a:gd name="T4" fmla="*/ 0 w 22571"/>
                <a:gd name="T5" fmla="*/ 0 h 21600"/>
                <a:gd name="T6" fmla="*/ 0 60000 65536"/>
                <a:gd name="T7" fmla="*/ 0 60000 65536"/>
                <a:gd name="T8" fmla="*/ 0 60000 65536"/>
                <a:gd name="T9" fmla="*/ 0 w 22571"/>
                <a:gd name="T10" fmla="*/ 0 h 21600"/>
                <a:gd name="T11" fmla="*/ 22571 w 22571"/>
                <a:gd name="T12" fmla="*/ 21600 h 21600"/>
              </a:gdLst>
              <a:ahLst/>
              <a:cxnLst>
                <a:cxn ang="T6">
                  <a:pos x="T0" y="T1"/>
                </a:cxn>
                <a:cxn ang="T7">
                  <a:pos x="T2" y="T3"/>
                </a:cxn>
                <a:cxn ang="T8">
                  <a:pos x="T4" y="T5"/>
                </a:cxn>
              </a:cxnLst>
              <a:rect l="T9" t="T10" r="T11" b="T12"/>
              <a:pathLst>
                <a:path w="22571" h="21600" fill="none" extrusionOk="0">
                  <a:moveTo>
                    <a:pt x="0" y="16510"/>
                  </a:moveTo>
                  <a:cubicBezTo>
                    <a:pt x="2349" y="6822"/>
                    <a:pt x="11023" y="-1"/>
                    <a:pt x="20992" y="0"/>
                  </a:cubicBezTo>
                  <a:cubicBezTo>
                    <a:pt x="21518" y="0"/>
                    <a:pt x="22045" y="19"/>
                    <a:pt x="22571" y="57"/>
                  </a:cubicBezTo>
                </a:path>
                <a:path w="22571" h="21600" stroke="0" extrusionOk="0">
                  <a:moveTo>
                    <a:pt x="0" y="16510"/>
                  </a:moveTo>
                  <a:cubicBezTo>
                    <a:pt x="2349" y="6822"/>
                    <a:pt x="11023" y="-1"/>
                    <a:pt x="20992" y="0"/>
                  </a:cubicBezTo>
                  <a:cubicBezTo>
                    <a:pt x="21518" y="0"/>
                    <a:pt x="22045" y="19"/>
                    <a:pt x="22571" y="57"/>
                  </a:cubicBezTo>
                  <a:lnTo>
                    <a:pt x="20992" y="21600"/>
                  </a:lnTo>
                  <a:lnTo>
                    <a:pt x="0" y="16510"/>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CH"/>
            </a:p>
          </p:txBody>
        </p:sp>
        <p:graphicFrame>
          <p:nvGraphicFramePr>
            <p:cNvPr id="108591" name="Object 15">
              <a:extLst>
                <a:ext uri="{FF2B5EF4-FFF2-40B4-BE49-F238E27FC236}">
                  <a16:creationId xmlns:a16="http://schemas.microsoft.com/office/drawing/2014/main" id="{5209B1D2-E2D9-0943-817F-BA126476CCF9}"/>
                </a:ext>
              </a:extLst>
            </p:cNvPr>
            <p:cNvGraphicFramePr>
              <a:graphicFrameLocks noChangeAspect="1"/>
            </p:cNvGraphicFramePr>
            <p:nvPr/>
          </p:nvGraphicFramePr>
          <p:xfrm>
            <a:off x="2488" y="1057"/>
            <a:ext cx="279" cy="275"/>
          </p:xfrm>
          <a:graphic>
            <a:graphicData uri="http://schemas.openxmlformats.org/presentationml/2006/ole">
              <mc:AlternateContent xmlns:mc="http://schemas.openxmlformats.org/markup-compatibility/2006">
                <mc:Choice xmlns:v="urn:schemas-microsoft-com:vml" Requires="v">
                  <p:oleObj name="Equation" r:id="rId19" imgW="4686300" imgH="4394200" progId="Equation.DSMT4">
                    <p:embed/>
                  </p:oleObj>
                </mc:Choice>
                <mc:Fallback>
                  <p:oleObj name="Equation" r:id="rId19" imgW="4686300" imgH="4394200" progId="Equation.DSMT4">
                    <p:embed/>
                    <p:pic>
                      <p:nvPicPr>
                        <p:cNvPr id="0"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88" y="1057"/>
                          <a:ext cx="279" cy="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8592" name="Object 16">
              <a:extLst>
                <a:ext uri="{FF2B5EF4-FFF2-40B4-BE49-F238E27FC236}">
                  <a16:creationId xmlns:a16="http://schemas.microsoft.com/office/drawing/2014/main" id="{78882C51-5915-B838-4950-448A04F77215}"/>
                </a:ext>
              </a:extLst>
            </p:cNvPr>
            <p:cNvGraphicFramePr>
              <a:graphicFrameLocks noChangeAspect="1"/>
            </p:cNvGraphicFramePr>
            <p:nvPr/>
          </p:nvGraphicFramePr>
          <p:xfrm>
            <a:off x="4214" y="446"/>
            <a:ext cx="280" cy="275"/>
          </p:xfrm>
          <a:graphic>
            <a:graphicData uri="http://schemas.openxmlformats.org/presentationml/2006/ole">
              <mc:AlternateContent xmlns:mc="http://schemas.openxmlformats.org/markup-compatibility/2006">
                <mc:Choice xmlns:v="urn:schemas-microsoft-com:vml" Requires="v">
                  <p:oleObj name="Equation" r:id="rId21" imgW="4686300" imgH="4394200" progId="Equation.DSMT4">
                    <p:embed/>
                  </p:oleObj>
                </mc:Choice>
                <mc:Fallback>
                  <p:oleObj name="Equation" r:id="rId21" imgW="4686300" imgH="4394200" progId="Equation.DSMT4">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4" y="446"/>
                          <a:ext cx="280" cy="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8593" name="Object 17">
              <a:extLst>
                <a:ext uri="{FF2B5EF4-FFF2-40B4-BE49-F238E27FC236}">
                  <a16:creationId xmlns:a16="http://schemas.microsoft.com/office/drawing/2014/main" id="{A9FDD1EE-4ABD-68DE-EA48-B101A6CC7091}"/>
                </a:ext>
              </a:extLst>
            </p:cNvPr>
            <p:cNvGraphicFramePr>
              <a:graphicFrameLocks noChangeAspect="1"/>
            </p:cNvGraphicFramePr>
            <p:nvPr/>
          </p:nvGraphicFramePr>
          <p:xfrm>
            <a:off x="4230" y="1645"/>
            <a:ext cx="279" cy="275"/>
          </p:xfrm>
          <a:graphic>
            <a:graphicData uri="http://schemas.openxmlformats.org/presentationml/2006/ole">
              <mc:AlternateContent xmlns:mc="http://schemas.openxmlformats.org/markup-compatibility/2006">
                <mc:Choice xmlns:v="urn:schemas-microsoft-com:vml" Requires="v">
                  <p:oleObj name="Equation" r:id="rId22" imgW="4686300" imgH="4394200" progId="Equation.DSMT4">
                    <p:embed/>
                  </p:oleObj>
                </mc:Choice>
                <mc:Fallback>
                  <p:oleObj name="Equation" r:id="rId22" imgW="4686300" imgH="4394200" progId="Equation.DSMT4">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0" y="1645"/>
                          <a:ext cx="279" cy="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8594" name="Object 18">
              <a:extLst>
                <a:ext uri="{FF2B5EF4-FFF2-40B4-BE49-F238E27FC236}">
                  <a16:creationId xmlns:a16="http://schemas.microsoft.com/office/drawing/2014/main" id="{03376DFB-FC2A-54A7-07E0-56FB524315A7}"/>
                </a:ext>
              </a:extLst>
            </p:cNvPr>
            <p:cNvGraphicFramePr>
              <a:graphicFrameLocks noChangeAspect="1"/>
            </p:cNvGraphicFramePr>
            <p:nvPr/>
          </p:nvGraphicFramePr>
          <p:xfrm>
            <a:off x="4181" y="1283"/>
            <a:ext cx="370" cy="194"/>
          </p:xfrm>
          <a:graphic>
            <a:graphicData uri="http://schemas.openxmlformats.org/presentationml/2006/ole">
              <mc:AlternateContent xmlns:mc="http://schemas.openxmlformats.org/markup-compatibility/2006">
                <mc:Choice xmlns:v="urn:schemas-microsoft-com:vml" Requires="v">
                  <p:oleObj name="Equation" r:id="rId23" imgW="11112500" imgH="5562600" progId="Equation.DSMT4">
                    <p:embed/>
                  </p:oleObj>
                </mc:Choice>
                <mc:Fallback>
                  <p:oleObj name="Equation" r:id="rId23" imgW="11112500" imgH="5562600" progId="Equation.DSMT4">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81" y="1283"/>
                          <a:ext cx="370"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8595" name="Object 19">
              <a:extLst>
                <a:ext uri="{FF2B5EF4-FFF2-40B4-BE49-F238E27FC236}">
                  <a16:creationId xmlns:a16="http://schemas.microsoft.com/office/drawing/2014/main" id="{C2E9E526-427B-4796-F88A-C0BF74FDC964}"/>
                </a:ext>
              </a:extLst>
            </p:cNvPr>
            <p:cNvGraphicFramePr>
              <a:graphicFrameLocks noChangeAspect="1"/>
            </p:cNvGraphicFramePr>
            <p:nvPr/>
          </p:nvGraphicFramePr>
          <p:xfrm>
            <a:off x="4180" y="894"/>
            <a:ext cx="370" cy="194"/>
          </p:xfrm>
          <a:graphic>
            <a:graphicData uri="http://schemas.openxmlformats.org/presentationml/2006/ole">
              <mc:AlternateContent xmlns:mc="http://schemas.openxmlformats.org/markup-compatibility/2006">
                <mc:Choice xmlns:v="urn:schemas-microsoft-com:vml" Requires="v">
                  <p:oleObj name="Equation" r:id="rId24" imgW="11112500" imgH="5562600" progId="Equation.DSMT4">
                    <p:embed/>
                  </p:oleObj>
                </mc:Choice>
                <mc:Fallback>
                  <p:oleObj name="Equation" r:id="rId24" imgW="11112500" imgH="5562600" progId="Equation.DSMT4">
                    <p:embed/>
                    <p:pic>
                      <p:nvPicPr>
                        <p:cNvPr id="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80" y="894"/>
                          <a:ext cx="370"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
        <p:nvSpPr>
          <p:cNvPr id="1605660" name="Rectangle 28">
            <a:extLst>
              <a:ext uri="{FF2B5EF4-FFF2-40B4-BE49-F238E27FC236}">
                <a16:creationId xmlns:a16="http://schemas.microsoft.com/office/drawing/2014/main" id="{6AD0C43E-E240-FA95-B457-F1E773C9E6E2}"/>
              </a:ext>
            </a:extLst>
          </p:cNvPr>
          <p:cNvSpPr>
            <a:spLocks noChangeArrowheads="1"/>
          </p:cNvSpPr>
          <p:nvPr/>
        </p:nvSpPr>
        <p:spPr bwMode="auto">
          <a:xfrm>
            <a:off x="7038975" y="6175375"/>
            <a:ext cx="263525" cy="412750"/>
          </a:xfrm>
          <a:prstGeom prst="rect">
            <a:avLst/>
          </a:prstGeom>
          <a:solidFill>
            <a:schemeClr val="bg1"/>
          </a:solidFill>
          <a:ln w="28575">
            <a:solidFill>
              <a:schemeClr val="bg1"/>
            </a:solidFill>
            <a:miter lim="800000"/>
            <a:headEnd/>
            <a:tailEnd/>
          </a:ln>
        </p:spPr>
        <p:txBody>
          <a:bodyPr wrap="none"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1605662" name="Rectangle 30">
            <a:extLst>
              <a:ext uri="{FF2B5EF4-FFF2-40B4-BE49-F238E27FC236}">
                <a16:creationId xmlns:a16="http://schemas.microsoft.com/office/drawing/2014/main" id="{803F3945-99EE-2D4F-0304-8805E079363A}"/>
              </a:ext>
            </a:extLst>
          </p:cNvPr>
          <p:cNvSpPr>
            <a:spLocks noChangeArrowheads="1"/>
          </p:cNvSpPr>
          <p:nvPr/>
        </p:nvSpPr>
        <p:spPr bwMode="auto">
          <a:xfrm>
            <a:off x="331788" y="6175375"/>
            <a:ext cx="7559675" cy="1016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pSp>
        <p:nvGrpSpPr>
          <p:cNvPr id="3" name="Group 31">
            <a:extLst>
              <a:ext uri="{FF2B5EF4-FFF2-40B4-BE49-F238E27FC236}">
                <a16:creationId xmlns:a16="http://schemas.microsoft.com/office/drawing/2014/main" id="{45FB9197-DE55-F502-BB9B-C4CFCEEE38E0}"/>
              </a:ext>
            </a:extLst>
          </p:cNvPr>
          <p:cNvGrpSpPr>
            <a:grpSpLocks/>
          </p:cNvGrpSpPr>
          <p:nvPr/>
        </p:nvGrpSpPr>
        <p:grpSpPr bwMode="auto">
          <a:xfrm>
            <a:off x="470020" y="3143949"/>
            <a:ext cx="4001967" cy="3281362"/>
            <a:chOff x="-330" y="-116"/>
            <a:chExt cx="2016" cy="1859"/>
          </a:xfrm>
        </p:grpSpPr>
        <p:pic>
          <p:nvPicPr>
            <p:cNvPr id="108583" name="Picture 32" descr="B0">
              <a:extLst>
                <a:ext uri="{FF2B5EF4-FFF2-40B4-BE49-F238E27FC236}">
                  <a16:creationId xmlns:a16="http://schemas.microsoft.com/office/drawing/2014/main" id="{71BAC0A7-36E1-317E-5CA4-86CFCEBDF31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t="6395"/>
            <a:stretch>
              <a:fillRect/>
            </a:stretch>
          </p:blipFill>
          <p:spPr bwMode="auto">
            <a:xfrm>
              <a:off x="-330" y="-116"/>
              <a:ext cx="2016" cy="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84" name="Rectangle 33">
              <a:extLst>
                <a:ext uri="{FF2B5EF4-FFF2-40B4-BE49-F238E27FC236}">
                  <a16:creationId xmlns:a16="http://schemas.microsoft.com/office/drawing/2014/main" id="{6952C42A-4BDC-71DA-3678-47504D616736}"/>
                </a:ext>
              </a:extLst>
            </p:cNvPr>
            <p:cNvSpPr>
              <a:spLocks noChangeArrowheads="1"/>
            </p:cNvSpPr>
            <p:nvPr/>
          </p:nvSpPr>
          <p:spPr bwMode="auto">
            <a:xfrm>
              <a:off x="-152" y="1559"/>
              <a:ext cx="1759" cy="64"/>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pSp>
      <p:grpSp>
        <p:nvGrpSpPr>
          <p:cNvPr id="5" name="Group 37">
            <a:extLst>
              <a:ext uri="{FF2B5EF4-FFF2-40B4-BE49-F238E27FC236}">
                <a16:creationId xmlns:a16="http://schemas.microsoft.com/office/drawing/2014/main" id="{7D95F677-9207-1622-A65F-045EE1A8CB63}"/>
              </a:ext>
            </a:extLst>
          </p:cNvPr>
          <p:cNvGrpSpPr>
            <a:grpSpLocks/>
          </p:cNvGrpSpPr>
          <p:nvPr/>
        </p:nvGrpSpPr>
        <p:grpSpPr bwMode="auto">
          <a:xfrm>
            <a:off x="2727325" y="3786188"/>
            <a:ext cx="1341438" cy="669925"/>
            <a:chOff x="3740" y="1890"/>
            <a:chExt cx="845" cy="422"/>
          </a:xfrm>
        </p:grpSpPr>
        <p:sp>
          <p:nvSpPr>
            <p:cNvPr id="108577" name="Text Box 38">
              <a:extLst>
                <a:ext uri="{FF2B5EF4-FFF2-40B4-BE49-F238E27FC236}">
                  <a16:creationId xmlns:a16="http://schemas.microsoft.com/office/drawing/2014/main" id="{5F71EF76-4AF1-834D-3922-176F8EE2902C}"/>
                </a:ext>
              </a:extLst>
            </p:cNvPr>
            <p:cNvSpPr txBox="1">
              <a:spLocks noChangeArrowheads="1"/>
            </p:cNvSpPr>
            <p:nvPr/>
          </p:nvSpPr>
          <p:spPr bwMode="auto">
            <a:xfrm>
              <a:off x="4030" y="1890"/>
              <a:ext cx="5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sz="1800" b="0" i="0">
                  <a:solidFill>
                    <a:srgbClr val="0033CC"/>
                  </a:solidFill>
                  <a:latin typeface="Arial" panose="020B0604020202020204" pitchFamily="34" charset="0"/>
                </a:rPr>
                <a:t>B</a:t>
              </a:r>
              <a:r>
                <a:rPr lang="en-US" altLang="en-CH" sz="1800" b="0" i="0" baseline="30000">
                  <a:solidFill>
                    <a:srgbClr val="0033CC"/>
                  </a:solidFill>
                  <a:latin typeface="Arial" panose="020B0604020202020204" pitchFamily="34" charset="0"/>
                </a:rPr>
                <a:t>0</a:t>
              </a:r>
              <a:r>
                <a:rPr lang="en-US" altLang="en-CH" sz="1800" b="0" i="0">
                  <a:solidFill>
                    <a:srgbClr val="0033CC"/>
                  </a:solidFill>
                  <a:latin typeface="Arial" panose="020B0604020202020204" pitchFamily="34" charset="0"/>
                  <a:sym typeface="Wingdings" pitchFamily="2" charset="2"/>
                </a:rPr>
                <a:t>B</a:t>
              </a:r>
              <a:r>
                <a:rPr lang="en-US" altLang="en-CH" sz="1800" b="0" i="0" baseline="30000">
                  <a:solidFill>
                    <a:srgbClr val="0033CC"/>
                  </a:solidFill>
                  <a:latin typeface="Arial" panose="020B0604020202020204" pitchFamily="34" charset="0"/>
                  <a:sym typeface="Wingdings" pitchFamily="2" charset="2"/>
                </a:rPr>
                <a:t>0</a:t>
              </a:r>
              <a:endParaRPr lang="en-GB" altLang="en-CH" sz="1800" b="0" i="0" baseline="30000">
                <a:solidFill>
                  <a:srgbClr val="0033CC"/>
                </a:solidFill>
                <a:latin typeface="Arial" panose="020B0604020202020204" pitchFamily="34" charset="0"/>
              </a:endParaRPr>
            </a:p>
          </p:txBody>
        </p:sp>
        <p:sp>
          <p:nvSpPr>
            <p:cNvPr id="108578" name="Text Box 39">
              <a:extLst>
                <a:ext uri="{FF2B5EF4-FFF2-40B4-BE49-F238E27FC236}">
                  <a16:creationId xmlns:a16="http://schemas.microsoft.com/office/drawing/2014/main" id="{83BB24C4-F2DE-9D3E-D8A3-B38F0D79FCF5}"/>
                </a:ext>
              </a:extLst>
            </p:cNvPr>
            <p:cNvSpPr txBox="1">
              <a:spLocks noChangeArrowheads="1"/>
            </p:cNvSpPr>
            <p:nvPr/>
          </p:nvSpPr>
          <p:spPr bwMode="auto">
            <a:xfrm>
              <a:off x="4029" y="2081"/>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GB" altLang="en-CH" sz="1800" b="0" i="0">
                  <a:solidFill>
                    <a:srgbClr val="FF0000"/>
                  </a:solidFill>
                  <a:latin typeface="Arial" panose="020B0604020202020204" pitchFamily="34" charset="0"/>
                </a:rPr>
                <a:t>B</a:t>
              </a:r>
              <a:r>
                <a:rPr lang="en-GB" altLang="en-CH" sz="1800" b="0" i="0" baseline="30000">
                  <a:solidFill>
                    <a:srgbClr val="FF0000"/>
                  </a:solidFill>
                  <a:latin typeface="Arial" panose="020B0604020202020204" pitchFamily="34" charset="0"/>
                </a:rPr>
                <a:t>0</a:t>
              </a:r>
              <a:r>
                <a:rPr lang="en-GB" altLang="en-CH" sz="1800" b="0" i="0">
                  <a:solidFill>
                    <a:srgbClr val="FF0000"/>
                  </a:solidFill>
                  <a:latin typeface="Arial" panose="020B0604020202020204" pitchFamily="34" charset="0"/>
                  <a:sym typeface="Wingdings" pitchFamily="2" charset="2"/>
                </a:rPr>
                <a:t></a:t>
              </a:r>
              <a:r>
                <a:rPr lang="en-GB" altLang="en-CH" sz="1800" b="0" i="0">
                  <a:solidFill>
                    <a:srgbClr val="FF0000"/>
                  </a:solidFill>
                  <a:latin typeface="Arial Bar"/>
                  <a:sym typeface="Wingdings" pitchFamily="2" charset="2"/>
                </a:rPr>
                <a:t>B</a:t>
              </a:r>
              <a:r>
                <a:rPr lang="en-GB" altLang="en-CH" sz="1800" b="0" i="0" baseline="30000">
                  <a:solidFill>
                    <a:srgbClr val="FF0000"/>
                  </a:solidFill>
                  <a:latin typeface="Arial" panose="020B0604020202020204" pitchFamily="34" charset="0"/>
                  <a:sym typeface="Wingdings" pitchFamily="2" charset="2"/>
                </a:rPr>
                <a:t>0</a:t>
              </a:r>
              <a:endParaRPr lang="en-GB" altLang="en-CH" sz="1800" b="0" i="0" baseline="30000">
                <a:solidFill>
                  <a:srgbClr val="FF0000"/>
                </a:solidFill>
                <a:latin typeface="Arial" panose="020B0604020202020204" pitchFamily="34" charset="0"/>
              </a:endParaRPr>
            </a:p>
          </p:txBody>
        </p:sp>
        <p:sp>
          <p:nvSpPr>
            <p:cNvPr id="108579" name="Line 40">
              <a:extLst>
                <a:ext uri="{FF2B5EF4-FFF2-40B4-BE49-F238E27FC236}">
                  <a16:creationId xmlns:a16="http://schemas.microsoft.com/office/drawing/2014/main" id="{28E52AC7-E36A-87FF-B775-21ADEB8A1EC2}"/>
                </a:ext>
              </a:extLst>
            </p:cNvPr>
            <p:cNvSpPr>
              <a:spLocks noChangeShapeType="1"/>
            </p:cNvSpPr>
            <p:nvPr/>
          </p:nvSpPr>
          <p:spPr bwMode="auto">
            <a:xfrm>
              <a:off x="3740" y="2009"/>
              <a:ext cx="314"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sp>
          <p:nvSpPr>
            <p:cNvPr id="108580" name="Line 41">
              <a:extLst>
                <a:ext uri="{FF2B5EF4-FFF2-40B4-BE49-F238E27FC236}">
                  <a16:creationId xmlns:a16="http://schemas.microsoft.com/office/drawing/2014/main" id="{CBE360A5-C075-FBF9-8200-932E0CAFAD1E}"/>
                </a:ext>
              </a:extLst>
            </p:cNvPr>
            <p:cNvSpPr>
              <a:spLocks noChangeShapeType="1"/>
            </p:cNvSpPr>
            <p:nvPr/>
          </p:nvSpPr>
          <p:spPr bwMode="auto">
            <a:xfrm>
              <a:off x="3751" y="2202"/>
              <a:ext cx="3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grpSp>
      <p:sp>
        <p:nvSpPr>
          <p:cNvPr id="1605674" name="Text Box 42">
            <a:extLst>
              <a:ext uri="{FF2B5EF4-FFF2-40B4-BE49-F238E27FC236}">
                <a16:creationId xmlns:a16="http://schemas.microsoft.com/office/drawing/2014/main" id="{59827358-B471-4852-8A66-5CBD42483532}"/>
              </a:ext>
            </a:extLst>
          </p:cNvPr>
          <p:cNvSpPr txBox="1">
            <a:spLocks noChangeArrowheads="1"/>
          </p:cNvSpPr>
          <p:nvPr/>
        </p:nvSpPr>
        <p:spPr bwMode="auto">
          <a:xfrm>
            <a:off x="5386388" y="6188075"/>
            <a:ext cx="171291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600" i="0">
                <a:latin typeface="Arial" panose="020B0604020202020204" pitchFamily="34" charset="0"/>
              </a:rPr>
              <a:t>Proper Time</a:t>
            </a:r>
            <a:r>
              <a:rPr lang="en-US" altLang="en-CH" sz="2400" i="0">
                <a:latin typeface="Arial" panose="020B0604020202020204" pitchFamily="34" charset="0"/>
              </a:rPr>
              <a:t> </a:t>
            </a:r>
            <a:r>
              <a:rPr lang="en-US" altLang="en-CH" sz="1600" i="0">
                <a:latin typeface="Arial" panose="020B0604020202020204" pitchFamily="34" charset="0"/>
                <a:sym typeface="Wingdings" pitchFamily="2" charset="2"/>
              </a:rPr>
              <a:t></a:t>
            </a:r>
            <a:endParaRPr lang="en-US" altLang="en-CH" sz="1600" i="0">
              <a:latin typeface="Arial" panose="020B0604020202020204" pitchFamily="34" charset="0"/>
            </a:endParaRPr>
          </a:p>
        </p:txBody>
      </p:sp>
      <p:graphicFrame>
        <p:nvGraphicFramePr>
          <p:cNvPr id="1605677" name="Object 11">
            <a:extLst>
              <a:ext uri="{FF2B5EF4-FFF2-40B4-BE49-F238E27FC236}">
                <a16:creationId xmlns:a16="http://schemas.microsoft.com/office/drawing/2014/main" id="{078FFA9D-936D-325B-BB92-5B961F0EDA50}"/>
              </a:ext>
            </a:extLst>
          </p:cNvPr>
          <p:cNvGraphicFramePr>
            <a:graphicFrameLocks noChangeAspect="1"/>
          </p:cNvGraphicFramePr>
          <p:nvPr>
            <p:extLst>
              <p:ext uri="{D42A27DB-BD31-4B8C-83A1-F6EECF244321}">
                <p14:modId xmlns:p14="http://schemas.microsoft.com/office/powerpoint/2010/main" val="3199558277"/>
              </p:ext>
            </p:extLst>
          </p:nvPr>
        </p:nvGraphicFramePr>
        <p:xfrm>
          <a:off x="5176837" y="4879181"/>
          <a:ext cx="1295400" cy="715963"/>
        </p:xfrm>
        <a:graphic>
          <a:graphicData uri="http://schemas.openxmlformats.org/presentationml/2006/ole">
            <mc:AlternateContent xmlns:mc="http://schemas.openxmlformats.org/markup-compatibility/2006">
              <mc:Choice xmlns:v="urn:schemas-microsoft-com:vml" Requires="v">
                <p:oleObj name="Equation" r:id="rId26" imgW="16383000" imgH="9067800" progId="Equation.DSMT4">
                  <p:embed/>
                </p:oleObj>
              </mc:Choice>
              <mc:Fallback>
                <p:oleObj name="Equation" r:id="rId26" imgW="16383000" imgH="9067800" progId="Equation.DSMT4">
                  <p:embed/>
                  <p:pic>
                    <p:nvPicPr>
                      <p:cNvPr id="0" name="Object 1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176837" y="4879181"/>
                        <a:ext cx="1295400"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05678" name="Text Box 46">
            <a:extLst>
              <a:ext uri="{FF2B5EF4-FFF2-40B4-BE49-F238E27FC236}">
                <a16:creationId xmlns:a16="http://schemas.microsoft.com/office/drawing/2014/main" id="{0E3A4590-C5C2-DC4D-0EA1-1D53EF0F8098}"/>
              </a:ext>
            </a:extLst>
          </p:cNvPr>
          <p:cNvSpPr txBox="1">
            <a:spLocks noChangeArrowheads="1"/>
          </p:cNvSpPr>
          <p:nvPr/>
        </p:nvSpPr>
        <p:spPr bwMode="auto">
          <a:xfrm>
            <a:off x="7113588" y="1458913"/>
            <a:ext cx="1854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b="0" i="0">
                <a:latin typeface="Arial" panose="020B0604020202020204" pitchFamily="34" charset="0"/>
              </a:rPr>
              <a:t>For B</a:t>
            </a:r>
            <a:r>
              <a:rPr lang="en-US" altLang="en-CH" b="0" i="0" baseline="30000">
                <a:latin typeface="Arial" panose="020B0604020202020204" pitchFamily="34" charset="0"/>
              </a:rPr>
              <a:t>0</a:t>
            </a:r>
            <a:r>
              <a:rPr lang="en-US" altLang="en-CH" b="0" i="0">
                <a:latin typeface="Arial" panose="020B0604020202020204" pitchFamily="34" charset="0"/>
              </a:rPr>
              <a:t>, expect:</a:t>
            </a:r>
          </a:p>
          <a:p>
            <a:pPr algn="ctr" eaLnBrk="1" hangingPunct="1">
              <a:spcBef>
                <a:spcPct val="0"/>
              </a:spcBef>
              <a:buFontTx/>
              <a:buNone/>
            </a:pPr>
            <a:r>
              <a:rPr lang="en-US" altLang="en-CH" b="0" i="0">
                <a:latin typeface="Symbol" pitchFamily="2" charset="2"/>
              </a:rPr>
              <a:t>DG</a:t>
            </a:r>
            <a:r>
              <a:rPr lang="en-US" altLang="en-CH" b="0" i="0">
                <a:latin typeface="Arial" panose="020B0604020202020204" pitchFamily="34" charset="0"/>
              </a:rPr>
              <a:t> ~ 0,</a:t>
            </a:r>
          </a:p>
          <a:p>
            <a:pPr algn="ctr" eaLnBrk="1" hangingPunct="1">
              <a:spcBef>
                <a:spcPct val="0"/>
              </a:spcBef>
              <a:buFontTx/>
              <a:buNone/>
            </a:pPr>
            <a:r>
              <a:rPr lang="en-US" altLang="en-CH" b="0" i="0">
                <a:latin typeface="Arial" panose="020B0604020202020204" pitchFamily="34" charset="0"/>
              </a:rPr>
              <a:t> |q/p|=1</a:t>
            </a:r>
          </a:p>
        </p:txBody>
      </p:sp>
      <p:graphicFrame>
        <p:nvGraphicFramePr>
          <p:cNvPr id="1605680" name="Object 12">
            <a:extLst>
              <a:ext uri="{FF2B5EF4-FFF2-40B4-BE49-F238E27FC236}">
                <a16:creationId xmlns:a16="http://schemas.microsoft.com/office/drawing/2014/main" id="{CDC49804-A7B2-C8CE-A136-8543C21715CE}"/>
              </a:ext>
            </a:extLst>
          </p:cNvPr>
          <p:cNvGraphicFramePr>
            <a:graphicFrameLocks noChangeAspect="1"/>
          </p:cNvGraphicFramePr>
          <p:nvPr/>
        </p:nvGraphicFramePr>
        <p:xfrm>
          <a:off x="5105400" y="3221038"/>
          <a:ext cx="3760788" cy="828675"/>
        </p:xfrm>
        <a:graphic>
          <a:graphicData uri="http://schemas.openxmlformats.org/presentationml/2006/ole">
            <mc:AlternateContent xmlns:mc="http://schemas.openxmlformats.org/markup-compatibility/2006">
              <mc:Choice xmlns:v="urn:schemas-microsoft-com:vml" Requires="v">
                <p:oleObj name="Equation" r:id="rId28" imgW="43891200" imgH="9652000" progId="Equation.DSMT4">
                  <p:embed/>
                </p:oleObj>
              </mc:Choice>
              <mc:Fallback>
                <p:oleObj name="Equation" r:id="rId28" imgW="43891200" imgH="9652000" progId="Equation.DSMT4">
                  <p:embed/>
                  <p:pic>
                    <p:nvPicPr>
                      <p:cNvPr id="0" name="Object 1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105400" y="3221038"/>
                        <a:ext cx="3760788" cy="82867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05681" name="AutoShape 49">
            <a:extLst>
              <a:ext uri="{FF2B5EF4-FFF2-40B4-BE49-F238E27FC236}">
                <a16:creationId xmlns:a16="http://schemas.microsoft.com/office/drawing/2014/main" id="{F66A8E49-6FB8-9C6D-4181-B384A8143EFF}"/>
              </a:ext>
            </a:extLst>
          </p:cNvPr>
          <p:cNvSpPr>
            <a:spLocks noChangeArrowheads="1"/>
          </p:cNvSpPr>
          <p:nvPr/>
        </p:nvSpPr>
        <p:spPr bwMode="auto">
          <a:xfrm>
            <a:off x="7840663" y="2530475"/>
            <a:ext cx="501650" cy="587375"/>
          </a:xfrm>
          <a:prstGeom prst="downArrow">
            <a:avLst>
              <a:gd name="adj1" fmla="val 50000"/>
              <a:gd name="adj2" fmla="val 29272"/>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1605683" name="Line 51">
            <a:extLst>
              <a:ext uri="{FF2B5EF4-FFF2-40B4-BE49-F238E27FC236}">
                <a16:creationId xmlns:a16="http://schemas.microsoft.com/office/drawing/2014/main" id="{FDC0CC6D-1726-0394-0D75-E8D4DDD3A454}"/>
              </a:ext>
            </a:extLst>
          </p:cNvPr>
          <p:cNvSpPr>
            <a:spLocks noChangeShapeType="1"/>
          </p:cNvSpPr>
          <p:nvPr/>
        </p:nvSpPr>
        <p:spPr bwMode="auto">
          <a:xfrm flipV="1">
            <a:off x="3727450" y="4119563"/>
            <a:ext cx="153988" cy="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CH"/>
          </a:p>
        </p:txBody>
      </p:sp>
      <p:sp>
        <p:nvSpPr>
          <p:cNvPr id="108575" name="TextBox 50">
            <a:extLst>
              <a:ext uri="{FF2B5EF4-FFF2-40B4-BE49-F238E27FC236}">
                <a16:creationId xmlns:a16="http://schemas.microsoft.com/office/drawing/2014/main" id="{6000F8D8-64C2-093B-1052-17D52F3F3735}"/>
              </a:ext>
            </a:extLst>
          </p:cNvPr>
          <p:cNvSpPr txBox="1">
            <a:spLocks noChangeArrowheads="1"/>
          </p:cNvSpPr>
          <p:nvPr/>
        </p:nvSpPr>
        <p:spPr bwMode="auto">
          <a:xfrm>
            <a:off x="6042025" y="3505200"/>
            <a:ext cx="2825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i="0" dirty="0">
                <a:latin typeface="Times New Roman" panose="02020603050405020304" pitchFamily="18" charset="0"/>
              </a:rPr>
              <a:t>~</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Footer Placeholder 3">
            <a:extLst>
              <a:ext uri="{FF2B5EF4-FFF2-40B4-BE49-F238E27FC236}">
                <a16:creationId xmlns:a16="http://schemas.microsoft.com/office/drawing/2014/main" id="{F4F06435-74B0-6685-8181-E75DDDBC80C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EFC0860E-20C8-7549-9BE2-17EE9144AE42}" type="slidenum">
              <a:rPr lang="en-US" altLang="en-CH" sz="1000" smtClean="0">
                <a:solidFill>
                  <a:schemeClr val="accent2"/>
                </a:solidFill>
              </a:rPr>
              <a:pPr>
                <a:spcBef>
                  <a:spcPct val="0"/>
                </a:spcBef>
                <a:buFontTx/>
                <a:buNone/>
              </a:pPr>
              <a:t>59</a:t>
            </a:fld>
            <a:r>
              <a:rPr lang="en-US" altLang="en-CH" sz="1000">
                <a:solidFill>
                  <a:schemeClr val="accent2"/>
                </a:solidFill>
              </a:rPr>
              <a:t>)</a:t>
            </a:r>
          </a:p>
        </p:txBody>
      </p:sp>
      <p:sp>
        <p:nvSpPr>
          <p:cNvPr id="110594" name="Rectangle 2">
            <a:extLst>
              <a:ext uri="{FF2B5EF4-FFF2-40B4-BE49-F238E27FC236}">
                <a16:creationId xmlns:a16="http://schemas.microsoft.com/office/drawing/2014/main" id="{AA533A46-3B50-1182-655D-3E14DFA40E59}"/>
              </a:ext>
            </a:extLst>
          </p:cNvPr>
          <p:cNvSpPr>
            <a:spLocks noGrp="1" noChangeArrowheads="1"/>
          </p:cNvSpPr>
          <p:nvPr>
            <p:ph type="title"/>
          </p:nvPr>
        </p:nvSpPr>
        <p:spPr/>
        <p:txBody>
          <a:bodyPr/>
          <a:lstStyle/>
          <a:p>
            <a:r>
              <a:rPr lang="en-US" altLang="en-CH">
                <a:ea typeface="ＭＳ Ｐゴシック" panose="020B0600070205080204" pitchFamily="34" charset="-128"/>
              </a:rPr>
              <a:t>Compare the mesons:</a:t>
            </a:r>
          </a:p>
        </p:txBody>
      </p:sp>
      <p:grpSp>
        <p:nvGrpSpPr>
          <p:cNvPr id="5" name="Group 4">
            <a:extLst>
              <a:ext uri="{FF2B5EF4-FFF2-40B4-BE49-F238E27FC236}">
                <a16:creationId xmlns:a16="http://schemas.microsoft.com/office/drawing/2014/main" id="{3D02B44A-30B4-160B-AC2A-49B95CB61954}"/>
              </a:ext>
            </a:extLst>
          </p:cNvPr>
          <p:cNvGrpSpPr/>
          <p:nvPr/>
        </p:nvGrpSpPr>
        <p:grpSpPr>
          <a:xfrm>
            <a:off x="7652031" y="800420"/>
            <a:ext cx="1341437" cy="669925"/>
            <a:chOff x="7652031" y="1095979"/>
            <a:chExt cx="1341437" cy="669925"/>
          </a:xfrm>
        </p:grpSpPr>
        <p:sp>
          <p:nvSpPr>
            <p:cNvPr id="110596" name="Text Box 5">
              <a:extLst>
                <a:ext uri="{FF2B5EF4-FFF2-40B4-BE49-F238E27FC236}">
                  <a16:creationId xmlns:a16="http://schemas.microsoft.com/office/drawing/2014/main" id="{F21BB995-3D8C-C03C-1E12-EA7D7CD34F84}"/>
                </a:ext>
              </a:extLst>
            </p:cNvPr>
            <p:cNvSpPr txBox="1">
              <a:spLocks noChangeArrowheads="1"/>
            </p:cNvSpPr>
            <p:nvPr/>
          </p:nvSpPr>
          <p:spPr bwMode="auto">
            <a:xfrm>
              <a:off x="8112406" y="1095979"/>
              <a:ext cx="881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sz="1800" b="0" i="0">
                  <a:solidFill>
                    <a:srgbClr val="0033CC"/>
                  </a:solidFill>
                  <a:latin typeface="Arial" panose="020B0604020202020204" pitchFamily="34" charset="0"/>
                </a:rPr>
                <a:t>P</a:t>
              </a:r>
              <a:r>
                <a:rPr lang="en-US" altLang="en-CH" sz="1800" b="0" i="0" baseline="30000">
                  <a:solidFill>
                    <a:srgbClr val="0033CC"/>
                  </a:solidFill>
                  <a:latin typeface="Arial" panose="020B0604020202020204" pitchFamily="34" charset="0"/>
                </a:rPr>
                <a:t>0</a:t>
              </a:r>
              <a:r>
                <a:rPr lang="en-US" altLang="en-CH" sz="1800" b="0" i="0">
                  <a:solidFill>
                    <a:srgbClr val="0033CC"/>
                  </a:solidFill>
                  <a:latin typeface="Arial" panose="020B0604020202020204" pitchFamily="34" charset="0"/>
                  <a:sym typeface="Wingdings" pitchFamily="2" charset="2"/>
                </a:rPr>
                <a:t>P</a:t>
              </a:r>
              <a:r>
                <a:rPr lang="en-US" altLang="en-CH" sz="1800" b="0" i="0" baseline="30000">
                  <a:solidFill>
                    <a:srgbClr val="0033CC"/>
                  </a:solidFill>
                  <a:latin typeface="Arial" panose="020B0604020202020204" pitchFamily="34" charset="0"/>
                  <a:sym typeface="Wingdings" pitchFamily="2" charset="2"/>
                </a:rPr>
                <a:t>0</a:t>
              </a:r>
              <a:endParaRPr lang="en-GB" altLang="en-CH" sz="1800" b="0" i="0" baseline="30000">
                <a:solidFill>
                  <a:srgbClr val="0033CC"/>
                </a:solidFill>
                <a:latin typeface="Arial" panose="020B0604020202020204" pitchFamily="34" charset="0"/>
              </a:endParaRPr>
            </a:p>
          </p:txBody>
        </p:sp>
        <p:sp>
          <p:nvSpPr>
            <p:cNvPr id="110597" name="Text Box 6">
              <a:extLst>
                <a:ext uri="{FF2B5EF4-FFF2-40B4-BE49-F238E27FC236}">
                  <a16:creationId xmlns:a16="http://schemas.microsoft.com/office/drawing/2014/main" id="{4298149A-477D-73E2-33AF-C5AEBF9888EF}"/>
                </a:ext>
              </a:extLst>
            </p:cNvPr>
            <p:cNvSpPr txBox="1">
              <a:spLocks noChangeArrowheads="1"/>
            </p:cNvSpPr>
            <p:nvPr/>
          </p:nvSpPr>
          <p:spPr bwMode="auto">
            <a:xfrm>
              <a:off x="8107643" y="1399192"/>
              <a:ext cx="881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GB" altLang="en-CH" sz="1800" b="0" i="0">
                  <a:solidFill>
                    <a:srgbClr val="FF0000"/>
                  </a:solidFill>
                  <a:latin typeface="Arial" panose="020B0604020202020204" pitchFamily="34" charset="0"/>
                </a:rPr>
                <a:t>P</a:t>
              </a:r>
              <a:r>
                <a:rPr lang="en-GB" altLang="en-CH" sz="1800" b="0" i="0" baseline="30000">
                  <a:solidFill>
                    <a:srgbClr val="FF0000"/>
                  </a:solidFill>
                  <a:latin typeface="Arial" panose="020B0604020202020204" pitchFamily="34" charset="0"/>
                </a:rPr>
                <a:t>0</a:t>
              </a:r>
              <a:r>
                <a:rPr lang="en-GB" altLang="en-CH" sz="1800" b="0" i="0">
                  <a:solidFill>
                    <a:srgbClr val="FF0000"/>
                  </a:solidFill>
                  <a:latin typeface="Arial" panose="020B0604020202020204" pitchFamily="34" charset="0"/>
                  <a:sym typeface="Wingdings" pitchFamily="2" charset="2"/>
                </a:rPr>
                <a:t></a:t>
              </a:r>
              <a:r>
                <a:rPr lang="en-GB" altLang="en-CH" sz="1800" b="0" i="0">
                  <a:solidFill>
                    <a:srgbClr val="FF0000"/>
                  </a:solidFill>
                  <a:latin typeface="Arial Bar"/>
                  <a:sym typeface="Wingdings" pitchFamily="2" charset="2"/>
                </a:rPr>
                <a:t>P</a:t>
              </a:r>
              <a:r>
                <a:rPr lang="en-GB" altLang="en-CH" sz="1800" b="0" i="0" baseline="30000">
                  <a:solidFill>
                    <a:srgbClr val="FF0000"/>
                  </a:solidFill>
                  <a:latin typeface="Arial" panose="020B0604020202020204" pitchFamily="34" charset="0"/>
                  <a:sym typeface="Wingdings" pitchFamily="2" charset="2"/>
                </a:rPr>
                <a:t>0</a:t>
              </a:r>
              <a:endParaRPr lang="en-GB" altLang="en-CH" sz="1800" b="0" i="0" baseline="30000">
                <a:solidFill>
                  <a:srgbClr val="FF0000"/>
                </a:solidFill>
                <a:latin typeface="Arial" panose="020B0604020202020204" pitchFamily="34" charset="0"/>
              </a:endParaRPr>
            </a:p>
          </p:txBody>
        </p:sp>
        <p:sp>
          <p:nvSpPr>
            <p:cNvPr id="110598" name="Line 7">
              <a:extLst>
                <a:ext uri="{FF2B5EF4-FFF2-40B4-BE49-F238E27FC236}">
                  <a16:creationId xmlns:a16="http://schemas.microsoft.com/office/drawing/2014/main" id="{9C91BE3C-2B26-E55D-28DB-8872424C462D}"/>
                </a:ext>
              </a:extLst>
            </p:cNvPr>
            <p:cNvSpPr>
              <a:spLocks noChangeShapeType="1"/>
            </p:cNvSpPr>
            <p:nvPr/>
          </p:nvSpPr>
          <p:spPr bwMode="auto">
            <a:xfrm>
              <a:off x="7652031" y="1284892"/>
              <a:ext cx="4984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sp>
          <p:nvSpPr>
            <p:cNvPr id="110599" name="Line 8">
              <a:extLst>
                <a:ext uri="{FF2B5EF4-FFF2-40B4-BE49-F238E27FC236}">
                  <a16:creationId xmlns:a16="http://schemas.microsoft.com/office/drawing/2014/main" id="{78FDC479-2C4D-82C3-6739-1156AEDF1CD9}"/>
                </a:ext>
              </a:extLst>
            </p:cNvPr>
            <p:cNvSpPr>
              <a:spLocks noChangeShapeType="1"/>
            </p:cNvSpPr>
            <p:nvPr/>
          </p:nvSpPr>
          <p:spPr bwMode="auto">
            <a:xfrm>
              <a:off x="7669493" y="1591279"/>
              <a:ext cx="4968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sp>
          <p:nvSpPr>
            <p:cNvPr id="110600" name="Line 9">
              <a:extLst>
                <a:ext uri="{FF2B5EF4-FFF2-40B4-BE49-F238E27FC236}">
                  <a16:creationId xmlns:a16="http://schemas.microsoft.com/office/drawing/2014/main" id="{68AF4B8D-C2DA-BC11-7D61-905E25C341AC}"/>
                </a:ext>
              </a:extLst>
            </p:cNvPr>
            <p:cNvSpPr>
              <a:spLocks noChangeShapeType="1"/>
            </p:cNvSpPr>
            <p:nvPr/>
          </p:nvSpPr>
          <p:spPr bwMode="auto">
            <a:xfrm flipV="1">
              <a:off x="8672793" y="1451579"/>
              <a:ext cx="153988" cy="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CH"/>
            </a:p>
          </p:txBody>
        </p:sp>
      </p:grpSp>
      <p:sp>
        <p:nvSpPr>
          <p:cNvPr id="110642" name="Text Box 145">
            <a:extLst>
              <a:ext uri="{FF2B5EF4-FFF2-40B4-BE49-F238E27FC236}">
                <a16:creationId xmlns:a16="http://schemas.microsoft.com/office/drawing/2014/main" id="{0FC74C33-BAF6-06C7-5713-7D2C3223A07F}"/>
              </a:ext>
            </a:extLst>
          </p:cNvPr>
          <p:cNvSpPr txBox="1">
            <a:spLocks noChangeArrowheads="1"/>
          </p:cNvSpPr>
          <p:nvPr/>
        </p:nvSpPr>
        <p:spPr bwMode="auto">
          <a:xfrm>
            <a:off x="4437062" y="5897487"/>
            <a:ext cx="1336675" cy="420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900" b="0"/>
              <a:t>By the way, </a:t>
            </a:r>
          </a:p>
          <a:p>
            <a:pPr eaLnBrk="1" hangingPunct="1">
              <a:spcBef>
                <a:spcPct val="0"/>
              </a:spcBef>
              <a:buFontTx/>
              <a:buNone/>
            </a:pPr>
            <a:r>
              <a:rPr lang="en-US" altLang="en-CH" sz="900" b="0"/>
              <a:t>ħ=6.58 10</a:t>
            </a:r>
            <a:r>
              <a:rPr lang="en-US" altLang="en-CH" sz="900" b="0" baseline="30000"/>
              <a:t>-22</a:t>
            </a:r>
            <a:r>
              <a:rPr lang="en-US" altLang="en-CH" sz="900" b="0"/>
              <a:t> MeVs</a:t>
            </a:r>
            <a:r>
              <a:rPr lang="en-US" altLang="en-CH" sz="1200" b="0"/>
              <a:t> </a:t>
            </a:r>
          </a:p>
        </p:txBody>
      </p:sp>
      <p:sp>
        <p:nvSpPr>
          <p:cNvPr id="1653914" name="Text Box 154">
            <a:extLst>
              <a:ext uri="{FF2B5EF4-FFF2-40B4-BE49-F238E27FC236}">
                <a16:creationId xmlns:a16="http://schemas.microsoft.com/office/drawing/2014/main" id="{F7583A7B-EAD3-4264-D846-C1A7464CBF8E}"/>
              </a:ext>
            </a:extLst>
          </p:cNvPr>
          <p:cNvSpPr txBox="1">
            <a:spLocks noChangeArrowheads="1"/>
          </p:cNvSpPr>
          <p:nvPr/>
        </p:nvSpPr>
        <p:spPr bwMode="auto">
          <a:xfrm>
            <a:off x="6261449" y="5749002"/>
            <a:ext cx="2925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b="0" i="0" dirty="0">
                <a:latin typeface="Arial" panose="020B0604020202020204" pitchFamily="34" charset="0"/>
              </a:rPr>
              <a:t>x=</a:t>
            </a:r>
            <a:r>
              <a:rPr lang="el-GR" altLang="en-CH" b="0" i="0" dirty="0">
                <a:latin typeface="Arial" panose="020B0604020202020204" pitchFamily="34" charset="0"/>
              </a:rPr>
              <a:t>Δ</a:t>
            </a:r>
            <a:r>
              <a:rPr lang="en-US" altLang="en-CH" b="0" i="0" dirty="0">
                <a:latin typeface="Arial" panose="020B0604020202020204" pitchFamily="34" charset="0"/>
              </a:rPr>
              <a:t>m/</a:t>
            </a:r>
            <a:r>
              <a:rPr lang="el-GR" altLang="en-CH" b="0" i="0" dirty="0">
                <a:latin typeface="Times New Roman" panose="02020603050405020304" pitchFamily="18" charset="0"/>
              </a:rPr>
              <a:t>Γ</a:t>
            </a:r>
            <a:r>
              <a:rPr lang="en-US" altLang="en-CH" b="0" i="0" dirty="0">
                <a:latin typeface="Tahoma" panose="020B0604030504040204" pitchFamily="34" charset="0"/>
              </a:rPr>
              <a:t>: avg nr of </a:t>
            </a:r>
          </a:p>
          <a:p>
            <a:pPr eaLnBrk="1" hangingPunct="1">
              <a:spcBef>
                <a:spcPct val="0"/>
              </a:spcBef>
              <a:buFontTx/>
              <a:buNone/>
            </a:pPr>
            <a:r>
              <a:rPr lang="en-US" altLang="en-CH" b="0" i="0" dirty="0">
                <a:latin typeface="Tahoma" panose="020B0604030504040204" pitchFamily="34" charset="0"/>
              </a:rPr>
              <a:t>oscillations before decay</a:t>
            </a:r>
            <a:endParaRPr lang="el-GR" altLang="en-CH" b="0" i="0" dirty="0">
              <a:latin typeface="Times New Roman" panose="02020603050405020304" pitchFamily="18" charset="0"/>
            </a:endParaRPr>
          </a:p>
        </p:txBody>
      </p:sp>
      <p:pic>
        <p:nvPicPr>
          <p:cNvPr id="3" name="Picture 2">
            <a:extLst>
              <a:ext uri="{FF2B5EF4-FFF2-40B4-BE49-F238E27FC236}">
                <a16:creationId xmlns:a16="http://schemas.microsoft.com/office/drawing/2014/main" id="{91A0FEF1-F14A-E5B2-ED6E-0AA627552B43}"/>
              </a:ext>
            </a:extLst>
          </p:cNvPr>
          <p:cNvPicPr>
            <a:picLocks noChangeAspect="1"/>
          </p:cNvPicPr>
          <p:nvPr/>
        </p:nvPicPr>
        <p:blipFill>
          <a:blip r:embed="rId3"/>
          <a:stretch>
            <a:fillRect/>
          </a:stretch>
        </p:blipFill>
        <p:spPr>
          <a:xfrm>
            <a:off x="79817" y="1964522"/>
            <a:ext cx="8908889" cy="2170114"/>
          </a:xfrm>
          <a:prstGeom prst="rect">
            <a:avLst/>
          </a:prstGeom>
        </p:spPr>
      </p:pic>
      <p:sp>
        <p:nvSpPr>
          <p:cNvPr id="4" name="Content Placeholder 2">
            <a:extLst>
              <a:ext uri="{FF2B5EF4-FFF2-40B4-BE49-F238E27FC236}">
                <a16:creationId xmlns:a16="http://schemas.microsoft.com/office/drawing/2014/main" id="{ABDE1BBA-B5D7-12CE-ADE8-1667D4B5E4BC}"/>
              </a:ext>
            </a:extLst>
          </p:cNvPr>
          <p:cNvSpPr>
            <a:spLocks noGrp="1"/>
          </p:cNvSpPr>
          <p:nvPr>
            <p:ph idx="1"/>
          </p:nvPr>
        </p:nvSpPr>
        <p:spPr>
          <a:xfrm>
            <a:off x="685800" y="990600"/>
            <a:ext cx="7772400" cy="472092"/>
          </a:xfrm>
        </p:spPr>
        <p:txBody>
          <a:bodyPr/>
          <a:lstStyle/>
          <a:p>
            <a:r>
              <a:rPr lang="en-CH" dirty="0"/>
              <a:t>Same concept, different phenomenology:</a:t>
            </a:r>
          </a:p>
        </p:txBody>
      </p:sp>
      <p:pic>
        <p:nvPicPr>
          <p:cNvPr id="6" name="Picture 5">
            <a:extLst>
              <a:ext uri="{FF2B5EF4-FFF2-40B4-BE49-F238E27FC236}">
                <a16:creationId xmlns:a16="http://schemas.microsoft.com/office/drawing/2014/main" id="{91A385FB-E83A-EC3D-A3EF-66B2FA9BAF0D}"/>
              </a:ext>
            </a:extLst>
          </p:cNvPr>
          <p:cNvPicPr>
            <a:picLocks noChangeAspect="1"/>
          </p:cNvPicPr>
          <p:nvPr/>
        </p:nvPicPr>
        <p:blipFill>
          <a:blip r:embed="rId4"/>
          <a:stretch>
            <a:fillRect/>
          </a:stretch>
        </p:blipFill>
        <p:spPr>
          <a:xfrm>
            <a:off x="1805" y="4124891"/>
            <a:ext cx="9181110" cy="1281530"/>
          </a:xfrm>
          <a:prstGeom prst="rect">
            <a:avLst/>
          </a:prstGeom>
        </p:spPr>
      </p:pic>
      <p:sp>
        <p:nvSpPr>
          <p:cNvPr id="7" name="Rectangle 6">
            <a:extLst>
              <a:ext uri="{FF2B5EF4-FFF2-40B4-BE49-F238E27FC236}">
                <a16:creationId xmlns:a16="http://schemas.microsoft.com/office/drawing/2014/main" id="{7A42E1B9-9669-1EFB-90B3-B5065CC36F50}"/>
              </a:ext>
            </a:extLst>
          </p:cNvPr>
          <p:cNvSpPr/>
          <p:nvPr/>
        </p:nvSpPr>
        <p:spPr bwMode="auto">
          <a:xfrm>
            <a:off x="7835387" y="4253479"/>
            <a:ext cx="622813" cy="115294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H" sz="1400" b="1" i="1" u="none" strike="noStrike" cap="none" normalizeH="0" baseline="0">
              <a:ln>
                <a:noFill/>
              </a:ln>
              <a:solidFill>
                <a:schemeClr val="accent2"/>
              </a:solidFill>
              <a:effectLst/>
              <a:latin typeface="Verdana" pitchFamily="34" charset="0"/>
            </a:endParaRPr>
          </a:p>
        </p:txBody>
      </p:sp>
      <p:sp>
        <p:nvSpPr>
          <p:cNvPr id="8" name="TextBox 7">
            <a:extLst>
              <a:ext uri="{FF2B5EF4-FFF2-40B4-BE49-F238E27FC236}">
                <a16:creationId xmlns:a16="http://schemas.microsoft.com/office/drawing/2014/main" id="{C9D02DE9-5533-F649-D864-D47F825CAA49}"/>
              </a:ext>
            </a:extLst>
          </p:cNvPr>
          <p:cNvSpPr txBox="1"/>
          <p:nvPr/>
        </p:nvSpPr>
        <p:spPr>
          <a:xfrm>
            <a:off x="1115550" y="1565849"/>
            <a:ext cx="471604" cy="400110"/>
          </a:xfrm>
          <a:prstGeom prst="rect">
            <a:avLst/>
          </a:prstGeom>
          <a:noFill/>
        </p:spPr>
        <p:txBody>
          <a:bodyPr wrap="none" rtlCol="0">
            <a:spAutoFit/>
          </a:bodyPr>
          <a:lstStyle/>
          <a:p>
            <a:r>
              <a:rPr lang="en-CH" sz="2000" b="0" dirty="0">
                <a:solidFill>
                  <a:schemeClr val="tx1"/>
                </a:solidFill>
              </a:rPr>
              <a:t>K</a:t>
            </a:r>
            <a:r>
              <a:rPr lang="en-CH" sz="2000" b="0" baseline="30000" dirty="0">
                <a:solidFill>
                  <a:schemeClr val="tx1"/>
                </a:solidFill>
              </a:rPr>
              <a:t>0</a:t>
            </a:r>
          </a:p>
        </p:txBody>
      </p:sp>
      <p:sp>
        <p:nvSpPr>
          <p:cNvPr id="9" name="TextBox 8">
            <a:extLst>
              <a:ext uri="{FF2B5EF4-FFF2-40B4-BE49-F238E27FC236}">
                <a16:creationId xmlns:a16="http://schemas.microsoft.com/office/drawing/2014/main" id="{92C4A371-E1BA-40B0-BAA3-636F98F9F847}"/>
              </a:ext>
            </a:extLst>
          </p:cNvPr>
          <p:cNvSpPr txBox="1"/>
          <p:nvPr/>
        </p:nvSpPr>
        <p:spPr>
          <a:xfrm>
            <a:off x="3339984" y="1565849"/>
            <a:ext cx="490840" cy="400110"/>
          </a:xfrm>
          <a:prstGeom prst="rect">
            <a:avLst/>
          </a:prstGeom>
          <a:noFill/>
        </p:spPr>
        <p:txBody>
          <a:bodyPr wrap="none" rtlCol="0">
            <a:spAutoFit/>
          </a:bodyPr>
          <a:lstStyle/>
          <a:p>
            <a:r>
              <a:rPr lang="en-CH" sz="2000" b="0" dirty="0">
                <a:solidFill>
                  <a:schemeClr val="tx1"/>
                </a:solidFill>
              </a:rPr>
              <a:t>D</a:t>
            </a:r>
            <a:r>
              <a:rPr lang="en-CH" sz="2000" b="0" baseline="30000" dirty="0">
                <a:solidFill>
                  <a:schemeClr val="tx1"/>
                </a:solidFill>
              </a:rPr>
              <a:t>0</a:t>
            </a:r>
          </a:p>
        </p:txBody>
      </p:sp>
      <p:sp>
        <p:nvSpPr>
          <p:cNvPr id="12" name="TextBox 11">
            <a:extLst>
              <a:ext uri="{FF2B5EF4-FFF2-40B4-BE49-F238E27FC236}">
                <a16:creationId xmlns:a16="http://schemas.microsoft.com/office/drawing/2014/main" id="{91FE17C6-A810-2A40-94B0-995A2E059F22}"/>
              </a:ext>
            </a:extLst>
          </p:cNvPr>
          <p:cNvSpPr txBox="1"/>
          <p:nvPr/>
        </p:nvSpPr>
        <p:spPr>
          <a:xfrm>
            <a:off x="5583654" y="1565849"/>
            <a:ext cx="470000" cy="400110"/>
          </a:xfrm>
          <a:prstGeom prst="rect">
            <a:avLst/>
          </a:prstGeom>
          <a:noFill/>
        </p:spPr>
        <p:txBody>
          <a:bodyPr wrap="none" rtlCol="0">
            <a:spAutoFit/>
          </a:bodyPr>
          <a:lstStyle/>
          <a:p>
            <a:r>
              <a:rPr lang="en-CH" sz="2000" b="0" dirty="0">
                <a:solidFill>
                  <a:schemeClr val="tx1"/>
                </a:solidFill>
              </a:rPr>
              <a:t>B</a:t>
            </a:r>
            <a:r>
              <a:rPr lang="en-CH" sz="2000" b="0" baseline="30000" dirty="0">
                <a:solidFill>
                  <a:schemeClr val="tx1"/>
                </a:solidFill>
              </a:rPr>
              <a:t>0</a:t>
            </a:r>
          </a:p>
        </p:txBody>
      </p:sp>
      <p:sp>
        <p:nvSpPr>
          <p:cNvPr id="13" name="TextBox 12">
            <a:extLst>
              <a:ext uri="{FF2B5EF4-FFF2-40B4-BE49-F238E27FC236}">
                <a16:creationId xmlns:a16="http://schemas.microsoft.com/office/drawing/2014/main" id="{8C57C660-3E5A-7A69-8F6D-A0F925B7EDF4}"/>
              </a:ext>
            </a:extLst>
          </p:cNvPr>
          <p:cNvSpPr txBox="1"/>
          <p:nvPr/>
        </p:nvSpPr>
        <p:spPr>
          <a:xfrm>
            <a:off x="7901268" y="1569500"/>
            <a:ext cx="559769" cy="400110"/>
          </a:xfrm>
          <a:prstGeom prst="rect">
            <a:avLst/>
          </a:prstGeom>
          <a:noFill/>
        </p:spPr>
        <p:txBody>
          <a:bodyPr wrap="none" rtlCol="0">
            <a:spAutoFit/>
          </a:bodyPr>
          <a:lstStyle/>
          <a:p>
            <a:r>
              <a:rPr lang="en-CH" sz="2000" b="0" dirty="0">
                <a:solidFill>
                  <a:schemeClr val="tx1"/>
                </a:solidFill>
              </a:rPr>
              <a:t>B</a:t>
            </a:r>
            <a:r>
              <a:rPr lang="en-CH" sz="2000" b="0" baseline="-25000" dirty="0">
                <a:solidFill>
                  <a:schemeClr val="tx1"/>
                </a:solidFill>
              </a:rPr>
              <a:t>s</a:t>
            </a:r>
            <a:r>
              <a:rPr lang="en-CH" sz="2000" b="0" baseline="30000" dirty="0">
                <a:solidFill>
                  <a:schemeClr val="tx1"/>
                </a:solidFill>
              </a:rPr>
              <a:t>0</a:t>
            </a:r>
          </a:p>
        </p:txBody>
      </p:sp>
      <p:cxnSp>
        <p:nvCxnSpPr>
          <p:cNvPr id="10" name="Straight Arrow Connector 9">
            <a:extLst>
              <a:ext uri="{FF2B5EF4-FFF2-40B4-BE49-F238E27FC236}">
                <a16:creationId xmlns:a16="http://schemas.microsoft.com/office/drawing/2014/main" id="{D3129801-63A0-8A19-2CC5-B2E901924138}"/>
              </a:ext>
            </a:extLst>
          </p:cNvPr>
          <p:cNvCxnSpPr>
            <a:stCxn id="110642" idx="0"/>
          </p:cNvCxnSpPr>
          <p:nvPr/>
        </p:nvCxnSpPr>
        <p:spPr bwMode="auto">
          <a:xfrm flipV="1">
            <a:off x="5105400" y="5406421"/>
            <a:ext cx="713254" cy="49106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3">
            <a:extLst>
              <a:ext uri="{FF2B5EF4-FFF2-40B4-BE49-F238E27FC236}">
                <a16:creationId xmlns:a16="http://schemas.microsoft.com/office/drawing/2014/main" id="{5399CF07-1D4D-FC8E-210F-7BB88979AF3F}"/>
              </a:ext>
            </a:extLst>
          </p:cNvPr>
          <p:cNvSpPr>
            <a:spLocks noGrp="1"/>
          </p:cNvSpPr>
          <p:nvPr>
            <p:ph type="sldNum" sz="quarter" idx="4294967295"/>
          </p:nvPr>
        </p:nvSpPr>
        <p:spPr bwMode="auto">
          <a:xfrm>
            <a:off x="8280400" y="6396038"/>
            <a:ext cx="517525" cy="360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fld id="{5684C28D-5ADD-6346-A139-2000B021CD53}" type="slidenum">
              <a:rPr lang="en-GB" altLang="en-CH" sz="1000" b="0" i="0">
                <a:solidFill>
                  <a:schemeClr val="accent2"/>
                </a:solidFill>
              </a:rPr>
              <a:pPr eaLnBrk="1" hangingPunct="1">
                <a:spcBef>
                  <a:spcPct val="0"/>
                </a:spcBef>
                <a:buFontTx/>
                <a:buNone/>
              </a:pPr>
              <a:t>6</a:t>
            </a:fld>
            <a:endParaRPr lang="en-GB" altLang="en-CH" sz="1000" b="0" i="0">
              <a:solidFill>
                <a:schemeClr val="accent2"/>
              </a:solidFill>
            </a:endParaRPr>
          </a:p>
        </p:txBody>
      </p:sp>
      <p:sp>
        <p:nvSpPr>
          <p:cNvPr id="28674" name="Title 2">
            <a:extLst>
              <a:ext uri="{FF2B5EF4-FFF2-40B4-BE49-F238E27FC236}">
                <a16:creationId xmlns:a16="http://schemas.microsoft.com/office/drawing/2014/main" id="{D3C2CCB0-3697-732C-F2D3-5FCA194255FE}"/>
              </a:ext>
            </a:extLst>
          </p:cNvPr>
          <p:cNvSpPr>
            <a:spLocks noGrp="1" noChangeArrowheads="1"/>
          </p:cNvSpPr>
          <p:nvPr>
            <p:ph type="title"/>
          </p:nvPr>
        </p:nvSpPr>
        <p:spPr/>
        <p:txBody>
          <a:bodyPr/>
          <a:lstStyle/>
          <a:p>
            <a:r>
              <a:rPr lang="en-US" altLang="en-CH">
                <a:ea typeface="ＭＳ Ｐゴシック" panose="020B0600070205080204" pitchFamily="34" charset="-128"/>
              </a:rPr>
              <a:t>Flavour physics has a track record</a:t>
            </a:r>
            <a:r>
              <a:rPr lang="is-IS" altLang="en-CH">
                <a:ea typeface="ＭＳ Ｐゴシック" panose="020B0600070205080204" pitchFamily="34" charset="-128"/>
              </a:rPr>
              <a:t>…</a:t>
            </a:r>
            <a:endParaRPr lang="en-US" altLang="en-CH">
              <a:ea typeface="ＭＳ Ｐゴシック" panose="020B0600070205080204" pitchFamily="34" charset="-128"/>
            </a:endParaRPr>
          </a:p>
        </p:txBody>
      </p:sp>
      <p:sp>
        <p:nvSpPr>
          <p:cNvPr id="21" name="Text Box 33">
            <a:extLst>
              <a:ext uri="{FF2B5EF4-FFF2-40B4-BE49-F238E27FC236}">
                <a16:creationId xmlns:a16="http://schemas.microsoft.com/office/drawing/2014/main" id="{63028C9E-5D05-DC14-45BF-C34A81C7D4B3}"/>
              </a:ext>
            </a:extLst>
          </p:cNvPr>
          <p:cNvSpPr txBox="1">
            <a:spLocks noChangeArrowheads="1"/>
          </p:cNvSpPr>
          <p:nvPr/>
        </p:nvSpPr>
        <p:spPr bwMode="auto">
          <a:xfrm>
            <a:off x="6208713" y="4756150"/>
            <a:ext cx="2879725" cy="371475"/>
          </a:xfrm>
          <a:prstGeom prst="rect">
            <a:avLst/>
          </a:prstGeom>
          <a:noFill/>
          <a:ln w="25400">
            <a:noFill/>
            <a:miter lim="800000"/>
            <a:headEnd/>
            <a:tailEnd type="none" w="lg" len="med"/>
          </a:ln>
        </p:spPr>
        <p:txBody>
          <a:bodyPr lIns="90000" tIns="46800" rIns="90000" bIns="46800">
            <a:spAutoFit/>
          </a:bodyPr>
          <a:lstStyle>
            <a:lvl1pPr eaLnBrk="0" hangingPunct="0">
              <a:defRPr sz="1400" b="1" i="1">
                <a:solidFill>
                  <a:schemeClr val="accent2"/>
                </a:solidFill>
                <a:latin typeface="Verdana" charset="0"/>
                <a:ea typeface="MS PGothic" charset="0"/>
                <a:cs typeface="MS PGothic" charset="0"/>
              </a:defRPr>
            </a:lvl1pPr>
            <a:lvl2pPr marL="742950" indent="-285750" eaLnBrk="0" hangingPunct="0">
              <a:defRPr sz="1400" b="1" i="1">
                <a:solidFill>
                  <a:schemeClr val="accent2"/>
                </a:solidFill>
                <a:latin typeface="Verdana" charset="0"/>
                <a:ea typeface="MS PGothic" charset="0"/>
                <a:cs typeface="MS PGothic" charset="0"/>
              </a:defRPr>
            </a:lvl2pPr>
            <a:lvl3pPr marL="1143000" indent="-228600" eaLnBrk="0" hangingPunct="0">
              <a:defRPr sz="1400" b="1" i="1">
                <a:solidFill>
                  <a:schemeClr val="accent2"/>
                </a:solidFill>
                <a:latin typeface="Verdana" charset="0"/>
                <a:ea typeface="MS PGothic" charset="0"/>
                <a:cs typeface="MS PGothic" charset="0"/>
              </a:defRPr>
            </a:lvl3pPr>
            <a:lvl4pPr marL="1600200" indent="-228600" eaLnBrk="0" hangingPunct="0">
              <a:defRPr sz="1400" b="1" i="1">
                <a:solidFill>
                  <a:schemeClr val="accent2"/>
                </a:solidFill>
                <a:latin typeface="Verdana" charset="0"/>
                <a:ea typeface="MS PGothic" charset="0"/>
                <a:cs typeface="MS PGothic" charset="0"/>
              </a:defRPr>
            </a:lvl4pPr>
            <a:lvl5pPr marL="2057400" indent="-228600" eaLnBrk="0" hangingPunct="0">
              <a:defRPr sz="1400" b="1" i="1">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1400" b="1" i="1">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1400" b="1" i="1">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1400" b="1" i="1">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1400" b="1" i="1">
                <a:solidFill>
                  <a:schemeClr val="accent2"/>
                </a:solidFill>
                <a:latin typeface="Verdana" charset="0"/>
                <a:ea typeface="MS PGothic" charset="0"/>
                <a:cs typeface="MS PGothic" charset="0"/>
              </a:defRPr>
            </a:lvl9pPr>
          </a:lstStyle>
          <a:p>
            <a:pPr eaLnBrk="1" hangingPunct="1">
              <a:defRPr/>
            </a:pPr>
            <a:r>
              <a:rPr lang="en-US" sz="900" b="0" i="0" dirty="0">
                <a:solidFill>
                  <a:schemeClr val="bg2">
                    <a:lumMod val="10000"/>
                  </a:schemeClr>
                </a:solidFill>
                <a:latin typeface="Verdana"/>
                <a:cs typeface="Verdana"/>
              </a:rPr>
              <a:t>ARGUS Coll. </a:t>
            </a:r>
          </a:p>
          <a:p>
            <a:pPr eaLnBrk="1" hangingPunct="1">
              <a:defRPr/>
            </a:pPr>
            <a:r>
              <a:rPr lang="en-US" sz="900" b="0" i="0" dirty="0">
                <a:solidFill>
                  <a:schemeClr val="bg2">
                    <a:lumMod val="10000"/>
                  </a:schemeClr>
                </a:solidFill>
                <a:latin typeface="Verdana"/>
                <a:cs typeface="Verdana"/>
              </a:rPr>
              <a:t>Phys.Lett.B192:245,1987</a:t>
            </a:r>
          </a:p>
        </p:txBody>
      </p:sp>
      <p:grpSp>
        <p:nvGrpSpPr>
          <p:cNvPr id="28676" name="Group 7">
            <a:extLst>
              <a:ext uri="{FF2B5EF4-FFF2-40B4-BE49-F238E27FC236}">
                <a16:creationId xmlns:a16="http://schemas.microsoft.com/office/drawing/2014/main" id="{F9CBC9FB-2EBD-299D-9B69-072B3763E02A}"/>
              </a:ext>
            </a:extLst>
          </p:cNvPr>
          <p:cNvGrpSpPr>
            <a:grpSpLocks/>
          </p:cNvGrpSpPr>
          <p:nvPr/>
        </p:nvGrpSpPr>
        <p:grpSpPr bwMode="auto">
          <a:xfrm>
            <a:off x="6265863" y="1376363"/>
            <a:ext cx="2832100" cy="3405187"/>
            <a:chOff x="4688872" y="1114095"/>
            <a:chExt cx="4399307" cy="4827588"/>
          </a:xfrm>
        </p:grpSpPr>
        <p:sp>
          <p:nvSpPr>
            <p:cNvPr id="28701" name="Rectangle 28">
              <a:extLst>
                <a:ext uri="{FF2B5EF4-FFF2-40B4-BE49-F238E27FC236}">
                  <a16:creationId xmlns:a16="http://schemas.microsoft.com/office/drawing/2014/main" id="{8F3C5EDC-C1EE-681B-B753-66F6E1F7D224}"/>
                </a:ext>
              </a:extLst>
            </p:cNvPr>
            <p:cNvSpPr>
              <a:spLocks noChangeArrowheads="1"/>
            </p:cNvSpPr>
            <p:nvPr/>
          </p:nvSpPr>
          <p:spPr bwMode="auto">
            <a:xfrm>
              <a:off x="4688872" y="1114095"/>
              <a:ext cx="4399307" cy="4827588"/>
            </a:xfrm>
            <a:prstGeom prst="rect">
              <a:avLst/>
            </a:prstGeom>
            <a:solidFill>
              <a:schemeClr val="bg1"/>
            </a:solidFill>
            <a:ln w="12700">
              <a:solidFill>
                <a:schemeClr val="tx1"/>
              </a:solidFill>
              <a:miter lim="800000"/>
              <a:headEnd/>
              <a:tailEnd type="none" w="lg" len="med"/>
            </a:ln>
          </p:spPr>
          <p:txBody>
            <a:bodyPr lIns="90000" tIns="46800" rIns="90000" bIns="46800"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pic>
          <p:nvPicPr>
            <p:cNvPr id="28702" name="Picture 29">
              <a:extLst>
                <a:ext uri="{FF2B5EF4-FFF2-40B4-BE49-F238E27FC236}">
                  <a16:creationId xmlns:a16="http://schemas.microsoft.com/office/drawing/2014/main" id="{2929E7C5-7BA3-9889-27DA-AB860B0A7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885" y="2442405"/>
              <a:ext cx="43307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pic>
          <p:nvPicPr>
            <p:cNvPr id="28703" name="Picture 30">
              <a:extLst>
                <a:ext uri="{FF2B5EF4-FFF2-40B4-BE49-F238E27FC236}">
                  <a16:creationId xmlns:a16="http://schemas.microsoft.com/office/drawing/2014/main" id="{A57D3826-8731-35B6-508E-AC613A647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1039" y="1153660"/>
              <a:ext cx="4160447" cy="121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pic>
          <p:nvPicPr>
            <p:cNvPr id="28704" name="Picture 31">
              <a:extLst>
                <a:ext uri="{FF2B5EF4-FFF2-40B4-BE49-F238E27FC236}">
                  <a16:creationId xmlns:a16="http://schemas.microsoft.com/office/drawing/2014/main" id="{6FFFF283-0FF9-A540-6FB0-F5CA75D18F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185" t="7518" r="8383" b="27330"/>
            <a:stretch>
              <a:fillRect/>
            </a:stretch>
          </p:blipFill>
          <p:spPr bwMode="auto">
            <a:xfrm>
              <a:off x="4703316" y="3261274"/>
              <a:ext cx="4287352" cy="259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sp>
          <p:nvSpPr>
            <p:cNvPr id="28705" name="Rectangle 15">
              <a:extLst>
                <a:ext uri="{FF2B5EF4-FFF2-40B4-BE49-F238E27FC236}">
                  <a16:creationId xmlns:a16="http://schemas.microsoft.com/office/drawing/2014/main" id="{CC742BAE-5381-4D77-5F04-4236C1CB33EA}"/>
                </a:ext>
              </a:extLst>
            </p:cNvPr>
            <p:cNvSpPr>
              <a:spLocks noChangeArrowheads="1"/>
            </p:cNvSpPr>
            <p:nvPr/>
          </p:nvSpPr>
          <p:spPr bwMode="auto">
            <a:xfrm>
              <a:off x="4733047" y="5604319"/>
              <a:ext cx="2920705" cy="229604"/>
            </a:xfrm>
            <a:prstGeom prst="rect">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pSp>
      <p:sp>
        <p:nvSpPr>
          <p:cNvPr id="28677" name="Rectangle 3">
            <a:extLst>
              <a:ext uri="{FF2B5EF4-FFF2-40B4-BE49-F238E27FC236}">
                <a16:creationId xmlns:a16="http://schemas.microsoft.com/office/drawing/2014/main" id="{41C13F8F-DC3E-9FC4-DAD3-D619CDBE183B}"/>
              </a:ext>
            </a:extLst>
          </p:cNvPr>
          <p:cNvSpPr>
            <a:spLocks noChangeArrowheads="1"/>
          </p:cNvSpPr>
          <p:nvPr/>
        </p:nvSpPr>
        <p:spPr bwMode="auto">
          <a:xfrm>
            <a:off x="3195638" y="4773613"/>
            <a:ext cx="2222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is-IS" altLang="en-CH" sz="900" b="0" i="0" dirty="0">
                <a:solidFill>
                  <a:srgbClr val="161617"/>
                </a:solidFill>
              </a:rPr>
              <a:t>Christenson, Cronin, Fitch, Turlay, </a:t>
            </a:r>
          </a:p>
          <a:p>
            <a:pPr eaLnBrk="1" hangingPunct="1">
              <a:spcBef>
                <a:spcPct val="0"/>
              </a:spcBef>
              <a:buFontTx/>
              <a:buNone/>
            </a:pPr>
            <a:r>
              <a:rPr lang="is-IS" altLang="en-CH" sz="900" b="0" i="0" dirty="0">
                <a:solidFill>
                  <a:srgbClr val="161617"/>
                </a:solidFill>
              </a:rPr>
              <a:t>Phys.Rev.Lett. 13 (1964) 138-140</a:t>
            </a:r>
            <a:endParaRPr lang="en-US" altLang="en-CH" sz="900" b="0" i="0" dirty="0">
              <a:solidFill>
                <a:srgbClr val="161617"/>
              </a:solidFill>
            </a:endParaRPr>
          </a:p>
        </p:txBody>
      </p:sp>
      <p:grpSp>
        <p:nvGrpSpPr>
          <p:cNvPr id="28678" name="Group 8">
            <a:extLst>
              <a:ext uri="{FF2B5EF4-FFF2-40B4-BE49-F238E27FC236}">
                <a16:creationId xmlns:a16="http://schemas.microsoft.com/office/drawing/2014/main" id="{5F99370B-BF35-3877-50AD-E1C36B1AF66A}"/>
              </a:ext>
            </a:extLst>
          </p:cNvPr>
          <p:cNvGrpSpPr>
            <a:grpSpLocks/>
          </p:cNvGrpSpPr>
          <p:nvPr/>
        </p:nvGrpSpPr>
        <p:grpSpPr bwMode="auto">
          <a:xfrm>
            <a:off x="3209925" y="1376363"/>
            <a:ext cx="3016250" cy="3405187"/>
            <a:chOff x="82537" y="1099014"/>
            <a:chExt cx="4399307" cy="4827588"/>
          </a:xfrm>
        </p:grpSpPr>
        <p:sp>
          <p:nvSpPr>
            <p:cNvPr id="28695" name="Rectangle 28">
              <a:extLst>
                <a:ext uri="{FF2B5EF4-FFF2-40B4-BE49-F238E27FC236}">
                  <a16:creationId xmlns:a16="http://schemas.microsoft.com/office/drawing/2014/main" id="{8D014380-0FA4-0BCB-2355-68C8FB2374DD}"/>
                </a:ext>
              </a:extLst>
            </p:cNvPr>
            <p:cNvSpPr>
              <a:spLocks noChangeArrowheads="1"/>
            </p:cNvSpPr>
            <p:nvPr/>
          </p:nvSpPr>
          <p:spPr bwMode="auto">
            <a:xfrm>
              <a:off x="82537" y="1099014"/>
              <a:ext cx="4399307" cy="4827588"/>
            </a:xfrm>
            <a:prstGeom prst="rect">
              <a:avLst/>
            </a:prstGeom>
            <a:solidFill>
              <a:schemeClr val="bg1"/>
            </a:solidFill>
            <a:ln w="12700">
              <a:solidFill>
                <a:schemeClr val="tx1"/>
              </a:solidFill>
              <a:miter lim="800000"/>
              <a:headEnd/>
              <a:tailEnd type="none" w="lg" len="med"/>
            </a:ln>
          </p:spPr>
          <p:txBody>
            <a:bodyPr lIns="90000" tIns="46800" rIns="90000" bIns="46800"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pic>
          <p:nvPicPr>
            <p:cNvPr id="28696" name="Picture 4">
              <a:extLst>
                <a:ext uri="{FF2B5EF4-FFF2-40B4-BE49-F238E27FC236}">
                  <a16:creationId xmlns:a16="http://schemas.microsoft.com/office/drawing/2014/main" id="{597FD55A-1604-9824-3868-964ED227F354}"/>
                </a:ext>
              </a:extLst>
            </p:cNvPr>
            <p:cNvPicPr>
              <a:picLocks noChangeAspect="1"/>
            </p:cNvPicPr>
            <p:nvPr/>
          </p:nvPicPr>
          <p:blipFill>
            <a:blip r:embed="rId6">
              <a:extLst>
                <a:ext uri="{28A0092B-C50C-407E-A947-70E740481C1C}">
                  <a14:useLocalDpi xmlns:a14="http://schemas.microsoft.com/office/drawing/2010/main" val="0"/>
                </a:ext>
              </a:extLst>
            </a:blip>
            <a:srcRect l="20798" t="44188" r="18585"/>
            <a:stretch>
              <a:fillRect/>
            </a:stretch>
          </p:blipFill>
          <p:spPr bwMode="auto">
            <a:xfrm>
              <a:off x="216469" y="1579409"/>
              <a:ext cx="4213715" cy="80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7" name="Picture 36">
              <a:extLst>
                <a:ext uri="{FF2B5EF4-FFF2-40B4-BE49-F238E27FC236}">
                  <a16:creationId xmlns:a16="http://schemas.microsoft.com/office/drawing/2014/main" id="{6E8F43CF-6CC4-64D9-3394-460152700700}"/>
                </a:ext>
              </a:extLst>
            </p:cNvPr>
            <p:cNvPicPr>
              <a:picLocks noChangeAspect="1"/>
            </p:cNvPicPr>
            <p:nvPr/>
          </p:nvPicPr>
          <p:blipFill>
            <a:blip r:embed="rId6">
              <a:extLst>
                <a:ext uri="{28A0092B-C50C-407E-A947-70E740481C1C}">
                  <a14:useLocalDpi xmlns:a14="http://schemas.microsoft.com/office/drawing/2010/main" val="0"/>
                </a:ext>
              </a:extLst>
            </a:blip>
            <a:srcRect l="84618" t="14340" r="-2" b="66957"/>
            <a:stretch>
              <a:fillRect/>
            </a:stretch>
          </p:blipFill>
          <p:spPr bwMode="auto">
            <a:xfrm>
              <a:off x="2743497" y="1125562"/>
              <a:ext cx="1723301" cy="43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8" name="Picture 5">
              <a:extLst>
                <a:ext uri="{FF2B5EF4-FFF2-40B4-BE49-F238E27FC236}">
                  <a16:creationId xmlns:a16="http://schemas.microsoft.com/office/drawing/2014/main" id="{F440DC94-0046-E1EF-48B5-D366829BA0C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017" y="2787112"/>
              <a:ext cx="432000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9" name="Picture 6">
              <a:extLst>
                <a:ext uri="{FF2B5EF4-FFF2-40B4-BE49-F238E27FC236}">
                  <a16:creationId xmlns:a16="http://schemas.microsoft.com/office/drawing/2014/main" id="{22F44967-E4FF-0FEA-8846-6926267BF1B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1224" y="4309207"/>
              <a:ext cx="4320000" cy="94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0" name="Rectangle 15">
              <a:extLst>
                <a:ext uri="{FF2B5EF4-FFF2-40B4-BE49-F238E27FC236}">
                  <a16:creationId xmlns:a16="http://schemas.microsoft.com/office/drawing/2014/main" id="{D020ACAD-1574-1D2A-FB0C-1833BA4646B8}"/>
                </a:ext>
              </a:extLst>
            </p:cNvPr>
            <p:cNvSpPr>
              <a:spLocks noChangeArrowheads="1"/>
            </p:cNvSpPr>
            <p:nvPr/>
          </p:nvSpPr>
          <p:spPr bwMode="auto">
            <a:xfrm>
              <a:off x="405900" y="4737875"/>
              <a:ext cx="2399052" cy="244685"/>
            </a:xfrm>
            <a:prstGeom prst="rect">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pSp>
      <p:grpSp>
        <p:nvGrpSpPr>
          <p:cNvPr id="28679" name="Group 9">
            <a:extLst>
              <a:ext uri="{FF2B5EF4-FFF2-40B4-BE49-F238E27FC236}">
                <a16:creationId xmlns:a16="http://schemas.microsoft.com/office/drawing/2014/main" id="{AEDFC8F8-27E4-0393-E901-94877E325D11}"/>
              </a:ext>
            </a:extLst>
          </p:cNvPr>
          <p:cNvGrpSpPr>
            <a:grpSpLocks/>
          </p:cNvGrpSpPr>
          <p:nvPr/>
        </p:nvGrpSpPr>
        <p:grpSpPr bwMode="auto">
          <a:xfrm>
            <a:off x="28575" y="1381125"/>
            <a:ext cx="3138488" cy="3400425"/>
            <a:chOff x="69775" y="1261583"/>
            <a:chExt cx="4117631" cy="4291183"/>
          </a:xfrm>
        </p:grpSpPr>
        <p:grpSp>
          <p:nvGrpSpPr>
            <p:cNvPr id="28685" name="Group 60">
              <a:extLst>
                <a:ext uri="{FF2B5EF4-FFF2-40B4-BE49-F238E27FC236}">
                  <a16:creationId xmlns:a16="http://schemas.microsoft.com/office/drawing/2014/main" id="{9B9F17A0-7DBB-E8B4-E1AA-737E0DE6405D}"/>
                </a:ext>
              </a:extLst>
            </p:cNvPr>
            <p:cNvGrpSpPr>
              <a:grpSpLocks/>
            </p:cNvGrpSpPr>
            <p:nvPr/>
          </p:nvGrpSpPr>
          <p:grpSpPr bwMode="auto">
            <a:xfrm>
              <a:off x="69775" y="1261583"/>
              <a:ext cx="4117631" cy="4291183"/>
              <a:chOff x="4835524" y="1497013"/>
              <a:chExt cx="3899147" cy="4038600"/>
            </a:xfrm>
          </p:grpSpPr>
          <p:sp>
            <p:nvSpPr>
              <p:cNvPr id="28688" name="Rectangle 63">
                <a:extLst>
                  <a:ext uri="{FF2B5EF4-FFF2-40B4-BE49-F238E27FC236}">
                    <a16:creationId xmlns:a16="http://schemas.microsoft.com/office/drawing/2014/main" id="{4A18ACC7-F897-C533-B9E2-8E25B94A7B42}"/>
                  </a:ext>
                </a:extLst>
              </p:cNvPr>
              <p:cNvSpPr>
                <a:spLocks noChangeArrowheads="1"/>
              </p:cNvSpPr>
              <p:nvPr/>
            </p:nvSpPr>
            <p:spPr bwMode="auto">
              <a:xfrm>
                <a:off x="4835524" y="1497013"/>
                <a:ext cx="3899147" cy="4038600"/>
              </a:xfrm>
              <a:prstGeom prst="rect">
                <a:avLst/>
              </a:prstGeom>
              <a:solidFill>
                <a:schemeClr val="bg1"/>
              </a:solidFill>
              <a:ln w="12700">
                <a:solidFill>
                  <a:schemeClr val="tx1"/>
                </a:solidFill>
                <a:round/>
                <a:headEnd/>
                <a:tailEnd type="triangle" w="lg" len="med"/>
              </a:ln>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pic>
            <p:nvPicPr>
              <p:cNvPr id="28689" name="Picture 33">
                <a:extLst>
                  <a:ext uri="{FF2B5EF4-FFF2-40B4-BE49-F238E27FC236}">
                    <a16:creationId xmlns:a16="http://schemas.microsoft.com/office/drawing/2014/main" id="{3F5FDBBB-E07C-023E-80F3-229CECBB34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2709" t="22214" r="15649"/>
              <a:stretch>
                <a:fillRect/>
              </a:stretch>
            </p:blipFill>
            <p:spPr bwMode="auto">
              <a:xfrm>
                <a:off x="4876799" y="1524000"/>
                <a:ext cx="3821109" cy="117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pic>
            <p:nvPicPr>
              <p:cNvPr id="28690" name="Picture 34">
                <a:extLst>
                  <a:ext uri="{FF2B5EF4-FFF2-40B4-BE49-F238E27FC236}">
                    <a16:creationId xmlns:a16="http://schemas.microsoft.com/office/drawing/2014/main" id="{A4C5D848-94CC-17FA-D4DD-7B5D3073337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5443" y="2723821"/>
                <a:ext cx="3732856" cy="49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pic>
            <p:nvPicPr>
              <p:cNvPr id="28691" name="Picture 35">
                <a:extLst>
                  <a:ext uri="{FF2B5EF4-FFF2-40B4-BE49-F238E27FC236}">
                    <a16:creationId xmlns:a16="http://schemas.microsoft.com/office/drawing/2014/main" id="{6A700B60-3CAA-C40A-9281-50679D0B0F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5442" y="3417777"/>
                <a:ext cx="3755211" cy="67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pic>
            <p:nvPicPr>
              <p:cNvPr id="28692" name="Picture 36">
                <a:extLst>
                  <a:ext uri="{FF2B5EF4-FFF2-40B4-BE49-F238E27FC236}">
                    <a16:creationId xmlns:a16="http://schemas.microsoft.com/office/drawing/2014/main" id="{D36CA9EC-6EBB-C216-C410-F65E7D709F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4381046"/>
                <a:ext cx="2179740" cy="110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pic>
            <p:nvPicPr>
              <p:cNvPr id="28693" name="Picture 37">
                <a:extLst>
                  <a:ext uri="{FF2B5EF4-FFF2-40B4-BE49-F238E27FC236}">
                    <a16:creationId xmlns:a16="http://schemas.microsoft.com/office/drawing/2014/main" id="{07FAAC51-1611-4619-C3BF-8641EF792AA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4250777"/>
                <a:ext cx="1015696" cy="18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pic>
            <p:nvPicPr>
              <p:cNvPr id="28694" name="Picture 39">
                <a:extLst>
                  <a:ext uri="{FF2B5EF4-FFF2-40B4-BE49-F238E27FC236}">
                    <a16:creationId xmlns:a16="http://schemas.microsoft.com/office/drawing/2014/main" id="{B463BA7D-9E1B-2CED-41CF-23164DE7E38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7000" y="4257387"/>
                <a:ext cx="1430558" cy="18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grpSp>
        <p:sp>
          <p:nvSpPr>
            <p:cNvPr id="28686" name="Rectangle 15">
              <a:extLst>
                <a:ext uri="{FF2B5EF4-FFF2-40B4-BE49-F238E27FC236}">
                  <a16:creationId xmlns:a16="http://schemas.microsoft.com/office/drawing/2014/main" id="{82BB3FBA-60EC-9255-86CA-A0411B272B16}"/>
                </a:ext>
              </a:extLst>
            </p:cNvPr>
            <p:cNvSpPr>
              <a:spLocks noChangeArrowheads="1"/>
            </p:cNvSpPr>
            <p:nvPr/>
          </p:nvSpPr>
          <p:spPr bwMode="auto">
            <a:xfrm>
              <a:off x="2877144" y="3594546"/>
              <a:ext cx="1256700" cy="260430"/>
            </a:xfrm>
            <a:prstGeom prst="rect">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28687" name="Rectangle 16">
              <a:extLst>
                <a:ext uri="{FF2B5EF4-FFF2-40B4-BE49-F238E27FC236}">
                  <a16:creationId xmlns:a16="http://schemas.microsoft.com/office/drawing/2014/main" id="{CAD18669-B1A2-D2E5-2CDD-998F853716F0}"/>
                </a:ext>
              </a:extLst>
            </p:cNvPr>
            <p:cNvSpPr>
              <a:spLocks noChangeArrowheads="1"/>
            </p:cNvSpPr>
            <p:nvPr/>
          </p:nvSpPr>
          <p:spPr bwMode="auto">
            <a:xfrm>
              <a:off x="474573" y="4112233"/>
              <a:ext cx="2964045" cy="317586"/>
            </a:xfrm>
            <a:prstGeom prst="rect">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pSp>
      <p:sp>
        <p:nvSpPr>
          <p:cNvPr id="28680" name="Rectangle 48">
            <a:extLst>
              <a:ext uri="{FF2B5EF4-FFF2-40B4-BE49-F238E27FC236}">
                <a16:creationId xmlns:a16="http://schemas.microsoft.com/office/drawing/2014/main" id="{8501534A-3276-FBCB-3B20-0EF6C723E64E}"/>
              </a:ext>
            </a:extLst>
          </p:cNvPr>
          <p:cNvSpPr>
            <a:spLocks noChangeArrowheads="1"/>
          </p:cNvSpPr>
          <p:nvPr/>
        </p:nvSpPr>
        <p:spPr bwMode="auto">
          <a:xfrm>
            <a:off x="80963" y="4759325"/>
            <a:ext cx="18565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is-IS" altLang="en-CH" sz="900" b="0" i="0" dirty="0">
                <a:solidFill>
                  <a:srgbClr val="000000"/>
                </a:solidFill>
              </a:rPr>
              <a:t>Glashow, Iliopoulos, Maiani, </a:t>
            </a:r>
          </a:p>
          <a:p>
            <a:pPr eaLnBrk="1" hangingPunct="1">
              <a:spcBef>
                <a:spcPct val="0"/>
              </a:spcBef>
              <a:buFontTx/>
              <a:buNone/>
            </a:pPr>
            <a:r>
              <a:rPr lang="is-IS" altLang="en-CH" sz="900" b="0" i="0" dirty="0">
                <a:solidFill>
                  <a:srgbClr val="000000"/>
                </a:solidFill>
              </a:rPr>
              <a:t>Phys.Rev. D2 (1970) 1285</a:t>
            </a:r>
            <a:endParaRPr lang="en-US" altLang="en-CH" sz="900" b="0" i="0" dirty="0">
              <a:solidFill>
                <a:srgbClr val="000000"/>
              </a:solidFill>
            </a:endParaRPr>
          </a:p>
        </p:txBody>
      </p:sp>
      <p:sp>
        <p:nvSpPr>
          <p:cNvPr id="28681" name="TextBox 1">
            <a:extLst>
              <a:ext uri="{FF2B5EF4-FFF2-40B4-BE49-F238E27FC236}">
                <a16:creationId xmlns:a16="http://schemas.microsoft.com/office/drawing/2014/main" id="{3A1570FF-BC13-01FB-3D45-D1E52F913CC1}"/>
              </a:ext>
            </a:extLst>
          </p:cNvPr>
          <p:cNvSpPr txBox="1">
            <a:spLocks noChangeArrowheads="1"/>
          </p:cNvSpPr>
          <p:nvPr/>
        </p:nvSpPr>
        <p:spPr bwMode="auto">
          <a:xfrm>
            <a:off x="254000" y="1065213"/>
            <a:ext cx="2536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rgbClr val="0D0D0D"/>
                </a:solidFill>
              </a:rPr>
              <a:t>GIM mechanism in K</a:t>
            </a:r>
            <a:r>
              <a:rPr lang="en-US" altLang="en-CH" sz="1400" baseline="30000">
                <a:solidFill>
                  <a:srgbClr val="0D0D0D"/>
                </a:solidFill>
              </a:rPr>
              <a:t>0</a:t>
            </a:r>
            <a:r>
              <a:rPr lang="en-US" altLang="en-CH" sz="1400">
                <a:solidFill>
                  <a:srgbClr val="0D0D0D"/>
                </a:solidFill>
                <a:sym typeface="Wingdings" pitchFamily="2" charset="2"/>
              </a:rPr>
              <a:t>μμ</a:t>
            </a:r>
            <a:r>
              <a:rPr lang="en-US" altLang="en-CH" sz="1400">
                <a:solidFill>
                  <a:srgbClr val="0D0D0D"/>
                </a:solidFill>
              </a:rPr>
              <a:t> </a:t>
            </a:r>
          </a:p>
        </p:txBody>
      </p:sp>
      <p:sp>
        <p:nvSpPr>
          <p:cNvPr id="28682" name="TextBox 31">
            <a:extLst>
              <a:ext uri="{FF2B5EF4-FFF2-40B4-BE49-F238E27FC236}">
                <a16:creationId xmlns:a16="http://schemas.microsoft.com/office/drawing/2014/main" id="{A1FFF22B-9D31-58B2-5111-D55D5C81265E}"/>
              </a:ext>
            </a:extLst>
          </p:cNvPr>
          <p:cNvSpPr txBox="1">
            <a:spLocks noChangeArrowheads="1"/>
          </p:cNvSpPr>
          <p:nvPr/>
        </p:nvSpPr>
        <p:spPr bwMode="auto">
          <a:xfrm>
            <a:off x="3679825" y="1063625"/>
            <a:ext cx="20462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rgbClr val="0D0D0D"/>
                </a:solidFill>
              </a:rPr>
              <a:t>CP violation, K</a:t>
            </a:r>
            <a:r>
              <a:rPr lang="en-US" altLang="en-CH" sz="1400" baseline="-25000">
                <a:solidFill>
                  <a:srgbClr val="0D0D0D"/>
                </a:solidFill>
              </a:rPr>
              <a:t>L</a:t>
            </a:r>
            <a:r>
              <a:rPr lang="en-US" altLang="en-CH" sz="1400" baseline="30000">
                <a:solidFill>
                  <a:srgbClr val="0D0D0D"/>
                </a:solidFill>
              </a:rPr>
              <a:t>0</a:t>
            </a:r>
            <a:r>
              <a:rPr lang="en-US" altLang="en-CH" sz="1400">
                <a:solidFill>
                  <a:srgbClr val="0D0D0D"/>
                </a:solidFill>
                <a:sym typeface="Wingdings" pitchFamily="2" charset="2"/>
              </a:rPr>
              <a:t>ππ</a:t>
            </a:r>
            <a:r>
              <a:rPr lang="en-US" altLang="en-CH" sz="1400">
                <a:solidFill>
                  <a:srgbClr val="0D0D0D"/>
                </a:solidFill>
              </a:rPr>
              <a:t> </a:t>
            </a:r>
          </a:p>
        </p:txBody>
      </p:sp>
      <p:sp>
        <p:nvSpPr>
          <p:cNvPr id="33" name="TextBox 32">
            <a:extLst>
              <a:ext uri="{FF2B5EF4-FFF2-40B4-BE49-F238E27FC236}">
                <a16:creationId xmlns:a16="http://schemas.microsoft.com/office/drawing/2014/main" id="{19DF7DE7-AAAC-2E5B-AD65-FFAF88D0AD2A}"/>
              </a:ext>
            </a:extLst>
          </p:cNvPr>
          <p:cNvSpPr txBox="1"/>
          <p:nvPr/>
        </p:nvSpPr>
        <p:spPr>
          <a:xfrm>
            <a:off x="7078663" y="1074738"/>
            <a:ext cx="1601787" cy="307975"/>
          </a:xfrm>
          <a:prstGeom prst="rect">
            <a:avLst/>
          </a:prstGeom>
          <a:noFill/>
        </p:spPr>
        <p:txBody>
          <a:bodyPr wrap="none">
            <a:spAutoFit/>
          </a:bodyPr>
          <a:lstStyle/>
          <a:p>
            <a:pPr eaLnBrk="1" hangingPunct="1">
              <a:defRPr/>
            </a:pPr>
            <a:r>
              <a:rPr lang="en-US" dirty="0">
                <a:solidFill>
                  <a:schemeClr val="bg2">
                    <a:lumMod val="10000"/>
                  </a:schemeClr>
                </a:solidFill>
                <a:latin typeface="Verdana" charset="0"/>
                <a:ea typeface="ＭＳ Ｐゴシック" charset="0"/>
                <a:cs typeface="ＭＳ Ｐゴシック" charset="0"/>
              </a:rPr>
              <a:t>B</a:t>
            </a:r>
            <a:r>
              <a:rPr lang="en-US" baseline="30000" dirty="0">
                <a:solidFill>
                  <a:schemeClr val="bg2">
                    <a:lumMod val="10000"/>
                  </a:schemeClr>
                </a:solidFill>
                <a:latin typeface="Verdana" charset="0"/>
                <a:ea typeface="ＭＳ Ｐゴシック" charset="0"/>
                <a:cs typeface="ＭＳ Ｐゴシック" charset="0"/>
              </a:rPr>
              <a:t>0</a:t>
            </a:r>
            <a:r>
              <a:rPr lang="en-US" dirty="0">
                <a:solidFill>
                  <a:schemeClr val="bg2">
                    <a:lumMod val="10000"/>
                  </a:schemeClr>
                </a:solidFill>
                <a:latin typeface="Verdana" charset="0"/>
                <a:ea typeface="ＭＳ Ｐゴシック" charset="0"/>
                <a:cs typeface="ＭＳ Ｐゴシック" charset="0"/>
                <a:sym typeface="Wingdings"/>
              </a:rPr>
              <a:t></a:t>
            </a:r>
            <a:r>
              <a:rPr lang="en-US" dirty="0">
                <a:solidFill>
                  <a:schemeClr val="bg2">
                    <a:lumMod val="10000"/>
                  </a:schemeClr>
                </a:solidFill>
                <a:latin typeface="Verdana" charset="0"/>
                <a:ea typeface="ＭＳ Ｐゴシック" charset="0"/>
                <a:cs typeface="ＭＳ Ｐゴシック" charset="0"/>
              </a:rPr>
              <a:t>B</a:t>
            </a:r>
            <a:r>
              <a:rPr lang="en-US" baseline="30000" dirty="0">
                <a:solidFill>
                  <a:schemeClr val="bg2">
                    <a:lumMod val="10000"/>
                  </a:schemeClr>
                </a:solidFill>
                <a:latin typeface="Verdana" charset="0"/>
                <a:ea typeface="ＭＳ Ｐゴシック" charset="0"/>
                <a:cs typeface="ＭＳ Ｐゴシック" charset="0"/>
              </a:rPr>
              <a:t>0</a:t>
            </a:r>
            <a:r>
              <a:rPr lang="en-US" dirty="0">
                <a:solidFill>
                  <a:schemeClr val="bg2">
                    <a:lumMod val="10000"/>
                  </a:schemeClr>
                </a:solidFill>
                <a:latin typeface="Verdana" charset="0"/>
                <a:ea typeface="ＭＳ Ｐゴシック" charset="0"/>
                <a:cs typeface="ＭＳ Ｐゴシック" charset="0"/>
              </a:rPr>
              <a:t> mixing</a:t>
            </a:r>
          </a:p>
        </p:txBody>
      </p:sp>
      <p:cxnSp>
        <p:nvCxnSpPr>
          <p:cNvPr id="12" name="Straight Connector 11">
            <a:extLst>
              <a:ext uri="{FF2B5EF4-FFF2-40B4-BE49-F238E27FC236}">
                <a16:creationId xmlns:a16="http://schemas.microsoft.com/office/drawing/2014/main" id="{EEBAB505-E832-784D-F24B-214000052C2C}"/>
              </a:ext>
            </a:extLst>
          </p:cNvPr>
          <p:cNvCxnSpPr/>
          <p:nvPr/>
        </p:nvCxnSpPr>
        <p:spPr>
          <a:xfrm>
            <a:off x="7662863" y="1108075"/>
            <a:ext cx="196850" cy="0"/>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9B833B1F-78EB-CA6D-28E6-29EC4368D230}"/>
              </a:ext>
            </a:extLst>
          </p:cNvPr>
          <p:cNvSpPr>
            <a:spLocks noGrp="1" noChangeArrowheads="1"/>
          </p:cNvSpPr>
          <p:nvPr>
            <p:ph type="title"/>
          </p:nvPr>
        </p:nvSpPr>
        <p:spPr/>
        <p:txBody>
          <a:bodyPr/>
          <a:lstStyle/>
          <a:p>
            <a:r>
              <a:rPr lang="en-US" altLang="en-CH">
                <a:ea typeface="ＭＳ Ｐゴシック" panose="020B0600070205080204" pitchFamily="34" charset="-128"/>
              </a:rPr>
              <a:t>Oscillations (1)</a:t>
            </a:r>
          </a:p>
        </p:txBody>
      </p:sp>
      <p:sp>
        <p:nvSpPr>
          <p:cNvPr id="112642" name="Rectangle 3">
            <a:extLst>
              <a:ext uri="{FF2B5EF4-FFF2-40B4-BE49-F238E27FC236}">
                <a16:creationId xmlns:a16="http://schemas.microsoft.com/office/drawing/2014/main" id="{EA81BFE4-E2BB-6038-3E8C-846DCB81DA4E}"/>
              </a:ext>
            </a:extLst>
          </p:cNvPr>
          <p:cNvSpPr>
            <a:spLocks noGrp="1" noChangeArrowheads="1"/>
          </p:cNvSpPr>
          <p:nvPr>
            <p:ph type="body" idx="1"/>
          </p:nvPr>
        </p:nvSpPr>
        <p:spPr>
          <a:xfrm>
            <a:off x="685800" y="990600"/>
            <a:ext cx="7772400" cy="5410200"/>
          </a:xfrm>
        </p:spPr>
        <p:txBody>
          <a:bodyPr/>
          <a:lstStyle/>
          <a:p>
            <a:r>
              <a:rPr lang="en-US" altLang="en-CH" sz="1800">
                <a:ea typeface="ＭＳ Ｐゴシック" panose="020B0600070205080204" pitchFamily="34" charset="-128"/>
              </a:rPr>
              <a:t>Start with Schrodinger equation:</a:t>
            </a:r>
          </a:p>
          <a:p>
            <a:endParaRPr lang="en-US" altLang="en-CH" sz="1800">
              <a:ea typeface="ＭＳ Ｐゴシック" panose="020B0600070205080204" pitchFamily="34" charset="-128"/>
            </a:endParaRPr>
          </a:p>
          <a:p>
            <a:endParaRPr lang="en-US" altLang="en-CH" sz="1800">
              <a:ea typeface="ＭＳ Ｐゴシック" panose="020B0600070205080204" pitchFamily="34" charset="-128"/>
            </a:endParaRPr>
          </a:p>
          <a:p>
            <a:endParaRPr lang="en-US" altLang="en-CH" sz="1800">
              <a:ea typeface="ＭＳ Ｐゴシック" panose="020B0600070205080204" pitchFamily="34" charset="-128"/>
            </a:endParaRPr>
          </a:p>
          <a:p>
            <a:r>
              <a:rPr lang="en-US" altLang="en-CH" sz="1800">
                <a:ea typeface="ＭＳ Ｐゴシック" panose="020B0600070205080204" pitchFamily="34" charset="-128"/>
              </a:rPr>
              <a:t>Find eigenvalue:</a:t>
            </a:r>
          </a:p>
          <a:p>
            <a:endParaRPr lang="en-US" altLang="en-CH" sz="1800">
              <a:ea typeface="ＭＳ Ｐゴシック" panose="020B0600070205080204" pitchFamily="34" charset="-128"/>
            </a:endParaRPr>
          </a:p>
          <a:p>
            <a:endParaRPr lang="en-US" altLang="en-CH" sz="1800">
              <a:ea typeface="ＭＳ Ｐゴシック" panose="020B0600070205080204" pitchFamily="34" charset="-128"/>
            </a:endParaRPr>
          </a:p>
          <a:p>
            <a:r>
              <a:rPr lang="en-US" altLang="en-CH" sz="1800">
                <a:ea typeface="ＭＳ Ｐゴシック" panose="020B0600070205080204" pitchFamily="34" charset="-128"/>
              </a:rPr>
              <a:t>Solve eigenstates:</a:t>
            </a:r>
          </a:p>
          <a:p>
            <a:endParaRPr lang="en-US" altLang="en-CH" sz="1800">
              <a:ea typeface="ＭＳ Ｐゴシック" panose="020B0600070205080204" pitchFamily="34" charset="-128"/>
            </a:endParaRPr>
          </a:p>
          <a:p>
            <a:endParaRPr lang="en-US" altLang="en-CH" sz="1800">
              <a:ea typeface="ＭＳ Ｐゴシック" panose="020B0600070205080204" pitchFamily="34" charset="-128"/>
            </a:endParaRPr>
          </a:p>
          <a:p>
            <a:endParaRPr lang="en-US" altLang="en-CH" sz="1800">
              <a:ea typeface="ＭＳ Ｐゴシック" panose="020B0600070205080204" pitchFamily="34" charset="-128"/>
            </a:endParaRPr>
          </a:p>
          <a:p>
            <a:endParaRPr lang="en-US" altLang="en-CH" sz="1800">
              <a:ea typeface="ＭＳ Ｐゴシック" panose="020B0600070205080204" pitchFamily="34" charset="-128"/>
            </a:endParaRPr>
          </a:p>
          <a:p>
            <a:r>
              <a:rPr lang="en-US" altLang="en-CH" sz="1800">
                <a:ea typeface="ＭＳ Ｐゴシック" panose="020B0600070205080204" pitchFamily="34" charset="-128"/>
              </a:rPr>
              <a:t>Eigenstates have diagonal Hamiltonian: </a:t>
            </a:r>
            <a:r>
              <a:rPr lang="en-US" altLang="en-CH" sz="1800">
                <a:solidFill>
                  <a:schemeClr val="accent2"/>
                </a:solidFill>
                <a:ea typeface="ＭＳ Ｐゴシック" panose="020B0600070205080204" pitchFamily="34" charset="-128"/>
              </a:rPr>
              <a:t>mass eigenstates</a:t>
            </a:r>
            <a:r>
              <a:rPr lang="en-US" altLang="en-CH" sz="1800">
                <a:ea typeface="ＭＳ Ｐゴシック" panose="020B0600070205080204" pitchFamily="34" charset="-128"/>
              </a:rPr>
              <a:t>!</a:t>
            </a:r>
          </a:p>
        </p:txBody>
      </p:sp>
      <p:pic>
        <p:nvPicPr>
          <p:cNvPr id="112643" name="Picture 4">
            <a:extLst>
              <a:ext uri="{FF2B5EF4-FFF2-40B4-BE49-F238E27FC236}">
                <a16:creationId xmlns:a16="http://schemas.microsoft.com/office/drawing/2014/main" id="{3DAFBCCC-0D67-DCD3-8A1F-CDC1A760F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530" t="85509" r="22530" b="9900"/>
          <a:stretch>
            <a:fillRect/>
          </a:stretch>
        </p:blipFill>
        <p:spPr bwMode="auto">
          <a:xfrm>
            <a:off x="457200" y="1447800"/>
            <a:ext cx="6099175" cy="877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12644" name="Object 2">
            <a:extLst>
              <a:ext uri="{FF2B5EF4-FFF2-40B4-BE49-F238E27FC236}">
                <a16:creationId xmlns:a16="http://schemas.microsoft.com/office/drawing/2014/main" id="{0D6D66A4-EC30-7215-0DBC-6266A453BCDA}"/>
              </a:ext>
            </a:extLst>
          </p:cNvPr>
          <p:cNvGraphicFramePr>
            <a:graphicFrameLocks noChangeAspect="1"/>
          </p:cNvGraphicFramePr>
          <p:nvPr/>
        </p:nvGraphicFramePr>
        <p:xfrm>
          <a:off x="6934200" y="1066800"/>
          <a:ext cx="1628775" cy="874713"/>
        </p:xfrm>
        <a:graphic>
          <a:graphicData uri="http://schemas.openxmlformats.org/presentationml/2006/ole">
            <mc:AlternateContent xmlns:mc="http://schemas.openxmlformats.org/markup-compatibility/2006">
              <mc:Choice xmlns:v="urn:schemas-microsoft-com:vml" Requires="v">
                <p:oleObj name="Equation" r:id="rId3" imgW="19596100" imgH="10528300" progId="Equation.DSMT4">
                  <p:embed/>
                </p:oleObj>
              </mc:Choice>
              <mc:Fallback>
                <p:oleObj name="Equation" r:id="rId3" imgW="19596100" imgH="105283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066800"/>
                        <a:ext cx="1628775" cy="874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112645" name="Group 8">
            <a:extLst>
              <a:ext uri="{FF2B5EF4-FFF2-40B4-BE49-F238E27FC236}">
                <a16:creationId xmlns:a16="http://schemas.microsoft.com/office/drawing/2014/main" id="{EFBF293C-50E7-CF12-49E4-DDB4D1115BAD}"/>
              </a:ext>
            </a:extLst>
          </p:cNvPr>
          <p:cNvGrpSpPr>
            <a:grpSpLocks/>
          </p:cNvGrpSpPr>
          <p:nvPr/>
        </p:nvGrpSpPr>
        <p:grpSpPr bwMode="auto">
          <a:xfrm>
            <a:off x="6705600" y="1905000"/>
            <a:ext cx="2182813" cy="517525"/>
            <a:chOff x="1920" y="2304"/>
            <a:chExt cx="1375" cy="326"/>
          </a:xfrm>
        </p:grpSpPr>
        <p:sp>
          <p:nvSpPr>
            <p:cNvPr id="112652" name="Text Box 6">
              <a:extLst>
                <a:ext uri="{FF2B5EF4-FFF2-40B4-BE49-F238E27FC236}">
                  <a16:creationId xmlns:a16="http://schemas.microsoft.com/office/drawing/2014/main" id="{28179F76-6ADB-DB94-6A6F-A49DC2E0949D}"/>
                </a:ext>
              </a:extLst>
            </p:cNvPr>
            <p:cNvSpPr txBox="1">
              <a:spLocks noChangeArrowheads="1"/>
            </p:cNvSpPr>
            <p:nvPr/>
          </p:nvSpPr>
          <p:spPr bwMode="auto">
            <a:xfrm>
              <a:off x="1920" y="2304"/>
              <a:ext cx="137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i="0"/>
                <a:t>(2-component state in</a:t>
              </a:r>
            </a:p>
            <a:p>
              <a:pPr eaLnBrk="1" hangingPunct="1">
                <a:spcBef>
                  <a:spcPct val="0"/>
                </a:spcBef>
                <a:buFontTx/>
                <a:buNone/>
              </a:pPr>
              <a:r>
                <a:rPr lang="en-US" altLang="en-CH" sz="1400" b="0" i="0"/>
                <a:t>P</a:t>
              </a:r>
              <a:r>
                <a:rPr lang="en-US" altLang="en-CH" sz="1400" b="0" i="0" baseline="30000"/>
                <a:t>0</a:t>
              </a:r>
              <a:r>
                <a:rPr lang="en-US" altLang="en-CH" sz="1400" b="0" i="0"/>
                <a:t> and P</a:t>
              </a:r>
              <a:r>
                <a:rPr lang="en-US" altLang="en-CH" sz="1400" b="0" i="0" baseline="30000"/>
                <a:t>0</a:t>
              </a:r>
              <a:r>
                <a:rPr lang="en-US" altLang="en-CH" sz="1400" b="0" i="0"/>
                <a:t> subspace)</a:t>
              </a:r>
            </a:p>
          </p:txBody>
        </p:sp>
        <p:sp>
          <p:nvSpPr>
            <p:cNvPr id="112653" name="Line 7">
              <a:extLst>
                <a:ext uri="{FF2B5EF4-FFF2-40B4-BE49-F238E27FC236}">
                  <a16:creationId xmlns:a16="http://schemas.microsoft.com/office/drawing/2014/main" id="{0444815F-DE65-8EFB-0C03-E53E5474D4AD}"/>
                </a:ext>
              </a:extLst>
            </p:cNvPr>
            <p:cNvSpPr>
              <a:spLocks noChangeShapeType="1"/>
            </p:cNvSpPr>
            <p:nvPr/>
          </p:nvSpPr>
          <p:spPr bwMode="auto">
            <a:xfrm>
              <a:off x="2352" y="24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H"/>
            </a:p>
          </p:txBody>
        </p:sp>
      </p:grpSp>
      <p:pic>
        <p:nvPicPr>
          <p:cNvPr id="112646" name="Picture 9">
            <a:extLst>
              <a:ext uri="{FF2B5EF4-FFF2-40B4-BE49-F238E27FC236}">
                <a16:creationId xmlns:a16="http://schemas.microsoft.com/office/drawing/2014/main" id="{F55176DE-B10F-A5E3-A469-5E4D8D0D32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314" t="60869" r="34314" b="34784"/>
          <a:stretch>
            <a:fillRect/>
          </a:stretch>
        </p:blipFill>
        <p:spPr bwMode="auto">
          <a:xfrm>
            <a:off x="1066800" y="3048000"/>
            <a:ext cx="2971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Picture 10">
            <a:extLst>
              <a:ext uri="{FF2B5EF4-FFF2-40B4-BE49-F238E27FC236}">
                <a16:creationId xmlns:a16="http://schemas.microsoft.com/office/drawing/2014/main" id="{5209F2E4-437F-CE4B-808E-00CB2CAA31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1765" t="15942" r="28432" b="69565"/>
          <a:stretch>
            <a:fillRect/>
          </a:stretch>
        </p:blipFill>
        <p:spPr bwMode="auto">
          <a:xfrm>
            <a:off x="990600" y="4343400"/>
            <a:ext cx="4648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648" name="Object 3">
            <a:extLst>
              <a:ext uri="{FF2B5EF4-FFF2-40B4-BE49-F238E27FC236}">
                <a16:creationId xmlns:a16="http://schemas.microsoft.com/office/drawing/2014/main" id="{C37D3483-2DE4-3063-764E-71024177BD85}"/>
              </a:ext>
            </a:extLst>
          </p:cNvPr>
          <p:cNvGraphicFramePr>
            <a:graphicFrameLocks noChangeAspect="1"/>
          </p:cNvGraphicFramePr>
          <p:nvPr/>
        </p:nvGraphicFramePr>
        <p:xfrm>
          <a:off x="7010400" y="3657600"/>
          <a:ext cx="1312863" cy="874713"/>
        </p:xfrm>
        <a:graphic>
          <a:graphicData uri="http://schemas.openxmlformats.org/presentationml/2006/ole">
            <mc:AlternateContent xmlns:mc="http://schemas.openxmlformats.org/markup-compatibility/2006">
              <mc:Choice xmlns:v="urn:schemas-microsoft-com:vml" Requires="v">
                <p:oleObj name="Equation" r:id="rId7" imgW="15798800" imgH="10528300" progId="Equation.DSMT4">
                  <p:embed/>
                </p:oleObj>
              </mc:Choice>
              <mc:Fallback>
                <p:oleObj name="Equation" r:id="rId7" imgW="15798800" imgH="105283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657600"/>
                        <a:ext cx="1312863" cy="874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112649" name="Picture 12">
            <a:extLst>
              <a:ext uri="{FF2B5EF4-FFF2-40B4-BE49-F238E27FC236}">
                <a16:creationId xmlns:a16="http://schemas.microsoft.com/office/drawing/2014/main" id="{AAB01DFA-BA24-5CA6-FA19-F540E4C326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1341" t="44006" r="40930" b="50706"/>
          <a:stretch>
            <a:fillRect/>
          </a:stretch>
        </p:blipFill>
        <p:spPr bwMode="auto">
          <a:xfrm>
            <a:off x="6553200" y="5181600"/>
            <a:ext cx="236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0" name="Line 13">
            <a:extLst>
              <a:ext uri="{FF2B5EF4-FFF2-40B4-BE49-F238E27FC236}">
                <a16:creationId xmlns:a16="http://schemas.microsoft.com/office/drawing/2014/main" id="{291236A7-ADF8-60D9-83DB-16D765C66087}"/>
              </a:ext>
            </a:extLst>
          </p:cNvPr>
          <p:cNvSpPr>
            <a:spLocks noChangeShapeType="1"/>
          </p:cNvSpPr>
          <p:nvPr/>
        </p:nvSpPr>
        <p:spPr bwMode="auto">
          <a:xfrm>
            <a:off x="5943600" y="5562600"/>
            <a:ext cx="4572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CH"/>
          </a:p>
        </p:txBody>
      </p:sp>
      <p:sp>
        <p:nvSpPr>
          <p:cNvPr id="112651" name="Footer Placeholder 3">
            <a:extLst>
              <a:ext uri="{FF2B5EF4-FFF2-40B4-BE49-F238E27FC236}">
                <a16:creationId xmlns:a16="http://schemas.microsoft.com/office/drawing/2014/main" id="{46F45F06-9EF7-68E6-6D7C-FC0B13EF522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C56D6EA0-71B3-F44C-A934-961821B6B92D}" type="slidenum">
              <a:rPr lang="en-US" altLang="en-CH" sz="1000" smtClean="0">
                <a:solidFill>
                  <a:schemeClr val="accent2"/>
                </a:solidFill>
              </a:rPr>
              <a:pPr>
                <a:spcBef>
                  <a:spcPct val="0"/>
                </a:spcBef>
                <a:buFontTx/>
                <a:buNone/>
              </a:pPr>
              <a:t>60</a:t>
            </a:fld>
            <a:r>
              <a:rPr lang="en-US" altLang="en-CH" sz="1000">
                <a:solidFill>
                  <a:schemeClr val="accent2"/>
                </a:solidFill>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a:extLst>
              <a:ext uri="{FF2B5EF4-FFF2-40B4-BE49-F238E27FC236}">
                <a16:creationId xmlns:a16="http://schemas.microsoft.com/office/drawing/2014/main" id="{15D0C7BC-34F6-4606-7B43-0B5382368ED9}"/>
              </a:ext>
            </a:extLst>
          </p:cNvPr>
          <p:cNvSpPr>
            <a:spLocks noGrp="1" noChangeArrowheads="1"/>
          </p:cNvSpPr>
          <p:nvPr>
            <p:ph type="title"/>
          </p:nvPr>
        </p:nvSpPr>
        <p:spPr/>
        <p:txBody>
          <a:bodyPr/>
          <a:lstStyle/>
          <a:p>
            <a:r>
              <a:rPr lang="en-US" altLang="en-CH">
                <a:ea typeface="ＭＳ Ｐゴシック" panose="020B0600070205080204" pitchFamily="34" charset="-128"/>
              </a:rPr>
              <a:t>Oscillations (2)</a:t>
            </a:r>
          </a:p>
        </p:txBody>
      </p:sp>
      <p:sp>
        <p:nvSpPr>
          <p:cNvPr id="113666" name="Rectangle 3">
            <a:extLst>
              <a:ext uri="{FF2B5EF4-FFF2-40B4-BE49-F238E27FC236}">
                <a16:creationId xmlns:a16="http://schemas.microsoft.com/office/drawing/2014/main" id="{FACAC35A-A9E3-38F9-83CD-4714F59940E9}"/>
              </a:ext>
            </a:extLst>
          </p:cNvPr>
          <p:cNvSpPr>
            <a:spLocks noGrp="1" noChangeArrowheads="1"/>
          </p:cNvSpPr>
          <p:nvPr>
            <p:ph type="body" idx="1"/>
          </p:nvPr>
        </p:nvSpPr>
        <p:spPr>
          <a:xfrm>
            <a:off x="685800" y="990600"/>
            <a:ext cx="7772400" cy="5867400"/>
          </a:xfrm>
        </p:spPr>
        <p:txBody>
          <a:bodyPr/>
          <a:lstStyle/>
          <a:p>
            <a:r>
              <a:rPr lang="en-US" altLang="en-CH" sz="1800">
                <a:ea typeface="ＭＳ Ｐゴシック" panose="020B0600070205080204" pitchFamily="34" charset="-128"/>
              </a:rPr>
              <a:t>Two mass eigenstates</a:t>
            </a:r>
          </a:p>
          <a:p>
            <a:endParaRPr lang="en-US" altLang="en-CH" sz="1800">
              <a:ea typeface="ＭＳ Ｐゴシック" panose="020B0600070205080204" pitchFamily="34" charset="-128"/>
            </a:endParaRPr>
          </a:p>
          <a:p>
            <a:endParaRPr lang="en-US" altLang="en-CH" sz="1800">
              <a:ea typeface="ＭＳ Ｐゴシック" panose="020B0600070205080204" pitchFamily="34" charset="-128"/>
            </a:endParaRPr>
          </a:p>
          <a:p>
            <a:endParaRPr lang="en-US" altLang="en-CH" sz="1800">
              <a:ea typeface="ＭＳ Ｐゴシック" panose="020B0600070205080204" pitchFamily="34" charset="-128"/>
            </a:endParaRPr>
          </a:p>
          <a:p>
            <a:r>
              <a:rPr lang="en-US" altLang="en-CH" sz="1800">
                <a:ea typeface="ＭＳ Ｐゴシック" panose="020B0600070205080204" pitchFamily="34" charset="-128"/>
              </a:rPr>
              <a:t>Time evolution:</a:t>
            </a:r>
          </a:p>
          <a:p>
            <a:endParaRPr lang="en-US" altLang="en-CH" sz="1800">
              <a:ea typeface="ＭＳ Ｐゴシック" panose="020B0600070205080204" pitchFamily="34" charset="-128"/>
            </a:endParaRPr>
          </a:p>
          <a:p>
            <a:endParaRPr lang="en-US" altLang="en-CH" sz="1800">
              <a:ea typeface="ＭＳ Ｐゴシック" panose="020B0600070205080204" pitchFamily="34" charset="-128"/>
            </a:endParaRPr>
          </a:p>
          <a:p>
            <a:endParaRPr lang="en-US" altLang="en-CH" sz="1800">
              <a:ea typeface="ＭＳ Ｐゴシック" panose="020B0600070205080204" pitchFamily="34" charset="-128"/>
            </a:endParaRPr>
          </a:p>
          <a:p>
            <a:endParaRPr lang="en-US" altLang="en-CH" sz="1800">
              <a:ea typeface="ＭＳ Ｐゴシック" panose="020B0600070205080204" pitchFamily="34" charset="-128"/>
            </a:endParaRPr>
          </a:p>
          <a:p>
            <a:endParaRPr lang="en-US" altLang="en-CH" sz="1800">
              <a:ea typeface="ＭＳ Ｐゴシック" panose="020B0600070205080204" pitchFamily="34" charset="-128"/>
            </a:endParaRPr>
          </a:p>
          <a:p>
            <a:endParaRPr lang="en-US" altLang="en-CH" sz="1800">
              <a:ea typeface="ＭＳ Ｐゴシック" panose="020B0600070205080204" pitchFamily="34" charset="-128"/>
            </a:endParaRPr>
          </a:p>
          <a:p>
            <a:endParaRPr lang="en-US" altLang="en-CH" sz="1800">
              <a:ea typeface="ＭＳ Ｐゴシック" panose="020B0600070205080204" pitchFamily="34" charset="-128"/>
            </a:endParaRPr>
          </a:p>
          <a:p>
            <a:r>
              <a:rPr lang="en-US" altLang="en-CH" sz="1800">
                <a:ea typeface="ＭＳ Ｐゴシック" panose="020B0600070205080204" pitchFamily="34" charset="-128"/>
              </a:rPr>
              <a:t>Probability for |P</a:t>
            </a:r>
            <a:r>
              <a:rPr lang="en-US" altLang="en-CH" sz="1800" baseline="30000">
                <a:ea typeface="ＭＳ Ｐゴシック" panose="020B0600070205080204" pitchFamily="34" charset="-128"/>
              </a:rPr>
              <a:t>0</a:t>
            </a:r>
            <a:r>
              <a:rPr lang="en-US" altLang="en-CH" sz="1800">
                <a:ea typeface="ＭＳ Ｐゴシック" panose="020B0600070205080204" pitchFamily="34" charset="-128"/>
              </a:rPr>
              <a:t>&gt; </a:t>
            </a:r>
            <a:r>
              <a:rPr lang="en-US" altLang="en-CH" sz="1800">
                <a:ea typeface="ＭＳ Ｐゴシック" panose="020B0600070205080204" pitchFamily="34" charset="-128"/>
                <a:sym typeface="Wingdings" pitchFamily="2" charset="2"/>
              </a:rPr>
              <a:t> |P</a:t>
            </a:r>
            <a:r>
              <a:rPr lang="en-US" altLang="en-CH" sz="1800" baseline="30000">
                <a:ea typeface="ＭＳ Ｐゴシック" panose="020B0600070205080204" pitchFamily="34" charset="-128"/>
                <a:sym typeface="Wingdings" pitchFamily="2" charset="2"/>
              </a:rPr>
              <a:t>0</a:t>
            </a:r>
            <a:r>
              <a:rPr lang="en-US" altLang="en-CH" sz="1800">
                <a:ea typeface="ＭＳ Ｐゴシック" panose="020B0600070205080204" pitchFamily="34" charset="-128"/>
                <a:sym typeface="Wingdings" pitchFamily="2" charset="2"/>
              </a:rPr>
              <a:t>&gt; !</a:t>
            </a:r>
          </a:p>
          <a:p>
            <a:r>
              <a:rPr lang="en-US" altLang="en-CH" sz="1800">
                <a:ea typeface="ＭＳ Ｐゴシック" panose="020B0600070205080204" pitchFamily="34" charset="-128"/>
              </a:rPr>
              <a:t>Express in M=m</a:t>
            </a:r>
            <a:r>
              <a:rPr lang="en-US" altLang="en-CH" sz="1800" baseline="-25000">
                <a:ea typeface="ＭＳ Ｐゴシック" panose="020B0600070205080204" pitchFamily="34" charset="-128"/>
              </a:rPr>
              <a:t>H</a:t>
            </a:r>
            <a:r>
              <a:rPr lang="en-US" altLang="en-CH" sz="1800">
                <a:ea typeface="ＭＳ Ｐゴシック" panose="020B0600070205080204" pitchFamily="34" charset="-128"/>
              </a:rPr>
              <a:t>+m</a:t>
            </a:r>
            <a:r>
              <a:rPr lang="en-US" altLang="en-CH" sz="1800" baseline="-25000">
                <a:ea typeface="ＭＳ Ｐゴシック" panose="020B0600070205080204" pitchFamily="34" charset="-128"/>
              </a:rPr>
              <a:t>L</a:t>
            </a:r>
            <a:r>
              <a:rPr lang="en-US" altLang="en-CH" sz="1800">
                <a:ea typeface="ＭＳ Ｐゴシック" panose="020B0600070205080204" pitchFamily="34" charset="-128"/>
              </a:rPr>
              <a:t> and </a:t>
            </a:r>
            <a:r>
              <a:rPr lang="el-GR" altLang="en-CH" sz="1800">
                <a:ea typeface="ＭＳ Ｐゴシック" panose="020B0600070205080204" pitchFamily="34" charset="-128"/>
                <a:sym typeface="Wingdings" pitchFamily="2" charset="2"/>
              </a:rPr>
              <a:t>Δ</a:t>
            </a:r>
            <a:r>
              <a:rPr lang="en-US" altLang="en-CH" sz="1800">
                <a:ea typeface="ＭＳ Ｐゴシック" panose="020B0600070205080204" pitchFamily="34" charset="-128"/>
                <a:sym typeface="Wingdings" pitchFamily="2" charset="2"/>
              </a:rPr>
              <a:t>m=</a:t>
            </a:r>
            <a:r>
              <a:rPr lang="en-US" altLang="en-CH" sz="1800">
                <a:ea typeface="ＭＳ Ｐゴシック" panose="020B0600070205080204" pitchFamily="34" charset="-128"/>
              </a:rPr>
              <a:t>m</a:t>
            </a:r>
            <a:r>
              <a:rPr lang="en-US" altLang="en-CH" sz="1800" baseline="-25000">
                <a:ea typeface="ＭＳ Ｐゴシック" panose="020B0600070205080204" pitchFamily="34" charset="-128"/>
              </a:rPr>
              <a:t>H</a:t>
            </a:r>
            <a:r>
              <a:rPr lang="en-US" altLang="en-CH" sz="1800">
                <a:ea typeface="ＭＳ Ｐゴシック" panose="020B0600070205080204" pitchFamily="34" charset="-128"/>
              </a:rPr>
              <a:t>-m</a:t>
            </a:r>
            <a:r>
              <a:rPr lang="en-US" altLang="en-CH" sz="1800" baseline="-25000">
                <a:ea typeface="ＭＳ Ｐゴシック" panose="020B0600070205080204" pitchFamily="34" charset="-128"/>
              </a:rPr>
              <a:t>L</a:t>
            </a:r>
            <a:r>
              <a:rPr lang="en-US" altLang="en-CH" sz="1800">
                <a:ea typeface="ＭＳ Ｐゴシック" panose="020B0600070205080204" pitchFamily="34" charset="-128"/>
              </a:rPr>
              <a:t> </a:t>
            </a:r>
            <a:r>
              <a:rPr lang="en-US" altLang="en-CH" sz="1800">
                <a:ea typeface="ＭＳ Ｐゴシック" panose="020B0600070205080204" pitchFamily="34" charset="-128"/>
                <a:sym typeface="Wingdings" pitchFamily="2" charset="2"/>
              </a:rPr>
              <a:t> </a:t>
            </a:r>
            <a:r>
              <a:rPr lang="el-GR" altLang="en-CH" sz="1800">
                <a:solidFill>
                  <a:schemeClr val="accent2"/>
                </a:solidFill>
                <a:ea typeface="ＭＳ Ｐゴシック" panose="020B0600070205080204" pitchFamily="34" charset="-128"/>
                <a:sym typeface="Wingdings" pitchFamily="2" charset="2"/>
              </a:rPr>
              <a:t>Δ</a:t>
            </a:r>
            <a:r>
              <a:rPr lang="en-US" altLang="en-CH" sz="1800">
                <a:solidFill>
                  <a:schemeClr val="accent2"/>
                </a:solidFill>
                <a:ea typeface="ＭＳ Ｐゴシック" panose="020B0600070205080204" pitchFamily="34" charset="-128"/>
                <a:sym typeface="Wingdings" pitchFamily="2" charset="2"/>
              </a:rPr>
              <a:t>m dependence</a:t>
            </a:r>
            <a:endParaRPr lang="el-GR" altLang="en-CH" sz="1800">
              <a:solidFill>
                <a:schemeClr val="accent2"/>
              </a:solidFill>
              <a:ea typeface="ＭＳ Ｐゴシック" panose="020B0600070205080204" pitchFamily="34" charset="-128"/>
              <a:sym typeface="Wingdings" pitchFamily="2" charset="2"/>
            </a:endParaRPr>
          </a:p>
        </p:txBody>
      </p:sp>
      <p:pic>
        <p:nvPicPr>
          <p:cNvPr id="113667" name="Picture 4">
            <a:extLst>
              <a:ext uri="{FF2B5EF4-FFF2-40B4-BE49-F238E27FC236}">
                <a16:creationId xmlns:a16="http://schemas.microsoft.com/office/drawing/2014/main" id="{BE89DEE7-F899-D523-2DC0-59386F9ED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235" t="59421" r="38235" b="34782"/>
          <a:stretch>
            <a:fillRect/>
          </a:stretch>
        </p:blipFill>
        <p:spPr bwMode="auto">
          <a:xfrm>
            <a:off x="1066800" y="1447800"/>
            <a:ext cx="29718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6">
            <a:extLst>
              <a:ext uri="{FF2B5EF4-FFF2-40B4-BE49-F238E27FC236}">
                <a16:creationId xmlns:a16="http://schemas.microsoft.com/office/drawing/2014/main" id="{EC1A27AC-A147-9A60-B236-89F152E79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304" t="70595" r="36304" b="21738"/>
          <a:stretch>
            <a:fillRect/>
          </a:stretch>
        </p:blipFill>
        <p:spPr bwMode="auto">
          <a:xfrm>
            <a:off x="5641975" y="3124200"/>
            <a:ext cx="3194050" cy="1135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13669" name="Group 10">
            <a:extLst>
              <a:ext uri="{FF2B5EF4-FFF2-40B4-BE49-F238E27FC236}">
                <a16:creationId xmlns:a16="http://schemas.microsoft.com/office/drawing/2014/main" id="{802FB69A-069B-88D7-4B75-58468360729F}"/>
              </a:ext>
            </a:extLst>
          </p:cNvPr>
          <p:cNvGrpSpPr>
            <a:grpSpLocks/>
          </p:cNvGrpSpPr>
          <p:nvPr/>
        </p:nvGrpSpPr>
        <p:grpSpPr bwMode="auto">
          <a:xfrm>
            <a:off x="304800" y="4953000"/>
            <a:ext cx="8686800" cy="762000"/>
            <a:chOff x="377" y="3051"/>
            <a:chExt cx="5040" cy="480"/>
          </a:xfrm>
        </p:grpSpPr>
        <p:pic>
          <p:nvPicPr>
            <p:cNvPr id="113673" name="Picture 7">
              <a:extLst>
                <a:ext uri="{FF2B5EF4-FFF2-40B4-BE49-F238E27FC236}">
                  <a16:creationId xmlns:a16="http://schemas.microsoft.com/office/drawing/2014/main" id="{B70EC740-8BE4-6A48-2985-8AFB47800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608" t="23189" r="11765" b="73254"/>
            <a:stretch>
              <a:fillRect/>
            </a:stretch>
          </p:blipFill>
          <p:spPr bwMode="auto">
            <a:xfrm>
              <a:off x="1056" y="3072"/>
              <a:ext cx="42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3674" name="Object 2">
              <a:extLst>
                <a:ext uri="{FF2B5EF4-FFF2-40B4-BE49-F238E27FC236}">
                  <a16:creationId xmlns:a16="http://schemas.microsoft.com/office/drawing/2014/main" id="{731609AE-303B-9564-D905-8DCD860FE323}"/>
                </a:ext>
              </a:extLst>
            </p:cNvPr>
            <p:cNvGraphicFramePr>
              <a:graphicFrameLocks noChangeAspect="1"/>
            </p:cNvGraphicFramePr>
            <p:nvPr/>
          </p:nvGraphicFramePr>
          <p:xfrm>
            <a:off x="456" y="3120"/>
            <a:ext cx="552" cy="337"/>
          </p:xfrm>
          <a:graphic>
            <a:graphicData uri="http://schemas.openxmlformats.org/presentationml/2006/ole">
              <mc:AlternateContent xmlns:mc="http://schemas.openxmlformats.org/markup-compatibility/2006">
                <mc:Choice xmlns:v="urn:schemas-microsoft-com:vml" Requires="v">
                  <p:oleObj name="Equation" r:id="rId5" imgW="10528300" imgH="6438900" progId="Equation.DSMT4">
                    <p:embed/>
                  </p:oleObj>
                </mc:Choice>
                <mc:Fallback>
                  <p:oleObj name="Equation" r:id="rId5" imgW="10528300" imgH="64389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 y="3120"/>
                          <a:ext cx="552" cy="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3675" name="Rectangle 9">
              <a:extLst>
                <a:ext uri="{FF2B5EF4-FFF2-40B4-BE49-F238E27FC236}">
                  <a16:creationId xmlns:a16="http://schemas.microsoft.com/office/drawing/2014/main" id="{530E3ECF-8532-BDD0-6EA2-7BF1F7388D92}"/>
                </a:ext>
              </a:extLst>
            </p:cNvPr>
            <p:cNvSpPr>
              <a:spLocks noChangeArrowheads="1"/>
            </p:cNvSpPr>
            <p:nvPr/>
          </p:nvSpPr>
          <p:spPr bwMode="auto">
            <a:xfrm>
              <a:off x="377" y="3051"/>
              <a:ext cx="504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pSp>
      <p:sp>
        <p:nvSpPr>
          <p:cNvPr id="113670" name="AutoShape 11">
            <a:extLst>
              <a:ext uri="{FF2B5EF4-FFF2-40B4-BE49-F238E27FC236}">
                <a16:creationId xmlns:a16="http://schemas.microsoft.com/office/drawing/2014/main" id="{FA872226-34E2-3BA7-703C-F3A5F376DBCC}"/>
              </a:ext>
            </a:extLst>
          </p:cNvPr>
          <p:cNvSpPr>
            <a:spLocks/>
          </p:cNvSpPr>
          <p:nvPr/>
        </p:nvSpPr>
        <p:spPr bwMode="auto">
          <a:xfrm rot="-5400000">
            <a:off x="4724400" y="609600"/>
            <a:ext cx="304800" cy="7924800"/>
          </a:xfrm>
          <a:prstGeom prst="leftBrace">
            <a:avLst>
              <a:gd name="adj1" fmla="val 2166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113671" name="Line 12">
            <a:extLst>
              <a:ext uri="{FF2B5EF4-FFF2-40B4-BE49-F238E27FC236}">
                <a16:creationId xmlns:a16="http://schemas.microsoft.com/office/drawing/2014/main" id="{34B519FF-3EC9-39FE-E89E-A344C23411D8}"/>
              </a:ext>
            </a:extLst>
          </p:cNvPr>
          <p:cNvSpPr>
            <a:spLocks noChangeShapeType="1"/>
          </p:cNvSpPr>
          <p:nvPr/>
        </p:nvSpPr>
        <p:spPr bwMode="auto">
          <a:xfrm>
            <a:off x="3810000" y="5943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H"/>
          </a:p>
        </p:txBody>
      </p:sp>
      <p:pic>
        <p:nvPicPr>
          <p:cNvPr id="113672" name="Picture 10">
            <a:extLst>
              <a:ext uri="{FF2B5EF4-FFF2-40B4-BE49-F238E27FC236}">
                <a16:creationId xmlns:a16="http://schemas.microsoft.com/office/drawing/2014/main" id="{90729A44-7E92-69B2-0B18-6A7D25B2D2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122613"/>
            <a:ext cx="45720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C3"/>
        </a:solidFill>
        <a:effectLst/>
      </p:bgPr>
    </p:bg>
    <p:spTree>
      <p:nvGrpSpPr>
        <p:cNvPr id="1" name=""/>
        <p:cNvGrpSpPr/>
        <p:nvPr/>
      </p:nvGrpSpPr>
      <p:grpSpPr>
        <a:xfrm>
          <a:off x="0" y="0"/>
          <a:ext cx="0" cy="0"/>
          <a:chOff x="0" y="0"/>
          <a:chExt cx="0" cy="0"/>
        </a:xfrm>
      </p:grpSpPr>
      <p:sp>
        <p:nvSpPr>
          <p:cNvPr id="115713" name="Footer Placeholder 3">
            <a:extLst>
              <a:ext uri="{FF2B5EF4-FFF2-40B4-BE49-F238E27FC236}">
                <a16:creationId xmlns:a16="http://schemas.microsoft.com/office/drawing/2014/main" id="{F5701175-8EE6-04F6-5DB2-2928D1B6B44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2B9CA045-D0A1-5140-AA91-036716E31E7F}" type="slidenum">
              <a:rPr lang="en-US" altLang="en-CH" sz="1000" smtClean="0">
                <a:solidFill>
                  <a:schemeClr val="accent2"/>
                </a:solidFill>
              </a:rPr>
              <a:pPr>
                <a:spcBef>
                  <a:spcPct val="0"/>
                </a:spcBef>
                <a:buFontTx/>
                <a:buNone/>
              </a:pPr>
              <a:t>62</a:t>
            </a:fld>
            <a:r>
              <a:rPr lang="en-US" altLang="en-CH" sz="1000">
                <a:solidFill>
                  <a:schemeClr val="accent2"/>
                </a:solidFill>
              </a:rPr>
              <a:t>)</a:t>
            </a:r>
          </a:p>
        </p:txBody>
      </p:sp>
      <p:sp>
        <p:nvSpPr>
          <p:cNvPr id="115714" name="Rectangle 2">
            <a:extLst>
              <a:ext uri="{FF2B5EF4-FFF2-40B4-BE49-F238E27FC236}">
                <a16:creationId xmlns:a16="http://schemas.microsoft.com/office/drawing/2014/main" id="{99486962-FAD4-AACF-A463-5CA52BB224DF}"/>
              </a:ext>
            </a:extLst>
          </p:cNvPr>
          <p:cNvSpPr>
            <a:spLocks noGrp="1" noChangeArrowheads="1"/>
          </p:cNvSpPr>
          <p:nvPr>
            <p:ph type="title"/>
          </p:nvPr>
        </p:nvSpPr>
        <p:spPr/>
        <p:txBody>
          <a:bodyPr/>
          <a:lstStyle/>
          <a:p>
            <a:r>
              <a:rPr lang="en-US" altLang="en-CH">
                <a:ea typeface="ＭＳ Ｐゴシック" panose="020B0600070205080204" pitchFamily="34" charset="-128"/>
              </a:rPr>
              <a:t>Oscillations: summary</a:t>
            </a:r>
          </a:p>
        </p:txBody>
      </p:sp>
      <p:graphicFrame>
        <p:nvGraphicFramePr>
          <p:cNvPr id="115715" name="Object 2">
            <a:extLst>
              <a:ext uri="{FF2B5EF4-FFF2-40B4-BE49-F238E27FC236}">
                <a16:creationId xmlns:a16="http://schemas.microsoft.com/office/drawing/2014/main" id="{AFF074B1-62A5-B9E5-666B-E4EB52EC94FB}"/>
              </a:ext>
            </a:extLst>
          </p:cNvPr>
          <p:cNvGraphicFramePr>
            <a:graphicFrameLocks noChangeAspect="1"/>
          </p:cNvGraphicFramePr>
          <p:nvPr/>
        </p:nvGraphicFramePr>
        <p:xfrm>
          <a:off x="1922463" y="779463"/>
          <a:ext cx="1766887" cy="1176337"/>
        </p:xfrm>
        <a:graphic>
          <a:graphicData uri="http://schemas.openxmlformats.org/presentationml/2006/ole">
            <mc:AlternateContent xmlns:mc="http://schemas.openxmlformats.org/markup-compatibility/2006">
              <mc:Choice xmlns:v="urn:schemas-microsoft-com:vml" Requires="v">
                <p:oleObj name="Equation" r:id="rId2" imgW="31305500" imgH="16967200" progId="Equation.DSMT4">
                  <p:embed/>
                </p:oleObj>
              </mc:Choice>
              <mc:Fallback>
                <p:oleObj name="Equation" r:id="rId2" imgW="31305500" imgH="169672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463" y="779463"/>
                        <a:ext cx="1766887" cy="1176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5716" name="Rectangle 5">
            <a:extLst>
              <a:ext uri="{FF2B5EF4-FFF2-40B4-BE49-F238E27FC236}">
                <a16:creationId xmlns:a16="http://schemas.microsoft.com/office/drawing/2014/main" id="{E31BFCCC-57A5-8BAE-17EC-D1415FC1693C}"/>
              </a:ext>
            </a:extLst>
          </p:cNvPr>
          <p:cNvSpPr>
            <a:spLocks noGrp="1" noChangeArrowheads="1"/>
          </p:cNvSpPr>
          <p:nvPr>
            <p:ph type="body" idx="1"/>
          </p:nvPr>
        </p:nvSpPr>
        <p:spPr>
          <a:xfrm>
            <a:off x="685800" y="817563"/>
            <a:ext cx="3502025" cy="5257800"/>
          </a:xfrm>
          <a:noFill/>
        </p:spPr>
        <p:txBody>
          <a:bodyPr/>
          <a:lstStyle/>
          <a:p>
            <a:r>
              <a:rPr lang="en-US" altLang="en-CH">
                <a:ea typeface="ＭＳ Ｐゴシック" panose="020B0600070205080204" pitchFamily="34" charset="-128"/>
              </a:rPr>
              <a:t>p, q:</a:t>
            </a:r>
          </a:p>
          <a:p>
            <a:endParaRPr lang="en-US" altLang="en-CH">
              <a:ea typeface="ＭＳ Ｐゴシック" panose="020B0600070205080204" pitchFamily="34" charset="-128"/>
            </a:endParaRPr>
          </a:p>
          <a:p>
            <a:endParaRPr lang="en-US" altLang="en-CH">
              <a:ea typeface="ＭＳ Ｐゴシック" panose="020B0600070205080204" pitchFamily="34" charset="-128"/>
            </a:endParaRPr>
          </a:p>
          <a:p>
            <a:r>
              <a:rPr lang="el-GR" altLang="en-CH">
                <a:ea typeface="ＭＳ Ｐゴシック" panose="020B0600070205080204" pitchFamily="34" charset="-128"/>
              </a:rPr>
              <a:t>Δ</a:t>
            </a:r>
            <a:r>
              <a:rPr lang="en-US" altLang="en-CH">
                <a:ea typeface="ＭＳ Ｐゴシック" panose="020B0600070205080204" pitchFamily="34" charset="-128"/>
              </a:rPr>
              <a:t>m, </a:t>
            </a:r>
            <a:r>
              <a:rPr lang="el-GR" altLang="en-CH">
                <a:ea typeface="ＭＳ Ｐゴシック" panose="020B0600070205080204" pitchFamily="34" charset="-128"/>
              </a:rPr>
              <a:t>Δ</a:t>
            </a:r>
            <a:r>
              <a:rPr lang="el-GR" altLang="en-CH">
                <a:latin typeface="Tahoma" panose="020B0604030504040204" pitchFamily="34" charset="0"/>
                <a:ea typeface="ＭＳ Ｐゴシック" panose="020B0600070205080204" pitchFamily="34" charset="-128"/>
              </a:rPr>
              <a:t>Γ</a:t>
            </a:r>
            <a:r>
              <a:rPr lang="en-US" altLang="en-CH">
                <a:latin typeface="Tahoma" panose="020B0604030504040204" pitchFamily="34" charset="0"/>
                <a:ea typeface="ＭＳ Ｐゴシック" panose="020B0600070205080204" pitchFamily="34" charset="-128"/>
              </a:rPr>
              <a:t>:</a:t>
            </a:r>
          </a:p>
          <a:p>
            <a:endParaRPr lang="en-US" altLang="en-CH">
              <a:latin typeface="Tahoma" panose="020B0604030504040204" pitchFamily="34" charset="0"/>
              <a:ea typeface="ＭＳ Ｐゴシック" panose="020B0600070205080204" pitchFamily="34" charset="-128"/>
            </a:endParaRPr>
          </a:p>
          <a:p>
            <a:endParaRPr lang="en-US" altLang="en-CH">
              <a:latin typeface="Tahoma" panose="020B0604030504040204" pitchFamily="34" charset="0"/>
              <a:ea typeface="ＭＳ Ｐゴシック" panose="020B0600070205080204" pitchFamily="34" charset="-128"/>
            </a:endParaRPr>
          </a:p>
          <a:p>
            <a:r>
              <a:rPr lang="en-US" altLang="en-CH">
                <a:latin typeface="Tahoma" panose="020B0604030504040204" pitchFamily="34" charset="0"/>
                <a:ea typeface="ＭＳ Ｐゴシック" panose="020B0600070205080204" pitchFamily="34" charset="-128"/>
              </a:rPr>
              <a:t>x,y: mixing often quoted in </a:t>
            </a:r>
            <a:r>
              <a:rPr lang="en-US" altLang="en-CH" i="1">
                <a:latin typeface="Tahoma" panose="020B0604030504040204" pitchFamily="34" charset="0"/>
                <a:ea typeface="ＭＳ Ｐゴシック" panose="020B0600070205080204" pitchFamily="34" charset="-128"/>
              </a:rPr>
              <a:t>scaled</a:t>
            </a:r>
            <a:r>
              <a:rPr lang="en-US" altLang="en-CH">
                <a:latin typeface="Tahoma" panose="020B0604030504040204" pitchFamily="34" charset="0"/>
                <a:ea typeface="ＭＳ Ｐゴシック" panose="020B0600070205080204" pitchFamily="34" charset="-128"/>
              </a:rPr>
              <a:t> parameters:</a:t>
            </a:r>
          </a:p>
          <a:p>
            <a:endParaRPr lang="el-GR" altLang="en-CH">
              <a:latin typeface="Tahoma" panose="020B0604030504040204" pitchFamily="34" charset="0"/>
              <a:ea typeface="ＭＳ Ｐゴシック" panose="020B0600070205080204" pitchFamily="34" charset="-128"/>
            </a:endParaRPr>
          </a:p>
        </p:txBody>
      </p:sp>
      <p:graphicFrame>
        <p:nvGraphicFramePr>
          <p:cNvPr id="115717" name="Object 3">
            <a:extLst>
              <a:ext uri="{FF2B5EF4-FFF2-40B4-BE49-F238E27FC236}">
                <a16:creationId xmlns:a16="http://schemas.microsoft.com/office/drawing/2014/main" id="{30F6E2C6-20EE-3078-A953-F3F6FE654257}"/>
              </a:ext>
            </a:extLst>
          </p:cNvPr>
          <p:cNvGraphicFramePr>
            <a:graphicFrameLocks noChangeAspect="1"/>
          </p:cNvGraphicFramePr>
          <p:nvPr/>
        </p:nvGraphicFramePr>
        <p:xfrm>
          <a:off x="2382838" y="2051050"/>
          <a:ext cx="3533775" cy="711200"/>
        </p:xfrm>
        <a:graphic>
          <a:graphicData uri="http://schemas.openxmlformats.org/presentationml/2006/ole">
            <mc:AlternateContent xmlns:mc="http://schemas.openxmlformats.org/markup-compatibility/2006">
              <mc:Choice xmlns:v="urn:schemas-microsoft-com:vml" Requires="v">
                <p:oleObj name="Equation" r:id="rId4" imgW="55587900" imgH="11112500" progId="Equation.DSMT4">
                  <p:embed/>
                </p:oleObj>
              </mc:Choice>
              <mc:Fallback>
                <p:oleObj name="Equation" r:id="rId4" imgW="55587900" imgH="111125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838" y="2051050"/>
                        <a:ext cx="3533775"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5718" name="Object 4">
            <a:extLst>
              <a:ext uri="{FF2B5EF4-FFF2-40B4-BE49-F238E27FC236}">
                <a16:creationId xmlns:a16="http://schemas.microsoft.com/office/drawing/2014/main" id="{98EDD95E-E5D9-5DC5-F644-39D86D1E435E}"/>
              </a:ext>
            </a:extLst>
          </p:cNvPr>
          <p:cNvGraphicFramePr>
            <a:graphicFrameLocks noChangeAspect="1"/>
          </p:cNvGraphicFramePr>
          <p:nvPr/>
        </p:nvGraphicFramePr>
        <p:xfrm>
          <a:off x="2382838" y="2798763"/>
          <a:ext cx="3533775" cy="709612"/>
        </p:xfrm>
        <a:graphic>
          <a:graphicData uri="http://schemas.openxmlformats.org/presentationml/2006/ole">
            <mc:AlternateContent xmlns:mc="http://schemas.openxmlformats.org/markup-compatibility/2006">
              <mc:Choice xmlns:v="urn:schemas-microsoft-com:vml" Requires="v">
                <p:oleObj name="Equation" r:id="rId6" imgW="54711600" imgH="11112500" progId="Equation.DSMT4">
                  <p:embed/>
                </p:oleObj>
              </mc:Choice>
              <mc:Fallback>
                <p:oleObj name="Equation" r:id="rId6" imgW="54711600" imgH="111125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2838" y="2798763"/>
                        <a:ext cx="3533775"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5719" name="Object 5">
            <a:extLst>
              <a:ext uri="{FF2B5EF4-FFF2-40B4-BE49-F238E27FC236}">
                <a16:creationId xmlns:a16="http://schemas.microsoft.com/office/drawing/2014/main" id="{A27CDF42-142E-11B0-E680-A26E388C0065}"/>
              </a:ext>
            </a:extLst>
          </p:cNvPr>
          <p:cNvGraphicFramePr>
            <a:graphicFrameLocks noChangeAspect="1"/>
          </p:cNvGraphicFramePr>
          <p:nvPr/>
        </p:nvGraphicFramePr>
        <p:xfrm>
          <a:off x="693738" y="5195888"/>
          <a:ext cx="2687637" cy="1100137"/>
        </p:xfrm>
        <a:graphic>
          <a:graphicData uri="http://schemas.openxmlformats.org/presentationml/2006/ole">
            <mc:AlternateContent xmlns:mc="http://schemas.openxmlformats.org/markup-compatibility/2006">
              <mc:Choice xmlns:v="urn:schemas-microsoft-com:vml" Requires="v">
                <p:oleObj name="Equation" r:id="rId8" imgW="48564800" imgH="19900900" progId="Equation.DSMT4">
                  <p:embed/>
                </p:oleObj>
              </mc:Choice>
              <mc:Fallback>
                <p:oleObj name="Equation" r:id="rId8" imgW="48564800" imgH="199009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738" y="5195888"/>
                        <a:ext cx="2687637"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115720" name="Group 18">
            <a:extLst>
              <a:ext uri="{FF2B5EF4-FFF2-40B4-BE49-F238E27FC236}">
                <a16:creationId xmlns:a16="http://schemas.microsoft.com/office/drawing/2014/main" id="{3631B804-7785-40D6-C811-B55C92739C11}"/>
              </a:ext>
            </a:extLst>
          </p:cNvPr>
          <p:cNvGrpSpPr>
            <a:grpSpLocks/>
          </p:cNvGrpSpPr>
          <p:nvPr/>
        </p:nvGrpSpPr>
        <p:grpSpPr bwMode="auto">
          <a:xfrm>
            <a:off x="6146800" y="2182813"/>
            <a:ext cx="3151188" cy="1266825"/>
            <a:chOff x="3872" y="1417"/>
            <a:chExt cx="1985" cy="798"/>
          </a:xfrm>
        </p:grpSpPr>
        <p:sp>
          <p:nvSpPr>
            <p:cNvPr id="115727" name="Rectangle 17">
              <a:extLst>
                <a:ext uri="{FF2B5EF4-FFF2-40B4-BE49-F238E27FC236}">
                  <a16:creationId xmlns:a16="http://schemas.microsoft.com/office/drawing/2014/main" id="{18AF3159-822D-4BEE-4E6B-3ECE8B475712}"/>
                </a:ext>
              </a:extLst>
            </p:cNvPr>
            <p:cNvSpPr>
              <a:spLocks noChangeArrowheads="1"/>
            </p:cNvSpPr>
            <p:nvPr/>
          </p:nvSpPr>
          <p:spPr bwMode="auto">
            <a:xfrm>
              <a:off x="3917" y="1417"/>
              <a:ext cx="1790" cy="798"/>
            </a:xfrm>
            <a:prstGeom prst="rect">
              <a:avLst/>
            </a:prstGeom>
            <a:solidFill>
              <a:srgbClr val="FFFFCC"/>
            </a:solidFill>
            <a:ln w="9525">
              <a:solidFill>
                <a:schemeClr val="tx1"/>
              </a:solidFill>
              <a:miter lim="800000"/>
              <a:headEnd/>
              <a:tailEnd/>
            </a:ln>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aphicFrame>
          <p:nvGraphicFramePr>
            <p:cNvPr id="115728" name="Object 9">
              <a:extLst>
                <a:ext uri="{FF2B5EF4-FFF2-40B4-BE49-F238E27FC236}">
                  <a16:creationId xmlns:a16="http://schemas.microsoft.com/office/drawing/2014/main" id="{A42A2B10-B9A5-77C0-5263-CEC99C97D4A2}"/>
                </a:ext>
              </a:extLst>
            </p:cNvPr>
            <p:cNvGraphicFramePr>
              <a:graphicFrameLocks noChangeAspect="1"/>
            </p:cNvGraphicFramePr>
            <p:nvPr/>
          </p:nvGraphicFramePr>
          <p:xfrm>
            <a:off x="4162" y="1652"/>
            <a:ext cx="1404" cy="555"/>
          </p:xfrm>
          <a:graphic>
            <a:graphicData uri="http://schemas.openxmlformats.org/presentationml/2006/ole">
              <mc:AlternateContent xmlns:mc="http://schemas.openxmlformats.org/markup-compatibility/2006">
                <mc:Choice xmlns:v="urn:schemas-microsoft-com:vml" Requires="v">
                  <p:oleObj name="Equation" r:id="rId10" imgW="28676600" imgH="11404600" progId="Equation.DSMT4">
                    <p:embed/>
                  </p:oleObj>
                </mc:Choice>
                <mc:Fallback>
                  <p:oleObj name="Equation" r:id="rId10" imgW="28676600" imgH="114046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62" y="1652"/>
                          <a:ext cx="1404" cy="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5729" name="Rectangle 16">
              <a:extLst>
                <a:ext uri="{FF2B5EF4-FFF2-40B4-BE49-F238E27FC236}">
                  <a16:creationId xmlns:a16="http://schemas.microsoft.com/office/drawing/2014/main" id="{60851A81-940D-7B63-6397-E94CAFC4690F}"/>
                </a:ext>
              </a:extLst>
            </p:cNvPr>
            <p:cNvSpPr>
              <a:spLocks noChangeArrowheads="1"/>
            </p:cNvSpPr>
            <p:nvPr/>
          </p:nvSpPr>
          <p:spPr bwMode="auto">
            <a:xfrm>
              <a:off x="3872" y="1434"/>
              <a:ext cx="198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buFontTx/>
                <a:buNone/>
              </a:pPr>
              <a:r>
                <a:rPr lang="en-US" altLang="en-CH" sz="1500" b="0" i="0"/>
                <a:t> q,p,M</a:t>
              </a:r>
              <a:r>
                <a:rPr lang="en-US" altLang="en-CH" sz="1500" b="0" i="0" baseline="-25000"/>
                <a:t>ij</a:t>
              </a:r>
              <a:r>
                <a:rPr lang="en-US" altLang="en-CH" sz="1500" b="0" i="0"/>
                <a:t>,</a:t>
              </a:r>
              <a:r>
                <a:rPr lang="el-GR" altLang="en-CH" sz="1500" b="0" i="0">
                  <a:latin typeface="Times New Roman" panose="02020603050405020304" pitchFamily="18" charset="0"/>
                </a:rPr>
                <a:t>Γ</a:t>
              </a:r>
              <a:r>
                <a:rPr lang="en-US" altLang="en-CH" sz="1500" b="0" i="0" baseline="-25000">
                  <a:latin typeface="Tahoma" panose="020B0604030504040204" pitchFamily="34" charset="0"/>
                </a:rPr>
                <a:t>ij</a:t>
              </a:r>
              <a:r>
                <a:rPr lang="en-US" altLang="en-CH" sz="1500" b="0" i="0">
                  <a:latin typeface="Tahoma" panose="020B0604030504040204" pitchFamily="34" charset="0"/>
                </a:rPr>
                <a:t> </a:t>
              </a:r>
              <a:r>
                <a:rPr lang="en-US" altLang="en-CH" sz="1500" b="0" i="0"/>
                <a:t>related through:</a:t>
              </a:r>
            </a:p>
          </p:txBody>
        </p:sp>
      </p:grpSp>
      <p:graphicFrame>
        <p:nvGraphicFramePr>
          <p:cNvPr id="115721" name="Object 6">
            <a:extLst>
              <a:ext uri="{FF2B5EF4-FFF2-40B4-BE49-F238E27FC236}">
                <a16:creationId xmlns:a16="http://schemas.microsoft.com/office/drawing/2014/main" id="{C7D9E09B-86BC-0171-E1A0-03DDDA78C494}"/>
              </a:ext>
            </a:extLst>
          </p:cNvPr>
          <p:cNvGraphicFramePr>
            <a:graphicFrameLocks noChangeAspect="1"/>
          </p:cNvGraphicFramePr>
          <p:nvPr/>
        </p:nvGraphicFramePr>
        <p:xfrm>
          <a:off x="4341813" y="5195888"/>
          <a:ext cx="2530475" cy="1150937"/>
        </p:xfrm>
        <a:graphic>
          <a:graphicData uri="http://schemas.openxmlformats.org/presentationml/2006/ole">
            <mc:AlternateContent xmlns:mc="http://schemas.openxmlformats.org/markup-compatibility/2006">
              <mc:Choice xmlns:v="urn:schemas-microsoft-com:vml" Requires="v">
                <p:oleObj name="Equation" r:id="rId12" imgW="39789100" imgH="18719800" progId="Equation.DSMT4">
                  <p:embed/>
                </p:oleObj>
              </mc:Choice>
              <mc:Fallback>
                <p:oleObj name="Equation" r:id="rId12" imgW="39789100" imgH="187198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1813" y="5195888"/>
                        <a:ext cx="2530475" cy="115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5722" name="Line 21">
            <a:extLst>
              <a:ext uri="{FF2B5EF4-FFF2-40B4-BE49-F238E27FC236}">
                <a16:creationId xmlns:a16="http://schemas.microsoft.com/office/drawing/2014/main" id="{F5A8C5F0-871B-7C35-39DD-01A2D9401A63}"/>
              </a:ext>
            </a:extLst>
          </p:cNvPr>
          <p:cNvSpPr>
            <a:spLocks noChangeShapeType="1"/>
          </p:cNvSpPr>
          <p:nvPr/>
        </p:nvSpPr>
        <p:spPr bwMode="auto">
          <a:xfrm>
            <a:off x="693738" y="5045075"/>
            <a:ext cx="77565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CH"/>
          </a:p>
        </p:txBody>
      </p:sp>
      <p:sp>
        <p:nvSpPr>
          <p:cNvPr id="115723" name="Rectangle 22">
            <a:extLst>
              <a:ext uri="{FF2B5EF4-FFF2-40B4-BE49-F238E27FC236}">
                <a16:creationId xmlns:a16="http://schemas.microsoft.com/office/drawing/2014/main" id="{1EF3E787-A3C3-0E25-2CE7-AC39E3D624C5}"/>
              </a:ext>
            </a:extLst>
          </p:cNvPr>
          <p:cNvSpPr>
            <a:spLocks noChangeArrowheads="1"/>
          </p:cNvSpPr>
          <p:nvPr/>
        </p:nvSpPr>
        <p:spPr bwMode="auto">
          <a:xfrm>
            <a:off x="3457575" y="5502275"/>
            <a:ext cx="8826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buFontTx/>
              <a:buNone/>
            </a:pPr>
            <a:r>
              <a:rPr lang="en-US" altLang="en-CH" b="0" i="0"/>
              <a:t>with</a:t>
            </a:r>
            <a:endParaRPr lang="el-GR" altLang="en-CH" b="0" i="0">
              <a:latin typeface="Tahoma" panose="020B0604030504040204" pitchFamily="34" charset="0"/>
            </a:endParaRPr>
          </a:p>
        </p:txBody>
      </p:sp>
      <p:sp>
        <p:nvSpPr>
          <p:cNvPr id="115724" name="Rectangle 23">
            <a:extLst>
              <a:ext uri="{FF2B5EF4-FFF2-40B4-BE49-F238E27FC236}">
                <a16:creationId xmlns:a16="http://schemas.microsoft.com/office/drawing/2014/main" id="{126FD839-703B-77B5-C432-284BA3C0E1ED}"/>
              </a:ext>
            </a:extLst>
          </p:cNvPr>
          <p:cNvSpPr>
            <a:spLocks noChangeArrowheads="1"/>
          </p:cNvSpPr>
          <p:nvPr/>
        </p:nvSpPr>
        <p:spPr bwMode="auto">
          <a:xfrm>
            <a:off x="654050" y="4543425"/>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2400" b="0" i="0">
                <a:solidFill>
                  <a:schemeClr val="accent2"/>
                </a:solidFill>
              </a:rPr>
              <a:t>Time dependence </a:t>
            </a:r>
            <a:r>
              <a:rPr lang="en-US" altLang="en-CH" sz="2400" b="0" i="0">
                <a:solidFill>
                  <a:schemeClr val="accent2"/>
                </a:solidFill>
                <a:latin typeface="Tahoma" panose="020B0604030504040204" pitchFamily="34" charset="0"/>
              </a:rPr>
              <a:t>(if </a:t>
            </a:r>
            <a:r>
              <a:rPr lang="el-GR" altLang="en-CH" sz="2400" b="0" i="0">
                <a:solidFill>
                  <a:schemeClr val="accent2"/>
                </a:solidFill>
                <a:latin typeface="Tahoma" panose="020B0604030504040204" pitchFamily="34" charset="0"/>
              </a:rPr>
              <a:t>ΔΓ</a:t>
            </a:r>
            <a:r>
              <a:rPr lang="en-US" altLang="en-CH" sz="2400" b="0" i="0">
                <a:solidFill>
                  <a:schemeClr val="accent2"/>
                </a:solidFill>
                <a:latin typeface="Tahoma" panose="020B0604030504040204" pitchFamily="34" charset="0"/>
              </a:rPr>
              <a:t>~0, like for B</a:t>
            </a:r>
            <a:r>
              <a:rPr lang="en-US" altLang="en-CH" sz="2400" b="0" i="0" baseline="30000">
                <a:solidFill>
                  <a:schemeClr val="accent2"/>
                </a:solidFill>
                <a:latin typeface="Tahoma" panose="020B0604030504040204" pitchFamily="34" charset="0"/>
              </a:rPr>
              <a:t>0</a:t>
            </a:r>
            <a:r>
              <a:rPr lang="en-US" altLang="en-CH" sz="2400" b="0" i="0">
                <a:solidFill>
                  <a:schemeClr val="accent2"/>
                </a:solidFill>
                <a:latin typeface="Tahoma" panose="020B0604030504040204" pitchFamily="34" charset="0"/>
              </a:rPr>
              <a:t>)</a:t>
            </a:r>
            <a:r>
              <a:rPr lang="en-US" altLang="en-CH" sz="2400" b="0" i="0">
                <a:solidFill>
                  <a:schemeClr val="accent2"/>
                </a:solidFill>
              </a:rPr>
              <a:t>: </a:t>
            </a:r>
          </a:p>
        </p:txBody>
      </p:sp>
      <p:graphicFrame>
        <p:nvGraphicFramePr>
          <p:cNvPr id="115725" name="Object 7">
            <a:extLst>
              <a:ext uri="{FF2B5EF4-FFF2-40B4-BE49-F238E27FC236}">
                <a16:creationId xmlns:a16="http://schemas.microsoft.com/office/drawing/2014/main" id="{A56AC6E9-1E3F-1445-C541-393416308034}"/>
              </a:ext>
            </a:extLst>
          </p:cNvPr>
          <p:cNvGraphicFramePr>
            <a:graphicFrameLocks noChangeAspect="1"/>
          </p:cNvGraphicFramePr>
          <p:nvPr/>
        </p:nvGraphicFramePr>
        <p:xfrm>
          <a:off x="4140200" y="3544888"/>
          <a:ext cx="2232025" cy="752475"/>
        </p:xfrm>
        <a:graphic>
          <a:graphicData uri="http://schemas.openxmlformats.org/presentationml/2006/ole">
            <mc:AlternateContent xmlns:mc="http://schemas.openxmlformats.org/markup-compatibility/2006">
              <mc:Choice xmlns:v="urn:schemas-microsoft-com:vml" Requires="v">
                <p:oleObj name="Equation" r:id="rId14" imgW="26619200" imgH="9067800" progId="Equation.DSMT4">
                  <p:embed/>
                </p:oleObj>
              </mc:Choice>
              <mc:Fallback>
                <p:oleObj name="Equation" r:id="rId14" imgW="26619200" imgH="9067800"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40200" y="3544888"/>
                        <a:ext cx="2232025"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5726" name="Object 8">
            <a:extLst>
              <a:ext uri="{FF2B5EF4-FFF2-40B4-BE49-F238E27FC236}">
                <a16:creationId xmlns:a16="http://schemas.microsoft.com/office/drawing/2014/main" id="{7446C166-DD65-D3FB-E007-CDA692C4C487}"/>
              </a:ext>
            </a:extLst>
          </p:cNvPr>
          <p:cNvGraphicFramePr>
            <a:graphicFrameLocks noChangeAspect="1"/>
          </p:cNvGraphicFramePr>
          <p:nvPr/>
        </p:nvGraphicFramePr>
        <p:xfrm>
          <a:off x="6723063" y="3775075"/>
          <a:ext cx="2287587" cy="439738"/>
        </p:xfrm>
        <a:graphic>
          <a:graphicData uri="http://schemas.openxmlformats.org/presentationml/2006/ole">
            <mc:AlternateContent xmlns:mc="http://schemas.openxmlformats.org/markup-compatibility/2006">
              <mc:Choice xmlns:v="urn:schemas-microsoft-com:vml" Requires="v">
                <p:oleObj name="Equation" r:id="rId16" imgW="51206400" imgH="9944100" progId="Equation.DSMT4">
                  <p:embed/>
                </p:oleObj>
              </mc:Choice>
              <mc:Fallback>
                <p:oleObj name="Equation" r:id="rId16" imgW="51206400" imgH="9944100" progId="Equation.DSMT4">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23063" y="3775075"/>
                        <a:ext cx="228758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Footer Placeholder 3">
            <a:extLst>
              <a:ext uri="{FF2B5EF4-FFF2-40B4-BE49-F238E27FC236}">
                <a16:creationId xmlns:a16="http://schemas.microsoft.com/office/drawing/2014/main" id="{82C5D77D-7E27-1EB6-C352-DE25EAB12D61}"/>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0"/>
              </a:spcBef>
              <a:buFontTx/>
              <a:buNone/>
            </a:pPr>
            <a:r>
              <a:rPr lang="en-US" altLang="en-CH" sz="1000" b="0" i="0">
                <a:solidFill>
                  <a:schemeClr val="accent2"/>
                </a:solidFill>
              </a:rPr>
              <a:t>Niels Tuning (</a:t>
            </a:r>
            <a:fld id="{2127D898-DFAD-3F4E-90E6-1F962158FA34}" type="slidenum">
              <a:rPr lang="en-US" altLang="en-CH" sz="1000" b="0" i="0">
                <a:solidFill>
                  <a:schemeClr val="accent2"/>
                </a:solidFill>
              </a:rPr>
              <a:pPr algn="r" eaLnBrk="1" hangingPunct="1">
                <a:spcBef>
                  <a:spcPct val="0"/>
                </a:spcBef>
                <a:buFontTx/>
                <a:buNone/>
              </a:pPr>
              <a:t>63</a:t>
            </a:fld>
            <a:r>
              <a:rPr lang="en-US" altLang="en-CH" sz="1000" b="0" i="0">
                <a:solidFill>
                  <a:schemeClr val="accent2"/>
                </a:solidFill>
              </a:rPr>
              <a:t>)</a:t>
            </a:r>
          </a:p>
        </p:txBody>
      </p:sp>
      <p:sp>
        <p:nvSpPr>
          <p:cNvPr id="116738" name="Rectangle 2">
            <a:extLst>
              <a:ext uri="{FF2B5EF4-FFF2-40B4-BE49-F238E27FC236}">
                <a16:creationId xmlns:a16="http://schemas.microsoft.com/office/drawing/2014/main" id="{EAE439E5-675A-0601-EC5C-F59B27C0F7CF}"/>
              </a:ext>
            </a:extLst>
          </p:cNvPr>
          <p:cNvSpPr>
            <a:spLocks noGrp="1" noChangeArrowheads="1"/>
          </p:cNvSpPr>
          <p:nvPr>
            <p:ph type="title" idx="4294967295"/>
          </p:nvPr>
        </p:nvSpPr>
        <p:spPr>
          <a:xfrm>
            <a:off x="533400" y="0"/>
            <a:ext cx="6553200" cy="838200"/>
          </a:xfrm>
        </p:spPr>
        <p:txBody>
          <a:bodyPr/>
          <a:lstStyle/>
          <a:p>
            <a:r>
              <a:rPr lang="en-US" altLang="en-CH" sz="2800" i="1" dirty="0">
                <a:ea typeface="ＭＳ Ｐゴシック" panose="020B0600070205080204" pitchFamily="34" charset="-128"/>
              </a:rPr>
              <a:t>B</a:t>
            </a:r>
            <a:r>
              <a:rPr lang="en-US" altLang="en-CH" sz="2800" i="1" baseline="-25000" dirty="0">
                <a:ea typeface="ＭＳ Ｐゴシック" panose="020B0600070205080204" pitchFamily="34" charset="-128"/>
              </a:rPr>
              <a:t>s</a:t>
            </a:r>
            <a:r>
              <a:rPr lang="en-US" altLang="en-CH" sz="2800" i="1" baseline="30000" dirty="0">
                <a:ea typeface="ＭＳ Ｐゴシック" panose="020B0600070205080204" pitchFamily="34" charset="-128"/>
              </a:rPr>
              <a:t>0</a:t>
            </a:r>
            <a:r>
              <a:rPr lang="en-US" altLang="en-CH" sz="2800" dirty="0">
                <a:ea typeface="ＭＳ Ｐゴシック" panose="020B0600070205080204" pitchFamily="34" charset="-128"/>
              </a:rPr>
              <a:t> mixing</a:t>
            </a:r>
            <a:r>
              <a:rPr lang="el-GR" altLang="en-CH" dirty="0">
                <a:ea typeface="ＭＳ Ｐゴシック" panose="020B0600070205080204" pitchFamily="34" charset="-128"/>
              </a:rPr>
              <a:t> </a:t>
            </a:r>
            <a:r>
              <a:rPr lang="en-US" altLang="en-CH" dirty="0">
                <a:ea typeface="ＭＳ Ｐゴシック" panose="020B0600070205080204" pitchFamily="34" charset="-128"/>
              </a:rPr>
              <a:t>(</a:t>
            </a:r>
            <a:r>
              <a:rPr lang="el-GR" altLang="en-CH" dirty="0">
                <a:ea typeface="ＭＳ Ｐゴシック" panose="020B0600070205080204" pitchFamily="34" charset="-128"/>
              </a:rPr>
              <a:t>Δ</a:t>
            </a:r>
            <a:r>
              <a:rPr lang="en-US" altLang="en-CH" dirty="0" err="1">
                <a:ea typeface="ＭＳ Ｐゴシック" panose="020B0600070205080204" pitchFamily="34" charset="-128"/>
              </a:rPr>
              <a:t>m</a:t>
            </a:r>
            <a:r>
              <a:rPr lang="en-US" altLang="en-CH" baseline="-25000" dirty="0" err="1">
                <a:ea typeface="ＭＳ Ｐゴシック" panose="020B0600070205080204" pitchFamily="34" charset="-128"/>
              </a:rPr>
              <a:t>s</a:t>
            </a:r>
            <a:r>
              <a:rPr lang="en-US" altLang="en-CH" dirty="0">
                <a:ea typeface="ＭＳ Ｐゴシック" panose="020B0600070205080204" pitchFamily="34" charset="-128"/>
              </a:rPr>
              <a:t>)</a:t>
            </a:r>
          </a:p>
        </p:txBody>
      </p:sp>
      <p:graphicFrame>
        <p:nvGraphicFramePr>
          <p:cNvPr id="116739" name="Object 2">
            <a:extLst>
              <a:ext uri="{FF2B5EF4-FFF2-40B4-BE49-F238E27FC236}">
                <a16:creationId xmlns:a16="http://schemas.microsoft.com/office/drawing/2014/main" id="{29378704-DE35-0530-5172-E414DA43636B}"/>
              </a:ext>
            </a:extLst>
          </p:cNvPr>
          <p:cNvGraphicFramePr>
            <a:graphicFrameLocks noChangeAspect="1"/>
          </p:cNvGraphicFramePr>
          <p:nvPr/>
        </p:nvGraphicFramePr>
        <p:xfrm>
          <a:off x="2613025" y="1093788"/>
          <a:ext cx="3810000" cy="841375"/>
        </p:xfrm>
        <a:graphic>
          <a:graphicData uri="http://schemas.openxmlformats.org/presentationml/2006/ole">
            <mc:AlternateContent xmlns:mc="http://schemas.openxmlformats.org/markup-compatibility/2006">
              <mc:Choice xmlns:v="urn:schemas-microsoft-com:vml" Requires="v">
                <p:oleObj name="Equation" r:id="rId2" imgW="50317400" imgH="11112500" progId="Equation.DSMT4">
                  <p:embed/>
                </p:oleObj>
              </mc:Choice>
              <mc:Fallback>
                <p:oleObj name="Equation" r:id="rId2" imgW="50317400" imgH="111125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025" y="1093788"/>
                        <a:ext cx="3810000" cy="8413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116744" name="Picture 8">
            <a:extLst>
              <a:ext uri="{FF2B5EF4-FFF2-40B4-BE49-F238E27FC236}">
                <a16:creationId xmlns:a16="http://schemas.microsoft.com/office/drawing/2014/main" id="{9BB8A0A3-73F9-0B5E-16B9-1E672FC666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1113" y="4752975"/>
            <a:ext cx="27432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5" name="Picture 10">
            <a:extLst>
              <a:ext uri="{FF2B5EF4-FFF2-40B4-BE49-F238E27FC236}">
                <a16:creationId xmlns:a16="http://schemas.microsoft.com/office/drawing/2014/main" id="{5E41B488-967A-945A-5660-45886DC049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9838" y="2681288"/>
            <a:ext cx="27432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6" name="TextBox 1">
            <a:extLst>
              <a:ext uri="{FF2B5EF4-FFF2-40B4-BE49-F238E27FC236}">
                <a16:creationId xmlns:a16="http://schemas.microsoft.com/office/drawing/2014/main" id="{C5854545-A080-297E-8669-D7DA2A885055}"/>
              </a:ext>
            </a:extLst>
          </p:cNvPr>
          <p:cNvSpPr txBox="1">
            <a:spLocks noChangeArrowheads="1"/>
          </p:cNvSpPr>
          <p:nvPr/>
        </p:nvSpPr>
        <p:spPr bwMode="auto">
          <a:xfrm>
            <a:off x="6799263" y="2776538"/>
            <a:ext cx="636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nl-NL" altLang="en-CH" sz="1400" b="0" i="0"/>
              <a:t>Ideal</a:t>
            </a:r>
          </a:p>
        </p:txBody>
      </p:sp>
      <p:sp>
        <p:nvSpPr>
          <p:cNvPr id="116747" name="TextBox 11">
            <a:extLst>
              <a:ext uri="{FF2B5EF4-FFF2-40B4-BE49-F238E27FC236}">
                <a16:creationId xmlns:a16="http://schemas.microsoft.com/office/drawing/2014/main" id="{0D5129E7-DF35-2628-C01E-ED72CDBB084D}"/>
              </a:ext>
            </a:extLst>
          </p:cNvPr>
          <p:cNvSpPr txBox="1">
            <a:spLocks noChangeArrowheads="1"/>
          </p:cNvSpPr>
          <p:nvPr/>
        </p:nvSpPr>
        <p:spPr bwMode="auto">
          <a:xfrm rot="-5400000">
            <a:off x="5025231" y="4244182"/>
            <a:ext cx="1076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nl-NL" altLang="en-CH" sz="1400" b="0" i="0"/>
              <a:t>Tagging,</a:t>
            </a:r>
          </a:p>
          <a:p>
            <a:pPr eaLnBrk="1" hangingPunct="1">
              <a:spcBef>
                <a:spcPct val="0"/>
              </a:spcBef>
              <a:buFontTx/>
              <a:buNone/>
            </a:pPr>
            <a:r>
              <a:rPr lang="nl-NL" altLang="en-CH" sz="1400" b="0" i="0"/>
              <a:t>resolution</a:t>
            </a:r>
          </a:p>
        </p:txBody>
      </p:sp>
      <p:sp>
        <p:nvSpPr>
          <p:cNvPr id="116748" name="Curved Right Arrow 3">
            <a:extLst>
              <a:ext uri="{FF2B5EF4-FFF2-40B4-BE49-F238E27FC236}">
                <a16:creationId xmlns:a16="http://schemas.microsoft.com/office/drawing/2014/main" id="{D795ADEE-54B9-02CE-3CFF-F90BAB81E080}"/>
              </a:ext>
            </a:extLst>
          </p:cNvPr>
          <p:cNvSpPr>
            <a:spLocks noChangeArrowheads="1"/>
          </p:cNvSpPr>
          <p:nvPr/>
        </p:nvSpPr>
        <p:spPr bwMode="auto">
          <a:xfrm>
            <a:off x="5838825" y="3967163"/>
            <a:ext cx="461963" cy="1216025"/>
          </a:xfrm>
          <a:prstGeom prst="curvedRightArrow">
            <a:avLst>
              <a:gd name="adj1" fmla="val 25019"/>
              <a:gd name="adj2" fmla="val 50050"/>
              <a:gd name="adj3" fmla="val 25000"/>
            </a:avLst>
          </a:prstGeom>
          <a:noFill/>
          <a:ln w="1905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endParaRPr lang="nl-NL" altLang="en-CH" b="0" i="0"/>
          </a:p>
        </p:txBody>
      </p:sp>
      <p:sp>
        <p:nvSpPr>
          <p:cNvPr id="116749" name="Left Arrow 4">
            <a:extLst>
              <a:ext uri="{FF2B5EF4-FFF2-40B4-BE49-F238E27FC236}">
                <a16:creationId xmlns:a16="http://schemas.microsoft.com/office/drawing/2014/main" id="{3B2A985F-EAAE-0464-2956-61B651C7A818}"/>
              </a:ext>
            </a:extLst>
          </p:cNvPr>
          <p:cNvSpPr>
            <a:spLocks noChangeArrowheads="1"/>
          </p:cNvSpPr>
          <p:nvPr/>
        </p:nvSpPr>
        <p:spPr bwMode="auto">
          <a:xfrm rot="1895222">
            <a:off x="5137150" y="5410200"/>
            <a:ext cx="1401763" cy="485775"/>
          </a:xfrm>
          <a:prstGeom prst="leftArrow">
            <a:avLst>
              <a:gd name="adj1" fmla="val 50000"/>
              <a:gd name="adj2" fmla="val 49911"/>
            </a:avLst>
          </a:prstGeom>
          <a:noFill/>
          <a:ln w="1905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endParaRPr lang="nl-NL" altLang="en-CH" b="0" i="0"/>
          </a:p>
        </p:txBody>
      </p:sp>
      <p:sp>
        <p:nvSpPr>
          <p:cNvPr id="116750" name="TextBox 14">
            <a:extLst>
              <a:ext uri="{FF2B5EF4-FFF2-40B4-BE49-F238E27FC236}">
                <a16:creationId xmlns:a16="http://schemas.microsoft.com/office/drawing/2014/main" id="{89D1FCBD-5B4E-1F56-6570-E3D646E5D144}"/>
              </a:ext>
            </a:extLst>
          </p:cNvPr>
          <p:cNvSpPr txBox="1">
            <a:spLocks noChangeArrowheads="1"/>
          </p:cNvSpPr>
          <p:nvPr/>
        </p:nvSpPr>
        <p:spPr bwMode="auto">
          <a:xfrm rot="1895222">
            <a:off x="5394325" y="5545138"/>
            <a:ext cx="1060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nl-NL" altLang="en-CH" sz="1200" b="0" i="0"/>
              <a:t>Acceptance</a:t>
            </a:r>
          </a:p>
        </p:txBody>
      </p:sp>
      <p:pic>
        <p:nvPicPr>
          <p:cNvPr id="2" name="Picture 1">
            <a:extLst>
              <a:ext uri="{FF2B5EF4-FFF2-40B4-BE49-F238E27FC236}">
                <a16:creationId xmlns:a16="http://schemas.microsoft.com/office/drawing/2014/main" id="{5BA8C328-76C0-26C9-03D4-7D7E7B271131}"/>
              </a:ext>
            </a:extLst>
          </p:cNvPr>
          <p:cNvPicPr>
            <a:picLocks noChangeAspect="1"/>
          </p:cNvPicPr>
          <p:nvPr/>
        </p:nvPicPr>
        <p:blipFill>
          <a:blip r:embed="rId6"/>
          <a:stretch>
            <a:fillRect/>
          </a:stretch>
        </p:blipFill>
        <p:spPr>
          <a:xfrm>
            <a:off x="1805" y="2737710"/>
            <a:ext cx="5174132" cy="3723441"/>
          </a:xfrm>
          <a:prstGeom prst="rect">
            <a:avLst/>
          </a:prstGeom>
        </p:spPr>
      </p:pic>
      <p:pic>
        <p:nvPicPr>
          <p:cNvPr id="3" name="Picture 2">
            <a:extLst>
              <a:ext uri="{FF2B5EF4-FFF2-40B4-BE49-F238E27FC236}">
                <a16:creationId xmlns:a16="http://schemas.microsoft.com/office/drawing/2014/main" id="{3A215CBD-DFA6-7C0A-D2CF-6503E42D0549}"/>
              </a:ext>
            </a:extLst>
          </p:cNvPr>
          <p:cNvPicPr>
            <a:picLocks noChangeAspect="1"/>
          </p:cNvPicPr>
          <p:nvPr/>
        </p:nvPicPr>
        <p:blipFill>
          <a:blip r:embed="rId7"/>
          <a:srcRect t="-32032" b="-28019"/>
          <a:stretch>
            <a:fillRect/>
          </a:stretch>
        </p:blipFill>
        <p:spPr>
          <a:xfrm>
            <a:off x="1219200" y="1970740"/>
            <a:ext cx="7021434" cy="693085"/>
          </a:xfrm>
          <a:prstGeom prst="rect">
            <a:avLst/>
          </a:prstGeom>
          <a:solidFill>
            <a:schemeClr val="bg1"/>
          </a:solidFill>
          <a:ln>
            <a:solidFill>
              <a:schemeClr val="tx1"/>
            </a:solidFill>
          </a:ln>
        </p:spPr>
      </p:pic>
      <p:sp>
        <p:nvSpPr>
          <p:cNvPr id="116743" name="TextBox 46">
            <a:extLst>
              <a:ext uri="{FF2B5EF4-FFF2-40B4-BE49-F238E27FC236}">
                <a16:creationId xmlns:a16="http://schemas.microsoft.com/office/drawing/2014/main" id="{2056B309-1B86-81C6-AC3A-FDBADEC21D35}"/>
              </a:ext>
            </a:extLst>
          </p:cNvPr>
          <p:cNvSpPr txBox="1">
            <a:spLocks noChangeArrowheads="1"/>
          </p:cNvSpPr>
          <p:nvPr/>
        </p:nvSpPr>
        <p:spPr bwMode="auto">
          <a:xfrm>
            <a:off x="152400" y="6305490"/>
            <a:ext cx="22669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000" b="0" i="0" dirty="0"/>
              <a:t>LHCb, </a:t>
            </a:r>
            <a:r>
              <a:rPr lang="en-GB" sz="1000" b="0" i="0" dirty="0"/>
              <a:t>Nature Phys. 18 (2022) 1</a:t>
            </a:r>
          </a:p>
          <a:p>
            <a:pPr eaLnBrk="1" hangingPunct="1">
              <a:spcBef>
                <a:spcPct val="0"/>
              </a:spcBef>
              <a:buFontTx/>
              <a:buNone/>
            </a:pPr>
            <a:r>
              <a:rPr lang="en-GB" sz="1000" b="0" i="0" dirty="0">
                <a:hlinkClick r:id="rId8"/>
              </a:rPr>
              <a:t>2104.04421</a:t>
            </a:r>
            <a:r>
              <a:rPr lang="en-GB" sz="1000" b="0" i="0" dirty="0"/>
              <a:t> [hep-ex]</a:t>
            </a:r>
            <a:endParaRPr lang="en-US" altLang="en-CH" sz="1000" b="0" i="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Footer Placeholder 3">
            <a:extLst>
              <a:ext uri="{FF2B5EF4-FFF2-40B4-BE49-F238E27FC236}">
                <a16:creationId xmlns:a16="http://schemas.microsoft.com/office/drawing/2014/main" id="{31C9BC5F-3631-65DC-1366-EF6A5A20B4E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3703BA0B-1247-504C-8656-7C55A31261B3}" type="slidenum">
              <a:rPr lang="en-US" altLang="en-CH" sz="1000" smtClean="0">
                <a:solidFill>
                  <a:schemeClr val="accent2"/>
                </a:solidFill>
              </a:rPr>
              <a:pPr>
                <a:spcBef>
                  <a:spcPct val="0"/>
                </a:spcBef>
                <a:buFontTx/>
                <a:buNone/>
              </a:pPr>
              <a:t>64</a:t>
            </a:fld>
            <a:r>
              <a:rPr lang="en-US" altLang="en-CH" sz="1000">
                <a:solidFill>
                  <a:schemeClr val="accent2"/>
                </a:solidFill>
              </a:rPr>
              <a:t>)</a:t>
            </a:r>
          </a:p>
        </p:txBody>
      </p:sp>
      <p:sp>
        <p:nvSpPr>
          <p:cNvPr id="117762" name="Rectangle 2">
            <a:extLst>
              <a:ext uri="{FF2B5EF4-FFF2-40B4-BE49-F238E27FC236}">
                <a16:creationId xmlns:a16="http://schemas.microsoft.com/office/drawing/2014/main" id="{FB4147B8-C9BB-E842-71D4-B219FC35A5D2}"/>
              </a:ext>
            </a:extLst>
          </p:cNvPr>
          <p:cNvSpPr>
            <a:spLocks noGrp="1" noChangeArrowheads="1"/>
          </p:cNvSpPr>
          <p:nvPr>
            <p:ph type="title"/>
          </p:nvPr>
        </p:nvSpPr>
        <p:spPr/>
        <p:txBody>
          <a:bodyPr/>
          <a:lstStyle/>
          <a:p>
            <a:r>
              <a:rPr lang="en-US" altLang="en-CH">
                <a:ea typeface="ＭＳ Ｐゴシック" panose="020B0600070205080204" pitchFamily="34" charset="-128"/>
              </a:rPr>
              <a:t>Mixing </a:t>
            </a:r>
            <a:r>
              <a:rPr lang="en-US" altLang="en-CH">
                <a:ea typeface="ＭＳ Ｐゴシック" panose="020B0600070205080204" pitchFamily="34" charset="-128"/>
                <a:sym typeface="Wingdings" pitchFamily="2" charset="2"/>
              </a:rPr>
              <a:t> CP violation?</a:t>
            </a:r>
            <a:endParaRPr lang="en-US" altLang="en-CH">
              <a:ea typeface="ＭＳ Ｐゴシック" panose="020B0600070205080204" pitchFamily="34" charset="-128"/>
            </a:endParaRPr>
          </a:p>
        </p:txBody>
      </p:sp>
      <p:sp>
        <p:nvSpPr>
          <p:cNvPr id="117763" name="Rectangle 3">
            <a:extLst>
              <a:ext uri="{FF2B5EF4-FFF2-40B4-BE49-F238E27FC236}">
                <a16:creationId xmlns:a16="http://schemas.microsoft.com/office/drawing/2014/main" id="{D22246D1-F0EB-92D9-99F7-DF4C90AA3C1F}"/>
              </a:ext>
            </a:extLst>
          </p:cNvPr>
          <p:cNvSpPr>
            <a:spLocks noGrp="1" noChangeArrowheads="1"/>
          </p:cNvSpPr>
          <p:nvPr>
            <p:ph type="body" idx="1"/>
          </p:nvPr>
        </p:nvSpPr>
        <p:spPr>
          <a:xfrm>
            <a:off x="654050" y="2430463"/>
            <a:ext cx="7643813" cy="2573337"/>
          </a:xfrm>
        </p:spPr>
        <p:txBody>
          <a:bodyPr/>
          <a:lstStyle/>
          <a:p>
            <a:r>
              <a:rPr lang="en-US" altLang="en-CH">
                <a:solidFill>
                  <a:schemeClr val="accent2"/>
                </a:solidFill>
                <a:ea typeface="ＭＳ Ｐゴシック" panose="020B0600070205080204" pitchFamily="34" charset="-128"/>
              </a:rPr>
              <a:t>NB: Just mixing is not necessarily CP violation!</a:t>
            </a:r>
          </a:p>
          <a:p>
            <a:r>
              <a:rPr lang="en-US" altLang="en-CH">
                <a:solidFill>
                  <a:schemeClr val="accent2"/>
                </a:solidFill>
                <a:ea typeface="ＭＳ Ｐゴシック" panose="020B0600070205080204" pitchFamily="34" charset="-128"/>
              </a:rPr>
              <a:t>However, by studying certain </a:t>
            </a:r>
            <a:r>
              <a:rPr lang="en-US" altLang="en-CH" i="1" u="sng">
                <a:solidFill>
                  <a:schemeClr val="accent2"/>
                </a:solidFill>
                <a:ea typeface="ＭＳ Ｐゴシック" panose="020B0600070205080204" pitchFamily="34" charset="-128"/>
              </a:rPr>
              <a:t>decays with and without mixing</a:t>
            </a:r>
            <a:r>
              <a:rPr lang="en-US" altLang="en-CH">
                <a:solidFill>
                  <a:schemeClr val="accent2"/>
                </a:solidFill>
                <a:ea typeface="ＭＳ Ｐゴシック" panose="020B0600070205080204" pitchFamily="34" charset="-128"/>
              </a:rPr>
              <a:t>, CP violation is observed</a:t>
            </a:r>
          </a:p>
          <a:p>
            <a:endParaRPr lang="en-US" altLang="en-CH">
              <a:solidFill>
                <a:schemeClr val="accent2"/>
              </a:solidFill>
              <a:ea typeface="ＭＳ Ｐゴシック" panose="020B0600070205080204" pitchFamily="34" charset="-128"/>
            </a:endParaRPr>
          </a:p>
          <a:p>
            <a:endParaRPr lang="en-US" altLang="en-CH">
              <a:solidFill>
                <a:schemeClr val="accent2"/>
              </a:solidFill>
              <a:ea typeface="ＭＳ Ｐゴシック" panose="020B0600070205080204" pitchFamily="34" charset="-128"/>
            </a:endParaRPr>
          </a:p>
          <a:p>
            <a:r>
              <a:rPr lang="en-US" altLang="en-CH">
                <a:ea typeface="ＭＳ Ｐゴシック" panose="020B0600070205080204" pitchFamily="34" charset="-128"/>
              </a:rPr>
              <a:t>Next: Measuring CP violation…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C4E4861E-75D9-B799-ED82-FA854D605243}"/>
              </a:ext>
            </a:extLst>
          </p:cNvPr>
          <p:cNvSpPr>
            <a:spLocks noGrp="1" noChangeArrowheads="1"/>
          </p:cNvSpPr>
          <p:nvPr>
            <p:ph type="title"/>
          </p:nvPr>
        </p:nvSpPr>
        <p:spPr/>
        <p:txBody>
          <a:bodyPr/>
          <a:lstStyle/>
          <a:p>
            <a:r>
              <a:rPr lang="en-US" altLang="en-CH">
                <a:ea typeface="ＭＳ Ｐゴシック" panose="020B0600070205080204" pitchFamily="34" charset="-128"/>
              </a:rPr>
              <a:t>Meson Decays</a:t>
            </a:r>
          </a:p>
        </p:txBody>
      </p:sp>
      <p:sp>
        <p:nvSpPr>
          <p:cNvPr id="31746" name="Rectangle 3">
            <a:extLst>
              <a:ext uri="{FF2B5EF4-FFF2-40B4-BE49-F238E27FC236}">
                <a16:creationId xmlns:a16="http://schemas.microsoft.com/office/drawing/2014/main" id="{CDE396A5-B36A-6784-2ECF-11FF1E883DA5}"/>
              </a:ext>
            </a:extLst>
          </p:cNvPr>
          <p:cNvSpPr>
            <a:spLocks noGrp="1" noChangeArrowheads="1"/>
          </p:cNvSpPr>
          <p:nvPr>
            <p:ph type="body" idx="1"/>
          </p:nvPr>
        </p:nvSpPr>
        <p:spPr/>
        <p:txBody>
          <a:bodyPr/>
          <a:lstStyle/>
          <a:p>
            <a:r>
              <a:rPr lang="en-US" altLang="en-CH">
                <a:ea typeface="ＭＳ Ｐゴシック" panose="020B0600070205080204" pitchFamily="34" charset="-128"/>
              </a:rPr>
              <a:t>Formalism of meson </a:t>
            </a:r>
            <a:r>
              <a:rPr lang="en-US" altLang="en-CH" i="1" u="sng">
                <a:solidFill>
                  <a:schemeClr val="accent2"/>
                </a:solidFill>
                <a:ea typeface="ＭＳ Ｐゴシック" panose="020B0600070205080204" pitchFamily="34" charset="-128"/>
              </a:rPr>
              <a:t>oscillations</a:t>
            </a:r>
            <a:r>
              <a:rPr lang="en-US" altLang="en-CH">
                <a:ea typeface="ＭＳ Ｐゴシック" panose="020B0600070205080204" pitchFamily="34" charset="-128"/>
              </a:rPr>
              <a:t>:</a:t>
            </a:r>
          </a:p>
          <a:p>
            <a:endParaRPr lang="en-US" altLang="en-CH">
              <a:ea typeface="ＭＳ Ｐゴシック" panose="020B0600070205080204" pitchFamily="34" charset="-128"/>
            </a:endParaRPr>
          </a:p>
          <a:p>
            <a:endParaRPr lang="en-US" altLang="en-CH">
              <a:ea typeface="ＭＳ Ｐゴシック" panose="020B0600070205080204" pitchFamily="34" charset="-128"/>
            </a:endParaRPr>
          </a:p>
          <a:p>
            <a:endParaRPr lang="en-US" altLang="en-CH">
              <a:ea typeface="ＭＳ Ｐゴシック" panose="020B0600070205080204" pitchFamily="34" charset="-128"/>
            </a:endParaRPr>
          </a:p>
          <a:p>
            <a:endParaRPr lang="en-US" altLang="en-CH">
              <a:ea typeface="ＭＳ Ｐゴシック" panose="020B0600070205080204" pitchFamily="34" charset="-128"/>
            </a:endParaRPr>
          </a:p>
          <a:p>
            <a:endParaRPr lang="en-US" altLang="en-CH">
              <a:ea typeface="ＭＳ Ｐゴシック" panose="020B0600070205080204" pitchFamily="34" charset="-128"/>
            </a:endParaRPr>
          </a:p>
          <a:p>
            <a:endParaRPr lang="en-US" altLang="en-CH">
              <a:ea typeface="ＭＳ Ｐゴシック" panose="020B0600070205080204" pitchFamily="34" charset="-128"/>
            </a:endParaRPr>
          </a:p>
          <a:p>
            <a:endParaRPr lang="en-US" altLang="en-CH">
              <a:ea typeface="ＭＳ Ｐゴシック" panose="020B0600070205080204" pitchFamily="34" charset="-128"/>
            </a:endParaRPr>
          </a:p>
          <a:p>
            <a:endParaRPr lang="en-US" altLang="en-CH">
              <a:solidFill>
                <a:schemeClr val="accent2"/>
              </a:solidFill>
              <a:ea typeface="ＭＳ Ｐゴシック" panose="020B0600070205080204" pitchFamily="34" charset="-128"/>
            </a:endParaRPr>
          </a:p>
          <a:p>
            <a:r>
              <a:rPr lang="en-US" altLang="en-CH">
                <a:ea typeface="ＭＳ Ｐゴシック" panose="020B0600070205080204" pitchFamily="34" charset="-128"/>
              </a:rPr>
              <a:t>Subsequent</a:t>
            </a:r>
            <a:r>
              <a:rPr lang="en-US" altLang="en-CH">
                <a:solidFill>
                  <a:schemeClr val="accent2"/>
                </a:solidFill>
                <a:ea typeface="ＭＳ Ｐゴシック" panose="020B0600070205080204" pitchFamily="34" charset="-128"/>
              </a:rPr>
              <a:t>: </a:t>
            </a:r>
            <a:r>
              <a:rPr lang="en-US" altLang="en-CH" i="1" u="sng">
                <a:solidFill>
                  <a:schemeClr val="accent2"/>
                </a:solidFill>
                <a:ea typeface="ＭＳ Ｐゴシック" panose="020B0600070205080204" pitchFamily="34" charset="-128"/>
              </a:rPr>
              <a:t>decay</a:t>
            </a:r>
          </a:p>
        </p:txBody>
      </p:sp>
      <p:grpSp>
        <p:nvGrpSpPr>
          <p:cNvPr id="31747" name="Group 4">
            <a:extLst>
              <a:ext uri="{FF2B5EF4-FFF2-40B4-BE49-F238E27FC236}">
                <a16:creationId xmlns:a16="http://schemas.microsoft.com/office/drawing/2014/main" id="{903A5B47-DCE7-41D1-D54D-6FCE5B82D0FE}"/>
              </a:ext>
            </a:extLst>
          </p:cNvPr>
          <p:cNvGrpSpPr>
            <a:grpSpLocks/>
          </p:cNvGrpSpPr>
          <p:nvPr/>
        </p:nvGrpSpPr>
        <p:grpSpPr bwMode="auto">
          <a:xfrm>
            <a:off x="990600" y="1587500"/>
            <a:ext cx="8001000" cy="762000"/>
            <a:chOff x="377" y="3051"/>
            <a:chExt cx="5040" cy="480"/>
          </a:xfrm>
        </p:grpSpPr>
        <p:pic>
          <p:nvPicPr>
            <p:cNvPr id="31754" name="Picture 5">
              <a:extLst>
                <a:ext uri="{FF2B5EF4-FFF2-40B4-BE49-F238E27FC236}">
                  <a16:creationId xmlns:a16="http://schemas.microsoft.com/office/drawing/2014/main" id="{D2BBB220-F716-8B88-53BD-82B4301E0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608" t="23189" r="11765" b="73254"/>
            <a:stretch>
              <a:fillRect/>
            </a:stretch>
          </p:blipFill>
          <p:spPr bwMode="auto">
            <a:xfrm>
              <a:off x="1056" y="3072"/>
              <a:ext cx="42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755" name="Object 2">
              <a:extLst>
                <a:ext uri="{FF2B5EF4-FFF2-40B4-BE49-F238E27FC236}">
                  <a16:creationId xmlns:a16="http://schemas.microsoft.com/office/drawing/2014/main" id="{954AB0A3-AB82-1B57-56FC-541F1C6C6CD8}"/>
                </a:ext>
              </a:extLst>
            </p:cNvPr>
            <p:cNvGraphicFramePr>
              <a:graphicFrameLocks noChangeAspect="1"/>
            </p:cNvGraphicFramePr>
            <p:nvPr/>
          </p:nvGraphicFramePr>
          <p:xfrm>
            <a:off x="456" y="3120"/>
            <a:ext cx="552" cy="337"/>
          </p:xfrm>
          <a:graphic>
            <a:graphicData uri="http://schemas.openxmlformats.org/presentationml/2006/ole">
              <mc:AlternateContent xmlns:mc="http://schemas.openxmlformats.org/markup-compatibility/2006">
                <mc:Choice xmlns:v="urn:schemas-microsoft-com:vml" Requires="v">
                  <p:oleObj name="Equation" r:id="rId4" imgW="10528300" imgH="6438900" progId="Equation.DSMT4">
                    <p:embed/>
                  </p:oleObj>
                </mc:Choice>
                <mc:Fallback>
                  <p:oleObj name="Equation" r:id="rId4" imgW="10528300" imgH="6438900" progId="Equation.DSMT4">
                    <p:embed/>
                    <p:pic>
                      <p:nvPicPr>
                        <p:cNvPr id="31755" name="Object 2">
                          <a:extLst>
                            <a:ext uri="{FF2B5EF4-FFF2-40B4-BE49-F238E27FC236}">
                              <a16:creationId xmlns:a16="http://schemas.microsoft.com/office/drawing/2014/main" id="{954AB0A3-AB82-1B57-56FC-541F1C6C6C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 y="3120"/>
                          <a:ext cx="552" cy="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1756" name="Rectangle 7">
              <a:extLst>
                <a:ext uri="{FF2B5EF4-FFF2-40B4-BE49-F238E27FC236}">
                  <a16:creationId xmlns:a16="http://schemas.microsoft.com/office/drawing/2014/main" id="{90B13ED5-6CD2-CD3C-2E3B-CD099A49F0FC}"/>
                </a:ext>
              </a:extLst>
            </p:cNvPr>
            <p:cNvSpPr>
              <a:spLocks noChangeArrowheads="1"/>
            </p:cNvSpPr>
            <p:nvPr/>
          </p:nvSpPr>
          <p:spPr bwMode="auto">
            <a:xfrm>
              <a:off x="377" y="3051"/>
              <a:ext cx="504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pSp>
      <p:grpSp>
        <p:nvGrpSpPr>
          <p:cNvPr id="31748" name="Group 8">
            <a:extLst>
              <a:ext uri="{FF2B5EF4-FFF2-40B4-BE49-F238E27FC236}">
                <a16:creationId xmlns:a16="http://schemas.microsoft.com/office/drawing/2014/main" id="{7F5C4656-2AA4-0722-5393-2A2FECAA2058}"/>
              </a:ext>
            </a:extLst>
          </p:cNvPr>
          <p:cNvGrpSpPr>
            <a:grpSpLocks/>
          </p:cNvGrpSpPr>
          <p:nvPr/>
        </p:nvGrpSpPr>
        <p:grpSpPr bwMode="auto">
          <a:xfrm>
            <a:off x="990600" y="2425700"/>
            <a:ext cx="4495800" cy="1993900"/>
            <a:chOff x="790" y="624"/>
            <a:chExt cx="2448" cy="968"/>
          </a:xfrm>
        </p:grpSpPr>
        <p:pic>
          <p:nvPicPr>
            <p:cNvPr id="31751" name="Picture 9">
              <a:extLst>
                <a:ext uri="{FF2B5EF4-FFF2-40B4-BE49-F238E27FC236}">
                  <a16:creationId xmlns:a16="http://schemas.microsoft.com/office/drawing/2014/main" id="{CE78BCA1-EEDE-012B-BFC1-021A4F9D49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5490" t="55072" r="35768" b="33559"/>
            <a:stretch>
              <a:fillRect/>
            </a:stretch>
          </p:blipFill>
          <p:spPr bwMode="auto">
            <a:xfrm>
              <a:off x="816" y="624"/>
              <a:ext cx="2352"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0">
              <a:extLst>
                <a:ext uri="{FF2B5EF4-FFF2-40B4-BE49-F238E27FC236}">
                  <a16:creationId xmlns:a16="http://schemas.microsoft.com/office/drawing/2014/main" id="{5D8B6AFF-EF56-1543-2D92-D52998DDFF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4978" t="69835" r="34633" b="26088"/>
            <a:stretch>
              <a:fillRect/>
            </a:stretch>
          </p:blipFill>
          <p:spPr bwMode="auto">
            <a:xfrm>
              <a:off x="1371" y="1248"/>
              <a:ext cx="1845"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Rectangle 11">
              <a:extLst>
                <a:ext uri="{FF2B5EF4-FFF2-40B4-BE49-F238E27FC236}">
                  <a16:creationId xmlns:a16="http://schemas.microsoft.com/office/drawing/2014/main" id="{44A41112-FA9F-3844-1CB8-E2696B400E66}"/>
                </a:ext>
              </a:extLst>
            </p:cNvPr>
            <p:cNvSpPr>
              <a:spLocks noChangeArrowheads="1"/>
            </p:cNvSpPr>
            <p:nvPr/>
          </p:nvSpPr>
          <p:spPr bwMode="auto">
            <a:xfrm>
              <a:off x="790" y="632"/>
              <a:ext cx="2448" cy="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pSp>
      <p:sp>
        <p:nvSpPr>
          <p:cNvPr id="31749" name="Footer Placeholder 3">
            <a:extLst>
              <a:ext uri="{FF2B5EF4-FFF2-40B4-BE49-F238E27FC236}">
                <a16:creationId xmlns:a16="http://schemas.microsoft.com/office/drawing/2014/main" id="{AE8B08D0-1D66-18C0-73D0-D510C26389F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90B7F626-E3B4-A24F-A398-470BF5D64144}" type="slidenum">
              <a:rPr lang="en-US" altLang="en-CH" sz="1000" smtClean="0">
                <a:solidFill>
                  <a:schemeClr val="accent2"/>
                </a:solidFill>
              </a:rPr>
              <a:pPr>
                <a:spcBef>
                  <a:spcPct val="0"/>
                </a:spcBef>
                <a:buFontTx/>
                <a:buNone/>
              </a:pPr>
              <a:t>65</a:t>
            </a:fld>
            <a:r>
              <a:rPr lang="en-US" altLang="en-CH" sz="1000">
                <a:solidFill>
                  <a:schemeClr val="accent2"/>
                </a:solidFill>
              </a:rPr>
              <a:t>)</a:t>
            </a:r>
          </a:p>
        </p:txBody>
      </p:sp>
      <p:pic>
        <p:nvPicPr>
          <p:cNvPr id="31750" name="Picture 5">
            <a:extLst>
              <a:ext uri="{FF2B5EF4-FFF2-40B4-BE49-F238E27FC236}">
                <a16:creationId xmlns:a16="http://schemas.microsoft.com/office/drawing/2014/main" id="{A8709780-E4F9-2FDF-9547-1CAD25A295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5229225"/>
            <a:ext cx="1476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62D4FDEF-492F-36F5-EC32-597F44579521}"/>
              </a:ext>
            </a:extLst>
          </p:cNvPr>
          <p:cNvSpPr>
            <a:spLocks noGrp="1" noChangeArrowheads="1"/>
          </p:cNvSpPr>
          <p:nvPr>
            <p:ph type="title"/>
          </p:nvPr>
        </p:nvSpPr>
        <p:spPr/>
        <p:txBody>
          <a:bodyPr/>
          <a:lstStyle/>
          <a:p>
            <a:r>
              <a:rPr lang="en-US" altLang="en-CH">
                <a:ea typeface="ＭＳ Ｐゴシック" panose="020B0600070205080204" pitchFamily="34" charset="-128"/>
              </a:rPr>
              <a:t>Notation: Define A</a:t>
            </a:r>
            <a:r>
              <a:rPr lang="en-US" altLang="en-CH" baseline="-25000">
                <a:ea typeface="ＭＳ Ｐゴシック" panose="020B0600070205080204" pitchFamily="34" charset="-128"/>
              </a:rPr>
              <a:t>f</a:t>
            </a:r>
            <a:r>
              <a:rPr lang="en-US" altLang="en-CH">
                <a:ea typeface="ＭＳ Ｐゴシック" panose="020B0600070205080204" pitchFamily="34" charset="-128"/>
              </a:rPr>
              <a:t> and  </a:t>
            </a:r>
            <a:r>
              <a:rPr lang="el-GR" altLang="en-CH">
                <a:latin typeface="Times New Roman" panose="02020603050405020304" pitchFamily="18" charset="0"/>
                <a:ea typeface="ＭＳ Ｐゴシック" panose="020B0600070205080204" pitchFamily="34" charset="-128"/>
              </a:rPr>
              <a:t>λ</a:t>
            </a:r>
            <a:r>
              <a:rPr lang="en-US" altLang="en-CH" baseline="-25000">
                <a:latin typeface="Times New Roman" panose="02020603050405020304" pitchFamily="18" charset="0"/>
                <a:ea typeface="ＭＳ Ｐゴシック" panose="020B0600070205080204" pitchFamily="34" charset="-128"/>
              </a:rPr>
              <a:t>f</a:t>
            </a:r>
            <a:endParaRPr lang="el-GR" altLang="en-CH" baseline="-25000">
              <a:latin typeface="Times New Roman" panose="02020603050405020304" pitchFamily="18" charset="0"/>
              <a:ea typeface="ＭＳ Ｐゴシック" panose="020B0600070205080204" pitchFamily="34" charset="-128"/>
            </a:endParaRPr>
          </a:p>
        </p:txBody>
      </p:sp>
      <p:pic>
        <p:nvPicPr>
          <p:cNvPr id="33794" name="Picture 3">
            <a:extLst>
              <a:ext uri="{FF2B5EF4-FFF2-40B4-BE49-F238E27FC236}">
                <a16:creationId xmlns:a16="http://schemas.microsoft.com/office/drawing/2014/main" id="{CD6D31F5-354D-949D-AEF4-2297D1DFE7EB}"/>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0785" t="23189" r="10785" b="56738"/>
          <a:stretch>
            <a:fillRect/>
          </a:stretch>
        </p:blipFill>
        <p:spPr>
          <a:xfrm>
            <a:off x="38100" y="774700"/>
            <a:ext cx="8993188" cy="3124200"/>
          </a:xfrm>
        </p:spPr>
      </p:pic>
      <p:sp>
        <p:nvSpPr>
          <p:cNvPr id="33795" name="Footer Placeholder 3">
            <a:extLst>
              <a:ext uri="{FF2B5EF4-FFF2-40B4-BE49-F238E27FC236}">
                <a16:creationId xmlns:a16="http://schemas.microsoft.com/office/drawing/2014/main" id="{07418B0A-9207-0193-55F5-96C2C79412F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750627E8-0D58-9448-8447-07BF6C93B521}" type="slidenum">
              <a:rPr lang="en-US" altLang="en-CH" sz="1000" smtClean="0">
                <a:solidFill>
                  <a:schemeClr val="accent2"/>
                </a:solidFill>
              </a:rPr>
              <a:pPr>
                <a:spcBef>
                  <a:spcPct val="0"/>
                </a:spcBef>
                <a:buFontTx/>
                <a:buNone/>
              </a:pPr>
              <a:t>66</a:t>
            </a:fld>
            <a:r>
              <a:rPr lang="en-US" altLang="en-CH" sz="1000">
                <a:solidFill>
                  <a:schemeClr val="accent2"/>
                </a:solidFill>
              </a:rPr>
              <a:t>)</a:t>
            </a:r>
          </a:p>
        </p:txBody>
      </p:sp>
      <p:pic>
        <p:nvPicPr>
          <p:cNvPr id="33796" name="Picture 5">
            <a:extLst>
              <a:ext uri="{FF2B5EF4-FFF2-40B4-BE49-F238E27FC236}">
                <a16:creationId xmlns:a16="http://schemas.microsoft.com/office/drawing/2014/main" id="{C3C3C5A5-2642-CCCB-464A-09EF55D1A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825" y="76200"/>
            <a:ext cx="1476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C81DA25B-0B9F-E108-A8BF-F7D020C8D9F0}"/>
              </a:ext>
            </a:extLst>
          </p:cNvPr>
          <p:cNvSpPr>
            <a:spLocks noGrp="1" noChangeArrowheads="1"/>
          </p:cNvSpPr>
          <p:nvPr>
            <p:ph type="title"/>
          </p:nvPr>
        </p:nvSpPr>
        <p:spPr/>
        <p:txBody>
          <a:bodyPr/>
          <a:lstStyle/>
          <a:p>
            <a:r>
              <a:rPr lang="en-US" altLang="en-CH">
                <a:ea typeface="ＭＳ Ｐゴシック" panose="020B0600070205080204" pitchFamily="34" charset="-128"/>
              </a:rPr>
              <a:t>Some algebra for the decay P</a:t>
            </a:r>
            <a:r>
              <a:rPr lang="en-US" altLang="en-CH" baseline="30000">
                <a:ea typeface="ＭＳ Ｐゴシック" panose="020B0600070205080204" pitchFamily="34" charset="-128"/>
              </a:rPr>
              <a:t>0</a:t>
            </a:r>
            <a:r>
              <a:rPr lang="en-US" altLang="en-CH">
                <a:ea typeface="ＭＳ Ｐゴシック" panose="020B0600070205080204" pitchFamily="34" charset="-128"/>
              </a:rPr>
              <a:t> </a:t>
            </a:r>
            <a:r>
              <a:rPr lang="en-US" altLang="en-CH">
                <a:ea typeface="ＭＳ Ｐゴシック" panose="020B0600070205080204" pitchFamily="34" charset="-128"/>
                <a:sym typeface="Wingdings" pitchFamily="2" charset="2"/>
              </a:rPr>
              <a:t> f</a:t>
            </a:r>
            <a:endParaRPr lang="el-GR" altLang="en-CH" baseline="-25000">
              <a:latin typeface="Times New Roman" panose="02020603050405020304" pitchFamily="18" charset="0"/>
              <a:ea typeface="ＭＳ Ｐゴシック" panose="020B0600070205080204" pitchFamily="34" charset="-128"/>
            </a:endParaRPr>
          </a:p>
        </p:txBody>
      </p:sp>
      <p:pic>
        <p:nvPicPr>
          <p:cNvPr id="35842" name="Picture 3">
            <a:extLst>
              <a:ext uri="{FF2B5EF4-FFF2-40B4-BE49-F238E27FC236}">
                <a16:creationId xmlns:a16="http://schemas.microsoft.com/office/drawing/2014/main" id="{C7937799-17DE-0269-C3D3-3B948FCCE4A3}"/>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8950" t="47415" r="20190" b="49516"/>
          <a:stretch>
            <a:fillRect/>
          </a:stretch>
        </p:blipFill>
        <p:spPr>
          <a:xfrm>
            <a:off x="152400" y="3195638"/>
            <a:ext cx="8839200" cy="614362"/>
          </a:xfrm>
          <a:ln>
            <a:solidFill>
              <a:schemeClr val="tx1"/>
            </a:solidFill>
            <a:miter lim="800000"/>
            <a:headEnd/>
            <a:tailEnd/>
          </a:ln>
        </p:spPr>
      </p:pic>
      <p:grpSp>
        <p:nvGrpSpPr>
          <p:cNvPr id="35843" name="Group 4">
            <a:extLst>
              <a:ext uri="{FF2B5EF4-FFF2-40B4-BE49-F238E27FC236}">
                <a16:creationId xmlns:a16="http://schemas.microsoft.com/office/drawing/2014/main" id="{A22CD67B-0712-B344-5634-91A0BE8965A5}"/>
              </a:ext>
            </a:extLst>
          </p:cNvPr>
          <p:cNvGrpSpPr>
            <a:grpSpLocks/>
          </p:cNvGrpSpPr>
          <p:nvPr/>
        </p:nvGrpSpPr>
        <p:grpSpPr bwMode="auto">
          <a:xfrm>
            <a:off x="152400" y="1143000"/>
            <a:ext cx="8839200" cy="762000"/>
            <a:chOff x="377" y="3051"/>
            <a:chExt cx="5040" cy="480"/>
          </a:xfrm>
        </p:grpSpPr>
        <p:pic>
          <p:nvPicPr>
            <p:cNvPr id="35859" name="Picture 5">
              <a:extLst>
                <a:ext uri="{FF2B5EF4-FFF2-40B4-BE49-F238E27FC236}">
                  <a16:creationId xmlns:a16="http://schemas.microsoft.com/office/drawing/2014/main" id="{259C8916-189A-90DD-ABD7-8D28BE1B41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608" t="23189" r="11765" b="73254"/>
            <a:stretch>
              <a:fillRect/>
            </a:stretch>
          </p:blipFill>
          <p:spPr bwMode="auto">
            <a:xfrm>
              <a:off x="1056" y="3072"/>
              <a:ext cx="42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860" name="Object 2">
              <a:extLst>
                <a:ext uri="{FF2B5EF4-FFF2-40B4-BE49-F238E27FC236}">
                  <a16:creationId xmlns:a16="http://schemas.microsoft.com/office/drawing/2014/main" id="{367F93D8-8017-832E-D1BF-8111F8CA9E80}"/>
                </a:ext>
              </a:extLst>
            </p:cNvPr>
            <p:cNvGraphicFramePr>
              <a:graphicFrameLocks noChangeAspect="1"/>
            </p:cNvGraphicFramePr>
            <p:nvPr/>
          </p:nvGraphicFramePr>
          <p:xfrm>
            <a:off x="456" y="3120"/>
            <a:ext cx="552" cy="337"/>
          </p:xfrm>
          <a:graphic>
            <a:graphicData uri="http://schemas.openxmlformats.org/presentationml/2006/ole">
              <mc:AlternateContent xmlns:mc="http://schemas.openxmlformats.org/markup-compatibility/2006">
                <mc:Choice xmlns:v="urn:schemas-microsoft-com:vml" Requires="v">
                  <p:oleObj name="Equation" r:id="rId5" imgW="10528300" imgH="6438900" progId="Equation.DSMT4">
                    <p:embed/>
                  </p:oleObj>
                </mc:Choice>
                <mc:Fallback>
                  <p:oleObj name="Equation" r:id="rId5" imgW="10528300" imgH="6438900" progId="Equation.DSMT4">
                    <p:embed/>
                    <p:pic>
                      <p:nvPicPr>
                        <p:cNvPr id="35860" name="Object 2">
                          <a:extLst>
                            <a:ext uri="{FF2B5EF4-FFF2-40B4-BE49-F238E27FC236}">
                              <a16:creationId xmlns:a16="http://schemas.microsoft.com/office/drawing/2014/main" id="{367F93D8-8017-832E-D1BF-8111F8CA9E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 y="3120"/>
                          <a:ext cx="552" cy="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5861" name="Rectangle 7">
              <a:extLst>
                <a:ext uri="{FF2B5EF4-FFF2-40B4-BE49-F238E27FC236}">
                  <a16:creationId xmlns:a16="http://schemas.microsoft.com/office/drawing/2014/main" id="{215783C3-E300-C67B-1A7F-1BF5324294F7}"/>
                </a:ext>
              </a:extLst>
            </p:cNvPr>
            <p:cNvSpPr>
              <a:spLocks noChangeArrowheads="1"/>
            </p:cNvSpPr>
            <p:nvPr/>
          </p:nvSpPr>
          <p:spPr bwMode="auto">
            <a:xfrm>
              <a:off x="377" y="3051"/>
              <a:ext cx="504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pSp>
      <p:pic>
        <p:nvPicPr>
          <p:cNvPr id="35844" name="Picture 3">
            <a:extLst>
              <a:ext uri="{FF2B5EF4-FFF2-40B4-BE49-F238E27FC236}">
                <a16:creationId xmlns:a16="http://schemas.microsoft.com/office/drawing/2014/main" id="{235C2A3D-A700-DB9E-5DB1-8536F5872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717" t="24088" r="51671" b="73465"/>
          <a:stretch>
            <a:fillRect/>
          </a:stretch>
        </p:blipFill>
        <p:spPr bwMode="auto">
          <a:xfrm>
            <a:off x="2362200" y="43434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a:extLst>
              <a:ext uri="{FF2B5EF4-FFF2-40B4-BE49-F238E27FC236}">
                <a16:creationId xmlns:a16="http://schemas.microsoft.com/office/drawing/2014/main" id="{E2979121-6970-3017-289C-0915B2015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27" t="35347" r="71606" b="60246"/>
          <a:stretch>
            <a:fillRect/>
          </a:stretch>
        </p:blipFill>
        <p:spPr bwMode="auto">
          <a:xfrm>
            <a:off x="4495800" y="47244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3">
            <a:extLst>
              <a:ext uri="{FF2B5EF4-FFF2-40B4-BE49-F238E27FC236}">
                <a16:creationId xmlns:a16="http://schemas.microsoft.com/office/drawing/2014/main" id="{090A88F2-C948-AD28-AE1E-1E71B15F5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651" t="24088" r="31071" b="73465"/>
          <a:stretch>
            <a:fillRect/>
          </a:stretch>
        </p:blipFill>
        <p:spPr bwMode="auto">
          <a:xfrm>
            <a:off x="4495800" y="43434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tangle 10">
            <a:extLst>
              <a:ext uri="{FF2B5EF4-FFF2-40B4-BE49-F238E27FC236}">
                <a16:creationId xmlns:a16="http://schemas.microsoft.com/office/drawing/2014/main" id="{5969D447-61CF-ECE8-906F-A2363AF7154B}"/>
              </a:ext>
            </a:extLst>
          </p:cNvPr>
          <p:cNvSpPr>
            <a:spLocks noChangeArrowheads="1"/>
          </p:cNvSpPr>
          <p:nvPr/>
        </p:nvSpPr>
        <p:spPr bwMode="auto">
          <a:xfrm>
            <a:off x="2209800" y="4191000"/>
            <a:ext cx="2133600" cy="1295400"/>
          </a:xfrm>
          <a:prstGeom prst="rect">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35848" name="Rectangle 11">
            <a:extLst>
              <a:ext uri="{FF2B5EF4-FFF2-40B4-BE49-F238E27FC236}">
                <a16:creationId xmlns:a16="http://schemas.microsoft.com/office/drawing/2014/main" id="{D399B129-4F42-90B4-4558-07D46A24ECC3}"/>
              </a:ext>
            </a:extLst>
          </p:cNvPr>
          <p:cNvSpPr>
            <a:spLocks noChangeArrowheads="1"/>
          </p:cNvSpPr>
          <p:nvPr/>
        </p:nvSpPr>
        <p:spPr bwMode="auto">
          <a:xfrm>
            <a:off x="4495800" y="4191000"/>
            <a:ext cx="2133600" cy="1295400"/>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35849" name="Rectangle 12">
            <a:extLst>
              <a:ext uri="{FF2B5EF4-FFF2-40B4-BE49-F238E27FC236}">
                <a16:creationId xmlns:a16="http://schemas.microsoft.com/office/drawing/2014/main" id="{BD7A481E-6D90-D98B-CABA-E32BBF8FB2F1}"/>
              </a:ext>
            </a:extLst>
          </p:cNvPr>
          <p:cNvSpPr>
            <a:spLocks noChangeArrowheads="1"/>
          </p:cNvSpPr>
          <p:nvPr/>
        </p:nvSpPr>
        <p:spPr bwMode="auto">
          <a:xfrm>
            <a:off x="6781800" y="4191000"/>
            <a:ext cx="2133600" cy="1295400"/>
          </a:xfrm>
          <a:prstGeom prst="rect">
            <a:avLst/>
          </a:prstGeom>
          <a:noFill/>
          <a:ln w="254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sz="1400">
                <a:solidFill>
                  <a:srgbClr val="00B050"/>
                </a:solidFill>
              </a:rPr>
              <a:t>Interference</a:t>
            </a:r>
          </a:p>
        </p:txBody>
      </p:sp>
      <p:sp>
        <p:nvSpPr>
          <p:cNvPr id="35850" name="Text Box 5">
            <a:extLst>
              <a:ext uri="{FF2B5EF4-FFF2-40B4-BE49-F238E27FC236}">
                <a16:creationId xmlns:a16="http://schemas.microsoft.com/office/drawing/2014/main" id="{7277BB0B-720A-CF09-A973-9A96EABD0A64}"/>
              </a:ext>
            </a:extLst>
          </p:cNvPr>
          <p:cNvSpPr txBox="1">
            <a:spLocks noChangeArrowheads="1"/>
          </p:cNvSpPr>
          <p:nvPr/>
        </p:nvSpPr>
        <p:spPr bwMode="auto">
          <a:xfrm>
            <a:off x="2898775" y="5715000"/>
            <a:ext cx="77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sz="1800" b="0" i="0">
                <a:solidFill>
                  <a:srgbClr val="0033CC"/>
                </a:solidFill>
                <a:latin typeface="Arial" panose="020B0604020202020204" pitchFamily="34" charset="0"/>
              </a:rPr>
              <a:t>P</a:t>
            </a:r>
            <a:r>
              <a:rPr lang="en-US" altLang="en-CH" sz="1800" b="0" i="0" baseline="30000">
                <a:solidFill>
                  <a:srgbClr val="0033CC"/>
                </a:solidFill>
                <a:latin typeface="Arial" panose="020B0604020202020204" pitchFamily="34" charset="0"/>
              </a:rPr>
              <a:t>0</a:t>
            </a:r>
            <a:r>
              <a:rPr lang="en-US" altLang="en-CH" sz="1800" b="0" i="0">
                <a:solidFill>
                  <a:srgbClr val="0033CC"/>
                </a:solidFill>
                <a:latin typeface="Arial" panose="020B0604020202020204" pitchFamily="34" charset="0"/>
                <a:sym typeface="Wingdings" pitchFamily="2" charset="2"/>
              </a:rPr>
              <a:t> f</a:t>
            </a:r>
            <a:endParaRPr lang="en-GB" altLang="en-CH" sz="1800" b="0" i="0" baseline="30000">
              <a:solidFill>
                <a:srgbClr val="0033CC"/>
              </a:solidFill>
              <a:latin typeface="Arial" panose="020B0604020202020204" pitchFamily="34" charset="0"/>
            </a:endParaRPr>
          </a:p>
        </p:txBody>
      </p:sp>
      <p:sp>
        <p:nvSpPr>
          <p:cNvPr id="35851" name="Text Box 6">
            <a:extLst>
              <a:ext uri="{FF2B5EF4-FFF2-40B4-BE49-F238E27FC236}">
                <a16:creationId xmlns:a16="http://schemas.microsoft.com/office/drawing/2014/main" id="{746AF544-3981-1EE3-7444-E92BA2298EEF}"/>
              </a:ext>
            </a:extLst>
          </p:cNvPr>
          <p:cNvSpPr txBox="1">
            <a:spLocks noChangeArrowheads="1"/>
          </p:cNvSpPr>
          <p:nvPr/>
        </p:nvSpPr>
        <p:spPr bwMode="auto">
          <a:xfrm>
            <a:off x="5026025" y="5715000"/>
            <a:ext cx="122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GB" altLang="en-CH" sz="1800" b="0" i="0">
                <a:solidFill>
                  <a:srgbClr val="FF0000"/>
                </a:solidFill>
                <a:latin typeface="Arial" panose="020B0604020202020204" pitchFamily="34" charset="0"/>
              </a:rPr>
              <a:t>P</a:t>
            </a:r>
            <a:r>
              <a:rPr lang="en-GB" altLang="en-CH" sz="1800" b="0" i="0" baseline="30000">
                <a:solidFill>
                  <a:srgbClr val="FF0000"/>
                </a:solidFill>
                <a:latin typeface="Arial" panose="020B0604020202020204" pitchFamily="34" charset="0"/>
              </a:rPr>
              <a:t>0</a:t>
            </a:r>
            <a:r>
              <a:rPr lang="en-GB" altLang="en-CH" sz="1800" b="0" i="0">
                <a:solidFill>
                  <a:srgbClr val="FF0000"/>
                </a:solidFill>
                <a:latin typeface="Arial" panose="020B0604020202020204" pitchFamily="34" charset="0"/>
                <a:sym typeface="Wingdings" pitchFamily="2" charset="2"/>
              </a:rPr>
              <a:t></a:t>
            </a:r>
            <a:r>
              <a:rPr lang="en-GB" altLang="en-CH" sz="1800" b="0" i="0">
                <a:solidFill>
                  <a:srgbClr val="FF0000"/>
                </a:solidFill>
                <a:latin typeface="Arial Bar"/>
                <a:sym typeface="Wingdings" pitchFamily="2" charset="2"/>
              </a:rPr>
              <a:t>P</a:t>
            </a:r>
            <a:r>
              <a:rPr lang="en-GB" altLang="en-CH" sz="1800" b="0" i="0" baseline="30000">
                <a:solidFill>
                  <a:srgbClr val="FF0000"/>
                </a:solidFill>
                <a:latin typeface="Arial" panose="020B0604020202020204" pitchFamily="34" charset="0"/>
                <a:sym typeface="Wingdings" pitchFamily="2" charset="2"/>
              </a:rPr>
              <a:t>0 </a:t>
            </a:r>
            <a:r>
              <a:rPr lang="en-GB" altLang="en-CH" sz="1800" b="0" i="0">
                <a:solidFill>
                  <a:srgbClr val="FF0000"/>
                </a:solidFill>
                <a:latin typeface="Arial" panose="020B0604020202020204" pitchFamily="34" charset="0"/>
                <a:sym typeface="Wingdings" pitchFamily="2" charset="2"/>
              </a:rPr>
              <a:t>f</a:t>
            </a:r>
            <a:endParaRPr lang="en-GB" altLang="en-CH" sz="1800" b="0" i="0">
              <a:solidFill>
                <a:srgbClr val="FF0000"/>
              </a:solidFill>
              <a:latin typeface="Arial" panose="020B0604020202020204" pitchFamily="34" charset="0"/>
            </a:endParaRPr>
          </a:p>
        </p:txBody>
      </p:sp>
      <p:sp>
        <p:nvSpPr>
          <p:cNvPr id="35852" name="Line 7">
            <a:extLst>
              <a:ext uri="{FF2B5EF4-FFF2-40B4-BE49-F238E27FC236}">
                <a16:creationId xmlns:a16="http://schemas.microsoft.com/office/drawing/2014/main" id="{9274D70C-0637-2D9E-8B2A-3ABD999889DA}"/>
              </a:ext>
            </a:extLst>
          </p:cNvPr>
          <p:cNvSpPr>
            <a:spLocks noChangeShapeType="1"/>
          </p:cNvSpPr>
          <p:nvPr/>
        </p:nvSpPr>
        <p:spPr bwMode="auto">
          <a:xfrm>
            <a:off x="2438400" y="5903913"/>
            <a:ext cx="4984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sp>
        <p:nvSpPr>
          <p:cNvPr id="35853" name="Line 8">
            <a:extLst>
              <a:ext uri="{FF2B5EF4-FFF2-40B4-BE49-F238E27FC236}">
                <a16:creationId xmlns:a16="http://schemas.microsoft.com/office/drawing/2014/main" id="{62D2646C-9949-8E52-D5DA-E070022D9829}"/>
              </a:ext>
            </a:extLst>
          </p:cNvPr>
          <p:cNvSpPr>
            <a:spLocks noChangeShapeType="1"/>
          </p:cNvSpPr>
          <p:nvPr/>
        </p:nvSpPr>
        <p:spPr bwMode="auto">
          <a:xfrm>
            <a:off x="4587875" y="5907088"/>
            <a:ext cx="4968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sp>
        <p:nvSpPr>
          <p:cNvPr id="35854" name="Line 9">
            <a:extLst>
              <a:ext uri="{FF2B5EF4-FFF2-40B4-BE49-F238E27FC236}">
                <a16:creationId xmlns:a16="http://schemas.microsoft.com/office/drawing/2014/main" id="{4B94593A-3670-CC60-C803-830C0D03C18B}"/>
              </a:ext>
            </a:extLst>
          </p:cNvPr>
          <p:cNvSpPr>
            <a:spLocks noChangeShapeType="1"/>
          </p:cNvSpPr>
          <p:nvPr/>
        </p:nvSpPr>
        <p:spPr bwMode="auto">
          <a:xfrm flipV="1">
            <a:off x="5591175" y="5767388"/>
            <a:ext cx="153988" cy="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CH"/>
          </a:p>
        </p:txBody>
      </p:sp>
      <p:sp>
        <p:nvSpPr>
          <p:cNvPr id="35855" name="Oval 18">
            <a:extLst>
              <a:ext uri="{FF2B5EF4-FFF2-40B4-BE49-F238E27FC236}">
                <a16:creationId xmlns:a16="http://schemas.microsoft.com/office/drawing/2014/main" id="{CADA03F5-07A0-FB67-27A7-C927462202BF}"/>
              </a:ext>
            </a:extLst>
          </p:cNvPr>
          <p:cNvSpPr>
            <a:spLocks noChangeArrowheads="1"/>
          </p:cNvSpPr>
          <p:nvPr/>
        </p:nvSpPr>
        <p:spPr bwMode="auto">
          <a:xfrm>
            <a:off x="3175000" y="3048000"/>
            <a:ext cx="1371600" cy="9906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35856" name="Oval 19">
            <a:extLst>
              <a:ext uri="{FF2B5EF4-FFF2-40B4-BE49-F238E27FC236}">
                <a16:creationId xmlns:a16="http://schemas.microsoft.com/office/drawing/2014/main" id="{7F5FCCCF-C0DD-3C19-2FBD-DD3D26859B2B}"/>
              </a:ext>
            </a:extLst>
          </p:cNvPr>
          <p:cNvSpPr>
            <a:spLocks noChangeArrowheads="1"/>
          </p:cNvSpPr>
          <p:nvPr/>
        </p:nvSpPr>
        <p:spPr bwMode="auto">
          <a:xfrm>
            <a:off x="4813300" y="3048000"/>
            <a:ext cx="1600200" cy="990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35857" name="Oval 20">
            <a:extLst>
              <a:ext uri="{FF2B5EF4-FFF2-40B4-BE49-F238E27FC236}">
                <a16:creationId xmlns:a16="http://schemas.microsoft.com/office/drawing/2014/main" id="{24E93D5B-82D5-53A6-0EF5-DA67B12662C7}"/>
              </a:ext>
            </a:extLst>
          </p:cNvPr>
          <p:cNvSpPr>
            <a:spLocks noChangeArrowheads="1"/>
          </p:cNvSpPr>
          <p:nvPr/>
        </p:nvSpPr>
        <p:spPr bwMode="auto">
          <a:xfrm>
            <a:off x="6629400" y="3048000"/>
            <a:ext cx="2286000" cy="990600"/>
          </a:xfrm>
          <a:prstGeom prst="ellipse">
            <a:avLst/>
          </a:prstGeom>
          <a:noFill/>
          <a:ln w="254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35858" name="Footer Placeholder 3">
            <a:extLst>
              <a:ext uri="{FF2B5EF4-FFF2-40B4-BE49-F238E27FC236}">
                <a16:creationId xmlns:a16="http://schemas.microsoft.com/office/drawing/2014/main" id="{1B5AFBD6-A019-A3DB-6859-AA37CE6C9F4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C0C359BC-3288-A54F-B5EC-EEA322B7A0AB}" type="slidenum">
              <a:rPr lang="en-US" altLang="en-CH" sz="1000" smtClean="0">
                <a:solidFill>
                  <a:schemeClr val="accent2"/>
                </a:solidFill>
              </a:rPr>
              <a:pPr>
                <a:spcBef>
                  <a:spcPct val="0"/>
                </a:spcBef>
                <a:buFontTx/>
                <a:buNone/>
              </a:pPr>
              <a:t>67</a:t>
            </a:fld>
            <a:r>
              <a:rPr lang="en-US" altLang="en-CH" sz="1000">
                <a:solidFill>
                  <a:schemeClr val="accent2"/>
                </a:solidFill>
              </a:rPr>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716171C2-4269-BAF5-D8D7-6F4E4F482E6A}"/>
              </a:ext>
            </a:extLst>
          </p:cNvPr>
          <p:cNvSpPr>
            <a:spLocks noGrp="1" noChangeArrowheads="1"/>
          </p:cNvSpPr>
          <p:nvPr>
            <p:ph type="title"/>
          </p:nvPr>
        </p:nvSpPr>
        <p:spPr/>
        <p:txBody>
          <a:bodyPr/>
          <a:lstStyle/>
          <a:p>
            <a:r>
              <a:rPr lang="en-US" altLang="en-CH">
                <a:ea typeface="ＭＳ Ｐゴシック" panose="020B0600070205080204" pitchFamily="34" charset="-128"/>
              </a:rPr>
              <a:t>Some algebra for the decay P</a:t>
            </a:r>
            <a:r>
              <a:rPr lang="en-US" altLang="en-CH" baseline="30000">
                <a:ea typeface="ＭＳ Ｐゴシック" panose="020B0600070205080204" pitchFamily="34" charset="-128"/>
              </a:rPr>
              <a:t>0</a:t>
            </a:r>
            <a:r>
              <a:rPr lang="en-US" altLang="en-CH">
                <a:ea typeface="ＭＳ Ｐゴシック" panose="020B0600070205080204" pitchFamily="34" charset="-128"/>
              </a:rPr>
              <a:t> </a:t>
            </a:r>
            <a:r>
              <a:rPr lang="en-US" altLang="en-CH">
                <a:ea typeface="ＭＳ Ｐゴシック" panose="020B0600070205080204" pitchFamily="34" charset="-128"/>
                <a:sym typeface="Wingdings" pitchFamily="2" charset="2"/>
              </a:rPr>
              <a:t> f</a:t>
            </a:r>
            <a:endParaRPr lang="el-GR" altLang="en-CH" baseline="-25000">
              <a:latin typeface="Times New Roman" panose="02020603050405020304" pitchFamily="18" charset="0"/>
              <a:ea typeface="ＭＳ Ｐゴシック" panose="020B0600070205080204" pitchFamily="34" charset="-128"/>
            </a:endParaRPr>
          </a:p>
        </p:txBody>
      </p:sp>
      <p:pic>
        <p:nvPicPr>
          <p:cNvPr id="37890" name="Picture 3">
            <a:extLst>
              <a:ext uri="{FF2B5EF4-FFF2-40B4-BE49-F238E27FC236}">
                <a16:creationId xmlns:a16="http://schemas.microsoft.com/office/drawing/2014/main" id="{B8106045-9ED2-EE66-EDF6-900861D6AE9D}"/>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9131" t="47415" r="10785" b="21739"/>
          <a:stretch>
            <a:fillRect/>
          </a:stretch>
        </p:blipFill>
        <p:spPr>
          <a:xfrm>
            <a:off x="41275" y="1104900"/>
            <a:ext cx="9102725" cy="5529263"/>
          </a:xfrm>
        </p:spPr>
      </p:pic>
      <p:sp>
        <p:nvSpPr>
          <p:cNvPr id="37891" name="Footer Placeholder 3">
            <a:extLst>
              <a:ext uri="{FF2B5EF4-FFF2-40B4-BE49-F238E27FC236}">
                <a16:creationId xmlns:a16="http://schemas.microsoft.com/office/drawing/2014/main" id="{AA3F8113-0E7F-C407-5A6E-684D58974BC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C50E55C2-24C6-8947-A464-0AE9441F6932}" type="slidenum">
              <a:rPr lang="en-US" altLang="en-CH" sz="1000" smtClean="0">
                <a:solidFill>
                  <a:schemeClr val="accent2"/>
                </a:solidFill>
              </a:rPr>
              <a:pPr>
                <a:spcBef>
                  <a:spcPct val="0"/>
                </a:spcBef>
                <a:buFontTx/>
                <a:buNone/>
              </a:pPr>
              <a:t>68</a:t>
            </a:fld>
            <a:r>
              <a:rPr lang="en-US" altLang="en-CH" sz="1000">
                <a:solidFill>
                  <a:schemeClr val="accent2"/>
                </a:solidFill>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8EF52B0D-5C8D-3465-AE71-8522D3B48666}"/>
              </a:ext>
            </a:extLst>
          </p:cNvPr>
          <p:cNvSpPr>
            <a:spLocks noGrp="1" noChangeArrowheads="1"/>
          </p:cNvSpPr>
          <p:nvPr>
            <p:ph type="title"/>
          </p:nvPr>
        </p:nvSpPr>
        <p:spPr/>
        <p:txBody>
          <a:bodyPr/>
          <a:lstStyle/>
          <a:p>
            <a:r>
              <a:rPr lang="en-US" altLang="en-CH">
                <a:ea typeface="ＭＳ Ｐゴシック" panose="020B0600070205080204" pitchFamily="34" charset="-128"/>
              </a:rPr>
              <a:t>The </a:t>
            </a:r>
            <a:r>
              <a:rPr lang="en-US" altLang="en-US">
                <a:ea typeface="ＭＳ Ｐゴシック" panose="020B0600070205080204" pitchFamily="34" charset="-128"/>
              </a:rPr>
              <a:t>‘</a:t>
            </a:r>
            <a:r>
              <a:rPr lang="en-US" altLang="en-CH">
                <a:ea typeface="ＭＳ Ｐゴシック" panose="020B0600070205080204" pitchFamily="34" charset="-128"/>
              </a:rPr>
              <a:t>master equations</a:t>
            </a:r>
            <a:r>
              <a:rPr lang="en-US" altLang="en-US">
                <a:ea typeface="ＭＳ Ｐゴシック" panose="020B0600070205080204" pitchFamily="34" charset="-128"/>
              </a:rPr>
              <a:t>’</a:t>
            </a:r>
            <a:endParaRPr lang="en-US" altLang="en-CH">
              <a:ea typeface="ＭＳ Ｐゴシック" panose="020B0600070205080204" pitchFamily="34" charset="-128"/>
            </a:endParaRPr>
          </a:p>
        </p:txBody>
      </p:sp>
      <p:pic>
        <p:nvPicPr>
          <p:cNvPr id="39938" name="Picture 3">
            <a:extLst>
              <a:ext uri="{FF2B5EF4-FFF2-40B4-BE49-F238E27FC236}">
                <a16:creationId xmlns:a16="http://schemas.microsoft.com/office/drawing/2014/main" id="{43C26629-A628-E39A-D616-33F49EA0C389}"/>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0785" t="15308" r="2942" b="65262"/>
          <a:stretch>
            <a:fillRect/>
          </a:stretch>
        </p:blipFill>
        <p:spPr>
          <a:xfrm>
            <a:off x="0" y="914400"/>
            <a:ext cx="9144000" cy="2971800"/>
          </a:xfrm>
        </p:spPr>
      </p:pic>
      <p:grpSp>
        <p:nvGrpSpPr>
          <p:cNvPr id="2" name="Group 22">
            <a:extLst>
              <a:ext uri="{FF2B5EF4-FFF2-40B4-BE49-F238E27FC236}">
                <a16:creationId xmlns:a16="http://schemas.microsoft.com/office/drawing/2014/main" id="{697E3D13-26EE-2DC0-A7AE-DAC50B775AE6}"/>
              </a:ext>
            </a:extLst>
          </p:cNvPr>
          <p:cNvGrpSpPr>
            <a:grpSpLocks/>
          </p:cNvGrpSpPr>
          <p:nvPr/>
        </p:nvGrpSpPr>
        <p:grpSpPr bwMode="auto">
          <a:xfrm>
            <a:off x="3759200" y="838200"/>
            <a:ext cx="5003800" cy="1320800"/>
            <a:chOff x="3759200" y="838200"/>
            <a:chExt cx="5003800" cy="1320800"/>
          </a:xfrm>
        </p:grpSpPr>
        <p:sp>
          <p:nvSpPr>
            <p:cNvPr id="39947" name="Oval 6">
              <a:extLst>
                <a:ext uri="{FF2B5EF4-FFF2-40B4-BE49-F238E27FC236}">
                  <a16:creationId xmlns:a16="http://schemas.microsoft.com/office/drawing/2014/main" id="{C1B43683-3626-82B3-7987-979A9FFD27B4}"/>
                </a:ext>
              </a:extLst>
            </p:cNvPr>
            <p:cNvSpPr>
              <a:spLocks noChangeArrowheads="1"/>
            </p:cNvSpPr>
            <p:nvPr/>
          </p:nvSpPr>
          <p:spPr bwMode="auto">
            <a:xfrm>
              <a:off x="3759200" y="1320800"/>
              <a:ext cx="1574800" cy="838200"/>
            </a:xfrm>
            <a:prstGeom prst="ellipse">
              <a:avLst/>
            </a:prstGeom>
            <a:noFill/>
            <a:ln w="254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39948" name="Oval 7">
              <a:extLst>
                <a:ext uri="{FF2B5EF4-FFF2-40B4-BE49-F238E27FC236}">
                  <a16:creationId xmlns:a16="http://schemas.microsoft.com/office/drawing/2014/main" id="{9CADF9CA-5D41-AA0F-09C6-9529C5E20E94}"/>
                </a:ext>
              </a:extLst>
            </p:cNvPr>
            <p:cNvSpPr>
              <a:spLocks noChangeArrowheads="1"/>
            </p:cNvSpPr>
            <p:nvPr/>
          </p:nvSpPr>
          <p:spPr bwMode="auto">
            <a:xfrm>
              <a:off x="7467600" y="1320800"/>
              <a:ext cx="1295400" cy="838200"/>
            </a:xfrm>
            <a:prstGeom prst="ellipse">
              <a:avLst/>
            </a:prstGeom>
            <a:noFill/>
            <a:ln w="254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39949" name="TextBox 9">
              <a:extLst>
                <a:ext uri="{FF2B5EF4-FFF2-40B4-BE49-F238E27FC236}">
                  <a16:creationId xmlns:a16="http://schemas.microsoft.com/office/drawing/2014/main" id="{E53571D1-45C3-57E3-D29B-76D6D0BC8491}"/>
                </a:ext>
              </a:extLst>
            </p:cNvPr>
            <p:cNvSpPr txBox="1">
              <a:spLocks noChangeArrowheads="1"/>
            </p:cNvSpPr>
            <p:nvPr/>
          </p:nvSpPr>
          <p:spPr bwMode="auto">
            <a:xfrm>
              <a:off x="5638997" y="838200"/>
              <a:ext cx="1455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rgbClr val="00B050"/>
                  </a:solidFill>
                </a:rPr>
                <a:t>Interference</a:t>
              </a:r>
            </a:p>
          </p:txBody>
        </p:sp>
        <p:cxnSp>
          <p:nvCxnSpPr>
            <p:cNvPr id="39950" name="Straight Connector 11">
              <a:extLst>
                <a:ext uri="{FF2B5EF4-FFF2-40B4-BE49-F238E27FC236}">
                  <a16:creationId xmlns:a16="http://schemas.microsoft.com/office/drawing/2014/main" id="{410DD9B8-5945-FC28-91C5-ED1FDCF9408E}"/>
                </a:ext>
              </a:extLst>
            </p:cNvPr>
            <p:cNvCxnSpPr>
              <a:cxnSpLocks noChangeShapeType="1"/>
              <a:endCxn id="39947" idx="7"/>
            </p:cNvCxnSpPr>
            <p:nvPr/>
          </p:nvCxnSpPr>
          <p:spPr bwMode="auto">
            <a:xfrm rot="10800000" flipV="1">
              <a:off x="5103376" y="1066799"/>
              <a:ext cx="535424" cy="376751"/>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cxnSp>
        <p:cxnSp>
          <p:nvCxnSpPr>
            <p:cNvPr id="39951" name="Straight Connector 13">
              <a:extLst>
                <a:ext uri="{FF2B5EF4-FFF2-40B4-BE49-F238E27FC236}">
                  <a16:creationId xmlns:a16="http://schemas.microsoft.com/office/drawing/2014/main" id="{35B78C59-4AEF-7000-E8E3-907061D9E8DB}"/>
                </a:ext>
              </a:extLst>
            </p:cNvPr>
            <p:cNvCxnSpPr>
              <a:cxnSpLocks noChangeShapeType="1"/>
            </p:cNvCxnSpPr>
            <p:nvPr/>
          </p:nvCxnSpPr>
          <p:spPr bwMode="auto">
            <a:xfrm>
              <a:off x="7241024" y="1066800"/>
              <a:ext cx="531376" cy="304800"/>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cxnSp>
      </p:grpSp>
      <p:grpSp>
        <p:nvGrpSpPr>
          <p:cNvPr id="3" name="Group 20">
            <a:extLst>
              <a:ext uri="{FF2B5EF4-FFF2-40B4-BE49-F238E27FC236}">
                <a16:creationId xmlns:a16="http://schemas.microsoft.com/office/drawing/2014/main" id="{99D8399D-2BC2-CAD2-AC05-05AF22AB34C0}"/>
              </a:ext>
            </a:extLst>
          </p:cNvPr>
          <p:cNvGrpSpPr>
            <a:grpSpLocks/>
          </p:cNvGrpSpPr>
          <p:nvPr/>
        </p:nvGrpSpPr>
        <p:grpSpPr bwMode="auto">
          <a:xfrm>
            <a:off x="1511300" y="838200"/>
            <a:ext cx="5842000" cy="1346200"/>
            <a:chOff x="1511300" y="838200"/>
            <a:chExt cx="5842000" cy="1346200"/>
          </a:xfrm>
        </p:grpSpPr>
        <p:sp>
          <p:nvSpPr>
            <p:cNvPr id="39942" name="Oval 4">
              <a:extLst>
                <a:ext uri="{FF2B5EF4-FFF2-40B4-BE49-F238E27FC236}">
                  <a16:creationId xmlns:a16="http://schemas.microsoft.com/office/drawing/2014/main" id="{0A1DB2E5-6DFC-86E9-C9CB-400747DB78D7}"/>
                </a:ext>
              </a:extLst>
            </p:cNvPr>
            <p:cNvSpPr>
              <a:spLocks noChangeArrowheads="1"/>
            </p:cNvSpPr>
            <p:nvPr/>
          </p:nvSpPr>
          <p:spPr bwMode="auto">
            <a:xfrm>
              <a:off x="1511300" y="1320800"/>
              <a:ext cx="2133600" cy="8382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39943" name="Oval 5">
              <a:extLst>
                <a:ext uri="{FF2B5EF4-FFF2-40B4-BE49-F238E27FC236}">
                  <a16:creationId xmlns:a16="http://schemas.microsoft.com/office/drawing/2014/main" id="{2389BBCC-98BC-AC3A-2E33-2AE370BABDAC}"/>
                </a:ext>
              </a:extLst>
            </p:cNvPr>
            <p:cNvSpPr>
              <a:spLocks noChangeArrowheads="1"/>
            </p:cNvSpPr>
            <p:nvPr/>
          </p:nvSpPr>
          <p:spPr bwMode="auto">
            <a:xfrm>
              <a:off x="5422900" y="1346200"/>
              <a:ext cx="1930400" cy="8382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39944" name="TextBox 8">
              <a:extLst>
                <a:ext uri="{FF2B5EF4-FFF2-40B4-BE49-F238E27FC236}">
                  <a16:creationId xmlns:a16="http://schemas.microsoft.com/office/drawing/2014/main" id="{E3A1710C-88AA-7C31-165C-D149E10662BF}"/>
                </a:ext>
              </a:extLst>
            </p:cNvPr>
            <p:cNvSpPr txBox="1">
              <a:spLocks noChangeArrowheads="1"/>
            </p:cNvSpPr>
            <p:nvPr/>
          </p:nvSpPr>
          <p:spPr bwMode="auto">
            <a:xfrm>
              <a:off x="3276600" y="838200"/>
              <a:ext cx="17524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chemeClr val="accent2"/>
                  </a:solidFill>
                </a:rPr>
                <a:t>(</a:t>
              </a:r>
              <a:r>
                <a:rPr lang="en-US" altLang="en-US" sz="1400">
                  <a:solidFill>
                    <a:schemeClr val="accent2"/>
                  </a:solidFill>
                </a:rPr>
                <a:t>‘</a:t>
              </a:r>
              <a:r>
                <a:rPr lang="en-US" altLang="en-CH" sz="1400">
                  <a:solidFill>
                    <a:schemeClr val="accent2"/>
                  </a:solidFill>
                </a:rPr>
                <a:t>direct</a:t>
              </a:r>
              <a:r>
                <a:rPr lang="en-US" altLang="en-US" sz="1400">
                  <a:solidFill>
                    <a:schemeClr val="accent2"/>
                  </a:solidFill>
                </a:rPr>
                <a:t>’</a:t>
              </a:r>
              <a:r>
                <a:rPr lang="en-US" altLang="en-CH" sz="1400">
                  <a:solidFill>
                    <a:schemeClr val="accent2"/>
                  </a:solidFill>
                </a:rPr>
                <a:t>) Decay</a:t>
              </a:r>
            </a:p>
          </p:txBody>
        </p:sp>
        <p:cxnSp>
          <p:nvCxnSpPr>
            <p:cNvPr id="39945" name="Straight Connector 15">
              <a:extLst>
                <a:ext uri="{FF2B5EF4-FFF2-40B4-BE49-F238E27FC236}">
                  <a16:creationId xmlns:a16="http://schemas.microsoft.com/office/drawing/2014/main" id="{ABA51FAF-2F8D-6598-1D67-FFAA77AAAECA}"/>
                </a:ext>
              </a:extLst>
            </p:cNvPr>
            <p:cNvCxnSpPr>
              <a:cxnSpLocks noChangeShapeType="1"/>
            </p:cNvCxnSpPr>
            <p:nvPr/>
          </p:nvCxnSpPr>
          <p:spPr bwMode="auto">
            <a:xfrm>
              <a:off x="5029200" y="1143000"/>
              <a:ext cx="531376" cy="3810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cxnSp>
        <p:cxnSp>
          <p:nvCxnSpPr>
            <p:cNvPr id="39946" name="Straight Connector 17">
              <a:extLst>
                <a:ext uri="{FF2B5EF4-FFF2-40B4-BE49-F238E27FC236}">
                  <a16:creationId xmlns:a16="http://schemas.microsoft.com/office/drawing/2014/main" id="{6547AACF-DC65-CBE5-D441-557780DBEE5A}"/>
                </a:ext>
              </a:extLst>
            </p:cNvPr>
            <p:cNvCxnSpPr>
              <a:cxnSpLocks noChangeShapeType="1"/>
            </p:cNvCxnSpPr>
            <p:nvPr/>
          </p:nvCxnSpPr>
          <p:spPr bwMode="auto">
            <a:xfrm flipV="1">
              <a:off x="2755900" y="1104900"/>
              <a:ext cx="533400" cy="2286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cxnSp>
      </p:grpSp>
      <p:sp>
        <p:nvSpPr>
          <p:cNvPr id="39941" name="Footer Placeholder 3">
            <a:extLst>
              <a:ext uri="{FF2B5EF4-FFF2-40B4-BE49-F238E27FC236}">
                <a16:creationId xmlns:a16="http://schemas.microsoft.com/office/drawing/2014/main" id="{3D092B1C-5AF7-EFC6-B59F-7DC89E5DE64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709BC34A-5A75-5744-BDEC-D4CD6E156653}" type="slidenum">
              <a:rPr lang="en-US" altLang="en-CH" sz="1000" smtClean="0">
                <a:solidFill>
                  <a:schemeClr val="accent2"/>
                </a:solidFill>
              </a:rPr>
              <a:pPr>
                <a:spcBef>
                  <a:spcPct val="0"/>
                </a:spcBef>
                <a:buFontTx/>
                <a:buNone/>
              </a:pPr>
              <a:t>69</a:t>
            </a:fld>
            <a:r>
              <a:rPr lang="en-US" altLang="en-CH" sz="1000">
                <a:solidFill>
                  <a:schemeClr val="accent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par>
                                <p:cTn id="13" presetID="4" presetClass="exit" presetSubtype="16" fill="hold" nodeType="withEffect">
                                  <p:stCondLst>
                                    <p:cond delay="0"/>
                                  </p:stCondLst>
                                  <p:childTnLst>
                                    <p:animEffect transition="out" filter="box(in)">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3">
            <a:extLst>
              <a:ext uri="{FF2B5EF4-FFF2-40B4-BE49-F238E27FC236}">
                <a16:creationId xmlns:a16="http://schemas.microsoft.com/office/drawing/2014/main" id="{1C84F035-03DC-1CF3-4E84-59C3DE474436}"/>
              </a:ext>
            </a:extLst>
          </p:cNvPr>
          <p:cNvSpPr>
            <a:spLocks noGrp="1"/>
          </p:cNvSpPr>
          <p:nvPr>
            <p:ph type="sldNum" sz="quarter" idx="4294967295"/>
          </p:nvPr>
        </p:nvSpPr>
        <p:spPr bwMode="auto">
          <a:xfrm>
            <a:off x="8280400" y="6396038"/>
            <a:ext cx="517525" cy="360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fld id="{394E8778-986C-E844-88D0-F38CB1FD84DF}" type="slidenum">
              <a:rPr lang="en-GB" altLang="en-CH" sz="1000" b="0" i="0">
                <a:solidFill>
                  <a:schemeClr val="accent2"/>
                </a:solidFill>
              </a:rPr>
              <a:pPr eaLnBrk="1" hangingPunct="1">
                <a:spcBef>
                  <a:spcPct val="0"/>
                </a:spcBef>
                <a:buFontTx/>
                <a:buNone/>
              </a:pPr>
              <a:t>7</a:t>
            </a:fld>
            <a:endParaRPr lang="en-GB" altLang="en-CH" sz="1000" b="0" i="0">
              <a:solidFill>
                <a:schemeClr val="accent2"/>
              </a:solidFill>
            </a:endParaRPr>
          </a:p>
        </p:txBody>
      </p:sp>
      <p:sp>
        <p:nvSpPr>
          <p:cNvPr id="30722" name="Title 2">
            <a:extLst>
              <a:ext uri="{FF2B5EF4-FFF2-40B4-BE49-F238E27FC236}">
                <a16:creationId xmlns:a16="http://schemas.microsoft.com/office/drawing/2014/main" id="{837E184E-C01A-05BA-9BE0-E62C08DB8803}"/>
              </a:ext>
            </a:extLst>
          </p:cNvPr>
          <p:cNvSpPr>
            <a:spLocks noGrp="1" noChangeArrowheads="1"/>
          </p:cNvSpPr>
          <p:nvPr>
            <p:ph type="title"/>
          </p:nvPr>
        </p:nvSpPr>
        <p:spPr/>
        <p:txBody>
          <a:bodyPr/>
          <a:lstStyle/>
          <a:p>
            <a:r>
              <a:rPr lang="en-US" altLang="en-CH">
                <a:ea typeface="ＭＳ Ｐゴシック" panose="020B0600070205080204" pitchFamily="34" charset="-128"/>
              </a:rPr>
              <a:t>Flavour physics has a track record</a:t>
            </a:r>
            <a:r>
              <a:rPr lang="is-IS" altLang="en-CH">
                <a:ea typeface="ＭＳ Ｐゴシック" panose="020B0600070205080204" pitchFamily="34" charset="-128"/>
              </a:rPr>
              <a:t>…</a:t>
            </a:r>
            <a:endParaRPr lang="en-US" altLang="en-CH">
              <a:ea typeface="ＭＳ Ｐゴシック" panose="020B0600070205080204" pitchFamily="34" charset="-128"/>
            </a:endParaRPr>
          </a:p>
        </p:txBody>
      </p:sp>
      <p:grpSp>
        <p:nvGrpSpPr>
          <p:cNvPr id="30723" name="Group 7">
            <a:extLst>
              <a:ext uri="{FF2B5EF4-FFF2-40B4-BE49-F238E27FC236}">
                <a16:creationId xmlns:a16="http://schemas.microsoft.com/office/drawing/2014/main" id="{B785D029-A11B-69D5-7D5D-905D62E3B391}"/>
              </a:ext>
            </a:extLst>
          </p:cNvPr>
          <p:cNvGrpSpPr>
            <a:grpSpLocks/>
          </p:cNvGrpSpPr>
          <p:nvPr/>
        </p:nvGrpSpPr>
        <p:grpSpPr bwMode="auto">
          <a:xfrm>
            <a:off x="6265863" y="1376363"/>
            <a:ext cx="2832100" cy="3405187"/>
            <a:chOff x="4688872" y="1114095"/>
            <a:chExt cx="4399307" cy="4827588"/>
          </a:xfrm>
        </p:grpSpPr>
        <p:sp>
          <p:nvSpPr>
            <p:cNvPr id="30741" name="Rectangle 28">
              <a:extLst>
                <a:ext uri="{FF2B5EF4-FFF2-40B4-BE49-F238E27FC236}">
                  <a16:creationId xmlns:a16="http://schemas.microsoft.com/office/drawing/2014/main" id="{F0AFD6A6-88A5-19BA-1ACD-CEEDCC0F037C}"/>
                </a:ext>
              </a:extLst>
            </p:cNvPr>
            <p:cNvSpPr>
              <a:spLocks noChangeArrowheads="1"/>
            </p:cNvSpPr>
            <p:nvPr/>
          </p:nvSpPr>
          <p:spPr bwMode="auto">
            <a:xfrm>
              <a:off x="4688872" y="1114095"/>
              <a:ext cx="4399307" cy="4827588"/>
            </a:xfrm>
            <a:prstGeom prst="rect">
              <a:avLst/>
            </a:prstGeom>
            <a:solidFill>
              <a:schemeClr val="bg1"/>
            </a:solidFill>
            <a:ln w="12700">
              <a:solidFill>
                <a:schemeClr val="tx1"/>
              </a:solidFill>
              <a:miter lim="800000"/>
              <a:headEnd/>
              <a:tailEnd type="none" w="lg" len="med"/>
            </a:ln>
          </p:spPr>
          <p:txBody>
            <a:bodyPr lIns="90000" tIns="46800" rIns="90000" bIns="46800"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pic>
          <p:nvPicPr>
            <p:cNvPr id="30742" name="Picture 29">
              <a:extLst>
                <a:ext uri="{FF2B5EF4-FFF2-40B4-BE49-F238E27FC236}">
                  <a16:creationId xmlns:a16="http://schemas.microsoft.com/office/drawing/2014/main" id="{2B063DF7-DBF4-34D5-3CE5-6DCDA38F1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885" y="2442405"/>
              <a:ext cx="43307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pic>
          <p:nvPicPr>
            <p:cNvPr id="30743" name="Picture 30">
              <a:extLst>
                <a:ext uri="{FF2B5EF4-FFF2-40B4-BE49-F238E27FC236}">
                  <a16:creationId xmlns:a16="http://schemas.microsoft.com/office/drawing/2014/main" id="{EB19B21C-63CD-0B48-3491-F5761BD68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1039" y="1153660"/>
              <a:ext cx="4160447" cy="121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pic>
          <p:nvPicPr>
            <p:cNvPr id="30744" name="Picture 31">
              <a:extLst>
                <a:ext uri="{FF2B5EF4-FFF2-40B4-BE49-F238E27FC236}">
                  <a16:creationId xmlns:a16="http://schemas.microsoft.com/office/drawing/2014/main" id="{41A51206-98D6-885E-03D6-6A831A5766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185" t="7518" r="8383" b="27330"/>
            <a:stretch>
              <a:fillRect/>
            </a:stretch>
          </p:blipFill>
          <p:spPr bwMode="auto">
            <a:xfrm>
              <a:off x="4703316" y="3261274"/>
              <a:ext cx="4287352" cy="259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grpSp>
      <p:grpSp>
        <p:nvGrpSpPr>
          <p:cNvPr id="30724" name="Group 8">
            <a:extLst>
              <a:ext uri="{FF2B5EF4-FFF2-40B4-BE49-F238E27FC236}">
                <a16:creationId xmlns:a16="http://schemas.microsoft.com/office/drawing/2014/main" id="{69834CEE-CA8F-6D20-5E2D-556457A87892}"/>
              </a:ext>
            </a:extLst>
          </p:cNvPr>
          <p:cNvGrpSpPr>
            <a:grpSpLocks/>
          </p:cNvGrpSpPr>
          <p:nvPr/>
        </p:nvGrpSpPr>
        <p:grpSpPr bwMode="auto">
          <a:xfrm>
            <a:off x="3209925" y="1376363"/>
            <a:ext cx="3016250" cy="3405187"/>
            <a:chOff x="82537" y="1099014"/>
            <a:chExt cx="4399307" cy="4827588"/>
          </a:xfrm>
        </p:grpSpPr>
        <p:sp>
          <p:nvSpPr>
            <p:cNvPr id="30736" name="Rectangle 28">
              <a:extLst>
                <a:ext uri="{FF2B5EF4-FFF2-40B4-BE49-F238E27FC236}">
                  <a16:creationId xmlns:a16="http://schemas.microsoft.com/office/drawing/2014/main" id="{CC5CBE0E-8746-9EA3-5591-877C07B67E94}"/>
                </a:ext>
              </a:extLst>
            </p:cNvPr>
            <p:cNvSpPr>
              <a:spLocks noChangeArrowheads="1"/>
            </p:cNvSpPr>
            <p:nvPr/>
          </p:nvSpPr>
          <p:spPr bwMode="auto">
            <a:xfrm>
              <a:off x="82537" y="1099014"/>
              <a:ext cx="4399307" cy="4827588"/>
            </a:xfrm>
            <a:prstGeom prst="rect">
              <a:avLst/>
            </a:prstGeom>
            <a:solidFill>
              <a:schemeClr val="bg1"/>
            </a:solidFill>
            <a:ln w="12700">
              <a:solidFill>
                <a:schemeClr val="tx1"/>
              </a:solidFill>
              <a:miter lim="800000"/>
              <a:headEnd/>
              <a:tailEnd type="none" w="lg" len="med"/>
            </a:ln>
          </p:spPr>
          <p:txBody>
            <a:bodyPr lIns="90000" tIns="46800" rIns="90000" bIns="46800"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pic>
          <p:nvPicPr>
            <p:cNvPr id="30737" name="Picture 4">
              <a:extLst>
                <a:ext uri="{FF2B5EF4-FFF2-40B4-BE49-F238E27FC236}">
                  <a16:creationId xmlns:a16="http://schemas.microsoft.com/office/drawing/2014/main" id="{52D191D5-FAA4-C32D-31EA-5EB162ED5587}"/>
                </a:ext>
              </a:extLst>
            </p:cNvPr>
            <p:cNvPicPr>
              <a:picLocks noChangeAspect="1"/>
            </p:cNvPicPr>
            <p:nvPr/>
          </p:nvPicPr>
          <p:blipFill>
            <a:blip r:embed="rId6">
              <a:extLst>
                <a:ext uri="{28A0092B-C50C-407E-A947-70E740481C1C}">
                  <a14:useLocalDpi xmlns:a14="http://schemas.microsoft.com/office/drawing/2010/main" val="0"/>
                </a:ext>
              </a:extLst>
            </a:blip>
            <a:srcRect l="20798" t="44188" r="18585"/>
            <a:stretch>
              <a:fillRect/>
            </a:stretch>
          </p:blipFill>
          <p:spPr bwMode="auto">
            <a:xfrm>
              <a:off x="216469" y="1579409"/>
              <a:ext cx="4213715" cy="80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36">
              <a:extLst>
                <a:ext uri="{FF2B5EF4-FFF2-40B4-BE49-F238E27FC236}">
                  <a16:creationId xmlns:a16="http://schemas.microsoft.com/office/drawing/2014/main" id="{2F2D95C8-1354-30D0-5550-A8A93596E883}"/>
                </a:ext>
              </a:extLst>
            </p:cNvPr>
            <p:cNvPicPr>
              <a:picLocks noChangeAspect="1"/>
            </p:cNvPicPr>
            <p:nvPr/>
          </p:nvPicPr>
          <p:blipFill>
            <a:blip r:embed="rId6">
              <a:extLst>
                <a:ext uri="{28A0092B-C50C-407E-A947-70E740481C1C}">
                  <a14:useLocalDpi xmlns:a14="http://schemas.microsoft.com/office/drawing/2010/main" val="0"/>
                </a:ext>
              </a:extLst>
            </a:blip>
            <a:srcRect l="84618" t="14340" r="-2" b="66957"/>
            <a:stretch>
              <a:fillRect/>
            </a:stretch>
          </p:blipFill>
          <p:spPr bwMode="auto">
            <a:xfrm>
              <a:off x="2743497" y="1125562"/>
              <a:ext cx="1723301" cy="43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5">
              <a:extLst>
                <a:ext uri="{FF2B5EF4-FFF2-40B4-BE49-F238E27FC236}">
                  <a16:creationId xmlns:a16="http://schemas.microsoft.com/office/drawing/2014/main" id="{45E7D3CB-DBA5-73B7-DA9B-4D63F388552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017" y="2787112"/>
              <a:ext cx="432000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6">
              <a:extLst>
                <a:ext uri="{FF2B5EF4-FFF2-40B4-BE49-F238E27FC236}">
                  <a16:creationId xmlns:a16="http://schemas.microsoft.com/office/drawing/2014/main" id="{0D57611C-9F1A-8CCF-422F-D2A451C7190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1224" y="4309207"/>
              <a:ext cx="4320000" cy="94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5" name="Group 60">
            <a:extLst>
              <a:ext uri="{FF2B5EF4-FFF2-40B4-BE49-F238E27FC236}">
                <a16:creationId xmlns:a16="http://schemas.microsoft.com/office/drawing/2014/main" id="{FB4758F7-FBFB-99FA-10B0-DD562341E0CB}"/>
              </a:ext>
            </a:extLst>
          </p:cNvPr>
          <p:cNvGrpSpPr>
            <a:grpSpLocks/>
          </p:cNvGrpSpPr>
          <p:nvPr/>
        </p:nvGrpSpPr>
        <p:grpSpPr bwMode="auto">
          <a:xfrm>
            <a:off x="28575" y="1381125"/>
            <a:ext cx="3138488" cy="3400425"/>
            <a:chOff x="4835524" y="1497013"/>
            <a:chExt cx="3899147" cy="4038600"/>
          </a:xfrm>
        </p:grpSpPr>
        <p:sp>
          <p:nvSpPr>
            <p:cNvPr id="30729" name="Rectangle 63">
              <a:extLst>
                <a:ext uri="{FF2B5EF4-FFF2-40B4-BE49-F238E27FC236}">
                  <a16:creationId xmlns:a16="http://schemas.microsoft.com/office/drawing/2014/main" id="{6654D346-750D-EB8D-2090-709B53B351E0}"/>
                </a:ext>
              </a:extLst>
            </p:cNvPr>
            <p:cNvSpPr>
              <a:spLocks noChangeArrowheads="1"/>
            </p:cNvSpPr>
            <p:nvPr/>
          </p:nvSpPr>
          <p:spPr bwMode="auto">
            <a:xfrm>
              <a:off x="4835524" y="1497013"/>
              <a:ext cx="3899147" cy="4038600"/>
            </a:xfrm>
            <a:prstGeom prst="rect">
              <a:avLst/>
            </a:prstGeom>
            <a:solidFill>
              <a:schemeClr val="bg1"/>
            </a:solidFill>
            <a:ln w="12700">
              <a:solidFill>
                <a:schemeClr val="tx1"/>
              </a:solidFill>
              <a:round/>
              <a:headEnd/>
              <a:tailEnd type="triangle" w="lg" len="med"/>
            </a:ln>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pic>
          <p:nvPicPr>
            <p:cNvPr id="30730" name="Picture 33">
              <a:extLst>
                <a:ext uri="{FF2B5EF4-FFF2-40B4-BE49-F238E27FC236}">
                  <a16:creationId xmlns:a16="http://schemas.microsoft.com/office/drawing/2014/main" id="{3E180C41-6296-22C3-F153-52F04959A8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2709" t="22214" r="15649"/>
            <a:stretch>
              <a:fillRect/>
            </a:stretch>
          </p:blipFill>
          <p:spPr bwMode="auto">
            <a:xfrm>
              <a:off x="4876799" y="1524000"/>
              <a:ext cx="3821109" cy="117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pic>
          <p:nvPicPr>
            <p:cNvPr id="30731" name="Picture 34">
              <a:extLst>
                <a:ext uri="{FF2B5EF4-FFF2-40B4-BE49-F238E27FC236}">
                  <a16:creationId xmlns:a16="http://schemas.microsoft.com/office/drawing/2014/main" id="{F20174DA-EF85-5314-855B-AD3F6D3D12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5443" y="2723821"/>
              <a:ext cx="3732856" cy="49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pic>
          <p:nvPicPr>
            <p:cNvPr id="30732" name="Picture 35">
              <a:extLst>
                <a:ext uri="{FF2B5EF4-FFF2-40B4-BE49-F238E27FC236}">
                  <a16:creationId xmlns:a16="http://schemas.microsoft.com/office/drawing/2014/main" id="{F6FCAEB9-5528-21AF-6F69-01E23605D8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5442" y="3417777"/>
              <a:ext cx="3755211" cy="67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pic>
          <p:nvPicPr>
            <p:cNvPr id="30733" name="Picture 36">
              <a:extLst>
                <a:ext uri="{FF2B5EF4-FFF2-40B4-BE49-F238E27FC236}">
                  <a16:creationId xmlns:a16="http://schemas.microsoft.com/office/drawing/2014/main" id="{B3563319-A8B2-7614-3673-DECCFF8075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4381046"/>
              <a:ext cx="2179740" cy="110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pic>
          <p:nvPicPr>
            <p:cNvPr id="30734" name="Picture 37">
              <a:extLst>
                <a:ext uri="{FF2B5EF4-FFF2-40B4-BE49-F238E27FC236}">
                  <a16:creationId xmlns:a16="http://schemas.microsoft.com/office/drawing/2014/main" id="{A45D99C3-4CC2-DAE3-1CAF-BC89E105EDD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4250777"/>
              <a:ext cx="1015696" cy="18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pic>
          <p:nvPicPr>
            <p:cNvPr id="30735" name="Picture 39">
              <a:extLst>
                <a:ext uri="{FF2B5EF4-FFF2-40B4-BE49-F238E27FC236}">
                  <a16:creationId xmlns:a16="http://schemas.microsoft.com/office/drawing/2014/main" id="{6B281B7F-F50B-61D3-2EB6-4F1900A6BF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7000" y="4257387"/>
              <a:ext cx="1430558" cy="18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grpSp>
      <p:sp>
        <p:nvSpPr>
          <p:cNvPr id="2" name="TextBox 1">
            <a:extLst>
              <a:ext uri="{FF2B5EF4-FFF2-40B4-BE49-F238E27FC236}">
                <a16:creationId xmlns:a16="http://schemas.microsoft.com/office/drawing/2014/main" id="{1794967F-C025-E89B-BE6C-3B19084BE309}"/>
              </a:ext>
            </a:extLst>
          </p:cNvPr>
          <p:cNvSpPr txBox="1"/>
          <p:nvPr/>
        </p:nvSpPr>
        <p:spPr>
          <a:xfrm rot="20797885">
            <a:off x="-137578" y="5159516"/>
            <a:ext cx="3516475" cy="584775"/>
          </a:xfrm>
          <a:prstGeom prst="rect">
            <a:avLst/>
          </a:prstGeom>
          <a:solidFill>
            <a:schemeClr val="bg1">
              <a:lumMod val="95000"/>
            </a:schemeClr>
          </a:solidFill>
        </p:spPr>
        <p:txBody>
          <a:bodyPr wrap="none" rtlCol="0">
            <a:spAutoFit/>
          </a:bodyPr>
          <a:lstStyle/>
          <a:p>
            <a:pPr algn="ctr"/>
            <a:r>
              <a:rPr lang="en-CH" sz="1600" b="0" i="0" dirty="0"/>
              <a:t>Rare decay implies 2</a:t>
            </a:r>
            <a:r>
              <a:rPr lang="en-CH" sz="1600" b="0" i="0" baseline="30000" dirty="0"/>
              <a:t>nd</a:t>
            </a:r>
            <a:r>
              <a:rPr lang="en-CH" sz="1600" b="0" i="0" dirty="0"/>
              <a:t> up-quark</a:t>
            </a:r>
          </a:p>
          <a:p>
            <a:pPr algn="ctr"/>
            <a:r>
              <a:rPr lang="en-CH" sz="1600" dirty="0"/>
              <a:t>“discovery” of charm?</a:t>
            </a:r>
          </a:p>
        </p:txBody>
      </p:sp>
      <p:sp>
        <p:nvSpPr>
          <p:cNvPr id="3" name="TextBox 2">
            <a:extLst>
              <a:ext uri="{FF2B5EF4-FFF2-40B4-BE49-F238E27FC236}">
                <a16:creationId xmlns:a16="http://schemas.microsoft.com/office/drawing/2014/main" id="{5AD47576-C047-E0CA-E434-9890B66E00A3}"/>
              </a:ext>
            </a:extLst>
          </p:cNvPr>
          <p:cNvSpPr txBox="1"/>
          <p:nvPr/>
        </p:nvSpPr>
        <p:spPr>
          <a:xfrm rot="20797885">
            <a:off x="3189569" y="5213749"/>
            <a:ext cx="3241592" cy="584775"/>
          </a:xfrm>
          <a:prstGeom prst="rect">
            <a:avLst/>
          </a:prstGeom>
          <a:solidFill>
            <a:schemeClr val="bg1">
              <a:lumMod val="95000"/>
            </a:schemeClr>
          </a:solidFill>
        </p:spPr>
        <p:txBody>
          <a:bodyPr wrap="none" rtlCol="0">
            <a:spAutoFit/>
          </a:bodyPr>
          <a:lstStyle/>
          <a:p>
            <a:pPr algn="ctr"/>
            <a:r>
              <a:rPr lang="en-CH" sz="1600" b="0" i="0" dirty="0"/>
              <a:t>CP violation implies 3</a:t>
            </a:r>
            <a:r>
              <a:rPr lang="en-CH" sz="1600" b="0" i="0" baseline="30000" dirty="0"/>
              <a:t>rd</a:t>
            </a:r>
            <a:r>
              <a:rPr lang="en-CH" sz="1600" b="0" i="0" dirty="0"/>
              <a:t> family</a:t>
            </a:r>
          </a:p>
          <a:p>
            <a:pPr algn="ctr"/>
            <a:r>
              <a:rPr lang="en-CH" sz="1600" dirty="0"/>
              <a:t>“discovery” of bottom?</a:t>
            </a:r>
          </a:p>
        </p:txBody>
      </p:sp>
      <p:sp>
        <p:nvSpPr>
          <p:cNvPr id="4" name="TextBox 3">
            <a:extLst>
              <a:ext uri="{FF2B5EF4-FFF2-40B4-BE49-F238E27FC236}">
                <a16:creationId xmlns:a16="http://schemas.microsoft.com/office/drawing/2014/main" id="{4FB5C750-6A9E-DB0E-32E9-7B5A1C127B70}"/>
              </a:ext>
            </a:extLst>
          </p:cNvPr>
          <p:cNvSpPr txBox="1"/>
          <p:nvPr/>
        </p:nvSpPr>
        <p:spPr>
          <a:xfrm rot="20797885">
            <a:off x="6190920" y="5244270"/>
            <a:ext cx="3001142" cy="584775"/>
          </a:xfrm>
          <a:prstGeom prst="rect">
            <a:avLst/>
          </a:prstGeom>
          <a:solidFill>
            <a:schemeClr val="bg1">
              <a:lumMod val="95000"/>
            </a:schemeClr>
          </a:solidFill>
        </p:spPr>
        <p:txBody>
          <a:bodyPr wrap="none" rtlCol="0">
            <a:spAutoFit/>
          </a:bodyPr>
          <a:lstStyle/>
          <a:p>
            <a:pPr algn="ctr"/>
            <a:r>
              <a:rPr lang="en-CH" sz="1600" b="0" i="0" dirty="0"/>
              <a:t>Mixing implies heavy quark</a:t>
            </a:r>
          </a:p>
          <a:p>
            <a:pPr algn="ctr"/>
            <a:r>
              <a:rPr lang="en-CH" sz="1600" dirty="0"/>
              <a:t>“discovery” of top?</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91CF3C4F-17E9-D506-33F1-400FC039C2F2}"/>
              </a:ext>
            </a:extLst>
          </p:cNvPr>
          <p:cNvSpPr>
            <a:spLocks noGrp="1" noChangeArrowheads="1"/>
          </p:cNvSpPr>
          <p:nvPr>
            <p:ph type="title"/>
          </p:nvPr>
        </p:nvSpPr>
        <p:spPr/>
        <p:txBody>
          <a:bodyPr/>
          <a:lstStyle/>
          <a:p>
            <a:r>
              <a:rPr lang="en-US" altLang="en-CH">
                <a:ea typeface="ＭＳ Ｐゴシック" panose="020B0600070205080204" pitchFamily="34" charset="-128"/>
              </a:rPr>
              <a:t>The </a:t>
            </a:r>
            <a:r>
              <a:rPr lang="en-US" altLang="en-US">
                <a:ea typeface="ＭＳ Ｐゴシック" panose="020B0600070205080204" pitchFamily="34" charset="-128"/>
              </a:rPr>
              <a:t>‘</a:t>
            </a:r>
            <a:r>
              <a:rPr lang="en-US" altLang="en-CH">
                <a:ea typeface="ＭＳ Ｐゴシック" panose="020B0600070205080204" pitchFamily="34" charset="-128"/>
              </a:rPr>
              <a:t>master equations</a:t>
            </a:r>
            <a:r>
              <a:rPr lang="en-US" altLang="en-US">
                <a:ea typeface="ＭＳ Ｐゴシック" panose="020B0600070205080204" pitchFamily="34" charset="-128"/>
              </a:rPr>
              <a:t>’</a:t>
            </a:r>
            <a:endParaRPr lang="en-US" altLang="en-CH">
              <a:ea typeface="ＭＳ Ｐゴシック" panose="020B0600070205080204" pitchFamily="34" charset="-128"/>
            </a:endParaRPr>
          </a:p>
        </p:txBody>
      </p:sp>
      <p:pic>
        <p:nvPicPr>
          <p:cNvPr id="41986" name="Picture 3">
            <a:extLst>
              <a:ext uri="{FF2B5EF4-FFF2-40B4-BE49-F238E27FC236}">
                <a16:creationId xmlns:a16="http://schemas.microsoft.com/office/drawing/2014/main" id="{43B1DA5A-AD57-52EF-0C4D-C91DBA910E5D}"/>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0785" t="15308" r="2942" b="49275"/>
          <a:stretch>
            <a:fillRect/>
          </a:stretch>
        </p:blipFill>
        <p:spPr>
          <a:xfrm>
            <a:off x="0" y="908050"/>
            <a:ext cx="9144000" cy="5416550"/>
          </a:xfrm>
        </p:spPr>
      </p:pic>
      <p:grpSp>
        <p:nvGrpSpPr>
          <p:cNvPr id="2" name="Group 22">
            <a:extLst>
              <a:ext uri="{FF2B5EF4-FFF2-40B4-BE49-F238E27FC236}">
                <a16:creationId xmlns:a16="http://schemas.microsoft.com/office/drawing/2014/main" id="{194C9A4A-3632-FE0B-B4B0-32002829B00E}"/>
              </a:ext>
            </a:extLst>
          </p:cNvPr>
          <p:cNvGrpSpPr>
            <a:grpSpLocks/>
          </p:cNvGrpSpPr>
          <p:nvPr/>
        </p:nvGrpSpPr>
        <p:grpSpPr bwMode="auto">
          <a:xfrm>
            <a:off x="3759200" y="838200"/>
            <a:ext cx="5003800" cy="1320800"/>
            <a:chOff x="3759200" y="838200"/>
            <a:chExt cx="5003800" cy="1320800"/>
          </a:xfrm>
        </p:grpSpPr>
        <p:sp>
          <p:nvSpPr>
            <p:cNvPr id="41995" name="Oval 6">
              <a:extLst>
                <a:ext uri="{FF2B5EF4-FFF2-40B4-BE49-F238E27FC236}">
                  <a16:creationId xmlns:a16="http://schemas.microsoft.com/office/drawing/2014/main" id="{3B239D8D-5A6B-A726-9321-10271275DAC6}"/>
                </a:ext>
              </a:extLst>
            </p:cNvPr>
            <p:cNvSpPr>
              <a:spLocks noChangeArrowheads="1"/>
            </p:cNvSpPr>
            <p:nvPr/>
          </p:nvSpPr>
          <p:spPr bwMode="auto">
            <a:xfrm>
              <a:off x="3759200" y="1320800"/>
              <a:ext cx="1574800" cy="838200"/>
            </a:xfrm>
            <a:prstGeom prst="ellipse">
              <a:avLst/>
            </a:prstGeom>
            <a:noFill/>
            <a:ln w="254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1996" name="Oval 7">
              <a:extLst>
                <a:ext uri="{FF2B5EF4-FFF2-40B4-BE49-F238E27FC236}">
                  <a16:creationId xmlns:a16="http://schemas.microsoft.com/office/drawing/2014/main" id="{BA263916-34BE-6B9D-8BD9-6526B1B77D22}"/>
                </a:ext>
              </a:extLst>
            </p:cNvPr>
            <p:cNvSpPr>
              <a:spLocks noChangeArrowheads="1"/>
            </p:cNvSpPr>
            <p:nvPr/>
          </p:nvSpPr>
          <p:spPr bwMode="auto">
            <a:xfrm>
              <a:off x="7467600" y="1320800"/>
              <a:ext cx="1295400" cy="838200"/>
            </a:xfrm>
            <a:prstGeom prst="ellipse">
              <a:avLst/>
            </a:prstGeom>
            <a:noFill/>
            <a:ln w="254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1997" name="TextBox 9">
              <a:extLst>
                <a:ext uri="{FF2B5EF4-FFF2-40B4-BE49-F238E27FC236}">
                  <a16:creationId xmlns:a16="http://schemas.microsoft.com/office/drawing/2014/main" id="{1C524C85-C50E-AE09-6E5D-D00A2B0FB675}"/>
                </a:ext>
              </a:extLst>
            </p:cNvPr>
            <p:cNvSpPr txBox="1">
              <a:spLocks noChangeArrowheads="1"/>
            </p:cNvSpPr>
            <p:nvPr/>
          </p:nvSpPr>
          <p:spPr bwMode="auto">
            <a:xfrm>
              <a:off x="5638997" y="838200"/>
              <a:ext cx="1455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rgbClr val="00B050"/>
                  </a:solidFill>
                </a:rPr>
                <a:t>Interference</a:t>
              </a:r>
            </a:p>
          </p:txBody>
        </p:sp>
        <p:cxnSp>
          <p:nvCxnSpPr>
            <p:cNvPr id="41998" name="Straight Connector 11">
              <a:extLst>
                <a:ext uri="{FF2B5EF4-FFF2-40B4-BE49-F238E27FC236}">
                  <a16:creationId xmlns:a16="http://schemas.microsoft.com/office/drawing/2014/main" id="{E81447A0-60DA-6D64-D9F5-4AF79E676733}"/>
                </a:ext>
              </a:extLst>
            </p:cNvPr>
            <p:cNvCxnSpPr>
              <a:cxnSpLocks noChangeShapeType="1"/>
              <a:endCxn id="41995" idx="7"/>
            </p:cNvCxnSpPr>
            <p:nvPr/>
          </p:nvCxnSpPr>
          <p:spPr bwMode="auto">
            <a:xfrm rot="10800000" flipV="1">
              <a:off x="5103376" y="1066799"/>
              <a:ext cx="535424" cy="376751"/>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cxnSp>
        <p:cxnSp>
          <p:nvCxnSpPr>
            <p:cNvPr id="41999" name="Straight Connector 13">
              <a:extLst>
                <a:ext uri="{FF2B5EF4-FFF2-40B4-BE49-F238E27FC236}">
                  <a16:creationId xmlns:a16="http://schemas.microsoft.com/office/drawing/2014/main" id="{46862F9C-3626-8CF7-0836-F26867317476}"/>
                </a:ext>
              </a:extLst>
            </p:cNvPr>
            <p:cNvCxnSpPr>
              <a:cxnSpLocks noChangeShapeType="1"/>
            </p:cNvCxnSpPr>
            <p:nvPr/>
          </p:nvCxnSpPr>
          <p:spPr bwMode="auto">
            <a:xfrm>
              <a:off x="7241024" y="1066800"/>
              <a:ext cx="531376" cy="304800"/>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cxnSp>
      </p:grpSp>
      <p:grpSp>
        <p:nvGrpSpPr>
          <p:cNvPr id="3" name="Group 20">
            <a:extLst>
              <a:ext uri="{FF2B5EF4-FFF2-40B4-BE49-F238E27FC236}">
                <a16:creationId xmlns:a16="http://schemas.microsoft.com/office/drawing/2014/main" id="{4FE5B2D8-01BE-574E-2D1B-8AF2F888B797}"/>
              </a:ext>
            </a:extLst>
          </p:cNvPr>
          <p:cNvGrpSpPr>
            <a:grpSpLocks/>
          </p:cNvGrpSpPr>
          <p:nvPr/>
        </p:nvGrpSpPr>
        <p:grpSpPr bwMode="auto">
          <a:xfrm>
            <a:off x="1511300" y="838200"/>
            <a:ext cx="5842000" cy="1346200"/>
            <a:chOff x="1511300" y="838200"/>
            <a:chExt cx="5842000" cy="1346200"/>
          </a:xfrm>
        </p:grpSpPr>
        <p:sp>
          <p:nvSpPr>
            <p:cNvPr id="41990" name="Oval 4">
              <a:extLst>
                <a:ext uri="{FF2B5EF4-FFF2-40B4-BE49-F238E27FC236}">
                  <a16:creationId xmlns:a16="http://schemas.microsoft.com/office/drawing/2014/main" id="{1BB221EC-EC46-FA15-D539-E95A2EC35642}"/>
                </a:ext>
              </a:extLst>
            </p:cNvPr>
            <p:cNvSpPr>
              <a:spLocks noChangeArrowheads="1"/>
            </p:cNvSpPr>
            <p:nvPr/>
          </p:nvSpPr>
          <p:spPr bwMode="auto">
            <a:xfrm>
              <a:off x="1511300" y="1320800"/>
              <a:ext cx="2133600" cy="8382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1991" name="Oval 5">
              <a:extLst>
                <a:ext uri="{FF2B5EF4-FFF2-40B4-BE49-F238E27FC236}">
                  <a16:creationId xmlns:a16="http://schemas.microsoft.com/office/drawing/2014/main" id="{D1BBC8F9-7D4C-1D93-41A6-4BDE3926699D}"/>
                </a:ext>
              </a:extLst>
            </p:cNvPr>
            <p:cNvSpPr>
              <a:spLocks noChangeArrowheads="1"/>
            </p:cNvSpPr>
            <p:nvPr/>
          </p:nvSpPr>
          <p:spPr bwMode="auto">
            <a:xfrm>
              <a:off x="5422900" y="1346200"/>
              <a:ext cx="1930400" cy="8382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1992" name="TextBox 8">
              <a:extLst>
                <a:ext uri="{FF2B5EF4-FFF2-40B4-BE49-F238E27FC236}">
                  <a16:creationId xmlns:a16="http://schemas.microsoft.com/office/drawing/2014/main" id="{F8F0B490-EBCB-B8CC-204D-F40F5CE12A0F}"/>
                </a:ext>
              </a:extLst>
            </p:cNvPr>
            <p:cNvSpPr txBox="1">
              <a:spLocks noChangeArrowheads="1"/>
            </p:cNvSpPr>
            <p:nvPr/>
          </p:nvSpPr>
          <p:spPr bwMode="auto">
            <a:xfrm>
              <a:off x="3276600" y="838200"/>
              <a:ext cx="17524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chemeClr val="accent2"/>
                  </a:solidFill>
                </a:rPr>
                <a:t>(</a:t>
              </a:r>
              <a:r>
                <a:rPr lang="en-US" altLang="en-US" sz="1400">
                  <a:solidFill>
                    <a:schemeClr val="accent2"/>
                  </a:solidFill>
                </a:rPr>
                <a:t>‘</a:t>
              </a:r>
              <a:r>
                <a:rPr lang="en-US" altLang="en-CH" sz="1400">
                  <a:solidFill>
                    <a:schemeClr val="accent2"/>
                  </a:solidFill>
                </a:rPr>
                <a:t>direct</a:t>
              </a:r>
              <a:r>
                <a:rPr lang="en-US" altLang="en-US" sz="1400">
                  <a:solidFill>
                    <a:schemeClr val="accent2"/>
                  </a:solidFill>
                </a:rPr>
                <a:t>’</a:t>
              </a:r>
              <a:r>
                <a:rPr lang="en-US" altLang="en-CH" sz="1400">
                  <a:solidFill>
                    <a:schemeClr val="accent2"/>
                  </a:solidFill>
                </a:rPr>
                <a:t>) Decay</a:t>
              </a:r>
            </a:p>
          </p:txBody>
        </p:sp>
        <p:cxnSp>
          <p:nvCxnSpPr>
            <p:cNvPr id="41993" name="Straight Connector 15">
              <a:extLst>
                <a:ext uri="{FF2B5EF4-FFF2-40B4-BE49-F238E27FC236}">
                  <a16:creationId xmlns:a16="http://schemas.microsoft.com/office/drawing/2014/main" id="{FAD1F77E-2ED6-F8EA-45C3-617CBF910818}"/>
                </a:ext>
              </a:extLst>
            </p:cNvPr>
            <p:cNvCxnSpPr>
              <a:cxnSpLocks noChangeShapeType="1"/>
            </p:cNvCxnSpPr>
            <p:nvPr/>
          </p:nvCxnSpPr>
          <p:spPr bwMode="auto">
            <a:xfrm>
              <a:off x="5029200" y="1143000"/>
              <a:ext cx="531376" cy="3810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cxnSp>
        <p:cxnSp>
          <p:nvCxnSpPr>
            <p:cNvPr id="41994" name="Straight Connector 17">
              <a:extLst>
                <a:ext uri="{FF2B5EF4-FFF2-40B4-BE49-F238E27FC236}">
                  <a16:creationId xmlns:a16="http://schemas.microsoft.com/office/drawing/2014/main" id="{CCB8FDB9-6211-3860-8A84-120F592B3DE2}"/>
                </a:ext>
              </a:extLst>
            </p:cNvPr>
            <p:cNvCxnSpPr>
              <a:cxnSpLocks noChangeShapeType="1"/>
            </p:cNvCxnSpPr>
            <p:nvPr/>
          </p:nvCxnSpPr>
          <p:spPr bwMode="auto">
            <a:xfrm flipV="1">
              <a:off x="2755900" y="1104900"/>
              <a:ext cx="533400" cy="2286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cxnSp>
      </p:grpSp>
      <p:sp>
        <p:nvSpPr>
          <p:cNvPr id="41989" name="Footer Placeholder 3">
            <a:extLst>
              <a:ext uri="{FF2B5EF4-FFF2-40B4-BE49-F238E27FC236}">
                <a16:creationId xmlns:a16="http://schemas.microsoft.com/office/drawing/2014/main" id="{9F501B74-AA42-24A8-6B63-76E861B8100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DAFF4F15-F0DF-5D43-912B-6C1FF3EE8E02}" type="slidenum">
              <a:rPr lang="en-US" altLang="en-CH" sz="1000" smtClean="0">
                <a:solidFill>
                  <a:schemeClr val="accent2"/>
                </a:solidFill>
              </a:rPr>
              <a:pPr>
                <a:spcBef>
                  <a:spcPct val="0"/>
                </a:spcBef>
                <a:buFontTx/>
                <a:buNone/>
              </a:pPr>
              <a:t>70</a:t>
            </a:fld>
            <a:r>
              <a:rPr lang="en-US" altLang="en-CH" sz="1000">
                <a:solidFill>
                  <a:schemeClr val="accent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par>
                                <p:cTn id="13" presetID="4" presetClass="exit" presetSubtype="16" fill="hold" nodeType="withEffect">
                                  <p:stCondLst>
                                    <p:cond delay="0"/>
                                  </p:stCondLst>
                                  <p:childTnLst>
                                    <p:animEffect transition="out" filter="box(in)">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a:extLst>
              <a:ext uri="{FF2B5EF4-FFF2-40B4-BE49-F238E27FC236}">
                <a16:creationId xmlns:a16="http://schemas.microsoft.com/office/drawing/2014/main" id="{FF3A1386-1939-9C85-CB9F-CEEEC5755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138" t="72464" r="35645" b="17390"/>
          <a:stretch>
            <a:fillRect/>
          </a:stretch>
        </p:blipFill>
        <p:spPr bwMode="auto">
          <a:xfrm>
            <a:off x="2743200" y="990600"/>
            <a:ext cx="5748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a:extLst>
              <a:ext uri="{FF2B5EF4-FFF2-40B4-BE49-F238E27FC236}">
                <a16:creationId xmlns:a16="http://schemas.microsoft.com/office/drawing/2014/main" id="{07D8EAB0-2993-E997-3B04-99108C719D1F}"/>
              </a:ext>
            </a:extLst>
          </p:cNvPr>
          <p:cNvSpPr>
            <a:spLocks noGrp="1" noChangeArrowheads="1"/>
          </p:cNvSpPr>
          <p:nvPr>
            <p:ph type="title"/>
          </p:nvPr>
        </p:nvSpPr>
        <p:spPr/>
        <p:txBody>
          <a:bodyPr/>
          <a:lstStyle/>
          <a:p>
            <a:r>
              <a:rPr lang="en-US" altLang="en-CH">
                <a:ea typeface="ＭＳ Ｐゴシック" panose="020B0600070205080204" pitchFamily="34" charset="-128"/>
              </a:rPr>
              <a:t>Classification of CP Violating effects</a:t>
            </a:r>
          </a:p>
        </p:txBody>
      </p:sp>
      <p:sp>
        <p:nvSpPr>
          <p:cNvPr id="44035" name="Rectangle 3">
            <a:extLst>
              <a:ext uri="{FF2B5EF4-FFF2-40B4-BE49-F238E27FC236}">
                <a16:creationId xmlns:a16="http://schemas.microsoft.com/office/drawing/2014/main" id="{5FF07A05-818F-15AC-BFD2-A26847695738}"/>
              </a:ext>
            </a:extLst>
          </p:cNvPr>
          <p:cNvSpPr>
            <a:spLocks noGrp="1" noChangeArrowheads="1"/>
          </p:cNvSpPr>
          <p:nvPr>
            <p:ph type="body" idx="1"/>
          </p:nvPr>
        </p:nvSpPr>
        <p:spPr>
          <a:xfrm>
            <a:off x="685800" y="990600"/>
            <a:ext cx="7772400" cy="4191000"/>
          </a:xfrm>
        </p:spPr>
        <p:txBody>
          <a:bodyPr/>
          <a:lstStyle/>
          <a:p>
            <a:pPr marL="457200" indent="-457200">
              <a:buFont typeface="Verdana" panose="020B0604030504040204" pitchFamily="34" charset="0"/>
              <a:buAutoNum type="arabicPeriod"/>
            </a:pPr>
            <a:r>
              <a:rPr lang="en-US" altLang="en-CH">
                <a:ea typeface="ＭＳ Ｐゴシック" panose="020B0600070205080204" pitchFamily="34" charset="-128"/>
              </a:rPr>
              <a:t>CP violation in decay</a:t>
            </a:r>
          </a:p>
          <a:p>
            <a:pPr marL="457200" indent="-457200">
              <a:buFont typeface="Verdana" panose="020B0604030504040204" pitchFamily="34" charset="0"/>
              <a:buAutoNum type="arabicPeriod"/>
            </a:pPr>
            <a:endParaRPr lang="en-US" altLang="en-CH">
              <a:ea typeface="ＭＳ Ｐゴシック" panose="020B0600070205080204" pitchFamily="34" charset="-128"/>
            </a:endParaRPr>
          </a:p>
          <a:p>
            <a:pPr marL="457200" indent="-457200">
              <a:buFont typeface="Verdana" panose="020B0604030504040204" pitchFamily="34" charset="0"/>
              <a:buAutoNum type="arabicPeriod"/>
            </a:pPr>
            <a:endParaRPr lang="en-US" altLang="en-CH">
              <a:ea typeface="ＭＳ Ｐゴシック" panose="020B0600070205080204" pitchFamily="34" charset="-128"/>
            </a:endParaRPr>
          </a:p>
          <a:p>
            <a:pPr marL="457200" indent="-457200">
              <a:buFont typeface="Verdana" panose="020B0604030504040204" pitchFamily="34" charset="0"/>
              <a:buAutoNum type="arabicPeriod"/>
            </a:pPr>
            <a:endParaRPr lang="en-US" altLang="en-CH">
              <a:ea typeface="ＭＳ Ｐゴシック" panose="020B0600070205080204" pitchFamily="34" charset="-128"/>
            </a:endParaRPr>
          </a:p>
          <a:p>
            <a:pPr marL="457200" indent="-457200">
              <a:buFont typeface="Verdana" panose="020B0604030504040204" pitchFamily="34" charset="0"/>
              <a:buAutoNum type="arabicPeriod"/>
            </a:pPr>
            <a:r>
              <a:rPr lang="en-US" altLang="en-CH">
                <a:ea typeface="ＭＳ Ｐゴシック" panose="020B0600070205080204" pitchFamily="34" charset="-128"/>
              </a:rPr>
              <a:t>CP violation in mixing</a:t>
            </a:r>
          </a:p>
          <a:p>
            <a:pPr marL="457200" indent="-457200">
              <a:buFont typeface="Verdana" panose="020B0604030504040204" pitchFamily="34" charset="0"/>
              <a:buAutoNum type="arabicPeriod"/>
            </a:pPr>
            <a:endParaRPr lang="en-US" altLang="en-CH">
              <a:ea typeface="ＭＳ Ｐゴシック" panose="020B0600070205080204" pitchFamily="34" charset="-128"/>
            </a:endParaRPr>
          </a:p>
          <a:p>
            <a:pPr marL="457200" indent="-457200">
              <a:buFont typeface="Verdana" panose="020B0604030504040204" pitchFamily="34" charset="0"/>
              <a:buAutoNum type="arabicPeriod"/>
            </a:pPr>
            <a:endParaRPr lang="en-US" altLang="en-CH">
              <a:ea typeface="ＭＳ Ｐゴシック" panose="020B0600070205080204" pitchFamily="34" charset="-128"/>
            </a:endParaRPr>
          </a:p>
          <a:p>
            <a:pPr marL="457200" indent="-457200">
              <a:buFont typeface="Verdana" panose="020B0604030504040204" pitchFamily="34" charset="0"/>
              <a:buAutoNum type="arabicPeriod"/>
            </a:pPr>
            <a:endParaRPr lang="en-US" altLang="en-CH">
              <a:ea typeface="ＭＳ Ｐゴシック" panose="020B0600070205080204" pitchFamily="34" charset="-128"/>
            </a:endParaRPr>
          </a:p>
          <a:p>
            <a:pPr marL="457200" indent="-457200">
              <a:buFont typeface="Verdana" panose="020B0604030504040204" pitchFamily="34" charset="0"/>
              <a:buAutoNum type="arabicPeriod"/>
            </a:pPr>
            <a:r>
              <a:rPr lang="en-US" altLang="en-CH">
                <a:ea typeface="ＭＳ Ｐゴシック" panose="020B0600070205080204" pitchFamily="34" charset="-128"/>
              </a:rPr>
              <a:t>CP violation in interference</a:t>
            </a:r>
          </a:p>
        </p:txBody>
      </p:sp>
      <p:pic>
        <p:nvPicPr>
          <p:cNvPr id="44036" name="Picture 3">
            <a:extLst>
              <a:ext uri="{FF2B5EF4-FFF2-40B4-BE49-F238E27FC236}">
                <a16:creationId xmlns:a16="http://schemas.microsoft.com/office/drawing/2014/main" id="{CFCFB568-C9F5-2A74-AF87-60713AC10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6504" t="21739" r="31505" b="74783"/>
          <a:stretch>
            <a:fillRect/>
          </a:stretch>
        </p:blipFill>
        <p:spPr bwMode="auto">
          <a:xfrm>
            <a:off x="4572000" y="2819400"/>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3">
            <a:extLst>
              <a:ext uri="{FF2B5EF4-FFF2-40B4-BE49-F238E27FC236}">
                <a16:creationId xmlns:a16="http://schemas.microsoft.com/office/drawing/2014/main" id="{0D0A5B9C-AB19-4CE2-7FCE-A4DB51EF9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5116" t="44926" r="42580" b="50725"/>
          <a:stretch>
            <a:fillRect/>
          </a:stretch>
        </p:blipFill>
        <p:spPr bwMode="auto">
          <a:xfrm>
            <a:off x="6248400" y="3657600"/>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3">
            <a:extLst>
              <a:ext uri="{FF2B5EF4-FFF2-40B4-BE49-F238E27FC236}">
                <a16:creationId xmlns:a16="http://schemas.microsoft.com/office/drawing/2014/main" id="{973A2639-D6A8-5FB5-0B5E-E6CED87E3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180" t="66667" r="28908" b="28986"/>
          <a:stretch>
            <a:fillRect/>
          </a:stretch>
        </p:blipFill>
        <p:spPr bwMode="auto">
          <a:xfrm>
            <a:off x="3124200" y="5029200"/>
            <a:ext cx="5486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4">
            <a:extLst>
              <a:ext uri="{FF2B5EF4-FFF2-40B4-BE49-F238E27FC236}">
                <a16:creationId xmlns:a16="http://schemas.microsoft.com/office/drawing/2014/main" id="{886DC82E-136E-3AFF-1E60-F4120DA927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2355" t="27536" r="37509" b="68117"/>
          <a:stretch>
            <a:fillRect/>
          </a:stretch>
        </p:blipFill>
        <p:spPr bwMode="auto">
          <a:xfrm>
            <a:off x="5715000" y="5867400"/>
            <a:ext cx="274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Footer Placeholder 3">
            <a:extLst>
              <a:ext uri="{FF2B5EF4-FFF2-40B4-BE49-F238E27FC236}">
                <a16:creationId xmlns:a16="http://schemas.microsoft.com/office/drawing/2014/main" id="{372B2F27-E910-2D19-098B-A5DB87113F5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68BAA08E-6187-0A43-ACC9-A85D530254E2}" type="slidenum">
              <a:rPr lang="en-US" altLang="en-CH" sz="1000" smtClean="0">
                <a:solidFill>
                  <a:schemeClr val="accent2"/>
                </a:solidFill>
              </a:rPr>
              <a:pPr>
                <a:spcBef>
                  <a:spcPct val="0"/>
                </a:spcBef>
                <a:buFontTx/>
                <a:buNone/>
              </a:pPr>
              <a:t>71</a:t>
            </a:fld>
            <a:r>
              <a:rPr lang="en-US" altLang="en-CH" sz="1000">
                <a:solidFill>
                  <a:schemeClr val="accent2"/>
                </a:solidFill>
              </a:rPr>
              <a: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D5C94FE5-1FD8-2760-1C90-0AF5AA626FA5}"/>
              </a:ext>
            </a:extLst>
          </p:cNvPr>
          <p:cNvSpPr>
            <a:spLocks noGrp="1" noChangeArrowheads="1"/>
          </p:cNvSpPr>
          <p:nvPr>
            <p:ph type="title"/>
          </p:nvPr>
        </p:nvSpPr>
        <p:spPr/>
        <p:txBody>
          <a:bodyPr/>
          <a:lstStyle/>
          <a:p>
            <a:r>
              <a:rPr lang="en-US" altLang="en-CH">
                <a:ea typeface="ＭＳ Ｐゴシック" panose="020B0600070205080204" pitchFamily="34" charset="-128"/>
              </a:rPr>
              <a:t>Meson Decays</a:t>
            </a:r>
          </a:p>
        </p:txBody>
      </p:sp>
      <p:sp>
        <p:nvSpPr>
          <p:cNvPr id="46082" name="Rectangle 3">
            <a:extLst>
              <a:ext uri="{FF2B5EF4-FFF2-40B4-BE49-F238E27FC236}">
                <a16:creationId xmlns:a16="http://schemas.microsoft.com/office/drawing/2014/main" id="{64B45E53-E079-14C9-E04E-948719CCEDF5}"/>
              </a:ext>
            </a:extLst>
          </p:cNvPr>
          <p:cNvSpPr>
            <a:spLocks noGrp="1" noChangeArrowheads="1"/>
          </p:cNvSpPr>
          <p:nvPr>
            <p:ph type="body" idx="1"/>
          </p:nvPr>
        </p:nvSpPr>
        <p:spPr>
          <a:xfrm>
            <a:off x="685800" y="876300"/>
            <a:ext cx="7772400" cy="5257800"/>
          </a:xfrm>
        </p:spPr>
        <p:txBody>
          <a:bodyPr/>
          <a:lstStyle/>
          <a:p>
            <a:r>
              <a:rPr lang="en-US" altLang="en-CH">
                <a:ea typeface="ＭＳ Ｐゴシック" panose="020B0600070205080204" pitchFamily="34" charset="-128"/>
              </a:rPr>
              <a:t>Formalism of meson </a:t>
            </a:r>
            <a:r>
              <a:rPr lang="en-US" altLang="en-CH" i="1" u="sng">
                <a:solidFill>
                  <a:schemeClr val="accent2"/>
                </a:solidFill>
                <a:ea typeface="ＭＳ Ｐゴシック" panose="020B0600070205080204" pitchFamily="34" charset="-128"/>
              </a:rPr>
              <a:t>oscillations</a:t>
            </a:r>
            <a:r>
              <a:rPr lang="en-US" altLang="en-CH">
                <a:ea typeface="ＭＳ Ｐゴシック" panose="020B0600070205080204" pitchFamily="34" charset="-128"/>
              </a:rPr>
              <a:t>:</a:t>
            </a:r>
          </a:p>
          <a:p>
            <a:endParaRPr lang="en-US" altLang="en-CH">
              <a:ea typeface="ＭＳ Ｐゴシック" panose="020B0600070205080204" pitchFamily="34" charset="-128"/>
            </a:endParaRPr>
          </a:p>
          <a:p>
            <a:pPr>
              <a:buFontTx/>
              <a:buNone/>
            </a:pPr>
            <a:endParaRPr lang="en-US" altLang="en-CH">
              <a:solidFill>
                <a:schemeClr val="accent2"/>
              </a:solidFill>
              <a:ea typeface="ＭＳ Ｐゴシック" panose="020B0600070205080204" pitchFamily="34" charset="-128"/>
            </a:endParaRPr>
          </a:p>
          <a:p>
            <a:r>
              <a:rPr lang="en-US" altLang="en-CH">
                <a:ea typeface="ＭＳ Ｐゴシック" panose="020B0600070205080204" pitchFamily="34" charset="-128"/>
              </a:rPr>
              <a:t>Subsequent</a:t>
            </a:r>
            <a:r>
              <a:rPr lang="en-US" altLang="en-CH">
                <a:solidFill>
                  <a:schemeClr val="accent2"/>
                </a:solidFill>
                <a:ea typeface="ＭＳ Ｐゴシック" panose="020B0600070205080204" pitchFamily="34" charset="-128"/>
              </a:rPr>
              <a:t>: </a:t>
            </a:r>
            <a:r>
              <a:rPr lang="en-US" altLang="en-CH" i="1" u="sng">
                <a:solidFill>
                  <a:schemeClr val="accent2"/>
                </a:solidFill>
                <a:ea typeface="ＭＳ Ｐゴシック" panose="020B0600070205080204" pitchFamily="34" charset="-128"/>
              </a:rPr>
              <a:t>decay</a:t>
            </a:r>
          </a:p>
        </p:txBody>
      </p:sp>
      <p:grpSp>
        <p:nvGrpSpPr>
          <p:cNvPr id="46083" name="Group 4">
            <a:extLst>
              <a:ext uri="{FF2B5EF4-FFF2-40B4-BE49-F238E27FC236}">
                <a16:creationId xmlns:a16="http://schemas.microsoft.com/office/drawing/2014/main" id="{A5533D6D-A245-4166-4478-764E0BA3EAEE}"/>
              </a:ext>
            </a:extLst>
          </p:cNvPr>
          <p:cNvGrpSpPr>
            <a:grpSpLocks/>
          </p:cNvGrpSpPr>
          <p:nvPr/>
        </p:nvGrpSpPr>
        <p:grpSpPr bwMode="auto">
          <a:xfrm>
            <a:off x="990600" y="1281113"/>
            <a:ext cx="8001000" cy="762000"/>
            <a:chOff x="377" y="3051"/>
            <a:chExt cx="5040" cy="480"/>
          </a:xfrm>
        </p:grpSpPr>
        <p:pic>
          <p:nvPicPr>
            <p:cNvPr id="46116" name="Picture 5">
              <a:extLst>
                <a:ext uri="{FF2B5EF4-FFF2-40B4-BE49-F238E27FC236}">
                  <a16:creationId xmlns:a16="http://schemas.microsoft.com/office/drawing/2014/main" id="{7DB015D9-FF2C-AACF-2886-49EED94E3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3072"/>
              <a:ext cx="42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117" name="Object 2">
              <a:extLst>
                <a:ext uri="{FF2B5EF4-FFF2-40B4-BE49-F238E27FC236}">
                  <a16:creationId xmlns:a16="http://schemas.microsoft.com/office/drawing/2014/main" id="{C8D4D277-00CB-AC03-18EF-217B6CDA2C63}"/>
                </a:ext>
              </a:extLst>
            </p:cNvPr>
            <p:cNvGraphicFramePr>
              <a:graphicFrameLocks noChangeAspect="1"/>
            </p:cNvGraphicFramePr>
            <p:nvPr/>
          </p:nvGraphicFramePr>
          <p:xfrm>
            <a:off x="456" y="3120"/>
            <a:ext cx="552" cy="337"/>
          </p:xfrm>
          <a:graphic>
            <a:graphicData uri="http://schemas.openxmlformats.org/presentationml/2006/ole">
              <mc:AlternateContent xmlns:mc="http://schemas.openxmlformats.org/markup-compatibility/2006">
                <mc:Choice xmlns:v="urn:schemas-microsoft-com:vml" Requires="v">
                  <p:oleObj name="Equation" r:id="rId4" imgW="10528300" imgH="6438900" progId="Equation.DSMT4">
                    <p:embed/>
                  </p:oleObj>
                </mc:Choice>
                <mc:Fallback>
                  <p:oleObj name="Equation" r:id="rId4" imgW="10528300" imgH="6438900" progId="Equation.DSMT4">
                    <p:embed/>
                    <p:pic>
                      <p:nvPicPr>
                        <p:cNvPr id="46117" name="Object 2">
                          <a:extLst>
                            <a:ext uri="{FF2B5EF4-FFF2-40B4-BE49-F238E27FC236}">
                              <a16:creationId xmlns:a16="http://schemas.microsoft.com/office/drawing/2014/main" id="{C8D4D277-00CB-AC03-18EF-217B6CDA2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 y="3120"/>
                          <a:ext cx="552" cy="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118" name="Rectangle 7">
              <a:extLst>
                <a:ext uri="{FF2B5EF4-FFF2-40B4-BE49-F238E27FC236}">
                  <a16:creationId xmlns:a16="http://schemas.microsoft.com/office/drawing/2014/main" id="{1477F4BA-1981-6F4E-C204-A3EBBB88B592}"/>
                </a:ext>
              </a:extLst>
            </p:cNvPr>
            <p:cNvSpPr>
              <a:spLocks noChangeArrowheads="1"/>
            </p:cNvSpPr>
            <p:nvPr/>
          </p:nvSpPr>
          <p:spPr bwMode="auto">
            <a:xfrm>
              <a:off x="377" y="3051"/>
              <a:ext cx="504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pSp>
      <p:pic>
        <p:nvPicPr>
          <p:cNvPr id="7175" name="Picture 3">
            <a:extLst>
              <a:ext uri="{FF2B5EF4-FFF2-40B4-BE49-F238E27FC236}">
                <a16:creationId xmlns:a16="http://schemas.microsoft.com/office/drawing/2014/main" id="{097EE28A-AE76-0BF8-63A6-B966F68314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88" y="5513388"/>
            <a:ext cx="8991600" cy="1104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3" name="Group 55">
            <a:extLst>
              <a:ext uri="{FF2B5EF4-FFF2-40B4-BE49-F238E27FC236}">
                <a16:creationId xmlns:a16="http://schemas.microsoft.com/office/drawing/2014/main" id="{C76325A5-C247-A65E-1CB2-D414D82A8773}"/>
              </a:ext>
            </a:extLst>
          </p:cNvPr>
          <p:cNvGrpSpPr>
            <a:grpSpLocks/>
          </p:cNvGrpSpPr>
          <p:nvPr/>
        </p:nvGrpSpPr>
        <p:grpSpPr bwMode="auto">
          <a:xfrm>
            <a:off x="117475" y="3025775"/>
            <a:ext cx="8839200" cy="2362200"/>
            <a:chOff x="117020" y="2043527"/>
            <a:chExt cx="8839200" cy="2362200"/>
          </a:xfrm>
        </p:grpSpPr>
        <p:pic>
          <p:nvPicPr>
            <p:cNvPr id="46101" name="Picture 3">
              <a:extLst>
                <a:ext uri="{FF2B5EF4-FFF2-40B4-BE49-F238E27FC236}">
                  <a16:creationId xmlns:a16="http://schemas.microsoft.com/office/drawing/2014/main" id="{4415F387-4E32-9FD8-32BC-FA54AC91AF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020" y="2191165"/>
              <a:ext cx="8839200" cy="614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102" name="Picture 3">
              <a:extLst>
                <a:ext uri="{FF2B5EF4-FFF2-40B4-BE49-F238E27FC236}">
                  <a16:creationId xmlns:a16="http://schemas.microsoft.com/office/drawing/2014/main" id="{CEC4CA99-B19E-0961-B661-5C1EE7FB1E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6820" y="3338927"/>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3" name="Picture 3">
              <a:extLst>
                <a:ext uri="{FF2B5EF4-FFF2-40B4-BE49-F238E27FC236}">
                  <a16:creationId xmlns:a16="http://schemas.microsoft.com/office/drawing/2014/main" id="{8C0C7E17-9087-2EC7-D2A6-202233DA0D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0420" y="3719927"/>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4" name="Picture 3">
              <a:extLst>
                <a:ext uri="{FF2B5EF4-FFF2-40B4-BE49-F238E27FC236}">
                  <a16:creationId xmlns:a16="http://schemas.microsoft.com/office/drawing/2014/main" id="{197C96AC-FF50-5608-05E3-AAAFBDE6CD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0420" y="3338927"/>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5" name="Rectangle 10">
              <a:extLst>
                <a:ext uri="{FF2B5EF4-FFF2-40B4-BE49-F238E27FC236}">
                  <a16:creationId xmlns:a16="http://schemas.microsoft.com/office/drawing/2014/main" id="{A2343FE3-CE3F-3DF8-E099-7630C72857FB}"/>
                </a:ext>
              </a:extLst>
            </p:cNvPr>
            <p:cNvSpPr>
              <a:spLocks noChangeArrowheads="1"/>
            </p:cNvSpPr>
            <p:nvPr/>
          </p:nvSpPr>
          <p:spPr bwMode="auto">
            <a:xfrm>
              <a:off x="2174420" y="3186527"/>
              <a:ext cx="2133600" cy="1164193"/>
            </a:xfrm>
            <a:prstGeom prst="rect">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6106" name="Rectangle 11">
              <a:extLst>
                <a:ext uri="{FF2B5EF4-FFF2-40B4-BE49-F238E27FC236}">
                  <a16:creationId xmlns:a16="http://schemas.microsoft.com/office/drawing/2014/main" id="{01A781D4-9AFC-6264-D067-5F0F794B5D83}"/>
                </a:ext>
              </a:extLst>
            </p:cNvPr>
            <p:cNvSpPr>
              <a:spLocks noChangeArrowheads="1"/>
            </p:cNvSpPr>
            <p:nvPr/>
          </p:nvSpPr>
          <p:spPr bwMode="auto">
            <a:xfrm>
              <a:off x="4460420" y="3186527"/>
              <a:ext cx="2133600" cy="1164193"/>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6107" name="Rectangle 12">
              <a:extLst>
                <a:ext uri="{FF2B5EF4-FFF2-40B4-BE49-F238E27FC236}">
                  <a16:creationId xmlns:a16="http://schemas.microsoft.com/office/drawing/2014/main" id="{C99FB264-C84B-9273-CB45-3E5E6490FA47}"/>
                </a:ext>
              </a:extLst>
            </p:cNvPr>
            <p:cNvSpPr>
              <a:spLocks noChangeArrowheads="1"/>
            </p:cNvSpPr>
            <p:nvPr/>
          </p:nvSpPr>
          <p:spPr bwMode="auto">
            <a:xfrm>
              <a:off x="6746420" y="3186527"/>
              <a:ext cx="2133600" cy="1164193"/>
            </a:xfrm>
            <a:prstGeom prst="rect">
              <a:avLst/>
            </a:prstGeom>
            <a:noFill/>
            <a:ln w="254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sz="1400">
                  <a:solidFill>
                    <a:srgbClr val="00B050"/>
                  </a:solidFill>
                </a:rPr>
                <a:t>Interference</a:t>
              </a:r>
            </a:p>
          </p:txBody>
        </p:sp>
        <p:sp>
          <p:nvSpPr>
            <p:cNvPr id="46108" name="Text Box 5">
              <a:extLst>
                <a:ext uri="{FF2B5EF4-FFF2-40B4-BE49-F238E27FC236}">
                  <a16:creationId xmlns:a16="http://schemas.microsoft.com/office/drawing/2014/main" id="{CFA5B337-F605-B492-233B-51EF8F79F5A2}"/>
                </a:ext>
              </a:extLst>
            </p:cNvPr>
            <p:cNvSpPr txBox="1">
              <a:spLocks noChangeArrowheads="1"/>
            </p:cNvSpPr>
            <p:nvPr/>
          </p:nvSpPr>
          <p:spPr bwMode="auto">
            <a:xfrm>
              <a:off x="2612860" y="2814520"/>
              <a:ext cx="77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sz="1800" b="0" i="0">
                  <a:solidFill>
                    <a:srgbClr val="0033CC"/>
                  </a:solidFill>
                  <a:latin typeface="Arial" panose="020B0604020202020204" pitchFamily="34" charset="0"/>
                </a:rPr>
                <a:t>P</a:t>
              </a:r>
              <a:r>
                <a:rPr lang="en-US" altLang="en-CH" sz="1800" b="0" i="0" baseline="30000">
                  <a:solidFill>
                    <a:srgbClr val="0033CC"/>
                  </a:solidFill>
                  <a:latin typeface="Arial" panose="020B0604020202020204" pitchFamily="34" charset="0"/>
                </a:rPr>
                <a:t>0</a:t>
              </a:r>
              <a:r>
                <a:rPr lang="en-US" altLang="en-CH" sz="1800" b="0" i="0">
                  <a:solidFill>
                    <a:srgbClr val="0033CC"/>
                  </a:solidFill>
                  <a:latin typeface="Arial" panose="020B0604020202020204" pitchFamily="34" charset="0"/>
                  <a:sym typeface="Wingdings" pitchFamily="2" charset="2"/>
                </a:rPr>
                <a:t> f</a:t>
              </a:r>
              <a:endParaRPr lang="en-GB" altLang="en-CH" sz="1800" b="0" i="0" baseline="30000">
                <a:solidFill>
                  <a:srgbClr val="0033CC"/>
                </a:solidFill>
                <a:latin typeface="Arial" panose="020B0604020202020204" pitchFamily="34" charset="0"/>
              </a:endParaRPr>
            </a:p>
          </p:txBody>
        </p:sp>
        <p:sp>
          <p:nvSpPr>
            <p:cNvPr id="46109" name="Text Box 6">
              <a:extLst>
                <a:ext uri="{FF2B5EF4-FFF2-40B4-BE49-F238E27FC236}">
                  <a16:creationId xmlns:a16="http://schemas.microsoft.com/office/drawing/2014/main" id="{6700E91A-6A0B-E9FF-3AA4-65BBBEA3C76C}"/>
                </a:ext>
              </a:extLst>
            </p:cNvPr>
            <p:cNvSpPr txBox="1">
              <a:spLocks noChangeArrowheads="1"/>
            </p:cNvSpPr>
            <p:nvPr/>
          </p:nvSpPr>
          <p:spPr bwMode="auto">
            <a:xfrm>
              <a:off x="4990645" y="2814520"/>
              <a:ext cx="122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GB" altLang="en-CH" sz="1800" b="0" i="0">
                  <a:solidFill>
                    <a:srgbClr val="FF0000"/>
                  </a:solidFill>
                  <a:latin typeface="Arial" panose="020B0604020202020204" pitchFamily="34" charset="0"/>
                </a:rPr>
                <a:t>P</a:t>
              </a:r>
              <a:r>
                <a:rPr lang="en-GB" altLang="en-CH" sz="1800" b="0" i="0" baseline="30000">
                  <a:solidFill>
                    <a:srgbClr val="FF0000"/>
                  </a:solidFill>
                  <a:latin typeface="Arial" panose="020B0604020202020204" pitchFamily="34" charset="0"/>
                </a:rPr>
                <a:t>0</a:t>
              </a:r>
              <a:r>
                <a:rPr lang="en-GB" altLang="en-CH" sz="1800" b="0" i="0">
                  <a:solidFill>
                    <a:srgbClr val="FF0000"/>
                  </a:solidFill>
                  <a:latin typeface="Arial" panose="020B0604020202020204" pitchFamily="34" charset="0"/>
                  <a:sym typeface="Wingdings" pitchFamily="2" charset="2"/>
                </a:rPr>
                <a:t></a:t>
              </a:r>
              <a:r>
                <a:rPr lang="en-GB" altLang="en-CH" sz="1800" b="0" i="0">
                  <a:solidFill>
                    <a:srgbClr val="FF0000"/>
                  </a:solidFill>
                  <a:latin typeface="Arial Bar"/>
                  <a:sym typeface="Wingdings" pitchFamily="2" charset="2"/>
                </a:rPr>
                <a:t>P</a:t>
              </a:r>
              <a:r>
                <a:rPr lang="en-GB" altLang="en-CH" sz="1800" b="0" i="0" baseline="30000">
                  <a:solidFill>
                    <a:srgbClr val="FF0000"/>
                  </a:solidFill>
                  <a:latin typeface="Arial" panose="020B0604020202020204" pitchFamily="34" charset="0"/>
                  <a:sym typeface="Wingdings" pitchFamily="2" charset="2"/>
                </a:rPr>
                <a:t>0 </a:t>
              </a:r>
              <a:r>
                <a:rPr lang="en-GB" altLang="en-CH" sz="1800" b="0" i="0">
                  <a:solidFill>
                    <a:srgbClr val="FF0000"/>
                  </a:solidFill>
                  <a:latin typeface="Arial" panose="020B0604020202020204" pitchFamily="34" charset="0"/>
                  <a:sym typeface="Wingdings" pitchFamily="2" charset="2"/>
                </a:rPr>
                <a:t>f</a:t>
              </a:r>
              <a:endParaRPr lang="en-GB" altLang="en-CH" sz="1800" b="0" i="0">
                <a:solidFill>
                  <a:srgbClr val="FF0000"/>
                </a:solidFill>
                <a:latin typeface="Arial" panose="020B0604020202020204" pitchFamily="34" charset="0"/>
              </a:endParaRPr>
            </a:p>
          </p:txBody>
        </p:sp>
        <p:sp>
          <p:nvSpPr>
            <p:cNvPr id="46110" name="Line 7">
              <a:extLst>
                <a:ext uri="{FF2B5EF4-FFF2-40B4-BE49-F238E27FC236}">
                  <a16:creationId xmlns:a16="http://schemas.microsoft.com/office/drawing/2014/main" id="{308FAE7E-07EC-BF28-1F8A-999880B3E702}"/>
                </a:ext>
              </a:extLst>
            </p:cNvPr>
            <p:cNvSpPr>
              <a:spLocks noChangeShapeType="1"/>
            </p:cNvSpPr>
            <p:nvPr/>
          </p:nvSpPr>
          <p:spPr bwMode="auto">
            <a:xfrm>
              <a:off x="2152485" y="3003433"/>
              <a:ext cx="4984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sp>
          <p:nvSpPr>
            <p:cNvPr id="46111" name="Line 8">
              <a:extLst>
                <a:ext uri="{FF2B5EF4-FFF2-40B4-BE49-F238E27FC236}">
                  <a16:creationId xmlns:a16="http://schemas.microsoft.com/office/drawing/2014/main" id="{84C13253-51FC-19FF-5452-559FF8C53B3E}"/>
                </a:ext>
              </a:extLst>
            </p:cNvPr>
            <p:cNvSpPr>
              <a:spLocks noChangeShapeType="1"/>
            </p:cNvSpPr>
            <p:nvPr/>
          </p:nvSpPr>
          <p:spPr bwMode="auto">
            <a:xfrm>
              <a:off x="4552495" y="3006608"/>
              <a:ext cx="4968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sp>
          <p:nvSpPr>
            <p:cNvPr id="46112" name="Line 9">
              <a:extLst>
                <a:ext uri="{FF2B5EF4-FFF2-40B4-BE49-F238E27FC236}">
                  <a16:creationId xmlns:a16="http://schemas.microsoft.com/office/drawing/2014/main" id="{E614DD94-BDF9-E29F-6060-61FC69EB1C71}"/>
                </a:ext>
              </a:extLst>
            </p:cNvPr>
            <p:cNvSpPr>
              <a:spLocks noChangeShapeType="1"/>
            </p:cNvSpPr>
            <p:nvPr/>
          </p:nvSpPr>
          <p:spPr bwMode="auto">
            <a:xfrm flipV="1">
              <a:off x="5555795" y="2866908"/>
              <a:ext cx="153988" cy="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CH"/>
            </a:p>
          </p:txBody>
        </p:sp>
        <p:sp>
          <p:nvSpPr>
            <p:cNvPr id="46113" name="Oval 18">
              <a:extLst>
                <a:ext uri="{FF2B5EF4-FFF2-40B4-BE49-F238E27FC236}">
                  <a16:creationId xmlns:a16="http://schemas.microsoft.com/office/drawing/2014/main" id="{C1EB8A7E-BBD1-5651-9FEA-9E0BCB593BCB}"/>
                </a:ext>
              </a:extLst>
            </p:cNvPr>
            <p:cNvSpPr>
              <a:spLocks noChangeArrowheads="1"/>
            </p:cNvSpPr>
            <p:nvPr/>
          </p:nvSpPr>
          <p:spPr bwMode="auto">
            <a:xfrm>
              <a:off x="3139620" y="2123230"/>
              <a:ext cx="1371600" cy="694183"/>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6114" name="Oval 19">
              <a:extLst>
                <a:ext uri="{FF2B5EF4-FFF2-40B4-BE49-F238E27FC236}">
                  <a16:creationId xmlns:a16="http://schemas.microsoft.com/office/drawing/2014/main" id="{2D8355D3-127D-A692-AE24-7249DD66D7C0}"/>
                </a:ext>
              </a:extLst>
            </p:cNvPr>
            <p:cNvSpPr>
              <a:spLocks noChangeArrowheads="1"/>
            </p:cNvSpPr>
            <p:nvPr/>
          </p:nvSpPr>
          <p:spPr bwMode="auto">
            <a:xfrm>
              <a:off x="4777920" y="2123230"/>
              <a:ext cx="1600200" cy="71887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6115" name="Oval 20">
              <a:extLst>
                <a:ext uri="{FF2B5EF4-FFF2-40B4-BE49-F238E27FC236}">
                  <a16:creationId xmlns:a16="http://schemas.microsoft.com/office/drawing/2014/main" id="{2AB132CB-F2F4-DE2F-497C-0ECA354A1E97}"/>
                </a:ext>
              </a:extLst>
            </p:cNvPr>
            <p:cNvSpPr>
              <a:spLocks noChangeArrowheads="1"/>
            </p:cNvSpPr>
            <p:nvPr/>
          </p:nvSpPr>
          <p:spPr bwMode="auto">
            <a:xfrm>
              <a:off x="6594020" y="2043527"/>
              <a:ext cx="2286000" cy="990600"/>
            </a:xfrm>
            <a:prstGeom prst="ellipse">
              <a:avLst/>
            </a:prstGeom>
            <a:noFill/>
            <a:ln w="254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pSp>
      <p:grpSp>
        <p:nvGrpSpPr>
          <p:cNvPr id="4" name="Group 60">
            <a:extLst>
              <a:ext uri="{FF2B5EF4-FFF2-40B4-BE49-F238E27FC236}">
                <a16:creationId xmlns:a16="http://schemas.microsoft.com/office/drawing/2014/main" id="{122FC4E9-53EE-B141-0D55-DFA632BFB82D}"/>
              </a:ext>
            </a:extLst>
          </p:cNvPr>
          <p:cNvGrpSpPr>
            <a:grpSpLocks/>
          </p:cNvGrpSpPr>
          <p:nvPr/>
        </p:nvGrpSpPr>
        <p:grpSpPr bwMode="auto">
          <a:xfrm>
            <a:off x="1652588" y="5424488"/>
            <a:ext cx="7199312" cy="1320800"/>
            <a:chOff x="1653220" y="5424035"/>
            <a:chExt cx="7198680" cy="1320800"/>
          </a:xfrm>
        </p:grpSpPr>
        <p:grpSp>
          <p:nvGrpSpPr>
            <p:cNvPr id="46087" name="Group 22">
              <a:extLst>
                <a:ext uri="{FF2B5EF4-FFF2-40B4-BE49-F238E27FC236}">
                  <a16:creationId xmlns:a16="http://schemas.microsoft.com/office/drawing/2014/main" id="{CC9D3C88-5223-AC4C-0EC7-16AEA68D62D5}"/>
                </a:ext>
              </a:extLst>
            </p:cNvPr>
            <p:cNvGrpSpPr>
              <a:grpSpLocks/>
            </p:cNvGrpSpPr>
            <p:nvPr/>
          </p:nvGrpSpPr>
          <p:grpSpPr bwMode="auto">
            <a:xfrm>
              <a:off x="3848100" y="5424035"/>
              <a:ext cx="5003800" cy="1320800"/>
              <a:chOff x="3759200" y="838200"/>
              <a:chExt cx="5003800" cy="1320800"/>
            </a:xfrm>
          </p:grpSpPr>
          <p:sp>
            <p:nvSpPr>
              <p:cNvPr id="46096" name="Oval 6">
                <a:extLst>
                  <a:ext uri="{FF2B5EF4-FFF2-40B4-BE49-F238E27FC236}">
                    <a16:creationId xmlns:a16="http://schemas.microsoft.com/office/drawing/2014/main" id="{C6650F56-6169-CA00-8CE0-2C00E2567B5D}"/>
                  </a:ext>
                </a:extLst>
              </p:cNvPr>
              <p:cNvSpPr>
                <a:spLocks noChangeArrowheads="1"/>
              </p:cNvSpPr>
              <p:nvPr/>
            </p:nvSpPr>
            <p:spPr bwMode="auto">
              <a:xfrm>
                <a:off x="3759200" y="1320800"/>
                <a:ext cx="1574800" cy="838200"/>
              </a:xfrm>
              <a:prstGeom prst="ellipse">
                <a:avLst/>
              </a:prstGeom>
              <a:noFill/>
              <a:ln w="254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6097" name="Oval 7">
                <a:extLst>
                  <a:ext uri="{FF2B5EF4-FFF2-40B4-BE49-F238E27FC236}">
                    <a16:creationId xmlns:a16="http://schemas.microsoft.com/office/drawing/2014/main" id="{57B1A1EC-7F36-B2F1-168D-C5298B4FE074}"/>
                  </a:ext>
                </a:extLst>
              </p:cNvPr>
              <p:cNvSpPr>
                <a:spLocks noChangeArrowheads="1"/>
              </p:cNvSpPr>
              <p:nvPr/>
            </p:nvSpPr>
            <p:spPr bwMode="auto">
              <a:xfrm>
                <a:off x="7467600" y="1320800"/>
                <a:ext cx="1295400" cy="838200"/>
              </a:xfrm>
              <a:prstGeom prst="ellipse">
                <a:avLst/>
              </a:prstGeom>
              <a:noFill/>
              <a:ln w="254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6098" name="TextBox 9">
                <a:extLst>
                  <a:ext uri="{FF2B5EF4-FFF2-40B4-BE49-F238E27FC236}">
                    <a16:creationId xmlns:a16="http://schemas.microsoft.com/office/drawing/2014/main" id="{24E2B71D-EFD3-C4B6-65AC-159D29549DC5}"/>
                  </a:ext>
                </a:extLst>
              </p:cNvPr>
              <p:cNvSpPr txBox="1">
                <a:spLocks noChangeArrowheads="1"/>
              </p:cNvSpPr>
              <p:nvPr/>
            </p:nvSpPr>
            <p:spPr bwMode="auto">
              <a:xfrm>
                <a:off x="5638997" y="838200"/>
                <a:ext cx="1455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rgbClr val="00B050"/>
                    </a:solidFill>
                  </a:rPr>
                  <a:t>Interference</a:t>
                </a:r>
              </a:p>
            </p:txBody>
          </p:sp>
          <p:cxnSp>
            <p:nvCxnSpPr>
              <p:cNvPr id="46099" name="Straight Connector 11">
                <a:extLst>
                  <a:ext uri="{FF2B5EF4-FFF2-40B4-BE49-F238E27FC236}">
                    <a16:creationId xmlns:a16="http://schemas.microsoft.com/office/drawing/2014/main" id="{DFD1677D-D58B-E252-0107-15B82900097F}"/>
                  </a:ext>
                </a:extLst>
              </p:cNvPr>
              <p:cNvCxnSpPr>
                <a:cxnSpLocks noChangeShapeType="1"/>
                <a:endCxn id="46096" idx="7"/>
              </p:cNvCxnSpPr>
              <p:nvPr/>
            </p:nvCxnSpPr>
            <p:spPr bwMode="auto">
              <a:xfrm rot="10800000" flipV="1">
                <a:off x="5103376" y="1066799"/>
                <a:ext cx="535424" cy="376751"/>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cxnSp>
          <p:cxnSp>
            <p:nvCxnSpPr>
              <p:cNvPr id="46100" name="Straight Connector 13">
                <a:extLst>
                  <a:ext uri="{FF2B5EF4-FFF2-40B4-BE49-F238E27FC236}">
                    <a16:creationId xmlns:a16="http://schemas.microsoft.com/office/drawing/2014/main" id="{F51940F8-38B3-654F-75E0-661D038E58DC}"/>
                  </a:ext>
                </a:extLst>
              </p:cNvPr>
              <p:cNvCxnSpPr>
                <a:cxnSpLocks noChangeShapeType="1"/>
              </p:cNvCxnSpPr>
              <p:nvPr/>
            </p:nvCxnSpPr>
            <p:spPr bwMode="auto">
              <a:xfrm>
                <a:off x="7241024" y="1066800"/>
                <a:ext cx="531376" cy="304800"/>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cxnSp>
        </p:grpSp>
        <p:grpSp>
          <p:nvGrpSpPr>
            <p:cNvPr id="46088" name="Group 20">
              <a:extLst>
                <a:ext uri="{FF2B5EF4-FFF2-40B4-BE49-F238E27FC236}">
                  <a16:creationId xmlns:a16="http://schemas.microsoft.com/office/drawing/2014/main" id="{4F425916-95E8-64AA-4044-DB8AFEA6A330}"/>
                </a:ext>
              </a:extLst>
            </p:cNvPr>
            <p:cNvGrpSpPr>
              <a:grpSpLocks/>
            </p:cNvGrpSpPr>
            <p:nvPr/>
          </p:nvGrpSpPr>
          <p:grpSpPr bwMode="auto">
            <a:xfrm>
              <a:off x="1653220" y="5424035"/>
              <a:ext cx="4378170" cy="1282395"/>
              <a:chOff x="1564320" y="838200"/>
              <a:chExt cx="4378170" cy="1282395"/>
            </a:xfrm>
          </p:grpSpPr>
          <p:sp>
            <p:nvSpPr>
              <p:cNvPr id="46091" name="Oval 4">
                <a:extLst>
                  <a:ext uri="{FF2B5EF4-FFF2-40B4-BE49-F238E27FC236}">
                    <a16:creationId xmlns:a16="http://schemas.microsoft.com/office/drawing/2014/main" id="{A4FF3868-0319-82F7-8DA0-09A407002373}"/>
                  </a:ext>
                </a:extLst>
              </p:cNvPr>
              <p:cNvSpPr>
                <a:spLocks noChangeArrowheads="1"/>
              </p:cNvSpPr>
              <p:nvPr/>
            </p:nvSpPr>
            <p:spPr bwMode="auto">
              <a:xfrm>
                <a:off x="1564320" y="1493110"/>
                <a:ext cx="437070" cy="627485"/>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6092" name="Oval 5">
                <a:extLst>
                  <a:ext uri="{FF2B5EF4-FFF2-40B4-BE49-F238E27FC236}">
                    <a16:creationId xmlns:a16="http://schemas.microsoft.com/office/drawing/2014/main" id="{8AD955F2-D328-D3FE-215E-403055F93D65}"/>
                  </a:ext>
                </a:extLst>
              </p:cNvPr>
              <p:cNvSpPr>
                <a:spLocks noChangeArrowheads="1"/>
              </p:cNvSpPr>
              <p:nvPr/>
            </p:nvSpPr>
            <p:spPr bwMode="auto">
              <a:xfrm>
                <a:off x="5422900" y="1454705"/>
                <a:ext cx="519590" cy="652885"/>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6093" name="TextBox 8">
                <a:extLst>
                  <a:ext uri="{FF2B5EF4-FFF2-40B4-BE49-F238E27FC236}">
                    <a16:creationId xmlns:a16="http://schemas.microsoft.com/office/drawing/2014/main" id="{843E728A-4042-769A-ADB2-A677568F85C5}"/>
                  </a:ext>
                </a:extLst>
              </p:cNvPr>
              <p:cNvSpPr txBox="1">
                <a:spLocks noChangeArrowheads="1"/>
              </p:cNvSpPr>
              <p:nvPr/>
            </p:nvSpPr>
            <p:spPr bwMode="auto">
              <a:xfrm>
                <a:off x="3276600" y="838200"/>
                <a:ext cx="17524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t>(</a:t>
                </a:r>
                <a:r>
                  <a:rPr lang="ja-JP" altLang="en-US" sz="1400"/>
                  <a:t>‘</a:t>
                </a:r>
                <a:r>
                  <a:rPr lang="en-US" altLang="ja-JP" sz="1400"/>
                  <a:t>direct</a:t>
                </a:r>
                <a:r>
                  <a:rPr lang="ja-JP" altLang="en-US" sz="1400"/>
                  <a:t>’</a:t>
                </a:r>
                <a:r>
                  <a:rPr lang="en-US" altLang="ja-JP" sz="1400"/>
                  <a:t>) Decay</a:t>
                </a:r>
                <a:endParaRPr lang="en-US" altLang="en-CH" sz="1400"/>
              </a:p>
            </p:txBody>
          </p:sp>
          <p:cxnSp>
            <p:nvCxnSpPr>
              <p:cNvPr id="46094" name="Straight Connector 15">
                <a:extLst>
                  <a:ext uri="{FF2B5EF4-FFF2-40B4-BE49-F238E27FC236}">
                    <a16:creationId xmlns:a16="http://schemas.microsoft.com/office/drawing/2014/main" id="{86C9A818-ECF1-8D12-1E7B-5639D972F308}"/>
                  </a:ext>
                </a:extLst>
              </p:cNvPr>
              <p:cNvCxnSpPr>
                <a:cxnSpLocks noChangeShapeType="1"/>
              </p:cNvCxnSpPr>
              <p:nvPr/>
            </p:nvCxnSpPr>
            <p:spPr bwMode="auto">
              <a:xfrm>
                <a:off x="5029200" y="1143000"/>
                <a:ext cx="531376"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46095" name="Straight Connector 17">
                <a:extLst>
                  <a:ext uri="{FF2B5EF4-FFF2-40B4-BE49-F238E27FC236}">
                    <a16:creationId xmlns:a16="http://schemas.microsoft.com/office/drawing/2014/main" id="{0D1C7758-FF7D-39D2-F95F-F1509C791735}"/>
                  </a:ext>
                </a:extLst>
              </p:cNvPr>
              <p:cNvCxnSpPr>
                <a:cxnSpLocks noChangeShapeType="1"/>
                <a:stCxn id="46089" idx="0"/>
              </p:cNvCxnSpPr>
              <p:nvPr/>
            </p:nvCxnSpPr>
            <p:spPr bwMode="auto">
              <a:xfrm rot="5400000" flipH="1" flipV="1">
                <a:off x="2557568" y="802943"/>
                <a:ext cx="429775" cy="10336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grpSp>
        <p:sp>
          <p:nvSpPr>
            <p:cNvPr id="46089" name="Oval 19">
              <a:extLst>
                <a:ext uri="{FF2B5EF4-FFF2-40B4-BE49-F238E27FC236}">
                  <a16:creationId xmlns:a16="http://schemas.microsoft.com/office/drawing/2014/main" id="{C3E6ACFF-C23C-E3EE-76D6-E7E060041E74}"/>
                </a:ext>
              </a:extLst>
            </p:cNvPr>
            <p:cNvSpPr>
              <a:spLocks noChangeArrowheads="1"/>
            </p:cNvSpPr>
            <p:nvPr/>
          </p:nvSpPr>
          <p:spPr bwMode="auto">
            <a:xfrm>
              <a:off x="2114080" y="6120510"/>
              <a:ext cx="460860" cy="603657"/>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6090" name="Oval 19">
              <a:extLst>
                <a:ext uri="{FF2B5EF4-FFF2-40B4-BE49-F238E27FC236}">
                  <a16:creationId xmlns:a16="http://schemas.microsoft.com/office/drawing/2014/main" id="{D0B0FC81-6C3A-C8C8-FCE6-697D284437A2}"/>
                </a:ext>
              </a:extLst>
            </p:cNvPr>
            <p:cNvSpPr>
              <a:spLocks noChangeArrowheads="1"/>
            </p:cNvSpPr>
            <p:nvPr/>
          </p:nvSpPr>
          <p:spPr bwMode="auto">
            <a:xfrm>
              <a:off x="5992985" y="6078945"/>
              <a:ext cx="460860" cy="603657"/>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fade">
                                      <p:cBhvr>
                                        <p:cTn id="12" dur="2000"/>
                                        <p:tgtEl>
                                          <p:spTgt spid="71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831956E5-5845-4650-595C-75F301258C89}"/>
              </a:ext>
            </a:extLst>
          </p:cNvPr>
          <p:cNvSpPr>
            <a:spLocks noGrp="1" noChangeArrowheads="1"/>
          </p:cNvSpPr>
          <p:nvPr>
            <p:ph type="title"/>
          </p:nvPr>
        </p:nvSpPr>
        <p:spPr/>
        <p:txBody>
          <a:bodyPr/>
          <a:lstStyle/>
          <a:p>
            <a:r>
              <a:rPr lang="en-US" altLang="en-CH">
                <a:ea typeface="ＭＳ Ｐゴシック" panose="020B0600070205080204" pitchFamily="34" charset="-128"/>
              </a:rPr>
              <a:t>CP violation: type 3</a:t>
            </a:r>
          </a:p>
        </p:txBody>
      </p:sp>
      <p:sp>
        <p:nvSpPr>
          <p:cNvPr id="48130" name="Footer Placeholder 3">
            <a:extLst>
              <a:ext uri="{FF2B5EF4-FFF2-40B4-BE49-F238E27FC236}">
                <a16:creationId xmlns:a16="http://schemas.microsoft.com/office/drawing/2014/main" id="{648AB26B-0465-2280-4449-97CBFFE42BB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3F1A6B99-96E7-B644-BF81-1E81E1FADABB}" type="slidenum">
              <a:rPr lang="en-US" altLang="en-CH" sz="1000" smtClean="0">
                <a:solidFill>
                  <a:schemeClr val="accent2"/>
                </a:solidFill>
              </a:rPr>
              <a:pPr>
                <a:spcBef>
                  <a:spcPct val="0"/>
                </a:spcBef>
                <a:buFontTx/>
                <a:buNone/>
              </a:pPr>
              <a:t>73</a:t>
            </a:fld>
            <a:r>
              <a:rPr lang="en-US" altLang="en-CH" sz="1000">
                <a:solidFill>
                  <a:schemeClr val="accent2"/>
                </a:solidFill>
              </a:rPr>
              <a:t>)</a:t>
            </a:r>
          </a:p>
        </p:txBody>
      </p:sp>
      <p:pic>
        <p:nvPicPr>
          <p:cNvPr id="48131" name="Picture 2">
            <a:extLst>
              <a:ext uri="{FF2B5EF4-FFF2-40B4-BE49-F238E27FC236}">
                <a16:creationId xmlns:a16="http://schemas.microsoft.com/office/drawing/2014/main" id="{49B54907-A41C-08CD-EB80-B43FF0B34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933450"/>
            <a:ext cx="54371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a:extLst>
              <a:ext uri="{FF2B5EF4-FFF2-40B4-BE49-F238E27FC236}">
                <a16:creationId xmlns:a16="http://schemas.microsoft.com/office/drawing/2014/main" id="{6A2B52E0-2B5D-063D-6744-808D11B93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1810"/>
          <a:stretch>
            <a:fillRect/>
          </a:stretch>
        </p:blipFill>
        <p:spPr bwMode="auto">
          <a:xfrm>
            <a:off x="1922463" y="1700213"/>
            <a:ext cx="46085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a:extLst>
              <a:ext uri="{FF2B5EF4-FFF2-40B4-BE49-F238E27FC236}">
                <a16:creationId xmlns:a16="http://schemas.microsoft.com/office/drawing/2014/main" id="{2A6B9BC3-158C-0B88-C5C8-DAF6D4BC4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 y="5203825"/>
            <a:ext cx="8334375" cy="1028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4" name="Picture 6">
            <a:extLst>
              <a:ext uri="{FF2B5EF4-FFF2-40B4-BE49-F238E27FC236}">
                <a16:creationId xmlns:a16="http://schemas.microsoft.com/office/drawing/2014/main" id="{72663195-0EFF-3FDE-81FA-F2F7B9ED4F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7354"/>
          <a:stretch>
            <a:fillRect/>
          </a:stretch>
        </p:blipFill>
        <p:spPr bwMode="auto">
          <a:xfrm>
            <a:off x="1308100" y="3313113"/>
            <a:ext cx="60674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6">
            <a:extLst>
              <a:ext uri="{FF2B5EF4-FFF2-40B4-BE49-F238E27FC236}">
                <a16:creationId xmlns:a16="http://schemas.microsoft.com/office/drawing/2014/main" id="{E512C5AA-A0ED-F646-E6A8-FB06462B57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045" t="74258" r="17702" b="-2975"/>
          <a:stretch>
            <a:fillRect/>
          </a:stretch>
        </p:blipFill>
        <p:spPr bwMode="auto">
          <a:xfrm>
            <a:off x="2152650" y="4273550"/>
            <a:ext cx="4262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4">
            <a:extLst>
              <a:ext uri="{FF2B5EF4-FFF2-40B4-BE49-F238E27FC236}">
                <a16:creationId xmlns:a16="http://schemas.microsoft.com/office/drawing/2014/main" id="{30DA191F-15D6-C9CD-EE90-5E169FF186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9025" y="125413"/>
            <a:ext cx="274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Oval 9">
            <a:extLst>
              <a:ext uri="{FF2B5EF4-FFF2-40B4-BE49-F238E27FC236}">
                <a16:creationId xmlns:a16="http://schemas.microsoft.com/office/drawing/2014/main" id="{031E3B04-8F94-43CD-2B81-1F24447375A5}"/>
              </a:ext>
            </a:extLst>
          </p:cNvPr>
          <p:cNvSpPr>
            <a:spLocks noChangeArrowheads="1"/>
          </p:cNvSpPr>
          <p:nvPr/>
        </p:nvSpPr>
        <p:spPr bwMode="auto">
          <a:xfrm>
            <a:off x="6016625" y="11113"/>
            <a:ext cx="3048000" cy="914400"/>
          </a:xfrm>
          <a:prstGeom prst="ellipse">
            <a:avLst/>
          </a:prstGeom>
          <a:noFill/>
          <a:ln w="635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8138" name="Oval 10">
            <a:extLst>
              <a:ext uri="{FF2B5EF4-FFF2-40B4-BE49-F238E27FC236}">
                <a16:creationId xmlns:a16="http://schemas.microsoft.com/office/drawing/2014/main" id="{9C997A0F-4822-9700-4BBE-6AD491EEEE00}"/>
              </a:ext>
            </a:extLst>
          </p:cNvPr>
          <p:cNvSpPr>
            <a:spLocks noChangeArrowheads="1"/>
          </p:cNvSpPr>
          <p:nvPr/>
        </p:nvSpPr>
        <p:spPr bwMode="auto">
          <a:xfrm>
            <a:off x="4725988" y="4043363"/>
            <a:ext cx="1343025" cy="914400"/>
          </a:xfrm>
          <a:prstGeom prst="ellipse">
            <a:avLst/>
          </a:prstGeom>
          <a:noFill/>
          <a:ln w="635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48139" name="Oval 11">
            <a:extLst>
              <a:ext uri="{FF2B5EF4-FFF2-40B4-BE49-F238E27FC236}">
                <a16:creationId xmlns:a16="http://schemas.microsoft.com/office/drawing/2014/main" id="{C5FE944D-E599-1C7B-6DCD-C954C7623FC4}"/>
              </a:ext>
            </a:extLst>
          </p:cNvPr>
          <p:cNvSpPr>
            <a:spLocks noChangeArrowheads="1"/>
          </p:cNvSpPr>
          <p:nvPr/>
        </p:nvSpPr>
        <p:spPr bwMode="auto">
          <a:xfrm>
            <a:off x="6492875" y="5118100"/>
            <a:ext cx="884238" cy="914400"/>
          </a:xfrm>
          <a:prstGeom prst="ellipse">
            <a:avLst/>
          </a:prstGeom>
          <a:noFill/>
          <a:ln w="635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a:extLst>
              <a:ext uri="{FF2B5EF4-FFF2-40B4-BE49-F238E27FC236}">
                <a16:creationId xmlns:a16="http://schemas.microsoft.com/office/drawing/2014/main" id="{0380161C-ED9E-9492-1D88-89BB77B9B8B5}"/>
              </a:ext>
            </a:extLst>
          </p:cNvPr>
          <p:cNvSpPr>
            <a:spLocks noGrp="1" noChangeArrowheads="1"/>
          </p:cNvSpPr>
          <p:nvPr>
            <p:ph type="body" idx="1"/>
          </p:nvPr>
        </p:nvSpPr>
        <p:spPr>
          <a:xfrm>
            <a:off x="685800" y="990600"/>
            <a:ext cx="7772400" cy="4343400"/>
          </a:xfrm>
        </p:spPr>
        <p:txBody>
          <a:bodyPr/>
          <a:lstStyle/>
          <a:p>
            <a:pPr marL="457200" indent="-457200">
              <a:buFontTx/>
              <a:buNone/>
            </a:pPr>
            <a:r>
              <a:rPr lang="en-US" altLang="en-CH">
                <a:ea typeface="ＭＳ Ｐゴシック" panose="020B0600070205080204" pitchFamily="34" charset="-128"/>
              </a:rPr>
              <a:t>Consider   f=f :</a:t>
            </a:r>
          </a:p>
          <a:p>
            <a:pPr marL="457200" indent="-457200">
              <a:buFont typeface="Verdana" panose="020B0604030504040204" pitchFamily="34" charset="0"/>
              <a:buAutoNum type="arabicPeriod" startAt="3"/>
            </a:pPr>
            <a:endParaRPr lang="en-US" altLang="en-CH">
              <a:ea typeface="ＭＳ Ｐゴシック" panose="020B0600070205080204" pitchFamily="34" charset="-128"/>
            </a:endParaRPr>
          </a:p>
          <a:p>
            <a:pPr marL="457200" indent="-457200">
              <a:buFont typeface="Verdana" panose="020B0604030504040204" pitchFamily="34" charset="0"/>
              <a:buAutoNum type="arabicPeriod" startAt="3"/>
            </a:pPr>
            <a:endParaRPr lang="en-US" altLang="en-CH">
              <a:ea typeface="ＭＳ Ｐゴシック" panose="020B0600070205080204" pitchFamily="34" charset="-128"/>
            </a:endParaRPr>
          </a:p>
          <a:p>
            <a:pPr marL="457200" indent="-457200">
              <a:buFontTx/>
              <a:buNone/>
            </a:pPr>
            <a:endParaRPr lang="en-US" altLang="en-CH">
              <a:ea typeface="ＭＳ Ｐゴシック" panose="020B0600070205080204" pitchFamily="34" charset="-128"/>
            </a:endParaRPr>
          </a:p>
          <a:p>
            <a:pPr marL="457200" indent="-457200">
              <a:buFontTx/>
              <a:buNone/>
            </a:pPr>
            <a:r>
              <a:rPr lang="en-US" altLang="en-CH">
                <a:ea typeface="ＭＳ Ｐゴシック" panose="020B0600070205080204" pitchFamily="34" charset="-128"/>
              </a:rPr>
              <a:t>If one amplitude dominates the decay, then A</a:t>
            </a:r>
            <a:r>
              <a:rPr lang="en-US" altLang="en-CH" baseline="-25000">
                <a:ea typeface="ＭＳ Ｐゴシック" panose="020B0600070205080204" pitchFamily="34" charset="-128"/>
              </a:rPr>
              <a:t>f</a:t>
            </a:r>
            <a:r>
              <a:rPr lang="en-US" altLang="en-CH">
                <a:ea typeface="ＭＳ Ｐゴシック" panose="020B0600070205080204" pitchFamily="34" charset="-128"/>
              </a:rPr>
              <a:t> = A</a:t>
            </a:r>
            <a:r>
              <a:rPr lang="en-US" altLang="en-CH" baseline="-25000">
                <a:ea typeface="ＭＳ Ｐゴシック" panose="020B0600070205080204" pitchFamily="34" charset="-128"/>
              </a:rPr>
              <a:t>f</a:t>
            </a:r>
          </a:p>
          <a:p>
            <a:pPr marL="457200" indent="-457200">
              <a:buFontTx/>
              <a:buNone/>
            </a:pPr>
            <a:endParaRPr lang="en-US" altLang="en-CH">
              <a:ea typeface="ＭＳ Ｐゴシック" panose="020B0600070205080204" pitchFamily="34" charset="-128"/>
            </a:endParaRPr>
          </a:p>
          <a:p>
            <a:pPr marL="457200" indent="-457200">
              <a:buFontTx/>
              <a:buNone/>
            </a:pPr>
            <a:endParaRPr lang="en-US" altLang="en-CH">
              <a:ea typeface="ＭＳ Ｐゴシック" panose="020B0600070205080204" pitchFamily="34" charset="-128"/>
            </a:endParaRPr>
          </a:p>
          <a:p>
            <a:pPr marL="457200" indent="-457200">
              <a:buFontTx/>
              <a:buNone/>
            </a:pPr>
            <a:endParaRPr lang="en-US" altLang="en-CH">
              <a:ea typeface="ＭＳ Ｐゴシック" panose="020B0600070205080204" pitchFamily="34" charset="-128"/>
            </a:endParaRPr>
          </a:p>
          <a:p>
            <a:pPr marL="457200" indent="-457200">
              <a:buFont typeface="Verdana" panose="020B0604030504040204" pitchFamily="34" charset="0"/>
              <a:buAutoNum type="arabicPeriod" startAt="3"/>
            </a:pPr>
            <a:r>
              <a:rPr lang="en-US" altLang="en-CH">
                <a:ea typeface="ＭＳ Ｐゴシック" panose="020B0600070205080204" pitchFamily="34" charset="-128"/>
              </a:rPr>
              <a:t>CP violation in interference</a:t>
            </a:r>
          </a:p>
        </p:txBody>
      </p:sp>
      <p:sp>
        <p:nvSpPr>
          <p:cNvPr id="50178" name="Rectangle 2">
            <a:extLst>
              <a:ext uri="{FF2B5EF4-FFF2-40B4-BE49-F238E27FC236}">
                <a16:creationId xmlns:a16="http://schemas.microsoft.com/office/drawing/2014/main" id="{8F8231A9-A3BE-C637-F76C-71D8B1AEB13A}"/>
              </a:ext>
            </a:extLst>
          </p:cNvPr>
          <p:cNvSpPr>
            <a:spLocks noGrp="1" noChangeArrowheads="1"/>
          </p:cNvSpPr>
          <p:nvPr>
            <p:ph type="title"/>
          </p:nvPr>
        </p:nvSpPr>
        <p:spPr/>
        <p:txBody>
          <a:bodyPr/>
          <a:lstStyle/>
          <a:p>
            <a:r>
              <a:rPr lang="en-US" altLang="en-CH">
                <a:ea typeface="ＭＳ Ｐゴシック" panose="020B0600070205080204" pitchFamily="34" charset="-128"/>
              </a:rPr>
              <a:t>Classification of CP Violating effects - Nr. 3:</a:t>
            </a:r>
          </a:p>
        </p:txBody>
      </p:sp>
      <p:pic>
        <p:nvPicPr>
          <p:cNvPr id="50179" name="Picture 3">
            <a:extLst>
              <a:ext uri="{FF2B5EF4-FFF2-40B4-BE49-F238E27FC236}">
                <a16:creationId xmlns:a16="http://schemas.microsoft.com/office/drawing/2014/main" id="{C66B22EF-74C5-0798-36EB-318B844CD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180" t="66667" r="28908" b="28986"/>
          <a:stretch>
            <a:fillRect/>
          </a:stretch>
        </p:blipFill>
        <p:spPr bwMode="auto">
          <a:xfrm>
            <a:off x="3124200" y="5029200"/>
            <a:ext cx="5486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a:extLst>
              <a:ext uri="{FF2B5EF4-FFF2-40B4-BE49-F238E27FC236}">
                <a16:creationId xmlns:a16="http://schemas.microsoft.com/office/drawing/2014/main" id="{2942F38A-66B5-0F31-1D25-24B3CD53C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2355" t="27536" r="37509" b="68117"/>
          <a:stretch>
            <a:fillRect/>
          </a:stretch>
        </p:blipFill>
        <p:spPr bwMode="auto">
          <a:xfrm>
            <a:off x="5715000" y="5867400"/>
            <a:ext cx="274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
            <a:extLst>
              <a:ext uri="{FF2B5EF4-FFF2-40B4-BE49-F238E27FC236}">
                <a16:creationId xmlns:a16="http://schemas.microsoft.com/office/drawing/2014/main" id="{BBB71DFA-8AD8-2445-7365-D1F28CDB4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594" t="17390" r="29494" b="78261"/>
          <a:stretch>
            <a:fillRect/>
          </a:stretch>
        </p:blipFill>
        <p:spPr bwMode="auto">
          <a:xfrm>
            <a:off x="3048000" y="3429000"/>
            <a:ext cx="5486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0182" name="Picture 2">
            <a:extLst>
              <a:ext uri="{FF2B5EF4-FFF2-40B4-BE49-F238E27FC236}">
                <a16:creationId xmlns:a16="http://schemas.microsoft.com/office/drawing/2014/main" id="{BEA02915-2B3A-F02D-D54B-C7B9E7F7C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291" t="79089" r="21291" b="15942"/>
          <a:stretch>
            <a:fillRect/>
          </a:stretch>
        </p:blipFill>
        <p:spPr bwMode="auto">
          <a:xfrm>
            <a:off x="1181100" y="1447800"/>
            <a:ext cx="7404100" cy="906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50183" name="Straight Connector 11">
            <a:extLst>
              <a:ext uri="{FF2B5EF4-FFF2-40B4-BE49-F238E27FC236}">
                <a16:creationId xmlns:a16="http://schemas.microsoft.com/office/drawing/2014/main" id="{B582FC28-8563-EADE-463E-6AD40FDEA09E}"/>
              </a:ext>
            </a:extLst>
          </p:cNvPr>
          <p:cNvCxnSpPr>
            <a:cxnSpLocks noChangeShapeType="1"/>
          </p:cNvCxnSpPr>
          <p:nvPr/>
        </p:nvCxnSpPr>
        <p:spPr bwMode="auto">
          <a:xfrm>
            <a:off x="7086600" y="2881313"/>
            <a:ext cx="152400"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50184" name="Straight Connector 12">
            <a:extLst>
              <a:ext uri="{FF2B5EF4-FFF2-40B4-BE49-F238E27FC236}">
                <a16:creationId xmlns:a16="http://schemas.microsoft.com/office/drawing/2014/main" id="{A7805227-C676-EBCF-4EB7-BD1E6B06D747}"/>
              </a:ext>
            </a:extLst>
          </p:cNvPr>
          <p:cNvCxnSpPr>
            <a:cxnSpLocks noChangeShapeType="1"/>
          </p:cNvCxnSpPr>
          <p:nvPr/>
        </p:nvCxnSpPr>
        <p:spPr bwMode="auto">
          <a:xfrm>
            <a:off x="2413000" y="1039813"/>
            <a:ext cx="228600"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50185" name="Straight Connector 15">
            <a:extLst>
              <a:ext uri="{FF2B5EF4-FFF2-40B4-BE49-F238E27FC236}">
                <a16:creationId xmlns:a16="http://schemas.microsoft.com/office/drawing/2014/main" id="{0C227DA3-7814-106F-37AE-177B2A3BEDCE}"/>
              </a:ext>
            </a:extLst>
          </p:cNvPr>
          <p:cNvCxnSpPr>
            <a:cxnSpLocks noChangeShapeType="1"/>
          </p:cNvCxnSpPr>
          <p:nvPr/>
        </p:nvCxnSpPr>
        <p:spPr bwMode="auto">
          <a:xfrm>
            <a:off x="0" y="4648200"/>
            <a:ext cx="9144000" cy="1588"/>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cxnSp>
      <p:sp>
        <p:nvSpPr>
          <p:cNvPr id="50186" name="Footer Placeholder 3">
            <a:extLst>
              <a:ext uri="{FF2B5EF4-FFF2-40B4-BE49-F238E27FC236}">
                <a16:creationId xmlns:a16="http://schemas.microsoft.com/office/drawing/2014/main" id="{157C79C3-FA6F-D95F-4B16-B60A3880330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9DD55C2E-6B5F-0444-9E77-0389105EF012}" type="slidenum">
              <a:rPr lang="en-US" altLang="en-CH" sz="1000" smtClean="0">
                <a:solidFill>
                  <a:schemeClr val="accent2"/>
                </a:solidFill>
              </a:rPr>
              <a:pPr>
                <a:spcBef>
                  <a:spcPct val="0"/>
                </a:spcBef>
                <a:buFontTx/>
                <a:buNone/>
              </a:pPr>
              <a:t>74</a:t>
            </a:fld>
            <a:r>
              <a:rPr lang="en-US" altLang="en-CH" sz="1000">
                <a:solidFill>
                  <a:schemeClr val="accent2"/>
                </a:solidFill>
              </a:rPr>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0E1DB66C-D470-B36C-3667-4E65570FBC26}"/>
              </a:ext>
            </a:extLst>
          </p:cNvPr>
          <p:cNvSpPr>
            <a:spLocks noGrp="1" noChangeArrowheads="1"/>
          </p:cNvSpPr>
          <p:nvPr>
            <p:ph type="title"/>
          </p:nvPr>
        </p:nvSpPr>
        <p:spPr/>
        <p:txBody>
          <a:bodyPr/>
          <a:lstStyle/>
          <a:p>
            <a:r>
              <a:rPr lang="en-US" altLang="en-CH">
                <a:ea typeface="ＭＳ Ｐゴシック" panose="020B0600070205080204" pitchFamily="34" charset="-128"/>
              </a:rPr>
              <a:t>Relax: </a:t>
            </a:r>
            <a:r>
              <a:rPr lang="en-US" altLang="en-CH" i="1">
                <a:ea typeface="ＭＳ Ｐゴシック" panose="020B0600070205080204" pitchFamily="34" charset="-128"/>
              </a:rPr>
              <a:t>B</a:t>
            </a:r>
            <a:r>
              <a:rPr lang="en-US" altLang="en-CH" i="1" baseline="30000">
                <a:ea typeface="ＭＳ Ｐゴシック" panose="020B0600070205080204" pitchFamily="34" charset="-128"/>
              </a:rPr>
              <a:t>0</a:t>
            </a:r>
            <a:r>
              <a:rPr lang="en-US" altLang="en-CH" i="1">
                <a:ea typeface="ＭＳ Ｐゴシック" panose="020B0600070205080204" pitchFamily="34" charset="-128"/>
                <a:sym typeface="Wingdings" pitchFamily="2" charset="2"/>
              </a:rPr>
              <a:t></a:t>
            </a:r>
            <a:r>
              <a:rPr lang="en-US" altLang="en-CH" i="1">
                <a:ea typeface="ＭＳ Ｐゴシック" panose="020B0600070205080204" pitchFamily="34" charset="-128"/>
              </a:rPr>
              <a:t>J/</a:t>
            </a:r>
            <a:r>
              <a:rPr lang="el-GR" altLang="en-CH" i="1">
                <a:ea typeface="ＭＳ Ｐゴシック" panose="020B0600070205080204" pitchFamily="34" charset="-128"/>
              </a:rPr>
              <a:t>Ψ</a:t>
            </a:r>
            <a:r>
              <a:rPr lang="en-US" altLang="en-CH" i="1">
                <a:ea typeface="ＭＳ Ｐゴシック" panose="020B0600070205080204" pitchFamily="34" charset="-128"/>
              </a:rPr>
              <a:t>K</a:t>
            </a:r>
            <a:r>
              <a:rPr lang="en-US" altLang="en-CH" i="1" baseline="-25000">
                <a:ea typeface="ＭＳ Ｐゴシック" panose="020B0600070205080204" pitchFamily="34" charset="-128"/>
              </a:rPr>
              <a:t>s</a:t>
            </a:r>
            <a:r>
              <a:rPr lang="en-US" altLang="en-CH" sz="2800" i="1">
                <a:ea typeface="ＭＳ Ｐゴシック" panose="020B0600070205080204" pitchFamily="34" charset="-128"/>
              </a:rPr>
              <a:t> </a:t>
            </a:r>
            <a:r>
              <a:rPr lang="en-US" altLang="en-CH" i="1">
                <a:ea typeface="ＭＳ Ｐゴシック" panose="020B0600070205080204" pitchFamily="34" charset="-128"/>
              </a:rPr>
              <a:t> </a:t>
            </a:r>
            <a:r>
              <a:rPr lang="en-US" altLang="en-CH">
                <a:ea typeface="ＭＳ Ｐゴシック" panose="020B0600070205080204" pitchFamily="34" charset="-128"/>
              </a:rPr>
              <a:t>simplifies…</a:t>
            </a:r>
          </a:p>
        </p:txBody>
      </p:sp>
      <p:sp>
        <p:nvSpPr>
          <p:cNvPr id="52226" name="Footer Placeholder 3">
            <a:extLst>
              <a:ext uri="{FF2B5EF4-FFF2-40B4-BE49-F238E27FC236}">
                <a16:creationId xmlns:a16="http://schemas.microsoft.com/office/drawing/2014/main" id="{6F4CEB28-AC50-79C5-AB52-3B51599068A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2BE5418F-5121-7746-8CF1-CE6B19CBFEF1}" type="slidenum">
              <a:rPr lang="en-US" altLang="en-CH" sz="1000" smtClean="0">
                <a:solidFill>
                  <a:schemeClr val="accent2"/>
                </a:solidFill>
              </a:rPr>
              <a:pPr>
                <a:spcBef>
                  <a:spcPct val="0"/>
                </a:spcBef>
                <a:buFontTx/>
                <a:buNone/>
              </a:pPr>
              <a:t>75</a:t>
            </a:fld>
            <a:r>
              <a:rPr lang="en-US" altLang="en-CH" sz="1000">
                <a:solidFill>
                  <a:schemeClr val="accent2"/>
                </a:solidFill>
              </a:rPr>
              <a:t>)</a:t>
            </a:r>
          </a:p>
        </p:txBody>
      </p:sp>
      <p:pic>
        <p:nvPicPr>
          <p:cNvPr id="52227" name="Picture 5">
            <a:extLst>
              <a:ext uri="{FF2B5EF4-FFF2-40B4-BE49-F238E27FC236}">
                <a16:creationId xmlns:a16="http://schemas.microsoft.com/office/drawing/2014/main" id="{5636D137-A969-E16D-BA82-A9CAE94DB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739900"/>
            <a:ext cx="8332787" cy="1028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228" name="Picture 6">
            <a:extLst>
              <a:ext uri="{FF2B5EF4-FFF2-40B4-BE49-F238E27FC236}">
                <a16:creationId xmlns:a16="http://schemas.microsoft.com/office/drawing/2014/main" id="{EC258269-AF51-B3FC-BE6D-AA45AE8A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045" t="74258" r="17702" b="-2975"/>
          <a:stretch>
            <a:fillRect/>
          </a:stretch>
        </p:blipFill>
        <p:spPr bwMode="auto">
          <a:xfrm>
            <a:off x="1230313" y="933450"/>
            <a:ext cx="67500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2">
            <a:extLst>
              <a:ext uri="{FF2B5EF4-FFF2-40B4-BE49-F238E27FC236}">
                <a16:creationId xmlns:a16="http://schemas.microsoft.com/office/drawing/2014/main" id="{45EC91B3-E44B-6BF7-49BC-1D3D71A12C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6638" y="5464175"/>
            <a:ext cx="4219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riped Right Arrow 7">
            <a:extLst>
              <a:ext uri="{FF2B5EF4-FFF2-40B4-BE49-F238E27FC236}">
                <a16:creationId xmlns:a16="http://schemas.microsoft.com/office/drawing/2014/main" id="{05142E9F-CB97-AC22-695A-5CF0AC58AEAD}"/>
              </a:ext>
            </a:extLst>
          </p:cNvPr>
          <p:cNvSpPr/>
          <p:nvPr/>
        </p:nvSpPr>
        <p:spPr bwMode="auto">
          <a:xfrm rot="5400000">
            <a:off x="3574257" y="3713956"/>
            <a:ext cx="1820862" cy="866775"/>
          </a:xfrm>
          <a:prstGeom prst="stripedRightArrow">
            <a:avLst>
              <a:gd name="adj1" fmla="val 50000"/>
              <a:gd name="adj2" fmla="val 65982"/>
            </a:avLst>
          </a:prstGeom>
          <a:solidFill>
            <a:srgbClr val="FFFF99"/>
          </a:solidFill>
          <a:ln w="9525" cap="flat" cmpd="sng" algn="ctr">
            <a:solidFill>
              <a:schemeClr val="tx1"/>
            </a:solidFill>
            <a:prstDash val="solid"/>
            <a:round/>
            <a:headEnd type="none" w="med" len="med"/>
            <a:tailEnd type="none" w="med" len="med"/>
          </a:ln>
          <a:effectLst/>
        </p:spPr>
        <p:txBody>
          <a:bodyPr/>
          <a:lstStyle/>
          <a:p>
            <a:pPr>
              <a:defRPr/>
            </a:pPr>
            <a:endParaRPr lang="en-US">
              <a:ea typeface="b"/>
              <a:cs typeface="b"/>
            </a:endParaRPr>
          </a:p>
        </p:txBody>
      </p:sp>
      <p:sp>
        <p:nvSpPr>
          <p:cNvPr id="52231" name="TextBox 15">
            <a:extLst>
              <a:ext uri="{FF2B5EF4-FFF2-40B4-BE49-F238E27FC236}">
                <a16:creationId xmlns:a16="http://schemas.microsoft.com/office/drawing/2014/main" id="{895E54B4-0246-897F-2AEE-082A84923907}"/>
              </a:ext>
            </a:extLst>
          </p:cNvPr>
          <p:cNvSpPr txBox="1">
            <a:spLocks noChangeArrowheads="1"/>
          </p:cNvSpPr>
          <p:nvPr/>
        </p:nvSpPr>
        <p:spPr bwMode="auto">
          <a:xfrm>
            <a:off x="2997200" y="3544888"/>
            <a:ext cx="965200"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2800">
                <a:solidFill>
                  <a:schemeClr val="accent2"/>
                </a:solidFill>
                <a:latin typeface="Times New Roman" panose="02020603050405020304" pitchFamily="18" charset="0"/>
              </a:rPr>
              <a:t>|</a:t>
            </a:r>
            <a:r>
              <a:rPr lang="el-GR" altLang="en-CH" sz="2800">
                <a:solidFill>
                  <a:schemeClr val="accent2"/>
                </a:solidFill>
                <a:latin typeface="Times New Roman" panose="02020603050405020304" pitchFamily="18" charset="0"/>
              </a:rPr>
              <a:t>λ</a:t>
            </a:r>
            <a:r>
              <a:rPr lang="en-US" altLang="en-CH" sz="2800" baseline="-25000">
                <a:solidFill>
                  <a:schemeClr val="accent2"/>
                </a:solidFill>
                <a:latin typeface="Times New Roman" panose="02020603050405020304" pitchFamily="18" charset="0"/>
              </a:rPr>
              <a:t>f</a:t>
            </a:r>
            <a:r>
              <a:rPr lang="en-US" altLang="en-CH" sz="2800">
                <a:solidFill>
                  <a:schemeClr val="accent2"/>
                </a:solidFill>
                <a:latin typeface="Times New Roman" panose="02020603050405020304" pitchFamily="18" charset="0"/>
              </a:rPr>
              <a:t>|=1</a:t>
            </a:r>
            <a:endParaRPr lang="en-US" altLang="en-CH" sz="2800">
              <a:solidFill>
                <a:schemeClr val="accent2"/>
              </a:solidFill>
            </a:endParaRPr>
          </a:p>
        </p:txBody>
      </p:sp>
      <p:sp>
        <p:nvSpPr>
          <p:cNvPr id="52232" name="TextBox 15">
            <a:extLst>
              <a:ext uri="{FF2B5EF4-FFF2-40B4-BE49-F238E27FC236}">
                <a16:creationId xmlns:a16="http://schemas.microsoft.com/office/drawing/2014/main" id="{C0B899AA-AD50-5FA5-27EC-7D9EC3FF7B24}"/>
              </a:ext>
            </a:extLst>
          </p:cNvPr>
          <p:cNvSpPr txBox="1">
            <a:spLocks noChangeArrowheads="1"/>
          </p:cNvSpPr>
          <p:nvPr/>
        </p:nvSpPr>
        <p:spPr bwMode="auto">
          <a:xfrm>
            <a:off x="4953000" y="3552825"/>
            <a:ext cx="10223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2800" i="0">
                <a:solidFill>
                  <a:schemeClr val="accent2"/>
                </a:solidFill>
                <a:latin typeface="Times New Roman" panose="02020603050405020304" pitchFamily="18" charset="0"/>
              </a:rPr>
              <a:t>Δ</a:t>
            </a:r>
            <a:r>
              <a:rPr lang="el-GR" altLang="en-CH" sz="2800" i="0">
                <a:solidFill>
                  <a:schemeClr val="accent2"/>
                </a:solidFill>
                <a:latin typeface="Times New Roman" panose="02020603050405020304" pitchFamily="18" charset="0"/>
              </a:rPr>
              <a:t>Γ</a:t>
            </a:r>
            <a:r>
              <a:rPr lang="en-US" altLang="en-CH" sz="2800" i="0">
                <a:solidFill>
                  <a:schemeClr val="accent2"/>
                </a:solidFill>
                <a:latin typeface="Times New Roman" panose="02020603050405020304" pitchFamily="18" charset="0"/>
              </a:rPr>
              <a:t>=0</a:t>
            </a:r>
            <a:endParaRPr lang="en-US" altLang="en-CH" sz="2800" i="0">
              <a:solidFill>
                <a:schemeClr val="accent2"/>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oter Placeholder 2">
            <a:extLst>
              <a:ext uri="{FF2B5EF4-FFF2-40B4-BE49-F238E27FC236}">
                <a16:creationId xmlns:a16="http://schemas.microsoft.com/office/drawing/2014/main" id="{6FBB26B7-FB8B-835F-DB10-376A58FA0DC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DB9A70BB-892D-BE46-8BEF-8F6BD4379E43}" type="slidenum">
              <a:rPr lang="en-US" altLang="en-CH" sz="1000" smtClean="0">
                <a:solidFill>
                  <a:schemeClr val="accent2"/>
                </a:solidFill>
              </a:rPr>
              <a:pPr>
                <a:spcBef>
                  <a:spcPct val="0"/>
                </a:spcBef>
                <a:buFontTx/>
                <a:buNone/>
              </a:pPr>
              <a:t>76</a:t>
            </a:fld>
            <a:r>
              <a:rPr lang="en-US" altLang="en-CH" sz="1000">
                <a:solidFill>
                  <a:schemeClr val="accent2"/>
                </a:solidFill>
              </a:rPr>
              <a:t>)</a:t>
            </a:r>
          </a:p>
        </p:txBody>
      </p:sp>
      <p:graphicFrame>
        <p:nvGraphicFramePr>
          <p:cNvPr id="54274" name="Object 48">
            <a:extLst>
              <a:ext uri="{FF2B5EF4-FFF2-40B4-BE49-F238E27FC236}">
                <a16:creationId xmlns:a16="http://schemas.microsoft.com/office/drawing/2014/main" id="{BB133B25-808B-B7F1-F4A4-773E3C69564A}"/>
              </a:ext>
            </a:extLst>
          </p:cNvPr>
          <p:cNvGraphicFramePr>
            <a:graphicFrameLocks noChangeAspect="1"/>
          </p:cNvGraphicFramePr>
          <p:nvPr/>
        </p:nvGraphicFramePr>
        <p:xfrm>
          <a:off x="231775" y="817563"/>
          <a:ext cx="4992688" cy="947737"/>
        </p:xfrm>
        <a:graphic>
          <a:graphicData uri="http://schemas.openxmlformats.org/presentationml/2006/ole">
            <mc:AlternateContent xmlns:mc="http://schemas.openxmlformats.org/markup-compatibility/2006">
              <mc:Choice xmlns:v="urn:schemas-microsoft-com:vml" Requires="v">
                <p:oleObj name="Equation" r:id="rId3" imgW="63195200" imgH="12001500" progId="Equation.DSMT4">
                  <p:embed/>
                </p:oleObj>
              </mc:Choice>
              <mc:Fallback>
                <p:oleObj name="Equation" r:id="rId3" imgW="63195200" imgH="12001500" progId="Equation.DSMT4">
                  <p:embed/>
                  <p:pic>
                    <p:nvPicPr>
                      <p:cNvPr id="54274" name="Object 48">
                        <a:extLst>
                          <a:ext uri="{FF2B5EF4-FFF2-40B4-BE49-F238E27FC236}">
                            <a16:creationId xmlns:a16="http://schemas.microsoft.com/office/drawing/2014/main" id="{BB133B25-808B-B7F1-F4A4-773E3C6956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817563"/>
                        <a:ext cx="4992688" cy="9477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54275" name="Group 24">
            <a:extLst>
              <a:ext uri="{FF2B5EF4-FFF2-40B4-BE49-F238E27FC236}">
                <a16:creationId xmlns:a16="http://schemas.microsoft.com/office/drawing/2014/main" id="{17292B42-FBF0-2037-50CA-D500790E6024}"/>
              </a:ext>
            </a:extLst>
          </p:cNvPr>
          <p:cNvGrpSpPr>
            <a:grpSpLocks/>
          </p:cNvGrpSpPr>
          <p:nvPr/>
        </p:nvGrpSpPr>
        <p:grpSpPr bwMode="auto">
          <a:xfrm>
            <a:off x="1147763" y="2476500"/>
            <a:ext cx="2239962" cy="1400175"/>
            <a:chOff x="243" y="1560"/>
            <a:chExt cx="1411" cy="882"/>
          </a:xfrm>
        </p:grpSpPr>
        <p:pic>
          <p:nvPicPr>
            <p:cNvPr id="54315" name="Picture 25">
              <a:extLst>
                <a:ext uri="{FF2B5EF4-FFF2-40B4-BE49-F238E27FC236}">
                  <a16:creationId xmlns:a16="http://schemas.microsoft.com/office/drawing/2014/main" id="{DFD2FCC9-0DE1-9E3F-5EF7-AD20373073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 y="1560"/>
              <a:ext cx="1116"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54316" name="Text Box 26">
              <a:extLst>
                <a:ext uri="{FF2B5EF4-FFF2-40B4-BE49-F238E27FC236}">
                  <a16:creationId xmlns:a16="http://schemas.microsoft.com/office/drawing/2014/main" id="{D0CD92BE-38C1-EEF3-BAB8-1FE5FA05DB7E}"/>
                </a:ext>
              </a:extLst>
            </p:cNvPr>
            <p:cNvSpPr txBox="1">
              <a:spLocks noChangeArrowheads="1"/>
            </p:cNvSpPr>
            <p:nvPr/>
          </p:nvSpPr>
          <p:spPr bwMode="auto">
            <a:xfrm>
              <a:off x="1450" y="1591"/>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sz="1800" i="0">
                  <a:latin typeface="Arial" panose="020B0604020202020204" pitchFamily="34" charset="0"/>
                </a:rPr>
                <a:t>b</a:t>
              </a:r>
            </a:p>
          </p:txBody>
        </p:sp>
        <p:sp>
          <p:nvSpPr>
            <p:cNvPr id="54317" name="Text Box 27">
              <a:extLst>
                <a:ext uri="{FF2B5EF4-FFF2-40B4-BE49-F238E27FC236}">
                  <a16:creationId xmlns:a16="http://schemas.microsoft.com/office/drawing/2014/main" id="{48911A72-3EDB-0A5A-51CC-318765408736}"/>
                </a:ext>
              </a:extLst>
            </p:cNvPr>
            <p:cNvSpPr txBox="1">
              <a:spLocks noChangeArrowheads="1"/>
            </p:cNvSpPr>
            <p:nvPr/>
          </p:nvSpPr>
          <p:spPr bwMode="auto">
            <a:xfrm>
              <a:off x="1439" y="2183"/>
              <a:ext cx="1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sz="1800" i="0">
                  <a:latin typeface="Arial Bar"/>
                </a:rPr>
                <a:t>d</a:t>
              </a:r>
            </a:p>
          </p:txBody>
        </p:sp>
        <p:sp>
          <p:nvSpPr>
            <p:cNvPr id="54318" name="Text Box 28">
              <a:extLst>
                <a:ext uri="{FF2B5EF4-FFF2-40B4-BE49-F238E27FC236}">
                  <a16:creationId xmlns:a16="http://schemas.microsoft.com/office/drawing/2014/main" id="{B4BA93EA-8457-DD1F-502A-28747DC8FDA9}"/>
                </a:ext>
              </a:extLst>
            </p:cNvPr>
            <p:cNvSpPr txBox="1">
              <a:spLocks noChangeArrowheads="1"/>
            </p:cNvSpPr>
            <p:nvPr/>
          </p:nvSpPr>
          <p:spPr bwMode="auto">
            <a:xfrm>
              <a:off x="243" y="1607"/>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sz="1800" i="0">
                  <a:latin typeface="Arial" panose="020B0604020202020204" pitchFamily="34" charset="0"/>
                </a:rPr>
                <a:t>d</a:t>
              </a:r>
            </a:p>
          </p:txBody>
        </p:sp>
        <p:sp>
          <p:nvSpPr>
            <p:cNvPr id="54319" name="Text Box 29">
              <a:extLst>
                <a:ext uri="{FF2B5EF4-FFF2-40B4-BE49-F238E27FC236}">
                  <a16:creationId xmlns:a16="http://schemas.microsoft.com/office/drawing/2014/main" id="{4E559A16-0058-0ED5-761D-DD1A07D2351A}"/>
                </a:ext>
              </a:extLst>
            </p:cNvPr>
            <p:cNvSpPr txBox="1">
              <a:spLocks noChangeArrowheads="1"/>
            </p:cNvSpPr>
            <p:nvPr/>
          </p:nvSpPr>
          <p:spPr bwMode="auto">
            <a:xfrm>
              <a:off x="256" y="2183"/>
              <a:ext cx="1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sz="1800" i="0">
                  <a:latin typeface="Arial Bar"/>
                </a:rPr>
                <a:t>b</a:t>
              </a:r>
            </a:p>
          </p:txBody>
        </p:sp>
      </p:grpSp>
      <p:grpSp>
        <p:nvGrpSpPr>
          <p:cNvPr id="54276" name="Group 30">
            <a:extLst>
              <a:ext uri="{FF2B5EF4-FFF2-40B4-BE49-F238E27FC236}">
                <a16:creationId xmlns:a16="http://schemas.microsoft.com/office/drawing/2014/main" id="{9370DC30-51F7-6E48-ACC3-5B603248537F}"/>
              </a:ext>
            </a:extLst>
          </p:cNvPr>
          <p:cNvGrpSpPr>
            <a:grpSpLocks/>
          </p:cNvGrpSpPr>
          <p:nvPr/>
        </p:nvGrpSpPr>
        <p:grpSpPr bwMode="auto">
          <a:xfrm>
            <a:off x="6583363" y="5619750"/>
            <a:ext cx="2233612" cy="1212850"/>
            <a:chOff x="4171" y="2007"/>
            <a:chExt cx="1407" cy="764"/>
          </a:xfrm>
        </p:grpSpPr>
        <p:pic>
          <p:nvPicPr>
            <p:cNvPr id="54310" name="Picture 31">
              <a:extLst>
                <a:ext uri="{FF2B5EF4-FFF2-40B4-BE49-F238E27FC236}">
                  <a16:creationId xmlns:a16="http://schemas.microsoft.com/office/drawing/2014/main" id="{8F554B95-799E-CE3A-4F94-68862422F7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8" y="2019"/>
              <a:ext cx="1139"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54311" name="Text Box 32">
              <a:extLst>
                <a:ext uri="{FF2B5EF4-FFF2-40B4-BE49-F238E27FC236}">
                  <a16:creationId xmlns:a16="http://schemas.microsoft.com/office/drawing/2014/main" id="{EF0F4725-1276-148D-5B1E-A9C6D48E2CC4}"/>
                </a:ext>
              </a:extLst>
            </p:cNvPr>
            <p:cNvSpPr txBox="1">
              <a:spLocks noChangeArrowheads="1"/>
            </p:cNvSpPr>
            <p:nvPr/>
          </p:nvSpPr>
          <p:spPr bwMode="auto">
            <a:xfrm>
              <a:off x="5382" y="20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sz="1800" i="0">
                  <a:latin typeface="Arial" panose="020B0604020202020204" pitchFamily="34" charset="0"/>
                </a:rPr>
                <a:t>s</a:t>
              </a:r>
            </a:p>
          </p:txBody>
        </p:sp>
        <p:sp>
          <p:nvSpPr>
            <p:cNvPr id="54312" name="Text Box 33">
              <a:extLst>
                <a:ext uri="{FF2B5EF4-FFF2-40B4-BE49-F238E27FC236}">
                  <a16:creationId xmlns:a16="http://schemas.microsoft.com/office/drawing/2014/main" id="{8A7ACAC2-42A3-D8F9-E4B1-B6CB6CEE56DD}"/>
                </a:ext>
              </a:extLst>
            </p:cNvPr>
            <p:cNvSpPr txBox="1">
              <a:spLocks noChangeArrowheads="1"/>
            </p:cNvSpPr>
            <p:nvPr/>
          </p:nvSpPr>
          <p:spPr bwMode="auto">
            <a:xfrm>
              <a:off x="5367" y="2447"/>
              <a:ext cx="1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sz="1800" i="0">
                  <a:latin typeface="Arial Bar"/>
                </a:rPr>
                <a:t>d</a:t>
              </a:r>
            </a:p>
          </p:txBody>
        </p:sp>
        <p:sp>
          <p:nvSpPr>
            <p:cNvPr id="54313" name="Text Box 34">
              <a:extLst>
                <a:ext uri="{FF2B5EF4-FFF2-40B4-BE49-F238E27FC236}">
                  <a16:creationId xmlns:a16="http://schemas.microsoft.com/office/drawing/2014/main" id="{480BEA6E-94B9-2039-04D1-AFFDF7829DC3}"/>
                </a:ext>
              </a:extLst>
            </p:cNvPr>
            <p:cNvSpPr txBox="1">
              <a:spLocks noChangeArrowheads="1"/>
            </p:cNvSpPr>
            <p:nvPr/>
          </p:nvSpPr>
          <p:spPr bwMode="auto">
            <a:xfrm>
              <a:off x="4171" y="2023"/>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sz="1800" i="0">
                  <a:latin typeface="Arial" panose="020B0604020202020204" pitchFamily="34" charset="0"/>
                </a:rPr>
                <a:t>d</a:t>
              </a:r>
            </a:p>
          </p:txBody>
        </p:sp>
        <p:sp>
          <p:nvSpPr>
            <p:cNvPr id="54314" name="Text Box 35">
              <a:extLst>
                <a:ext uri="{FF2B5EF4-FFF2-40B4-BE49-F238E27FC236}">
                  <a16:creationId xmlns:a16="http://schemas.microsoft.com/office/drawing/2014/main" id="{2F8ACC0F-CC16-469D-1CC7-05A0441FBEA5}"/>
                </a:ext>
              </a:extLst>
            </p:cNvPr>
            <p:cNvSpPr txBox="1">
              <a:spLocks noChangeArrowheads="1"/>
            </p:cNvSpPr>
            <p:nvPr/>
          </p:nvSpPr>
          <p:spPr bwMode="auto">
            <a:xfrm>
              <a:off x="4185" y="2447"/>
              <a:ext cx="1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sz="1800" i="0">
                  <a:latin typeface="Arial Bar"/>
                </a:rPr>
                <a:t>s</a:t>
              </a:r>
            </a:p>
          </p:txBody>
        </p:sp>
      </p:grpSp>
      <p:sp>
        <p:nvSpPr>
          <p:cNvPr id="54278" name="Oval 37">
            <a:extLst>
              <a:ext uri="{FF2B5EF4-FFF2-40B4-BE49-F238E27FC236}">
                <a16:creationId xmlns:a16="http://schemas.microsoft.com/office/drawing/2014/main" id="{533FACBA-E7C3-602B-07D1-DDED69E7FB7C}"/>
              </a:ext>
            </a:extLst>
          </p:cNvPr>
          <p:cNvSpPr>
            <a:spLocks noChangeArrowheads="1"/>
          </p:cNvSpPr>
          <p:nvPr/>
        </p:nvSpPr>
        <p:spPr bwMode="auto">
          <a:xfrm>
            <a:off x="6311900" y="5537200"/>
            <a:ext cx="2819400" cy="12954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54279" name="Line 38">
            <a:extLst>
              <a:ext uri="{FF2B5EF4-FFF2-40B4-BE49-F238E27FC236}">
                <a16:creationId xmlns:a16="http://schemas.microsoft.com/office/drawing/2014/main" id="{DB73AFE6-DDBB-A104-911F-5D530DE743ED}"/>
              </a:ext>
            </a:extLst>
          </p:cNvPr>
          <p:cNvSpPr>
            <a:spLocks noChangeShapeType="1"/>
          </p:cNvSpPr>
          <p:nvPr/>
        </p:nvSpPr>
        <p:spPr bwMode="auto">
          <a:xfrm>
            <a:off x="6540500" y="5156200"/>
            <a:ext cx="774700" cy="4191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graphicFrame>
        <p:nvGraphicFramePr>
          <p:cNvPr id="54280" name="Object 39">
            <a:extLst>
              <a:ext uri="{FF2B5EF4-FFF2-40B4-BE49-F238E27FC236}">
                <a16:creationId xmlns:a16="http://schemas.microsoft.com/office/drawing/2014/main" id="{F54DD1DD-87C5-5F40-81ED-DD155A5FF938}"/>
              </a:ext>
            </a:extLst>
          </p:cNvPr>
          <p:cNvGraphicFramePr>
            <a:graphicFrameLocks noChangeAspect="1"/>
          </p:cNvGraphicFramePr>
          <p:nvPr/>
        </p:nvGraphicFramePr>
        <p:xfrm>
          <a:off x="738188" y="4594225"/>
          <a:ext cx="5830887" cy="1204913"/>
        </p:xfrm>
        <a:graphic>
          <a:graphicData uri="http://schemas.openxmlformats.org/presentationml/2006/ole">
            <mc:AlternateContent xmlns:mc="http://schemas.openxmlformats.org/markup-compatibility/2006">
              <mc:Choice xmlns:v="urn:schemas-microsoft-com:vml" Requires="v">
                <p:oleObj name="Equation" r:id="rId7" imgW="53835300" imgH="11112500" progId="Equation.DSMT4">
                  <p:embed/>
                </p:oleObj>
              </mc:Choice>
              <mc:Fallback>
                <p:oleObj name="Equation" r:id="rId7" imgW="53835300" imgH="11112500" progId="Equation.DSMT4">
                  <p:embed/>
                  <p:pic>
                    <p:nvPicPr>
                      <p:cNvPr id="54280" name="Object 39">
                        <a:extLst>
                          <a:ext uri="{FF2B5EF4-FFF2-40B4-BE49-F238E27FC236}">
                            <a16:creationId xmlns:a16="http://schemas.microsoft.com/office/drawing/2014/main" id="{F54DD1DD-87C5-5F40-81ED-DD155A5FF9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188" y="4594225"/>
                        <a:ext cx="5830887" cy="12049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4281" name="Oval 40">
            <a:extLst>
              <a:ext uri="{FF2B5EF4-FFF2-40B4-BE49-F238E27FC236}">
                <a16:creationId xmlns:a16="http://schemas.microsoft.com/office/drawing/2014/main" id="{35AE95CB-F644-D04C-B5F8-E0D07470CDDC}"/>
              </a:ext>
            </a:extLst>
          </p:cNvPr>
          <p:cNvSpPr>
            <a:spLocks noChangeArrowheads="1"/>
          </p:cNvSpPr>
          <p:nvPr/>
        </p:nvSpPr>
        <p:spPr bwMode="auto">
          <a:xfrm>
            <a:off x="685800" y="2387600"/>
            <a:ext cx="3060700" cy="1651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54282" name="Oval 41">
            <a:extLst>
              <a:ext uri="{FF2B5EF4-FFF2-40B4-BE49-F238E27FC236}">
                <a16:creationId xmlns:a16="http://schemas.microsoft.com/office/drawing/2014/main" id="{6F7EC1C0-45DB-6F02-2779-AA5299390BA5}"/>
              </a:ext>
            </a:extLst>
          </p:cNvPr>
          <p:cNvSpPr>
            <a:spLocks noChangeArrowheads="1"/>
          </p:cNvSpPr>
          <p:nvPr/>
        </p:nvSpPr>
        <p:spPr bwMode="auto">
          <a:xfrm>
            <a:off x="5092700" y="4432300"/>
            <a:ext cx="1447800" cy="1524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54283" name="Oval 42">
            <a:extLst>
              <a:ext uri="{FF2B5EF4-FFF2-40B4-BE49-F238E27FC236}">
                <a16:creationId xmlns:a16="http://schemas.microsoft.com/office/drawing/2014/main" id="{F5C19B80-78E0-ED3A-CC68-54C54AAA24AF}"/>
              </a:ext>
            </a:extLst>
          </p:cNvPr>
          <p:cNvSpPr>
            <a:spLocks noChangeArrowheads="1"/>
          </p:cNvSpPr>
          <p:nvPr/>
        </p:nvSpPr>
        <p:spPr bwMode="auto">
          <a:xfrm>
            <a:off x="3695700" y="4445000"/>
            <a:ext cx="1447800" cy="1524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54284" name="Oval 43">
            <a:extLst>
              <a:ext uri="{FF2B5EF4-FFF2-40B4-BE49-F238E27FC236}">
                <a16:creationId xmlns:a16="http://schemas.microsoft.com/office/drawing/2014/main" id="{F2A6CC4C-DE08-22AA-C54B-BF9D62114E66}"/>
              </a:ext>
            </a:extLst>
          </p:cNvPr>
          <p:cNvSpPr>
            <a:spLocks noChangeArrowheads="1"/>
          </p:cNvSpPr>
          <p:nvPr/>
        </p:nvSpPr>
        <p:spPr bwMode="auto">
          <a:xfrm>
            <a:off x="2286000" y="4432300"/>
            <a:ext cx="1447800" cy="1524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54285" name="Line 44">
            <a:extLst>
              <a:ext uri="{FF2B5EF4-FFF2-40B4-BE49-F238E27FC236}">
                <a16:creationId xmlns:a16="http://schemas.microsoft.com/office/drawing/2014/main" id="{F6B19C7C-CD38-3BAE-0A1A-3C611015FA4A}"/>
              </a:ext>
            </a:extLst>
          </p:cNvPr>
          <p:cNvSpPr>
            <a:spLocks noChangeShapeType="1"/>
          </p:cNvSpPr>
          <p:nvPr/>
        </p:nvSpPr>
        <p:spPr bwMode="auto">
          <a:xfrm>
            <a:off x="2159000" y="4064000"/>
            <a:ext cx="596900" cy="431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CH"/>
          </a:p>
        </p:txBody>
      </p:sp>
      <p:sp>
        <p:nvSpPr>
          <p:cNvPr id="54286" name="Line 45">
            <a:extLst>
              <a:ext uri="{FF2B5EF4-FFF2-40B4-BE49-F238E27FC236}">
                <a16:creationId xmlns:a16="http://schemas.microsoft.com/office/drawing/2014/main" id="{BA883416-D86F-9E85-2BD6-49B60C1B0306}"/>
              </a:ext>
            </a:extLst>
          </p:cNvPr>
          <p:cNvSpPr>
            <a:spLocks noChangeShapeType="1"/>
          </p:cNvSpPr>
          <p:nvPr/>
        </p:nvSpPr>
        <p:spPr bwMode="auto">
          <a:xfrm flipH="1">
            <a:off x="4483100" y="3544888"/>
            <a:ext cx="703263" cy="9255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CH"/>
          </a:p>
        </p:txBody>
      </p:sp>
      <p:sp>
        <p:nvSpPr>
          <p:cNvPr id="54287" name="Rectangle 46">
            <a:extLst>
              <a:ext uri="{FF2B5EF4-FFF2-40B4-BE49-F238E27FC236}">
                <a16:creationId xmlns:a16="http://schemas.microsoft.com/office/drawing/2014/main" id="{B3120453-0660-916E-8190-7A0C5CCF14E1}"/>
              </a:ext>
            </a:extLst>
          </p:cNvPr>
          <p:cNvSpPr>
            <a:spLocks noGrp="1" noChangeArrowheads="1"/>
          </p:cNvSpPr>
          <p:nvPr>
            <p:ph type="title"/>
          </p:nvPr>
        </p:nvSpPr>
        <p:spPr/>
        <p:txBody>
          <a:bodyPr/>
          <a:lstStyle/>
          <a:p>
            <a:pPr eaLnBrk="1" hangingPunct="1"/>
            <a:r>
              <a:rPr lang="el-GR" altLang="en-CH">
                <a:latin typeface="Times New Roman" panose="02020603050405020304" pitchFamily="18" charset="0"/>
                <a:ea typeface="ＭＳ Ｐゴシック" panose="020B0600070205080204" pitchFamily="34" charset="-128"/>
              </a:rPr>
              <a:t>λ</a:t>
            </a:r>
            <a:r>
              <a:rPr lang="en-US" altLang="en-CH" baseline="-25000">
                <a:latin typeface="Times New Roman" panose="02020603050405020304" pitchFamily="18" charset="0"/>
                <a:ea typeface="ＭＳ Ｐゴシック" panose="020B0600070205080204" pitchFamily="34" charset="-128"/>
              </a:rPr>
              <a:t>f</a:t>
            </a:r>
            <a:r>
              <a:rPr lang="en-US" altLang="en-CH">
                <a:latin typeface="Times New Roman" panose="02020603050405020304" pitchFamily="18" charset="0"/>
                <a:ea typeface="ＭＳ Ｐゴシック" panose="020B0600070205080204" pitchFamily="34" charset="-128"/>
              </a:rPr>
              <a:t>  </a:t>
            </a:r>
            <a:r>
              <a:rPr lang="en-US" altLang="en-CH">
                <a:ea typeface="ＭＳ Ｐゴシック" panose="020B0600070205080204" pitchFamily="34" charset="-128"/>
              </a:rPr>
              <a:t>for</a:t>
            </a:r>
            <a:r>
              <a:rPr lang="en-US" altLang="en-CH">
                <a:latin typeface="Times New Roman" panose="02020603050405020304" pitchFamily="18" charset="0"/>
                <a:ea typeface="ＭＳ Ｐゴシック" panose="020B0600070205080204" pitchFamily="34" charset="-128"/>
              </a:rPr>
              <a:t> </a:t>
            </a:r>
            <a:r>
              <a:rPr lang="en-US" altLang="en-CH">
                <a:ea typeface="ＭＳ Ｐゴシック" panose="020B0600070205080204" pitchFamily="34" charset="-128"/>
              </a:rPr>
              <a:t>B</a:t>
            </a:r>
            <a:r>
              <a:rPr lang="en-US" altLang="en-CH" baseline="30000">
                <a:ea typeface="ＭＳ Ｐゴシック" panose="020B0600070205080204" pitchFamily="34" charset="-128"/>
              </a:rPr>
              <a:t>0</a:t>
            </a:r>
            <a:r>
              <a:rPr lang="en-US" altLang="en-CH">
                <a:ea typeface="ＭＳ Ｐゴシック" panose="020B0600070205080204" pitchFamily="34" charset="-128"/>
              </a:rPr>
              <a:t> </a:t>
            </a:r>
            <a:r>
              <a:rPr lang="en-US" altLang="en-CH">
                <a:latin typeface="Symbol" pitchFamily="2" charset="2"/>
                <a:ea typeface="ＭＳ Ｐゴシック" panose="020B0600070205080204" pitchFamily="34" charset="-128"/>
              </a:rPr>
              <a:t>® </a:t>
            </a:r>
            <a:r>
              <a:rPr lang="en-US" altLang="en-CH">
                <a:ea typeface="ＭＳ Ｐゴシック" panose="020B0600070205080204" pitchFamily="34" charset="-128"/>
              </a:rPr>
              <a:t>J/</a:t>
            </a:r>
            <a:r>
              <a:rPr lang="en-US" altLang="en-CH">
                <a:latin typeface="Symbol" pitchFamily="2" charset="2"/>
                <a:ea typeface="ＭＳ Ｐゴシック" panose="020B0600070205080204" pitchFamily="34" charset="-128"/>
              </a:rPr>
              <a:t>y</a:t>
            </a:r>
            <a:r>
              <a:rPr lang="en-US" altLang="en-CH">
                <a:ea typeface="ＭＳ Ｐゴシック" panose="020B0600070205080204" pitchFamily="34" charset="-128"/>
              </a:rPr>
              <a:t>K</a:t>
            </a:r>
            <a:r>
              <a:rPr lang="en-US" altLang="en-CH" baseline="30000">
                <a:ea typeface="ＭＳ Ｐゴシック" panose="020B0600070205080204" pitchFamily="34" charset="-128"/>
              </a:rPr>
              <a:t>0</a:t>
            </a:r>
            <a:r>
              <a:rPr lang="en-US" altLang="en-CH" baseline="-25000">
                <a:ea typeface="ＭＳ Ｐゴシック" panose="020B0600070205080204" pitchFamily="34" charset="-128"/>
              </a:rPr>
              <a:t>S</a:t>
            </a:r>
          </a:p>
        </p:txBody>
      </p:sp>
      <p:pic>
        <p:nvPicPr>
          <p:cNvPr id="54288" name="Picture 3">
            <a:extLst>
              <a:ext uri="{FF2B5EF4-FFF2-40B4-BE49-F238E27FC236}">
                <a16:creationId xmlns:a16="http://schemas.microsoft.com/office/drawing/2014/main" id="{06EE220E-DD6E-CC1B-5915-A60458F1C7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5700" y="38100"/>
            <a:ext cx="1587500" cy="95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5CE87EF-8D15-D343-2ACB-B577D21899E6}"/>
              </a:ext>
            </a:extLst>
          </p:cNvPr>
          <p:cNvPicPr>
            <a:picLocks noChangeAspect="1"/>
          </p:cNvPicPr>
          <p:nvPr/>
        </p:nvPicPr>
        <p:blipFill>
          <a:blip r:embed="rId10"/>
          <a:stretch>
            <a:fillRect/>
          </a:stretch>
        </p:blipFill>
        <p:spPr>
          <a:xfrm>
            <a:off x="6579758" y="2315255"/>
            <a:ext cx="1587500" cy="1257300"/>
          </a:xfrm>
          <a:prstGeom prst="rect">
            <a:avLst/>
          </a:prstGeom>
        </p:spPr>
      </p:pic>
      <p:sp>
        <p:nvSpPr>
          <p:cNvPr id="3" name="Oval 2">
            <a:extLst>
              <a:ext uri="{FF2B5EF4-FFF2-40B4-BE49-F238E27FC236}">
                <a16:creationId xmlns:a16="http://schemas.microsoft.com/office/drawing/2014/main" id="{69033714-A043-0864-8D13-2631C4F71DA2}"/>
              </a:ext>
            </a:extLst>
          </p:cNvPr>
          <p:cNvSpPr/>
          <p:nvPr/>
        </p:nvSpPr>
        <p:spPr bwMode="auto">
          <a:xfrm>
            <a:off x="4565650" y="1828800"/>
            <a:ext cx="4251325" cy="2009603"/>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H" sz="1400" b="1" i="1" u="none" strike="noStrike" cap="none" normalizeH="0" baseline="0" dirty="0">
              <a:ln>
                <a:noFill/>
              </a:ln>
              <a:solidFill>
                <a:schemeClr val="accent2"/>
              </a:solidFill>
              <a:effectLst/>
              <a:latin typeface="Verdana" pitchFamily="34" charset="0"/>
            </a:endParaRPr>
          </a:p>
        </p:txBody>
      </p:sp>
      <p:pic>
        <p:nvPicPr>
          <p:cNvPr id="4" name="Picture 3">
            <a:extLst>
              <a:ext uri="{FF2B5EF4-FFF2-40B4-BE49-F238E27FC236}">
                <a16:creationId xmlns:a16="http://schemas.microsoft.com/office/drawing/2014/main" id="{8F3F8291-53C6-E5E7-9A58-A335908D686E}"/>
              </a:ext>
            </a:extLst>
          </p:cNvPr>
          <p:cNvPicPr>
            <a:picLocks noChangeAspect="1"/>
          </p:cNvPicPr>
          <p:nvPr/>
        </p:nvPicPr>
        <p:blipFill>
          <a:blip r:embed="rId11"/>
          <a:stretch>
            <a:fillRect/>
          </a:stretch>
        </p:blipFill>
        <p:spPr>
          <a:xfrm>
            <a:off x="4993078" y="1892800"/>
            <a:ext cx="1381242" cy="1204913"/>
          </a:xfrm>
          <a:prstGeom prst="rect">
            <a:avLst/>
          </a:prstGeom>
        </p:spPr>
      </p:pic>
      <p:cxnSp>
        <p:nvCxnSpPr>
          <p:cNvPr id="6" name="Straight Connector 5">
            <a:extLst>
              <a:ext uri="{FF2B5EF4-FFF2-40B4-BE49-F238E27FC236}">
                <a16:creationId xmlns:a16="http://schemas.microsoft.com/office/drawing/2014/main" id="{241A736C-9097-FAB6-44EC-5E6E4E5C7A80}"/>
              </a:ext>
            </a:extLst>
          </p:cNvPr>
          <p:cNvCxnSpPr/>
          <p:nvPr/>
        </p:nvCxnSpPr>
        <p:spPr bwMode="auto">
          <a:xfrm flipH="1">
            <a:off x="6031390" y="2161635"/>
            <a:ext cx="1283810" cy="130387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oter Placeholder 2">
            <a:extLst>
              <a:ext uri="{FF2B5EF4-FFF2-40B4-BE49-F238E27FC236}">
                <a16:creationId xmlns:a16="http://schemas.microsoft.com/office/drawing/2014/main" id="{947498EF-8D7D-53E9-6F81-49BC5B14FCE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512F17A5-6C69-D64A-BDC8-25A191A2F8EA}" type="slidenum">
              <a:rPr lang="en-US" altLang="en-CH" sz="1000" smtClean="0">
                <a:solidFill>
                  <a:schemeClr val="accent2"/>
                </a:solidFill>
              </a:rPr>
              <a:pPr>
                <a:spcBef>
                  <a:spcPct val="0"/>
                </a:spcBef>
                <a:buFontTx/>
                <a:buNone/>
              </a:pPr>
              <a:t>77</a:t>
            </a:fld>
            <a:r>
              <a:rPr lang="en-US" altLang="en-CH" sz="1000">
                <a:solidFill>
                  <a:schemeClr val="accent2"/>
                </a:solidFill>
              </a:rPr>
              <a:t>)</a:t>
            </a:r>
          </a:p>
        </p:txBody>
      </p:sp>
      <p:sp>
        <p:nvSpPr>
          <p:cNvPr id="56322" name="Rectangle 2">
            <a:extLst>
              <a:ext uri="{FF2B5EF4-FFF2-40B4-BE49-F238E27FC236}">
                <a16:creationId xmlns:a16="http://schemas.microsoft.com/office/drawing/2014/main" id="{C8F8149C-91C8-4238-D206-E9BE4233BE7D}"/>
              </a:ext>
            </a:extLst>
          </p:cNvPr>
          <p:cNvSpPr>
            <a:spLocks noGrp="1" noChangeArrowheads="1"/>
          </p:cNvSpPr>
          <p:nvPr>
            <p:ph type="title"/>
          </p:nvPr>
        </p:nvSpPr>
        <p:spPr/>
        <p:txBody>
          <a:bodyPr/>
          <a:lstStyle/>
          <a:p>
            <a:pPr eaLnBrk="1" hangingPunct="1"/>
            <a:r>
              <a:rPr lang="el-GR" altLang="en-CH">
                <a:latin typeface="Times New Roman" panose="02020603050405020304" pitchFamily="18" charset="0"/>
                <a:ea typeface="ＭＳ Ｐゴシック" panose="020B0600070205080204" pitchFamily="34" charset="-128"/>
              </a:rPr>
              <a:t>λ</a:t>
            </a:r>
            <a:r>
              <a:rPr lang="en-US" altLang="en-CH" baseline="-25000">
                <a:latin typeface="Times New Roman" panose="02020603050405020304" pitchFamily="18" charset="0"/>
                <a:ea typeface="ＭＳ Ｐゴシック" panose="020B0600070205080204" pitchFamily="34" charset="-128"/>
              </a:rPr>
              <a:t>f</a:t>
            </a:r>
            <a:r>
              <a:rPr lang="en-US" altLang="en-CH">
                <a:latin typeface="Times New Roman" panose="02020603050405020304" pitchFamily="18" charset="0"/>
                <a:ea typeface="ＭＳ Ｐゴシック" panose="020B0600070205080204" pitchFamily="34" charset="-128"/>
              </a:rPr>
              <a:t>  </a:t>
            </a:r>
            <a:r>
              <a:rPr lang="en-US" altLang="en-CH">
                <a:ea typeface="ＭＳ Ｐゴシック" panose="020B0600070205080204" pitchFamily="34" charset="-128"/>
              </a:rPr>
              <a:t>for</a:t>
            </a:r>
            <a:r>
              <a:rPr lang="en-US" altLang="en-CH">
                <a:latin typeface="Times New Roman" panose="02020603050405020304" pitchFamily="18" charset="0"/>
                <a:ea typeface="ＭＳ Ｐゴシック" panose="020B0600070205080204" pitchFamily="34" charset="-128"/>
              </a:rPr>
              <a:t> </a:t>
            </a:r>
            <a:r>
              <a:rPr lang="en-US" altLang="en-CH">
                <a:ea typeface="ＭＳ Ｐゴシック" panose="020B0600070205080204" pitchFamily="34" charset="-128"/>
              </a:rPr>
              <a:t>B</a:t>
            </a:r>
            <a:r>
              <a:rPr lang="en-US" altLang="en-CH" baseline="30000">
                <a:ea typeface="ＭＳ Ｐゴシック" panose="020B0600070205080204" pitchFamily="34" charset="-128"/>
              </a:rPr>
              <a:t>0</a:t>
            </a:r>
            <a:r>
              <a:rPr lang="en-US" altLang="en-CH">
                <a:ea typeface="ＭＳ Ｐゴシック" panose="020B0600070205080204" pitchFamily="34" charset="-128"/>
              </a:rPr>
              <a:t> </a:t>
            </a:r>
            <a:r>
              <a:rPr lang="en-US" altLang="en-CH">
                <a:latin typeface="Symbol" pitchFamily="2" charset="2"/>
                <a:ea typeface="ＭＳ Ｐゴシック" panose="020B0600070205080204" pitchFamily="34" charset="-128"/>
              </a:rPr>
              <a:t>® </a:t>
            </a:r>
            <a:r>
              <a:rPr lang="en-US" altLang="en-CH">
                <a:ea typeface="ＭＳ Ｐゴシック" panose="020B0600070205080204" pitchFamily="34" charset="-128"/>
              </a:rPr>
              <a:t>J/</a:t>
            </a:r>
            <a:r>
              <a:rPr lang="en-US" altLang="en-CH">
                <a:latin typeface="Symbol" pitchFamily="2" charset="2"/>
                <a:ea typeface="ＭＳ Ｐゴシック" panose="020B0600070205080204" pitchFamily="34" charset="-128"/>
              </a:rPr>
              <a:t>y</a:t>
            </a:r>
            <a:r>
              <a:rPr lang="en-US" altLang="en-CH">
                <a:ea typeface="ＭＳ Ｐゴシック" panose="020B0600070205080204" pitchFamily="34" charset="-128"/>
              </a:rPr>
              <a:t>K</a:t>
            </a:r>
            <a:r>
              <a:rPr lang="en-US" altLang="en-CH" baseline="30000">
                <a:ea typeface="ＭＳ Ｐゴシック" panose="020B0600070205080204" pitchFamily="34" charset="-128"/>
              </a:rPr>
              <a:t>0</a:t>
            </a:r>
            <a:r>
              <a:rPr lang="en-US" altLang="en-CH" baseline="-25000">
                <a:ea typeface="ＭＳ Ｐゴシック" panose="020B0600070205080204" pitchFamily="34" charset="-128"/>
              </a:rPr>
              <a:t>S</a:t>
            </a:r>
          </a:p>
        </p:txBody>
      </p:sp>
      <p:graphicFrame>
        <p:nvGraphicFramePr>
          <p:cNvPr id="56323" name="Object 7">
            <a:extLst>
              <a:ext uri="{FF2B5EF4-FFF2-40B4-BE49-F238E27FC236}">
                <a16:creationId xmlns:a16="http://schemas.microsoft.com/office/drawing/2014/main" id="{21255390-9102-1CE7-A2F4-3B1D60D2D288}"/>
              </a:ext>
            </a:extLst>
          </p:cNvPr>
          <p:cNvGraphicFramePr>
            <a:graphicFrameLocks noChangeAspect="1"/>
          </p:cNvGraphicFramePr>
          <p:nvPr/>
        </p:nvGraphicFramePr>
        <p:xfrm>
          <a:off x="633413" y="1206500"/>
          <a:ext cx="5829300" cy="1204913"/>
        </p:xfrm>
        <a:graphic>
          <a:graphicData uri="http://schemas.openxmlformats.org/presentationml/2006/ole">
            <mc:AlternateContent xmlns:mc="http://schemas.openxmlformats.org/markup-compatibility/2006">
              <mc:Choice xmlns:v="urn:schemas-microsoft-com:vml" Requires="v">
                <p:oleObj name="Equation" r:id="rId3" imgW="53835300" imgH="11112500" progId="Equation.DSMT4">
                  <p:embed/>
                </p:oleObj>
              </mc:Choice>
              <mc:Fallback>
                <p:oleObj name="Equation" r:id="rId3" imgW="53835300" imgH="11112500" progId="Equation.DSMT4">
                  <p:embed/>
                  <p:pic>
                    <p:nvPicPr>
                      <p:cNvPr id="56323" name="Object 7">
                        <a:extLst>
                          <a:ext uri="{FF2B5EF4-FFF2-40B4-BE49-F238E27FC236}">
                            <a16:creationId xmlns:a16="http://schemas.microsoft.com/office/drawing/2014/main" id="{21255390-9102-1CE7-A2F4-3B1D60D2D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3" y="1206500"/>
                        <a:ext cx="5829300" cy="12049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6324" name="Rectangle 8">
            <a:extLst>
              <a:ext uri="{FF2B5EF4-FFF2-40B4-BE49-F238E27FC236}">
                <a16:creationId xmlns:a16="http://schemas.microsoft.com/office/drawing/2014/main" id="{B05EE3B5-2582-D805-801D-9401A3D8343F}"/>
              </a:ext>
            </a:extLst>
          </p:cNvPr>
          <p:cNvSpPr>
            <a:spLocks noChangeArrowheads="1"/>
          </p:cNvSpPr>
          <p:nvPr/>
        </p:nvSpPr>
        <p:spPr bwMode="auto">
          <a:xfrm>
            <a:off x="231775" y="4562475"/>
            <a:ext cx="868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20000"/>
              </a:spcBef>
              <a:buFontTx/>
              <a:buNone/>
            </a:pPr>
            <a:endParaRPr lang="en-US" altLang="en-CH" b="0" i="0">
              <a:latin typeface="Arial" panose="020B0604020202020204" pitchFamily="34" charset="0"/>
            </a:endParaRPr>
          </a:p>
          <a:p>
            <a:pPr eaLnBrk="1" hangingPunct="1">
              <a:spcBef>
                <a:spcPct val="20000"/>
              </a:spcBef>
            </a:pPr>
            <a:r>
              <a:rPr lang="en-US" altLang="en-CH" b="0" i="0">
                <a:latin typeface="Arial" panose="020B0604020202020204" pitchFamily="34" charset="0"/>
              </a:rPr>
              <a:t>Theoretically clean way to measure </a:t>
            </a:r>
            <a:r>
              <a:rPr lang="en-US" altLang="en-CH" b="0" i="0">
                <a:latin typeface="Symbol" pitchFamily="2" charset="2"/>
              </a:rPr>
              <a:t>b</a:t>
            </a:r>
          </a:p>
          <a:p>
            <a:pPr eaLnBrk="1" hangingPunct="1">
              <a:spcBef>
                <a:spcPct val="20000"/>
              </a:spcBef>
            </a:pPr>
            <a:r>
              <a:rPr lang="en-US" altLang="en-CH" b="0" i="0">
                <a:latin typeface="Arial" panose="020B0604020202020204" pitchFamily="34" charset="0"/>
              </a:rPr>
              <a:t>Clean experimental signature</a:t>
            </a:r>
          </a:p>
          <a:p>
            <a:pPr eaLnBrk="1" hangingPunct="1">
              <a:spcBef>
                <a:spcPct val="20000"/>
              </a:spcBef>
            </a:pPr>
            <a:r>
              <a:rPr lang="en-US" altLang="en-CH" b="0" i="0">
                <a:latin typeface="Arial" panose="020B0604020202020204" pitchFamily="34" charset="0"/>
              </a:rPr>
              <a:t>Branching fraction: O(10</a:t>
            </a:r>
            <a:r>
              <a:rPr lang="en-US" altLang="en-CH" b="0" i="0" baseline="30000">
                <a:latin typeface="Arial" panose="020B0604020202020204" pitchFamily="34" charset="0"/>
              </a:rPr>
              <a:t>-4</a:t>
            </a:r>
            <a:r>
              <a:rPr lang="en-US" altLang="en-CH" b="0" i="0">
                <a:latin typeface="Arial" panose="020B0604020202020204" pitchFamily="34" charset="0"/>
              </a:rPr>
              <a:t>)</a:t>
            </a:r>
          </a:p>
          <a:p>
            <a:pPr lvl="2" eaLnBrk="1" hangingPunct="1">
              <a:spcBef>
                <a:spcPct val="20000"/>
              </a:spcBef>
            </a:pPr>
            <a:r>
              <a:rPr lang="ja-JP" altLang="en-US" sz="2000" b="0" i="0">
                <a:latin typeface="Arial" panose="020B0604020202020204" pitchFamily="34" charset="0"/>
              </a:rPr>
              <a:t>“</a:t>
            </a:r>
            <a:r>
              <a:rPr lang="en-US" altLang="ja-JP" sz="2000" b="0" i="0">
                <a:latin typeface="Arial" panose="020B0604020202020204" pitchFamily="34" charset="0"/>
              </a:rPr>
              <a:t>Large</a:t>
            </a:r>
            <a:r>
              <a:rPr lang="ja-JP" altLang="en-US" sz="2000" b="0" i="0">
                <a:latin typeface="Arial" panose="020B0604020202020204" pitchFamily="34" charset="0"/>
              </a:rPr>
              <a:t>”</a:t>
            </a:r>
            <a:r>
              <a:rPr lang="en-US" altLang="ja-JP" sz="2000" b="0" i="0">
                <a:latin typeface="Arial" panose="020B0604020202020204" pitchFamily="34" charset="0"/>
              </a:rPr>
              <a:t> compared to other CP modes!</a:t>
            </a:r>
            <a:endParaRPr lang="en-US" altLang="en-CH" sz="2000" b="0" i="0">
              <a:latin typeface="Arial" panose="020B0604020202020204" pitchFamily="34" charset="0"/>
            </a:endParaRPr>
          </a:p>
        </p:txBody>
      </p:sp>
      <p:sp>
        <p:nvSpPr>
          <p:cNvPr id="56325" name="Rectangle 10">
            <a:extLst>
              <a:ext uri="{FF2B5EF4-FFF2-40B4-BE49-F238E27FC236}">
                <a16:creationId xmlns:a16="http://schemas.microsoft.com/office/drawing/2014/main" id="{57783857-2EDD-C33C-B68A-5260199EA857}"/>
              </a:ext>
            </a:extLst>
          </p:cNvPr>
          <p:cNvSpPr>
            <a:spLocks noChangeArrowheads="1"/>
          </p:cNvSpPr>
          <p:nvPr/>
        </p:nvSpPr>
        <p:spPr bwMode="auto">
          <a:xfrm>
            <a:off x="266700" y="3438525"/>
            <a:ext cx="4489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2400" b="0" i="0">
                <a:solidFill>
                  <a:srgbClr val="3399FF"/>
                </a:solidFill>
                <a:latin typeface="Arial" panose="020B0604020202020204" pitchFamily="34" charset="0"/>
              </a:rPr>
              <a:t>Time-dependent </a:t>
            </a:r>
            <a:r>
              <a:rPr lang="en-US" altLang="en-CH" sz="2400" b="0">
                <a:solidFill>
                  <a:srgbClr val="3399FF"/>
                </a:solidFill>
                <a:latin typeface="Arial" panose="020B0604020202020204" pitchFamily="34" charset="0"/>
              </a:rPr>
              <a:t>CP</a:t>
            </a:r>
            <a:r>
              <a:rPr lang="en-US" altLang="en-CH" sz="2400" b="0" i="0">
                <a:solidFill>
                  <a:srgbClr val="3399FF"/>
                </a:solidFill>
                <a:latin typeface="Arial" panose="020B0604020202020204" pitchFamily="34" charset="0"/>
              </a:rPr>
              <a:t> asymmetry</a:t>
            </a:r>
          </a:p>
        </p:txBody>
      </p:sp>
      <p:graphicFrame>
        <p:nvGraphicFramePr>
          <p:cNvPr id="56326" name="Object 11">
            <a:extLst>
              <a:ext uri="{FF2B5EF4-FFF2-40B4-BE49-F238E27FC236}">
                <a16:creationId xmlns:a16="http://schemas.microsoft.com/office/drawing/2014/main" id="{3F409DA6-BC51-DEED-BAEE-3A789C33D44F}"/>
              </a:ext>
            </a:extLst>
          </p:cNvPr>
          <p:cNvGraphicFramePr>
            <a:graphicFrameLocks noChangeAspect="1"/>
          </p:cNvGraphicFramePr>
          <p:nvPr/>
        </p:nvGraphicFramePr>
        <p:xfrm>
          <a:off x="625475" y="3976688"/>
          <a:ext cx="4391025" cy="596900"/>
        </p:xfrm>
        <a:graphic>
          <a:graphicData uri="http://schemas.openxmlformats.org/presentationml/2006/ole">
            <mc:AlternateContent xmlns:mc="http://schemas.openxmlformats.org/markup-compatibility/2006">
              <mc:Choice xmlns:v="urn:schemas-microsoft-com:vml" Requires="v">
                <p:oleObj name="Equation" r:id="rId5" imgW="37744400" imgH="5270500" progId="Equation.DSMT4">
                  <p:embed/>
                </p:oleObj>
              </mc:Choice>
              <mc:Fallback>
                <p:oleObj name="Equation" r:id="rId5" imgW="37744400" imgH="5270500" progId="Equation.DSMT4">
                  <p:embed/>
                  <p:pic>
                    <p:nvPicPr>
                      <p:cNvPr id="56326" name="Object 11">
                        <a:extLst>
                          <a:ext uri="{FF2B5EF4-FFF2-40B4-BE49-F238E27FC236}">
                            <a16:creationId xmlns:a16="http://schemas.microsoft.com/office/drawing/2014/main" id="{3F409DA6-BC51-DEED-BAEE-3A789C33D4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475" y="3976688"/>
                        <a:ext cx="4391025"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6327" name="Rectangle 12">
            <a:extLst>
              <a:ext uri="{FF2B5EF4-FFF2-40B4-BE49-F238E27FC236}">
                <a16:creationId xmlns:a16="http://schemas.microsoft.com/office/drawing/2014/main" id="{F3E66EB4-CC88-28A9-770D-C6789F5B1B12}"/>
              </a:ext>
            </a:extLst>
          </p:cNvPr>
          <p:cNvSpPr>
            <a:spLocks noChangeArrowheads="1"/>
          </p:cNvSpPr>
          <p:nvPr/>
        </p:nvSpPr>
        <p:spPr bwMode="auto">
          <a:xfrm>
            <a:off x="266700" y="3371850"/>
            <a:ext cx="5105400" cy="1506538"/>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pic>
        <p:nvPicPr>
          <p:cNvPr id="56328" name="Picture 13">
            <a:extLst>
              <a:ext uri="{FF2B5EF4-FFF2-40B4-BE49-F238E27FC236}">
                <a16:creationId xmlns:a16="http://schemas.microsoft.com/office/drawing/2014/main" id="{3046B5BE-8F86-4052-7E80-BAAA0E2F54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1900" y="2598738"/>
            <a:ext cx="25241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grpSp>
        <p:nvGrpSpPr>
          <p:cNvPr id="56329" name="Group 14">
            <a:extLst>
              <a:ext uri="{FF2B5EF4-FFF2-40B4-BE49-F238E27FC236}">
                <a16:creationId xmlns:a16="http://schemas.microsoft.com/office/drawing/2014/main" id="{56DEB640-E8F2-7433-3720-A519A1D1EA91}"/>
              </a:ext>
            </a:extLst>
          </p:cNvPr>
          <p:cNvGrpSpPr>
            <a:grpSpLocks/>
          </p:cNvGrpSpPr>
          <p:nvPr/>
        </p:nvGrpSpPr>
        <p:grpSpPr bwMode="auto">
          <a:xfrm>
            <a:off x="4165600" y="1416050"/>
            <a:ext cx="1443038" cy="765175"/>
            <a:chOff x="2843" y="892"/>
            <a:chExt cx="909" cy="482"/>
          </a:xfrm>
        </p:grpSpPr>
        <p:sp>
          <p:nvSpPr>
            <p:cNvPr id="56331" name="Line 15">
              <a:extLst>
                <a:ext uri="{FF2B5EF4-FFF2-40B4-BE49-F238E27FC236}">
                  <a16:creationId xmlns:a16="http://schemas.microsoft.com/office/drawing/2014/main" id="{4FF0961D-6C57-001E-594B-D5633F347BF2}"/>
                </a:ext>
              </a:extLst>
            </p:cNvPr>
            <p:cNvSpPr>
              <a:spLocks noChangeShapeType="1"/>
            </p:cNvSpPr>
            <p:nvPr/>
          </p:nvSpPr>
          <p:spPr bwMode="auto">
            <a:xfrm flipV="1">
              <a:off x="2843" y="892"/>
              <a:ext cx="301" cy="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sp>
          <p:nvSpPr>
            <p:cNvPr id="56332" name="Line 16">
              <a:extLst>
                <a:ext uri="{FF2B5EF4-FFF2-40B4-BE49-F238E27FC236}">
                  <a16:creationId xmlns:a16="http://schemas.microsoft.com/office/drawing/2014/main" id="{5E5475A8-C6C5-0738-8C0B-FBD7E43AC3F8}"/>
                </a:ext>
              </a:extLst>
            </p:cNvPr>
            <p:cNvSpPr>
              <a:spLocks noChangeShapeType="1"/>
            </p:cNvSpPr>
            <p:nvPr/>
          </p:nvSpPr>
          <p:spPr bwMode="auto">
            <a:xfrm flipV="1">
              <a:off x="3451" y="1220"/>
              <a:ext cx="301" cy="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sp>
          <p:nvSpPr>
            <p:cNvPr id="56333" name="Line 17">
              <a:extLst>
                <a:ext uri="{FF2B5EF4-FFF2-40B4-BE49-F238E27FC236}">
                  <a16:creationId xmlns:a16="http://schemas.microsoft.com/office/drawing/2014/main" id="{B2144A3A-0B56-DD00-6E2E-8B2B060A2980}"/>
                </a:ext>
              </a:extLst>
            </p:cNvPr>
            <p:cNvSpPr>
              <a:spLocks noChangeShapeType="1"/>
            </p:cNvSpPr>
            <p:nvPr/>
          </p:nvSpPr>
          <p:spPr bwMode="auto">
            <a:xfrm flipV="1">
              <a:off x="2891" y="1236"/>
              <a:ext cx="301" cy="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sp>
          <p:nvSpPr>
            <p:cNvPr id="56334" name="Line 18">
              <a:extLst>
                <a:ext uri="{FF2B5EF4-FFF2-40B4-BE49-F238E27FC236}">
                  <a16:creationId xmlns:a16="http://schemas.microsoft.com/office/drawing/2014/main" id="{C1E04D0C-D465-303D-83BB-89AFD39225BC}"/>
                </a:ext>
              </a:extLst>
            </p:cNvPr>
            <p:cNvSpPr>
              <a:spLocks noChangeShapeType="1"/>
            </p:cNvSpPr>
            <p:nvPr/>
          </p:nvSpPr>
          <p:spPr bwMode="auto">
            <a:xfrm flipV="1">
              <a:off x="3395" y="900"/>
              <a:ext cx="301" cy="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grpSp>
      <p:graphicFrame>
        <p:nvGraphicFramePr>
          <p:cNvPr id="56330" name="Object 19">
            <a:extLst>
              <a:ext uri="{FF2B5EF4-FFF2-40B4-BE49-F238E27FC236}">
                <a16:creationId xmlns:a16="http://schemas.microsoft.com/office/drawing/2014/main" id="{0492BDB5-661B-3241-43BE-273778DA7EEE}"/>
              </a:ext>
            </a:extLst>
          </p:cNvPr>
          <p:cNvGraphicFramePr>
            <a:graphicFrameLocks noChangeAspect="1"/>
          </p:cNvGraphicFramePr>
          <p:nvPr/>
        </p:nvGraphicFramePr>
        <p:xfrm>
          <a:off x="1585913" y="2697163"/>
          <a:ext cx="1266825" cy="508000"/>
        </p:xfrm>
        <a:graphic>
          <a:graphicData uri="http://schemas.openxmlformats.org/presentationml/2006/ole">
            <mc:AlternateContent xmlns:mc="http://schemas.openxmlformats.org/markup-compatibility/2006">
              <mc:Choice xmlns:v="urn:schemas-microsoft-com:vml" Requires="v">
                <p:oleObj name="Equation" r:id="rId8" imgW="11696700" imgH="4686300" progId="Equation.DSMT4">
                  <p:embed/>
                </p:oleObj>
              </mc:Choice>
              <mc:Fallback>
                <p:oleObj name="Equation" r:id="rId8" imgW="11696700" imgH="4686300" progId="Equation.DSMT4">
                  <p:embed/>
                  <p:pic>
                    <p:nvPicPr>
                      <p:cNvPr id="56330" name="Object 19">
                        <a:extLst>
                          <a:ext uri="{FF2B5EF4-FFF2-40B4-BE49-F238E27FC236}">
                            <a16:creationId xmlns:a16="http://schemas.microsoft.com/office/drawing/2014/main" id="{0492BDB5-661B-3241-43BE-273778DA7E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5913" y="2697163"/>
                        <a:ext cx="1266825" cy="5080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oter Placeholder 2">
            <a:extLst>
              <a:ext uri="{FF2B5EF4-FFF2-40B4-BE49-F238E27FC236}">
                <a16:creationId xmlns:a16="http://schemas.microsoft.com/office/drawing/2014/main" id="{33809075-3C6E-9339-35BE-C9C50AFDF49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563D8EDE-1585-3F48-B422-6EEA0C92AB8A}" type="slidenum">
              <a:rPr lang="en-US" altLang="en-CH" sz="1000" smtClean="0">
                <a:solidFill>
                  <a:schemeClr val="accent2"/>
                </a:solidFill>
              </a:rPr>
              <a:pPr>
                <a:spcBef>
                  <a:spcPct val="0"/>
                </a:spcBef>
                <a:buFontTx/>
                <a:buNone/>
              </a:pPr>
              <a:t>78</a:t>
            </a:fld>
            <a:r>
              <a:rPr lang="en-US" altLang="en-CH" sz="1000">
                <a:solidFill>
                  <a:schemeClr val="accent2"/>
                </a:solidFill>
              </a:rPr>
              <a:t>)</a:t>
            </a:r>
          </a:p>
        </p:txBody>
      </p:sp>
      <p:sp>
        <p:nvSpPr>
          <p:cNvPr id="58370" name="Rectangle 2">
            <a:extLst>
              <a:ext uri="{FF2B5EF4-FFF2-40B4-BE49-F238E27FC236}">
                <a16:creationId xmlns:a16="http://schemas.microsoft.com/office/drawing/2014/main" id="{C7784266-5E26-36A4-09E7-C3674B4338D8}"/>
              </a:ext>
            </a:extLst>
          </p:cNvPr>
          <p:cNvSpPr>
            <a:spLocks noGrp="1" noChangeArrowheads="1"/>
          </p:cNvSpPr>
          <p:nvPr>
            <p:ph type="title"/>
          </p:nvPr>
        </p:nvSpPr>
        <p:spPr/>
        <p:txBody>
          <a:bodyPr/>
          <a:lstStyle/>
          <a:p>
            <a:pPr eaLnBrk="1" hangingPunct="1"/>
            <a:r>
              <a:rPr lang="en-US" altLang="en-CH">
                <a:ea typeface="ＭＳ Ｐゴシック" panose="020B0600070205080204" pitchFamily="34" charset="-128"/>
              </a:rPr>
              <a:t>CP eigenvalue of final state</a:t>
            </a:r>
            <a:r>
              <a:rPr lang="en-US" altLang="en-CH">
                <a:latin typeface="Times New Roman" panose="02020603050405020304" pitchFamily="18" charset="0"/>
                <a:ea typeface="ＭＳ Ｐゴシック" panose="020B0600070205080204" pitchFamily="34" charset="-128"/>
              </a:rPr>
              <a:t> </a:t>
            </a:r>
            <a:r>
              <a:rPr lang="en-US" altLang="en-CH">
                <a:ea typeface="ＭＳ Ｐゴシック" panose="020B0600070205080204" pitchFamily="34" charset="-128"/>
              </a:rPr>
              <a:t>J/</a:t>
            </a:r>
            <a:r>
              <a:rPr lang="en-US" altLang="en-CH">
                <a:latin typeface="Symbol" pitchFamily="2" charset="2"/>
                <a:ea typeface="ＭＳ Ｐゴシック" panose="020B0600070205080204" pitchFamily="34" charset="-128"/>
              </a:rPr>
              <a:t>y</a:t>
            </a:r>
            <a:r>
              <a:rPr lang="en-US" altLang="en-CH">
                <a:ea typeface="ＭＳ Ｐゴシック" panose="020B0600070205080204" pitchFamily="34" charset="-128"/>
              </a:rPr>
              <a:t>K</a:t>
            </a:r>
            <a:r>
              <a:rPr lang="en-US" altLang="en-CH" baseline="30000">
                <a:ea typeface="ＭＳ Ｐゴシック" panose="020B0600070205080204" pitchFamily="34" charset="-128"/>
              </a:rPr>
              <a:t>0</a:t>
            </a:r>
            <a:r>
              <a:rPr lang="en-US" altLang="en-CH" baseline="-25000">
                <a:ea typeface="ＭＳ Ｐゴシック" panose="020B0600070205080204" pitchFamily="34" charset="-128"/>
              </a:rPr>
              <a:t>S</a:t>
            </a:r>
          </a:p>
        </p:txBody>
      </p:sp>
      <p:graphicFrame>
        <p:nvGraphicFramePr>
          <p:cNvPr id="58371" name="Object 7">
            <a:extLst>
              <a:ext uri="{FF2B5EF4-FFF2-40B4-BE49-F238E27FC236}">
                <a16:creationId xmlns:a16="http://schemas.microsoft.com/office/drawing/2014/main" id="{84D45E55-896D-84AE-D64F-CC777865AF63}"/>
              </a:ext>
            </a:extLst>
          </p:cNvPr>
          <p:cNvGraphicFramePr>
            <a:graphicFrameLocks noChangeAspect="1"/>
          </p:cNvGraphicFramePr>
          <p:nvPr/>
        </p:nvGraphicFramePr>
        <p:xfrm>
          <a:off x="633413" y="2843213"/>
          <a:ext cx="5829300" cy="1204912"/>
        </p:xfrm>
        <a:graphic>
          <a:graphicData uri="http://schemas.openxmlformats.org/presentationml/2006/ole">
            <mc:AlternateContent xmlns:mc="http://schemas.openxmlformats.org/markup-compatibility/2006">
              <mc:Choice xmlns:v="urn:schemas-microsoft-com:vml" Requires="v">
                <p:oleObj name="Equation" r:id="rId3" imgW="53835300" imgH="11112500" progId="Equation.DSMT4">
                  <p:embed/>
                </p:oleObj>
              </mc:Choice>
              <mc:Fallback>
                <p:oleObj name="Equation" r:id="rId3" imgW="53835300" imgH="11112500" progId="Equation.DSMT4">
                  <p:embed/>
                  <p:pic>
                    <p:nvPicPr>
                      <p:cNvPr id="58371" name="Object 7">
                        <a:extLst>
                          <a:ext uri="{FF2B5EF4-FFF2-40B4-BE49-F238E27FC236}">
                            <a16:creationId xmlns:a16="http://schemas.microsoft.com/office/drawing/2014/main" id="{84D45E55-896D-84AE-D64F-CC777865A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3" y="2843213"/>
                        <a:ext cx="5829300" cy="12049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8372" name="Object 11">
            <a:extLst>
              <a:ext uri="{FF2B5EF4-FFF2-40B4-BE49-F238E27FC236}">
                <a16:creationId xmlns:a16="http://schemas.microsoft.com/office/drawing/2014/main" id="{809E7F68-8069-4BCC-CA5A-B6463C26E8F9}"/>
              </a:ext>
            </a:extLst>
          </p:cNvPr>
          <p:cNvGraphicFramePr>
            <a:graphicFrameLocks noChangeAspect="1"/>
          </p:cNvGraphicFramePr>
          <p:nvPr/>
        </p:nvGraphicFramePr>
        <p:xfrm>
          <a:off x="571500" y="6194425"/>
          <a:ext cx="4038600" cy="549275"/>
        </p:xfrm>
        <a:graphic>
          <a:graphicData uri="http://schemas.openxmlformats.org/presentationml/2006/ole">
            <mc:AlternateContent xmlns:mc="http://schemas.openxmlformats.org/markup-compatibility/2006">
              <mc:Choice xmlns:v="urn:schemas-microsoft-com:vml" Requires="v">
                <p:oleObj name="Equation" r:id="rId5" imgW="37744400" imgH="5270500" progId="Equation.DSMT4">
                  <p:embed/>
                </p:oleObj>
              </mc:Choice>
              <mc:Fallback>
                <p:oleObj name="Equation" r:id="rId5" imgW="37744400" imgH="5270500" progId="Equation.DSMT4">
                  <p:embed/>
                  <p:pic>
                    <p:nvPicPr>
                      <p:cNvPr id="58372" name="Object 11">
                        <a:extLst>
                          <a:ext uri="{FF2B5EF4-FFF2-40B4-BE49-F238E27FC236}">
                            <a16:creationId xmlns:a16="http://schemas.microsoft.com/office/drawing/2014/main" id="{809E7F68-8069-4BCC-CA5A-B6463C26E8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6194425"/>
                        <a:ext cx="40386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58373" name="Group 14">
            <a:extLst>
              <a:ext uri="{FF2B5EF4-FFF2-40B4-BE49-F238E27FC236}">
                <a16:creationId xmlns:a16="http://schemas.microsoft.com/office/drawing/2014/main" id="{5A7D8438-5F6A-6711-94D2-8DEA7A4EC861}"/>
              </a:ext>
            </a:extLst>
          </p:cNvPr>
          <p:cNvGrpSpPr>
            <a:grpSpLocks/>
          </p:cNvGrpSpPr>
          <p:nvPr/>
        </p:nvGrpSpPr>
        <p:grpSpPr bwMode="auto">
          <a:xfrm>
            <a:off x="4165600" y="3052763"/>
            <a:ext cx="1443038" cy="765175"/>
            <a:chOff x="2843" y="892"/>
            <a:chExt cx="909" cy="482"/>
          </a:xfrm>
        </p:grpSpPr>
        <p:sp>
          <p:nvSpPr>
            <p:cNvPr id="58384" name="Line 15">
              <a:extLst>
                <a:ext uri="{FF2B5EF4-FFF2-40B4-BE49-F238E27FC236}">
                  <a16:creationId xmlns:a16="http://schemas.microsoft.com/office/drawing/2014/main" id="{DFB07760-9766-ADB3-6EFD-F0CA41141B4C}"/>
                </a:ext>
              </a:extLst>
            </p:cNvPr>
            <p:cNvSpPr>
              <a:spLocks noChangeShapeType="1"/>
            </p:cNvSpPr>
            <p:nvPr/>
          </p:nvSpPr>
          <p:spPr bwMode="auto">
            <a:xfrm flipV="1">
              <a:off x="2843" y="892"/>
              <a:ext cx="301" cy="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sp>
          <p:nvSpPr>
            <p:cNvPr id="58385" name="Line 16">
              <a:extLst>
                <a:ext uri="{FF2B5EF4-FFF2-40B4-BE49-F238E27FC236}">
                  <a16:creationId xmlns:a16="http://schemas.microsoft.com/office/drawing/2014/main" id="{C2314D3D-3EF0-BCA1-7D96-BD4A9962C38F}"/>
                </a:ext>
              </a:extLst>
            </p:cNvPr>
            <p:cNvSpPr>
              <a:spLocks noChangeShapeType="1"/>
            </p:cNvSpPr>
            <p:nvPr/>
          </p:nvSpPr>
          <p:spPr bwMode="auto">
            <a:xfrm flipV="1">
              <a:off x="3451" y="1220"/>
              <a:ext cx="301" cy="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sp>
          <p:nvSpPr>
            <p:cNvPr id="58386" name="Line 17">
              <a:extLst>
                <a:ext uri="{FF2B5EF4-FFF2-40B4-BE49-F238E27FC236}">
                  <a16:creationId xmlns:a16="http://schemas.microsoft.com/office/drawing/2014/main" id="{D6862FC6-5BC4-A0E0-ABF5-6214DB446706}"/>
                </a:ext>
              </a:extLst>
            </p:cNvPr>
            <p:cNvSpPr>
              <a:spLocks noChangeShapeType="1"/>
            </p:cNvSpPr>
            <p:nvPr/>
          </p:nvSpPr>
          <p:spPr bwMode="auto">
            <a:xfrm flipV="1">
              <a:off x="2891" y="1236"/>
              <a:ext cx="301" cy="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sp>
          <p:nvSpPr>
            <p:cNvPr id="58387" name="Line 18">
              <a:extLst>
                <a:ext uri="{FF2B5EF4-FFF2-40B4-BE49-F238E27FC236}">
                  <a16:creationId xmlns:a16="http://schemas.microsoft.com/office/drawing/2014/main" id="{BD060EF2-DA03-9FBD-DBC4-C8AA06A0813D}"/>
                </a:ext>
              </a:extLst>
            </p:cNvPr>
            <p:cNvSpPr>
              <a:spLocks noChangeShapeType="1"/>
            </p:cNvSpPr>
            <p:nvPr/>
          </p:nvSpPr>
          <p:spPr bwMode="auto">
            <a:xfrm flipV="1">
              <a:off x="3395" y="900"/>
              <a:ext cx="301" cy="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CH"/>
            </a:p>
          </p:txBody>
        </p:sp>
      </p:grpSp>
      <p:graphicFrame>
        <p:nvGraphicFramePr>
          <p:cNvPr id="58374" name="Object 19">
            <a:extLst>
              <a:ext uri="{FF2B5EF4-FFF2-40B4-BE49-F238E27FC236}">
                <a16:creationId xmlns:a16="http://schemas.microsoft.com/office/drawing/2014/main" id="{91618823-6A57-3F4B-71FB-8EB9EAE655FC}"/>
              </a:ext>
            </a:extLst>
          </p:cNvPr>
          <p:cNvGraphicFramePr>
            <a:graphicFrameLocks noChangeAspect="1"/>
          </p:cNvGraphicFramePr>
          <p:nvPr/>
        </p:nvGraphicFramePr>
        <p:xfrm>
          <a:off x="1585913" y="4333875"/>
          <a:ext cx="1266825" cy="508000"/>
        </p:xfrm>
        <a:graphic>
          <a:graphicData uri="http://schemas.openxmlformats.org/presentationml/2006/ole">
            <mc:AlternateContent xmlns:mc="http://schemas.openxmlformats.org/markup-compatibility/2006">
              <mc:Choice xmlns:v="urn:schemas-microsoft-com:vml" Requires="v">
                <p:oleObj name="Equation" r:id="rId7" imgW="11696700" imgH="4686300" progId="Equation.DSMT4">
                  <p:embed/>
                </p:oleObj>
              </mc:Choice>
              <mc:Fallback>
                <p:oleObj name="Equation" r:id="rId7" imgW="11696700" imgH="4686300" progId="Equation.DSMT4">
                  <p:embed/>
                  <p:pic>
                    <p:nvPicPr>
                      <p:cNvPr id="58374" name="Object 19">
                        <a:extLst>
                          <a:ext uri="{FF2B5EF4-FFF2-40B4-BE49-F238E27FC236}">
                            <a16:creationId xmlns:a16="http://schemas.microsoft.com/office/drawing/2014/main" id="{91618823-6A57-3F4B-71FB-8EB9EAE655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5913" y="4333875"/>
                        <a:ext cx="1266825" cy="5080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201" name="Rectangle 15">
            <a:extLst>
              <a:ext uri="{FF2B5EF4-FFF2-40B4-BE49-F238E27FC236}">
                <a16:creationId xmlns:a16="http://schemas.microsoft.com/office/drawing/2014/main" id="{63121D9E-B6F3-77F7-B83E-CF06EAF23470}"/>
              </a:ext>
            </a:extLst>
          </p:cNvPr>
          <p:cNvSpPr>
            <a:spLocks noChangeArrowheads="1"/>
          </p:cNvSpPr>
          <p:nvPr/>
        </p:nvSpPr>
        <p:spPr bwMode="auto">
          <a:xfrm>
            <a:off x="571500" y="952500"/>
            <a:ext cx="5076825" cy="1570038"/>
          </a:xfrm>
          <a:prstGeom prst="rect">
            <a:avLst/>
          </a:prstGeom>
          <a:noFill/>
          <a:ln w="9525">
            <a:noFill/>
            <a:miter lim="800000"/>
            <a:headEnd/>
            <a:tailEnd/>
          </a:ln>
        </p:spPr>
        <p:txBody>
          <a:bodyPr wrap="none">
            <a:spAutoFit/>
          </a:bodyPr>
          <a:lstStyle/>
          <a:p>
            <a:pPr marL="342900" indent="-342900">
              <a:spcBef>
                <a:spcPct val="50000"/>
              </a:spcBef>
              <a:buFont typeface="Arial" pitchFamily="34" charset="0"/>
              <a:buChar char="•"/>
              <a:defRPr/>
            </a:pPr>
            <a:r>
              <a:rPr lang="en-US" sz="2400" b="0" i="0" dirty="0">
                <a:solidFill>
                  <a:schemeClr val="tx1"/>
                </a:solidFill>
                <a:ea typeface="b"/>
                <a:cs typeface="b"/>
              </a:rPr>
              <a:t>CP |</a:t>
            </a:r>
            <a:r>
              <a:rPr lang="en-US" sz="2400" b="0" i="0" dirty="0">
                <a:ea typeface="b"/>
                <a:cs typeface="b"/>
              </a:rPr>
              <a:t>J/</a:t>
            </a:r>
            <a:r>
              <a:rPr lang="en-US" sz="2400" b="0" i="0" dirty="0">
                <a:latin typeface="Symbol" pitchFamily="18" charset="2"/>
                <a:ea typeface="b"/>
                <a:cs typeface="b"/>
              </a:rPr>
              <a:t>y</a:t>
            </a:r>
            <a:r>
              <a:rPr lang="en-US" sz="2400" b="0" i="0" dirty="0">
                <a:solidFill>
                  <a:schemeClr val="tx1"/>
                </a:solidFill>
                <a:ea typeface="b"/>
                <a:cs typeface="b"/>
              </a:rPr>
              <a:t>&gt; = </a:t>
            </a:r>
            <a:r>
              <a:rPr lang="en-US" sz="2400" b="0" i="0" dirty="0">
                <a:solidFill>
                  <a:schemeClr val="tx1"/>
                </a:solidFill>
                <a:latin typeface="Times New Roman" pitchFamily="18" charset="0"/>
                <a:ea typeface="b"/>
                <a:cs typeface="Times New Roman" pitchFamily="18" charset="0"/>
                <a:sym typeface="Symbol" pitchFamily="18" charset="2"/>
              </a:rPr>
              <a:t>+1</a:t>
            </a:r>
            <a:r>
              <a:rPr lang="en-US" sz="2400" b="0" i="0" baseline="-25000" dirty="0">
                <a:solidFill>
                  <a:schemeClr val="tx1"/>
                </a:solidFill>
                <a:ea typeface="b"/>
                <a:cs typeface="b"/>
              </a:rPr>
              <a:t> </a:t>
            </a:r>
            <a:r>
              <a:rPr lang="en-US" sz="2400" b="0" i="0" dirty="0">
                <a:solidFill>
                  <a:schemeClr val="tx1"/>
                </a:solidFill>
                <a:ea typeface="b"/>
                <a:cs typeface="b"/>
              </a:rPr>
              <a:t>|</a:t>
            </a:r>
            <a:r>
              <a:rPr lang="en-US" sz="2400" b="0" i="0" dirty="0">
                <a:ea typeface="b"/>
                <a:cs typeface="b"/>
              </a:rPr>
              <a:t>J/</a:t>
            </a:r>
            <a:r>
              <a:rPr lang="en-US" sz="2400" b="0" i="0" dirty="0">
                <a:latin typeface="Symbol" pitchFamily="18" charset="2"/>
                <a:ea typeface="b"/>
                <a:cs typeface="b"/>
              </a:rPr>
              <a:t>y</a:t>
            </a:r>
            <a:r>
              <a:rPr lang="en-US" sz="2400" b="0" i="0" dirty="0">
                <a:solidFill>
                  <a:schemeClr val="tx1"/>
                </a:solidFill>
                <a:ea typeface="b"/>
                <a:cs typeface="b"/>
              </a:rPr>
              <a:t>&gt;</a:t>
            </a:r>
            <a:r>
              <a:rPr lang="en-US" sz="2400" b="0" i="0" dirty="0">
                <a:solidFill>
                  <a:schemeClr val="tx1"/>
                </a:solidFill>
                <a:latin typeface="Times New Roman" pitchFamily="18" charset="0"/>
                <a:ea typeface="b"/>
                <a:cs typeface="Times New Roman" pitchFamily="18" charset="0"/>
              </a:rPr>
              <a:t> </a:t>
            </a:r>
            <a:endParaRPr lang="en-US" sz="2400" b="0" i="0" dirty="0">
              <a:solidFill>
                <a:schemeClr val="tx1"/>
              </a:solidFill>
              <a:ea typeface="b"/>
              <a:cs typeface="b"/>
            </a:endParaRPr>
          </a:p>
          <a:p>
            <a:pPr marL="342900" indent="-342900">
              <a:spcBef>
                <a:spcPct val="50000"/>
              </a:spcBef>
              <a:buFont typeface="Arial" pitchFamily="34" charset="0"/>
              <a:buChar char="•"/>
              <a:defRPr/>
            </a:pPr>
            <a:r>
              <a:rPr lang="en-US" sz="2400" b="0" i="0" dirty="0">
                <a:solidFill>
                  <a:schemeClr val="tx1"/>
                </a:solidFill>
                <a:ea typeface="b"/>
                <a:cs typeface="b"/>
              </a:rPr>
              <a:t>CP |</a:t>
            </a:r>
            <a:r>
              <a:rPr lang="en-US" sz="2400" b="0" i="0" dirty="0">
                <a:ea typeface="b"/>
                <a:cs typeface="b"/>
              </a:rPr>
              <a:t>K</a:t>
            </a:r>
            <a:r>
              <a:rPr lang="en-US" sz="2400" b="0" i="0" baseline="30000" dirty="0">
                <a:ea typeface="b"/>
                <a:cs typeface="b"/>
              </a:rPr>
              <a:t>0</a:t>
            </a:r>
            <a:r>
              <a:rPr lang="en-US" sz="2400" b="0" i="0" baseline="-25000" dirty="0">
                <a:ea typeface="b"/>
                <a:cs typeface="b"/>
              </a:rPr>
              <a:t>S</a:t>
            </a:r>
            <a:r>
              <a:rPr lang="en-US" sz="2400" b="0" i="0" dirty="0">
                <a:solidFill>
                  <a:schemeClr val="tx1"/>
                </a:solidFill>
                <a:ea typeface="b"/>
                <a:cs typeface="b"/>
              </a:rPr>
              <a:t>&gt; = </a:t>
            </a:r>
            <a:r>
              <a:rPr lang="en-US" sz="2400" b="0" i="0" dirty="0">
                <a:solidFill>
                  <a:schemeClr val="tx1"/>
                </a:solidFill>
                <a:latin typeface="Times New Roman" pitchFamily="18" charset="0"/>
                <a:ea typeface="b"/>
                <a:cs typeface="Times New Roman" pitchFamily="18" charset="0"/>
                <a:sym typeface="Symbol" pitchFamily="18" charset="2"/>
              </a:rPr>
              <a:t>+1</a:t>
            </a:r>
            <a:r>
              <a:rPr lang="en-US" sz="2400" b="0" i="0" baseline="-25000" dirty="0">
                <a:solidFill>
                  <a:schemeClr val="tx1"/>
                </a:solidFill>
                <a:ea typeface="b"/>
                <a:cs typeface="b"/>
              </a:rPr>
              <a:t> </a:t>
            </a:r>
            <a:r>
              <a:rPr lang="en-US" sz="2400" b="0" i="0" dirty="0">
                <a:solidFill>
                  <a:schemeClr val="tx1"/>
                </a:solidFill>
                <a:ea typeface="b"/>
                <a:cs typeface="b"/>
              </a:rPr>
              <a:t>|</a:t>
            </a:r>
            <a:r>
              <a:rPr lang="en-US" sz="2400" b="0" i="0" dirty="0">
                <a:ea typeface="b"/>
                <a:cs typeface="b"/>
              </a:rPr>
              <a:t>K</a:t>
            </a:r>
            <a:r>
              <a:rPr lang="en-US" sz="2400" b="0" i="0" baseline="30000" dirty="0">
                <a:ea typeface="b"/>
                <a:cs typeface="b"/>
              </a:rPr>
              <a:t>0</a:t>
            </a:r>
            <a:r>
              <a:rPr lang="en-US" sz="2400" b="0" i="0" baseline="-25000" dirty="0">
                <a:ea typeface="b"/>
                <a:cs typeface="b"/>
              </a:rPr>
              <a:t>S</a:t>
            </a:r>
            <a:r>
              <a:rPr lang="en-US" sz="2400" b="0" i="0" dirty="0">
                <a:solidFill>
                  <a:schemeClr val="tx1"/>
                </a:solidFill>
                <a:ea typeface="b"/>
                <a:cs typeface="b"/>
              </a:rPr>
              <a:t>&gt;</a:t>
            </a:r>
            <a:r>
              <a:rPr lang="en-US" sz="2400" b="0" i="0" dirty="0">
                <a:solidFill>
                  <a:schemeClr val="tx1"/>
                </a:solidFill>
                <a:latin typeface="Times New Roman" pitchFamily="18" charset="0"/>
                <a:ea typeface="b"/>
                <a:cs typeface="Times New Roman" pitchFamily="18" charset="0"/>
              </a:rPr>
              <a:t> </a:t>
            </a:r>
            <a:endParaRPr lang="en-US" sz="2400" b="0" i="0" dirty="0">
              <a:solidFill>
                <a:schemeClr val="tx1"/>
              </a:solidFill>
              <a:ea typeface="b"/>
              <a:cs typeface="b"/>
            </a:endParaRPr>
          </a:p>
          <a:p>
            <a:pPr marL="342900" indent="-342900">
              <a:spcBef>
                <a:spcPct val="50000"/>
              </a:spcBef>
              <a:buFont typeface="Arial" pitchFamily="34" charset="0"/>
              <a:buChar char="•"/>
              <a:defRPr/>
            </a:pPr>
            <a:r>
              <a:rPr lang="en-US" sz="2400" b="0" i="0" dirty="0">
                <a:solidFill>
                  <a:schemeClr val="tx1"/>
                </a:solidFill>
                <a:ea typeface="b"/>
                <a:cs typeface="b"/>
              </a:rPr>
              <a:t>CP |</a:t>
            </a:r>
            <a:r>
              <a:rPr lang="en-US" sz="2400" b="0" i="0" dirty="0">
                <a:ea typeface="b"/>
                <a:cs typeface="b"/>
              </a:rPr>
              <a:t>J/</a:t>
            </a:r>
            <a:r>
              <a:rPr lang="en-US" sz="2400" b="0" i="0" dirty="0">
                <a:latin typeface="Symbol" pitchFamily="18" charset="2"/>
                <a:ea typeface="b"/>
                <a:cs typeface="b"/>
              </a:rPr>
              <a:t>y</a:t>
            </a:r>
            <a:r>
              <a:rPr lang="en-US" sz="2400" b="0" i="0" dirty="0">
                <a:ea typeface="b"/>
                <a:cs typeface="b"/>
              </a:rPr>
              <a:t>K</a:t>
            </a:r>
            <a:r>
              <a:rPr lang="en-US" sz="2400" b="0" i="0" baseline="30000" dirty="0">
                <a:ea typeface="b"/>
                <a:cs typeface="b"/>
              </a:rPr>
              <a:t>0</a:t>
            </a:r>
            <a:r>
              <a:rPr lang="en-US" sz="2400" b="0" i="0" baseline="-25000" dirty="0">
                <a:ea typeface="b"/>
                <a:cs typeface="b"/>
              </a:rPr>
              <a:t>S</a:t>
            </a:r>
            <a:r>
              <a:rPr lang="en-US" sz="2400" b="0" i="0" dirty="0">
                <a:solidFill>
                  <a:schemeClr val="tx1"/>
                </a:solidFill>
                <a:ea typeface="b"/>
                <a:cs typeface="b"/>
              </a:rPr>
              <a:t>&gt; = </a:t>
            </a:r>
            <a:r>
              <a:rPr lang="en-US" sz="2400" b="0" i="0" dirty="0">
                <a:solidFill>
                  <a:schemeClr val="tx1"/>
                </a:solidFill>
                <a:latin typeface="+mj-lt"/>
                <a:ea typeface="b"/>
                <a:cs typeface="b"/>
              </a:rPr>
              <a:t>(</a:t>
            </a:r>
            <a:r>
              <a:rPr lang="en-US" sz="2400" b="0" i="0" dirty="0">
                <a:solidFill>
                  <a:schemeClr val="tx1"/>
                </a:solidFill>
                <a:latin typeface="+mj-lt"/>
                <a:ea typeface="b"/>
                <a:cs typeface="Times New Roman" pitchFamily="18" charset="0"/>
                <a:sym typeface="Symbol" pitchFamily="18" charset="2"/>
              </a:rPr>
              <a:t>-1)</a:t>
            </a:r>
            <a:r>
              <a:rPr lang="en-US" sz="2400" b="0" i="0" baseline="30000" dirty="0">
                <a:solidFill>
                  <a:schemeClr val="tx1"/>
                </a:solidFill>
                <a:latin typeface="+mj-lt"/>
                <a:ea typeface="b"/>
                <a:cs typeface="Times New Roman" pitchFamily="18" charset="0"/>
                <a:sym typeface="Symbol" pitchFamily="18" charset="2"/>
              </a:rPr>
              <a:t>l</a:t>
            </a:r>
            <a:r>
              <a:rPr lang="en-US" sz="2400" b="0" i="0" baseline="-25000" dirty="0">
                <a:solidFill>
                  <a:schemeClr val="tx1"/>
                </a:solidFill>
                <a:latin typeface="+mj-lt"/>
                <a:ea typeface="b"/>
                <a:cs typeface="b"/>
              </a:rPr>
              <a:t> </a:t>
            </a:r>
            <a:r>
              <a:rPr lang="en-US" sz="2400" b="0" i="0" dirty="0">
                <a:solidFill>
                  <a:schemeClr val="tx1"/>
                </a:solidFill>
                <a:ea typeface="b"/>
                <a:cs typeface="b"/>
              </a:rPr>
              <a:t>|</a:t>
            </a:r>
            <a:r>
              <a:rPr lang="en-US" sz="2400" b="0" i="0" dirty="0">
                <a:ea typeface="b"/>
                <a:cs typeface="b"/>
              </a:rPr>
              <a:t>J/</a:t>
            </a:r>
            <a:r>
              <a:rPr lang="en-US" sz="2400" b="0" i="0" dirty="0">
                <a:latin typeface="Symbol" pitchFamily="18" charset="2"/>
                <a:ea typeface="b"/>
                <a:cs typeface="b"/>
              </a:rPr>
              <a:t>y</a:t>
            </a:r>
            <a:r>
              <a:rPr lang="en-US" sz="2400" b="0" i="0" dirty="0">
                <a:ea typeface="b"/>
                <a:cs typeface="b"/>
              </a:rPr>
              <a:t>K</a:t>
            </a:r>
            <a:r>
              <a:rPr lang="en-US" sz="2400" b="0" i="0" baseline="30000" dirty="0">
                <a:ea typeface="b"/>
                <a:cs typeface="b"/>
              </a:rPr>
              <a:t>0</a:t>
            </a:r>
            <a:r>
              <a:rPr lang="en-US" sz="2400" b="0" i="0" baseline="-25000" dirty="0">
                <a:ea typeface="b"/>
                <a:cs typeface="b"/>
              </a:rPr>
              <a:t>S</a:t>
            </a:r>
            <a:r>
              <a:rPr lang="en-US" sz="2400" b="0" i="0" dirty="0">
                <a:solidFill>
                  <a:schemeClr val="tx1"/>
                </a:solidFill>
                <a:ea typeface="b"/>
                <a:cs typeface="b"/>
              </a:rPr>
              <a:t>&gt;</a:t>
            </a:r>
            <a:r>
              <a:rPr lang="en-US" sz="2400" b="0" i="0" dirty="0">
                <a:solidFill>
                  <a:schemeClr val="tx1"/>
                </a:solidFill>
                <a:latin typeface="Times New Roman" pitchFamily="18" charset="0"/>
                <a:ea typeface="b"/>
                <a:cs typeface="Times New Roman" pitchFamily="18" charset="0"/>
              </a:rPr>
              <a:t> </a:t>
            </a:r>
          </a:p>
        </p:txBody>
      </p:sp>
      <p:sp>
        <p:nvSpPr>
          <p:cNvPr id="58376" name="Text Box 8">
            <a:extLst>
              <a:ext uri="{FF2B5EF4-FFF2-40B4-BE49-F238E27FC236}">
                <a16:creationId xmlns:a16="http://schemas.microsoft.com/office/drawing/2014/main" id="{D527AA93-F1F9-A9DF-239E-DBFE657006FF}"/>
              </a:ext>
            </a:extLst>
          </p:cNvPr>
          <p:cNvSpPr txBox="1">
            <a:spLocks noChangeArrowheads="1"/>
          </p:cNvSpPr>
          <p:nvPr/>
        </p:nvSpPr>
        <p:spPr bwMode="auto">
          <a:xfrm>
            <a:off x="6761163" y="2171700"/>
            <a:ext cx="2306637" cy="276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200" b="0" i="0">
                <a:solidFill>
                  <a:schemeClr val="accent2"/>
                </a:solidFill>
              </a:rPr>
              <a:t>( S(</a:t>
            </a:r>
            <a:r>
              <a:rPr lang="en-US" altLang="en-CH" sz="1200" b="0" i="0">
                <a:solidFill>
                  <a:schemeClr val="accent2"/>
                </a:solidFill>
                <a:latin typeface="Times New Roman" panose="02020603050405020304" pitchFamily="18" charset="0"/>
              </a:rPr>
              <a:t>B</a:t>
            </a:r>
            <a:r>
              <a:rPr lang="en-US" altLang="en-CH" sz="1200" b="0" i="0">
                <a:solidFill>
                  <a:schemeClr val="accent2"/>
                </a:solidFill>
              </a:rPr>
              <a:t>)=0</a:t>
            </a:r>
            <a:r>
              <a:rPr lang="en-US" altLang="en-CH" sz="1200" b="0" i="0">
                <a:solidFill>
                  <a:schemeClr val="accent2"/>
                </a:solidFill>
                <a:latin typeface="Times New Roman" panose="02020603050405020304" pitchFamily="18" charset="0"/>
              </a:rPr>
              <a:t>  </a:t>
            </a:r>
            <a:r>
              <a:rPr lang="en-US" altLang="en-CH" sz="1200" b="0" i="0">
                <a:solidFill>
                  <a:schemeClr val="accent2"/>
                </a:solidFill>
                <a:latin typeface="Times New Roman" panose="02020603050405020304" pitchFamily="18" charset="0"/>
                <a:sym typeface="Wingdings" pitchFamily="2" charset="2"/>
              </a:rPr>
              <a:t>  </a:t>
            </a:r>
            <a:r>
              <a:rPr lang="en-US" altLang="en-CH" sz="1200" b="0" i="0">
                <a:solidFill>
                  <a:schemeClr val="accent2"/>
                </a:solidFill>
                <a:sym typeface="Wingdings" pitchFamily="2" charset="2"/>
              </a:rPr>
              <a:t>L(</a:t>
            </a:r>
            <a:r>
              <a:rPr lang="en-US" altLang="en-CH" sz="1200" b="0" i="0">
                <a:solidFill>
                  <a:schemeClr val="accent2"/>
                </a:solidFill>
              </a:rPr>
              <a:t>J/</a:t>
            </a:r>
            <a:r>
              <a:rPr lang="en-US" altLang="en-CH" sz="1200" b="0" i="0">
                <a:solidFill>
                  <a:schemeClr val="accent2"/>
                </a:solidFill>
                <a:latin typeface="Symbol" pitchFamily="2" charset="2"/>
              </a:rPr>
              <a:t>y</a:t>
            </a:r>
            <a:r>
              <a:rPr lang="en-US" altLang="en-CH" sz="1200" b="0" i="0">
                <a:solidFill>
                  <a:schemeClr val="accent2"/>
                </a:solidFill>
              </a:rPr>
              <a:t>K</a:t>
            </a:r>
            <a:r>
              <a:rPr lang="en-US" altLang="en-CH" sz="1200" b="0" i="0" baseline="30000">
                <a:solidFill>
                  <a:schemeClr val="accent2"/>
                </a:solidFill>
              </a:rPr>
              <a:t>0</a:t>
            </a:r>
            <a:r>
              <a:rPr lang="en-US" altLang="en-CH" sz="1200" b="0" i="0" baseline="-25000">
                <a:solidFill>
                  <a:schemeClr val="accent2"/>
                </a:solidFill>
              </a:rPr>
              <a:t>S</a:t>
            </a:r>
            <a:r>
              <a:rPr lang="en-US" altLang="en-CH" sz="1200" b="0" i="0">
                <a:solidFill>
                  <a:schemeClr val="accent2"/>
                </a:solidFill>
                <a:sym typeface="Wingdings" pitchFamily="2" charset="2"/>
              </a:rPr>
              <a:t>)=1 !)</a:t>
            </a:r>
            <a:endParaRPr lang="el-GR" altLang="en-CH" sz="1200" b="0" i="0">
              <a:solidFill>
                <a:schemeClr val="accent2"/>
              </a:solidFill>
            </a:endParaRPr>
          </a:p>
        </p:txBody>
      </p:sp>
      <p:sp>
        <p:nvSpPr>
          <p:cNvPr id="19" name="Oval 18">
            <a:extLst>
              <a:ext uri="{FF2B5EF4-FFF2-40B4-BE49-F238E27FC236}">
                <a16:creationId xmlns:a16="http://schemas.microsoft.com/office/drawing/2014/main" id="{3C3F5136-A52E-CA64-58CE-709A1B0366CA}"/>
              </a:ext>
            </a:extLst>
          </p:cNvPr>
          <p:cNvSpPr>
            <a:spLocks noChangeArrowheads="1"/>
          </p:cNvSpPr>
          <p:nvPr/>
        </p:nvSpPr>
        <p:spPr bwMode="auto">
          <a:xfrm>
            <a:off x="3276600" y="1998663"/>
            <a:ext cx="762000" cy="5715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20" name="Oval 19">
            <a:extLst>
              <a:ext uri="{FF2B5EF4-FFF2-40B4-BE49-F238E27FC236}">
                <a16:creationId xmlns:a16="http://schemas.microsoft.com/office/drawing/2014/main" id="{5D315C70-0D42-5AD5-B351-09F7AA6035BD}"/>
              </a:ext>
            </a:extLst>
          </p:cNvPr>
          <p:cNvSpPr>
            <a:spLocks noChangeArrowheads="1"/>
          </p:cNvSpPr>
          <p:nvPr/>
        </p:nvSpPr>
        <p:spPr bwMode="auto">
          <a:xfrm>
            <a:off x="1790700" y="3124200"/>
            <a:ext cx="609600" cy="5715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21" name="Oval 20">
            <a:extLst>
              <a:ext uri="{FF2B5EF4-FFF2-40B4-BE49-F238E27FC236}">
                <a16:creationId xmlns:a16="http://schemas.microsoft.com/office/drawing/2014/main" id="{D8DE380F-07CC-2766-0A69-C1DD25AC9427}"/>
              </a:ext>
            </a:extLst>
          </p:cNvPr>
          <p:cNvSpPr>
            <a:spLocks noChangeArrowheads="1"/>
          </p:cNvSpPr>
          <p:nvPr/>
        </p:nvSpPr>
        <p:spPr bwMode="auto">
          <a:xfrm>
            <a:off x="1676400" y="4343400"/>
            <a:ext cx="609600" cy="5715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22" name="Oval 21">
            <a:extLst>
              <a:ext uri="{FF2B5EF4-FFF2-40B4-BE49-F238E27FC236}">
                <a16:creationId xmlns:a16="http://schemas.microsoft.com/office/drawing/2014/main" id="{91E1B9B7-C9A6-192F-50B9-8AC8107B45EC}"/>
              </a:ext>
            </a:extLst>
          </p:cNvPr>
          <p:cNvSpPr>
            <a:spLocks noChangeArrowheads="1"/>
          </p:cNvSpPr>
          <p:nvPr/>
        </p:nvSpPr>
        <p:spPr bwMode="auto">
          <a:xfrm>
            <a:off x="1676400" y="6134100"/>
            <a:ext cx="609600" cy="5715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graphicFrame>
        <p:nvGraphicFramePr>
          <p:cNvPr id="58381" name="Object 5">
            <a:extLst>
              <a:ext uri="{FF2B5EF4-FFF2-40B4-BE49-F238E27FC236}">
                <a16:creationId xmlns:a16="http://schemas.microsoft.com/office/drawing/2014/main" id="{43E679E9-E63C-6F90-0D53-C2B1E17B512A}"/>
              </a:ext>
            </a:extLst>
          </p:cNvPr>
          <p:cNvGraphicFramePr>
            <a:graphicFrameLocks noChangeAspect="1"/>
          </p:cNvGraphicFramePr>
          <p:nvPr/>
        </p:nvGraphicFramePr>
        <p:xfrm>
          <a:off x="617538" y="5067300"/>
          <a:ext cx="6316662" cy="1104900"/>
        </p:xfrm>
        <a:graphic>
          <a:graphicData uri="http://schemas.openxmlformats.org/presentationml/2006/ole">
            <mc:AlternateContent xmlns:mc="http://schemas.openxmlformats.org/markup-compatibility/2006">
              <mc:Choice xmlns:v="urn:schemas-microsoft-com:vml" Requires="v">
                <p:oleObj name="Equation" r:id="rId9" imgW="63487300" imgH="11112500" progId="Equation.DSMT4">
                  <p:embed/>
                </p:oleObj>
              </mc:Choice>
              <mc:Fallback>
                <p:oleObj name="Equation" r:id="rId9" imgW="63487300" imgH="11112500" progId="Equation.DSMT4">
                  <p:embed/>
                  <p:pic>
                    <p:nvPicPr>
                      <p:cNvPr id="58381" name="Object 5">
                        <a:extLst>
                          <a:ext uri="{FF2B5EF4-FFF2-40B4-BE49-F238E27FC236}">
                            <a16:creationId xmlns:a16="http://schemas.microsoft.com/office/drawing/2014/main" id="{43E679E9-E63C-6F90-0D53-C2B1E17B51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538" y="5067300"/>
                        <a:ext cx="6316662" cy="11049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8382" name="Rectangle 23">
            <a:extLst>
              <a:ext uri="{FF2B5EF4-FFF2-40B4-BE49-F238E27FC236}">
                <a16:creationId xmlns:a16="http://schemas.microsoft.com/office/drawing/2014/main" id="{8EECECC5-33FB-FC17-4CB9-08441EF16037}"/>
              </a:ext>
            </a:extLst>
          </p:cNvPr>
          <p:cNvSpPr>
            <a:spLocks noChangeArrowheads="1"/>
          </p:cNvSpPr>
          <p:nvPr/>
        </p:nvSpPr>
        <p:spPr bwMode="auto">
          <a:xfrm>
            <a:off x="520700" y="5016500"/>
            <a:ext cx="6629400" cy="17907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58383" name="TextBox 24">
            <a:extLst>
              <a:ext uri="{FF2B5EF4-FFF2-40B4-BE49-F238E27FC236}">
                <a16:creationId xmlns:a16="http://schemas.microsoft.com/office/drawing/2014/main" id="{DC06C4BD-7207-3B7E-EB33-E35B6503D272}"/>
              </a:ext>
            </a:extLst>
          </p:cNvPr>
          <p:cNvSpPr txBox="1">
            <a:spLocks noChangeArrowheads="1"/>
          </p:cNvSpPr>
          <p:nvPr/>
        </p:nvSpPr>
        <p:spPr bwMode="auto">
          <a:xfrm>
            <a:off x="3924300" y="4467225"/>
            <a:ext cx="3305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chemeClr val="accent2"/>
                </a:solidFill>
              </a:rPr>
              <a:t>Relative minus-sign between </a:t>
            </a:r>
          </a:p>
          <a:p>
            <a:pPr eaLnBrk="1" hangingPunct="1">
              <a:spcBef>
                <a:spcPct val="0"/>
              </a:spcBef>
              <a:buFontTx/>
              <a:buNone/>
            </a:pPr>
            <a:r>
              <a:rPr lang="en-US" altLang="en-CH" sz="1400">
                <a:solidFill>
                  <a:schemeClr val="accent2"/>
                </a:solidFill>
              </a:rPr>
              <a:t>state and CP-conjugated state: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ox(in)">
                                      <p:cBhvr>
                                        <p:cTn id="10" dur="500"/>
                                        <p:tgtEl>
                                          <p:spTgt spid="2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ox(in)">
                                      <p:cBhvr>
                                        <p:cTn id="13" dur="500"/>
                                        <p:tgtEl>
                                          <p:spTgt spid="2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in)">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oter Placeholder 3">
            <a:extLst>
              <a:ext uri="{FF2B5EF4-FFF2-40B4-BE49-F238E27FC236}">
                <a16:creationId xmlns:a16="http://schemas.microsoft.com/office/drawing/2014/main" id="{602A7D4B-C41E-B1A9-99C7-0DAD4C00934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9F607903-AE18-814E-A617-59E84CC405D7}" type="slidenum">
              <a:rPr lang="en-US" altLang="en-CH" sz="1000" smtClean="0">
                <a:solidFill>
                  <a:schemeClr val="accent2"/>
                </a:solidFill>
              </a:rPr>
              <a:pPr>
                <a:spcBef>
                  <a:spcPct val="0"/>
                </a:spcBef>
                <a:buFontTx/>
                <a:buNone/>
              </a:pPr>
              <a:t>79</a:t>
            </a:fld>
            <a:r>
              <a:rPr lang="en-US" altLang="en-CH" sz="1000">
                <a:solidFill>
                  <a:schemeClr val="accent2"/>
                </a:solidFill>
              </a:rPr>
              <a:t>)</a:t>
            </a:r>
          </a:p>
        </p:txBody>
      </p:sp>
      <p:sp>
        <p:nvSpPr>
          <p:cNvPr id="60418" name="Rectangle 2">
            <a:extLst>
              <a:ext uri="{FF2B5EF4-FFF2-40B4-BE49-F238E27FC236}">
                <a16:creationId xmlns:a16="http://schemas.microsoft.com/office/drawing/2014/main" id="{133B54D9-D0FD-5FF7-5F05-840741E55C3D}"/>
              </a:ext>
            </a:extLst>
          </p:cNvPr>
          <p:cNvSpPr>
            <a:spLocks noGrp="1" noChangeArrowheads="1"/>
          </p:cNvSpPr>
          <p:nvPr>
            <p:ph type="title"/>
          </p:nvPr>
        </p:nvSpPr>
        <p:spPr/>
        <p:txBody>
          <a:bodyPr/>
          <a:lstStyle/>
          <a:p>
            <a:pPr eaLnBrk="1" hangingPunct="1"/>
            <a:r>
              <a:rPr lang="en-US" altLang="en-CH" sz="2000">
                <a:ea typeface="ＭＳ Ｐゴシック" panose="020B0600070205080204" pitchFamily="34" charset="-128"/>
              </a:rPr>
              <a:t>Sum of 2 amplitudes: sensitivity to phase </a:t>
            </a:r>
            <a:endParaRPr lang="el-GR" altLang="en-CH" sz="2000">
              <a:ea typeface="ＭＳ Ｐゴシック" panose="020B0600070205080204" pitchFamily="34" charset="-128"/>
            </a:endParaRPr>
          </a:p>
        </p:txBody>
      </p:sp>
      <p:sp>
        <p:nvSpPr>
          <p:cNvPr id="60419" name="Rectangle 3">
            <a:extLst>
              <a:ext uri="{FF2B5EF4-FFF2-40B4-BE49-F238E27FC236}">
                <a16:creationId xmlns:a16="http://schemas.microsoft.com/office/drawing/2014/main" id="{670C9FA8-9F27-71F1-F4BE-7AAAB2AFF222}"/>
              </a:ext>
            </a:extLst>
          </p:cNvPr>
          <p:cNvSpPr>
            <a:spLocks noGrp="1" noChangeArrowheads="1"/>
          </p:cNvSpPr>
          <p:nvPr>
            <p:ph type="body" idx="1"/>
          </p:nvPr>
        </p:nvSpPr>
        <p:spPr>
          <a:xfrm>
            <a:off x="685800" y="838200"/>
            <a:ext cx="7772400" cy="5257800"/>
          </a:xfrm>
        </p:spPr>
        <p:txBody>
          <a:bodyPr/>
          <a:lstStyle/>
          <a:p>
            <a:pPr eaLnBrk="1" hangingPunct="1"/>
            <a:r>
              <a:rPr lang="en-US" altLang="en-CH">
                <a:ea typeface="ＭＳ Ｐゴシック" panose="020B0600070205080204" pitchFamily="34" charset="-128"/>
              </a:rPr>
              <a:t>Now also look at CP-conjugate process</a:t>
            </a:r>
          </a:p>
          <a:p>
            <a:pPr eaLnBrk="1" hangingPunct="1"/>
            <a:r>
              <a:rPr lang="en-US" altLang="en-CH">
                <a:ea typeface="ＭＳ Ｐゴシック" panose="020B0600070205080204" pitchFamily="34" charset="-128"/>
              </a:rPr>
              <a:t>Investigate situation at time </a:t>
            </a:r>
            <a:r>
              <a:rPr lang="en-US" altLang="en-CH" sz="2400" i="1">
                <a:ea typeface="ＭＳ Ｐゴシック" panose="020B0600070205080204" pitchFamily="34" charset="-128"/>
              </a:rPr>
              <a:t>t</a:t>
            </a:r>
            <a:r>
              <a:rPr lang="en-US" altLang="en-CH">
                <a:ea typeface="ＭＳ Ｐゴシック" panose="020B0600070205080204" pitchFamily="34" charset="-128"/>
              </a:rPr>
              <a:t>, such that |A</a:t>
            </a:r>
            <a:r>
              <a:rPr lang="en-US" altLang="en-CH" baseline="-25000">
                <a:ea typeface="ＭＳ Ｐゴシック" panose="020B0600070205080204" pitchFamily="34" charset="-128"/>
              </a:rPr>
              <a:t>1</a:t>
            </a:r>
            <a:r>
              <a:rPr lang="en-US" altLang="en-CH">
                <a:ea typeface="ＭＳ Ｐゴシック" panose="020B0600070205080204" pitchFamily="34" charset="-128"/>
              </a:rPr>
              <a:t>| = |A</a:t>
            </a:r>
            <a:r>
              <a:rPr lang="en-US" altLang="en-CH" baseline="-25000">
                <a:ea typeface="ＭＳ Ｐゴシック" panose="020B0600070205080204" pitchFamily="34" charset="-128"/>
              </a:rPr>
              <a:t>2</a:t>
            </a:r>
            <a:r>
              <a:rPr lang="en-US" altLang="en-CH">
                <a:ea typeface="ＭＳ Ｐゴシック" panose="020B0600070205080204" pitchFamily="34" charset="-128"/>
              </a:rPr>
              <a:t>| :</a:t>
            </a:r>
          </a:p>
          <a:p>
            <a:pPr eaLnBrk="1" hangingPunct="1"/>
            <a:endParaRPr lang="en-US" altLang="en-CH">
              <a:ea typeface="ＭＳ Ｐゴシック" panose="020B0600070205080204" pitchFamily="34" charset="-128"/>
            </a:endParaRPr>
          </a:p>
          <a:p>
            <a:pPr eaLnBrk="1" hangingPunct="1"/>
            <a:endParaRPr lang="en-US" altLang="en-CH">
              <a:ea typeface="ＭＳ Ｐゴシック" panose="020B0600070205080204" pitchFamily="34" charset="-128"/>
            </a:endParaRPr>
          </a:p>
          <a:p>
            <a:pPr eaLnBrk="1" hangingPunct="1"/>
            <a:endParaRPr lang="en-US" altLang="en-CH">
              <a:ea typeface="ＭＳ Ｐゴシック" panose="020B0600070205080204" pitchFamily="34" charset="-128"/>
            </a:endParaRPr>
          </a:p>
          <a:p>
            <a:pPr eaLnBrk="1" hangingPunct="1"/>
            <a:endParaRPr lang="en-US" altLang="en-CH">
              <a:ea typeface="ＭＳ Ｐゴシック" panose="020B0600070205080204" pitchFamily="34" charset="-128"/>
            </a:endParaRPr>
          </a:p>
          <a:p>
            <a:pPr eaLnBrk="1" hangingPunct="1"/>
            <a:endParaRPr lang="en-US" altLang="en-CH">
              <a:ea typeface="ＭＳ Ｐゴシック" panose="020B0600070205080204" pitchFamily="34" charset="-128"/>
            </a:endParaRPr>
          </a:p>
          <a:p>
            <a:pPr eaLnBrk="1" hangingPunct="1">
              <a:buFontTx/>
              <a:buNone/>
            </a:pPr>
            <a:endParaRPr lang="en-US" altLang="en-CH">
              <a:ea typeface="ＭＳ Ｐゴシック" panose="020B0600070205080204" pitchFamily="34" charset="-128"/>
            </a:endParaRPr>
          </a:p>
          <a:p>
            <a:pPr eaLnBrk="1" hangingPunct="1"/>
            <a:r>
              <a:rPr lang="en-US" altLang="en-CH">
                <a:ea typeface="ＭＳ Ｐゴシック" panose="020B0600070205080204" pitchFamily="34" charset="-128"/>
              </a:rPr>
              <a:t>Directly observable result (essentially just from counting) measure CKM phase </a:t>
            </a:r>
            <a:r>
              <a:rPr lang="en-US" altLang="en-CH">
                <a:latin typeface="Symbol" pitchFamily="2" charset="2"/>
                <a:ea typeface="ＭＳ Ｐゴシック" panose="020B0600070205080204" pitchFamily="34" charset="-128"/>
              </a:rPr>
              <a:t>b</a:t>
            </a:r>
            <a:r>
              <a:rPr lang="en-US" altLang="en-CH">
                <a:ea typeface="ＭＳ Ｐゴシック" panose="020B0600070205080204" pitchFamily="34" charset="-128"/>
              </a:rPr>
              <a:t> directly!</a:t>
            </a:r>
            <a:endParaRPr lang="en-US" altLang="en-CH">
              <a:ea typeface="ＭＳ Ｐゴシック" panose="020B0600070205080204" pitchFamily="34" charset="-128"/>
              <a:sym typeface="Symbol" pitchFamily="2" charset="2"/>
            </a:endParaRPr>
          </a:p>
          <a:p>
            <a:pPr lvl="1" eaLnBrk="1" hangingPunct="1"/>
            <a:endParaRPr lang="en-US" altLang="en-CH">
              <a:ea typeface="ＭＳ Ｐゴシック" panose="020B0600070205080204" pitchFamily="34" charset="-128"/>
              <a:sym typeface="Symbol" pitchFamily="2" charset="2"/>
            </a:endParaRPr>
          </a:p>
        </p:txBody>
      </p:sp>
      <p:graphicFrame>
        <p:nvGraphicFramePr>
          <p:cNvPr id="60420" name="Object 2">
            <a:extLst>
              <a:ext uri="{FF2B5EF4-FFF2-40B4-BE49-F238E27FC236}">
                <a16:creationId xmlns:a16="http://schemas.microsoft.com/office/drawing/2014/main" id="{FAC2141A-C5C2-C0FE-5014-449C89443595}"/>
              </a:ext>
            </a:extLst>
          </p:cNvPr>
          <p:cNvGraphicFramePr>
            <a:graphicFrameLocks noChangeAspect="1"/>
          </p:cNvGraphicFramePr>
          <p:nvPr/>
        </p:nvGraphicFramePr>
        <p:xfrm>
          <a:off x="6367463" y="2851150"/>
          <a:ext cx="2667000" cy="725488"/>
        </p:xfrm>
        <a:graphic>
          <a:graphicData uri="http://schemas.openxmlformats.org/presentationml/2006/ole">
            <mc:AlternateContent xmlns:mc="http://schemas.openxmlformats.org/markup-compatibility/2006">
              <mc:Choice xmlns:v="urn:schemas-microsoft-com:vml" Requires="v">
                <p:oleObj name="Equation" r:id="rId3" imgW="46228000" imgH="12585700" progId="Equation.3">
                  <p:embed/>
                </p:oleObj>
              </mc:Choice>
              <mc:Fallback>
                <p:oleObj name="Equation" r:id="rId3" imgW="46228000" imgH="12585700" progId="Equation.3">
                  <p:embed/>
                  <p:pic>
                    <p:nvPicPr>
                      <p:cNvPr id="60420" name="Object 2">
                        <a:extLst>
                          <a:ext uri="{FF2B5EF4-FFF2-40B4-BE49-F238E27FC236}">
                            <a16:creationId xmlns:a16="http://schemas.microsoft.com/office/drawing/2014/main" id="{FAC2141A-C5C2-C0FE-5014-449C89443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63" y="2851150"/>
                        <a:ext cx="2667000" cy="725488"/>
                      </a:xfrm>
                      <a:prstGeom prst="rect">
                        <a:avLst/>
                      </a:prstGeom>
                      <a:solidFill>
                        <a:srgbClr val="FFFF99"/>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0421" name="Line 5">
            <a:extLst>
              <a:ext uri="{FF2B5EF4-FFF2-40B4-BE49-F238E27FC236}">
                <a16:creationId xmlns:a16="http://schemas.microsoft.com/office/drawing/2014/main" id="{16E8AC9E-3DAC-3F81-6222-84FCD31D8A32}"/>
              </a:ext>
            </a:extLst>
          </p:cNvPr>
          <p:cNvSpPr>
            <a:spLocks noChangeShapeType="1"/>
          </p:cNvSpPr>
          <p:nvPr/>
        </p:nvSpPr>
        <p:spPr bwMode="auto">
          <a:xfrm>
            <a:off x="4233863" y="2928938"/>
            <a:ext cx="1100137" cy="0"/>
          </a:xfrm>
          <a:prstGeom prst="line">
            <a:avLst/>
          </a:prstGeom>
          <a:noFill/>
          <a:ln w="28575">
            <a:solidFill>
              <a:srgbClr val="FF3300"/>
            </a:solidFill>
            <a:round/>
            <a:headEnd/>
            <a:tailEnd type="triangle" w="med" len="lg"/>
          </a:ln>
          <a:extLst>
            <a:ext uri="{909E8E84-426E-40DD-AFC4-6F175D3DCCD1}">
              <a14:hiddenFill xmlns:a14="http://schemas.microsoft.com/office/drawing/2010/main">
                <a:noFill/>
              </a14:hiddenFill>
            </a:ext>
          </a:extLst>
        </p:spPr>
        <p:txBody>
          <a:bodyPr/>
          <a:lstStyle/>
          <a:p>
            <a:endParaRPr lang="en-CH"/>
          </a:p>
        </p:txBody>
      </p:sp>
      <p:sp>
        <p:nvSpPr>
          <p:cNvPr id="60422" name="Line 6">
            <a:extLst>
              <a:ext uri="{FF2B5EF4-FFF2-40B4-BE49-F238E27FC236}">
                <a16:creationId xmlns:a16="http://schemas.microsoft.com/office/drawing/2014/main" id="{F4B4161E-6025-DA6D-3E98-C2A7B2F6FADD}"/>
              </a:ext>
            </a:extLst>
          </p:cNvPr>
          <p:cNvSpPr>
            <a:spLocks noChangeShapeType="1"/>
          </p:cNvSpPr>
          <p:nvPr/>
        </p:nvSpPr>
        <p:spPr bwMode="auto">
          <a:xfrm flipH="1" flipV="1">
            <a:off x="4675188" y="2120900"/>
            <a:ext cx="658812" cy="808038"/>
          </a:xfrm>
          <a:prstGeom prst="line">
            <a:avLst/>
          </a:prstGeom>
          <a:noFill/>
          <a:ln w="28575">
            <a:solidFill>
              <a:schemeClr val="accent2"/>
            </a:solidFill>
            <a:round/>
            <a:headEnd/>
            <a:tailEnd type="triangle" w="med" len="lg"/>
          </a:ln>
          <a:extLst>
            <a:ext uri="{909E8E84-426E-40DD-AFC4-6F175D3DCCD1}">
              <a14:hiddenFill xmlns:a14="http://schemas.microsoft.com/office/drawing/2010/main">
                <a:noFill/>
              </a14:hiddenFill>
            </a:ext>
          </a:extLst>
        </p:spPr>
        <p:txBody>
          <a:bodyPr/>
          <a:lstStyle/>
          <a:p>
            <a:endParaRPr lang="en-CH"/>
          </a:p>
        </p:txBody>
      </p:sp>
      <p:sp>
        <p:nvSpPr>
          <p:cNvPr id="60423" name="Line 7">
            <a:extLst>
              <a:ext uri="{FF2B5EF4-FFF2-40B4-BE49-F238E27FC236}">
                <a16:creationId xmlns:a16="http://schemas.microsoft.com/office/drawing/2014/main" id="{E1D65514-0B19-A06C-72E8-B588332A350B}"/>
              </a:ext>
            </a:extLst>
          </p:cNvPr>
          <p:cNvSpPr>
            <a:spLocks noChangeShapeType="1"/>
          </p:cNvSpPr>
          <p:nvPr/>
        </p:nvSpPr>
        <p:spPr bwMode="auto">
          <a:xfrm flipV="1">
            <a:off x="5334000" y="2047875"/>
            <a:ext cx="0" cy="88106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CH"/>
          </a:p>
        </p:txBody>
      </p:sp>
      <p:sp>
        <p:nvSpPr>
          <p:cNvPr id="60424" name="AutoShape 8">
            <a:extLst>
              <a:ext uri="{FF2B5EF4-FFF2-40B4-BE49-F238E27FC236}">
                <a16:creationId xmlns:a16="http://schemas.microsoft.com/office/drawing/2014/main" id="{03701958-5661-B6B1-8372-4893ECAB7531}"/>
              </a:ext>
            </a:extLst>
          </p:cNvPr>
          <p:cNvSpPr>
            <a:spLocks noChangeArrowheads="1"/>
          </p:cNvSpPr>
          <p:nvPr/>
        </p:nvSpPr>
        <p:spPr bwMode="auto">
          <a:xfrm>
            <a:off x="1109663" y="2906713"/>
            <a:ext cx="412750" cy="549275"/>
          </a:xfrm>
          <a:prstGeom prst="upDownArrow">
            <a:avLst>
              <a:gd name="adj1" fmla="val 50000"/>
              <a:gd name="adj2" fmla="val 26615"/>
            </a:avLst>
          </a:prstGeom>
          <a:solidFill>
            <a:srgbClr val="FFCC00"/>
          </a:solidFill>
          <a:ln w="25400">
            <a:solidFill>
              <a:srgbClr val="FF0000"/>
            </a:solidFill>
            <a:miter lim="800000"/>
            <a:headEnd/>
            <a:tailEnd/>
          </a:ln>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60425" name="Text Box 9">
            <a:extLst>
              <a:ext uri="{FF2B5EF4-FFF2-40B4-BE49-F238E27FC236}">
                <a16:creationId xmlns:a16="http://schemas.microsoft.com/office/drawing/2014/main" id="{32A5060B-D95E-8AC2-8ED2-8B229EB47A5C}"/>
              </a:ext>
            </a:extLst>
          </p:cNvPr>
          <p:cNvSpPr txBox="1">
            <a:spLocks noChangeArrowheads="1"/>
          </p:cNvSpPr>
          <p:nvPr/>
        </p:nvSpPr>
        <p:spPr bwMode="auto">
          <a:xfrm>
            <a:off x="1547813" y="2922588"/>
            <a:ext cx="62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2400">
                <a:solidFill>
                  <a:srgbClr val="FF3300"/>
                </a:solidFill>
              </a:rPr>
              <a:t>CP</a:t>
            </a:r>
          </a:p>
        </p:txBody>
      </p:sp>
      <p:sp>
        <p:nvSpPr>
          <p:cNvPr id="60426" name="Line 10">
            <a:extLst>
              <a:ext uri="{FF2B5EF4-FFF2-40B4-BE49-F238E27FC236}">
                <a16:creationId xmlns:a16="http://schemas.microsoft.com/office/drawing/2014/main" id="{C8CD61B5-514F-1265-CD0A-1472F57A5A44}"/>
              </a:ext>
            </a:extLst>
          </p:cNvPr>
          <p:cNvSpPr>
            <a:spLocks noChangeShapeType="1"/>
          </p:cNvSpPr>
          <p:nvPr/>
        </p:nvSpPr>
        <p:spPr bwMode="auto">
          <a:xfrm>
            <a:off x="1033463" y="3155950"/>
            <a:ext cx="5135562"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CH"/>
          </a:p>
        </p:txBody>
      </p:sp>
      <p:sp>
        <p:nvSpPr>
          <p:cNvPr id="60427" name="Line 11">
            <a:extLst>
              <a:ext uri="{FF2B5EF4-FFF2-40B4-BE49-F238E27FC236}">
                <a16:creationId xmlns:a16="http://schemas.microsoft.com/office/drawing/2014/main" id="{ECD62E78-7201-3927-099F-49F5FCF23A67}"/>
              </a:ext>
            </a:extLst>
          </p:cNvPr>
          <p:cNvSpPr>
            <a:spLocks noChangeShapeType="1"/>
          </p:cNvSpPr>
          <p:nvPr/>
        </p:nvSpPr>
        <p:spPr bwMode="auto">
          <a:xfrm>
            <a:off x="1109663" y="2333625"/>
            <a:ext cx="0" cy="450850"/>
          </a:xfrm>
          <a:prstGeom prst="line">
            <a:avLst/>
          </a:prstGeom>
          <a:noFill/>
          <a:ln w="412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CH"/>
          </a:p>
        </p:txBody>
      </p:sp>
      <p:sp>
        <p:nvSpPr>
          <p:cNvPr id="60428" name="Text Box 12">
            <a:extLst>
              <a:ext uri="{FF2B5EF4-FFF2-40B4-BE49-F238E27FC236}">
                <a16:creationId xmlns:a16="http://schemas.microsoft.com/office/drawing/2014/main" id="{17359D42-1F19-CAB3-65E7-C4C93F9DB8F6}"/>
              </a:ext>
            </a:extLst>
          </p:cNvPr>
          <p:cNvSpPr txBox="1">
            <a:spLocks noChangeArrowheads="1"/>
          </p:cNvSpPr>
          <p:nvPr/>
        </p:nvSpPr>
        <p:spPr bwMode="auto">
          <a:xfrm>
            <a:off x="1871663" y="2084388"/>
            <a:ext cx="6826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4800" b="0" i="0">
                <a:solidFill>
                  <a:schemeClr val="accent2"/>
                </a:solidFill>
              </a:rPr>
              <a:t>+</a:t>
            </a:r>
          </a:p>
        </p:txBody>
      </p:sp>
      <p:sp>
        <p:nvSpPr>
          <p:cNvPr id="60429" name="Line 13">
            <a:extLst>
              <a:ext uri="{FF2B5EF4-FFF2-40B4-BE49-F238E27FC236}">
                <a16:creationId xmlns:a16="http://schemas.microsoft.com/office/drawing/2014/main" id="{2E459E00-B221-954D-F193-6F5ACA70AE55}"/>
              </a:ext>
            </a:extLst>
          </p:cNvPr>
          <p:cNvSpPr>
            <a:spLocks noChangeShapeType="1"/>
          </p:cNvSpPr>
          <p:nvPr/>
        </p:nvSpPr>
        <p:spPr bwMode="auto">
          <a:xfrm>
            <a:off x="3624263" y="2333625"/>
            <a:ext cx="0" cy="450850"/>
          </a:xfrm>
          <a:prstGeom prst="line">
            <a:avLst/>
          </a:prstGeom>
          <a:noFill/>
          <a:ln w="412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CH"/>
          </a:p>
        </p:txBody>
      </p:sp>
      <p:sp>
        <p:nvSpPr>
          <p:cNvPr id="60430" name="Text Box 14">
            <a:extLst>
              <a:ext uri="{FF2B5EF4-FFF2-40B4-BE49-F238E27FC236}">
                <a16:creationId xmlns:a16="http://schemas.microsoft.com/office/drawing/2014/main" id="{8908507B-381E-04F7-804E-E07794E1A0F5}"/>
              </a:ext>
            </a:extLst>
          </p:cNvPr>
          <p:cNvSpPr txBox="1">
            <a:spLocks noChangeArrowheads="1"/>
          </p:cNvSpPr>
          <p:nvPr/>
        </p:nvSpPr>
        <p:spPr bwMode="auto">
          <a:xfrm>
            <a:off x="3548063" y="2089150"/>
            <a:ext cx="6826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4800" b="0" i="0">
                <a:solidFill>
                  <a:schemeClr val="accent2"/>
                </a:solidFill>
              </a:rPr>
              <a:t>=</a:t>
            </a:r>
          </a:p>
        </p:txBody>
      </p:sp>
      <p:sp>
        <p:nvSpPr>
          <p:cNvPr id="60431" name="Line 15">
            <a:extLst>
              <a:ext uri="{FF2B5EF4-FFF2-40B4-BE49-F238E27FC236}">
                <a16:creationId xmlns:a16="http://schemas.microsoft.com/office/drawing/2014/main" id="{138FC70B-A8A0-0DBB-418D-CD9BB8DBBB4A}"/>
              </a:ext>
            </a:extLst>
          </p:cNvPr>
          <p:cNvSpPr>
            <a:spLocks noChangeShapeType="1"/>
          </p:cNvSpPr>
          <p:nvPr/>
        </p:nvSpPr>
        <p:spPr bwMode="auto">
          <a:xfrm flipV="1">
            <a:off x="4233863" y="2103438"/>
            <a:ext cx="458787" cy="8159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H"/>
          </a:p>
        </p:txBody>
      </p:sp>
      <p:sp>
        <p:nvSpPr>
          <p:cNvPr id="60432" name="Freeform 16">
            <a:extLst>
              <a:ext uri="{FF2B5EF4-FFF2-40B4-BE49-F238E27FC236}">
                <a16:creationId xmlns:a16="http://schemas.microsoft.com/office/drawing/2014/main" id="{827F92DB-DC34-C756-FF49-87F4123EC60F}"/>
              </a:ext>
            </a:extLst>
          </p:cNvPr>
          <p:cNvSpPr>
            <a:spLocks/>
          </p:cNvSpPr>
          <p:nvPr/>
        </p:nvSpPr>
        <p:spPr bwMode="auto">
          <a:xfrm>
            <a:off x="5257800" y="2809875"/>
            <a:ext cx="193675" cy="120650"/>
          </a:xfrm>
          <a:custGeom>
            <a:avLst/>
            <a:gdLst>
              <a:gd name="T0" fmla="*/ 2147483646 w 203"/>
              <a:gd name="T1" fmla="*/ 2147483646 h 127"/>
              <a:gd name="T2" fmla="*/ 2147483646 w 203"/>
              <a:gd name="T3" fmla="*/ 2147483646 h 127"/>
              <a:gd name="T4" fmla="*/ 2147483646 w 203"/>
              <a:gd name="T5" fmla="*/ 2147483646 h 127"/>
              <a:gd name="T6" fmla="*/ 0 w 203"/>
              <a:gd name="T7" fmla="*/ 2147483646 h 127"/>
              <a:gd name="T8" fmla="*/ 0 60000 65536"/>
              <a:gd name="T9" fmla="*/ 0 60000 65536"/>
              <a:gd name="T10" fmla="*/ 0 60000 65536"/>
              <a:gd name="T11" fmla="*/ 0 60000 65536"/>
              <a:gd name="T12" fmla="*/ 0 w 203"/>
              <a:gd name="T13" fmla="*/ 0 h 127"/>
              <a:gd name="T14" fmla="*/ 203 w 203"/>
              <a:gd name="T15" fmla="*/ 127 h 127"/>
            </a:gdLst>
            <a:ahLst/>
            <a:cxnLst>
              <a:cxn ang="T8">
                <a:pos x="T0" y="T1"/>
              </a:cxn>
              <a:cxn ang="T9">
                <a:pos x="T2" y="T3"/>
              </a:cxn>
              <a:cxn ang="T10">
                <a:pos x="T4" y="T5"/>
              </a:cxn>
              <a:cxn ang="T11">
                <a:pos x="T6" y="T7"/>
              </a:cxn>
            </a:cxnLst>
            <a:rect l="T12" t="T13" r="T14" b="T15"/>
            <a:pathLst>
              <a:path w="203" h="127">
                <a:moveTo>
                  <a:pt x="200" y="127"/>
                </a:moveTo>
                <a:cubicBezTo>
                  <a:pt x="203" y="116"/>
                  <a:pt x="190" y="61"/>
                  <a:pt x="170" y="40"/>
                </a:cubicBezTo>
                <a:cubicBezTo>
                  <a:pt x="150" y="19"/>
                  <a:pt x="109" y="2"/>
                  <a:pt x="81" y="1"/>
                </a:cubicBezTo>
                <a:cubicBezTo>
                  <a:pt x="53" y="0"/>
                  <a:pt x="17" y="23"/>
                  <a:pt x="0" y="3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H"/>
          </a:p>
        </p:txBody>
      </p:sp>
      <p:sp>
        <p:nvSpPr>
          <p:cNvPr id="60433" name="Line 17">
            <a:extLst>
              <a:ext uri="{FF2B5EF4-FFF2-40B4-BE49-F238E27FC236}">
                <a16:creationId xmlns:a16="http://schemas.microsoft.com/office/drawing/2014/main" id="{94BCAEF0-5E7C-7D58-F2B1-C35CF574EF92}"/>
              </a:ext>
            </a:extLst>
          </p:cNvPr>
          <p:cNvSpPr>
            <a:spLocks noChangeShapeType="1"/>
          </p:cNvSpPr>
          <p:nvPr/>
        </p:nvSpPr>
        <p:spPr bwMode="auto">
          <a:xfrm>
            <a:off x="5334000" y="2928938"/>
            <a:ext cx="27622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CH"/>
          </a:p>
        </p:txBody>
      </p:sp>
      <p:sp>
        <p:nvSpPr>
          <p:cNvPr id="60434" name="Text Box 18">
            <a:extLst>
              <a:ext uri="{FF2B5EF4-FFF2-40B4-BE49-F238E27FC236}">
                <a16:creationId xmlns:a16="http://schemas.microsoft.com/office/drawing/2014/main" id="{C48DDC6F-B5A9-5BF5-E121-91B6BB97CF79}"/>
              </a:ext>
            </a:extLst>
          </p:cNvPr>
          <p:cNvSpPr txBox="1">
            <a:spLocks noChangeArrowheads="1"/>
          </p:cNvSpPr>
          <p:nvPr/>
        </p:nvSpPr>
        <p:spPr bwMode="auto">
          <a:xfrm>
            <a:off x="5384800" y="2698750"/>
            <a:ext cx="830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a:latin typeface="Symbol" pitchFamily="2" charset="2"/>
              </a:rPr>
              <a:t>p</a:t>
            </a:r>
            <a:r>
              <a:rPr lang="en-US" altLang="en-CH" sz="1400" b="0"/>
              <a:t>/2+2</a:t>
            </a:r>
            <a:r>
              <a:rPr lang="en-US" altLang="en-CH" sz="1400" b="0">
                <a:latin typeface="Symbol" pitchFamily="2" charset="2"/>
              </a:rPr>
              <a:t>b</a:t>
            </a:r>
          </a:p>
        </p:txBody>
      </p:sp>
      <p:pic>
        <p:nvPicPr>
          <p:cNvPr id="60435" name="Picture 19">
            <a:extLst>
              <a:ext uri="{FF2B5EF4-FFF2-40B4-BE49-F238E27FC236}">
                <a16:creationId xmlns:a16="http://schemas.microsoft.com/office/drawing/2014/main" id="{41C99B0F-8C67-D020-221A-680FD8DD22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713" y="3470275"/>
            <a:ext cx="7477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6" name="Line 20">
            <a:extLst>
              <a:ext uri="{FF2B5EF4-FFF2-40B4-BE49-F238E27FC236}">
                <a16:creationId xmlns:a16="http://schemas.microsoft.com/office/drawing/2014/main" id="{3370688C-2AD4-336B-E61A-B78B7FFCDE9B}"/>
              </a:ext>
            </a:extLst>
          </p:cNvPr>
          <p:cNvSpPr>
            <a:spLocks noChangeShapeType="1"/>
          </p:cNvSpPr>
          <p:nvPr/>
        </p:nvSpPr>
        <p:spPr bwMode="auto">
          <a:xfrm>
            <a:off x="1109663" y="3571875"/>
            <a:ext cx="0" cy="450850"/>
          </a:xfrm>
          <a:prstGeom prst="line">
            <a:avLst/>
          </a:prstGeom>
          <a:noFill/>
          <a:ln w="412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CH"/>
          </a:p>
        </p:txBody>
      </p:sp>
      <p:sp>
        <p:nvSpPr>
          <p:cNvPr id="60437" name="Text Box 21">
            <a:extLst>
              <a:ext uri="{FF2B5EF4-FFF2-40B4-BE49-F238E27FC236}">
                <a16:creationId xmlns:a16="http://schemas.microsoft.com/office/drawing/2014/main" id="{B14F86EF-2868-DE00-C31B-CFE3FEC52675}"/>
              </a:ext>
            </a:extLst>
          </p:cNvPr>
          <p:cNvSpPr txBox="1">
            <a:spLocks noChangeArrowheads="1"/>
          </p:cNvSpPr>
          <p:nvPr/>
        </p:nvSpPr>
        <p:spPr bwMode="auto">
          <a:xfrm>
            <a:off x="1871663" y="3322638"/>
            <a:ext cx="6826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4800" b="0" i="0">
                <a:solidFill>
                  <a:schemeClr val="accent2"/>
                </a:solidFill>
              </a:rPr>
              <a:t>+</a:t>
            </a:r>
          </a:p>
        </p:txBody>
      </p:sp>
      <p:sp>
        <p:nvSpPr>
          <p:cNvPr id="60438" name="Line 22">
            <a:extLst>
              <a:ext uri="{FF2B5EF4-FFF2-40B4-BE49-F238E27FC236}">
                <a16:creationId xmlns:a16="http://schemas.microsoft.com/office/drawing/2014/main" id="{9E02DE1C-83C2-0D43-0B7E-37E8FB134F21}"/>
              </a:ext>
            </a:extLst>
          </p:cNvPr>
          <p:cNvSpPr>
            <a:spLocks noChangeShapeType="1"/>
          </p:cNvSpPr>
          <p:nvPr/>
        </p:nvSpPr>
        <p:spPr bwMode="auto">
          <a:xfrm>
            <a:off x="3624263" y="3571875"/>
            <a:ext cx="0" cy="450850"/>
          </a:xfrm>
          <a:prstGeom prst="line">
            <a:avLst/>
          </a:prstGeom>
          <a:noFill/>
          <a:ln w="412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CH"/>
          </a:p>
        </p:txBody>
      </p:sp>
      <p:sp>
        <p:nvSpPr>
          <p:cNvPr id="60439" name="Text Box 23">
            <a:extLst>
              <a:ext uri="{FF2B5EF4-FFF2-40B4-BE49-F238E27FC236}">
                <a16:creationId xmlns:a16="http://schemas.microsoft.com/office/drawing/2014/main" id="{94C8D0E2-7903-D922-AC04-05B94661AE9B}"/>
              </a:ext>
            </a:extLst>
          </p:cNvPr>
          <p:cNvSpPr txBox="1">
            <a:spLocks noChangeArrowheads="1"/>
          </p:cNvSpPr>
          <p:nvPr/>
        </p:nvSpPr>
        <p:spPr bwMode="auto">
          <a:xfrm>
            <a:off x="3551238" y="3384550"/>
            <a:ext cx="6826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4800" b="0" i="0">
                <a:solidFill>
                  <a:schemeClr val="accent2"/>
                </a:solidFill>
              </a:rPr>
              <a:t>=</a:t>
            </a:r>
          </a:p>
        </p:txBody>
      </p:sp>
      <p:sp>
        <p:nvSpPr>
          <p:cNvPr id="60440" name="Line 24">
            <a:extLst>
              <a:ext uri="{FF2B5EF4-FFF2-40B4-BE49-F238E27FC236}">
                <a16:creationId xmlns:a16="http://schemas.microsoft.com/office/drawing/2014/main" id="{A6B73E48-900E-E07E-9ABB-FC4CC8E77EC1}"/>
              </a:ext>
            </a:extLst>
          </p:cNvPr>
          <p:cNvSpPr>
            <a:spLocks noChangeShapeType="1"/>
          </p:cNvSpPr>
          <p:nvPr/>
        </p:nvSpPr>
        <p:spPr bwMode="auto">
          <a:xfrm>
            <a:off x="4160838" y="4064000"/>
            <a:ext cx="1100137" cy="0"/>
          </a:xfrm>
          <a:prstGeom prst="line">
            <a:avLst/>
          </a:prstGeom>
          <a:noFill/>
          <a:ln w="28575">
            <a:solidFill>
              <a:srgbClr val="FF3300"/>
            </a:solidFill>
            <a:round/>
            <a:headEnd/>
            <a:tailEnd type="triangle" w="med" len="lg"/>
          </a:ln>
          <a:extLst>
            <a:ext uri="{909E8E84-426E-40DD-AFC4-6F175D3DCCD1}">
              <a14:hiddenFill xmlns:a14="http://schemas.microsoft.com/office/drawing/2010/main">
                <a:noFill/>
              </a14:hiddenFill>
            </a:ext>
          </a:extLst>
        </p:spPr>
        <p:txBody>
          <a:bodyPr/>
          <a:lstStyle/>
          <a:p>
            <a:endParaRPr lang="en-CH"/>
          </a:p>
        </p:txBody>
      </p:sp>
      <p:sp>
        <p:nvSpPr>
          <p:cNvPr id="60441" name="Line 25">
            <a:extLst>
              <a:ext uri="{FF2B5EF4-FFF2-40B4-BE49-F238E27FC236}">
                <a16:creationId xmlns:a16="http://schemas.microsoft.com/office/drawing/2014/main" id="{9C6008E1-8E33-85F5-5909-C0185697A832}"/>
              </a:ext>
            </a:extLst>
          </p:cNvPr>
          <p:cNvSpPr>
            <a:spLocks noChangeShapeType="1"/>
          </p:cNvSpPr>
          <p:nvPr/>
        </p:nvSpPr>
        <p:spPr bwMode="auto">
          <a:xfrm flipV="1">
            <a:off x="5260975" y="3286125"/>
            <a:ext cx="642938" cy="777875"/>
          </a:xfrm>
          <a:prstGeom prst="line">
            <a:avLst/>
          </a:prstGeom>
          <a:noFill/>
          <a:ln w="28575">
            <a:solidFill>
              <a:schemeClr val="accent2"/>
            </a:solidFill>
            <a:round/>
            <a:headEnd/>
            <a:tailEnd type="triangle" w="med" len="lg"/>
          </a:ln>
          <a:extLst>
            <a:ext uri="{909E8E84-426E-40DD-AFC4-6F175D3DCCD1}">
              <a14:hiddenFill xmlns:a14="http://schemas.microsoft.com/office/drawing/2010/main">
                <a:noFill/>
              </a14:hiddenFill>
            </a:ext>
          </a:extLst>
        </p:spPr>
        <p:txBody>
          <a:bodyPr/>
          <a:lstStyle/>
          <a:p>
            <a:endParaRPr lang="en-CH"/>
          </a:p>
        </p:txBody>
      </p:sp>
      <p:sp>
        <p:nvSpPr>
          <p:cNvPr id="60442" name="Line 26">
            <a:extLst>
              <a:ext uri="{FF2B5EF4-FFF2-40B4-BE49-F238E27FC236}">
                <a16:creationId xmlns:a16="http://schemas.microsoft.com/office/drawing/2014/main" id="{55990EAD-3834-300B-18B6-35B713C2B45A}"/>
              </a:ext>
            </a:extLst>
          </p:cNvPr>
          <p:cNvSpPr>
            <a:spLocks noChangeShapeType="1"/>
          </p:cNvSpPr>
          <p:nvPr/>
        </p:nvSpPr>
        <p:spPr bwMode="auto">
          <a:xfrm flipV="1">
            <a:off x="5260975" y="3182938"/>
            <a:ext cx="0" cy="88106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CH"/>
          </a:p>
        </p:txBody>
      </p:sp>
      <p:sp>
        <p:nvSpPr>
          <p:cNvPr id="60443" name="Line 27">
            <a:extLst>
              <a:ext uri="{FF2B5EF4-FFF2-40B4-BE49-F238E27FC236}">
                <a16:creationId xmlns:a16="http://schemas.microsoft.com/office/drawing/2014/main" id="{FB03BC8F-C543-A619-AEAF-F39FFCE56361}"/>
              </a:ext>
            </a:extLst>
          </p:cNvPr>
          <p:cNvSpPr>
            <a:spLocks noChangeShapeType="1"/>
          </p:cNvSpPr>
          <p:nvPr/>
        </p:nvSpPr>
        <p:spPr bwMode="auto">
          <a:xfrm flipV="1">
            <a:off x="4160838" y="3286125"/>
            <a:ext cx="1743075" cy="7683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H"/>
          </a:p>
        </p:txBody>
      </p:sp>
      <p:sp>
        <p:nvSpPr>
          <p:cNvPr id="60444" name="Freeform 28">
            <a:extLst>
              <a:ext uri="{FF2B5EF4-FFF2-40B4-BE49-F238E27FC236}">
                <a16:creationId xmlns:a16="http://schemas.microsoft.com/office/drawing/2014/main" id="{C56A19DB-B5E1-9FAF-D82D-F3281F21E279}"/>
              </a:ext>
            </a:extLst>
          </p:cNvPr>
          <p:cNvSpPr>
            <a:spLocks/>
          </p:cNvSpPr>
          <p:nvPr/>
        </p:nvSpPr>
        <p:spPr bwMode="auto">
          <a:xfrm>
            <a:off x="5340350" y="3973513"/>
            <a:ext cx="38100" cy="92075"/>
          </a:xfrm>
          <a:custGeom>
            <a:avLst/>
            <a:gdLst>
              <a:gd name="T0" fmla="*/ 2147483646 w 40"/>
              <a:gd name="T1" fmla="*/ 2147483646 h 97"/>
              <a:gd name="T2" fmla="*/ 0 w 40"/>
              <a:gd name="T3" fmla="*/ 0 h 97"/>
              <a:gd name="T4" fmla="*/ 0 60000 65536"/>
              <a:gd name="T5" fmla="*/ 0 60000 65536"/>
              <a:gd name="T6" fmla="*/ 0 w 40"/>
              <a:gd name="T7" fmla="*/ 0 h 97"/>
              <a:gd name="T8" fmla="*/ 40 w 40"/>
              <a:gd name="T9" fmla="*/ 97 h 97"/>
            </a:gdLst>
            <a:ahLst/>
            <a:cxnLst>
              <a:cxn ang="T4">
                <a:pos x="T0" y="T1"/>
              </a:cxn>
              <a:cxn ang="T5">
                <a:pos x="T2" y="T3"/>
              </a:cxn>
            </a:cxnLst>
            <a:rect l="T6" t="T7" r="T8" b="T9"/>
            <a:pathLst>
              <a:path w="40" h="97">
                <a:moveTo>
                  <a:pt x="36" y="97"/>
                </a:moveTo>
                <a:cubicBezTo>
                  <a:pt x="39" y="86"/>
                  <a:pt x="40" y="36"/>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H"/>
          </a:p>
        </p:txBody>
      </p:sp>
      <p:sp>
        <p:nvSpPr>
          <p:cNvPr id="60445" name="Line 29">
            <a:extLst>
              <a:ext uri="{FF2B5EF4-FFF2-40B4-BE49-F238E27FC236}">
                <a16:creationId xmlns:a16="http://schemas.microsoft.com/office/drawing/2014/main" id="{C64FF7BD-2790-B0AF-B911-89BDC7A0F982}"/>
              </a:ext>
            </a:extLst>
          </p:cNvPr>
          <p:cNvSpPr>
            <a:spLocks noChangeShapeType="1"/>
          </p:cNvSpPr>
          <p:nvPr/>
        </p:nvSpPr>
        <p:spPr bwMode="auto">
          <a:xfrm>
            <a:off x="5260975" y="4064000"/>
            <a:ext cx="27622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CH"/>
          </a:p>
        </p:txBody>
      </p:sp>
      <p:sp>
        <p:nvSpPr>
          <p:cNvPr id="60446" name="Text Box 30">
            <a:extLst>
              <a:ext uri="{FF2B5EF4-FFF2-40B4-BE49-F238E27FC236}">
                <a16:creationId xmlns:a16="http://schemas.microsoft.com/office/drawing/2014/main" id="{EBCCF3FE-2C01-A640-87D6-C90A065B7606}"/>
              </a:ext>
            </a:extLst>
          </p:cNvPr>
          <p:cNvSpPr txBox="1">
            <a:spLocks noChangeArrowheads="1"/>
          </p:cNvSpPr>
          <p:nvPr/>
        </p:nvSpPr>
        <p:spPr bwMode="auto">
          <a:xfrm>
            <a:off x="5449888" y="3835400"/>
            <a:ext cx="765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a:latin typeface="Symbol" pitchFamily="2" charset="2"/>
              </a:rPr>
              <a:t>p</a:t>
            </a:r>
            <a:r>
              <a:rPr lang="en-US" altLang="en-CH" sz="1400" b="0"/>
              <a:t>/2-2</a:t>
            </a:r>
            <a:r>
              <a:rPr lang="en-US" altLang="en-CH" sz="1400" b="0">
                <a:latin typeface="Symbol" pitchFamily="2" charset="2"/>
              </a:rPr>
              <a:t>b</a:t>
            </a:r>
          </a:p>
        </p:txBody>
      </p:sp>
      <p:sp>
        <p:nvSpPr>
          <p:cNvPr id="60447" name="Text Box 31">
            <a:extLst>
              <a:ext uri="{FF2B5EF4-FFF2-40B4-BE49-F238E27FC236}">
                <a16:creationId xmlns:a16="http://schemas.microsoft.com/office/drawing/2014/main" id="{321B8A13-D6A4-3D62-66E3-406D5C7C2E3E}"/>
              </a:ext>
            </a:extLst>
          </p:cNvPr>
          <p:cNvSpPr txBox="1">
            <a:spLocks noChangeArrowheads="1"/>
          </p:cNvSpPr>
          <p:nvPr/>
        </p:nvSpPr>
        <p:spPr bwMode="auto">
          <a:xfrm>
            <a:off x="5529263" y="1816100"/>
            <a:ext cx="3317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i="0">
                <a:solidFill>
                  <a:schemeClr val="accent2"/>
                </a:solidFill>
              </a:rPr>
              <a:t>N(B</a:t>
            </a:r>
            <a:r>
              <a:rPr lang="en-US" altLang="en-CH" sz="1400" b="0" i="0" baseline="30000">
                <a:solidFill>
                  <a:schemeClr val="accent2"/>
                </a:solidFill>
              </a:rPr>
              <a:t>0</a:t>
            </a:r>
            <a:r>
              <a:rPr lang="en-US" altLang="en-CH" sz="1400" b="0" i="0">
                <a:solidFill>
                  <a:schemeClr val="accent2"/>
                </a:solidFill>
              </a:rPr>
              <a:t> </a:t>
            </a:r>
            <a:r>
              <a:rPr lang="en-US" altLang="en-CH" sz="1400" b="0" i="0">
                <a:solidFill>
                  <a:schemeClr val="accent2"/>
                </a:solidFill>
                <a:sym typeface="Wingdings" pitchFamily="2" charset="2"/>
              </a:rPr>
              <a:t> f)</a:t>
            </a:r>
            <a:r>
              <a:rPr lang="en-US" altLang="en-CH" sz="1400" b="0" i="0">
                <a:solidFill>
                  <a:schemeClr val="accent2"/>
                </a:solidFill>
              </a:rPr>
              <a:t> </a:t>
            </a:r>
            <a:r>
              <a:rPr lang="en-US" altLang="en-CH" sz="1400" b="0" i="0">
                <a:solidFill>
                  <a:schemeClr val="accent2"/>
                </a:solidFill>
                <a:sym typeface="Symbol" pitchFamily="2" charset="2"/>
              </a:rPr>
              <a:t> |A|</a:t>
            </a:r>
            <a:r>
              <a:rPr lang="en-US" altLang="en-CH" sz="1400" b="0" i="0" baseline="30000">
                <a:solidFill>
                  <a:schemeClr val="accent2"/>
                </a:solidFill>
                <a:sym typeface="Symbol" pitchFamily="2" charset="2"/>
              </a:rPr>
              <a:t>2</a:t>
            </a:r>
            <a:r>
              <a:rPr lang="en-US" altLang="en-CH" sz="1400" b="0" i="0">
                <a:solidFill>
                  <a:schemeClr val="accent2"/>
                </a:solidFill>
                <a:sym typeface="Symbol" pitchFamily="2" charset="2"/>
              </a:rPr>
              <a:t>  </a:t>
            </a:r>
            <a:r>
              <a:rPr lang="en-US" altLang="en-CH" sz="1400" b="0" i="0">
                <a:solidFill>
                  <a:srgbClr val="FF0000"/>
                </a:solidFill>
                <a:sym typeface="Symbol" pitchFamily="2" charset="2"/>
              </a:rPr>
              <a:t>(1-cos</a:t>
            </a:r>
            <a:r>
              <a:rPr lang="en-US" altLang="en-CH" sz="1400" b="0" i="0">
                <a:solidFill>
                  <a:srgbClr val="FF0000"/>
                </a:solidFill>
                <a:latin typeface="Symbol" pitchFamily="2" charset="2"/>
                <a:sym typeface="Symbol" pitchFamily="2" charset="2"/>
              </a:rPr>
              <a:t>f</a:t>
            </a:r>
            <a:r>
              <a:rPr lang="en-US" altLang="en-CH" sz="1400" b="0" i="0">
                <a:solidFill>
                  <a:srgbClr val="FF0000"/>
                </a:solidFill>
                <a:sym typeface="Symbol" pitchFamily="2" charset="2"/>
              </a:rPr>
              <a:t>)</a:t>
            </a:r>
            <a:r>
              <a:rPr lang="en-US" altLang="en-CH" sz="1400" b="0" i="0" baseline="30000">
                <a:solidFill>
                  <a:schemeClr val="accent2"/>
                </a:solidFill>
                <a:sym typeface="Symbol" pitchFamily="2" charset="2"/>
              </a:rPr>
              <a:t>2</a:t>
            </a:r>
            <a:r>
              <a:rPr lang="en-US" altLang="en-CH" sz="1400" b="0" i="0">
                <a:solidFill>
                  <a:schemeClr val="accent2"/>
                </a:solidFill>
                <a:sym typeface="Symbol" pitchFamily="2" charset="2"/>
              </a:rPr>
              <a:t>+</a:t>
            </a:r>
            <a:r>
              <a:rPr lang="en-US" altLang="en-CH" sz="1400" b="0" i="0">
                <a:solidFill>
                  <a:srgbClr val="339933"/>
                </a:solidFill>
                <a:sym typeface="Symbol" pitchFamily="2" charset="2"/>
              </a:rPr>
              <a:t>sin</a:t>
            </a:r>
            <a:r>
              <a:rPr lang="en-US" altLang="en-CH" sz="1400" b="0" i="0" baseline="30000">
                <a:solidFill>
                  <a:srgbClr val="339933"/>
                </a:solidFill>
                <a:sym typeface="Symbol" pitchFamily="2" charset="2"/>
              </a:rPr>
              <a:t>2</a:t>
            </a:r>
            <a:r>
              <a:rPr lang="en-US" altLang="en-CH" sz="1400" b="0" i="0">
                <a:solidFill>
                  <a:srgbClr val="339933"/>
                </a:solidFill>
                <a:latin typeface="Symbol" pitchFamily="2" charset="2"/>
                <a:sym typeface="Symbol" pitchFamily="2" charset="2"/>
              </a:rPr>
              <a:t>f</a:t>
            </a:r>
          </a:p>
          <a:p>
            <a:pPr eaLnBrk="1" hangingPunct="1">
              <a:spcBef>
                <a:spcPct val="0"/>
              </a:spcBef>
              <a:buFontTx/>
              <a:buNone/>
            </a:pPr>
            <a:r>
              <a:rPr lang="en-US" altLang="en-CH" sz="1400" b="0" i="0">
                <a:solidFill>
                  <a:schemeClr val="accent2"/>
                </a:solidFill>
                <a:sym typeface="Symbol" pitchFamily="2" charset="2"/>
              </a:rPr>
              <a:t>               = </a:t>
            </a:r>
            <a:r>
              <a:rPr lang="en-US" altLang="en-CH" sz="1400" b="0" i="0">
                <a:solidFill>
                  <a:srgbClr val="FF0000"/>
                </a:solidFill>
                <a:sym typeface="Symbol" pitchFamily="2" charset="2"/>
              </a:rPr>
              <a:t>1 -2cos</a:t>
            </a:r>
            <a:r>
              <a:rPr lang="en-US" altLang="en-CH" sz="1400" b="0" i="0">
                <a:solidFill>
                  <a:srgbClr val="FF0000"/>
                </a:solidFill>
                <a:latin typeface="Symbol" pitchFamily="2" charset="2"/>
                <a:sym typeface="Symbol" pitchFamily="2" charset="2"/>
              </a:rPr>
              <a:t>f</a:t>
            </a:r>
            <a:r>
              <a:rPr lang="en-US" altLang="en-CH" sz="1400" b="0" i="0">
                <a:solidFill>
                  <a:srgbClr val="FF0000"/>
                </a:solidFill>
                <a:sym typeface="Symbol" pitchFamily="2" charset="2"/>
              </a:rPr>
              <a:t>+cos</a:t>
            </a:r>
            <a:r>
              <a:rPr lang="en-US" altLang="en-CH" sz="1400" b="0" i="0" baseline="30000">
                <a:solidFill>
                  <a:srgbClr val="FF0000"/>
                </a:solidFill>
                <a:sym typeface="Symbol" pitchFamily="2" charset="2"/>
              </a:rPr>
              <a:t>2</a:t>
            </a:r>
            <a:r>
              <a:rPr lang="en-US" altLang="en-CH" sz="1400" b="0" i="0">
                <a:solidFill>
                  <a:srgbClr val="FF0000"/>
                </a:solidFill>
                <a:latin typeface="Symbol" pitchFamily="2" charset="2"/>
                <a:sym typeface="Symbol" pitchFamily="2" charset="2"/>
              </a:rPr>
              <a:t>f</a:t>
            </a:r>
            <a:r>
              <a:rPr lang="en-US" altLang="en-CH" sz="1400" b="0" i="0">
                <a:solidFill>
                  <a:schemeClr val="accent2"/>
                </a:solidFill>
                <a:sym typeface="Symbol" pitchFamily="2" charset="2"/>
              </a:rPr>
              <a:t>+</a:t>
            </a:r>
            <a:r>
              <a:rPr lang="en-US" altLang="en-CH" sz="1400" b="0" i="0">
                <a:solidFill>
                  <a:srgbClr val="339933"/>
                </a:solidFill>
                <a:sym typeface="Symbol" pitchFamily="2" charset="2"/>
              </a:rPr>
              <a:t>sin</a:t>
            </a:r>
            <a:r>
              <a:rPr lang="en-US" altLang="en-CH" sz="1400" b="0" i="0" baseline="30000">
                <a:solidFill>
                  <a:srgbClr val="339933"/>
                </a:solidFill>
                <a:sym typeface="Symbol" pitchFamily="2" charset="2"/>
              </a:rPr>
              <a:t>2</a:t>
            </a:r>
            <a:r>
              <a:rPr lang="en-US" altLang="en-CH" sz="1400" b="0" i="0">
                <a:solidFill>
                  <a:srgbClr val="339933"/>
                </a:solidFill>
                <a:latin typeface="Symbol" pitchFamily="2" charset="2"/>
                <a:sym typeface="Symbol" pitchFamily="2" charset="2"/>
              </a:rPr>
              <a:t>f</a:t>
            </a:r>
          </a:p>
          <a:p>
            <a:pPr eaLnBrk="1" hangingPunct="1">
              <a:spcBef>
                <a:spcPct val="0"/>
              </a:spcBef>
              <a:buFontTx/>
              <a:buNone/>
            </a:pPr>
            <a:r>
              <a:rPr lang="en-US" altLang="en-CH" sz="1400" b="0" i="0">
                <a:solidFill>
                  <a:schemeClr val="accent2"/>
                </a:solidFill>
                <a:sym typeface="Symbol" pitchFamily="2" charset="2"/>
              </a:rPr>
              <a:t>               = 2-2cos(</a:t>
            </a:r>
            <a:r>
              <a:rPr lang="en-US" altLang="en-CH" sz="1400" b="0" i="0">
                <a:solidFill>
                  <a:schemeClr val="accent2"/>
                </a:solidFill>
                <a:latin typeface="Symbol" pitchFamily="2" charset="2"/>
                <a:sym typeface="Symbol" pitchFamily="2" charset="2"/>
              </a:rPr>
              <a:t>p</a:t>
            </a:r>
            <a:r>
              <a:rPr lang="en-US" altLang="en-CH" sz="1400" b="0" i="0">
                <a:solidFill>
                  <a:schemeClr val="accent2"/>
                </a:solidFill>
                <a:sym typeface="Symbol" pitchFamily="2" charset="2"/>
              </a:rPr>
              <a:t>/2-2</a:t>
            </a:r>
            <a:r>
              <a:rPr lang="en-US" altLang="en-CH" sz="1400" b="0" i="0">
                <a:solidFill>
                  <a:schemeClr val="accent2"/>
                </a:solidFill>
                <a:latin typeface="Symbol" pitchFamily="2" charset="2"/>
                <a:sym typeface="Symbol" pitchFamily="2" charset="2"/>
              </a:rPr>
              <a:t>b</a:t>
            </a:r>
            <a:r>
              <a:rPr lang="en-US" altLang="en-CH" sz="1400" b="0" i="0">
                <a:solidFill>
                  <a:schemeClr val="accent2"/>
                </a:solidFill>
                <a:sym typeface="Symbol" pitchFamily="2" charset="2"/>
              </a:rPr>
              <a:t>)</a:t>
            </a:r>
          </a:p>
          <a:p>
            <a:pPr eaLnBrk="1" hangingPunct="1">
              <a:spcBef>
                <a:spcPct val="0"/>
              </a:spcBef>
              <a:buFontTx/>
              <a:buNone/>
            </a:pPr>
            <a:r>
              <a:rPr lang="en-US" altLang="en-CH" sz="1400" b="0" i="0">
                <a:solidFill>
                  <a:schemeClr val="accent2"/>
                </a:solidFill>
                <a:sym typeface="Symbol" pitchFamily="2" charset="2"/>
              </a:rPr>
              <a:t>                1-sin(2</a:t>
            </a:r>
            <a:r>
              <a:rPr lang="en-US" altLang="en-CH" sz="1400" b="0" i="0">
                <a:solidFill>
                  <a:schemeClr val="accent2"/>
                </a:solidFill>
                <a:latin typeface="Symbol" pitchFamily="2" charset="2"/>
                <a:sym typeface="Symbol" pitchFamily="2" charset="2"/>
              </a:rPr>
              <a:t>b</a:t>
            </a:r>
            <a:r>
              <a:rPr lang="en-US" altLang="en-CH" sz="1400" b="0" i="0">
                <a:solidFill>
                  <a:schemeClr val="accent2"/>
                </a:solidFill>
                <a:sym typeface="Symbol" pitchFamily="2" charset="2"/>
              </a:rPr>
              <a:t>)</a:t>
            </a:r>
          </a:p>
        </p:txBody>
      </p:sp>
      <p:sp>
        <p:nvSpPr>
          <p:cNvPr id="60448" name="Text Box 32">
            <a:extLst>
              <a:ext uri="{FF2B5EF4-FFF2-40B4-BE49-F238E27FC236}">
                <a16:creationId xmlns:a16="http://schemas.microsoft.com/office/drawing/2014/main" id="{C2B01667-A52A-F581-9676-DC02A2215B9C}"/>
              </a:ext>
            </a:extLst>
          </p:cNvPr>
          <p:cNvSpPr txBox="1">
            <a:spLocks noChangeArrowheads="1"/>
          </p:cNvSpPr>
          <p:nvPr/>
        </p:nvSpPr>
        <p:spPr bwMode="auto">
          <a:xfrm>
            <a:off x="6326188" y="3917950"/>
            <a:ext cx="28178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b="0" i="0">
                <a:solidFill>
                  <a:schemeClr val="accent2"/>
                </a:solidFill>
              </a:rPr>
              <a:t>N(B</a:t>
            </a:r>
            <a:r>
              <a:rPr lang="en-US" altLang="en-CH" sz="1400" b="0" i="0" baseline="30000">
                <a:solidFill>
                  <a:schemeClr val="accent2"/>
                </a:solidFill>
              </a:rPr>
              <a:t>0</a:t>
            </a:r>
            <a:r>
              <a:rPr lang="en-US" altLang="en-CH" sz="1400" b="0" i="0">
                <a:solidFill>
                  <a:schemeClr val="accent2"/>
                </a:solidFill>
              </a:rPr>
              <a:t> </a:t>
            </a:r>
            <a:r>
              <a:rPr lang="en-US" altLang="en-CH" sz="1400" b="0" i="0">
                <a:solidFill>
                  <a:schemeClr val="accent2"/>
                </a:solidFill>
                <a:sym typeface="Wingdings" pitchFamily="2" charset="2"/>
              </a:rPr>
              <a:t> f)</a:t>
            </a:r>
            <a:r>
              <a:rPr lang="en-US" altLang="en-CH" sz="1400" b="0" i="0">
                <a:solidFill>
                  <a:schemeClr val="accent2"/>
                </a:solidFill>
              </a:rPr>
              <a:t> </a:t>
            </a:r>
            <a:r>
              <a:rPr lang="en-US" altLang="en-CH" sz="1400" b="0" i="0">
                <a:solidFill>
                  <a:schemeClr val="accent2"/>
                </a:solidFill>
                <a:sym typeface="Symbol" pitchFamily="2" charset="2"/>
              </a:rPr>
              <a:t> </a:t>
            </a:r>
            <a:r>
              <a:rPr lang="en-US" altLang="en-CH" sz="1400" b="0" i="0">
                <a:solidFill>
                  <a:srgbClr val="FF0000"/>
                </a:solidFill>
                <a:sym typeface="Symbol" pitchFamily="2" charset="2"/>
              </a:rPr>
              <a:t>(1+cos</a:t>
            </a:r>
            <a:r>
              <a:rPr lang="en-US" altLang="en-CH" sz="1400" b="0" i="0">
                <a:solidFill>
                  <a:srgbClr val="FF0000"/>
                </a:solidFill>
                <a:latin typeface="Symbol" pitchFamily="2" charset="2"/>
                <a:sym typeface="Symbol" pitchFamily="2" charset="2"/>
              </a:rPr>
              <a:t>f</a:t>
            </a:r>
            <a:r>
              <a:rPr lang="en-US" altLang="en-CH" sz="1400" b="0" i="0">
                <a:solidFill>
                  <a:srgbClr val="FF0000"/>
                </a:solidFill>
                <a:sym typeface="Symbol" pitchFamily="2" charset="2"/>
              </a:rPr>
              <a:t>)</a:t>
            </a:r>
            <a:r>
              <a:rPr lang="en-US" altLang="en-CH" sz="1400" b="0" i="0" baseline="30000">
                <a:solidFill>
                  <a:srgbClr val="FF0000"/>
                </a:solidFill>
                <a:sym typeface="Symbol" pitchFamily="2" charset="2"/>
              </a:rPr>
              <a:t>2</a:t>
            </a:r>
            <a:r>
              <a:rPr lang="en-US" altLang="en-CH" sz="1400" b="0" i="0">
                <a:solidFill>
                  <a:schemeClr val="accent2"/>
                </a:solidFill>
                <a:sym typeface="Symbol" pitchFamily="2" charset="2"/>
              </a:rPr>
              <a:t>+</a:t>
            </a:r>
            <a:r>
              <a:rPr lang="en-US" altLang="en-CH" sz="1400" b="0" i="0">
                <a:solidFill>
                  <a:srgbClr val="339933"/>
                </a:solidFill>
                <a:sym typeface="Symbol" pitchFamily="2" charset="2"/>
              </a:rPr>
              <a:t>sin</a:t>
            </a:r>
            <a:r>
              <a:rPr lang="en-US" altLang="en-CH" sz="1400" b="0" i="0" baseline="30000">
                <a:solidFill>
                  <a:srgbClr val="339933"/>
                </a:solidFill>
                <a:sym typeface="Symbol" pitchFamily="2" charset="2"/>
              </a:rPr>
              <a:t>2</a:t>
            </a:r>
            <a:r>
              <a:rPr lang="en-US" altLang="en-CH" sz="1400" b="0" i="0">
                <a:solidFill>
                  <a:srgbClr val="339933"/>
                </a:solidFill>
                <a:latin typeface="Symbol" pitchFamily="2" charset="2"/>
                <a:sym typeface="Symbol" pitchFamily="2" charset="2"/>
              </a:rPr>
              <a:t>f</a:t>
            </a:r>
          </a:p>
          <a:p>
            <a:pPr eaLnBrk="1" hangingPunct="1">
              <a:spcBef>
                <a:spcPct val="0"/>
              </a:spcBef>
              <a:buFontTx/>
              <a:buNone/>
            </a:pPr>
            <a:r>
              <a:rPr lang="en-US" altLang="en-CH" sz="1400" b="0" i="0">
                <a:solidFill>
                  <a:schemeClr val="accent2"/>
                </a:solidFill>
                <a:sym typeface="Symbol" pitchFamily="2" charset="2"/>
              </a:rPr>
              <a:t>               = 2+2cos(</a:t>
            </a:r>
            <a:r>
              <a:rPr lang="en-US" altLang="en-CH" sz="1400" b="0" i="0">
                <a:solidFill>
                  <a:schemeClr val="accent2"/>
                </a:solidFill>
                <a:latin typeface="Symbol" pitchFamily="2" charset="2"/>
                <a:sym typeface="Symbol" pitchFamily="2" charset="2"/>
              </a:rPr>
              <a:t>p</a:t>
            </a:r>
            <a:r>
              <a:rPr lang="en-US" altLang="en-CH" sz="1400" b="0" i="0">
                <a:solidFill>
                  <a:schemeClr val="accent2"/>
                </a:solidFill>
                <a:sym typeface="Symbol" pitchFamily="2" charset="2"/>
              </a:rPr>
              <a:t>/2-2</a:t>
            </a:r>
            <a:r>
              <a:rPr lang="en-US" altLang="en-CH" sz="1400" b="0" i="0">
                <a:solidFill>
                  <a:schemeClr val="accent2"/>
                </a:solidFill>
                <a:latin typeface="Symbol" pitchFamily="2" charset="2"/>
                <a:sym typeface="Symbol" pitchFamily="2" charset="2"/>
              </a:rPr>
              <a:t>b</a:t>
            </a:r>
            <a:r>
              <a:rPr lang="en-US" altLang="en-CH" sz="1400" b="0" i="0">
                <a:solidFill>
                  <a:schemeClr val="accent2"/>
                </a:solidFill>
                <a:sym typeface="Symbol" pitchFamily="2" charset="2"/>
              </a:rPr>
              <a:t>)</a:t>
            </a:r>
          </a:p>
          <a:p>
            <a:pPr eaLnBrk="1" hangingPunct="1">
              <a:spcBef>
                <a:spcPct val="0"/>
              </a:spcBef>
              <a:buFontTx/>
              <a:buNone/>
            </a:pPr>
            <a:r>
              <a:rPr lang="en-US" altLang="en-CH" sz="1400" b="0" i="0">
                <a:solidFill>
                  <a:schemeClr val="accent2"/>
                </a:solidFill>
                <a:sym typeface="Symbol" pitchFamily="2" charset="2"/>
              </a:rPr>
              <a:t>                1+sin(2</a:t>
            </a:r>
            <a:r>
              <a:rPr lang="en-US" altLang="en-CH" sz="1400" b="0" i="0">
                <a:solidFill>
                  <a:schemeClr val="accent2"/>
                </a:solidFill>
                <a:latin typeface="Symbol" pitchFamily="2" charset="2"/>
                <a:sym typeface="Symbol" pitchFamily="2" charset="2"/>
              </a:rPr>
              <a:t>b</a:t>
            </a:r>
            <a:r>
              <a:rPr lang="en-US" altLang="en-CH" sz="1400" b="0" i="0">
                <a:solidFill>
                  <a:schemeClr val="accent2"/>
                </a:solidFill>
                <a:sym typeface="Symbol" pitchFamily="2" charset="2"/>
              </a:rPr>
              <a:t>)</a:t>
            </a:r>
          </a:p>
        </p:txBody>
      </p:sp>
      <p:sp>
        <p:nvSpPr>
          <p:cNvPr id="60449" name="AutoShape 33">
            <a:extLst>
              <a:ext uri="{FF2B5EF4-FFF2-40B4-BE49-F238E27FC236}">
                <a16:creationId xmlns:a16="http://schemas.microsoft.com/office/drawing/2014/main" id="{788E2EAE-B2DA-2AAF-BEF7-D762F12F38A6}"/>
              </a:ext>
            </a:extLst>
          </p:cNvPr>
          <p:cNvSpPr>
            <a:spLocks noChangeArrowheads="1"/>
          </p:cNvSpPr>
          <p:nvPr/>
        </p:nvSpPr>
        <p:spPr bwMode="auto">
          <a:xfrm>
            <a:off x="7586663" y="2546350"/>
            <a:ext cx="304800" cy="304800"/>
          </a:xfrm>
          <a:prstGeom prst="downArrow">
            <a:avLst>
              <a:gd name="adj1" fmla="val 50000"/>
              <a:gd name="adj2" fmla="val 25000"/>
            </a:avLst>
          </a:prstGeom>
          <a:solidFill>
            <a:srgbClr val="FFFF99"/>
          </a:solidFill>
          <a:ln w="28575">
            <a:solidFill>
              <a:srgbClr val="FF3300"/>
            </a:solidFill>
            <a:miter lim="800000"/>
            <a:headEnd/>
            <a:tailEnd/>
          </a:ln>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60450" name="AutoShape 34">
            <a:extLst>
              <a:ext uri="{FF2B5EF4-FFF2-40B4-BE49-F238E27FC236}">
                <a16:creationId xmlns:a16="http://schemas.microsoft.com/office/drawing/2014/main" id="{FD054736-082E-C523-10EB-053ED92A57B3}"/>
              </a:ext>
            </a:extLst>
          </p:cNvPr>
          <p:cNvSpPr>
            <a:spLocks noChangeArrowheads="1"/>
          </p:cNvSpPr>
          <p:nvPr/>
        </p:nvSpPr>
        <p:spPr bwMode="auto">
          <a:xfrm rot="10800000">
            <a:off x="7586663" y="3613150"/>
            <a:ext cx="304800" cy="304800"/>
          </a:xfrm>
          <a:prstGeom prst="downArrow">
            <a:avLst>
              <a:gd name="adj1" fmla="val 50000"/>
              <a:gd name="adj2" fmla="val 25000"/>
            </a:avLst>
          </a:prstGeom>
          <a:solidFill>
            <a:srgbClr val="FFFF99"/>
          </a:solidFill>
          <a:ln w="28575">
            <a:solidFill>
              <a:srgbClr val="FF3300"/>
            </a:solidFill>
            <a:miter lim="800000"/>
            <a:headEnd/>
            <a:tailEnd/>
          </a:ln>
        </p:spPr>
        <p:txBody>
          <a:bodyPr wrap="none" anchor="ct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sp>
        <p:nvSpPr>
          <p:cNvPr id="60451" name="Line 35">
            <a:extLst>
              <a:ext uri="{FF2B5EF4-FFF2-40B4-BE49-F238E27FC236}">
                <a16:creationId xmlns:a16="http://schemas.microsoft.com/office/drawing/2014/main" id="{8D1F15FA-1D6A-A118-15D3-BE5EE6BFFC2C}"/>
              </a:ext>
            </a:extLst>
          </p:cNvPr>
          <p:cNvSpPr>
            <a:spLocks noChangeShapeType="1"/>
          </p:cNvSpPr>
          <p:nvPr/>
        </p:nvSpPr>
        <p:spPr bwMode="auto">
          <a:xfrm>
            <a:off x="4691063" y="2165350"/>
            <a:ext cx="0" cy="762000"/>
          </a:xfrm>
          <a:prstGeom prst="line">
            <a:avLst/>
          </a:prstGeom>
          <a:noFill/>
          <a:ln w="28575">
            <a:solidFill>
              <a:srgbClr val="339933"/>
            </a:solidFill>
            <a:prstDash val="sysDot"/>
            <a:round/>
            <a:headEnd/>
            <a:tailEnd/>
          </a:ln>
          <a:extLst>
            <a:ext uri="{909E8E84-426E-40DD-AFC4-6F175D3DCCD1}">
              <a14:hiddenFill xmlns:a14="http://schemas.microsoft.com/office/drawing/2010/main">
                <a:noFill/>
              </a14:hiddenFill>
            </a:ext>
          </a:extLst>
        </p:spPr>
        <p:txBody>
          <a:bodyPr/>
          <a:lstStyle/>
          <a:p>
            <a:endParaRPr lang="en-CH"/>
          </a:p>
        </p:txBody>
      </p:sp>
      <p:sp>
        <p:nvSpPr>
          <p:cNvPr id="60452" name="Text Box 36">
            <a:extLst>
              <a:ext uri="{FF2B5EF4-FFF2-40B4-BE49-F238E27FC236}">
                <a16:creationId xmlns:a16="http://schemas.microsoft.com/office/drawing/2014/main" id="{E18C95B3-39C9-9DE7-0AF0-BCC010B00FFF}"/>
              </a:ext>
            </a:extLst>
          </p:cNvPr>
          <p:cNvSpPr txBox="1">
            <a:spLocks noChangeArrowheads="1"/>
          </p:cNvSpPr>
          <p:nvPr/>
        </p:nvSpPr>
        <p:spPr bwMode="auto">
          <a:xfrm>
            <a:off x="4081463" y="2903538"/>
            <a:ext cx="714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000" b="0">
                <a:solidFill>
                  <a:schemeClr val="accent2"/>
                </a:solidFill>
              </a:rPr>
              <a:t>1-cos(</a:t>
            </a:r>
            <a:r>
              <a:rPr lang="en-US" altLang="en-CH" sz="1000" b="0">
                <a:solidFill>
                  <a:schemeClr val="accent2"/>
                </a:solidFill>
                <a:latin typeface="Symbol" pitchFamily="2" charset="2"/>
              </a:rPr>
              <a:t>f</a:t>
            </a:r>
            <a:r>
              <a:rPr lang="en-US" altLang="en-CH" sz="1000" b="0">
                <a:solidFill>
                  <a:schemeClr val="accent2"/>
                </a:solidFill>
              </a:rPr>
              <a:t>)</a:t>
            </a:r>
          </a:p>
        </p:txBody>
      </p:sp>
      <p:sp>
        <p:nvSpPr>
          <p:cNvPr id="60453" name="Line 37">
            <a:extLst>
              <a:ext uri="{FF2B5EF4-FFF2-40B4-BE49-F238E27FC236}">
                <a16:creationId xmlns:a16="http://schemas.microsoft.com/office/drawing/2014/main" id="{225E8F75-0104-698A-8BE6-E9D23A5E0659}"/>
              </a:ext>
            </a:extLst>
          </p:cNvPr>
          <p:cNvSpPr>
            <a:spLocks noChangeShapeType="1"/>
          </p:cNvSpPr>
          <p:nvPr/>
        </p:nvSpPr>
        <p:spPr bwMode="auto">
          <a:xfrm>
            <a:off x="5910263" y="3308350"/>
            <a:ext cx="0" cy="762000"/>
          </a:xfrm>
          <a:prstGeom prst="line">
            <a:avLst/>
          </a:prstGeom>
          <a:noFill/>
          <a:ln w="28575">
            <a:solidFill>
              <a:srgbClr val="339933"/>
            </a:solidFill>
            <a:prstDash val="sysDot"/>
            <a:round/>
            <a:headEnd/>
            <a:tailEnd/>
          </a:ln>
          <a:extLst>
            <a:ext uri="{909E8E84-426E-40DD-AFC4-6F175D3DCCD1}">
              <a14:hiddenFill xmlns:a14="http://schemas.microsoft.com/office/drawing/2010/main">
                <a:noFill/>
              </a14:hiddenFill>
            </a:ext>
          </a:extLst>
        </p:spPr>
        <p:txBody>
          <a:bodyPr/>
          <a:lstStyle/>
          <a:p>
            <a:endParaRPr lang="en-CH"/>
          </a:p>
        </p:txBody>
      </p:sp>
      <p:sp>
        <p:nvSpPr>
          <p:cNvPr id="60454" name="Text Box 38">
            <a:extLst>
              <a:ext uri="{FF2B5EF4-FFF2-40B4-BE49-F238E27FC236}">
                <a16:creationId xmlns:a16="http://schemas.microsoft.com/office/drawing/2014/main" id="{5F3C7213-7382-722C-55F5-D29B3355E18F}"/>
              </a:ext>
            </a:extLst>
          </p:cNvPr>
          <p:cNvSpPr txBox="1">
            <a:spLocks noChangeArrowheads="1"/>
          </p:cNvSpPr>
          <p:nvPr/>
        </p:nvSpPr>
        <p:spPr bwMode="auto">
          <a:xfrm rot="-5400000">
            <a:off x="4523582" y="2469356"/>
            <a:ext cx="547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000" b="0">
                <a:solidFill>
                  <a:srgbClr val="339933"/>
                </a:solidFill>
              </a:rPr>
              <a:t>sin(</a:t>
            </a:r>
            <a:r>
              <a:rPr lang="en-US" altLang="en-CH" sz="1000" b="0">
                <a:solidFill>
                  <a:srgbClr val="339933"/>
                </a:solidFill>
                <a:latin typeface="Symbol" pitchFamily="2" charset="2"/>
              </a:rPr>
              <a:t>f</a:t>
            </a:r>
            <a:r>
              <a:rPr lang="en-US" altLang="en-CH" sz="1000" b="0">
                <a:solidFill>
                  <a:srgbClr val="339933"/>
                </a:solidFill>
              </a:rPr>
              <a:t>)</a:t>
            </a:r>
          </a:p>
        </p:txBody>
      </p:sp>
      <p:sp>
        <p:nvSpPr>
          <p:cNvPr id="60455" name="Text Box 39">
            <a:extLst>
              <a:ext uri="{FF2B5EF4-FFF2-40B4-BE49-F238E27FC236}">
                <a16:creationId xmlns:a16="http://schemas.microsoft.com/office/drawing/2014/main" id="{7336B0A3-A002-1084-BA57-4A5DBF4B0497}"/>
              </a:ext>
            </a:extLst>
          </p:cNvPr>
          <p:cNvSpPr txBox="1">
            <a:spLocks noChangeArrowheads="1"/>
          </p:cNvSpPr>
          <p:nvPr/>
        </p:nvSpPr>
        <p:spPr bwMode="auto">
          <a:xfrm rot="-5400000">
            <a:off x="5758657" y="3521869"/>
            <a:ext cx="547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000" b="0">
                <a:solidFill>
                  <a:srgbClr val="339933"/>
                </a:solidFill>
              </a:rPr>
              <a:t>sin(</a:t>
            </a:r>
            <a:r>
              <a:rPr lang="en-US" altLang="en-CH" sz="1000" b="0">
                <a:solidFill>
                  <a:srgbClr val="339933"/>
                </a:solidFill>
                <a:latin typeface="Symbol" pitchFamily="2" charset="2"/>
              </a:rPr>
              <a:t>f</a:t>
            </a:r>
            <a:r>
              <a:rPr lang="en-US" altLang="en-CH" sz="1000" b="0">
                <a:solidFill>
                  <a:srgbClr val="339933"/>
                </a:solidFill>
              </a:rPr>
              <a:t>)</a:t>
            </a:r>
          </a:p>
        </p:txBody>
      </p:sp>
      <p:sp>
        <p:nvSpPr>
          <p:cNvPr id="60456" name="Text Box 40">
            <a:extLst>
              <a:ext uri="{FF2B5EF4-FFF2-40B4-BE49-F238E27FC236}">
                <a16:creationId xmlns:a16="http://schemas.microsoft.com/office/drawing/2014/main" id="{20402307-F316-E245-4A6E-9AD52A8E1837}"/>
              </a:ext>
            </a:extLst>
          </p:cNvPr>
          <p:cNvSpPr txBox="1">
            <a:spLocks noChangeArrowheads="1"/>
          </p:cNvSpPr>
          <p:nvPr/>
        </p:nvSpPr>
        <p:spPr bwMode="auto">
          <a:xfrm>
            <a:off x="4967288" y="4130675"/>
            <a:ext cx="760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000" b="0">
                <a:solidFill>
                  <a:schemeClr val="accent2"/>
                </a:solidFill>
              </a:rPr>
              <a:t>1+cos(</a:t>
            </a:r>
            <a:r>
              <a:rPr lang="en-US" altLang="en-CH" sz="1000" b="0">
                <a:solidFill>
                  <a:schemeClr val="accent2"/>
                </a:solidFill>
                <a:latin typeface="Symbol" pitchFamily="2" charset="2"/>
              </a:rPr>
              <a:t>f</a:t>
            </a:r>
            <a:r>
              <a:rPr lang="en-US" altLang="en-CH" sz="1000" b="0">
                <a:solidFill>
                  <a:schemeClr val="accent2"/>
                </a:solidFill>
              </a:rPr>
              <a:t>)</a:t>
            </a:r>
          </a:p>
        </p:txBody>
      </p:sp>
      <p:sp>
        <p:nvSpPr>
          <p:cNvPr id="60457" name="Line 41">
            <a:extLst>
              <a:ext uri="{FF2B5EF4-FFF2-40B4-BE49-F238E27FC236}">
                <a16:creationId xmlns:a16="http://schemas.microsoft.com/office/drawing/2014/main" id="{E3C47EFD-4077-B65A-AE9A-8179077381C6}"/>
              </a:ext>
            </a:extLst>
          </p:cNvPr>
          <p:cNvSpPr>
            <a:spLocks noChangeShapeType="1"/>
          </p:cNvSpPr>
          <p:nvPr/>
        </p:nvSpPr>
        <p:spPr bwMode="auto">
          <a:xfrm>
            <a:off x="6646863" y="3960813"/>
            <a:ext cx="2286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CH"/>
          </a:p>
        </p:txBody>
      </p:sp>
      <p:pic>
        <p:nvPicPr>
          <p:cNvPr id="60458" name="Picture 42" descr="b0_jpsiks">
            <a:extLst>
              <a:ext uri="{FF2B5EF4-FFF2-40B4-BE49-F238E27FC236}">
                <a16:creationId xmlns:a16="http://schemas.microsoft.com/office/drawing/2014/main" id="{CCD18584-D550-C7AE-B0A9-617AE67F01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5863" y="2317750"/>
            <a:ext cx="762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9" name="Picture 43" descr="b0_mix_jpsiks">
            <a:extLst>
              <a:ext uri="{FF2B5EF4-FFF2-40B4-BE49-F238E27FC236}">
                <a16:creationId xmlns:a16="http://schemas.microsoft.com/office/drawing/2014/main" id="{602D8556-3C27-578A-FFC9-311E0456D5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3163" y="2300288"/>
            <a:ext cx="1143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0" name="Picture 44" descr="b0bar_jpsiks">
            <a:extLst>
              <a:ext uri="{FF2B5EF4-FFF2-40B4-BE49-F238E27FC236}">
                <a16:creationId xmlns:a16="http://schemas.microsoft.com/office/drawing/2014/main" id="{576655B9-BD45-4A8A-D3F4-05C2A7B06B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5863" y="3506788"/>
            <a:ext cx="8382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1" name="Picture 45" descr="b0bar_mix_jpsiks">
            <a:extLst>
              <a:ext uri="{FF2B5EF4-FFF2-40B4-BE49-F238E27FC236}">
                <a16:creationId xmlns:a16="http://schemas.microsoft.com/office/drawing/2014/main" id="{9430AD8B-8AD5-042C-A7C1-79F6CC9994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6813" y="3525838"/>
            <a:ext cx="11303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0462" name="Object 3">
            <a:extLst>
              <a:ext uri="{FF2B5EF4-FFF2-40B4-BE49-F238E27FC236}">
                <a16:creationId xmlns:a16="http://schemas.microsoft.com/office/drawing/2014/main" id="{D9011FEA-C2E8-0445-67ED-020805934FA8}"/>
              </a:ext>
            </a:extLst>
          </p:cNvPr>
          <p:cNvGraphicFramePr>
            <a:graphicFrameLocks noChangeAspect="1"/>
          </p:cNvGraphicFramePr>
          <p:nvPr/>
        </p:nvGraphicFramePr>
        <p:xfrm>
          <a:off x="1454150" y="5410200"/>
          <a:ext cx="5175250" cy="1016000"/>
        </p:xfrm>
        <a:graphic>
          <a:graphicData uri="http://schemas.openxmlformats.org/presentationml/2006/ole">
            <mc:AlternateContent xmlns:mc="http://schemas.openxmlformats.org/markup-compatibility/2006">
              <mc:Choice xmlns:v="urn:schemas-microsoft-com:vml" Requires="v">
                <p:oleObj name="Equation" r:id="rId10" imgW="64071500" imgH="12585700" progId="Equation.3">
                  <p:embed/>
                </p:oleObj>
              </mc:Choice>
              <mc:Fallback>
                <p:oleObj name="Equation" r:id="rId10" imgW="64071500" imgH="12585700" progId="Equation.3">
                  <p:embed/>
                  <p:pic>
                    <p:nvPicPr>
                      <p:cNvPr id="60462" name="Object 3">
                        <a:extLst>
                          <a:ext uri="{FF2B5EF4-FFF2-40B4-BE49-F238E27FC236}">
                            <a16:creationId xmlns:a16="http://schemas.microsoft.com/office/drawing/2014/main" id="{D9011FEA-C2E8-0445-67ED-020805934F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54150" y="5410200"/>
                        <a:ext cx="5175250" cy="1016000"/>
                      </a:xfrm>
                      <a:prstGeom prst="rect">
                        <a:avLst/>
                      </a:prstGeom>
                      <a:solidFill>
                        <a:srgbClr val="FFCC00"/>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0463" name="TextBox 47">
            <a:extLst>
              <a:ext uri="{FF2B5EF4-FFF2-40B4-BE49-F238E27FC236}">
                <a16:creationId xmlns:a16="http://schemas.microsoft.com/office/drawing/2014/main" id="{CFF95DF4-EF3B-9870-0987-CF17E8620144}"/>
              </a:ext>
            </a:extLst>
          </p:cNvPr>
          <p:cNvSpPr txBox="1">
            <a:spLocks noChangeArrowheads="1"/>
          </p:cNvSpPr>
          <p:nvPr/>
        </p:nvSpPr>
        <p:spPr bwMode="auto">
          <a:xfrm>
            <a:off x="0" y="2438400"/>
            <a:ext cx="99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l-GR" altLang="en-CH" sz="1400">
                <a:solidFill>
                  <a:schemeClr val="accent2"/>
                </a:solidFill>
                <a:latin typeface="Times New Roman" panose="02020603050405020304" pitchFamily="18" charset="0"/>
              </a:rPr>
              <a:t>Γ</a:t>
            </a:r>
            <a:r>
              <a:rPr lang="en-US" altLang="en-CH" sz="1400">
                <a:solidFill>
                  <a:schemeClr val="accent2"/>
                </a:solidFill>
                <a:latin typeface="Times New Roman" panose="02020603050405020304" pitchFamily="18" charset="0"/>
              </a:rPr>
              <a:t>(</a:t>
            </a:r>
            <a:r>
              <a:rPr lang="en-US" altLang="en-CH" sz="1400">
                <a:solidFill>
                  <a:schemeClr val="accent2"/>
                </a:solidFill>
              </a:rPr>
              <a:t>B</a:t>
            </a:r>
            <a:r>
              <a:rPr lang="en-US" altLang="en-CH" sz="1400">
                <a:solidFill>
                  <a:schemeClr val="accent2"/>
                </a:solidFill>
                <a:sym typeface="Wingdings" pitchFamily="2" charset="2"/>
              </a:rPr>
              <a:t>f)=</a:t>
            </a:r>
            <a:endParaRPr lang="en-US" altLang="en-CH" sz="1400">
              <a:solidFill>
                <a:schemeClr val="accent2"/>
              </a:solidFill>
            </a:endParaRPr>
          </a:p>
        </p:txBody>
      </p:sp>
      <p:cxnSp>
        <p:nvCxnSpPr>
          <p:cNvPr id="60464" name="Straight Connector 51">
            <a:extLst>
              <a:ext uri="{FF2B5EF4-FFF2-40B4-BE49-F238E27FC236}">
                <a16:creationId xmlns:a16="http://schemas.microsoft.com/office/drawing/2014/main" id="{8B3CA01B-8833-E5F1-AC43-50B61485B872}"/>
              </a:ext>
            </a:extLst>
          </p:cNvPr>
          <p:cNvCxnSpPr>
            <a:cxnSpLocks noChangeShapeType="1"/>
          </p:cNvCxnSpPr>
          <p:nvPr/>
        </p:nvCxnSpPr>
        <p:spPr bwMode="auto">
          <a:xfrm>
            <a:off x="125413" y="3149600"/>
            <a:ext cx="647700"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sp>
        <p:nvSpPr>
          <p:cNvPr id="60465" name="TextBox 52">
            <a:extLst>
              <a:ext uri="{FF2B5EF4-FFF2-40B4-BE49-F238E27FC236}">
                <a16:creationId xmlns:a16="http://schemas.microsoft.com/office/drawing/2014/main" id="{92292259-2E63-09E7-F24F-A581E08F0C4C}"/>
              </a:ext>
            </a:extLst>
          </p:cNvPr>
          <p:cNvSpPr txBox="1">
            <a:spLocks noChangeArrowheads="1"/>
          </p:cNvSpPr>
          <p:nvPr/>
        </p:nvSpPr>
        <p:spPr bwMode="auto">
          <a:xfrm>
            <a:off x="0" y="3616325"/>
            <a:ext cx="99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l-GR" altLang="en-CH" sz="1400">
                <a:solidFill>
                  <a:schemeClr val="accent2"/>
                </a:solidFill>
                <a:latin typeface="Times New Roman" panose="02020603050405020304" pitchFamily="18" charset="0"/>
              </a:rPr>
              <a:t>Γ</a:t>
            </a:r>
            <a:r>
              <a:rPr lang="en-US" altLang="en-CH" sz="1400">
                <a:solidFill>
                  <a:schemeClr val="accent2"/>
                </a:solidFill>
                <a:latin typeface="Times New Roman" panose="02020603050405020304" pitchFamily="18" charset="0"/>
              </a:rPr>
              <a:t>(</a:t>
            </a:r>
            <a:r>
              <a:rPr lang="en-US" altLang="en-CH" sz="1400">
                <a:solidFill>
                  <a:schemeClr val="accent2"/>
                </a:solidFill>
              </a:rPr>
              <a:t>B</a:t>
            </a:r>
            <a:r>
              <a:rPr lang="en-US" altLang="en-CH" sz="1400">
                <a:solidFill>
                  <a:schemeClr val="accent2"/>
                </a:solidFill>
                <a:sym typeface="Wingdings" pitchFamily="2" charset="2"/>
              </a:rPr>
              <a:t>f)=</a:t>
            </a:r>
            <a:endParaRPr lang="en-US" altLang="en-CH" sz="1400">
              <a:solidFill>
                <a:schemeClr val="accent2"/>
              </a:solidFill>
            </a:endParaRPr>
          </a:p>
        </p:txBody>
      </p:sp>
      <p:cxnSp>
        <p:nvCxnSpPr>
          <p:cNvPr id="60466" name="Straight Connector 54">
            <a:extLst>
              <a:ext uri="{FF2B5EF4-FFF2-40B4-BE49-F238E27FC236}">
                <a16:creationId xmlns:a16="http://schemas.microsoft.com/office/drawing/2014/main" id="{E40D93EA-7C9B-1C28-B0C1-9870DD64612D}"/>
              </a:ext>
            </a:extLst>
          </p:cNvPr>
          <p:cNvCxnSpPr>
            <a:cxnSpLocks noChangeShapeType="1"/>
          </p:cNvCxnSpPr>
          <p:nvPr/>
        </p:nvCxnSpPr>
        <p:spPr bwMode="auto">
          <a:xfrm>
            <a:off x="241300" y="3644900"/>
            <a:ext cx="228600" cy="15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42F6B07-A25C-7852-6739-AF5C00DE437F}"/>
              </a:ext>
            </a:extLst>
          </p:cNvPr>
          <p:cNvSpPr>
            <a:spLocks noGrp="1" noChangeArrowheads="1"/>
          </p:cNvSpPr>
          <p:nvPr>
            <p:ph type="title"/>
          </p:nvPr>
        </p:nvSpPr>
        <p:spPr/>
        <p:txBody>
          <a:bodyPr/>
          <a:lstStyle/>
          <a:p>
            <a:pPr eaLnBrk="1" hangingPunct="1"/>
            <a:r>
              <a:rPr lang="en-US" altLang="en-CH">
                <a:ea typeface="ＭＳ Ｐゴシック" panose="020B0600070205080204" pitchFamily="34" charset="-128"/>
              </a:rPr>
              <a:t>Motivation</a:t>
            </a:r>
          </a:p>
        </p:txBody>
      </p:sp>
      <p:sp>
        <p:nvSpPr>
          <p:cNvPr id="32771" name="Content Placeholder 2">
            <a:extLst>
              <a:ext uri="{FF2B5EF4-FFF2-40B4-BE49-F238E27FC236}">
                <a16:creationId xmlns:a16="http://schemas.microsoft.com/office/drawing/2014/main" id="{CA1155A2-94C2-8E90-2F78-C14E1EC75C4F}"/>
              </a:ext>
            </a:extLst>
          </p:cNvPr>
          <p:cNvSpPr>
            <a:spLocks noGrp="1" noChangeArrowheads="1"/>
          </p:cNvSpPr>
          <p:nvPr>
            <p:ph idx="1"/>
          </p:nvPr>
        </p:nvSpPr>
        <p:spPr>
          <a:xfrm>
            <a:off x="609600" y="1676400"/>
            <a:ext cx="4229100" cy="4686300"/>
          </a:xfrm>
        </p:spPr>
        <p:txBody>
          <a:bodyPr/>
          <a:lstStyle/>
          <a:p>
            <a:pPr eaLnBrk="1" hangingPunct="1"/>
            <a:r>
              <a:rPr lang="en-US" altLang="en-CH">
                <a:ea typeface="ＭＳ Ｐゴシック" panose="020B0600070205080204" pitchFamily="34" charset="-128"/>
              </a:rPr>
              <a:t>Interesting because:</a:t>
            </a:r>
          </a:p>
          <a:p>
            <a:pPr marL="800100" lvl="1" indent="-342900" eaLnBrk="1" hangingPunct="1">
              <a:buFont typeface="Verdana" panose="020B0604030504040204" pitchFamily="34" charset="0"/>
              <a:buAutoNum type="arabicParenR"/>
            </a:pPr>
            <a:r>
              <a:rPr lang="en-US" altLang="en-CH" u="sng">
                <a:solidFill>
                  <a:srgbClr val="FF0000"/>
                </a:solidFill>
                <a:ea typeface="ＭＳ Ｐゴシック" panose="020B0600070205080204" pitchFamily="34" charset="-128"/>
              </a:rPr>
              <a:t>Standard Model:</a:t>
            </a:r>
            <a:r>
              <a:rPr lang="en-US" altLang="en-CH">
                <a:ea typeface="ＭＳ Ｐゴシック" panose="020B0600070205080204" pitchFamily="34" charset="-128"/>
              </a:rPr>
              <a:t>                    in the heart of quark interactions</a:t>
            </a:r>
          </a:p>
          <a:p>
            <a:pPr marL="800100" lvl="1" indent="-342900" eaLnBrk="1" hangingPunct="1">
              <a:buFont typeface="Verdana" panose="020B0604030504040204" pitchFamily="34" charset="0"/>
              <a:buAutoNum type="arabicParenR"/>
            </a:pPr>
            <a:endParaRPr lang="en-US" altLang="en-CH">
              <a:ea typeface="ＭＳ Ｐゴシック" panose="020B0600070205080204" pitchFamily="34" charset="-128"/>
            </a:endParaRPr>
          </a:p>
          <a:p>
            <a:pPr marL="800100" lvl="1" indent="-342900" eaLnBrk="1" hangingPunct="1">
              <a:buFont typeface="Verdana" panose="020B0604030504040204" pitchFamily="34" charset="0"/>
              <a:buAutoNum type="arabicParenR"/>
            </a:pPr>
            <a:r>
              <a:rPr lang="en-US" altLang="en-CH" u="sng">
                <a:solidFill>
                  <a:srgbClr val="FF0000"/>
                </a:solidFill>
                <a:ea typeface="ＭＳ Ｐゴシック" panose="020B0600070205080204" pitchFamily="34" charset="-128"/>
              </a:rPr>
              <a:t>Cosmology:</a:t>
            </a:r>
            <a:r>
              <a:rPr lang="en-US" altLang="en-CH">
                <a:ea typeface="ＭＳ Ｐゴシック" panose="020B0600070205080204" pitchFamily="34" charset="-128"/>
              </a:rPr>
              <a:t>                   related to matter – anti-matter asymetry</a:t>
            </a:r>
          </a:p>
          <a:p>
            <a:pPr marL="800100" lvl="1" indent="-342900" eaLnBrk="1" hangingPunct="1">
              <a:buFont typeface="Verdana" panose="020B0604030504040204" pitchFamily="34" charset="0"/>
              <a:buAutoNum type="arabicParenR"/>
            </a:pPr>
            <a:endParaRPr lang="en-US" altLang="en-CH">
              <a:ea typeface="ＭＳ Ｐゴシック" panose="020B0600070205080204" pitchFamily="34" charset="-128"/>
            </a:endParaRPr>
          </a:p>
          <a:p>
            <a:pPr marL="800100" lvl="1" indent="-342900" eaLnBrk="1" hangingPunct="1">
              <a:buFont typeface="Verdana" panose="020B0604030504040204" pitchFamily="34" charset="0"/>
              <a:buAutoNum type="arabicParenR"/>
            </a:pPr>
            <a:endParaRPr lang="en-US" altLang="en-CH">
              <a:ea typeface="ＭＳ Ｐゴシック" panose="020B0600070205080204" pitchFamily="34" charset="-128"/>
            </a:endParaRPr>
          </a:p>
          <a:p>
            <a:pPr marL="800100" lvl="1" indent="-342900" eaLnBrk="1" hangingPunct="1">
              <a:buFont typeface="Verdana" panose="020B0604030504040204" pitchFamily="34" charset="0"/>
              <a:buAutoNum type="arabicParenR"/>
            </a:pPr>
            <a:r>
              <a:rPr lang="en-US" altLang="en-CH" u="sng">
                <a:solidFill>
                  <a:srgbClr val="FF0000"/>
                </a:solidFill>
                <a:ea typeface="ＭＳ Ｐゴシック" panose="020B0600070205080204" pitchFamily="34" charset="-128"/>
              </a:rPr>
              <a:t>Beyond Standard Model: </a:t>
            </a:r>
            <a:r>
              <a:rPr lang="en-US" altLang="en-CH">
                <a:ea typeface="ＭＳ Ｐゴシック" panose="020B0600070205080204" pitchFamily="34" charset="-128"/>
              </a:rPr>
              <a:t>measurements are sensitive to new particles</a:t>
            </a:r>
          </a:p>
          <a:p>
            <a:pPr marL="800100" lvl="1" indent="-342900" eaLnBrk="1" hangingPunct="1"/>
            <a:endParaRPr lang="en-US" altLang="en-CH">
              <a:ea typeface="ＭＳ Ｐゴシック" panose="020B0600070205080204" pitchFamily="34" charset="-128"/>
            </a:endParaRPr>
          </a:p>
        </p:txBody>
      </p:sp>
      <p:sp>
        <p:nvSpPr>
          <p:cNvPr id="32772" name="Footer Placeholder 3">
            <a:extLst>
              <a:ext uri="{FF2B5EF4-FFF2-40B4-BE49-F238E27FC236}">
                <a16:creationId xmlns:a16="http://schemas.microsoft.com/office/drawing/2014/main" id="{A376B586-CAA8-3501-AE43-8E58D4ABD28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E004E009-2849-FB40-90FC-45CB74121C37}" type="slidenum">
              <a:rPr lang="en-US" altLang="en-CH" sz="1000" smtClean="0">
                <a:solidFill>
                  <a:schemeClr val="accent2"/>
                </a:solidFill>
              </a:rPr>
              <a:pPr>
                <a:spcBef>
                  <a:spcPct val="0"/>
                </a:spcBef>
                <a:buFontTx/>
                <a:buNone/>
              </a:pPr>
              <a:t>8</a:t>
            </a:fld>
            <a:r>
              <a:rPr lang="en-US" altLang="en-CH" sz="1000">
                <a:solidFill>
                  <a:schemeClr val="accent2"/>
                </a:solidFill>
              </a:rPr>
              <a:t>)</a:t>
            </a:r>
          </a:p>
        </p:txBody>
      </p:sp>
      <p:sp>
        <p:nvSpPr>
          <p:cNvPr id="5" name="Content Placeholder 2">
            <a:extLst>
              <a:ext uri="{FF2B5EF4-FFF2-40B4-BE49-F238E27FC236}">
                <a16:creationId xmlns:a16="http://schemas.microsoft.com/office/drawing/2014/main" id="{3D08F38A-A80B-A27E-10CA-E5D44AC8697B}"/>
              </a:ext>
            </a:extLst>
          </p:cNvPr>
          <p:cNvSpPr txBox="1">
            <a:spLocks/>
          </p:cNvSpPr>
          <p:nvPr/>
        </p:nvSpPr>
        <p:spPr bwMode="auto">
          <a:xfrm>
            <a:off x="609600" y="838200"/>
            <a:ext cx="7772400" cy="800100"/>
          </a:xfrm>
          <a:prstGeom prst="rect">
            <a:avLst/>
          </a:prstGeom>
          <a:noFill/>
          <a:ln w="9525">
            <a:noFill/>
            <a:miter lim="800000"/>
            <a:headEnd/>
            <a:tailEnd/>
          </a:ln>
          <a:effectLst/>
        </p:spPr>
        <p:txBody>
          <a:bodyPr/>
          <a:lstStyle/>
          <a:p>
            <a:pPr marL="342900" indent="-342900" eaLnBrk="1" hangingPunct="1">
              <a:spcBef>
                <a:spcPct val="50000"/>
              </a:spcBef>
              <a:buFontTx/>
              <a:buChar char="•"/>
              <a:defRPr/>
            </a:pPr>
            <a:r>
              <a:rPr lang="en-US" sz="2000" b="0" i="0" kern="0" dirty="0">
                <a:solidFill>
                  <a:schemeClr val="tx1"/>
                </a:solidFill>
                <a:latin typeface="+mn-lt"/>
                <a:ea typeface="+mn-ea"/>
              </a:rPr>
              <a:t>CP-violation (or </a:t>
            </a:r>
            <a:r>
              <a:rPr lang="en-US" sz="2000" b="0" i="0" kern="0" dirty="0" err="1">
                <a:solidFill>
                  <a:schemeClr val="tx1"/>
                </a:solidFill>
                <a:latin typeface="+mn-lt"/>
                <a:ea typeface="+mn-ea"/>
              </a:rPr>
              <a:t>flavour</a:t>
            </a:r>
            <a:r>
              <a:rPr lang="en-US" sz="2000" b="0" i="0" kern="0" dirty="0">
                <a:solidFill>
                  <a:schemeClr val="tx1"/>
                </a:solidFill>
                <a:latin typeface="+mn-lt"/>
                <a:ea typeface="+mn-ea"/>
              </a:rPr>
              <a:t> physics) is about charged current interactions</a:t>
            </a:r>
          </a:p>
          <a:p>
            <a:pPr marL="742950" lvl="1" indent="-285750" eaLnBrk="1" hangingPunct="1">
              <a:spcBef>
                <a:spcPct val="50000"/>
              </a:spcBef>
              <a:buFontTx/>
              <a:buChar char="–"/>
              <a:defRPr/>
            </a:pPr>
            <a:endParaRPr lang="en-US" sz="1600" b="0" i="0" kern="0" dirty="0">
              <a:solidFill>
                <a:schemeClr val="tx1"/>
              </a:solidFill>
              <a:latin typeface="+mn-lt"/>
              <a:ea typeface="+mn-ea"/>
            </a:endParaRPr>
          </a:p>
        </p:txBody>
      </p:sp>
      <p:grpSp>
        <p:nvGrpSpPr>
          <p:cNvPr id="32774" name="Group 46">
            <a:extLst>
              <a:ext uri="{FF2B5EF4-FFF2-40B4-BE49-F238E27FC236}">
                <a16:creationId xmlns:a16="http://schemas.microsoft.com/office/drawing/2014/main" id="{B803F253-FDC0-6212-1E70-166778FFC37C}"/>
              </a:ext>
            </a:extLst>
          </p:cNvPr>
          <p:cNvGrpSpPr>
            <a:grpSpLocks/>
          </p:cNvGrpSpPr>
          <p:nvPr/>
        </p:nvGrpSpPr>
        <p:grpSpPr bwMode="auto">
          <a:xfrm>
            <a:off x="5524500" y="5151438"/>
            <a:ext cx="2974975" cy="1516062"/>
            <a:chOff x="2299" y="2352"/>
            <a:chExt cx="1349" cy="719"/>
          </a:xfrm>
        </p:grpSpPr>
        <p:sp>
          <p:nvSpPr>
            <p:cNvPr id="32780" name="AutoShape 47">
              <a:extLst>
                <a:ext uri="{FF2B5EF4-FFF2-40B4-BE49-F238E27FC236}">
                  <a16:creationId xmlns:a16="http://schemas.microsoft.com/office/drawing/2014/main" id="{A5A1C40B-58E8-C02B-5D38-9ACA9772BE77}"/>
                </a:ext>
              </a:extLst>
            </p:cNvPr>
            <p:cNvSpPr>
              <a:spLocks noChangeAspect="1" noChangeArrowheads="1"/>
            </p:cNvSpPr>
            <p:nvPr/>
          </p:nvSpPr>
          <p:spPr bwMode="auto">
            <a:xfrm>
              <a:off x="2299" y="2352"/>
              <a:ext cx="1349"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nl-NL" altLang="en-CH" sz="1400">
                <a:solidFill>
                  <a:schemeClr val="accent2"/>
                </a:solidFill>
              </a:endParaRPr>
            </a:p>
          </p:txBody>
        </p:sp>
        <p:pic>
          <p:nvPicPr>
            <p:cNvPr id="32781" name="Picture 48" descr="MCj02397330000[1]">
              <a:extLst>
                <a:ext uri="{FF2B5EF4-FFF2-40B4-BE49-F238E27FC236}">
                  <a16:creationId xmlns:a16="http://schemas.microsoft.com/office/drawing/2014/main" id="{F2899D72-ADBB-205F-CAF8-CC4880EA4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 y="2352"/>
              <a:ext cx="1003"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Freeform 49">
              <a:extLst>
                <a:ext uri="{FF2B5EF4-FFF2-40B4-BE49-F238E27FC236}">
                  <a16:creationId xmlns:a16="http://schemas.microsoft.com/office/drawing/2014/main" id="{CCCA641E-B207-E9F1-01ED-448C0DDAEDC5}"/>
                </a:ext>
              </a:extLst>
            </p:cNvPr>
            <p:cNvSpPr>
              <a:spLocks/>
            </p:cNvSpPr>
            <p:nvPr/>
          </p:nvSpPr>
          <p:spPr bwMode="auto">
            <a:xfrm>
              <a:off x="2783" y="2674"/>
              <a:ext cx="485" cy="42"/>
            </a:xfrm>
            <a:custGeom>
              <a:avLst/>
              <a:gdLst>
                <a:gd name="T0" fmla="*/ 0 w 669"/>
                <a:gd name="T1" fmla="*/ 11 h 44"/>
                <a:gd name="T2" fmla="*/ 1 w 669"/>
                <a:gd name="T3" fmla="*/ 11 h 44"/>
                <a:gd name="T4" fmla="*/ 1 w 669"/>
                <a:gd name="T5" fmla="*/ 11 h 44"/>
                <a:gd name="T6" fmla="*/ 0 60000 65536"/>
                <a:gd name="T7" fmla="*/ 0 60000 65536"/>
                <a:gd name="T8" fmla="*/ 0 60000 65536"/>
                <a:gd name="T9" fmla="*/ 0 w 669"/>
                <a:gd name="T10" fmla="*/ 0 h 44"/>
                <a:gd name="T11" fmla="*/ 669 w 669"/>
                <a:gd name="T12" fmla="*/ 44 h 44"/>
              </a:gdLst>
              <a:ahLst/>
              <a:cxnLst>
                <a:cxn ang="T6">
                  <a:pos x="T0" y="T1"/>
                </a:cxn>
                <a:cxn ang="T7">
                  <a:pos x="T2" y="T3"/>
                </a:cxn>
                <a:cxn ang="T8">
                  <a:pos x="T4" y="T5"/>
                </a:cxn>
              </a:cxnLst>
              <a:rect l="T9" t="T10" r="T11" b="T12"/>
              <a:pathLst>
                <a:path w="669" h="44">
                  <a:moveTo>
                    <a:pt x="0" y="44"/>
                  </a:moveTo>
                  <a:cubicBezTo>
                    <a:pt x="106" y="0"/>
                    <a:pt x="19" y="28"/>
                    <a:pt x="232" y="35"/>
                  </a:cubicBezTo>
                  <a:cubicBezTo>
                    <a:pt x="378" y="39"/>
                    <a:pt x="669" y="44"/>
                    <a:pt x="669" y="4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H"/>
            </a:p>
          </p:txBody>
        </p:sp>
        <p:sp>
          <p:nvSpPr>
            <p:cNvPr id="32783" name="Freeform 50">
              <a:extLst>
                <a:ext uri="{FF2B5EF4-FFF2-40B4-BE49-F238E27FC236}">
                  <a16:creationId xmlns:a16="http://schemas.microsoft.com/office/drawing/2014/main" id="{67F43884-B1DF-16E3-4DD7-B7E8F21E5EA1}"/>
                </a:ext>
              </a:extLst>
            </p:cNvPr>
            <p:cNvSpPr>
              <a:spLocks/>
            </p:cNvSpPr>
            <p:nvPr/>
          </p:nvSpPr>
          <p:spPr bwMode="auto">
            <a:xfrm flipH="1">
              <a:off x="2541" y="2918"/>
              <a:ext cx="914" cy="49"/>
            </a:xfrm>
            <a:custGeom>
              <a:avLst/>
              <a:gdLst>
                <a:gd name="T0" fmla="*/ 0 w 316"/>
                <a:gd name="T1" fmla="*/ 0 h 18"/>
                <a:gd name="T2" fmla="*/ 2147483646 w 316"/>
                <a:gd name="T3" fmla="*/ 2147483646 h 18"/>
                <a:gd name="T4" fmla="*/ 0 60000 65536"/>
                <a:gd name="T5" fmla="*/ 0 60000 65536"/>
                <a:gd name="T6" fmla="*/ 0 w 316"/>
                <a:gd name="T7" fmla="*/ 0 h 18"/>
                <a:gd name="T8" fmla="*/ 316 w 316"/>
                <a:gd name="T9" fmla="*/ 18 h 18"/>
              </a:gdLst>
              <a:ahLst/>
              <a:cxnLst>
                <a:cxn ang="T4">
                  <a:pos x="T0" y="T1"/>
                </a:cxn>
                <a:cxn ang="T5">
                  <a:pos x="T2" y="T3"/>
                </a:cxn>
              </a:cxnLst>
              <a:rect l="T6" t="T7" r="T8" b="T9"/>
              <a:pathLst>
                <a:path w="316" h="18">
                  <a:moveTo>
                    <a:pt x="0" y="0"/>
                  </a:moveTo>
                  <a:cubicBezTo>
                    <a:pt x="95" y="4"/>
                    <a:pt x="216" y="18"/>
                    <a:pt x="316" y="1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H"/>
            </a:p>
          </p:txBody>
        </p:sp>
        <p:sp>
          <p:nvSpPr>
            <p:cNvPr id="32784" name="Freeform 51">
              <a:extLst>
                <a:ext uri="{FF2B5EF4-FFF2-40B4-BE49-F238E27FC236}">
                  <a16:creationId xmlns:a16="http://schemas.microsoft.com/office/drawing/2014/main" id="{92A40147-C065-6464-28DA-5F8240ABDD54}"/>
                </a:ext>
              </a:extLst>
            </p:cNvPr>
            <p:cNvSpPr>
              <a:spLocks/>
            </p:cNvSpPr>
            <p:nvPr/>
          </p:nvSpPr>
          <p:spPr bwMode="auto">
            <a:xfrm rot="3902503">
              <a:off x="2861" y="2707"/>
              <a:ext cx="49" cy="58"/>
            </a:xfrm>
            <a:custGeom>
              <a:avLst/>
              <a:gdLst>
                <a:gd name="T0" fmla="*/ 0 w 56"/>
                <a:gd name="T1" fmla="*/ 0 h 74"/>
                <a:gd name="T2" fmla="*/ 4 w 56"/>
                <a:gd name="T3" fmla="*/ 2 h 74"/>
                <a:gd name="T4" fmla="*/ 4 w 56"/>
                <a:gd name="T5" fmla="*/ 2 h 74"/>
                <a:gd name="T6" fmla="*/ 0 60000 65536"/>
                <a:gd name="T7" fmla="*/ 0 60000 65536"/>
                <a:gd name="T8" fmla="*/ 0 60000 65536"/>
                <a:gd name="T9" fmla="*/ 0 w 56"/>
                <a:gd name="T10" fmla="*/ 0 h 74"/>
                <a:gd name="T11" fmla="*/ 56 w 56"/>
                <a:gd name="T12" fmla="*/ 74 h 74"/>
              </a:gdLst>
              <a:ahLst/>
              <a:cxnLst>
                <a:cxn ang="T6">
                  <a:pos x="T0" y="T1"/>
                </a:cxn>
                <a:cxn ang="T7">
                  <a:pos x="T2" y="T3"/>
                </a:cxn>
                <a:cxn ang="T8">
                  <a:pos x="T4" y="T5"/>
                </a:cxn>
              </a:cxnLst>
              <a:rect l="T9" t="T10" r="T11" b="T12"/>
              <a:pathLst>
                <a:path w="56" h="74">
                  <a:moveTo>
                    <a:pt x="0" y="0"/>
                  </a:moveTo>
                  <a:cubicBezTo>
                    <a:pt x="6" y="9"/>
                    <a:pt x="9" y="21"/>
                    <a:pt x="18" y="28"/>
                  </a:cubicBezTo>
                  <a:cubicBezTo>
                    <a:pt x="46" y="51"/>
                    <a:pt x="56" y="17"/>
                    <a:pt x="56" y="7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H"/>
            </a:p>
          </p:txBody>
        </p:sp>
        <p:sp>
          <p:nvSpPr>
            <p:cNvPr id="32785" name="Freeform 52">
              <a:extLst>
                <a:ext uri="{FF2B5EF4-FFF2-40B4-BE49-F238E27FC236}">
                  <a16:creationId xmlns:a16="http://schemas.microsoft.com/office/drawing/2014/main" id="{F3D4D75A-437F-39C4-4578-5625A9DA32C5}"/>
                </a:ext>
              </a:extLst>
            </p:cNvPr>
            <p:cNvSpPr>
              <a:spLocks/>
            </p:cNvSpPr>
            <p:nvPr/>
          </p:nvSpPr>
          <p:spPr bwMode="auto">
            <a:xfrm>
              <a:off x="3086" y="2704"/>
              <a:ext cx="28" cy="82"/>
            </a:xfrm>
            <a:custGeom>
              <a:avLst/>
              <a:gdLst>
                <a:gd name="T0" fmla="*/ 3 w 33"/>
                <a:gd name="T1" fmla="*/ 0 h 98"/>
                <a:gd name="T2" fmla="*/ 0 w 33"/>
                <a:gd name="T3" fmla="*/ 3 h 98"/>
                <a:gd name="T4" fmla="*/ 3 w 33"/>
                <a:gd name="T5" fmla="*/ 3 h 98"/>
                <a:gd name="T6" fmla="*/ 0 60000 65536"/>
                <a:gd name="T7" fmla="*/ 0 60000 65536"/>
                <a:gd name="T8" fmla="*/ 0 60000 65536"/>
                <a:gd name="T9" fmla="*/ 0 w 33"/>
                <a:gd name="T10" fmla="*/ 0 h 98"/>
                <a:gd name="T11" fmla="*/ 33 w 33"/>
                <a:gd name="T12" fmla="*/ 98 h 98"/>
              </a:gdLst>
              <a:ahLst/>
              <a:cxnLst>
                <a:cxn ang="T6">
                  <a:pos x="T0" y="T1"/>
                </a:cxn>
                <a:cxn ang="T7">
                  <a:pos x="T2" y="T3"/>
                </a:cxn>
                <a:cxn ang="T8">
                  <a:pos x="T4" y="T5"/>
                </a:cxn>
              </a:cxnLst>
              <a:rect l="T9" t="T10" r="T11" b="T12"/>
              <a:pathLst>
                <a:path w="33" h="98">
                  <a:moveTo>
                    <a:pt x="33" y="0"/>
                  </a:moveTo>
                  <a:cubicBezTo>
                    <a:pt x="22" y="54"/>
                    <a:pt x="14" y="37"/>
                    <a:pt x="0" y="82"/>
                  </a:cubicBezTo>
                  <a:cubicBezTo>
                    <a:pt x="5" y="87"/>
                    <a:pt x="17" y="98"/>
                    <a:pt x="17" y="9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CH"/>
            </a:p>
          </p:txBody>
        </p:sp>
        <p:sp>
          <p:nvSpPr>
            <p:cNvPr id="32786" name="Freeform 53">
              <a:extLst>
                <a:ext uri="{FF2B5EF4-FFF2-40B4-BE49-F238E27FC236}">
                  <a16:creationId xmlns:a16="http://schemas.microsoft.com/office/drawing/2014/main" id="{A4BAB8CA-6B37-539C-5574-4B8670487C79}"/>
                </a:ext>
              </a:extLst>
            </p:cNvPr>
            <p:cNvSpPr>
              <a:spLocks/>
            </p:cNvSpPr>
            <p:nvPr/>
          </p:nvSpPr>
          <p:spPr bwMode="auto">
            <a:xfrm>
              <a:off x="3121" y="2862"/>
              <a:ext cx="30" cy="68"/>
            </a:xfrm>
            <a:custGeom>
              <a:avLst/>
              <a:gdLst>
                <a:gd name="T0" fmla="*/ 0 w 36"/>
                <a:gd name="T1" fmla="*/ 0 h 81"/>
                <a:gd name="T2" fmla="*/ 2 w 36"/>
                <a:gd name="T3" fmla="*/ 3 h 81"/>
                <a:gd name="T4" fmla="*/ 2 w 36"/>
                <a:gd name="T5" fmla="*/ 3 h 81"/>
                <a:gd name="T6" fmla="*/ 0 60000 65536"/>
                <a:gd name="T7" fmla="*/ 0 60000 65536"/>
                <a:gd name="T8" fmla="*/ 0 60000 65536"/>
                <a:gd name="T9" fmla="*/ 0 w 36"/>
                <a:gd name="T10" fmla="*/ 0 h 81"/>
                <a:gd name="T11" fmla="*/ 36 w 36"/>
                <a:gd name="T12" fmla="*/ 81 h 81"/>
              </a:gdLst>
              <a:ahLst/>
              <a:cxnLst>
                <a:cxn ang="T6">
                  <a:pos x="T0" y="T1"/>
                </a:cxn>
                <a:cxn ang="T7">
                  <a:pos x="T2" y="T3"/>
                </a:cxn>
                <a:cxn ang="T8">
                  <a:pos x="T4" y="T5"/>
                </a:cxn>
              </a:cxnLst>
              <a:rect l="T9" t="T10" r="T11" b="T12"/>
              <a:pathLst>
                <a:path w="36" h="81">
                  <a:moveTo>
                    <a:pt x="0" y="0"/>
                  </a:moveTo>
                  <a:cubicBezTo>
                    <a:pt x="5" y="16"/>
                    <a:pt x="3" y="37"/>
                    <a:pt x="16" y="49"/>
                  </a:cubicBezTo>
                  <a:cubicBezTo>
                    <a:pt x="36" y="68"/>
                    <a:pt x="33" y="57"/>
                    <a:pt x="33" y="81"/>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CH"/>
            </a:p>
          </p:txBody>
        </p:sp>
        <p:sp>
          <p:nvSpPr>
            <p:cNvPr id="32787" name="Freeform 54">
              <a:extLst>
                <a:ext uri="{FF2B5EF4-FFF2-40B4-BE49-F238E27FC236}">
                  <a16:creationId xmlns:a16="http://schemas.microsoft.com/office/drawing/2014/main" id="{610977A8-0DDD-BEDD-0277-A6CB2C263E04}"/>
                </a:ext>
              </a:extLst>
            </p:cNvPr>
            <p:cNvSpPr>
              <a:spLocks/>
            </p:cNvSpPr>
            <p:nvPr/>
          </p:nvSpPr>
          <p:spPr bwMode="auto">
            <a:xfrm>
              <a:off x="2860" y="2849"/>
              <a:ext cx="28" cy="102"/>
            </a:xfrm>
            <a:custGeom>
              <a:avLst/>
              <a:gdLst>
                <a:gd name="T0" fmla="*/ 0 w 33"/>
                <a:gd name="T1" fmla="*/ 0 h 122"/>
                <a:gd name="T2" fmla="*/ 3 w 33"/>
                <a:gd name="T3" fmla="*/ 3 h 122"/>
                <a:gd name="T4" fmla="*/ 3 w 33"/>
                <a:gd name="T5" fmla="*/ 3 h 122"/>
                <a:gd name="T6" fmla="*/ 0 w 33"/>
                <a:gd name="T7" fmla="*/ 3 h 122"/>
                <a:gd name="T8" fmla="*/ 0 60000 65536"/>
                <a:gd name="T9" fmla="*/ 0 60000 65536"/>
                <a:gd name="T10" fmla="*/ 0 60000 65536"/>
                <a:gd name="T11" fmla="*/ 0 60000 65536"/>
                <a:gd name="T12" fmla="*/ 0 w 33"/>
                <a:gd name="T13" fmla="*/ 0 h 122"/>
                <a:gd name="T14" fmla="*/ 33 w 33"/>
                <a:gd name="T15" fmla="*/ 122 h 122"/>
              </a:gdLst>
              <a:ahLst/>
              <a:cxnLst>
                <a:cxn ang="T8">
                  <a:pos x="T0" y="T1"/>
                </a:cxn>
                <a:cxn ang="T9">
                  <a:pos x="T2" y="T3"/>
                </a:cxn>
                <a:cxn ang="T10">
                  <a:pos x="T4" y="T5"/>
                </a:cxn>
                <a:cxn ang="T11">
                  <a:pos x="T6" y="T7"/>
                </a:cxn>
              </a:cxnLst>
              <a:rect l="T12" t="T13" r="T14" b="T15"/>
              <a:pathLst>
                <a:path w="33" h="122">
                  <a:moveTo>
                    <a:pt x="0" y="0"/>
                  </a:moveTo>
                  <a:cubicBezTo>
                    <a:pt x="9" y="45"/>
                    <a:pt x="18" y="42"/>
                    <a:pt x="33" y="81"/>
                  </a:cubicBezTo>
                  <a:cubicBezTo>
                    <a:pt x="30" y="89"/>
                    <a:pt x="29" y="99"/>
                    <a:pt x="24" y="106"/>
                  </a:cubicBezTo>
                  <a:cubicBezTo>
                    <a:pt x="17" y="113"/>
                    <a:pt x="0" y="122"/>
                    <a:pt x="0" y="122"/>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CH"/>
            </a:p>
          </p:txBody>
        </p:sp>
        <p:sp>
          <p:nvSpPr>
            <p:cNvPr id="32788" name="Freeform 55">
              <a:extLst>
                <a:ext uri="{FF2B5EF4-FFF2-40B4-BE49-F238E27FC236}">
                  <a16:creationId xmlns:a16="http://schemas.microsoft.com/office/drawing/2014/main" id="{D2D76B17-F721-0DC3-3566-B088516DD427}"/>
                </a:ext>
              </a:extLst>
            </p:cNvPr>
            <p:cNvSpPr>
              <a:spLocks/>
            </p:cNvSpPr>
            <p:nvPr/>
          </p:nvSpPr>
          <p:spPr bwMode="auto">
            <a:xfrm>
              <a:off x="2565" y="2745"/>
              <a:ext cx="165" cy="21"/>
            </a:xfrm>
            <a:custGeom>
              <a:avLst/>
              <a:gdLst>
                <a:gd name="T0" fmla="*/ 3 w 196"/>
                <a:gd name="T1" fmla="*/ 0 h 25"/>
                <a:gd name="T2" fmla="*/ 0 w 196"/>
                <a:gd name="T3" fmla="*/ 3 h 25"/>
                <a:gd name="T4" fmla="*/ 0 60000 65536"/>
                <a:gd name="T5" fmla="*/ 0 60000 65536"/>
                <a:gd name="T6" fmla="*/ 0 w 196"/>
                <a:gd name="T7" fmla="*/ 0 h 25"/>
                <a:gd name="T8" fmla="*/ 196 w 196"/>
                <a:gd name="T9" fmla="*/ 25 h 25"/>
              </a:gdLst>
              <a:ahLst/>
              <a:cxnLst>
                <a:cxn ang="T4">
                  <a:pos x="T0" y="T1"/>
                </a:cxn>
                <a:cxn ang="T5">
                  <a:pos x="T2" y="T3"/>
                </a:cxn>
              </a:cxnLst>
              <a:rect l="T6" t="T7" r="T8" b="T9"/>
              <a:pathLst>
                <a:path w="196" h="25">
                  <a:moveTo>
                    <a:pt x="196" y="0"/>
                  </a:moveTo>
                  <a:cubicBezTo>
                    <a:pt x="123" y="23"/>
                    <a:pt x="83" y="25"/>
                    <a:pt x="0" y="25"/>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CH"/>
            </a:p>
          </p:txBody>
        </p:sp>
        <p:sp>
          <p:nvSpPr>
            <p:cNvPr id="32789" name="Freeform 56">
              <a:extLst>
                <a:ext uri="{FF2B5EF4-FFF2-40B4-BE49-F238E27FC236}">
                  <a16:creationId xmlns:a16="http://schemas.microsoft.com/office/drawing/2014/main" id="{6957FD65-28DD-16FE-3E79-DA3EAC150AFE}"/>
                </a:ext>
              </a:extLst>
            </p:cNvPr>
            <p:cNvSpPr>
              <a:spLocks/>
            </p:cNvSpPr>
            <p:nvPr/>
          </p:nvSpPr>
          <p:spPr bwMode="auto">
            <a:xfrm>
              <a:off x="3292" y="2725"/>
              <a:ext cx="186" cy="13"/>
            </a:xfrm>
            <a:custGeom>
              <a:avLst/>
              <a:gdLst>
                <a:gd name="T0" fmla="*/ 0 w 221"/>
                <a:gd name="T1" fmla="*/ 2 h 16"/>
                <a:gd name="T2" fmla="*/ 3 w 221"/>
                <a:gd name="T3" fmla="*/ 0 h 16"/>
                <a:gd name="T4" fmla="*/ 3 w 221"/>
                <a:gd name="T5" fmla="*/ 2 h 16"/>
                <a:gd name="T6" fmla="*/ 0 60000 65536"/>
                <a:gd name="T7" fmla="*/ 0 60000 65536"/>
                <a:gd name="T8" fmla="*/ 0 60000 65536"/>
                <a:gd name="T9" fmla="*/ 0 w 221"/>
                <a:gd name="T10" fmla="*/ 0 h 16"/>
                <a:gd name="T11" fmla="*/ 221 w 221"/>
                <a:gd name="T12" fmla="*/ 16 h 16"/>
              </a:gdLst>
              <a:ahLst/>
              <a:cxnLst>
                <a:cxn ang="T6">
                  <a:pos x="T0" y="T1"/>
                </a:cxn>
                <a:cxn ang="T7">
                  <a:pos x="T2" y="T3"/>
                </a:cxn>
                <a:cxn ang="T8">
                  <a:pos x="T4" y="T5"/>
                </a:cxn>
              </a:cxnLst>
              <a:rect l="T9" t="T10" r="T11" b="T12"/>
              <a:pathLst>
                <a:path w="221" h="16">
                  <a:moveTo>
                    <a:pt x="0" y="8"/>
                  </a:moveTo>
                  <a:cubicBezTo>
                    <a:pt x="27" y="5"/>
                    <a:pt x="54" y="0"/>
                    <a:pt x="82" y="0"/>
                  </a:cubicBezTo>
                  <a:cubicBezTo>
                    <a:pt x="134" y="0"/>
                    <a:pt x="171" y="16"/>
                    <a:pt x="221" y="1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CH"/>
            </a:p>
          </p:txBody>
        </p:sp>
        <p:sp>
          <p:nvSpPr>
            <p:cNvPr id="32790" name="Text Box 57">
              <a:extLst>
                <a:ext uri="{FF2B5EF4-FFF2-40B4-BE49-F238E27FC236}">
                  <a16:creationId xmlns:a16="http://schemas.microsoft.com/office/drawing/2014/main" id="{3FB4BDB1-D5FC-9C82-98E6-8DEB7FA7DC63}"/>
                </a:ext>
              </a:extLst>
            </p:cNvPr>
            <p:cNvSpPr txBox="1">
              <a:spLocks noChangeArrowheads="1"/>
            </p:cNvSpPr>
            <p:nvPr/>
          </p:nvSpPr>
          <p:spPr bwMode="auto">
            <a:xfrm>
              <a:off x="2388" y="2653"/>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GB" altLang="en-CH" b="0" i="0">
                  <a:solidFill>
                    <a:srgbClr val="000000"/>
                  </a:solidFill>
                  <a:latin typeface="Times" pitchFamily="1" charset="0"/>
                </a:rPr>
                <a:t>b</a:t>
              </a:r>
              <a:endParaRPr lang="en-US" altLang="en-CH" sz="2400" b="0" i="0">
                <a:latin typeface="Times New Roman" panose="02020603050405020304" pitchFamily="18" charset="0"/>
              </a:endParaRPr>
            </a:p>
          </p:txBody>
        </p:sp>
        <p:sp>
          <p:nvSpPr>
            <p:cNvPr id="32791" name="Text Box 58">
              <a:extLst>
                <a:ext uri="{FF2B5EF4-FFF2-40B4-BE49-F238E27FC236}">
                  <a16:creationId xmlns:a16="http://schemas.microsoft.com/office/drawing/2014/main" id="{D2D9390D-2025-8CEB-FE9E-1AACC15E54CD}"/>
                </a:ext>
              </a:extLst>
            </p:cNvPr>
            <p:cNvSpPr txBox="1">
              <a:spLocks noChangeArrowheads="1"/>
            </p:cNvSpPr>
            <p:nvPr/>
          </p:nvSpPr>
          <p:spPr bwMode="auto">
            <a:xfrm>
              <a:off x="2396" y="2821"/>
              <a:ext cx="1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GB" altLang="en-CH" b="0" i="0">
                  <a:solidFill>
                    <a:srgbClr val="000000"/>
                  </a:solidFill>
                  <a:latin typeface="Times" pitchFamily="1" charset="0"/>
                </a:rPr>
                <a:t>s</a:t>
              </a:r>
              <a:endParaRPr lang="en-US" altLang="en-CH" sz="2400" b="0" i="0">
                <a:latin typeface="Times New Roman" panose="02020603050405020304" pitchFamily="18" charset="0"/>
              </a:endParaRPr>
            </a:p>
          </p:txBody>
        </p:sp>
        <p:sp>
          <p:nvSpPr>
            <p:cNvPr id="32792" name="Text Box 59">
              <a:extLst>
                <a:ext uri="{FF2B5EF4-FFF2-40B4-BE49-F238E27FC236}">
                  <a16:creationId xmlns:a16="http://schemas.microsoft.com/office/drawing/2014/main" id="{E7953998-E9EB-3014-75BC-6A94C4201E3A}"/>
                </a:ext>
              </a:extLst>
            </p:cNvPr>
            <p:cNvSpPr txBox="1">
              <a:spLocks noChangeArrowheads="1"/>
            </p:cNvSpPr>
            <p:nvPr/>
          </p:nvSpPr>
          <p:spPr bwMode="auto">
            <a:xfrm>
              <a:off x="3459" y="2590"/>
              <a:ext cx="1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GB" altLang="en-CH" b="0" i="0">
                  <a:solidFill>
                    <a:srgbClr val="000000"/>
                  </a:solidFill>
                  <a:latin typeface="Times" pitchFamily="1" charset="0"/>
                </a:rPr>
                <a:t>s</a:t>
              </a:r>
              <a:endParaRPr lang="en-US" altLang="en-CH" sz="2400" b="0" i="0">
                <a:latin typeface="Times New Roman" panose="02020603050405020304" pitchFamily="18" charset="0"/>
              </a:endParaRPr>
            </a:p>
          </p:txBody>
        </p:sp>
        <p:sp>
          <p:nvSpPr>
            <p:cNvPr id="32793" name="Text Box 60">
              <a:extLst>
                <a:ext uri="{FF2B5EF4-FFF2-40B4-BE49-F238E27FC236}">
                  <a16:creationId xmlns:a16="http://schemas.microsoft.com/office/drawing/2014/main" id="{FD6B80B7-1F34-AF58-9AC5-C12DEE7FBA6D}"/>
                </a:ext>
              </a:extLst>
            </p:cNvPr>
            <p:cNvSpPr txBox="1">
              <a:spLocks noChangeArrowheads="1"/>
            </p:cNvSpPr>
            <p:nvPr/>
          </p:nvSpPr>
          <p:spPr bwMode="auto">
            <a:xfrm>
              <a:off x="3452" y="2779"/>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GB" altLang="en-CH" b="0" i="0">
                  <a:solidFill>
                    <a:srgbClr val="000000"/>
                  </a:solidFill>
                  <a:latin typeface="Times" pitchFamily="1" charset="0"/>
                </a:rPr>
                <a:t>b</a:t>
              </a:r>
              <a:endParaRPr lang="en-US" altLang="en-CH" sz="2400" b="0" i="0">
                <a:latin typeface="Times New Roman" panose="02020603050405020304" pitchFamily="18" charset="0"/>
              </a:endParaRPr>
            </a:p>
          </p:txBody>
        </p:sp>
        <p:sp>
          <p:nvSpPr>
            <p:cNvPr id="32794" name="Line 61">
              <a:extLst>
                <a:ext uri="{FF2B5EF4-FFF2-40B4-BE49-F238E27FC236}">
                  <a16:creationId xmlns:a16="http://schemas.microsoft.com/office/drawing/2014/main" id="{5CB2B0DA-E961-4BC9-F325-E3FCFBE3DC5A}"/>
                </a:ext>
              </a:extLst>
            </p:cNvPr>
            <p:cNvSpPr>
              <a:spLocks noChangeShapeType="1"/>
            </p:cNvSpPr>
            <p:nvPr/>
          </p:nvSpPr>
          <p:spPr bwMode="auto">
            <a:xfrm>
              <a:off x="2455" y="2695"/>
              <a:ext cx="4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CH"/>
            </a:p>
          </p:txBody>
        </p:sp>
        <p:sp>
          <p:nvSpPr>
            <p:cNvPr id="32795" name="Line 62">
              <a:extLst>
                <a:ext uri="{FF2B5EF4-FFF2-40B4-BE49-F238E27FC236}">
                  <a16:creationId xmlns:a16="http://schemas.microsoft.com/office/drawing/2014/main" id="{441325CF-B7B6-9666-C297-7A528C4BA411}"/>
                </a:ext>
              </a:extLst>
            </p:cNvPr>
            <p:cNvSpPr>
              <a:spLocks noChangeShapeType="1"/>
            </p:cNvSpPr>
            <p:nvPr/>
          </p:nvSpPr>
          <p:spPr bwMode="auto">
            <a:xfrm>
              <a:off x="3525" y="2675"/>
              <a:ext cx="4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CH"/>
            </a:p>
          </p:txBody>
        </p:sp>
      </p:grpSp>
      <p:grpSp>
        <p:nvGrpSpPr>
          <p:cNvPr id="32775" name="Group 8">
            <a:extLst>
              <a:ext uri="{FF2B5EF4-FFF2-40B4-BE49-F238E27FC236}">
                <a16:creationId xmlns:a16="http://schemas.microsoft.com/office/drawing/2014/main" id="{2E446BBF-D284-E53D-012D-E5253B896847}"/>
              </a:ext>
            </a:extLst>
          </p:cNvPr>
          <p:cNvGrpSpPr>
            <a:grpSpLocks/>
          </p:cNvGrpSpPr>
          <p:nvPr/>
        </p:nvGrpSpPr>
        <p:grpSpPr bwMode="auto">
          <a:xfrm>
            <a:off x="5295900" y="3063875"/>
            <a:ext cx="3505200" cy="1927225"/>
            <a:chOff x="1484" y="1519"/>
            <a:chExt cx="3556" cy="2798"/>
          </a:xfrm>
        </p:grpSpPr>
        <p:pic>
          <p:nvPicPr>
            <p:cNvPr id="32778" name="Picture 5" descr="bigbang3">
              <a:extLst>
                <a:ext uri="{FF2B5EF4-FFF2-40B4-BE49-F238E27FC236}">
                  <a16:creationId xmlns:a16="http://schemas.microsoft.com/office/drawing/2014/main" id="{18642BBA-FCFF-751D-7825-04C82F5355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1519"/>
              <a:ext cx="3369" cy="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Text Box 7">
              <a:extLst>
                <a:ext uri="{FF2B5EF4-FFF2-40B4-BE49-F238E27FC236}">
                  <a16:creationId xmlns:a16="http://schemas.microsoft.com/office/drawing/2014/main" id="{BE00DAEC-7130-D06D-7314-E16EB7F28554}"/>
                </a:ext>
              </a:extLst>
            </p:cNvPr>
            <p:cNvSpPr txBox="1">
              <a:spLocks noChangeArrowheads="1"/>
            </p:cNvSpPr>
            <p:nvPr/>
          </p:nvSpPr>
          <p:spPr bwMode="auto">
            <a:xfrm>
              <a:off x="1484" y="3347"/>
              <a:ext cx="2156"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pPr>
              <a:r>
                <a:rPr lang="en-US" altLang="en-CH" b="0" i="0">
                  <a:solidFill>
                    <a:srgbClr val="FFFF00"/>
                  </a:solidFill>
                </a:rPr>
                <a:t>Matter Dominates !</a:t>
              </a:r>
              <a:endParaRPr lang="en-GB" altLang="en-CH" b="0" i="0">
                <a:solidFill>
                  <a:srgbClr val="FFFF00"/>
                </a:solidFill>
              </a:endParaRPr>
            </a:p>
          </p:txBody>
        </p:sp>
      </p:grpSp>
      <p:pic>
        <p:nvPicPr>
          <p:cNvPr id="32776" name="Picture 141" descr="d2u">
            <a:extLst>
              <a:ext uri="{FF2B5EF4-FFF2-40B4-BE49-F238E27FC236}">
                <a16:creationId xmlns:a16="http://schemas.microsoft.com/office/drawing/2014/main" id="{AF6168AE-D1F7-3DA4-7148-82F13BC65E0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163" y="1627188"/>
            <a:ext cx="1912937"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40" descr="s2u">
            <a:extLst>
              <a:ext uri="{FF2B5EF4-FFF2-40B4-BE49-F238E27FC236}">
                <a16:creationId xmlns:a16="http://schemas.microsoft.com/office/drawing/2014/main" id="{54B6B1F2-A5ED-C130-C0C4-2688264D262B}"/>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1638300"/>
            <a:ext cx="19050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FDC34C03-929A-71F7-2CD4-ED9E1926D9D1}"/>
              </a:ext>
            </a:extLst>
          </p:cNvPr>
          <p:cNvSpPr>
            <a:spLocks noGrp="1" noChangeArrowheads="1"/>
          </p:cNvSpPr>
          <p:nvPr>
            <p:ph type="title"/>
          </p:nvPr>
        </p:nvSpPr>
        <p:spPr/>
        <p:txBody>
          <a:bodyPr/>
          <a:lstStyle/>
          <a:p>
            <a:r>
              <a:rPr lang="en-US" altLang="en-CH">
                <a:ea typeface="ＭＳ Ｐゴシック" panose="020B0600070205080204" pitchFamily="34" charset="-128"/>
              </a:rPr>
              <a:t>Remember!</a:t>
            </a:r>
          </a:p>
        </p:txBody>
      </p:sp>
      <p:sp>
        <p:nvSpPr>
          <p:cNvPr id="62466" name="Content Placeholder 2">
            <a:extLst>
              <a:ext uri="{FF2B5EF4-FFF2-40B4-BE49-F238E27FC236}">
                <a16:creationId xmlns:a16="http://schemas.microsoft.com/office/drawing/2014/main" id="{61CA3C6A-9F0B-7303-D194-5E28F366554D}"/>
              </a:ext>
            </a:extLst>
          </p:cNvPr>
          <p:cNvSpPr>
            <a:spLocks noGrp="1" noChangeArrowheads="1"/>
          </p:cNvSpPr>
          <p:nvPr>
            <p:ph idx="1"/>
          </p:nvPr>
        </p:nvSpPr>
        <p:spPr>
          <a:xfrm>
            <a:off x="685800" y="1524000"/>
            <a:ext cx="7772400" cy="2362200"/>
          </a:xfrm>
        </p:spPr>
        <p:txBody>
          <a:bodyPr/>
          <a:lstStyle/>
          <a:p>
            <a:pPr>
              <a:buFontTx/>
              <a:buNone/>
            </a:pPr>
            <a:r>
              <a:rPr lang="en-US" altLang="en-CH" sz="2400">
                <a:solidFill>
                  <a:schemeClr val="accent2"/>
                </a:solidFill>
                <a:ea typeface="ＭＳ Ｐゴシック" panose="020B0600070205080204" pitchFamily="34" charset="-128"/>
              </a:rPr>
              <a:t>Necessary ingredients for CP violation:</a:t>
            </a:r>
          </a:p>
          <a:p>
            <a:pPr>
              <a:buFont typeface="Verdana" panose="020B0604030504040204" pitchFamily="34" charset="0"/>
              <a:buAutoNum type="arabicParenR"/>
            </a:pPr>
            <a:r>
              <a:rPr lang="en-US" altLang="en-CH">
                <a:ea typeface="ＭＳ Ｐゴシック" panose="020B0600070205080204" pitchFamily="34" charset="-128"/>
              </a:rPr>
              <a:t>Two (interfering) amplitudes </a:t>
            </a:r>
          </a:p>
          <a:p>
            <a:pPr>
              <a:buFont typeface="Verdana" panose="020B0604030504040204" pitchFamily="34" charset="0"/>
              <a:buAutoNum type="arabicParenR"/>
            </a:pPr>
            <a:r>
              <a:rPr lang="en-US" altLang="en-CH">
                <a:ea typeface="ＭＳ Ｐゴシック" panose="020B0600070205080204" pitchFamily="34" charset="-128"/>
              </a:rPr>
              <a:t>Phase difference between amplitudes</a:t>
            </a:r>
          </a:p>
          <a:p>
            <a:pPr lvl="1"/>
            <a:r>
              <a:rPr lang="en-US" altLang="en-CH">
                <a:ea typeface="ＭＳ Ｐゴシック" panose="020B0600070205080204" pitchFamily="34" charset="-128"/>
              </a:rPr>
              <a:t>one CP conserving phase (</a:t>
            </a:r>
            <a:r>
              <a:rPr lang="ja-JP" altLang="en-US">
                <a:ea typeface="ＭＳ Ｐゴシック" panose="020B0600070205080204" pitchFamily="34" charset="-128"/>
              </a:rPr>
              <a:t>‘</a:t>
            </a:r>
            <a:r>
              <a:rPr lang="en-US" altLang="ja-JP">
                <a:ea typeface="ＭＳ Ｐゴシック" panose="020B0600070205080204" pitchFamily="34" charset="-128"/>
              </a:rPr>
              <a:t>strong</a:t>
            </a:r>
            <a:r>
              <a:rPr lang="ja-JP" altLang="en-US">
                <a:ea typeface="ＭＳ Ｐゴシック" panose="020B0600070205080204" pitchFamily="34" charset="-128"/>
              </a:rPr>
              <a:t>’</a:t>
            </a:r>
            <a:r>
              <a:rPr lang="en-US" altLang="ja-JP">
                <a:ea typeface="ＭＳ Ｐゴシック" panose="020B0600070205080204" pitchFamily="34" charset="-128"/>
              </a:rPr>
              <a:t> phase)</a:t>
            </a:r>
          </a:p>
          <a:p>
            <a:pPr lvl="1"/>
            <a:r>
              <a:rPr lang="en-US" altLang="en-CH">
                <a:ea typeface="ＭＳ Ｐゴシック" panose="020B0600070205080204" pitchFamily="34" charset="-128"/>
              </a:rPr>
              <a:t>one CP violating phase (</a:t>
            </a:r>
            <a:r>
              <a:rPr lang="ja-JP" altLang="en-US">
                <a:ea typeface="ＭＳ Ｐゴシック" panose="020B0600070205080204" pitchFamily="34" charset="-128"/>
              </a:rPr>
              <a:t>‘</a:t>
            </a:r>
            <a:r>
              <a:rPr lang="en-US" altLang="ja-JP">
                <a:ea typeface="ＭＳ Ｐゴシック" panose="020B0600070205080204" pitchFamily="34" charset="-128"/>
              </a:rPr>
              <a:t>weak</a:t>
            </a:r>
            <a:r>
              <a:rPr lang="ja-JP" altLang="en-US">
                <a:ea typeface="ＭＳ Ｐゴシック" panose="020B0600070205080204" pitchFamily="34" charset="-128"/>
              </a:rPr>
              <a:t>’</a:t>
            </a:r>
            <a:r>
              <a:rPr lang="en-US" altLang="ja-JP">
                <a:ea typeface="ＭＳ Ｐゴシック" panose="020B0600070205080204" pitchFamily="34" charset="-128"/>
              </a:rPr>
              <a:t> phase) </a:t>
            </a:r>
            <a:endParaRPr lang="en-US" altLang="en-CH">
              <a:ea typeface="ＭＳ Ｐゴシック" panose="020B0600070205080204" pitchFamily="34" charset="-128"/>
            </a:endParaRPr>
          </a:p>
        </p:txBody>
      </p:sp>
      <p:sp>
        <p:nvSpPr>
          <p:cNvPr id="62467" name="Footer Placeholder 3">
            <a:extLst>
              <a:ext uri="{FF2B5EF4-FFF2-40B4-BE49-F238E27FC236}">
                <a16:creationId xmlns:a16="http://schemas.microsoft.com/office/drawing/2014/main" id="{F5335CC2-980B-94CB-926A-C438B3799CC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C24663B9-F90F-C043-A953-A8C3CCC31A8F}" type="slidenum">
              <a:rPr lang="en-US" altLang="en-CH" sz="1000" smtClean="0">
                <a:solidFill>
                  <a:schemeClr val="accent2"/>
                </a:solidFill>
              </a:rPr>
              <a:pPr>
                <a:spcBef>
                  <a:spcPct val="0"/>
                </a:spcBef>
                <a:buFontTx/>
                <a:buNone/>
              </a:pPr>
              <a:t>80</a:t>
            </a:fld>
            <a:r>
              <a:rPr lang="en-US" altLang="en-CH" sz="1000">
                <a:solidFill>
                  <a:schemeClr val="accent2"/>
                </a:solidFill>
              </a:rPr>
              <a:t>)</a:t>
            </a:r>
          </a:p>
        </p:txBody>
      </p:sp>
      <p:sp>
        <p:nvSpPr>
          <p:cNvPr id="2" name="TextBox 1">
            <a:extLst>
              <a:ext uri="{FF2B5EF4-FFF2-40B4-BE49-F238E27FC236}">
                <a16:creationId xmlns:a16="http://schemas.microsoft.com/office/drawing/2014/main" id="{4F258019-2123-F84F-A739-43E9CAC80FEF}"/>
              </a:ext>
            </a:extLst>
          </p:cNvPr>
          <p:cNvSpPr txBox="1"/>
          <p:nvPr/>
        </p:nvSpPr>
        <p:spPr>
          <a:xfrm>
            <a:off x="5105400" y="4888390"/>
            <a:ext cx="3701654" cy="1200329"/>
          </a:xfrm>
          <a:prstGeom prst="rect">
            <a:avLst/>
          </a:prstGeom>
          <a:noFill/>
        </p:spPr>
        <p:txBody>
          <a:bodyPr wrap="none" rtlCol="0">
            <a:spAutoFit/>
          </a:bodyPr>
          <a:lstStyle/>
          <a:p>
            <a:r>
              <a:rPr lang="en-CH" sz="3600" dirty="0"/>
              <a:t>2 amplitudes </a:t>
            </a:r>
          </a:p>
          <a:p>
            <a:r>
              <a:rPr lang="en-CH" sz="3600" dirty="0"/>
              <a:t>2 phases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08D12F4C-0C2E-C019-0819-4CAF1B5765B7}"/>
              </a:ext>
            </a:extLst>
          </p:cNvPr>
          <p:cNvSpPr>
            <a:spLocks noGrp="1" noChangeArrowheads="1"/>
          </p:cNvSpPr>
          <p:nvPr>
            <p:ph type="title"/>
          </p:nvPr>
        </p:nvSpPr>
        <p:spPr/>
        <p:txBody>
          <a:bodyPr/>
          <a:lstStyle/>
          <a:p>
            <a:r>
              <a:rPr lang="en-US" altLang="en-CH">
                <a:ea typeface="ＭＳ Ｐゴシック" panose="020B0600070205080204" pitchFamily="34" charset="-128"/>
              </a:rPr>
              <a:t>Remember!</a:t>
            </a:r>
          </a:p>
        </p:txBody>
      </p:sp>
      <p:sp>
        <p:nvSpPr>
          <p:cNvPr id="64514" name="Footer Placeholder 3">
            <a:extLst>
              <a:ext uri="{FF2B5EF4-FFF2-40B4-BE49-F238E27FC236}">
                <a16:creationId xmlns:a16="http://schemas.microsoft.com/office/drawing/2014/main" id="{033DCD8D-2480-CE8B-3414-B32EE204908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7F2428E9-E2BC-1741-811D-2CA3F3DFD6B9}" type="slidenum">
              <a:rPr lang="en-US" altLang="en-CH" sz="1000" smtClean="0">
                <a:solidFill>
                  <a:schemeClr val="accent2"/>
                </a:solidFill>
              </a:rPr>
              <a:pPr>
                <a:spcBef>
                  <a:spcPct val="0"/>
                </a:spcBef>
                <a:buFontTx/>
                <a:buNone/>
              </a:pPr>
              <a:t>81</a:t>
            </a:fld>
            <a:r>
              <a:rPr lang="en-US" altLang="en-CH" sz="1000">
                <a:solidFill>
                  <a:schemeClr val="accent2"/>
                </a:solidFill>
              </a:rPr>
              <a:t>)</a:t>
            </a:r>
          </a:p>
        </p:txBody>
      </p:sp>
      <p:pic>
        <p:nvPicPr>
          <p:cNvPr id="64516" name="Picture 2">
            <a:extLst>
              <a:ext uri="{FF2B5EF4-FFF2-40B4-BE49-F238E27FC236}">
                <a16:creationId xmlns:a16="http://schemas.microsoft.com/office/drawing/2014/main" id="{9400C482-8937-4329-3DAA-1D963DD93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74406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6BCFEB5-2863-1D42-7597-6ED6072BD7F5}"/>
              </a:ext>
            </a:extLst>
          </p:cNvPr>
          <p:cNvSpPr txBox="1"/>
          <p:nvPr/>
        </p:nvSpPr>
        <p:spPr>
          <a:xfrm>
            <a:off x="5105400" y="4888390"/>
            <a:ext cx="3701654" cy="1200329"/>
          </a:xfrm>
          <a:prstGeom prst="rect">
            <a:avLst/>
          </a:prstGeom>
          <a:noFill/>
        </p:spPr>
        <p:txBody>
          <a:bodyPr wrap="none" rtlCol="0">
            <a:spAutoFit/>
          </a:bodyPr>
          <a:lstStyle/>
          <a:p>
            <a:r>
              <a:rPr lang="en-CH" sz="3600" dirty="0"/>
              <a:t>2 amplitudes </a:t>
            </a:r>
          </a:p>
          <a:p>
            <a:r>
              <a:rPr lang="en-CH" sz="3600" dirty="0"/>
              <a:t>2 phases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F7915F-0381-1F5F-4312-0FE97F201D25}"/>
              </a:ext>
            </a:extLst>
          </p:cNvPr>
          <p:cNvSpPr txBox="1"/>
          <p:nvPr/>
        </p:nvSpPr>
        <p:spPr>
          <a:xfrm>
            <a:off x="7353300" y="6081713"/>
            <a:ext cx="1635125" cy="611187"/>
          </a:xfrm>
          <a:prstGeom prst="rect">
            <a:avLst/>
          </a:prstGeom>
          <a:noFill/>
          <a:ln w="18360">
            <a:solidFill>
              <a:srgbClr val="000000"/>
            </a:solidFill>
            <a:prstDash val="solid"/>
          </a:ln>
        </p:spPr>
        <p:txBody>
          <a:bodyPr wrap="none" lIns="89802" tIns="48983" rIns="89802" bIns="48983" compatLnSpc="0">
            <a:spAutoFit/>
          </a:bodyPr>
          <a:lstStyle/>
          <a:p>
            <a:pPr>
              <a:spcBef>
                <a:spcPts val="0"/>
              </a:spcBef>
              <a:spcAft>
                <a:spcPts val="0"/>
              </a:spcAft>
              <a:defRPr/>
            </a:pPr>
            <a:r>
              <a:rPr lang="en-US" sz="1633" b="0" i="0" dirty="0">
                <a:solidFill>
                  <a:schemeClr val="tx1"/>
                </a:solidFill>
                <a:latin typeface="Symbol" pitchFamily="2" charset="2"/>
                <a:ea typeface="WenQuanYi Zen Hei" pitchFamily="2"/>
                <a:cs typeface="Lohit Hindi" pitchFamily="2"/>
              </a:rPr>
              <a:t>f          </a:t>
            </a:r>
            <a:r>
              <a:rPr lang="en-US" sz="1633" b="0" i="0" dirty="0">
                <a:solidFill>
                  <a:schemeClr val="tx1"/>
                </a:solidFill>
                <a:latin typeface="Arial" pitchFamily="18"/>
                <a:ea typeface="WenQuanYi Zen Hei" pitchFamily="2"/>
                <a:cs typeface="Lohit Hindi" pitchFamily="2"/>
              </a:rPr>
              <a:t>= 10 deg</a:t>
            </a:r>
          </a:p>
          <a:p>
            <a:pPr>
              <a:spcBef>
                <a:spcPts val="0"/>
              </a:spcBef>
              <a:spcAft>
                <a:spcPts val="0"/>
              </a:spcAft>
              <a:defRPr/>
            </a:pPr>
            <a:r>
              <a:rPr lang="en-US" sz="1633" b="0" i="0" dirty="0">
                <a:solidFill>
                  <a:schemeClr val="tx1"/>
                </a:solidFill>
                <a:latin typeface="Symbol" pitchFamily="2" charset="2"/>
                <a:ea typeface="WenQuanYi Zen Hei" pitchFamily="2"/>
                <a:cs typeface="Lohit Hindi" pitchFamily="2"/>
              </a:rPr>
              <a:t>G/D</a:t>
            </a:r>
            <a:r>
              <a:rPr lang="en-US" sz="1633" b="0" i="0" dirty="0">
                <a:solidFill>
                  <a:schemeClr val="tx1"/>
                </a:solidFill>
                <a:ea typeface="Verdana" panose="020B0604030504040204" pitchFamily="34" charset="0"/>
                <a:cs typeface="Verdana" panose="020B0604030504040204" pitchFamily="34" charset="0"/>
              </a:rPr>
              <a:t>m</a:t>
            </a:r>
            <a:r>
              <a:rPr lang="en-US" sz="1633" b="0" i="0" dirty="0">
                <a:solidFill>
                  <a:schemeClr val="tx1"/>
                </a:solidFill>
                <a:latin typeface="Symbol" pitchFamily="2" charset="2"/>
                <a:ea typeface="WenQuanYi Zen Hei" pitchFamily="2"/>
                <a:cs typeface="Lohit Hindi" pitchFamily="2"/>
              </a:rPr>
              <a:t> </a:t>
            </a:r>
            <a:r>
              <a:rPr lang="en-US" sz="1633" b="0" i="0" dirty="0">
                <a:solidFill>
                  <a:schemeClr val="tx1"/>
                </a:solidFill>
                <a:latin typeface="Arial" pitchFamily="18"/>
                <a:ea typeface="WenQuanYi Zen Hei" pitchFamily="2"/>
                <a:cs typeface="Lohit Hindi" pitchFamily="2"/>
              </a:rPr>
              <a:t>= 1.3</a:t>
            </a:r>
          </a:p>
        </p:txBody>
      </p:sp>
      <p:pic>
        <p:nvPicPr>
          <p:cNvPr id="66562" name="Picture 2">
            <a:extLst>
              <a:ext uri="{FF2B5EF4-FFF2-40B4-BE49-F238E27FC236}">
                <a16:creationId xmlns:a16="http://schemas.microsoft.com/office/drawing/2014/main" id="{4E2A2BE5-7827-5A37-4208-3ACE22C75B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8288" y="1354138"/>
            <a:ext cx="2763837" cy="2660650"/>
          </a:xfrm>
          <a:prstGeom prst="rect">
            <a:avLst/>
          </a:prstGeom>
          <a:noFill/>
          <a:ln w="3672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3" name="Picture 3">
            <a:extLst>
              <a:ext uri="{FF2B5EF4-FFF2-40B4-BE49-F238E27FC236}">
                <a16:creationId xmlns:a16="http://schemas.microsoft.com/office/drawing/2014/main" id="{A777B626-528C-919B-769A-AF2E422234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1825" y="1347788"/>
            <a:ext cx="2763838" cy="2660650"/>
          </a:xfrm>
          <a:prstGeom prst="rect">
            <a:avLst/>
          </a:prstGeom>
          <a:noFill/>
          <a:ln w="3672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4" name="Picture 4">
            <a:extLst>
              <a:ext uri="{FF2B5EF4-FFF2-40B4-BE49-F238E27FC236}">
                <a16:creationId xmlns:a16="http://schemas.microsoft.com/office/drawing/2014/main" id="{9EBD0C37-6857-9CF5-99D0-B44CAF057A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38288" y="4173538"/>
            <a:ext cx="2763837" cy="2470150"/>
          </a:xfrm>
          <a:prstGeom prst="rect">
            <a:avLst/>
          </a:prstGeom>
          <a:noFill/>
          <a:ln w="3672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5" name="Picture 5">
            <a:extLst>
              <a:ext uri="{FF2B5EF4-FFF2-40B4-BE49-F238E27FC236}">
                <a16:creationId xmlns:a16="http://schemas.microsoft.com/office/drawing/2014/main" id="{CBB972E2-D9F7-4A31-3D99-4F35B6B4960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41825" y="4173538"/>
            <a:ext cx="2736850" cy="2489200"/>
          </a:xfrm>
          <a:prstGeom prst="rect">
            <a:avLst/>
          </a:prstGeom>
          <a:noFill/>
          <a:ln w="3672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56ACB188-EB22-6B9E-E0C7-C91BC56709A7}"/>
              </a:ext>
            </a:extLst>
          </p:cNvPr>
          <p:cNvSpPr txBox="1">
            <a:spLocks noChangeArrowheads="1"/>
          </p:cNvSpPr>
          <p:nvPr/>
        </p:nvSpPr>
        <p:spPr>
          <a:xfrm>
            <a:off x="685800" y="304800"/>
            <a:ext cx="7772400" cy="457200"/>
          </a:xfrm>
          <a:prstGeom prst="rect">
            <a:avLst/>
          </a:prstGeom>
        </p:spPr>
        <p:txBody>
          <a:bodyPr/>
          <a:lstStyle>
            <a:lvl1pPr algn="l" rtl="0" eaLnBrk="0" fontAlgn="base" hangingPunct="0">
              <a:spcBef>
                <a:spcPct val="0"/>
              </a:spcBef>
              <a:spcAft>
                <a:spcPct val="0"/>
              </a:spcAft>
              <a:defRPr sz="2400">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400">
                <a:solidFill>
                  <a:schemeClr val="accent2"/>
                </a:solidFill>
                <a:latin typeface="Verdana" pitchFamily="34" charset="0"/>
                <a:ea typeface="ＭＳ Ｐゴシック" charset="0"/>
                <a:cs typeface="ＭＳ Ｐゴシック" charset="0"/>
              </a:defRPr>
            </a:lvl2pPr>
            <a:lvl3pPr algn="l" rtl="0" eaLnBrk="0" fontAlgn="base" hangingPunct="0">
              <a:spcBef>
                <a:spcPct val="0"/>
              </a:spcBef>
              <a:spcAft>
                <a:spcPct val="0"/>
              </a:spcAft>
              <a:defRPr sz="2400">
                <a:solidFill>
                  <a:schemeClr val="accent2"/>
                </a:solidFill>
                <a:latin typeface="Verdana" pitchFamily="34" charset="0"/>
                <a:ea typeface="ＭＳ Ｐゴシック" charset="0"/>
                <a:cs typeface="ＭＳ Ｐゴシック" charset="0"/>
              </a:defRPr>
            </a:lvl3pPr>
            <a:lvl4pPr algn="l" rtl="0" eaLnBrk="0" fontAlgn="base" hangingPunct="0">
              <a:spcBef>
                <a:spcPct val="0"/>
              </a:spcBef>
              <a:spcAft>
                <a:spcPct val="0"/>
              </a:spcAft>
              <a:defRPr sz="2400">
                <a:solidFill>
                  <a:schemeClr val="accent2"/>
                </a:solidFill>
                <a:latin typeface="Verdana" pitchFamily="34" charset="0"/>
                <a:ea typeface="ＭＳ Ｐゴシック" charset="0"/>
                <a:cs typeface="ＭＳ Ｐゴシック" charset="0"/>
              </a:defRPr>
            </a:lvl4pPr>
            <a:lvl5pPr algn="l" rtl="0" eaLnBrk="0" fontAlgn="base" hangingPunct="0">
              <a:spcBef>
                <a:spcPct val="0"/>
              </a:spcBef>
              <a:spcAft>
                <a:spcPct val="0"/>
              </a:spcAft>
              <a:defRPr sz="2400">
                <a:solidFill>
                  <a:schemeClr val="accent2"/>
                </a:solidFill>
                <a:latin typeface="Verdana" pitchFamily="34" charset="0"/>
                <a:ea typeface="ＭＳ Ｐゴシック" charset="0"/>
                <a:cs typeface="ＭＳ Ｐゴシック" charset="0"/>
              </a:defRPr>
            </a:lvl5pPr>
            <a:lvl6pPr marL="457200" algn="l" rtl="0" fontAlgn="base">
              <a:spcBef>
                <a:spcPct val="0"/>
              </a:spcBef>
              <a:spcAft>
                <a:spcPct val="0"/>
              </a:spcAft>
              <a:defRPr sz="2400">
                <a:solidFill>
                  <a:schemeClr val="accent2"/>
                </a:solidFill>
                <a:latin typeface="Verdana" pitchFamily="34" charset="0"/>
              </a:defRPr>
            </a:lvl6pPr>
            <a:lvl7pPr marL="914400" algn="l" rtl="0" fontAlgn="base">
              <a:spcBef>
                <a:spcPct val="0"/>
              </a:spcBef>
              <a:spcAft>
                <a:spcPct val="0"/>
              </a:spcAft>
              <a:defRPr sz="2400">
                <a:solidFill>
                  <a:schemeClr val="accent2"/>
                </a:solidFill>
                <a:latin typeface="Verdana" pitchFamily="34" charset="0"/>
              </a:defRPr>
            </a:lvl7pPr>
            <a:lvl8pPr marL="1371600" algn="l" rtl="0" fontAlgn="base">
              <a:spcBef>
                <a:spcPct val="0"/>
              </a:spcBef>
              <a:spcAft>
                <a:spcPct val="0"/>
              </a:spcAft>
              <a:defRPr sz="2400">
                <a:solidFill>
                  <a:schemeClr val="accent2"/>
                </a:solidFill>
                <a:latin typeface="Verdana" pitchFamily="34" charset="0"/>
              </a:defRPr>
            </a:lvl8pPr>
            <a:lvl9pPr marL="1828800" algn="l" rtl="0" fontAlgn="base">
              <a:spcBef>
                <a:spcPct val="0"/>
              </a:spcBef>
              <a:spcAft>
                <a:spcPct val="0"/>
              </a:spcAft>
              <a:defRPr sz="2400">
                <a:solidFill>
                  <a:schemeClr val="accent2"/>
                </a:solidFill>
                <a:latin typeface="Verdana" pitchFamily="34" charset="0"/>
              </a:defRPr>
            </a:lvl9pPr>
          </a:lstStyle>
          <a:p>
            <a:pPr>
              <a:defRPr/>
            </a:pPr>
            <a:r>
              <a:rPr lang="en-US" altLang="en-CH" b="0" i="0" kern="0" dirty="0">
                <a:ea typeface="ＭＳ Ｐゴシック" panose="020B0600070205080204" pitchFamily="34" charset="-128"/>
              </a:rPr>
              <a:t>Time dependent CP violation</a:t>
            </a:r>
          </a:p>
        </p:txBody>
      </p:sp>
      <p:sp>
        <p:nvSpPr>
          <p:cNvPr id="66567" name="TextBox 7">
            <a:extLst>
              <a:ext uri="{FF2B5EF4-FFF2-40B4-BE49-F238E27FC236}">
                <a16:creationId xmlns:a16="http://schemas.microsoft.com/office/drawing/2014/main" id="{01260B6C-9EC2-92A4-A386-623DEA7564A4}"/>
              </a:ext>
            </a:extLst>
          </p:cNvPr>
          <p:cNvSpPr txBox="1">
            <a:spLocks noChangeArrowheads="1"/>
          </p:cNvSpPr>
          <p:nvPr/>
        </p:nvSpPr>
        <p:spPr bwMode="auto">
          <a:xfrm>
            <a:off x="2230438" y="3622675"/>
            <a:ext cx="1765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i="1">
                <a:solidFill>
                  <a:schemeClr val="accent2"/>
                </a:solidFill>
                <a:latin typeface="Verdana" panose="020B0604030504040204" pitchFamily="34" charset="0"/>
                <a:ea typeface="ＭＳ Ｐゴシック" panose="020B0600070205080204" pitchFamily="34" charset="-128"/>
              </a:defRPr>
            </a:lvl1pPr>
            <a:lvl2pPr marL="742950" indent="-285750">
              <a:defRPr sz="1400" b="1" i="1">
                <a:solidFill>
                  <a:schemeClr val="accent2"/>
                </a:solidFill>
                <a:latin typeface="Verdana" panose="020B0604030504040204" pitchFamily="34" charset="0"/>
                <a:ea typeface="ＭＳ Ｐゴシック" panose="020B0600070205080204" pitchFamily="34" charset="-128"/>
              </a:defRPr>
            </a:lvl2pPr>
            <a:lvl3pPr marL="1143000" indent="-228600">
              <a:defRPr sz="1400" b="1" i="1">
                <a:solidFill>
                  <a:schemeClr val="accent2"/>
                </a:solidFill>
                <a:latin typeface="Verdana" panose="020B0604030504040204" pitchFamily="34" charset="0"/>
                <a:ea typeface="ＭＳ Ｐゴシック" panose="020B0600070205080204" pitchFamily="34" charset="-128"/>
              </a:defRPr>
            </a:lvl3pPr>
            <a:lvl4pPr marL="1600200" indent="-228600">
              <a:defRPr sz="1400" b="1" i="1">
                <a:solidFill>
                  <a:schemeClr val="accent2"/>
                </a:solidFill>
                <a:latin typeface="Verdana" panose="020B0604030504040204" pitchFamily="34" charset="0"/>
                <a:ea typeface="ＭＳ Ｐゴシック" panose="020B0600070205080204" pitchFamily="34" charset="-128"/>
              </a:defRPr>
            </a:lvl4pPr>
            <a:lvl5pPr marL="2057400" indent="-22860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r>
              <a:rPr lang="en-CH" altLang="en-CH">
                <a:solidFill>
                  <a:srgbClr val="FF0000"/>
                </a:solidFill>
              </a:rPr>
              <a:t>Total amplitude</a:t>
            </a:r>
          </a:p>
        </p:txBody>
      </p:sp>
      <p:sp>
        <p:nvSpPr>
          <p:cNvPr id="66568" name="TextBox 8">
            <a:extLst>
              <a:ext uri="{FF2B5EF4-FFF2-40B4-BE49-F238E27FC236}">
                <a16:creationId xmlns:a16="http://schemas.microsoft.com/office/drawing/2014/main" id="{FC1406CF-F4C5-E52F-5F52-68CA04A089EB}"/>
              </a:ext>
            </a:extLst>
          </p:cNvPr>
          <p:cNvSpPr txBox="1">
            <a:spLocks noChangeArrowheads="1"/>
          </p:cNvSpPr>
          <p:nvPr/>
        </p:nvSpPr>
        <p:spPr bwMode="auto">
          <a:xfrm>
            <a:off x="5143500" y="3640138"/>
            <a:ext cx="1765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i="1">
                <a:solidFill>
                  <a:schemeClr val="accent2"/>
                </a:solidFill>
                <a:latin typeface="Verdana" panose="020B0604030504040204" pitchFamily="34" charset="0"/>
                <a:ea typeface="ＭＳ Ｐゴシック" panose="020B0600070205080204" pitchFamily="34" charset="-128"/>
              </a:defRPr>
            </a:lvl1pPr>
            <a:lvl2pPr marL="742950" indent="-285750">
              <a:defRPr sz="1400" b="1" i="1">
                <a:solidFill>
                  <a:schemeClr val="accent2"/>
                </a:solidFill>
                <a:latin typeface="Verdana" panose="020B0604030504040204" pitchFamily="34" charset="0"/>
                <a:ea typeface="ＭＳ Ｐゴシック" panose="020B0600070205080204" pitchFamily="34" charset="-128"/>
              </a:defRPr>
            </a:lvl2pPr>
            <a:lvl3pPr marL="1143000" indent="-228600">
              <a:defRPr sz="1400" b="1" i="1">
                <a:solidFill>
                  <a:schemeClr val="accent2"/>
                </a:solidFill>
                <a:latin typeface="Verdana" panose="020B0604030504040204" pitchFamily="34" charset="0"/>
                <a:ea typeface="ＭＳ Ｐゴシック" panose="020B0600070205080204" pitchFamily="34" charset="-128"/>
              </a:defRPr>
            </a:lvl3pPr>
            <a:lvl4pPr marL="1600200" indent="-228600">
              <a:defRPr sz="1400" b="1" i="1">
                <a:solidFill>
                  <a:schemeClr val="accent2"/>
                </a:solidFill>
                <a:latin typeface="Verdana" panose="020B0604030504040204" pitchFamily="34" charset="0"/>
                <a:ea typeface="ＭＳ Ｐゴシック" panose="020B0600070205080204" pitchFamily="34" charset="-128"/>
              </a:defRPr>
            </a:lvl4pPr>
            <a:lvl5pPr marL="2057400" indent="-22860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r>
              <a:rPr lang="en-CH" altLang="en-CH"/>
              <a:t>Total amplitude</a:t>
            </a:r>
          </a:p>
        </p:txBody>
      </p:sp>
      <p:cxnSp>
        <p:nvCxnSpPr>
          <p:cNvPr id="66569" name="Straight Connector 10">
            <a:extLst>
              <a:ext uri="{FF2B5EF4-FFF2-40B4-BE49-F238E27FC236}">
                <a16:creationId xmlns:a16="http://schemas.microsoft.com/office/drawing/2014/main" id="{5E189C4B-26AC-7A02-3AAE-F712E05CE924}"/>
              </a:ext>
            </a:extLst>
          </p:cNvPr>
          <p:cNvCxnSpPr>
            <a:cxnSpLocks/>
            <a:endCxn id="66567" idx="1"/>
          </p:cNvCxnSpPr>
          <p:nvPr/>
        </p:nvCxnSpPr>
        <p:spPr bwMode="auto">
          <a:xfrm>
            <a:off x="1692275" y="3776663"/>
            <a:ext cx="538163" cy="0"/>
          </a:xfrm>
          <a:prstGeom prst="line">
            <a:avLst/>
          </a:prstGeom>
          <a:noFill/>
          <a:ln w="25400" algn="ctr">
            <a:solidFill>
              <a:srgbClr val="FF0000"/>
            </a:solidFill>
            <a:round/>
            <a:headEnd/>
            <a:tailEnd/>
          </a:ln>
        </p:spPr>
      </p:cxnSp>
      <p:cxnSp>
        <p:nvCxnSpPr>
          <p:cNvPr id="66570" name="Straight Connector 12">
            <a:extLst>
              <a:ext uri="{FF2B5EF4-FFF2-40B4-BE49-F238E27FC236}">
                <a16:creationId xmlns:a16="http://schemas.microsoft.com/office/drawing/2014/main" id="{F2515F53-FC8F-84A6-17E1-DD6BFFAF6FCC}"/>
              </a:ext>
            </a:extLst>
          </p:cNvPr>
          <p:cNvCxnSpPr>
            <a:cxnSpLocks/>
          </p:cNvCxnSpPr>
          <p:nvPr/>
        </p:nvCxnSpPr>
        <p:spPr bwMode="auto">
          <a:xfrm>
            <a:off x="4533900" y="3776663"/>
            <a:ext cx="536575" cy="0"/>
          </a:xfrm>
          <a:prstGeom prst="line">
            <a:avLst/>
          </a:prstGeom>
          <a:noFill/>
          <a:ln w="25400" algn="ctr">
            <a:solidFill>
              <a:schemeClr val="accent2"/>
            </a:solidFill>
            <a:round/>
            <a:headEnd/>
            <a:tailEnd/>
          </a:ln>
        </p:spPr>
      </p:cxnSp>
      <p:sp>
        <p:nvSpPr>
          <p:cNvPr id="66571" name="TextBox 13">
            <a:extLst>
              <a:ext uri="{FF2B5EF4-FFF2-40B4-BE49-F238E27FC236}">
                <a16:creationId xmlns:a16="http://schemas.microsoft.com/office/drawing/2014/main" id="{F5091D9E-74AE-6DE4-B8B5-408CE6592327}"/>
              </a:ext>
            </a:extLst>
          </p:cNvPr>
          <p:cNvSpPr txBox="1">
            <a:spLocks noChangeArrowheads="1"/>
          </p:cNvSpPr>
          <p:nvPr/>
        </p:nvSpPr>
        <p:spPr bwMode="auto">
          <a:xfrm>
            <a:off x="1512888" y="863600"/>
            <a:ext cx="896937" cy="368300"/>
          </a:xfrm>
          <a:prstGeom prst="rect">
            <a:avLst/>
          </a:prstGeom>
          <a:solidFill>
            <a:schemeClr val="bg1"/>
          </a:solidFill>
          <a:ln w="9525">
            <a:solidFill>
              <a:schemeClr val="tx1"/>
            </a:solidFill>
            <a:miter lim="800000"/>
            <a:headEnd/>
            <a:tailEnd/>
          </a:ln>
        </p:spPr>
        <p:txBody>
          <a:bodyPr wrap="none">
            <a:spAutoFit/>
          </a:bodyPr>
          <a:lstStyle>
            <a:lvl1pPr>
              <a:defRPr sz="1400" b="1" i="1">
                <a:solidFill>
                  <a:schemeClr val="accent2"/>
                </a:solidFill>
                <a:latin typeface="Verdana" panose="020B0604030504040204" pitchFamily="34" charset="0"/>
                <a:ea typeface="ＭＳ Ｐゴシック" panose="020B0600070205080204" pitchFamily="34" charset="-128"/>
              </a:defRPr>
            </a:lvl1pPr>
            <a:lvl2pPr marL="742950" indent="-285750">
              <a:defRPr sz="1400" b="1" i="1">
                <a:solidFill>
                  <a:schemeClr val="accent2"/>
                </a:solidFill>
                <a:latin typeface="Verdana" panose="020B0604030504040204" pitchFamily="34" charset="0"/>
                <a:ea typeface="ＭＳ Ｐゴシック" panose="020B0600070205080204" pitchFamily="34" charset="-128"/>
              </a:defRPr>
            </a:lvl2pPr>
            <a:lvl3pPr marL="1143000" indent="-228600">
              <a:defRPr sz="1400" b="1" i="1">
                <a:solidFill>
                  <a:schemeClr val="accent2"/>
                </a:solidFill>
                <a:latin typeface="Verdana" panose="020B0604030504040204" pitchFamily="34" charset="0"/>
                <a:ea typeface="ＭＳ Ｐゴシック" panose="020B0600070205080204" pitchFamily="34" charset="-128"/>
              </a:defRPr>
            </a:lvl3pPr>
            <a:lvl4pPr marL="1600200" indent="-228600">
              <a:defRPr sz="1400" b="1" i="1">
                <a:solidFill>
                  <a:schemeClr val="accent2"/>
                </a:solidFill>
                <a:latin typeface="Verdana" panose="020B0604030504040204" pitchFamily="34" charset="0"/>
                <a:ea typeface="ＭＳ Ｐゴシック" panose="020B0600070205080204" pitchFamily="34" charset="-128"/>
              </a:defRPr>
            </a:lvl4pPr>
            <a:lvl5pPr marL="2057400" indent="-22860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r>
              <a:rPr lang="en-CH" altLang="en-CH" sz="1800" b="0">
                <a:solidFill>
                  <a:schemeClr val="tx1"/>
                </a:solidFill>
              </a:rPr>
              <a:t>B</a:t>
            </a:r>
            <a:r>
              <a:rPr lang="en-CH" altLang="en-CH" sz="1800" b="0" baseline="30000">
                <a:solidFill>
                  <a:schemeClr val="tx1"/>
                </a:solidFill>
              </a:rPr>
              <a:t>0</a:t>
            </a:r>
            <a:r>
              <a:rPr lang="en-CH" altLang="en-CH" sz="1800" b="0">
                <a:solidFill>
                  <a:schemeClr val="tx1"/>
                </a:solidFill>
              </a:rPr>
              <a:t> tag</a:t>
            </a:r>
          </a:p>
        </p:txBody>
      </p:sp>
      <p:sp>
        <p:nvSpPr>
          <p:cNvPr id="66572" name="TextBox 14">
            <a:extLst>
              <a:ext uri="{FF2B5EF4-FFF2-40B4-BE49-F238E27FC236}">
                <a16:creationId xmlns:a16="http://schemas.microsoft.com/office/drawing/2014/main" id="{18BABF30-CB0B-EFBD-1EBD-3233D14AFE74}"/>
              </a:ext>
            </a:extLst>
          </p:cNvPr>
          <p:cNvSpPr txBox="1">
            <a:spLocks noChangeArrowheads="1"/>
          </p:cNvSpPr>
          <p:nvPr/>
        </p:nvSpPr>
        <p:spPr bwMode="auto">
          <a:xfrm>
            <a:off x="6296025" y="876300"/>
            <a:ext cx="895350" cy="368300"/>
          </a:xfrm>
          <a:prstGeom prst="rect">
            <a:avLst/>
          </a:prstGeom>
          <a:solidFill>
            <a:schemeClr val="bg1"/>
          </a:solidFill>
          <a:ln w="9525">
            <a:solidFill>
              <a:schemeClr val="tx1"/>
            </a:solidFill>
            <a:miter lim="800000"/>
            <a:headEnd/>
            <a:tailEnd/>
          </a:ln>
        </p:spPr>
        <p:txBody>
          <a:bodyPr wrap="none">
            <a:spAutoFit/>
          </a:bodyPr>
          <a:lstStyle>
            <a:lvl1pPr>
              <a:defRPr sz="1400" b="1" i="1">
                <a:solidFill>
                  <a:schemeClr val="accent2"/>
                </a:solidFill>
                <a:latin typeface="Verdana" panose="020B0604030504040204" pitchFamily="34" charset="0"/>
                <a:ea typeface="ＭＳ Ｐゴシック" panose="020B0600070205080204" pitchFamily="34" charset="-128"/>
              </a:defRPr>
            </a:lvl1pPr>
            <a:lvl2pPr marL="742950" indent="-285750">
              <a:defRPr sz="1400" b="1" i="1">
                <a:solidFill>
                  <a:schemeClr val="accent2"/>
                </a:solidFill>
                <a:latin typeface="Verdana" panose="020B0604030504040204" pitchFamily="34" charset="0"/>
                <a:ea typeface="ＭＳ Ｐゴシック" panose="020B0600070205080204" pitchFamily="34" charset="-128"/>
              </a:defRPr>
            </a:lvl2pPr>
            <a:lvl3pPr marL="1143000" indent="-228600">
              <a:defRPr sz="1400" b="1" i="1">
                <a:solidFill>
                  <a:schemeClr val="accent2"/>
                </a:solidFill>
                <a:latin typeface="Verdana" panose="020B0604030504040204" pitchFamily="34" charset="0"/>
                <a:ea typeface="ＭＳ Ｐゴシック" panose="020B0600070205080204" pitchFamily="34" charset="-128"/>
              </a:defRPr>
            </a:lvl3pPr>
            <a:lvl4pPr marL="1600200" indent="-228600">
              <a:defRPr sz="1400" b="1" i="1">
                <a:solidFill>
                  <a:schemeClr val="accent2"/>
                </a:solidFill>
                <a:latin typeface="Verdana" panose="020B0604030504040204" pitchFamily="34" charset="0"/>
                <a:ea typeface="ＭＳ Ｐゴシック" panose="020B0600070205080204" pitchFamily="34" charset="-128"/>
              </a:defRPr>
            </a:lvl4pPr>
            <a:lvl5pPr marL="2057400" indent="-22860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r>
              <a:rPr lang="en-CH" altLang="en-CH" sz="1800" b="0">
                <a:solidFill>
                  <a:schemeClr val="tx1"/>
                </a:solidFill>
              </a:rPr>
              <a:t>B</a:t>
            </a:r>
            <a:r>
              <a:rPr lang="en-CH" altLang="en-CH" sz="1800" b="0" baseline="30000">
                <a:solidFill>
                  <a:schemeClr val="tx1"/>
                </a:solidFill>
              </a:rPr>
              <a:t>0</a:t>
            </a:r>
            <a:r>
              <a:rPr lang="en-CH" altLang="en-CH" sz="1800" b="0">
                <a:solidFill>
                  <a:schemeClr val="tx1"/>
                </a:solidFill>
              </a:rPr>
              <a:t> tag</a:t>
            </a:r>
          </a:p>
        </p:txBody>
      </p:sp>
      <p:cxnSp>
        <p:nvCxnSpPr>
          <p:cNvPr id="66573" name="Straight Connector 16">
            <a:extLst>
              <a:ext uri="{FF2B5EF4-FFF2-40B4-BE49-F238E27FC236}">
                <a16:creationId xmlns:a16="http://schemas.microsoft.com/office/drawing/2014/main" id="{8F455328-F80C-643A-157E-F62ACD5351FF}"/>
              </a:ext>
            </a:extLst>
          </p:cNvPr>
          <p:cNvCxnSpPr>
            <a:cxnSpLocks/>
          </p:cNvCxnSpPr>
          <p:nvPr/>
        </p:nvCxnSpPr>
        <p:spPr bwMode="auto">
          <a:xfrm>
            <a:off x="6376988" y="933450"/>
            <a:ext cx="279400" cy="0"/>
          </a:xfrm>
          <a:prstGeom prst="line">
            <a:avLst/>
          </a:prstGeom>
          <a:noFill/>
          <a:ln w="25400" algn="ctr">
            <a:solidFill>
              <a:schemeClr val="tx1"/>
            </a:solidFill>
            <a:round/>
            <a:headEnd/>
            <a:tailEnd/>
          </a:ln>
        </p:spPr>
      </p:cxnSp>
      <p:sp>
        <p:nvSpPr>
          <p:cNvPr id="66574" name="TextBox 19">
            <a:extLst>
              <a:ext uri="{FF2B5EF4-FFF2-40B4-BE49-F238E27FC236}">
                <a16:creationId xmlns:a16="http://schemas.microsoft.com/office/drawing/2014/main" id="{AEBFC929-FC47-A521-7443-52539199FA32}"/>
              </a:ext>
            </a:extLst>
          </p:cNvPr>
          <p:cNvSpPr txBox="1">
            <a:spLocks noChangeArrowheads="1"/>
          </p:cNvSpPr>
          <p:nvPr/>
        </p:nvSpPr>
        <p:spPr bwMode="auto">
          <a:xfrm>
            <a:off x="7413625" y="2530475"/>
            <a:ext cx="96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i="1">
                <a:solidFill>
                  <a:schemeClr val="accent2"/>
                </a:solidFill>
                <a:latin typeface="Verdana" panose="020B0604030504040204" pitchFamily="34" charset="0"/>
                <a:ea typeface="ＭＳ Ｐゴシック" panose="020B0600070205080204" pitchFamily="34" charset="-128"/>
              </a:defRPr>
            </a:lvl1pPr>
            <a:lvl2pPr marL="742950" indent="-285750">
              <a:defRPr sz="1400" b="1" i="1">
                <a:solidFill>
                  <a:schemeClr val="accent2"/>
                </a:solidFill>
                <a:latin typeface="Verdana" panose="020B0604030504040204" pitchFamily="34" charset="0"/>
                <a:ea typeface="ＭＳ Ｐゴシック" panose="020B0600070205080204" pitchFamily="34" charset="-128"/>
              </a:defRPr>
            </a:lvl2pPr>
            <a:lvl3pPr marL="1143000" indent="-228600">
              <a:defRPr sz="1400" b="1" i="1">
                <a:solidFill>
                  <a:schemeClr val="accent2"/>
                </a:solidFill>
                <a:latin typeface="Verdana" panose="020B0604030504040204" pitchFamily="34" charset="0"/>
                <a:ea typeface="ＭＳ Ｐゴシック" panose="020B0600070205080204" pitchFamily="34" charset="-128"/>
              </a:defRPr>
            </a:lvl3pPr>
            <a:lvl4pPr marL="1600200" indent="-228600">
              <a:defRPr sz="1400" b="1" i="1">
                <a:solidFill>
                  <a:schemeClr val="accent2"/>
                </a:solidFill>
                <a:latin typeface="Verdana" panose="020B0604030504040204" pitchFamily="34" charset="0"/>
                <a:ea typeface="ＭＳ Ｐゴシック" panose="020B0600070205080204" pitchFamily="34" charset="-128"/>
              </a:defRPr>
            </a:lvl4pPr>
            <a:lvl5pPr marL="2057400" indent="-22860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r>
              <a:rPr lang="en-CH" altLang="en-CH" b="0" i="0">
                <a:solidFill>
                  <a:schemeClr val="tx1"/>
                </a:solidFill>
              </a:rPr>
              <a:t>unmixed</a:t>
            </a:r>
          </a:p>
        </p:txBody>
      </p:sp>
      <p:sp>
        <p:nvSpPr>
          <p:cNvPr id="66575" name="TextBox 20">
            <a:extLst>
              <a:ext uri="{FF2B5EF4-FFF2-40B4-BE49-F238E27FC236}">
                <a16:creationId xmlns:a16="http://schemas.microsoft.com/office/drawing/2014/main" id="{807C47E9-67BB-5439-5EA0-B920568C7838}"/>
              </a:ext>
            </a:extLst>
          </p:cNvPr>
          <p:cNvSpPr txBox="1">
            <a:spLocks noChangeArrowheads="1"/>
          </p:cNvSpPr>
          <p:nvPr/>
        </p:nvSpPr>
        <p:spPr bwMode="auto">
          <a:xfrm>
            <a:off x="506413" y="2546350"/>
            <a:ext cx="96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i="1">
                <a:solidFill>
                  <a:schemeClr val="accent2"/>
                </a:solidFill>
                <a:latin typeface="Verdana" panose="020B0604030504040204" pitchFamily="34" charset="0"/>
                <a:ea typeface="ＭＳ Ｐゴシック" panose="020B0600070205080204" pitchFamily="34" charset="-128"/>
              </a:defRPr>
            </a:lvl1pPr>
            <a:lvl2pPr marL="742950" indent="-285750">
              <a:defRPr sz="1400" b="1" i="1">
                <a:solidFill>
                  <a:schemeClr val="accent2"/>
                </a:solidFill>
                <a:latin typeface="Verdana" panose="020B0604030504040204" pitchFamily="34" charset="0"/>
                <a:ea typeface="ＭＳ Ｐゴシック" panose="020B0600070205080204" pitchFamily="34" charset="-128"/>
              </a:defRPr>
            </a:lvl2pPr>
            <a:lvl3pPr marL="1143000" indent="-228600">
              <a:defRPr sz="1400" b="1" i="1">
                <a:solidFill>
                  <a:schemeClr val="accent2"/>
                </a:solidFill>
                <a:latin typeface="Verdana" panose="020B0604030504040204" pitchFamily="34" charset="0"/>
                <a:ea typeface="ＭＳ Ｐゴシック" panose="020B0600070205080204" pitchFamily="34" charset="-128"/>
              </a:defRPr>
            </a:lvl3pPr>
            <a:lvl4pPr marL="1600200" indent="-228600">
              <a:defRPr sz="1400" b="1" i="1">
                <a:solidFill>
                  <a:schemeClr val="accent2"/>
                </a:solidFill>
                <a:latin typeface="Verdana" panose="020B0604030504040204" pitchFamily="34" charset="0"/>
                <a:ea typeface="ＭＳ Ｐゴシック" panose="020B0600070205080204" pitchFamily="34" charset="-128"/>
              </a:defRPr>
            </a:lvl4pPr>
            <a:lvl5pPr marL="2057400" indent="-22860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r>
              <a:rPr lang="en-CH" altLang="en-CH" b="0" i="0">
                <a:solidFill>
                  <a:schemeClr val="tx1"/>
                </a:solidFill>
              </a:rPr>
              <a:t>unmixed</a:t>
            </a:r>
          </a:p>
        </p:txBody>
      </p:sp>
      <p:sp>
        <p:nvSpPr>
          <p:cNvPr id="66576" name="TextBox 21">
            <a:extLst>
              <a:ext uri="{FF2B5EF4-FFF2-40B4-BE49-F238E27FC236}">
                <a16:creationId xmlns:a16="http://schemas.microsoft.com/office/drawing/2014/main" id="{C36E4167-B103-979D-0E19-1BC3CCE91163}"/>
              </a:ext>
            </a:extLst>
          </p:cNvPr>
          <p:cNvSpPr txBox="1">
            <a:spLocks noChangeArrowheads="1"/>
          </p:cNvSpPr>
          <p:nvPr/>
        </p:nvSpPr>
        <p:spPr bwMode="auto">
          <a:xfrm rot="-4724644">
            <a:off x="2777332" y="1499394"/>
            <a:ext cx="731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i="1">
                <a:solidFill>
                  <a:schemeClr val="accent2"/>
                </a:solidFill>
                <a:latin typeface="Verdana" panose="020B0604030504040204" pitchFamily="34" charset="0"/>
                <a:ea typeface="ＭＳ Ｐゴシック" panose="020B0600070205080204" pitchFamily="34" charset="-128"/>
              </a:defRPr>
            </a:lvl1pPr>
            <a:lvl2pPr marL="742950" indent="-285750">
              <a:defRPr sz="1400" b="1" i="1">
                <a:solidFill>
                  <a:schemeClr val="accent2"/>
                </a:solidFill>
                <a:latin typeface="Verdana" panose="020B0604030504040204" pitchFamily="34" charset="0"/>
                <a:ea typeface="ＭＳ Ｐゴシック" panose="020B0600070205080204" pitchFamily="34" charset="-128"/>
              </a:defRPr>
            </a:lvl2pPr>
            <a:lvl3pPr marL="1143000" indent="-228600">
              <a:defRPr sz="1400" b="1" i="1">
                <a:solidFill>
                  <a:schemeClr val="accent2"/>
                </a:solidFill>
                <a:latin typeface="Verdana" panose="020B0604030504040204" pitchFamily="34" charset="0"/>
                <a:ea typeface="ＭＳ Ｐゴシック" panose="020B0600070205080204" pitchFamily="34" charset="-128"/>
              </a:defRPr>
            </a:lvl3pPr>
            <a:lvl4pPr marL="1600200" indent="-228600">
              <a:defRPr sz="1400" b="1" i="1">
                <a:solidFill>
                  <a:schemeClr val="accent2"/>
                </a:solidFill>
                <a:latin typeface="Verdana" panose="020B0604030504040204" pitchFamily="34" charset="0"/>
                <a:ea typeface="ＭＳ Ｐゴシック" panose="020B0600070205080204" pitchFamily="34" charset="-128"/>
              </a:defRPr>
            </a:lvl4pPr>
            <a:lvl5pPr marL="2057400" indent="-22860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r>
              <a:rPr lang="en-CH" altLang="en-CH" b="0" i="0">
                <a:solidFill>
                  <a:schemeClr val="tx1"/>
                </a:solidFill>
              </a:rPr>
              <a:t>mixed</a:t>
            </a:r>
          </a:p>
        </p:txBody>
      </p:sp>
      <p:sp>
        <p:nvSpPr>
          <p:cNvPr id="66577" name="TextBox 22">
            <a:extLst>
              <a:ext uri="{FF2B5EF4-FFF2-40B4-BE49-F238E27FC236}">
                <a16:creationId xmlns:a16="http://schemas.microsoft.com/office/drawing/2014/main" id="{EA09B84C-9F28-4312-CBDF-0ABA31C4A413}"/>
              </a:ext>
            </a:extLst>
          </p:cNvPr>
          <p:cNvSpPr txBox="1">
            <a:spLocks noChangeArrowheads="1"/>
          </p:cNvSpPr>
          <p:nvPr/>
        </p:nvSpPr>
        <p:spPr bwMode="auto">
          <a:xfrm rot="4466873">
            <a:off x="4958557" y="1480344"/>
            <a:ext cx="731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i="1">
                <a:solidFill>
                  <a:schemeClr val="accent2"/>
                </a:solidFill>
                <a:latin typeface="Verdana" panose="020B0604030504040204" pitchFamily="34" charset="0"/>
                <a:ea typeface="ＭＳ Ｐゴシック" panose="020B0600070205080204" pitchFamily="34" charset="-128"/>
              </a:defRPr>
            </a:lvl1pPr>
            <a:lvl2pPr marL="742950" indent="-285750">
              <a:defRPr sz="1400" b="1" i="1">
                <a:solidFill>
                  <a:schemeClr val="accent2"/>
                </a:solidFill>
                <a:latin typeface="Verdana" panose="020B0604030504040204" pitchFamily="34" charset="0"/>
                <a:ea typeface="ＭＳ Ｐゴシック" panose="020B0600070205080204" pitchFamily="34" charset="-128"/>
              </a:defRPr>
            </a:lvl2pPr>
            <a:lvl3pPr marL="1143000" indent="-228600">
              <a:defRPr sz="1400" b="1" i="1">
                <a:solidFill>
                  <a:schemeClr val="accent2"/>
                </a:solidFill>
                <a:latin typeface="Verdana" panose="020B0604030504040204" pitchFamily="34" charset="0"/>
                <a:ea typeface="ＭＳ Ｐゴシック" panose="020B0600070205080204" pitchFamily="34" charset="-128"/>
              </a:defRPr>
            </a:lvl3pPr>
            <a:lvl4pPr marL="1600200" indent="-228600">
              <a:defRPr sz="1400" b="1" i="1">
                <a:solidFill>
                  <a:schemeClr val="accent2"/>
                </a:solidFill>
                <a:latin typeface="Verdana" panose="020B0604030504040204" pitchFamily="34" charset="0"/>
                <a:ea typeface="ＭＳ Ｐゴシック" panose="020B0600070205080204" pitchFamily="34" charset="-128"/>
              </a:defRPr>
            </a:lvl4pPr>
            <a:lvl5pPr marL="2057400" indent="-22860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r>
              <a:rPr lang="en-CH" altLang="en-CH" b="0" i="0">
                <a:solidFill>
                  <a:schemeClr val="tx1"/>
                </a:solidFill>
              </a:rPr>
              <a:t>mixed</a:t>
            </a:r>
          </a:p>
        </p:txBody>
      </p:sp>
      <p:sp>
        <p:nvSpPr>
          <p:cNvPr id="66578" name="TextBox 23">
            <a:extLst>
              <a:ext uri="{FF2B5EF4-FFF2-40B4-BE49-F238E27FC236}">
                <a16:creationId xmlns:a16="http://schemas.microsoft.com/office/drawing/2014/main" id="{D03E9A2D-ACAE-D8E8-8FD2-21A8CB807241}"/>
              </a:ext>
            </a:extLst>
          </p:cNvPr>
          <p:cNvSpPr txBox="1">
            <a:spLocks noChangeArrowheads="1"/>
          </p:cNvSpPr>
          <p:nvPr/>
        </p:nvSpPr>
        <p:spPr bwMode="auto">
          <a:xfrm>
            <a:off x="2578100" y="4173538"/>
            <a:ext cx="16875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i="1">
                <a:solidFill>
                  <a:schemeClr val="accent2"/>
                </a:solidFill>
                <a:latin typeface="Verdana" panose="020B0604030504040204" pitchFamily="34" charset="0"/>
                <a:ea typeface="ＭＳ Ｐゴシック" panose="020B0600070205080204" pitchFamily="34" charset="-128"/>
              </a:defRPr>
            </a:lvl1pPr>
            <a:lvl2pPr marL="742950" indent="-285750">
              <a:defRPr sz="1400" b="1" i="1">
                <a:solidFill>
                  <a:schemeClr val="accent2"/>
                </a:solidFill>
                <a:latin typeface="Verdana" panose="020B0604030504040204" pitchFamily="34" charset="0"/>
                <a:ea typeface="ＭＳ Ｐゴシック" panose="020B0600070205080204" pitchFamily="34" charset="-128"/>
              </a:defRPr>
            </a:lvl2pPr>
            <a:lvl3pPr marL="1143000" indent="-228600">
              <a:defRPr sz="1400" b="1" i="1">
                <a:solidFill>
                  <a:schemeClr val="accent2"/>
                </a:solidFill>
                <a:latin typeface="Verdana" panose="020B0604030504040204" pitchFamily="34" charset="0"/>
                <a:ea typeface="ＭＳ Ｐゴシック" panose="020B0600070205080204" pitchFamily="34" charset="-128"/>
              </a:defRPr>
            </a:lvl3pPr>
            <a:lvl4pPr marL="1600200" indent="-228600">
              <a:defRPr sz="1400" b="1" i="1">
                <a:solidFill>
                  <a:schemeClr val="accent2"/>
                </a:solidFill>
                <a:latin typeface="Verdana" panose="020B0604030504040204" pitchFamily="34" charset="0"/>
                <a:ea typeface="ＭＳ Ｐゴシック" panose="020B0600070205080204" pitchFamily="34" charset="-128"/>
              </a:defRPr>
            </a:lvl4pPr>
            <a:lvl5pPr marL="2057400" indent="-22860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r>
              <a:rPr lang="en-CH" altLang="en-CH" sz="1600" b="0" i="0">
                <a:solidFill>
                  <a:schemeClr val="tx1"/>
                </a:solidFill>
              </a:rPr>
              <a:t>CP asymmetry</a:t>
            </a:r>
          </a:p>
        </p:txBody>
      </p:sp>
      <p:sp>
        <p:nvSpPr>
          <p:cNvPr id="66579" name="TextBox 24">
            <a:extLst>
              <a:ext uri="{FF2B5EF4-FFF2-40B4-BE49-F238E27FC236}">
                <a16:creationId xmlns:a16="http://schemas.microsoft.com/office/drawing/2014/main" id="{C9ED9A61-2BBD-49FE-45E1-3959A8E4407E}"/>
              </a:ext>
            </a:extLst>
          </p:cNvPr>
          <p:cNvSpPr txBox="1">
            <a:spLocks noChangeArrowheads="1"/>
          </p:cNvSpPr>
          <p:nvPr/>
        </p:nvSpPr>
        <p:spPr bwMode="auto">
          <a:xfrm>
            <a:off x="5830888" y="4173538"/>
            <a:ext cx="1352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i="1">
                <a:solidFill>
                  <a:schemeClr val="accent2"/>
                </a:solidFill>
                <a:latin typeface="Verdana" panose="020B0604030504040204" pitchFamily="34" charset="0"/>
                <a:ea typeface="ＭＳ Ｐゴシック" panose="020B0600070205080204" pitchFamily="34" charset="-128"/>
              </a:defRPr>
            </a:lvl1pPr>
            <a:lvl2pPr marL="742950" indent="-285750">
              <a:defRPr sz="1400" b="1" i="1">
                <a:solidFill>
                  <a:schemeClr val="accent2"/>
                </a:solidFill>
                <a:latin typeface="Verdana" panose="020B0604030504040204" pitchFamily="34" charset="0"/>
                <a:ea typeface="ＭＳ Ｐゴシック" panose="020B0600070205080204" pitchFamily="34" charset="-128"/>
              </a:defRPr>
            </a:lvl2pPr>
            <a:lvl3pPr marL="1143000" indent="-228600">
              <a:defRPr sz="1400" b="1" i="1">
                <a:solidFill>
                  <a:schemeClr val="accent2"/>
                </a:solidFill>
                <a:latin typeface="Verdana" panose="020B0604030504040204" pitchFamily="34" charset="0"/>
                <a:ea typeface="ＭＳ Ｐゴシック" panose="020B0600070205080204" pitchFamily="34" charset="-128"/>
              </a:defRPr>
            </a:lvl3pPr>
            <a:lvl4pPr marL="1600200" indent="-228600">
              <a:defRPr sz="1400" b="1" i="1">
                <a:solidFill>
                  <a:schemeClr val="accent2"/>
                </a:solidFill>
                <a:latin typeface="Verdana" panose="020B0604030504040204" pitchFamily="34" charset="0"/>
                <a:ea typeface="ＭＳ Ｐゴシック" panose="020B0600070205080204" pitchFamily="34" charset="-128"/>
              </a:defRPr>
            </a:lvl4pPr>
            <a:lvl5pPr marL="2057400" indent="-22860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r>
              <a:rPr lang="en-CH" altLang="en-CH" sz="1600" b="0" i="0">
                <a:solidFill>
                  <a:schemeClr val="tx1"/>
                </a:solidFill>
              </a:rPr>
              <a:t>Decay Rate</a:t>
            </a:r>
          </a:p>
        </p:txBody>
      </p:sp>
      <p:sp>
        <p:nvSpPr>
          <p:cNvPr id="3" name="TextBox 2">
            <a:extLst>
              <a:ext uri="{FF2B5EF4-FFF2-40B4-BE49-F238E27FC236}">
                <a16:creationId xmlns:a16="http://schemas.microsoft.com/office/drawing/2014/main" id="{EF76866F-73B9-4E78-0D3D-67A8B0ED8CB8}"/>
              </a:ext>
            </a:extLst>
          </p:cNvPr>
          <p:cNvSpPr txBox="1"/>
          <p:nvPr/>
        </p:nvSpPr>
        <p:spPr>
          <a:xfrm>
            <a:off x="7375565" y="33569"/>
            <a:ext cx="1701107" cy="246221"/>
          </a:xfrm>
          <a:prstGeom prst="rect">
            <a:avLst/>
          </a:prstGeom>
          <a:solidFill>
            <a:srgbClr val="FFFF00"/>
          </a:solidFill>
        </p:spPr>
        <p:txBody>
          <a:bodyPr wrap="none" rtlCol="0">
            <a:spAutoFit/>
          </a:bodyPr>
          <a:lstStyle/>
          <a:p>
            <a:r>
              <a:rPr lang="en-CH" sz="1000" b="0" i="0" dirty="0">
                <a:solidFill>
                  <a:schemeClr val="tx1"/>
                </a:solidFill>
              </a:rPr>
              <a:t>Courtesy Daan van Eijk</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65058-F808-84F6-05CD-D92C1CAD84B8}"/>
            </a:ext>
          </a:extLst>
        </p:cNvPr>
        <p:cNvGrpSpPr/>
        <p:nvPr/>
      </p:nvGrpSpPr>
      <p:grpSpPr>
        <a:xfrm>
          <a:off x="0" y="0"/>
          <a:ext cx="0" cy="0"/>
          <a:chOff x="0" y="0"/>
          <a:chExt cx="0" cy="0"/>
        </a:xfrm>
      </p:grpSpPr>
      <p:sp>
        <p:nvSpPr>
          <p:cNvPr id="95233" name="Rectangle 2">
            <a:extLst>
              <a:ext uri="{FF2B5EF4-FFF2-40B4-BE49-F238E27FC236}">
                <a16:creationId xmlns:a16="http://schemas.microsoft.com/office/drawing/2014/main" id="{DE1B1386-04EA-3F7B-2F6F-F0EAE2553870}"/>
              </a:ext>
            </a:extLst>
          </p:cNvPr>
          <p:cNvSpPr>
            <a:spLocks noGrp="1" noChangeArrowheads="1"/>
          </p:cNvSpPr>
          <p:nvPr>
            <p:ph type="title"/>
          </p:nvPr>
        </p:nvSpPr>
        <p:spPr/>
        <p:txBody>
          <a:bodyPr/>
          <a:lstStyle/>
          <a:p>
            <a:r>
              <a:rPr lang="en-US" altLang="en-US" dirty="0">
                <a:ea typeface="ＭＳ Ｐゴシック" panose="020B0600070205080204" pitchFamily="34" charset="-128"/>
              </a:rPr>
              <a:t>“</a:t>
            </a:r>
            <a:r>
              <a:rPr lang="en-US" altLang="en-CH" dirty="0">
                <a:ea typeface="ＭＳ Ｐゴシック" panose="020B0600070205080204" pitchFamily="34" charset="-128"/>
              </a:rPr>
              <a:t>The</a:t>
            </a:r>
            <a:r>
              <a:rPr lang="en-US" altLang="en-US" dirty="0">
                <a:ea typeface="ＭＳ Ｐゴシック" panose="020B0600070205080204" pitchFamily="34" charset="-128"/>
              </a:rPr>
              <a:t>”</a:t>
            </a:r>
            <a:r>
              <a:rPr lang="en-US" altLang="en-CH" dirty="0">
                <a:ea typeface="ＭＳ Ｐゴシック" panose="020B0600070205080204" pitchFamily="34" charset="-128"/>
              </a:rPr>
              <a:t> Unitarity triangle: consistency?!</a:t>
            </a:r>
          </a:p>
        </p:txBody>
      </p:sp>
      <p:pic>
        <p:nvPicPr>
          <p:cNvPr id="95234" name="Picture 3">
            <a:extLst>
              <a:ext uri="{FF2B5EF4-FFF2-40B4-BE49-F238E27FC236}">
                <a16:creationId xmlns:a16="http://schemas.microsoft.com/office/drawing/2014/main" id="{F4B5E771-DDFE-BA20-B029-C864FBEFCDE1}"/>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9477" t="11322" r="51981" b="72615"/>
          <a:stretch>
            <a:fillRect/>
          </a:stretch>
        </p:blipFill>
        <p:spPr>
          <a:xfrm>
            <a:off x="1499600" y="855865"/>
            <a:ext cx="4958971" cy="2841970"/>
          </a:xfrm>
        </p:spPr>
      </p:pic>
      <p:pic>
        <p:nvPicPr>
          <p:cNvPr id="2" name="Picture 1">
            <a:extLst>
              <a:ext uri="{FF2B5EF4-FFF2-40B4-BE49-F238E27FC236}">
                <a16:creationId xmlns:a16="http://schemas.microsoft.com/office/drawing/2014/main" id="{6F7BE0FA-1685-ACE3-816F-A96B9C00571E}"/>
              </a:ext>
            </a:extLst>
          </p:cNvPr>
          <p:cNvPicPr>
            <a:picLocks noChangeAspect="1"/>
          </p:cNvPicPr>
          <p:nvPr/>
        </p:nvPicPr>
        <p:blipFill>
          <a:blip r:embed="rId4"/>
          <a:stretch>
            <a:fillRect/>
          </a:stretch>
        </p:blipFill>
        <p:spPr>
          <a:xfrm>
            <a:off x="-36600" y="3661563"/>
            <a:ext cx="6229917" cy="3184523"/>
          </a:xfrm>
          <a:prstGeom prst="rect">
            <a:avLst/>
          </a:prstGeom>
        </p:spPr>
      </p:pic>
      <p:sp>
        <p:nvSpPr>
          <p:cNvPr id="3" name="Oval 2">
            <a:extLst>
              <a:ext uri="{FF2B5EF4-FFF2-40B4-BE49-F238E27FC236}">
                <a16:creationId xmlns:a16="http://schemas.microsoft.com/office/drawing/2014/main" id="{F78176CB-9464-304C-7BDF-72DEC873EC96}"/>
              </a:ext>
            </a:extLst>
          </p:cNvPr>
          <p:cNvSpPr/>
          <p:nvPr/>
        </p:nvSpPr>
        <p:spPr bwMode="auto">
          <a:xfrm>
            <a:off x="2582753" y="3991680"/>
            <a:ext cx="606667" cy="551065"/>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H" sz="1400" b="1" i="1" u="none" strike="noStrike" cap="none" normalizeH="0" baseline="0" dirty="0">
              <a:ln>
                <a:noFill/>
              </a:ln>
              <a:solidFill>
                <a:schemeClr val="accent2"/>
              </a:solidFill>
              <a:effectLst/>
              <a:latin typeface="Verdana" pitchFamily="34" charset="0"/>
            </a:endParaRPr>
          </a:p>
        </p:txBody>
      </p:sp>
      <p:sp>
        <p:nvSpPr>
          <p:cNvPr id="4" name="Oval 3">
            <a:extLst>
              <a:ext uri="{FF2B5EF4-FFF2-40B4-BE49-F238E27FC236}">
                <a16:creationId xmlns:a16="http://schemas.microsoft.com/office/drawing/2014/main" id="{94B117EA-12F4-61BD-988D-0248C78AD3EA}"/>
              </a:ext>
            </a:extLst>
          </p:cNvPr>
          <p:cNvSpPr/>
          <p:nvPr/>
        </p:nvSpPr>
        <p:spPr bwMode="auto">
          <a:xfrm>
            <a:off x="1115550" y="4120290"/>
            <a:ext cx="606667" cy="551065"/>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H" sz="1400" b="1" i="1" u="none" strike="noStrike" cap="none" normalizeH="0" baseline="0" dirty="0">
              <a:ln>
                <a:noFill/>
              </a:ln>
              <a:solidFill>
                <a:schemeClr val="accent2"/>
              </a:solidFill>
              <a:effectLst/>
              <a:latin typeface="Verdana" pitchFamily="34" charset="0"/>
            </a:endParaRPr>
          </a:p>
        </p:txBody>
      </p:sp>
      <p:sp>
        <p:nvSpPr>
          <p:cNvPr id="5" name="Oval 4">
            <a:extLst>
              <a:ext uri="{FF2B5EF4-FFF2-40B4-BE49-F238E27FC236}">
                <a16:creationId xmlns:a16="http://schemas.microsoft.com/office/drawing/2014/main" id="{63D55C4A-D432-BBE6-EF66-01BB26B423EF}"/>
              </a:ext>
            </a:extLst>
          </p:cNvPr>
          <p:cNvSpPr/>
          <p:nvPr/>
        </p:nvSpPr>
        <p:spPr bwMode="auto">
          <a:xfrm>
            <a:off x="892932" y="5765758"/>
            <a:ext cx="606667" cy="551065"/>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H" sz="1400" b="1" i="1" u="none" strike="noStrike" cap="none" normalizeH="0" baseline="0" dirty="0">
              <a:ln>
                <a:noFill/>
              </a:ln>
              <a:solidFill>
                <a:schemeClr val="accent2"/>
              </a:solidFill>
              <a:effectLst/>
              <a:latin typeface="Verdana" pitchFamily="34" charset="0"/>
            </a:endParaRPr>
          </a:p>
        </p:txBody>
      </p:sp>
    </p:spTree>
    <p:extLst>
      <p:ext uri="{BB962C8B-B14F-4D97-AF65-F5344CB8AC3E}">
        <p14:creationId xmlns:p14="http://schemas.microsoft.com/office/powerpoint/2010/main" val="32889872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F7B23-4210-64F5-5898-CF88B88AA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92FFB2-D71E-104F-AECD-F62D656BCF13}"/>
              </a:ext>
            </a:extLst>
          </p:cNvPr>
          <p:cNvSpPr>
            <a:spLocks noGrp="1"/>
          </p:cNvSpPr>
          <p:nvPr>
            <p:ph type="title"/>
          </p:nvPr>
        </p:nvSpPr>
        <p:spPr/>
        <p:txBody>
          <a:bodyPr/>
          <a:lstStyle/>
          <a:p>
            <a:r>
              <a:rPr lang="en-US" altLang="en-US" dirty="0">
                <a:ea typeface="ＭＳ Ｐゴシック" panose="020B0600070205080204" pitchFamily="34" charset="-128"/>
              </a:rPr>
              <a:t>“</a:t>
            </a:r>
            <a:r>
              <a:rPr lang="en-US" altLang="en-CH" dirty="0">
                <a:ea typeface="ＭＳ Ｐゴシック" panose="020B0600070205080204" pitchFamily="34" charset="-128"/>
              </a:rPr>
              <a:t>The</a:t>
            </a:r>
            <a:r>
              <a:rPr lang="en-US" altLang="en-US" dirty="0">
                <a:ea typeface="ＭＳ Ｐゴシック" panose="020B0600070205080204" pitchFamily="34" charset="-128"/>
              </a:rPr>
              <a:t>”</a:t>
            </a:r>
            <a:r>
              <a:rPr lang="en-US" altLang="en-CH" dirty="0">
                <a:ea typeface="ＭＳ Ｐゴシック" panose="020B0600070205080204" pitchFamily="34" charset="-128"/>
              </a:rPr>
              <a:t> Unitarity triangle</a:t>
            </a:r>
            <a:endParaRPr lang="en-CH" dirty="0"/>
          </a:p>
        </p:txBody>
      </p:sp>
      <p:sp>
        <p:nvSpPr>
          <p:cNvPr id="4" name="Footer Placeholder 3">
            <a:extLst>
              <a:ext uri="{FF2B5EF4-FFF2-40B4-BE49-F238E27FC236}">
                <a16:creationId xmlns:a16="http://schemas.microsoft.com/office/drawing/2014/main" id="{BF380AF7-3340-184B-5120-4ECF405456A8}"/>
              </a:ext>
            </a:extLst>
          </p:cNvPr>
          <p:cNvSpPr>
            <a:spLocks noGrp="1"/>
          </p:cNvSpPr>
          <p:nvPr>
            <p:ph type="ftr" sz="quarter" idx="10"/>
          </p:nvPr>
        </p:nvSpPr>
        <p:spPr/>
        <p:txBody>
          <a:bodyPr/>
          <a:lstStyle/>
          <a:p>
            <a:pPr>
              <a:defRPr/>
            </a:pPr>
            <a:r>
              <a:rPr lang="en-US" altLang="en-CH"/>
              <a:t>Niels Tuning (</a:t>
            </a:r>
            <a:fld id="{14273F97-65B8-3E47-B1CB-2D6FF1BB3C6F}" type="slidenum">
              <a:rPr lang="en-US" altLang="en-CH" smtClean="0"/>
              <a:pPr>
                <a:defRPr/>
              </a:pPr>
              <a:t>84</a:t>
            </a:fld>
            <a:r>
              <a:rPr lang="en-US" altLang="en-CH"/>
              <a:t>)</a:t>
            </a:r>
          </a:p>
        </p:txBody>
      </p:sp>
      <p:pic>
        <p:nvPicPr>
          <p:cNvPr id="5" name="Picture 4">
            <a:extLst>
              <a:ext uri="{FF2B5EF4-FFF2-40B4-BE49-F238E27FC236}">
                <a16:creationId xmlns:a16="http://schemas.microsoft.com/office/drawing/2014/main" id="{8BF1AC47-1643-DF19-1F28-AA9E76AB3AD3}"/>
              </a:ext>
            </a:extLst>
          </p:cNvPr>
          <p:cNvPicPr>
            <a:picLocks noChangeAspect="1"/>
          </p:cNvPicPr>
          <p:nvPr/>
        </p:nvPicPr>
        <p:blipFill>
          <a:blip r:embed="rId2"/>
          <a:srcRect l="2892" t="8560" r="4042" b="5555"/>
          <a:stretch>
            <a:fillRect/>
          </a:stretch>
        </p:blipFill>
        <p:spPr>
          <a:xfrm>
            <a:off x="1115550" y="824310"/>
            <a:ext cx="6221610" cy="5889970"/>
          </a:xfrm>
          <a:prstGeom prst="rect">
            <a:avLst/>
          </a:prstGeom>
        </p:spPr>
      </p:pic>
    </p:spTree>
    <p:extLst>
      <p:ext uri="{BB962C8B-B14F-4D97-AF65-F5344CB8AC3E}">
        <p14:creationId xmlns:p14="http://schemas.microsoft.com/office/powerpoint/2010/main" val="16654548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21529-CF84-0199-5264-E31C46C7266C}"/>
            </a:ext>
          </a:extLst>
        </p:cNvPr>
        <p:cNvGrpSpPr/>
        <p:nvPr/>
      </p:nvGrpSpPr>
      <p:grpSpPr>
        <a:xfrm>
          <a:off x="0" y="0"/>
          <a:ext cx="0" cy="0"/>
          <a:chOff x="0" y="0"/>
          <a:chExt cx="0" cy="0"/>
        </a:xfrm>
      </p:grpSpPr>
      <p:sp>
        <p:nvSpPr>
          <p:cNvPr id="62465" name="Title 1">
            <a:extLst>
              <a:ext uri="{FF2B5EF4-FFF2-40B4-BE49-F238E27FC236}">
                <a16:creationId xmlns:a16="http://schemas.microsoft.com/office/drawing/2014/main" id="{9A3B8C43-6B4A-6443-20CD-0071477128EA}"/>
              </a:ext>
            </a:extLst>
          </p:cNvPr>
          <p:cNvSpPr>
            <a:spLocks noGrp="1" noChangeArrowheads="1"/>
          </p:cNvSpPr>
          <p:nvPr>
            <p:ph type="title"/>
          </p:nvPr>
        </p:nvSpPr>
        <p:spPr/>
        <p:txBody>
          <a:bodyPr/>
          <a:lstStyle/>
          <a:p>
            <a:r>
              <a:rPr lang="en-US" altLang="en-CH" dirty="0">
                <a:ea typeface="ＭＳ Ｐゴシック" panose="020B0600070205080204" pitchFamily="34" charset="-128"/>
              </a:rPr>
              <a:t>Remember</a:t>
            </a:r>
          </a:p>
        </p:txBody>
      </p:sp>
      <p:sp>
        <p:nvSpPr>
          <p:cNvPr id="62466" name="Content Placeholder 2">
            <a:extLst>
              <a:ext uri="{FF2B5EF4-FFF2-40B4-BE49-F238E27FC236}">
                <a16:creationId xmlns:a16="http://schemas.microsoft.com/office/drawing/2014/main" id="{CB26012D-1A28-85ED-12DF-A12CCD27EF16}"/>
              </a:ext>
            </a:extLst>
          </p:cNvPr>
          <p:cNvSpPr>
            <a:spLocks noGrp="1" noChangeArrowheads="1"/>
          </p:cNvSpPr>
          <p:nvPr>
            <p:ph idx="1"/>
          </p:nvPr>
        </p:nvSpPr>
        <p:spPr>
          <a:xfrm>
            <a:off x="685800" y="1524000"/>
            <a:ext cx="7772400" cy="2362200"/>
          </a:xfrm>
        </p:spPr>
        <p:txBody>
          <a:bodyPr/>
          <a:lstStyle/>
          <a:p>
            <a:pPr>
              <a:buFontTx/>
              <a:buNone/>
            </a:pPr>
            <a:r>
              <a:rPr lang="en-US" altLang="en-CH" sz="2400">
                <a:solidFill>
                  <a:schemeClr val="accent2"/>
                </a:solidFill>
                <a:ea typeface="ＭＳ Ｐゴシック" panose="020B0600070205080204" pitchFamily="34" charset="-128"/>
              </a:rPr>
              <a:t>Necessary ingredients for CP violation:</a:t>
            </a:r>
          </a:p>
          <a:p>
            <a:pPr>
              <a:buFont typeface="Verdana" panose="020B0604030504040204" pitchFamily="34" charset="0"/>
              <a:buAutoNum type="arabicParenR"/>
            </a:pPr>
            <a:r>
              <a:rPr lang="en-US" altLang="en-CH">
                <a:ea typeface="ＭＳ Ｐゴシック" panose="020B0600070205080204" pitchFamily="34" charset="-128"/>
              </a:rPr>
              <a:t>Two (interfering) amplitudes </a:t>
            </a:r>
          </a:p>
          <a:p>
            <a:pPr>
              <a:buFont typeface="Verdana" panose="020B0604030504040204" pitchFamily="34" charset="0"/>
              <a:buAutoNum type="arabicParenR"/>
            </a:pPr>
            <a:r>
              <a:rPr lang="en-US" altLang="en-CH">
                <a:ea typeface="ＭＳ Ｐゴシック" panose="020B0600070205080204" pitchFamily="34" charset="-128"/>
              </a:rPr>
              <a:t>Phase difference between amplitudes</a:t>
            </a:r>
          </a:p>
          <a:p>
            <a:pPr lvl="1"/>
            <a:r>
              <a:rPr lang="en-US" altLang="en-CH">
                <a:ea typeface="ＭＳ Ｐゴシック" panose="020B0600070205080204" pitchFamily="34" charset="-128"/>
              </a:rPr>
              <a:t>one CP conserving phase (</a:t>
            </a:r>
            <a:r>
              <a:rPr lang="ja-JP" altLang="en-US">
                <a:ea typeface="ＭＳ Ｐゴシック" panose="020B0600070205080204" pitchFamily="34" charset="-128"/>
              </a:rPr>
              <a:t>‘</a:t>
            </a:r>
            <a:r>
              <a:rPr lang="en-US" altLang="ja-JP">
                <a:ea typeface="ＭＳ Ｐゴシック" panose="020B0600070205080204" pitchFamily="34" charset="-128"/>
              </a:rPr>
              <a:t>strong</a:t>
            </a:r>
            <a:r>
              <a:rPr lang="ja-JP" altLang="en-US">
                <a:ea typeface="ＭＳ Ｐゴシック" panose="020B0600070205080204" pitchFamily="34" charset="-128"/>
              </a:rPr>
              <a:t>’</a:t>
            </a:r>
            <a:r>
              <a:rPr lang="en-US" altLang="ja-JP">
                <a:ea typeface="ＭＳ Ｐゴシック" panose="020B0600070205080204" pitchFamily="34" charset="-128"/>
              </a:rPr>
              <a:t> phase)</a:t>
            </a:r>
          </a:p>
          <a:p>
            <a:pPr lvl="1"/>
            <a:r>
              <a:rPr lang="en-US" altLang="en-CH">
                <a:ea typeface="ＭＳ Ｐゴシック" panose="020B0600070205080204" pitchFamily="34" charset="-128"/>
              </a:rPr>
              <a:t>one CP violating phase (</a:t>
            </a:r>
            <a:r>
              <a:rPr lang="ja-JP" altLang="en-US">
                <a:ea typeface="ＭＳ Ｐゴシック" panose="020B0600070205080204" pitchFamily="34" charset="-128"/>
              </a:rPr>
              <a:t>‘</a:t>
            </a:r>
            <a:r>
              <a:rPr lang="en-US" altLang="ja-JP">
                <a:ea typeface="ＭＳ Ｐゴシック" panose="020B0600070205080204" pitchFamily="34" charset="-128"/>
              </a:rPr>
              <a:t>weak</a:t>
            </a:r>
            <a:r>
              <a:rPr lang="ja-JP" altLang="en-US">
                <a:ea typeface="ＭＳ Ｐゴシック" panose="020B0600070205080204" pitchFamily="34" charset="-128"/>
              </a:rPr>
              <a:t>’</a:t>
            </a:r>
            <a:r>
              <a:rPr lang="en-US" altLang="ja-JP">
                <a:ea typeface="ＭＳ Ｐゴシック" panose="020B0600070205080204" pitchFamily="34" charset="-128"/>
              </a:rPr>
              <a:t> phase) </a:t>
            </a:r>
            <a:endParaRPr lang="en-US" altLang="en-CH">
              <a:ea typeface="ＭＳ Ｐゴシック" panose="020B0600070205080204" pitchFamily="34" charset="-128"/>
            </a:endParaRPr>
          </a:p>
        </p:txBody>
      </p:sp>
      <p:sp>
        <p:nvSpPr>
          <p:cNvPr id="62467" name="Footer Placeholder 3">
            <a:extLst>
              <a:ext uri="{FF2B5EF4-FFF2-40B4-BE49-F238E27FC236}">
                <a16:creationId xmlns:a16="http://schemas.microsoft.com/office/drawing/2014/main" id="{D9A5CFCE-E842-6312-6419-021C63D2756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C24663B9-F90F-C043-A953-A8C3CCC31A8F}" type="slidenum">
              <a:rPr lang="en-US" altLang="en-CH" sz="1000" smtClean="0">
                <a:solidFill>
                  <a:schemeClr val="accent2"/>
                </a:solidFill>
              </a:rPr>
              <a:pPr>
                <a:spcBef>
                  <a:spcPct val="0"/>
                </a:spcBef>
                <a:buFontTx/>
                <a:buNone/>
              </a:pPr>
              <a:t>85</a:t>
            </a:fld>
            <a:r>
              <a:rPr lang="en-US" altLang="en-CH" sz="1000">
                <a:solidFill>
                  <a:schemeClr val="accent2"/>
                </a:solidFill>
              </a:rPr>
              <a:t>)</a:t>
            </a:r>
          </a:p>
        </p:txBody>
      </p:sp>
      <p:sp>
        <p:nvSpPr>
          <p:cNvPr id="2" name="TextBox 1">
            <a:extLst>
              <a:ext uri="{FF2B5EF4-FFF2-40B4-BE49-F238E27FC236}">
                <a16:creationId xmlns:a16="http://schemas.microsoft.com/office/drawing/2014/main" id="{1B968319-DC85-C8A1-5D5C-E2625CE2FB9E}"/>
              </a:ext>
            </a:extLst>
          </p:cNvPr>
          <p:cNvSpPr txBox="1"/>
          <p:nvPr/>
        </p:nvSpPr>
        <p:spPr>
          <a:xfrm>
            <a:off x="5105400" y="4888390"/>
            <a:ext cx="3701654" cy="1200329"/>
          </a:xfrm>
          <a:prstGeom prst="rect">
            <a:avLst/>
          </a:prstGeom>
          <a:noFill/>
        </p:spPr>
        <p:txBody>
          <a:bodyPr wrap="none" rtlCol="0">
            <a:spAutoFit/>
          </a:bodyPr>
          <a:lstStyle/>
          <a:p>
            <a:r>
              <a:rPr lang="en-CH" sz="3600" dirty="0"/>
              <a:t>2 amplitudes </a:t>
            </a:r>
          </a:p>
          <a:p>
            <a:r>
              <a:rPr lang="en-CH" sz="3600" dirty="0"/>
              <a:t>2 phases</a:t>
            </a:r>
          </a:p>
        </p:txBody>
      </p:sp>
    </p:spTree>
    <p:extLst>
      <p:ext uri="{BB962C8B-B14F-4D97-AF65-F5344CB8AC3E}">
        <p14:creationId xmlns:p14="http://schemas.microsoft.com/office/powerpoint/2010/main" val="7402237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B99CC-9BCA-52E1-055F-C799A021EC5E}"/>
              </a:ext>
            </a:extLst>
          </p:cNvPr>
          <p:cNvSpPr>
            <a:spLocks noGrp="1"/>
          </p:cNvSpPr>
          <p:nvPr>
            <p:ph type="title"/>
          </p:nvPr>
        </p:nvSpPr>
        <p:spPr/>
        <p:txBody>
          <a:bodyPr/>
          <a:lstStyle/>
          <a:p>
            <a:r>
              <a:rPr lang="en-US" altLang="en-CH" dirty="0">
                <a:ea typeface="ＭＳ Ｐゴシック" panose="020B0600070205080204" pitchFamily="34" charset="-128"/>
              </a:rPr>
              <a:t>Is there time?</a:t>
            </a:r>
            <a:endParaRPr lang="en-CH" dirty="0"/>
          </a:p>
        </p:txBody>
      </p:sp>
      <p:sp>
        <p:nvSpPr>
          <p:cNvPr id="3" name="Content Placeholder 2">
            <a:extLst>
              <a:ext uri="{FF2B5EF4-FFF2-40B4-BE49-F238E27FC236}">
                <a16:creationId xmlns:a16="http://schemas.microsoft.com/office/drawing/2014/main" id="{DD2F0ADF-92FD-8C03-3EFD-3E9AEBA453B4}"/>
              </a:ext>
            </a:extLst>
          </p:cNvPr>
          <p:cNvSpPr>
            <a:spLocks noGrp="1"/>
          </p:cNvSpPr>
          <p:nvPr>
            <p:ph idx="1"/>
          </p:nvPr>
        </p:nvSpPr>
        <p:spPr/>
        <p:txBody>
          <a:bodyPr/>
          <a:lstStyle/>
          <a:p>
            <a:endParaRPr lang="en-CH"/>
          </a:p>
        </p:txBody>
      </p:sp>
      <p:sp>
        <p:nvSpPr>
          <p:cNvPr id="4" name="Footer Placeholder 3">
            <a:extLst>
              <a:ext uri="{FF2B5EF4-FFF2-40B4-BE49-F238E27FC236}">
                <a16:creationId xmlns:a16="http://schemas.microsoft.com/office/drawing/2014/main" id="{C801DFC7-15F5-7177-EB0F-329B068C780D}"/>
              </a:ext>
            </a:extLst>
          </p:cNvPr>
          <p:cNvSpPr>
            <a:spLocks noGrp="1"/>
          </p:cNvSpPr>
          <p:nvPr>
            <p:ph type="ftr" sz="quarter" idx="10"/>
          </p:nvPr>
        </p:nvSpPr>
        <p:spPr/>
        <p:txBody>
          <a:bodyPr/>
          <a:lstStyle/>
          <a:p>
            <a:pPr>
              <a:defRPr/>
            </a:pPr>
            <a:r>
              <a:rPr lang="en-US" altLang="en-CH"/>
              <a:t>Niels Tuning (</a:t>
            </a:r>
            <a:fld id="{14273F97-65B8-3E47-B1CB-2D6FF1BB3C6F}" type="slidenum">
              <a:rPr lang="en-US" altLang="en-CH" smtClean="0"/>
              <a:pPr>
                <a:defRPr/>
              </a:pPr>
              <a:t>86</a:t>
            </a:fld>
            <a:r>
              <a:rPr lang="en-US" altLang="en-CH"/>
              <a:t>)</a:t>
            </a:r>
          </a:p>
        </p:txBody>
      </p:sp>
    </p:spTree>
    <p:extLst>
      <p:ext uri="{BB962C8B-B14F-4D97-AF65-F5344CB8AC3E}">
        <p14:creationId xmlns:p14="http://schemas.microsoft.com/office/powerpoint/2010/main" val="36427187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FEAD8-7BFC-F621-AB8B-C570D17F1854}"/>
            </a:ext>
          </a:extLst>
        </p:cNvPr>
        <p:cNvGrpSpPr/>
        <p:nvPr/>
      </p:nvGrpSpPr>
      <p:grpSpPr>
        <a:xfrm>
          <a:off x="0" y="0"/>
          <a:ext cx="0" cy="0"/>
          <a:chOff x="0" y="0"/>
          <a:chExt cx="0" cy="0"/>
        </a:xfrm>
      </p:grpSpPr>
      <p:pic>
        <p:nvPicPr>
          <p:cNvPr id="44033" name="Picture 2">
            <a:extLst>
              <a:ext uri="{FF2B5EF4-FFF2-40B4-BE49-F238E27FC236}">
                <a16:creationId xmlns:a16="http://schemas.microsoft.com/office/drawing/2014/main" id="{D6C31BB6-56B3-B255-5CA9-BE9124B97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138" t="72464" r="35645" b="17390"/>
          <a:stretch>
            <a:fillRect/>
          </a:stretch>
        </p:blipFill>
        <p:spPr bwMode="auto">
          <a:xfrm>
            <a:off x="2743200" y="990600"/>
            <a:ext cx="5748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a:extLst>
              <a:ext uri="{FF2B5EF4-FFF2-40B4-BE49-F238E27FC236}">
                <a16:creationId xmlns:a16="http://schemas.microsoft.com/office/drawing/2014/main" id="{D7DD681C-E6A9-31EE-A0AF-2E5E544167DC}"/>
              </a:ext>
            </a:extLst>
          </p:cNvPr>
          <p:cNvSpPr>
            <a:spLocks noGrp="1" noChangeArrowheads="1"/>
          </p:cNvSpPr>
          <p:nvPr>
            <p:ph type="title"/>
          </p:nvPr>
        </p:nvSpPr>
        <p:spPr>
          <a:xfrm>
            <a:off x="685800" y="0"/>
            <a:ext cx="7772400" cy="762000"/>
          </a:xfrm>
        </p:spPr>
        <p:txBody>
          <a:bodyPr/>
          <a:lstStyle/>
          <a:p>
            <a:r>
              <a:rPr lang="en-US" altLang="en-CH" sz="2000" dirty="0">
                <a:ea typeface="ＭＳ Ｐゴシック" panose="020B0600070205080204" pitchFamily="34" charset="-128"/>
              </a:rPr>
              <a:t>Classification of CP Violating effects: </a:t>
            </a:r>
            <a:br>
              <a:rPr lang="en-US" altLang="en-CH" sz="2000" dirty="0">
                <a:ea typeface="ＭＳ Ｐゴシック" panose="020B0600070205080204" pitchFamily="34" charset="-128"/>
              </a:rPr>
            </a:br>
            <a:r>
              <a:rPr lang="en-US" altLang="en-CH" sz="2000" dirty="0">
                <a:ea typeface="ＭＳ Ｐゴシック" panose="020B0600070205080204" pitchFamily="34" charset="-128"/>
              </a:rPr>
              <a:t>where is discovery of CP violation with kaons from 1964? </a:t>
            </a:r>
          </a:p>
        </p:txBody>
      </p:sp>
      <p:sp>
        <p:nvSpPr>
          <p:cNvPr id="44035" name="Rectangle 3">
            <a:extLst>
              <a:ext uri="{FF2B5EF4-FFF2-40B4-BE49-F238E27FC236}">
                <a16:creationId xmlns:a16="http://schemas.microsoft.com/office/drawing/2014/main" id="{A8EA452B-48B8-EB39-1233-533DCE133815}"/>
              </a:ext>
            </a:extLst>
          </p:cNvPr>
          <p:cNvSpPr>
            <a:spLocks noGrp="1" noChangeArrowheads="1"/>
          </p:cNvSpPr>
          <p:nvPr>
            <p:ph type="body" idx="1"/>
          </p:nvPr>
        </p:nvSpPr>
        <p:spPr>
          <a:xfrm>
            <a:off x="685800" y="990600"/>
            <a:ext cx="7772400" cy="4191000"/>
          </a:xfrm>
        </p:spPr>
        <p:txBody>
          <a:bodyPr/>
          <a:lstStyle/>
          <a:p>
            <a:pPr marL="457200" indent="-457200">
              <a:buFont typeface="Verdana" panose="020B0604030504040204" pitchFamily="34" charset="0"/>
              <a:buAutoNum type="arabicPeriod"/>
            </a:pPr>
            <a:r>
              <a:rPr lang="en-US" altLang="en-CH">
                <a:ea typeface="ＭＳ Ｐゴシック" panose="020B0600070205080204" pitchFamily="34" charset="-128"/>
              </a:rPr>
              <a:t>CP violation in decay</a:t>
            </a:r>
          </a:p>
          <a:p>
            <a:pPr marL="457200" indent="-457200">
              <a:buFont typeface="Verdana" panose="020B0604030504040204" pitchFamily="34" charset="0"/>
              <a:buAutoNum type="arabicPeriod"/>
            </a:pPr>
            <a:endParaRPr lang="en-US" altLang="en-CH">
              <a:ea typeface="ＭＳ Ｐゴシック" panose="020B0600070205080204" pitchFamily="34" charset="-128"/>
            </a:endParaRPr>
          </a:p>
          <a:p>
            <a:pPr marL="457200" indent="-457200">
              <a:buFont typeface="Verdana" panose="020B0604030504040204" pitchFamily="34" charset="0"/>
              <a:buAutoNum type="arabicPeriod"/>
            </a:pPr>
            <a:endParaRPr lang="en-US" altLang="en-CH">
              <a:ea typeface="ＭＳ Ｐゴシック" panose="020B0600070205080204" pitchFamily="34" charset="-128"/>
            </a:endParaRPr>
          </a:p>
          <a:p>
            <a:pPr marL="457200" indent="-457200">
              <a:buFont typeface="Verdana" panose="020B0604030504040204" pitchFamily="34" charset="0"/>
              <a:buAutoNum type="arabicPeriod"/>
            </a:pPr>
            <a:endParaRPr lang="en-US" altLang="en-CH">
              <a:ea typeface="ＭＳ Ｐゴシック" panose="020B0600070205080204" pitchFamily="34" charset="-128"/>
            </a:endParaRPr>
          </a:p>
          <a:p>
            <a:pPr marL="457200" indent="-457200">
              <a:buFont typeface="Verdana" panose="020B0604030504040204" pitchFamily="34" charset="0"/>
              <a:buAutoNum type="arabicPeriod"/>
            </a:pPr>
            <a:r>
              <a:rPr lang="en-US" altLang="en-CH">
                <a:ea typeface="ＭＳ Ｐゴシック" panose="020B0600070205080204" pitchFamily="34" charset="-128"/>
              </a:rPr>
              <a:t>CP violation in mixing</a:t>
            </a:r>
          </a:p>
          <a:p>
            <a:pPr marL="457200" indent="-457200">
              <a:buFont typeface="Verdana" panose="020B0604030504040204" pitchFamily="34" charset="0"/>
              <a:buAutoNum type="arabicPeriod"/>
            </a:pPr>
            <a:endParaRPr lang="en-US" altLang="en-CH">
              <a:ea typeface="ＭＳ Ｐゴシック" panose="020B0600070205080204" pitchFamily="34" charset="-128"/>
            </a:endParaRPr>
          </a:p>
          <a:p>
            <a:pPr marL="457200" indent="-457200">
              <a:buFont typeface="Verdana" panose="020B0604030504040204" pitchFamily="34" charset="0"/>
              <a:buAutoNum type="arabicPeriod"/>
            </a:pPr>
            <a:endParaRPr lang="en-US" altLang="en-CH">
              <a:ea typeface="ＭＳ Ｐゴシック" panose="020B0600070205080204" pitchFamily="34" charset="-128"/>
            </a:endParaRPr>
          </a:p>
          <a:p>
            <a:pPr marL="457200" indent="-457200">
              <a:buFont typeface="Verdana" panose="020B0604030504040204" pitchFamily="34" charset="0"/>
              <a:buAutoNum type="arabicPeriod"/>
            </a:pPr>
            <a:endParaRPr lang="en-US" altLang="en-CH">
              <a:ea typeface="ＭＳ Ｐゴシック" panose="020B0600070205080204" pitchFamily="34" charset="-128"/>
            </a:endParaRPr>
          </a:p>
          <a:p>
            <a:pPr marL="457200" indent="-457200">
              <a:buFont typeface="Verdana" panose="020B0604030504040204" pitchFamily="34" charset="0"/>
              <a:buAutoNum type="arabicPeriod"/>
            </a:pPr>
            <a:r>
              <a:rPr lang="en-US" altLang="en-CH">
                <a:ea typeface="ＭＳ Ｐゴシック" panose="020B0600070205080204" pitchFamily="34" charset="-128"/>
              </a:rPr>
              <a:t>CP violation in interference</a:t>
            </a:r>
          </a:p>
        </p:txBody>
      </p:sp>
      <p:pic>
        <p:nvPicPr>
          <p:cNvPr id="44036" name="Picture 3">
            <a:extLst>
              <a:ext uri="{FF2B5EF4-FFF2-40B4-BE49-F238E27FC236}">
                <a16:creationId xmlns:a16="http://schemas.microsoft.com/office/drawing/2014/main" id="{A85F3268-D243-71D3-98B7-DBA36CE62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6504" t="21739" r="31505" b="74783"/>
          <a:stretch>
            <a:fillRect/>
          </a:stretch>
        </p:blipFill>
        <p:spPr bwMode="auto">
          <a:xfrm>
            <a:off x="4572000" y="2819400"/>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3">
            <a:extLst>
              <a:ext uri="{FF2B5EF4-FFF2-40B4-BE49-F238E27FC236}">
                <a16:creationId xmlns:a16="http://schemas.microsoft.com/office/drawing/2014/main" id="{A9248AA8-605B-8B6C-E9DC-5DB30D2B76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5116" t="44926" r="42580" b="50725"/>
          <a:stretch>
            <a:fillRect/>
          </a:stretch>
        </p:blipFill>
        <p:spPr bwMode="auto">
          <a:xfrm>
            <a:off x="6248400" y="3657600"/>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3">
            <a:extLst>
              <a:ext uri="{FF2B5EF4-FFF2-40B4-BE49-F238E27FC236}">
                <a16:creationId xmlns:a16="http://schemas.microsoft.com/office/drawing/2014/main" id="{8C3E7660-DFEA-1CD1-F6C3-83A9ED4C07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180" t="66667" r="28908" b="28986"/>
          <a:stretch>
            <a:fillRect/>
          </a:stretch>
        </p:blipFill>
        <p:spPr bwMode="auto">
          <a:xfrm>
            <a:off x="3124200" y="5029200"/>
            <a:ext cx="5486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4">
            <a:extLst>
              <a:ext uri="{FF2B5EF4-FFF2-40B4-BE49-F238E27FC236}">
                <a16:creationId xmlns:a16="http://schemas.microsoft.com/office/drawing/2014/main" id="{A7F6234E-9545-8BED-68D0-44B62960DB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2355" t="27536" r="37509" b="68117"/>
          <a:stretch>
            <a:fillRect/>
          </a:stretch>
        </p:blipFill>
        <p:spPr bwMode="auto">
          <a:xfrm>
            <a:off x="5715000" y="5867400"/>
            <a:ext cx="274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Footer Placeholder 3">
            <a:extLst>
              <a:ext uri="{FF2B5EF4-FFF2-40B4-BE49-F238E27FC236}">
                <a16:creationId xmlns:a16="http://schemas.microsoft.com/office/drawing/2014/main" id="{4E4E98FF-5B65-D595-F62C-3940E2416AD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68BAA08E-6187-0A43-ACC9-A85D530254E2}" type="slidenum">
              <a:rPr lang="en-US" altLang="en-CH" sz="1000" smtClean="0">
                <a:solidFill>
                  <a:schemeClr val="accent2"/>
                </a:solidFill>
              </a:rPr>
              <a:pPr>
                <a:spcBef>
                  <a:spcPct val="0"/>
                </a:spcBef>
                <a:buFontTx/>
                <a:buNone/>
              </a:pPr>
              <a:t>87</a:t>
            </a:fld>
            <a:r>
              <a:rPr lang="en-US" altLang="en-CH" sz="1000">
                <a:solidFill>
                  <a:schemeClr val="accent2"/>
                </a:solidFill>
              </a:rPr>
              <a:t>)</a:t>
            </a:r>
          </a:p>
        </p:txBody>
      </p:sp>
    </p:spTree>
    <p:extLst>
      <p:ext uri="{BB962C8B-B14F-4D97-AF65-F5344CB8AC3E}">
        <p14:creationId xmlns:p14="http://schemas.microsoft.com/office/powerpoint/2010/main" val="22669744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3033A740-DE00-0473-B14E-23C99A9898B2}"/>
              </a:ext>
            </a:extLst>
          </p:cNvPr>
          <p:cNvSpPr>
            <a:spLocks noGrp="1"/>
          </p:cNvSpPr>
          <p:nvPr>
            <p:ph type="title"/>
          </p:nvPr>
        </p:nvSpPr>
        <p:spPr/>
        <p:txBody>
          <a:bodyPr/>
          <a:lstStyle/>
          <a:p>
            <a:r>
              <a:rPr lang="en-US" altLang="en-CH" dirty="0">
                <a:ea typeface="ＭＳ Ｐゴシック" panose="020B0600070205080204" pitchFamily="34" charset="-128"/>
              </a:rPr>
              <a:t>CP eigenvalue</a:t>
            </a:r>
          </a:p>
        </p:txBody>
      </p:sp>
      <p:sp>
        <p:nvSpPr>
          <p:cNvPr id="58370" name="Footer Placeholder 2">
            <a:extLst>
              <a:ext uri="{FF2B5EF4-FFF2-40B4-BE49-F238E27FC236}">
                <a16:creationId xmlns:a16="http://schemas.microsoft.com/office/drawing/2014/main" id="{AADA36A0-725D-817E-592C-324432FBE51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1000" b="0" i="0"/>
              <a:t>Niels Tuning (</a:t>
            </a:r>
            <a:fld id="{E962AC0D-B465-8847-837C-C31775719A20}" type="slidenum">
              <a:rPr lang="en-US" altLang="en-CH" sz="1000" b="0" i="0"/>
              <a:pPr eaLnBrk="1" hangingPunct="1"/>
              <a:t>88</a:t>
            </a:fld>
            <a:r>
              <a:rPr lang="en-US" altLang="en-CH" sz="1000" b="0" i="0"/>
              <a:t>)</a:t>
            </a:r>
          </a:p>
        </p:txBody>
      </p:sp>
      <p:sp>
        <p:nvSpPr>
          <p:cNvPr id="58371" name="Rectangle 8">
            <a:extLst>
              <a:ext uri="{FF2B5EF4-FFF2-40B4-BE49-F238E27FC236}">
                <a16:creationId xmlns:a16="http://schemas.microsoft.com/office/drawing/2014/main" id="{E1682B0F-0A01-5959-B9BB-BD8C5277D58C}"/>
              </a:ext>
            </a:extLst>
          </p:cNvPr>
          <p:cNvSpPr>
            <a:spLocks noChangeArrowheads="1"/>
          </p:cNvSpPr>
          <p:nvPr/>
        </p:nvSpPr>
        <p:spPr bwMode="auto">
          <a:xfrm>
            <a:off x="304800" y="8001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b="1" i="1">
                <a:solidFill>
                  <a:schemeClr val="accent2"/>
                </a:solidFill>
                <a:latin typeface="Verdana" panose="020B0604030504040204" pitchFamily="34" charset="0"/>
                <a:ea typeface="ＭＳ Ｐゴシック" panose="020B0600070205080204" pitchFamily="34" charset="-128"/>
              </a:defRPr>
            </a:lvl1pPr>
            <a:lvl2pPr marL="800100" indent="-34290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Char char="•"/>
            </a:pPr>
            <a:r>
              <a:rPr lang="en-US" altLang="en-CH" sz="2000" b="0" i="0" dirty="0"/>
              <a:t>Remember: </a:t>
            </a:r>
          </a:p>
          <a:p>
            <a:pPr lvl="1" eaLnBrk="1" hangingPunct="1">
              <a:spcBef>
                <a:spcPct val="50000"/>
              </a:spcBef>
              <a:buFontTx/>
              <a:buChar char="–"/>
            </a:pPr>
            <a:r>
              <a:rPr lang="en-US" altLang="en-CH" sz="2000" b="0" i="0" dirty="0"/>
              <a:t>P</a:t>
            </a:r>
            <a:r>
              <a:rPr lang="en-US" altLang="en-CH" sz="2000" b="0" i="0" baseline="30000" dirty="0"/>
              <a:t>2</a:t>
            </a:r>
            <a:r>
              <a:rPr lang="en-US" altLang="en-CH" sz="2000" b="0" i="0" dirty="0"/>
              <a:t> = 1  (x </a:t>
            </a:r>
            <a:r>
              <a:rPr lang="en-US" altLang="en-CH" sz="2000" b="0" i="0" dirty="0">
                <a:sym typeface="Wingdings" pitchFamily="2" charset="2"/>
              </a:rPr>
              <a:t> -x  x)</a:t>
            </a:r>
            <a:endParaRPr lang="en-US" altLang="en-CH" sz="2000" b="0" i="0" dirty="0"/>
          </a:p>
          <a:p>
            <a:pPr lvl="1" eaLnBrk="1" hangingPunct="1">
              <a:spcBef>
                <a:spcPct val="50000"/>
              </a:spcBef>
              <a:buFontTx/>
              <a:buChar char="–"/>
            </a:pPr>
            <a:r>
              <a:rPr lang="en-US" altLang="en-CH" sz="2000" b="0" i="0" dirty="0"/>
              <a:t>C</a:t>
            </a:r>
            <a:r>
              <a:rPr lang="en-US" altLang="en-CH" sz="2000" b="0" i="0" baseline="30000" dirty="0"/>
              <a:t>2</a:t>
            </a:r>
            <a:r>
              <a:rPr lang="en-US" altLang="en-CH" sz="2000" b="0" i="0" dirty="0"/>
              <a:t> = 1  (</a:t>
            </a:r>
            <a:r>
              <a:rPr lang="el-GR" altLang="en-CH" sz="2000" i="0" dirty="0">
                <a:latin typeface="Times New Roman" panose="02020603050405020304" pitchFamily="18" charset="0"/>
              </a:rPr>
              <a:t>ψ</a:t>
            </a:r>
            <a:r>
              <a:rPr lang="en-US" altLang="en-CH" sz="2000" i="0" dirty="0">
                <a:latin typeface="Times New Roman" panose="02020603050405020304" pitchFamily="18" charset="0"/>
              </a:rPr>
              <a:t> </a:t>
            </a:r>
            <a:r>
              <a:rPr lang="en-US" altLang="en-CH" sz="2000" i="0" dirty="0">
                <a:latin typeface="Times New Roman" panose="02020603050405020304" pitchFamily="18" charset="0"/>
                <a:sym typeface="Wingdings" pitchFamily="2" charset="2"/>
              </a:rPr>
              <a:t></a:t>
            </a:r>
            <a:r>
              <a:rPr lang="en-US" altLang="en-CH" sz="2000" i="0" dirty="0">
                <a:sym typeface="Symbol" pitchFamily="2" charset="2"/>
              </a:rPr>
              <a:t> </a:t>
            </a:r>
            <a:r>
              <a:rPr lang="en-US" altLang="en-CH" sz="2000" i="0" dirty="0" err="1">
                <a:latin typeface="Times New Roman" panose="02020603050405020304" pitchFamily="18" charset="0"/>
                <a:sym typeface="Symbol" pitchFamily="2" charset="2"/>
              </a:rPr>
              <a:t>ψ</a:t>
            </a:r>
            <a:r>
              <a:rPr lang="en-US" altLang="en-CH" sz="2000" i="0" dirty="0">
                <a:latin typeface="Times New Roman" panose="02020603050405020304" pitchFamily="18" charset="0"/>
                <a:sym typeface="Symbol" pitchFamily="2" charset="2"/>
              </a:rPr>
              <a:t> </a:t>
            </a:r>
            <a:r>
              <a:rPr lang="en-US" altLang="en-CH" sz="2000" i="0" dirty="0">
                <a:latin typeface="Times New Roman" panose="02020603050405020304" pitchFamily="18" charset="0"/>
                <a:sym typeface="Wingdings" pitchFamily="2" charset="2"/>
              </a:rPr>
              <a:t> </a:t>
            </a:r>
            <a:r>
              <a:rPr lang="el-GR" altLang="en-CH" sz="2000" i="0" dirty="0">
                <a:latin typeface="Times New Roman" panose="02020603050405020304" pitchFamily="18" charset="0"/>
              </a:rPr>
              <a:t>ψ</a:t>
            </a:r>
            <a:r>
              <a:rPr lang="en-US" altLang="en-CH" sz="2000" i="0" dirty="0"/>
              <a:t> </a:t>
            </a:r>
            <a:r>
              <a:rPr lang="en-US" altLang="en-CH" sz="2000" b="0" i="0" dirty="0"/>
              <a:t>)</a:t>
            </a:r>
          </a:p>
          <a:p>
            <a:pPr lvl="1" eaLnBrk="1" hangingPunct="1">
              <a:spcBef>
                <a:spcPct val="50000"/>
              </a:spcBef>
              <a:buFontTx/>
              <a:buChar char="–"/>
            </a:pPr>
            <a:r>
              <a:rPr lang="en-US" altLang="en-CH" sz="2000" b="0" i="0" dirty="0">
                <a:sym typeface="Wingdings" pitchFamily="2" charset="2"/>
              </a:rPr>
              <a:t> CP</a:t>
            </a:r>
            <a:r>
              <a:rPr lang="en-US" altLang="en-CH" sz="2000" b="0" i="0" baseline="30000" dirty="0">
                <a:sym typeface="Wingdings" pitchFamily="2" charset="2"/>
              </a:rPr>
              <a:t>2</a:t>
            </a:r>
            <a:r>
              <a:rPr lang="en-US" altLang="en-CH" sz="2000" b="0" i="0" dirty="0">
                <a:sym typeface="Wingdings" pitchFamily="2" charset="2"/>
              </a:rPr>
              <a:t> =1 </a:t>
            </a:r>
            <a:endParaRPr lang="en-US" altLang="en-CH" sz="2000" b="0" i="0" dirty="0"/>
          </a:p>
          <a:p>
            <a:pPr eaLnBrk="1" hangingPunct="1">
              <a:spcBef>
                <a:spcPct val="50000"/>
              </a:spcBef>
              <a:buFont typeface="Arial" panose="020B0604020202020204" pitchFamily="34" charset="0"/>
              <a:buChar char="•"/>
            </a:pPr>
            <a:r>
              <a:rPr lang="en-US" altLang="en-CH" sz="2000" b="0" i="0" dirty="0">
                <a:solidFill>
                  <a:schemeClr val="tx1"/>
                </a:solidFill>
              </a:rPr>
              <a:t>CP | f &gt; = </a:t>
            </a:r>
            <a:r>
              <a:rPr lang="el-GR" altLang="en-CH" sz="2000" b="0" i="0" dirty="0">
                <a:solidFill>
                  <a:schemeClr val="tx1"/>
                </a:solidFill>
                <a:latin typeface="Times New Roman" panose="02020603050405020304" pitchFamily="18" charset="0"/>
                <a:sym typeface="Symbol" pitchFamily="2" charset="2"/>
              </a:rPr>
              <a:t></a:t>
            </a:r>
            <a:r>
              <a:rPr lang="en-US" altLang="en-CH" sz="2000" b="0" i="0" baseline="-25000" dirty="0">
                <a:solidFill>
                  <a:schemeClr val="tx1"/>
                </a:solidFill>
              </a:rPr>
              <a:t> </a:t>
            </a:r>
            <a:r>
              <a:rPr lang="en-US" altLang="en-CH" sz="2000" b="0" i="0" dirty="0">
                <a:solidFill>
                  <a:schemeClr val="tx1"/>
                </a:solidFill>
              </a:rPr>
              <a:t>| f &gt;</a:t>
            </a:r>
            <a:r>
              <a:rPr lang="en-US" altLang="en-CH" sz="2000" b="0" i="0" dirty="0">
                <a:solidFill>
                  <a:schemeClr val="tx1"/>
                </a:solidFill>
                <a:latin typeface="Times New Roman" panose="02020603050405020304" pitchFamily="18" charset="0"/>
              </a:rPr>
              <a:t> </a:t>
            </a:r>
          </a:p>
          <a:p>
            <a:pPr eaLnBrk="1" hangingPunct="1">
              <a:spcBef>
                <a:spcPct val="50000"/>
              </a:spcBef>
              <a:buFont typeface="Arial" panose="020B0604020202020204" pitchFamily="34" charset="0"/>
              <a:buChar char="•"/>
            </a:pPr>
            <a:r>
              <a:rPr lang="en-US" altLang="en-CH" sz="2000" b="0" i="0" dirty="0">
                <a:solidFill>
                  <a:schemeClr val="tx1"/>
                </a:solidFill>
              </a:rPr>
              <a:t>Knowing this we can evaluate the effect of CP on the K</a:t>
            </a:r>
            <a:r>
              <a:rPr lang="en-US" altLang="en-CH" sz="2000" b="0" i="0" baseline="30000" dirty="0">
                <a:solidFill>
                  <a:schemeClr val="tx1"/>
                </a:solidFill>
              </a:rPr>
              <a:t>0</a:t>
            </a:r>
          </a:p>
          <a:p>
            <a:pPr lvl="1" eaLnBrk="1" hangingPunct="1"/>
            <a:r>
              <a:rPr lang="en-US" altLang="en-CH" sz="2000" b="0" i="0" dirty="0"/>
              <a:t>CP|</a:t>
            </a:r>
            <a:r>
              <a:rPr lang="en-US" altLang="en-CH" sz="2000" b="0" i="0" dirty="0">
                <a:sym typeface="Symbol" pitchFamily="2" charset="2"/>
              </a:rPr>
              <a:t>K</a:t>
            </a:r>
            <a:r>
              <a:rPr lang="en-US" altLang="en-CH" sz="2000" b="0" i="0" baseline="30000" dirty="0"/>
              <a:t>0</a:t>
            </a:r>
            <a:r>
              <a:rPr lang="en-US" altLang="en-CH" sz="2000" b="0" i="0" dirty="0"/>
              <a:t>&gt; = -1| K</a:t>
            </a:r>
            <a:r>
              <a:rPr lang="en-US" altLang="en-CH" sz="2000" b="0" i="0" baseline="30000" dirty="0"/>
              <a:t>0</a:t>
            </a:r>
            <a:r>
              <a:rPr lang="en-US" altLang="en-CH" sz="2000" b="0" i="0" dirty="0"/>
              <a:t>&gt;</a:t>
            </a:r>
          </a:p>
          <a:p>
            <a:pPr lvl="1" eaLnBrk="1" hangingPunct="1"/>
            <a:r>
              <a:rPr lang="en-US" altLang="en-CH" sz="2000" b="0" i="0" dirty="0"/>
              <a:t>CP| K</a:t>
            </a:r>
            <a:r>
              <a:rPr lang="en-US" altLang="en-CH" sz="2000" b="0" i="0" baseline="30000" dirty="0"/>
              <a:t>0</a:t>
            </a:r>
            <a:r>
              <a:rPr lang="en-US" altLang="en-CH" sz="2000" b="0" i="0" dirty="0"/>
              <a:t>&gt; = -1|</a:t>
            </a:r>
            <a:r>
              <a:rPr lang="en-US" altLang="en-CH" sz="2000" b="0" i="0" dirty="0">
                <a:sym typeface="Symbol" pitchFamily="2" charset="2"/>
              </a:rPr>
              <a:t>K</a:t>
            </a:r>
            <a:r>
              <a:rPr lang="en-US" altLang="en-CH" sz="2000" b="0" i="0" baseline="30000" dirty="0"/>
              <a:t>0 </a:t>
            </a:r>
            <a:r>
              <a:rPr lang="en-US" altLang="en-CH" sz="2000" b="0" i="0" dirty="0"/>
              <a:t>&gt;</a:t>
            </a:r>
            <a:endParaRPr lang="en-US" altLang="en-CH" sz="2000" b="0" i="0" dirty="0">
              <a:latin typeface="Times New Roman" panose="02020603050405020304" pitchFamily="18" charset="0"/>
            </a:endParaRPr>
          </a:p>
          <a:p>
            <a:pPr eaLnBrk="1" hangingPunct="1">
              <a:spcBef>
                <a:spcPct val="50000"/>
              </a:spcBef>
              <a:buFont typeface="Arial" panose="020B0604020202020204" pitchFamily="34" charset="0"/>
              <a:buChar char="•"/>
            </a:pPr>
            <a:r>
              <a:rPr lang="en-US" altLang="en-CH" sz="2000" b="0" i="0" dirty="0">
                <a:solidFill>
                  <a:schemeClr val="tx1"/>
                </a:solidFill>
              </a:rPr>
              <a:t>Mass/Lifetime eigenstates: </a:t>
            </a:r>
            <a:r>
              <a:rPr lang="en-US" altLang="en-CH" sz="2000" b="0" u="sng" dirty="0">
                <a:solidFill>
                  <a:schemeClr val="tx1"/>
                </a:solidFill>
              </a:rPr>
              <a:t>almost</a:t>
            </a:r>
            <a:r>
              <a:rPr lang="en-US" altLang="en-CH" sz="2000" b="0" i="0" dirty="0">
                <a:solidFill>
                  <a:schemeClr val="tx1"/>
                </a:solidFill>
              </a:rPr>
              <a:t> CP eigenstates!</a:t>
            </a:r>
          </a:p>
          <a:p>
            <a:pPr lvl="1" eaLnBrk="1" hangingPunct="1"/>
            <a:r>
              <a:rPr lang="en-US" altLang="en-CH" sz="2000" b="0" i="0" dirty="0"/>
              <a:t>|K</a:t>
            </a:r>
            <a:r>
              <a:rPr lang="en-US" altLang="en-CH" sz="2000" b="0" i="0" baseline="-25000" dirty="0"/>
              <a:t>1</a:t>
            </a:r>
            <a:r>
              <a:rPr lang="en-US" altLang="en-CH" sz="2000" b="0" i="0" dirty="0"/>
              <a:t>&gt; = p| K</a:t>
            </a:r>
            <a:r>
              <a:rPr lang="en-US" altLang="en-CH" sz="2000" b="0" i="0" baseline="30000" dirty="0"/>
              <a:t>0</a:t>
            </a:r>
            <a:r>
              <a:rPr lang="en-US" altLang="en-CH" sz="2000" b="0" i="0" dirty="0"/>
              <a:t>&gt; +q|</a:t>
            </a:r>
            <a:r>
              <a:rPr lang="en-US" altLang="en-CH" sz="2000" b="0" i="0" dirty="0">
                <a:sym typeface="Symbol" pitchFamily="2" charset="2"/>
              </a:rPr>
              <a:t>K</a:t>
            </a:r>
            <a:r>
              <a:rPr lang="en-US" altLang="en-CH" sz="2000" b="0" i="0" baseline="30000" dirty="0"/>
              <a:t>0</a:t>
            </a:r>
            <a:r>
              <a:rPr lang="en-US" altLang="en-CH" sz="2000" b="0" i="0" dirty="0"/>
              <a:t>&gt;</a:t>
            </a:r>
          </a:p>
          <a:p>
            <a:pPr lvl="1" eaLnBrk="1" hangingPunct="1"/>
            <a:r>
              <a:rPr lang="en-US" altLang="en-CH" sz="2000" b="0" i="0" dirty="0"/>
              <a:t>|K</a:t>
            </a:r>
            <a:r>
              <a:rPr lang="en-US" altLang="en-CH" sz="2000" b="0" i="0" baseline="-25000" dirty="0"/>
              <a:t>2</a:t>
            </a:r>
            <a:r>
              <a:rPr lang="en-US" altLang="en-CH" sz="2000" b="0" i="0" dirty="0"/>
              <a:t>&gt; = p| K</a:t>
            </a:r>
            <a:r>
              <a:rPr lang="en-US" altLang="en-CH" sz="2000" b="0" i="0" baseline="30000" dirty="0"/>
              <a:t>0</a:t>
            </a:r>
            <a:r>
              <a:rPr lang="en-US" altLang="en-CH" sz="2000" b="0" i="0" dirty="0"/>
              <a:t>&gt; - q|</a:t>
            </a:r>
            <a:r>
              <a:rPr lang="en-US" altLang="en-CH" sz="2000" b="0" i="0" dirty="0">
                <a:sym typeface="Symbol" pitchFamily="2" charset="2"/>
              </a:rPr>
              <a:t>K</a:t>
            </a:r>
            <a:r>
              <a:rPr lang="en-US" altLang="en-CH" sz="2000" b="0" i="0" baseline="30000" dirty="0"/>
              <a:t>0</a:t>
            </a:r>
            <a:r>
              <a:rPr lang="en-US" altLang="en-CH" sz="2000" b="0" i="0" dirty="0"/>
              <a:t>&gt;</a:t>
            </a:r>
          </a:p>
          <a:p>
            <a:pPr lvl="1" eaLnBrk="1" hangingPunct="1"/>
            <a:endParaRPr lang="en-US" altLang="en-CH" sz="2000" b="0" i="0" dirty="0"/>
          </a:p>
          <a:p>
            <a:pPr lvl="1" eaLnBrk="1" hangingPunct="1"/>
            <a:r>
              <a:rPr lang="en-US" altLang="en-CH" sz="2000" b="0" dirty="0">
                <a:solidFill>
                  <a:schemeClr val="tx1"/>
                </a:solidFill>
              </a:rPr>
              <a:t>|K</a:t>
            </a:r>
            <a:r>
              <a:rPr lang="en-US" altLang="en-CH" sz="2000" b="0" baseline="-25000" dirty="0">
                <a:solidFill>
                  <a:schemeClr val="tx1"/>
                </a:solidFill>
              </a:rPr>
              <a:t>1</a:t>
            </a:r>
            <a:r>
              <a:rPr lang="en-US" altLang="en-CH" sz="2000" b="0" dirty="0">
                <a:solidFill>
                  <a:schemeClr val="tx1"/>
                </a:solidFill>
              </a:rPr>
              <a:t>&gt; (CP=+1) </a:t>
            </a:r>
            <a:r>
              <a:rPr lang="en-US" altLang="en-CH" sz="2000" b="0" dirty="0">
                <a:solidFill>
                  <a:schemeClr val="tx1"/>
                </a:solidFill>
                <a:sym typeface="Wingdings" pitchFamily="2" charset="2"/>
              </a:rPr>
              <a:t> </a:t>
            </a:r>
            <a:r>
              <a:rPr lang="en-US" altLang="en-CH" sz="2400" b="0" dirty="0">
                <a:solidFill>
                  <a:schemeClr val="tx1"/>
                </a:solidFill>
                <a:latin typeface="Times New Roman" panose="02020603050405020304" pitchFamily="18" charset="0"/>
                <a:sym typeface="Wingdings" pitchFamily="2" charset="2"/>
              </a:rPr>
              <a:t>→ </a:t>
            </a:r>
            <a:r>
              <a:rPr lang="en-US" altLang="en-CH" sz="2000" b="0" dirty="0">
                <a:solidFill>
                  <a:schemeClr val="tx1"/>
                </a:solidFill>
                <a:latin typeface="Symbol" pitchFamily="2" charset="2"/>
                <a:sym typeface="Wingdings" pitchFamily="2" charset="2"/>
              </a:rPr>
              <a:t>p</a:t>
            </a:r>
            <a:r>
              <a:rPr lang="en-US" altLang="en-CH" sz="2000" b="0" dirty="0">
                <a:solidFill>
                  <a:schemeClr val="tx1"/>
                </a:solidFill>
                <a:sym typeface="Wingdings" pitchFamily="2" charset="2"/>
              </a:rPr>
              <a:t> </a:t>
            </a:r>
            <a:r>
              <a:rPr lang="en-US" altLang="en-CH" sz="2000" b="0" dirty="0">
                <a:solidFill>
                  <a:schemeClr val="tx1"/>
                </a:solidFill>
                <a:latin typeface="Symbol" pitchFamily="2" charset="2"/>
                <a:sym typeface="Wingdings" pitchFamily="2" charset="2"/>
              </a:rPr>
              <a:t>p</a:t>
            </a:r>
            <a:r>
              <a:rPr lang="en-US" altLang="en-CH" sz="2000" b="0" dirty="0">
                <a:solidFill>
                  <a:schemeClr val="tx1"/>
                </a:solidFill>
                <a:sym typeface="Wingdings" pitchFamily="2" charset="2"/>
              </a:rPr>
              <a:t>     (CP= (-1)(-1)(-1)</a:t>
            </a:r>
            <a:r>
              <a:rPr lang="en-US" altLang="en-CH" sz="2000" b="0" baseline="30000" dirty="0">
                <a:solidFill>
                  <a:schemeClr val="tx1"/>
                </a:solidFill>
                <a:sym typeface="Wingdings" pitchFamily="2" charset="2"/>
              </a:rPr>
              <a:t>l=0</a:t>
            </a:r>
            <a:r>
              <a:rPr lang="en-US" altLang="en-CH" sz="2000" b="0" dirty="0">
                <a:solidFill>
                  <a:schemeClr val="tx1"/>
                </a:solidFill>
                <a:sym typeface="Wingdings" pitchFamily="2" charset="2"/>
              </a:rPr>
              <a:t>       =+1)</a:t>
            </a:r>
          </a:p>
          <a:p>
            <a:pPr lvl="1" eaLnBrk="1" hangingPunct="1"/>
            <a:r>
              <a:rPr lang="en-US" altLang="en-CH" sz="2000" b="0" dirty="0">
                <a:solidFill>
                  <a:schemeClr val="tx1"/>
                </a:solidFill>
                <a:sym typeface="Wingdings" pitchFamily="2" charset="2"/>
              </a:rPr>
              <a:t>|K</a:t>
            </a:r>
            <a:r>
              <a:rPr lang="en-US" altLang="en-CH" sz="2000" b="0" baseline="-25000" dirty="0">
                <a:solidFill>
                  <a:schemeClr val="tx1"/>
                </a:solidFill>
                <a:sym typeface="Wingdings" pitchFamily="2" charset="2"/>
              </a:rPr>
              <a:t>2</a:t>
            </a:r>
            <a:r>
              <a:rPr lang="en-US" altLang="en-CH" sz="2000" b="0" dirty="0">
                <a:solidFill>
                  <a:schemeClr val="tx1"/>
                </a:solidFill>
                <a:sym typeface="Wingdings" pitchFamily="2" charset="2"/>
              </a:rPr>
              <a:t>&gt; (CP=-1)  </a:t>
            </a:r>
            <a:r>
              <a:rPr lang="en-US" altLang="en-CH" sz="2400" b="0" dirty="0">
                <a:solidFill>
                  <a:schemeClr val="tx1"/>
                </a:solidFill>
                <a:latin typeface="Times New Roman" panose="02020603050405020304" pitchFamily="18" charset="0"/>
                <a:sym typeface="Wingdings" pitchFamily="2" charset="2"/>
              </a:rPr>
              <a:t>→</a:t>
            </a:r>
            <a:r>
              <a:rPr lang="en-US" altLang="en-CH" sz="2000" b="0" dirty="0">
                <a:solidFill>
                  <a:schemeClr val="tx1"/>
                </a:solidFill>
                <a:sym typeface="Wingdings" pitchFamily="2" charset="2"/>
              </a:rPr>
              <a:t> </a:t>
            </a:r>
            <a:r>
              <a:rPr lang="en-US" altLang="en-CH" sz="2000" b="0" dirty="0">
                <a:solidFill>
                  <a:schemeClr val="tx1"/>
                </a:solidFill>
                <a:latin typeface="Symbol" pitchFamily="2" charset="2"/>
                <a:sym typeface="Wingdings" pitchFamily="2" charset="2"/>
              </a:rPr>
              <a:t>p p p</a:t>
            </a:r>
            <a:r>
              <a:rPr lang="en-US" altLang="en-CH" sz="2000" b="0" dirty="0">
                <a:solidFill>
                  <a:schemeClr val="tx1"/>
                </a:solidFill>
                <a:sym typeface="Wingdings" pitchFamily="2" charset="2"/>
              </a:rPr>
              <a:t>   (CP = (-1)(-1)(-1)(-1)</a:t>
            </a:r>
            <a:r>
              <a:rPr lang="en-US" altLang="en-CH" sz="2000" b="0" baseline="30000" dirty="0">
                <a:solidFill>
                  <a:schemeClr val="tx1"/>
                </a:solidFill>
                <a:sym typeface="Wingdings" pitchFamily="2" charset="2"/>
              </a:rPr>
              <a:t>l=0</a:t>
            </a:r>
            <a:r>
              <a:rPr lang="en-US" altLang="en-CH" sz="2000" b="0" dirty="0">
                <a:solidFill>
                  <a:schemeClr val="tx1"/>
                </a:solidFill>
                <a:sym typeface="Wingdings" pitchFamily="2" charset="2"/>
              </a:rPr>
              <a:t> = -1)</a:t>
            </a:r>
            <a:endParaRPr lang="en-US" altLang="en-CH" sz="2000" b="0" i="0" dirty="0">
              <a:solidFill>
                <a:schemeClr val="tx1"/>
              </a:solidFill>
            </a:endParaRPr>
          </a:p>
          <a:p>
            <a:pPr lvl="1" eaLnBrk="1" hangingPunct="1"/>
            <a:endParaRPr lang="en-US" altLang="en-CH" sz="2000" b="0" i="0" dirty="0">
              <a:solidFill>
                <a:schemeClr val="tx1"/>
              </a:solidFill>
            </a:endParaRPr>
          </a:p>
          <a:p>
            <a:pPr eaLnBrk="1" hangingPunct="1">
              <a:spcBef>
                <a:spcPct val="50000"/>
              </a:spcBef>
              <a:buFont typeface="Arial" panose="020B0604020202020204" pitchFamily="34" charset="0"/>
              <a:buChar char="•"/>
            </a:pPr>
            <a:endParaRPr lang="el-GR" altLang="en-CH" sz="1800" b="0" i="0" dirty="0">
              <a:solidFill>
                <a:schemeClr val="tx1"/>
              </a:solidFill>
            </a:endParaRPr>
          </a:p>
        </p:txBody>
      </p:sp>
      <p:sp>
        <p:nvSpPr>
          <p:cNvPr id="58372" name="Text Box 8">
            <a:extLst>
              <a:ext uri="{FF2B5EF4-FFF2-40B4-BE49-F238E27FC236}">
                <a16:creationId xmlns:a16="http://schemas.microsoft.com/office/drawing/2014/main" id="{FA660899-2398-6713-B1F0-21B0F90CE147}"/>
              </a:ext>
            </a:extLst>
          </p:cNvPr>
          <p:cNvSpPr txBox="1">
            <a:spLocks noChangeArrowheads="1"/>
          </p:cNvSpPr>
          <p:nvPr/>
        </p:nvSpPr>
        <p:spPr bwMode="auto">
          <a:xfrm>
            <a:off x="7107238" y="5143500"/>
            <a:ext cx="19605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1200"/>
              <a:t>( S(</a:t>
            </a:r>
            <a:r>
              <a:rPr lang="en-US" altLang="en-CH" sz="1200">
                <a:latin typeface="Times New Roman" panose="02020603050405020304" pitchFamily="18" charset="0"/>
              </a:rPr>
              <a:t>K</a:t>
            </a:r>
            <a:r>
              <a:rPr lang="en-US" altLang="en-CH" sz="1200"/>
              <a:t>)=0</a:t>
            </a:r>
            <a:r>
              <a:rPr lang="en-US" altLang="en-CH" sz="1200">
                <a:latin typeface="Times New Roman" panose="02020603050405020304" pitchFamily="18" charset="0"/>
              </a:rPr>
              <a:t> </a:t>
            </a:r>
            <a:r>
              <a:rPr lang="en-US" altLang="en-CH" sz="1200">
                <a:latin typeface="Times New Roman" panose="02020603050405020304" pitchFamily="18" charset="0"/>
                <a:sym typeface="Wingdings" pitchFamily="2" charset="2"/>
              </a:rPr>
              <a:t> </a:t>
            </a:r>
            <a:r>
              <a:rPr lang="en-US" altLang="en-CH" sz="1200">
                <a:sym typeface="Wingdings" pitchFamily="2" charset="2"/>
              </a:rPr>
              <a:t>L(</a:t>
            </a:r>
            <a:r>
              <a:rPr lang="el-GR" altLang="en-CH" sz="1200">
                <a:latin typeface="Times New Roman" panose="02020603050405020304" pitchFamily="18" charset="0"/>
                <a:sym typeface="Wingdings" pitchFamily="2" charset="2"/>
              </a:rPr>
              <a:t>ππ</a:t>
            </a:r>
            <a:r>
              <a:rPr lang="en-US" altLang="en-CH" sz="1200">
                <a:sym typeface="Wingdings" pitchFamily="2" charset="2"/>
              </a:rPr>
              <a:t>)=0 )</a:t>
            </a:r>
            <a:endParaRPr lang="el-GR" altLang="en-CH" sz="1200"/>
          </a:p>
        </p:txBody>
      </p:sp>
      <p:sp>
        <p:nvSpPr>
          <p:cNvPr id="6" name="Rectangle 5">
            <a:extLst>
              <a:ext uri="{FF2B5EF4-FFF2-40B4-BE49-F238E27FC236}">
                <a16:creationId xmlns:a16="http://schemas.microsoft.com/office/drawing/2014/main" id="{A0E86C14-E172-EE4B-07F1-4EE77048AD07}"/>
              </a:ext>
            </a:extLst>
          </p:cNvPr>
          <p:cNvSpPr>
            <a:spLocks noChangeArrowheads="1"/>
          </p:cNvSpPr>
          <p:nvPr/>
        </p:nvSpPr>
        <p:spPr bwMode="auto">
          <a:xfrm>
            <a:off x="762000" y="3429000"/>
            <a:ext cx="2819400" cy="685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cxnSp>
        <p:nvCxnSpPr>
          <p:cNvPr id="58374" name="Straight Connector 2">
            <a:extLst>
              <a:ext uri="{FF2B5EF4-FFF2-40B4-BE49-F238E27FC236}">
                <a16:creationId xmlns:a16="http://schemas.microsoft.com/office/drawing/2014/main" id="{5E8B22D0-F195-0D82-B45F-9A93C90839B2}"/>
              </a:ext>
            </a:extLst>
          </p:cNvPr>
          <p:cNvCxnSpPr>
            <a:cxnSpLocks noChangeShapeType="1"/>
          </p:cNvCxnSpPr>
          <p:nvPr/>
        </p:nvCxnSpPr>
        <p:spPr bwMode="auto">
          <a:xfrm>
            <a:off x="2819400" y="1828800"/>
            <a:ext cx="3048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cxnSp>
      <p:cxnSp>
        <p:nvCxnSpPr>
          <p:cNvPr id="58375" name="Straight Connector 9">
            <a:extLst>
              <a:ext uri="{FF2B5EF4-FFF2-40B4-BE49-F238E27FC236}">
                <a16:creationId xmlns:a16="http://schemas.microsoft.com/office/drawing/2014/main" id="{EEB15669-BD82-13B9-FA4E-12BA9FBCF094}"/>
              </a:ext>
            </a:extLst>
          </p:cNvPr>
          <p:cNvCxnSpPr>
            <a:cxnSpLocks noChangeShapeType="1"/>
          </p:cNvCxnSpPr>
          <p:nvPr/>
        </p:nvCxnSpPr>
        <p:spPr bwMode="auto">
          <a:xfrm>
            <a:off x="3200400" y="4800600"/>
            <a:ext cx="3048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cxnSp>
      <p:cxnSp>
        <p:nvCxnSpPr>
          <p:cNvPr id="58376" name="Straight Connector 10">
            <a:extLst>
              <a:ext uri="{FF2B5EF4-FFF2-40B4-BE49-F238E27FC236}">
                <a16:creationId xmlns:a16="http://schemas.microsoft.com/office/drawing/2014/main" id="{1A6445CB-DD9F-A6E9-A592-7505539A4E67}"/>
              </a:ext>
            </a:extLst>
          </p:cNvPr>
          <p:cNvCxnSpPr>
            <a:cxnSpLocks noChangeShapeType="1"/>
          </p:cNvCxnSpPr>
          <p:nvPr/>
        </p:nvCxnSpPr>
        <p:spPr bwMode="auto">
          <a:xfrm>
            <a:off x="3200400" y="4495800"/>
            <a:ext cx="3048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054A3-D0A8-8B75-FEF5-768DA775DDE4}"/>
            </a:ext>
          </a:extLst>
        </p:cNvPr>
        <p:cNvGrpSpPr/>
        <p:nvPr/>
      </p:nvGrpSpPr>
      <p:grpSpPr>
        <a:xfrm>
          <a:off x="0" y="0"/>
          <a:ext cx="0" cy="0"/>
          <a:chOff x="0" y="0"/>
          <a:chExt cx="0" cy="0"/>
        </a:xfrm>
      </p:grpSpPr>
      <p:sp>
        <p:nvSpPr>
          <p:cNvPr id="58369" name="Title 1">
            <a:extLst>
              <a:ext uri="{FF2B5EF4-FFF2-40B4-BE49-F238E27FC236}">
                <a16:creationId xmlns:a16="http://schemas.microsoft.com/office/drawing/2014/main" id="{5CBE297B-F323-97F7-EC3E-AA2EA28B7ECE}"/>
              </a:ext>
            </a:extLst>
          </p:cNvPr>
          <p:cNvSpPr>
            <a:spLocks noGrp="1"/>
          </p:cNvSpPr>
          <p:nvPr>
            <p:ph type="title"/>
          </p:nvPr>
        </p:nvSpPr>
        <p:spPr/>
        <p:txBody>
          <a:bodyPr/>
          <a:lstStyle/>
          <a:p>
            <a:r>
              <a:rPr lang="en-US" altLang="en-CH" dirty="0">
                <a:ea typeface="ＭＳ Ｐゴシック" panose="020B0600070205080204" pitchFamily="34" charset="-128"/>
              </a:rPr>
              <a:t>CP eigenvalue</a:t>
            </a:r>
          </a:p>
        </p:txBody>
      </p:sp>
      <p:sp>
        <p:nvSpPr>
          <p:cNvPr id="58370" name="Footer Placeholder 2">
            <a:extLst>
              <a:ext uri="{FF2B5EF4-FFF2-40B4-BE49-F238E27FC236}">
                <a16:creationId xmlns:a16="http://schemas.microsoft.com/office/drawing/2014/main" id="{35C23ED9-3B97-0E77-CFA9-8A8A883EB78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1000" b="0" i="0"/>
              <a:t>Niels Tuning (</a:t>
            </a:r>
            <a:fld id="{E962AC0D-B465-8847-837C-C31775719A20}" type="slidenum">
              <a:rPr lang="en-US" altLang="en-CH" sz="1000" b="0" i="0"/>
              <a:pPr eaLnBrk="1" hangingPunct="1"/>
              <a:t>89</a:t>
            </a:fld>
            <a:r>
              <a:rPr lang="en-US" altLang="en-CH" sz="1000" b="0" i="0"/>
              <a:t>)</a:t>
            </a:r>
          </a:p>
        </p:txBody>
      </p:sp>
      <p:sp>
        <p:nvSpPr>
          <p:cNvPr id="58371" name="Rectangle 8">
            <a:extLst>
              <a:ext uri="{FF2B5EF4-FFF2-40B4-BE49-F238E27FC236}">
                <a16:creationId xmlns:a16="http://schemas.microsoft.com/office/drawing/2014/main" id="{25F12379-BD54-A78D-E561-EB7456475276}"/>
              </a:ext>
            </a:extLst>
          </p:cNvPr>
          <p:cNvSpPr>
            <a:spLocks noChangeArrowheads="1"/>
          </p:cNvSpPr>
          <p:nvPr/>
        </p:nvSpPr>
        <p:spPr bwMode="auto">
          <a:xfrm>
            <a:off x="304800" y="8001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b="1" i="1">
                <a:solidFill>
                  <a:schemeClr val="accent2"/>
                </a:solidFill>
                <a:latin typeface="Verdana" panose="020B0604030504040204" pitchFamily="34" charset="0"/>
                <a:ea typeface="ＭＳ Ｐゴシック" panose="020B0600070205080204" pitchFamily="34" charset="-128"/>
              </a:defRPr>
            </a:lvl1pPr>
            <a:lvl2pPr marL="800100" indent="-34290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Char char="•"/>
            </a:pPr>
            <a:r>
              <a:rPr lang="en-US" altLang="en-CH" sz="2000" b="0" i="0" dirty="0"/>
              <a:t>Remember: </a:t>
            </a:r>
          </a:p>
          <a:p>
            <a:pPr lvl="1" eaLnBrk="1" hangingPunct="1">
              <a:spcBef>
                <a:spcPct val="50000"/>
              </a:spcBef>
              <a:buFontTx/>
              <a:buChar char="–"/>
            </a:pPr>
            <a:r>
              <a:rPr lang="en-US" altLang="en-CH" sz="2000" b="0" i="0" dirty="0"/>
              <a:t>P</a:t>
            </a:r>
            <a:r>
              <a:rPr lang="en-US" altLang="en-CH" sz="2000" b="0" i="0" baseline="30000" dirty="0"/>
              <a:t>2</a:t>
            </a:r>
            <a:r>
              <a:rPr lang="en-US" altLang="en-CH" sz="2000" b="0" i="0" dirty="0"/>
              <a:t> = 1  (x </a:t>
            </a:r>
            <a:r>
              <a:rPr lang="en-US" altLang="en-CH" sz="2000" b="0" i="0" dirty="0">
                <a:sym typeface="Wingdings" pitchFamily="2" charset="2"/>
              </a:rPr>
              <a:t> -x  x)</a:t>
            </a:r>
            <a:endParaRPr lang="en-US" altLang="en-CH" sz="2000" b="0" i="0" dirty="0"/>
          </a:p>
          <a:p>
            <a:pPr lvl="1" eaLnBrk="1" hangingPunct="1">
              <a:spcBef>
                <a:spcPct val="50000"/>
              </a:spcBef>
              <a:buFontTx/>
              <a:buChar char="–"/>
            </a:pPr>
            <a:r>
              <a:rPr lang="en-US" altLang="en-CH" sz="2000" b="0" i="0" dirty="0"/>
              <a:t>C</a:t>
            </a:r>
            <a:r>
              <a:rPr lang="en-US" altLang="en-CH" sz="2000" b="0" i="0" baseline="30000" dirty="0"/>
              <a:t>2</a:t>
            </a:r>
            <a:r>
              <a:rPr lang="en-US" altLang="en-CH" sz="2000" b="0" i="0" dirty="0"/>
              <a:t> = 1  (</a:t>
            </a:r>
            <a:r>
              <a:rPr lang="el-GR" altLang="en-CH" sz="2000" i="0" dirty="0">
                <a:latin typeface="Times New Roman" panose="02020603050405020304" pitchFamily="18" charset="0"/>
              </a:rPr>
              <a:t>ψ</a:t>
            </a:r>
            <a:r>
              <a:rPr lang="en-US" altLang="en-CH" sz="2000" i="0" dirty="0">
                <a:latin typeface="Times New Roman" panose="02020603050405020304" pitchFamily="18" charset="0"/>
              </a:rPr>
              <a:t> </a:t>
            </a:r>
            <a:r>
              <a:rPr lang="en-US" altLang="en-CH" sz="2000" i="0" dirty="0">
                <a:latin typeface="Times New Roman" panose="02020603050405020304" pitchFamily="18" charset="0"/>
                <a:sym typeface="Wingdings" pitchFamily="2" charset="2"/>
              </a:rPr>
              <a:t></a:t>
            </a:r>
            <a:r>
              <a:rPr lang="en-US" altLang="en-CH" sz="2000" i="0" dirty="0">
                <a:sym typeface="Symbol" pitchFamily="2" charset="2"/>
              </a:rPr>
              <a:t> </a:t>
            </a:r>
            <a:r>
              <a:rPr lang="en-US" altLang="en-CH" sz="2000" i="0" dirty="0" err="1">
                <a:latin typeface="Times New Roman" panose="02020603050405020304" pitchFamily="18" charset="0"/>
                <a:sym typeface="Symbol" pitchFamily="2" charset="2"/>
              </a:rPr>
              <a:t>ψ</a:t>
            </a:r>
            <a:r>
              <a:rPr lang="en-US" altLang="en-CH" sz="2000" i="0" dirty="0">
                <a:latin typeface="Times New Roman" panose="02020603050405020304" pitchFamily="18" charset="0"/>
                <a:sym typeface="Symbol" pitchFamily="2" charset="2"/>
              </a:rPr>
              <a:t> </a:t>
            </a:r>
            <a:r>
              <a:rPr lang="en-US" altLang="en-CH" sz="2000" i="0" dirty="0">
                <a:latin typeface="Times New Roman" panose="02020603050405020304" pitchFamily="18" charset="0"/>
                <a:sym typeface="Wingdings" pitchFamily="2" charset="2"/>
              </a:rPr>
              <a:t> </a:t>
            </a:r>
            <a:r>
              <a:rPr lang="el-GR" altLang="en-CH" sz="2000" i="0" dirty="0">
                <a:latin typeface="Times New Roman" panose="02020603050405020304" pitchFamily="18" charset="0"/>
              </a:rPr>
              <a:t>ψ</a:t>
            </a:r>
            <a:r>
              <a:rPr lang="en-US" altLang="en-CH" sz="2000" i="0" dirty="0"/>
              <a:t> </a:t>
            </a:r>
            <a:r>
              <a:rPr lang="en-US" altLang="en-CH" sz="2000" b="0" i="0" dirty="0"/>
              <a:t>)</a:t>
            </a:r>
          </a:p>
          <a:p>
            <a:pPr lvl="1" eaLnBrk="1" hangingPunct="1">
              <a:spcBef>
                <a:spcPct val="50000"/>
              </a:spcBef>
              <a:buFontTx/>
              <a:buChar char="–"/>
            </a:pPr>
            <a:r>
              <a:rPr lang="en-US" altLang="en-CH" sz="2000" b="0" i="0" dirty="0">
                <a:sym typeface="Wingdings" pitchFamily="2" charset="2"/>
              </a:rPr>
              <a:t> CP</a:t>
            </a:r>
            <a:r>
              <a:rPr lang="en-US" altLang="en-CH" sz="2000" b="0" i="0" baseline="30000" dirty="0">
                <a:sym typeface="Wingdings" pitchFamily="2" charset="2"/>
              </a:rPr>
              <a:t>2</a:t>
            </a:r>
            <a:r>
              <a:rPr lang="en-US" altLang="en-CH" sz="2000" b="0" i="0" dirty="0">
                <a:sym typeface="Wingdings" pitchFamily="2" charset="2"/>
              </a:rPr>
              <a:t> =1 </a:t>
            </a:r>
            <a:endParaRPr lang="en-US" altLang="en-CH" sz="2000" b="0" i="0" dirty="0"/>
          </a:p>
          <a:p>
            <a:pPr eaLnBrk="1" hangingPunct="1">
              <a:spcBef>
                <a:spcPct val="50000"/>
              </a:spcBef>
              <a:buFont typeface="Arial" panose="020B0604020202020204" pitchFamily="34" charset="0"/>
              <a:buChar char="•"/>
            </a:pPr>
            <a:r>
              <a:rPr lang="en-US" altLang="en-CH" sz="2000" b="0" i="0" dirty="0">
                <a:solidFill>
                  <a:schemeClr val="tx1"/>
                </a:solidFill>
              </a:rPr>
              <a:t>CP | f &gt; = </a:t>
            </a:r>
            <a:r>
              <a:rPr lang="el-GR" altLang="en-CH" sz="2000" b="0" i="0" dirty="0">
                <a:solidFill>
                  <a:schemeClr val="tx1"/>
                </a:solidFill>
                <a:latin typeface="Times New Roman" panose="02020603050405020304" pitchFamily="18" charset="0"/>
                <a:sym typeface="Symbol" pitchFamily="2" charset="2"/>
              </a:rPr>
              <a:t></a:t>
            </a:r>
            <a:r>
              <a:rPr lang="en-US" altLang="en-CH" sz="2000" b="0" i="0" baseline="-25000" dirty="0">
                <a:solidFill>
                  <a:schemeClr val="tx1"/>
                </a:solidFill>
              </a:rPr>
              <a:t> </a:t>
            </a:r>
            <a:r>
              <a:rPr lang="en-US" altLang="en-CH" sz="2000" b="0" i="0" dirty="0">
                <a:solidFill>
                  <a:schemeClr val="tx1"/>
                </a:solidFill>
              </a:rPr>
              <a:t>| f &gt;</a:t>
            </a:r>
            <a:r>
              <a:rPr lang="en-US" altLang="en-CH" sz="2000" b="0" i="0" dirty="0">
                <a:solidFill>
                  <a:schemeClr val="tx1"/>
                </a:solidFill>
                <a:latin typeface="Times New Roman" panose="02020603050405020304" pitchFamily="18" charset="0"/>
              </a:rPr>
              <a:t> </a:t>
            </a:r>
          </a:p>
          <a:p>
            <a:pPr eaLnBrk="1" hangingPunct="1">
              <a:spcBef>
                <a:spcPct val="50000"/>
              </a:spcBef>
              <a:buFont typeface="Arial" panose="020B0604020202020204" pitchFamily="34" charset="0"/>
              <a:buChar char="•"/>
            </a:pPr>
            <a:r>
              <a:rPr lang="en-US" altLang="en-CH" sz="2000" b="0" i="0" dirty="0">
                <a:solidFill>
                  <a:schemeClr val="tx1"/>
                </a:solidFill>
              </a:rPr>
              <a:t>Knowing this we can evaluate the effect of CP on the K</a:t>
            </a:r>
            <a:r>
              <a:rPr lang="en-US" altLang="en-CH" sz="2000" b="0" i="0" baseline="30000" dirty="0">
                <a:solidFill>
                  <a:schemeClr val="tx1"/>
                </a:solidFill>
              </a:rPr>
              <a:t>0</a:t>
            </a:r>
          </a:p>
          <a:p>
            <a:pPr lvl="1" eaLnBrk="1" hangingPunct="1"/>
            <a:r>
              <a:rPr lang="en-US" altLang="en-CH" sz="2000" b="0" i="0" dirty="0"/>
              <a:t>CP|</a:t>
            </a:r>
            <a:r>
              <a:rPr lang="en-US" altLang="en-CH" sz="2000" b="0" i="0" dirty="0">
                <a:sym typeface="Symbol" pitchFamily="2" charset="2"/>
              </a:rPr>
              <a:t>K</a:t>
            </a:r>
            <a:r>
              <a:rPr lang="en-US" altLang="en-CH" sz="2000" b="0" i="0" baseline="30000" dirty="0"/>
              <a:t>0</a:t>
            </a:r>
            <a:r>
              <a:rPr lang="en-US" altLang="en-CH" sz="2000" b="0" i="0" dirty="0"/>
              <a:t>&gt; = -1| K</a:t>
            </a:r>
            <a:r>
              <a:rPr lang="en-US" altLang="en-CH" sz="2000" b="0" i="0" baseline="30000" dirty="0"/>
              <a:t>0</a:t>
            </a:r>
            <a:r>
              <a:rPr lang="en-US" altLang="en-CH" sz="2000" b="0" i="0" dirty="0"/>
              <a:t>&gt;</a:t>
            </a:r>
          </a:p>
          <a:p>
            <a:pPr lvl="1" eaLnBrk="1" hangingPunct="1"/>
            <a:r>
              <a:rPr lang="en-US" altLang="en-CH" sz="2000" b="0" i="0" dirty="0"/>
              <a:t>CP| K</a:t>
            </a:r>
            <a:r>
              <a:rPr lang="en-US" altLang="en-CH" sz="2000" b="0" i="0" baseline="30000" dirty="0"/>
              <a:t>0</a:t>
            </a:r>
            <a:r>
              <a:rPr lang="en-US" altLang="en-CH" sz="2000" b="0" i="0" dirty="0"/>
              <a:t>&gt; = -1|</a:t>
            </a:r>
            <a:r>
              <a:rPr lang="en-US" altLang="en-CH" sz="2000" b="0" i="0" dirty="0">
                <a:sym typeface="Symbol" pitchFamily="2" charset="2"/>
              </a:rPr>
              <a:t>K</a:t>
            </a:r>
            <a:r>
              <a:rPr lang="en-US" altLang="en-CH" sz="2000" b="0" i="0" baseline="30000" dirty="0"/>
              <a:t>0 </a:t>
            </a:r>
            <a:r>
              <a:rPr lang="en-US" altLang="en-CH" sz="2000" b="0" i="0" dirty="0"/>
              <a:t>&gt;</a:t>
            </a:r>
            <a:endParaRPr lang="en-US" altLang="en-CH" sz="2000" b="0" i="0" dirty="0">
              <a:latin typeface="Times New Roman" panose="02020603050405020304" pitchFamily="18" charset="0"/>
            </a:endParaRPr>
          </a:p>
          <a:p>
            <a:pPr eaLnBrk="1" hangingPunct="1">
              <a:spcBef>
                <a:spcPct val="50000"/>
              </a:spcBef>
              <a:buFont typeface="Arial" panose="020B0604020202020204" pitchFamily="34" charset="0"/>
              <a:buChar char="•"/>
            </a:pPr>
            <a:r>
              <a:rPr lang="en-US" altLang="en-CH" sz="2000" b="0" i="0" dirty="0">
                <a:solidFill>
                  <a:schemeClr val="tx1"/>
                </a:solidFill>
              </a:rPr>
              <a:t>Mass/Lifetime eigenstates: </a:t>
            </a:r>
            <a:r>
              <a:rPr lang="en-US" altLang="en-CH" sz="2000" b="0" u="sng" dirty="0">
                <a:solidFill>
                  <a:schemeClr val="tx1"/>
                </a:solidFill>
              </a:rPr>
              <a:t>almost</a:t>
            </a:r>
            <a:r>
              <a:rPr lang="en-US" altLang="en-CH" sz="2000" b="0" i="0" dirty="0">
                <a:solidFill>
                  <a:schemeClr val="tx1"/>
                </a:solidFill>
              </a:rPr>
              <a:t> CP eigenstates!</a:t>
            </a:r>
          </a:p>
          <a:p>
            <a:pPr lvl="1" eaLnBrk="1" hangingPunct="1"/>
            <a:r>
              <a:rPr lang="en-US" altLang="en-CH" sz="2000" b="0" i="0" dirty="0"/>
              <a:t>|K</a:t>
            </a:r>
            <a:r>
              <a:rPr lang="en-US" altLang="en-CH" sz="2000" b="0" i="0" baseline="-25000" dirty="0"/>
              <a:t>S</a:t>
            </a:r>
            <a:r>
              <a:rPr lang="en-US" altLang="en-CH" sz="2000" b="0" i="0" dirty="0"/>
              <a:t>&gt; = p| K</a:t>
            </a:r>
            <a:r>
              <a:rPr lang="en-US" altLang="en-CH" sz="2000" b="0" i="0" baseline="30000" dirty="0"/>
              <a:t>0</a:t>
            </a:r>
            <a:r>
              <a:rPr lang="en-US" altLang="en-CH" sz="2000" b="0" i="0" dirty="0"/>
              <a:t>&gt; +q|</a:t>
            </a:r>
            <a:r>
              <a:rPr lang="en-US" altLang="en-CH" sz="2000" b="0" i="0" dirty="0">
                <a:sym typeface="Symbol" pitchFamily="2" charset="2"/>
              </a:rPr>
              <a:t>K</a:t>
            </a:r>
            <a:r>
              <a:rPr lang="en-US" altLang="en-CH" sz="2000" b="0" i="0" baseline="30000" dirty="0"/>
              <a:t>0</a:t>
            </a:r>
            <a:r>
              <a:rPr lang="en-US" altLang="en-CH" sz="2000" b="0" i="0" dirty="0"/>
              <a:t>&gt;</a:t>
            </a:r>
          </a:p>
          <a:p>
            <a:pPr lvl="1" eaLnBrk="1" hangingPunct="1"/>
            <a:r>
              <a:rPr lang="en-US" altLang="en-CH" sz="2000" b="0" i="0" dirty="0"/>
              <a:t>|K</a:t>
            </a:r>
            <a:r>
              <a:rPr lang="en-US" altLang="en-CH" sz="2000" b="0" i="0" baseline="-25000" dirty="0"/>
              <a:t>L</a:t>
            </a:r>
            <a:r>
              <a:rPr lang="en-US" altLang="en-CH" sz="2000" b="0" i="0" dirty="0"/>
              <a:t>&gt; = p| K</a:t>
            </a:r>
            <a:r>
              <a:rPr lang="en-US" altLang="en-CH" sz="2000" b="0" i="0" baseline="30000" dirty="0"/>
              <a:t>0</a:t>
            </a:r>
            <a:r>
              <a:rPr lang="en-US" altLang="en-CH" sz="2000" b="0" i="0" dirty="0"/>
              <a:t>&gt; - q|</a:t>
            </a:r>
            <a:r>
              <a:rPr lang="en-US" altLang="en-CH" sz="2000" b="0" i="0" dirty="0">
                <a:sym typeface="Symbol" pitchFamily="2" charset="2"/>
              </a:rPr>
              <a:t>K</a:t>
            </a:r>
            <a:r>
              <a:rPr lang="en-US" altLang="en-CH" sz="2000" b="0" i="0" baseline="30000" dirty="0"/>
              <a:t>0</a:t>
            </a:r>
            <a:r>
              <a:rPr lang="en-US" altLang="en-CH" sz="2000" b="0" i="0" dirty="0"/>
              <a:t>&gt;</a:t>
            </a:r>
          </a:p>
          <a:p>
            <a:pPr lvl="1" eaLnBrk="1" hangingPunct="1"/>
            <a:endParaRPr lang="en-US" altLang="en-CH" sz="2000" b="0" i="0" dirty="0"/>
          </a:p>
          <a:p>
            <a:pPr lvl="1" eaLnBrk="1" hangingPunct="1"/>
            <a:r>
              <a:rPr lang="en-US" altLang="en-CH" sz="2000" b="0" dirty="0">
                <a:solidFill>
                  <a:schemeClr val="tx1"/>
                </a:solidFill>
              </a:rPr>
              <a:t>|K</a:t>
            </a:r>
            <a:r>
              <a:rPr lang="en-US" altLang="en-CH" sz="2000" b="0" baseline="-25000" dirty="0">
                <a:solidFill>
                  <a:schemeClr val="tx1"/>
                </a:solidFill>
              </a:rPr>
              <a:t>s</a:t>
            </a:r>
            <a:r>
              <a:rPr lang="en-US" altLang="en-CH" sz="2000" b="0" dirty="0">
                <a:solidFill>
                  <a:schemeClr val="tx1"/>
                </a:solidFill>
              </a:rPr>
              <a:t>&gt; (CP=+1) </a:t>
            </a:r>
            <a:r>
              <a:rPr lang="en-US" altLang="en-CH" sz="2000" b="0" dirty="0">
                <a:solidFill>
                  <a:schemeClr val="tx1"/>
                </a:solidFill>
                <a:sym typeface="Wingdings" pitchFamily="2" charset="2"/>
              </a:rPr>
              <a:t> </a:t>
            </a:r>
            <a:r>
              <a:rPr lang="en-US" altLang="en-CH" sz="2400" b="0" dirty="0">
                <a:solidFill>
                  <a:schemeClr val="tx1"/>
                </a:solidFill>
                <a:latin typeface="Times New Roman" panose="02020603050405020304" pitchFamily="18" charset="0"/>
                <a:sym typeface="Wingdings" pitchFamily="2" charset="2"/>
              </a:rPr>
              <a:t>→ </a:t>
            </a:r>
            <a:r>
              <a:rPr lang="en-US" altLang="en-CH" sz="2000" b="0" dirty="0">
                <a:solidFill>
                  <a:schemeClr val="tx1"/>
                </a:solidFill>
                <a:latin typeface="Symbol" pitchFamily="2" charset="2"/>
                <a:sym typeface="Wingdings" pitchFamily="2" charset="2"/>
              </a:rPr>
              <a:t>p</a:t>
            </a:r>
            <a:r>
              <a:rPr lang="en-US" altLang="en-CH" sz="2000" b="0" dirty="0">
                <a:solidFill>
                  <a:schemeClr val="tx1"/>
                </a:solidFill>
                <a:sym typeface="Wingdings" pitchFamily="2" charset="2"/>
              </a:rPr>
              <a:t> </a:t>
            </a:r>
            <a:r>
              <a:rPr lang="en-US" altLang="en-CH" sz="2000" b="0" dirty="0">
                <a:solidFill>
                  <a:schemeClr val="tx1"/>
                </a:solidFill>
                <a:latin typeface="Symbol" pitchFamily="2" charset="2"/>
                <a:sym typeface="Wingdings" pitchFamily="2" charset="2"/>
              </a:rPr>
              <a:t>p</a:t>
            </a:r>
            <a:r>
              <a:rPr lang="en-US" altLang="en-CH" sz="2000" b="0" dirty="0">
                <a:solidFill>
                  <a:schemeClr val="tx1"/>
                </a:solidFill>
                <a:sym typeface="Wingdings" pitchFamily="2" charset="2"/>
              </a:rPr>
              <a:t>     (CP= (-1)(-1)(-1)</a:t>
            </a:r>
            <a:r>
              <a:rPr lang="en-US" altLang="en-CH" sz="2000" b="0" baseline="30000" dirty="0">
                <a:solidFill>
                  <a:schemeClr val="tx1"/>
                </a:solidFill>
                <a:sym typeface="Wingdings" pitchFamily="2" charset="2"/>
              </a:rPr>
              <a:t>l=0</a:t>
            </a:r>
            <a:r>
              <a:rPr lang="en-US" altLang="en-CH" sz="2000" b="0" dirty="0">
                <a:solidFill>
                  <a:schemeClr val="tx1"/>
                </a:solidFill>
                <a:sym typeface="Wingdings" pitchFamily="2" charset="2"/>
              </a:rPr>
              <a:t>       =+1)</a:t>
            </a:r>
          </a:p>
          <a:p>
            <a:pPr lvl="1" eaLnBrk="1" hangingPunct="1"/>
            <a:r>
              <a:rPr lang="en-US" altLang="en-CH" sz="2000" b="0" dirty="0">
                <a:solidFill>
                  <a:schemeClr val="tx1"/>
                </a:solidFill>
                <a:sym typeface="Wingdings" pitchFamily="2" charset="2"/>
              </a:rPr>
              <a:t>|K</a:t>
            </a:r>
            <a:r>
              <a:rPr lang="en-US" altLang="en-CH" sz="2000" b="0" baseline="-25000" dirty="0">
                <a:solidFill>
                  <a:schemeClr val="tx1"/>
                </a:solidFill>
                <a:sym typeface="Wingdings" pitchFamily="2" charset="2"/>
              </a:rPr>
              <a:t>L</a:t>
            </a:r>
            <a:r>
              <a:rPr lang="en-US" altLang="en-CH" sz="2000" b="0" dirty="0">
                <a:solidFill>
                  <a:schemeClr val="tx1"/>
                </a:solidFill>
                <a:sym typeface="Wingdings" pitchFamily="2" charset="2"/>
              </a:rPr>
              <a:t>&gt; (CP=-1)  </a:t>
            </a:r>
            <a:r>
              <a:rPr lang="en-US" altLang="en-CH" sz="2400" b="0" dirty="0">
                <a:solidFill>
                  <a:schemeClr val="tx1"/>
                </a:solidFill>
                <a:latin typeface="Times New Roman" panose="02020603050405020304" pitchFamily="18" charset="0"/>
                <a:sym typeface="Wingdings" pitchFamily="2" charset="2"/>
              </a:rPr>
              <a:t>→</a:t>
            </a:r>
            <a:r>
              <a:rPr lang="en-US" altLang="en-CH" sz="2000" b="0" dirty="0">
                <a:solidFill>
                  <a:schemeClr val="tx1"/>
                </a:solidFill>
                <a:sym typeface="Wingdings" pitchFamily="2" charset="2"/>
              </a:rPr>
              <a:t> </a:t>
            </a:r>
            <a:r>
              <a:rPr lang="en-US" altLang="en-CH" sz="2000" b="0" dirty="0">
                <a:solidFill>
                  <a:schemeClr val="tx1"/>
                </a:solidFill>
                <a:latin typeface="Symbol" pitchFamily="2" charset="2"/>
                <a:sym typeface="Wingdings" pitchFamily="2" charset="2"/>
              </a:rPr>
              <a:t>p p p</a:t>
            </a:r>
            <a:r>
              <a:rPr lang="en-US" altLang="en-CH" sz="2000" b="0" dirty="0">
                <a:solidFill>
                  <a:schemeClr val="tx1"/>
                </a:solidFill>
                <a:sym typeface="Wingdings" pitchFamily="2" charset="2"/>
              </a:rPr>
              <a:t>   (CP = (-1)(-1)(-1)(-1)</a:t>
            </a:r>
            <a:r>
              <a:rPr lang="en-US" altLang="en-CH" sz="2000" b="0" baseline="30000" dirty="0">
                <a:solidFill>
                  <a:schemeClr val="tx1"/>
                </a:solidFill>
                <a:sym typeface="Wingdings" pitchFamily="2" charset="2"/>
              </a:rPr>
              <a:t>l=0</a:t>
            </a:r>
            <a:r>
              <a:rPr lang="en-US" altLang="en-CH" sz="2000" b="0" dirty="0">
                <a:solidFill>
                  <a:schemeClr val="tx1"/>
                </a:solidFill>
                <a:sym typeface="Wingdings" pitchFamily="2" charset="2"/>
              </a:rPr>
              <a:t> = -1)</a:t>
            </a:r>
            <a:endParaRPr lang="en-US" altLang="en-CH" sz="2000" b="0" i="0" dirty="0">
              <a:solidFill>
                <a:schemeClr val="tx1"/>
              </a:solidFill>
            </a:endParaRPr>
          </a:p>
          <a:p>
            <a:pPr lvl="1" eaLnBrk="1" hangingPunct="1"/>
            <a:endParaRPr lang="en-US" altLang="en-CH" sz="2000" b="0" i="0" dirty="0">
              <a:solidFill>
                <a:schemeClr val="tx1"/>
              </a:solidFill>
            </a:endParaRPr>
          </a:p>
          <a:p>
            <a:pPr eaLnBrk="1" hangingPunct="1">
              <a:spcBef>
                <a:spcPct val="50000"/>
              </a:spcBef>
              <a:buFont typeface="Arial" panose="020B0604020202020204" pitchFamily="34" charset="0"/>
              <a:buChar char="•"/>
            </a:pPr>
            <a:endParaRPr lang="el-GR" altLang="en-CH" sz="1800" b="0" i="0" dirty="0">
              <a:solidFill>
                <a:schemeClr val="tx1"/>
              </a:solidFill>
            </a:endParaRPr>
          </a:p>
        </p:txBody>
      </p:sp>
      <p:sp>
        <p:nvSpPr>
          <p:cNvPr id="58372" name="Text Box 8">
            <a:extLst>
              <a:ext uri="{FF2B5EF4-FFF2-40B4-BE49-F238E27FC236}">
                <a16:creationId xmlns:a16="http://schemas.microsoft.com/office/drawing/2014/main" id="{7B44A33C-D7A5-0E36-3FAA-209F447C9AA4}"/>
              </a:ext>
            </a:extLst>
          </p:cNvPr>
          <p:cNvSpPr txBox="1">
            <a:spLocks noChangeArrowheads="1"/>
          </p:cNvSpPr>
          <p:nvPr/>
        </p:nvSpPr>
        <p:spPr bwMode="auto">
          <a:xfrm>
            <a:off x="7107238" y="5143500"/>
            <a:ext cx="19605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1200"/>
              <a:t>( S(</a:t>
            </a:r>
            <a:r>
              <a:rPr lang="en-US" altLang="en-CH" sz="1200">
                <a:latin typeface="Times New Roman" panose="02020603050405020304" pitchFamily="18" charset="0"/>
              </a:rPr>
              <a:t>K</a:t>
            </a:r>
            <a:r>
              <a:rPr lang="en-US" altLang="en-CH" sz="1200"/>
              <a:t>)=0</a:t>
            </a:r>
            <a:r>
              <a:rPr lang="en-US" altLang="en-CH" sz="1200">
                <a:latin typeface="Times New Roman" panose="02020603050405020304" pitchFamily="18" charset="0"/>
              </a:rPr>
              <a:t> </a:t>
            </a:r>
            <a:r>
              <a:rPr lang="en-US" altLang="en-CH" sz="1200">
                <a:latin typeface="Times New Roman" panose="02020603050405020304" pitchFamily="18" charset="0"/>
                <a:sym typeface="Wingdings" pitchFamily="2" charset="2"/>
              </a:rPr>
              <a:t> </a:t>
            </a:r>
            <a:r>
              <a:rPr lang="en-US" altLang="en-CH" sz="1200">
                <a:sym typeface="Wingdings" pitchFamily="2" charset="2"/>
              </a:rPr>
              <a:t>L(</a:t>
            </a:r>
            <a:r>
              <a:rPr lang="el-GR" altLang="en-CH" sz="1200">
                <a:latin typeface="Times New Roman" panose="02020603050405020304" pitchFamily="18" charset="0"/>
                <a:sym typeface="Wingdings" pitchFamily="2" charset="2"/>
              </a:rPr>
              <a:t>ππ</a:t>
            </a:r>
            <a:r>
              <a:rPr lang="en-US" altLang="en-CH" sz="1200">
                <a:sym typeface="Wingdings" pitchFamily="2" charset="2"/>
              </a:rPr>
              <a:t>)=0 )</a:t>
            </a:r>
            <a:endParaRPr lang="el-GR" altLang="en-CH" sz="1200"/>
          </a:p>
        </p:txBody>
      </p:sp>
      <p:sp>
        <p:nvSpPr>
          <p:cNvPr id="6" name="Rectangle 5">
            <a:extLst>
              <a:ext uri="{FF2B5EF4-FFF2-40B4-BE49-F238E27FC236}">
                <a16:creationId xmlns:a16="http://schemas.microsoft.com/office/drawing/2014/main" id="{28A7032C-B491-F80B-C1E1-9AAE1E001CEB}"/>
              </a:ext>
            </a:extLst>
          </p:cNvPr>
          <p:cNvSpPr>
            <a:spLocks noChangeArrowheads="1"/>
          </p:cNvSpPr>
          <p:nvPr/>
        </p:nvSpPr>
        <p:spPr bwMode="auto">
          <a:xfrm>
            <a:off x="762000" y="3429000"/>
            <a:ext cx="2819400" cy="685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cxnSp>
        <p:nvCxnSpPr>
          <p:cNvPr id="58374" name="Straight Connector 2">
            <a:extLst>
              <a:ext uri="{FF2B5EF4-FFF2-40B4-BE49-F238E27FC236}">
                <a16:creationId xmlns:a16="http://schemas.microsoft.com/office/drawing/2014/main" id="{94A03E53-ED94-811D-E943-6F277C1E39A5}"/>
              </a:ext>
            </a:extLst>
          </p:cNvPr>
          <p:cNvCxnSpPr>
            <a:cxnSpLocks noChangeShapeType="1"/>
          </p:cNvCxnSpPr>
          <p:nvPr/>
        </p:nvCxnSpPr>
        <p:spPr bwMode="auto">
          <a:xfrm>
            <a:off x="2819400" y="1828800"/>
            <a:ext cx="3048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cxnSp>
      <p:cxnSp>
        <p:nvCxnSpPr>
          <p:cNvPr id="58375" name="Straight Connector 9">
            <a:extLst>
              <a:ext uri="{FF2B5EF4-FFF2-40B4-BE49-F238E27FC236}">
                <a16:creationId xmlns:a16="http://schemas.microsoft.com/office/drawing/2014/main" id="{44FCF621-EEF9-7A30-6264-13A94C38C4C1}"/>
              </a:ext>
            </a:extLst>
          </p:cNvPr>
          <p:cNvCxnSpPr>
            <a:cxnSpLocks noChangeShapeType="1"/>
          </p:cNvCxnSpPr>
          <p:nvPr/>
        </p:nvCxnSpPr>
        <p:spPr bwMode="auto">
          <a:xfrm>
            <a:off x="3200400" y="4800600"/>
            <a:ext cx="3048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cxnSp>
      <p:cxnSp>
        <p:nvCxnSpPr>
          <p:cNvPr id="58376" name="Straight Connector 10">
            <a:extLst>
              <a:ext uri="{FF2B5EF4-FFF2-40B4-BE49-F238E27FC236}">
                <a16:creationId xmlns:a16="http://schemas.microsoft.com/office/drawing/2014/main" id="{827AAF3A-B5F3-E363-D6B9-A5DA5CB6464C}"/>
              </a:ext>
            </a:extLst>
          </p:cNvPr>
          <p:cNvCxnSpPr>
            <a:cxnSpLocks noChangeShapeType="1"/>
          </p:cNvCxnSpPr>
          <p:nvPr/>
        </p:nvCxnSpPr>
        <p:spPr bwMode="auto">
          <a:xfrm>
            <a:off x="3200400" y="4495800"/>
            <a:ext cx="3048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6187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4">
            <a:extLst>
              <a:ext uri="{FF2B5EF4-FFF2-40B4-BE49-F238E27FC236}">
                <a16:creationId xmlns:a16="http://schemas.microsoft.com/office/drawing/2014/main" id="{6332D52F-95C2-807D-084E-692DC69E046D}"/>
              </a:ext>
            </a:extLst>
          </p:cNvPr>
          <p:cNvGrpSpPr>
            <a:grpSpLocks/>
          </p:cNvGrpSpPr>
          <p:nvPr/>
        </p:nvGrpSpPr>
        <p:grpSpPr bwMode="auto">
          <a:xfrm>
            <a:off x="1230313" y="0"/>
            <a:ext cx="6605587" cy="6858000"/>
            <a:chOff x="0" y="1"/>
            <a:chExt cx="4572000" cy="5815522"/>
          </a:xfrm>
        </p:grpSpPr>
        <p:pic>
          <p:nvPicPr>
            <p:cNvPr id="34827" name="Picture 2">
              <a:extLst>
                <a:ext uri="{FF2B5EF4-FFF2-40B4-BE49-F238E27FC236}">
                  <a16:creationId xmlns:a16="http://schemas.microsoft.com/office/drawing/2014/main" id="{1D7F9C30-62A7-3845-56ED-E9BE0AF17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72000" cy="566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7F9B245E-61B4-90BE-FF2D-2F37C861E510}"/>
                </a:ext>
              </a:extLst>
            </p:cNvPr>
            <p:cNvSpPr/>
            <p:nvPr/>
          </p:nvSpPr>
          <p:spPr>
            <a:xfrm rot="21023192">
              <a:off x="462584" y="1929085"/>
              <a:ext cx="1645964" cy="38864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4818" name="Title 1">
            <a:extLst>
              <a:ext uri="{FF2B5EF4-FFF2-40B4-BE49-F238E27FC236}">
                <a16:creationId xmlns:a16="http://schemas.microsoft.com/office/drawing/2014/main" id="{77197B8F-B37D-E4C0-631E-739D984A3E8B}"/>
              </a:ext>
            </a:extLst>
          </p:cNvPr>
          <p:cNvSpPr>
            <a:spLocks noGrp="1" noChangeArrowheads="1"/>
          </p:cNvSpPr>
          <p:nvPr>
            <p:ph type="title"/>
          </p:nvPr>
        </p:nvSpPr>
        <p:spPr>
          <a:xfrm>
            <a:off x="76200" y="38100"/>
            <a:ext cx="7772400" cy="457200"/>
          </a:xfrm>
        </p:spPr>
        <p:txBody>
          <a:bodyPr/>
          <a:lstStyle/>
          <a:p>
            <a:r>
              <a:rPr lang="en-US" altLang="en-CH">
                <a:ea typeface="ＭＳ Ｐゴシック" panose="020B0600070205080204" pitchFamily="34" charset="-128"/>
              </a:rPr>
              <a:t>Grand picture….</a:t>
            </a:r>
          </a:p>
        </p:txBody>
      </p:sp>
      <p:sp>
        <p:nvSpPr>
          <p:cNvPr id="34819" name="Footer Placeholder 3">
            <a:extLst>
              <a:ext uri="{FF2B5EF4-FFF2-40B4-BE49-F238E27FC236}">
                <a16:creationId xmlns:a16="http://schemas.microsoft.com/office/drawing/2014/main" id="{C24DFD88-4E22-C670-FFDA-02B66CBCC89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9948F825-F5D4-5541-9B2B-0C5AA6CCB5B5}" type="slidenum">
              <a:rPr lang="en-US" altLang="en-CH" sz="1000" smtClean="0">
                <a:solidFill>
                  <a:schemeClr val="accent2"/>
                </a:solidFill>
              </a:rPr>
              <a:pPr>
                <a:spcBef>
                  <a:spcPct val="0"/>
                </a:spcBef>
                <a:buFontTx/>
                <a:buNone/>
              </a:pPr>
              <a:t>9</a:t>
            </a:fld>
            <a:r>
              <a:rPr lang="en-US" altLang="en-CH" sz="1000">
                <a:solidFill>
                  <a:schemeClr val="accent2"/>
                </a:solidFill>
              </a:rPr>
              <a:t>)</a:t>
            </a:r>
          </a:p>
        </p:txBody>
      </p:sp>
      <p:sp>
        <p:nvSpPr>
          <p:cNvPr id="8" name="Oval 7">
            <a:extLst>
              <a:ext uri="{FF2B5EF4-FFF2-40B4-BE49-F238E27FC236}">
                <a16:creationId xmlns:a16="http://schemas.microsoft.com/office/drawing/2014/main" id="{EC414AC5-383A-3C0A-0021-5E208227D9FB}"/>
              </a:ext>
            </a:extLst>
          </p:cNvPr>
          <p:cNvSpPr/>
          <p:nvPr/>
        </p:nvSpPr>
        <p:spPr>
          <a:xfrm rot="21023192">
            <a:off x="4278313" y="4095750"/>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821" name="TextBox 8">
            <a:extLst>
              <a:ext uri="{FF2B5EF4-FFF2-40B4-BE49-F238E27FC236}">
                <a16:creationId xmlns:a16="http://schemas.microsoft.com/office/drawing/2014/main" id="{AFABC706-2809-8310-4899-8A6D7B52368B}"/>
              </a:ext>
            </a:extLst>
          </p:cNvPr>
          <p:cNvSpPr txBox="1">
            <a:spLocks noChangeArrowheads="1"/>
          </p:cNvSpPr>
          <p:nvPr/>
        </p:nvSpPr>
        <p:spPr bwMode="auto">
          <a:xfrm>
            <a:off x="155575" y="2276475"/>
            <a:ext cx="1647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rgbClr val="FF0000"/>
                </a:solidFill>
              </a:rPr>
              <a:t>These lectures</a:t>
            </a:r>
          </a:p>
        </p:txBody>
      </p:sp>
      <p:sp>
        <p:nvSpPr>
          <p:cNvPr id="34822" name="TextBox 9">
            <a:extLst>
              <a:ext uri="{FF2B5EF4-FFF2-40B4-BE49-F238E27FC236}">
                <a16:creationId xmlns:a16="http://schemas.microsoft.com/office/drawing/2014/main" id="{0DB50ED8-1F0F-68CC-C0DF-89F5EDEA545F}"/>
              </a:ext>
            </a:extLst>
          </p:cNvPr>
          <p:cNvSpPr txBox="1">
            <a:spLocks noChangeArrowheads="1"/>
          </p:cNvSpPr>
          <p:nvPr/>
        </p:nvSpPr>
        <p:spPr bwMode="auto">
          <a:xfrm>
            <a:off x="6338888" y="3352800"/>
            <a:ext cx="1885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rgbClr val="FF0000"/>
                </a:solidFill>
              </a:rPr>
              <a:t>Main motivation</a:t>
            </a:r>
          </a:p>
        </p:txBody>
      </p:sp>
      <p:cxnSp>
        <p:nvCxnSpPr>
          <p:cNvPr id="34823" name="Straight Arrow Connector 11">
            <a:extLst>
              <a:ext uri="{FF2B5EF4-FFF2-40B4-BE49-F238E27FC236}">
                <a16:creationId xmlns:a16="http://schemas.microsoft.com/office/drawing/2014/main" id="{57D5E1F0-92ED-D8B2-27EA-52D272C9F330}"/>
              </a:ext>
            </a:extLst>
          </p:cNvPr>
          <p:cNvCxnSpPr>
            <a:cxnSpLocks noChangeShapeType="1"/>
          </p:cNvCxnSpPr>
          <p:nvPr/>
        </p:nvCxnSpPr>
        <p:spPr bwMode="auto">
          <a:xfrm>
            <a:off x="1230313" y="2660650"/>
            <a:ext cx="692150" cy="576263"/>
          </a:xfrm>
          <a:prstGeom prst="straightConnector1">
            <a:avLst/>
          </a:prstGeom>
          <a:noFill/>
          <a:ln w="25400">
            <a:solidFill>
              <a:srgbClr val="FF0000"/>
            </a:solidFill>
            <a:round/>
            <a:headEnd/>
            <a:tailEnd type="triangle" w="lg" len="med"/>
          </a:ln>
          <a:extLst>
            <a:ext uri="{909E8E84-426E-40DD-AFC4-6F175D3DCCD1}">
              <a14:hiddenFill xmlns:a14="http://schemas.microsoft.com/office/drawing/2010/main">
                <a:noFill/>
              </a14:hiddenFill>
            </a:ext>
          </a:extLst>
        </p:spPr>
      </p:cxnSp>
      <p:cxnSp>
        <p:nvCxnSpPr>
          <p:cNvPr id="34824" name="Straight Arrow Connector 12">
            <a:extLst>
              <a:ext uri="{FF2B5EF4-FFF2-40B4-BE49-F238E27FC236}">
                <a16:creationId xmlns:a16="http://schemas.microsoft.com/office/drawing/2014/main" id="{EE8B6681-DE71-28A8-8609-8A1C1B1F4AC4}"/>
              </a:ext>
            </a:extLst>
          </p:cNvPr>
          <p:cNvCxnSpPr>
            <a:cxnSpLocks noChangeShapeType="1"/>
          </p:cNvCxnSpPr>
          <p:nvPr/>
        </p:nvCxnSpPr>
        <p:spPr bwMode="auto">
          <a:xfrm rot="10800000" flipV="1">
            <a:off x="5148263" y="3582988"/>
            <a:ext cx="1152525" cy="690562"/>
          </a:xfrm>
          <a:prstGeom prst="straightConnector1">
            <a:avLst/>
          </a:prstGeom>
          <a:noFill/>
          <a:ln w="25400">
            <a:solidFill>
              <a:srgbClr val="FF0000"/>
            </a:solidFill>
            <a:round/>
            <a:headEnd/>
            <a:tailEnd type="triangle" w="lg" len="med"/>
          </a:ln>
          <a:extLst>
            <a:ext uri="{909E8E84-426E-40DD-AFC4-6F175D3DCCD1}">
              <a14:hiddenFill xmlns:a14="http://schemas.microsoft.com/office/drawing/2010/main">
                <a:noFill/>
              </a14:hiddenFill>
            </a:ext>
          </a:extLst>
        </p:spPr>
      </p:cxnSp>
      <p:sp>
        <p:nvSpPr>
          <p:cNvPr id="34825" name="TextBox 15">
            <a:extLst>
              <a:ext uri="{FF2B5EF4-FFF2-40B4-BE49-F238E27FC236}">
                <a16:creationId xmlns:a16="http://schemas.microsoft.com/office/drawing/2014/main" id="{0116DD07-D24E-5FC6-A511-34C28AC7DA14}"/>
              </a:ext>
            </a:extLst>
          </p:cNvPr>
          <p:cNvSpPr txBox="1">
            <a:spLocks noChangeArrowheads="1"/>
          </p:cNvSpPr>
          <p:nvPr/>
        </p:nvSpPr>
        <p:spPr bwMode="auto">
          <a:xfrm>
            <a:off x="7529513" y="4581525"/>
            <a:ext cx="1069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US" altLang="en-CH" sz="1400">
                <a:solidFill>
                  <a:srgbClr val="FF0000"/>
                </a:solidFill>
              </a:rPr>
              <a:t>Universe</a:t>
            </a:r>
          </a:p>
        </p:txBody>
      </p:sp>
      <p:cxnSp>
        <p:nvCxnSpPr>
          <p:cNvPr id="34826" name="Straight Arrow Connector 16">
            <a:extLst>
              <a:ext uri="{FF2B5EF4-FFF2-40B4-BE49-F238E27FC236}">
                <a16:creationId xmlns:a16="http://schemas.microsoft.com/office/drawing/2014/main" id="{007CF1A0-9F6D-08C5-7B43-7A40E85C1FE5}"/>
              </a:ext>
            </a:extLst>
          </p:cNvPr>
          <p:cNvCxnSpPr>
            <a:cxnSpLocks noChangeShapeType="1"/>
          </p:cNvCxnSpPr>
          <p:nvPr/>
        </p:nvCxnSpPr>
        <p:spPr bwMode="auto">
          <a:xfrm rot="5400000">
            <a:off x="7529513" y="4849813"/>
            <a:ext cx="153987" cy="153987"/>
          </a:xfrm>
          <a:prstGeom prst="straightConnector1">
            <a:avLst/>
          </a:prstGeom>
          <a:noFill/>
          <a:ln w="25400">
            <a:solidFill>
              <a:srgbClr val="FF0000"/>
            </a:solidFill>
            <a:round/>
            <a:headEnd/>
            <a:tailEnd type="triangle" w="lg" len="med"/>
          </a:ln>
          <a:extLst>
            <a:ext uri="{909E8E84-426E-40DD-AFC4-6F175D3DCCD1}">
              <a14:hiddenFill xmlns:a14="http://schemas.microsoft.com/office/drawing/2010/main">
                <a:noFill/>
              </a14:hiddenFill>
            </a:ext>
          </a:extLst>
        </p:spPr>
      </p:cxn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oter Placeholder 3">
            <a:extLst>
              <a:ext uri="{FF2B5EF4-FFF2-40B4-BE49-F238E27FC236}">
                <a16:creationId xmlns:a16="http://schemas.microsoft.com/office/drawing/2014/main" id="{D1169CAC-ECBE-2072-A94B-95EA549B5DE9}"/>
              </a:ext>
            </a:extLst>
          </p:cNvPr>
          <p:cNvSpPr txBox="1">
            <a:spLocks noGrp="1"/>
          </p:cNvSpPr>
          <p:nvPr/>
        </p:nvSpPr>
        <p:spPr bwMode="auto">
          <a:xfrm>
            <a:off x="1219200" y="6477000"/>
            <a:ext cx="777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algn="r" eaLnBrk="1" hangingPunct="1"/>
            <a:r>
              <a:rPr lang="en-US" altLang="en-CH" sz="1000" b="0" i="0"/>
              <a:t>Niels Tuning (</a:t>
            </a:r>
            <a:fld id="{CF620DFD-9EA3-D940-8B4E-9FC63AE55266}" type="slidenum">
              <a:rPr lang="en-US" altLang="en-CH" sz="1000" b="0" i="0"/>
              <a:pPr algn="r" eaLnBrk="1" hangingPunct="1"/>
              <a:t>90</a:t>
            </a:fld>
            <a:r>
              <a:rPr lang="en-US" altLang="en-CH" sz="1000" b="0" i="0"/>
              <a:t>)</a:t>
            </a:r>
          </a:p>
        </p:txBody>
      </p:sp>
      <p:sp>
        <p:nvSpPr>
          <p:cNvPr id="68610" name="Rectangle 2">
            <a:extLst>
              <a:ext uri="{FF2B5EF4-FFF2-40B4-BE49-F238E27FC236}">
                <a16:creationId xmlns:a16="http://schemas.microsoft.com/office/drawing/2014/main" id="{9F25F846-78D9-ECCD-78EB-18B6ECD83583}"/>
              </a:ext>
            </a:extLst>
          </p:cNvPr>
          <p:cNvSpPr>
            <a:spLocks noGrp="1" noChangeArrowheads="1"/>
          </p:cNvSpPr>
          <p:nvPr>
            <p:ph type="title" idx="4294967295"/>
          </p:nvPr>
        </p:nvSpPr>
        <p:spPr/>
        <p:txBody>
          <a:bodyPr/>
          <a:lstStyle/>
          <a:p>
            <a:pPr eaLnBrk="1" hangingPunct="1"/>
            <a:r>
              <a:rPr lang="en-US" altLang="en-CH">
                <a:ea typeface="ＭＳ Ｐゴシック" panose="020B0600070205080204" pitchFamily="34" charset="-128"/>
              </a:rPr>
              <a:t>The Cronin &amp; Fitch experiment</a:t>
            </a:r>
          </a:p>
        </p:txBody>
      </p:sp>
      <p:pic>
        <p:nvPicPr>
          <p:cNvPr id="68611" name="Picture 3" descr="CP-exp-diagram-w">
            <a:extLst>
              <a:ext uri="{FF2B5EF4-FFF2-40B4-BE49-F238E27FC236}">
                <a16:creationId xmlns:a16="http://schemas.microsoft.com/office/drawing/2014/main" id="{B757DE8D-8E3F-28C7-2BFD-DAE87892D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43815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a:extLst>
              <a:ext uri="{FF2B5EF4-FFF2-40B4-BE49-F238E27FC236}">
                <a16:creationId xmlns:a16="http://schemas.microsoft.com/office/drawing/2014/main" id="{54928958-F563-14C2-33DF-3161C6A840D3}"/>
              </a:ext>
            </a:extLst>
          </p:cNvPr>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5557838" y="2667000"/>
            <a:ext cx="31289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Line 7">
            <a:extLst>
              <a:ext uri="{FF2B5EF4-FFF2-40B4-BE49-F238E27FC236}">
                <a16:creationId xmlns:a16="http://schemas.microsoft.com/office/drawing/2014/main" id="{09AF5F94-BBC2-9AC7-B75C-D264A773207B}"/>
              </a:ext>
            </a:extLst>
          </p:cNvPr>
          <p:cNvSpPr>
            <a:spLocks noChangeShapeType="1"/>
          </p:cNvSpPr>
          <p:nvPr/>
        </p:nvSpPr>
        <p:spPr bwMode="auto">
          <a:xfrm>
            <a:off x="228600" y="3657600"/>
            <a:ext cx="2514600" cy="0"/>
          </a:xfrm>
          <a:prstGeom prst="line">
            <a:avLst/>
          </a:prstGeom>
          <a:noFill/>
          <a:ln w="3810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CH"/>
          </a:p>
        </p:txBody>
      </p:sp>
      <p:sp>
        <p:nvSpPr>
          <p:cNvPr id="68614" name="Line 8">
            <a:extLst>
              <a:ext uri="{FF2B5EF4-FFF2-40B4-BE49-F238E27FC236}">
                <a16:creationId xmlns:a16="http://schemas.microsoft.com/office/drawing/2014/main" id="{F68942F5-1F1A-3142-2720-06637B72B8CC}"/>
              </a:ext>
            </a:extLst>
          </p:cNvPr>
          <p:cNvSpPr>
            <a:spLocks noChangeShapeType="1"/>
          </p:cNvSpPr>
          <p:nvPr/>
        </p:nvSpPr>
        <p:spPr bwMode="auto">
          <a:xfrm flipV="1">
            <a:off x="2667000" y="3048000"/>
            <a:ext cx="1752600" cy="6096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CH"/>
          </a:p>
        </p:txBody>
      </p:sp>
      <p:sp>
        <p:nvSpPr>
          <p:cNvPr id="68615" name="Line 9">
            <a:extLst>
              <a:ext uri="{FF2B5EF4-FFF2-40B4-BE49-F238E27FC236}">
                <a16:creationId xmlns:a16="http://schemas.microsoft.com/office/drawing/2014/main" id="{B8E500AA-6DA3-7395-9828-25AE3005BE04}"/>
              </a:ext>
            </a:extLst>
          </p:cNvPr>
          <p:cNvSpPr>
            <a:spLocks noChangeShapeType="1"/>
          </p:cNvSpPr>
          <p:nvPr/>
        </p:nvSpPr>
        <p:spPr bwMode="auto">
          <a:xfrm>
            <a:off x="2667000" y="3657600"/>
            <a:ext cx="1676400" cy="6096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CH"/>
          </a:p>
        </p:txBody>
      </p:sp>
      <p:sp>
        <p:nvSpPr>
          <p:cNvPr id="68616" name="Text Box 10">
            <a:extLst>
              <a:ext uri="{FF2B5EF4-FFF2-40B4-BE49-F238E27FC236}">
                <a16:creationId xmlns:a16="http://schemas.microsoft.com/office/drawing/2014/main" id="{22642251-BE08-FB5F-6734-55A3931742D5}"/>
              </a:ext>
            </a:extLst>
          </p:cNvPr>
          <p:cNvSpPr txBox="1">
            <a:spLocks noChangeArrowheads="1"/>
          </p:cNvSpPr>
          <p:nvPr/>
        </p:nvSpPr>
        <p:spPr bwMode="auto">
          <a:xfrm>
            <a:off x="0" y="2286000"/>
            <a:ext cx="2022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a:solidFill>
                  <a:srgbClr val="FF3300"/>
                </a:solidFill>
              </a:rPr>
              <a:t>Incoming K</a:t>
            </a:r>
            <a:r>
              <a:rPr lang="en-US" altLang="en-CH" baseline="-25000">
                <a:solidFill>
                  <a:srgbClr val="FF3300"/>
                </a:solidFill>
              </a:rPr>
              <a:t>2</a:t>
            </a:r>
            <a:r>
              <a:rPr lang="en-US" altLang="en-CH">
                <a:solidFill>
                  <a:srgbClr val="FF3300"/>
                </a:solidFill>
              </a:rPr>
              <a:t> beam</a:t>
            </a:r>
          </a:p>
        </p:txBody>
      </p:sp>
      <p:sp>
        <p:nvSpPr>
          <p:cNvPr id="68617" name="Text Box 11">
            <a:extLst>
              <a:ext uri="{FF2B5EF4-FFF2-40B4-BE49-F238E27FC236}">
                <a16:creationId xmlns:a16="http://schemas.microsoft.com/office/drawing/2014/main" id="{6B442F43-5CE6-9754-BBC3-368C0DAD36E4}"/>
              </a:ext>
            </a:extLst>
          </p:cNvPr>
          <p:cNvSpPr txBox="1">
            <a:spLocks noChangeArrowheads="1"/>
          </p:cNvSpPr>
          <p:nvPr/>
        </p:nvSpPr>
        <p:spPr bwMode="auto">
          <a:xfrm>
            <a:off x="2955925" y="1676400"/>
            <a:ext cx="1387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a:t>Decay pions</a:t>
            </a:r>
          </a:p>
        </p:txBody>
      </p:sp>
      <p:sp>
        <p:nvSpPr>
          <p:cNvPr id="68618" name="Text Box 12">
            <a:extLst>
              <a:ext uri="{FF2B5EF4-FFF2-40B4-BE49-F238E27FC236}">
                <a16:creationId xmlns:a16="http://schemas.microsoft.com/office/drawing/2014/main" id="{22B77C5B-76D9-C2DC-A9B4-D57DDC78DB9A}"/>
              </a:ext>
            </a:extLst>
          </p:cNvPr>
          <p:cNvSpPr txBox="1">
            <a:spLocks noChangeArrowheads="1"/>
          </p:cNvSpPr>
          <p:nvPr/>
        </p:nvSpPr>
        <p:spPr bwMode="auto">
          <a:xfrm>
            <a:off x="365125" y="5199063"/>
            <a:ext cx="4560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a:t>Result: an excess of events at </a:t>
            </a:r>
            <a:r>
              <a:rPr lang="en-US" altLang="en-CH">
                <a:latin typeface="Symbol" pitchFamily="2" charset="2"/>
              </a:rPr>
              <a:t>Q</a:t>
            </a:r>
            <a:r>
              <a:rPr lang="en-US" altLang="en-CH"/>
              <a:t>=0 degrees!</a:t>
            </a:r>
          </a:p>
        </p:txBody>
      </p:sp>
      <p:pic>
        <p:nvPicPr>
          <p:cNvPr id="68619" name="Picture 13">
            <a:extLst>
              <a:ext uri="{FF2B5EF4-FFF2-40B4-BE49-F238E27FC236}">
                <a16:creationId xmlns:a16="http://schemas.microsoft.com/office/drawing/2014/main" id="{9693F274-25E5-19E8-0410-1E24F0CCFF5E}"/>
              </a:ext>
            </a:extLst>
          </p:cNvPr>
          <p:cNvPicPr>
            <a:picLocks noChangeAspect="1" noChangeArrowheads="1"/>
          </p:cNvPicPr>
          <p:nvPr/>
        </p:nvPicPr>
        <p:blipFill>
          <a:blip r:embed="rId5">
            <a:lum contrast="6000"/>
            <a:extLst>
              <a:ext uri="{28A0092B-C50C-407E-A947-70E740481C1C}">
                <a14:useLocalDpi xmlns:a14="http://schemas.microsoft.com/office/drawing/2010/main" val="0"/>
              </a:ext>
            </a:extLst>
          </a:blip>
          <a:srcRect l="-4439" b="-50941"/>
          <a:stretch>
            <a:fillRect/>
          </a:stretch>
        </p:blipFill>
        <p:spPr bwMode="auto">
          <a:xfrm>
            <a:off x="5105400" y="4648200"/>
            <a:ext cx="35861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Oval 14">
            <a:extLst>
              <a:ext uri="{FF2B5EF4-FFF2-40B4-BE49-F238E27FC236}">
                <a16:creationId xmlns:a16="http://schemas.microsoft.com/office/drawing/2014/main" id="{4DB7F291-234D-5407-B003-345E8BF448D2}"/>
              </a:ext>
            </a:extLst>
          </p:cNvPr>
          <p:cNvSpPr>
            <a:spLocks noChangeArrowheads="1"/>
          </p:cNvSpPr>
          <p:nvPr/>
        </p:nvSpPr>
        <p:spPr bwMode="auto">
          <a:xfrm>
            <a:off x="7620000" y="2667000"/>
            <a:ext cx="762000" cy="2286000"/>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sp>
        <p:nvSpPr>
          <p:cNvPr id="68621" name="Text Box 15">
            <a:extLst>
              <a:ext uri="{FF2B5EF4-FFF2-40B4-BE49-F238E27FC236}">
                <a16:creationId xmlns:a16="http://schemas.microsoft.com/office/drawing/2014/main" id="{B7CA3511-5408-A9D6-3122-BD787A1FCFD1}"/>
              </a:ext>
            </a:extLst>
          </p:cNvPr>
          <p:cNvSpPr txBox="1">
            <a:spLocks noChangeArrowheads="1"/>
          </p:cNvSpPr>
          <p:nvPr/>
        </p:nvSpPr>
        <p:spPr bwMode="auto">
          <a:xfrm>
            <a:off x="7275513" y="2133600"/>
            <a:ext cx="1657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a:solidFill>
                  <a:srgbClr val="FF3300"/>
                </a:solidFill>
              </a:rPr>
              <a:t>K</a:t>
            </a:r>
            <a:r>
              <a:rPr lang="en-US" altLang="en-CH" baseline="-25000">
                <a:solidFill>
                  <a:srgbClr val="FF3300"/>
                </a:solidFill>
              </a:rPr>
              <a:t>2</a:t>
            </a:r>
            <a:r>
              <a:rPr lang="en-US" altLang="en-CH">
                <a:solidFill>
                  <a:srgbClr val="FF3300"/>
                </a:solidFill>
              </a:rPr>
              <a:t> </a:t>
            </a:r>
            <a:r>
              <a:rPr lang="en-US" altLang="en-CH">
                <a:solidFill>
                  <a:srgbClr val="FF3300"/>
                </a:solidFill>
                <a:sym typeface="Wingdings" pitchFamily="2" charset="2"/>
              </a:rPr>
              <a:t> </a:t>
            </a:r>
            <a:r>
              <a:rPr lang="en-US" altLang="en-CH">
                <a:solidFill>
                  <a:srgbClr val="FF3300"/>
                </a:solidFill>
                <a:latin typeface="Symbol" pitchFamily="2" charset="2"/>
                <a:sym typeface="Wingdings" pitchFamily="2" charset="2"/>
              </a:rPr>
              <a:t>pp</a:t>
            </a:r>
            <a:r>
              <a:rPr lang="en-US" altLang="en-CH">
                <a:solidFill>
                  <a:srgbClr val="FF3300"/>
                </a:solidFill>
                <a:sym typeface="Wingdings" pitchFamily="2" charset="2"/>
              </a:rPr>
              <a:t> </a:t>
            </a:r>
            <a:r>
              <a:rPr lang="en-US" altLang="en-CH">
                <a:solidFill>
                  <a:srgbClr val="FF3300"/>
                </a:solidFill>
              </a:rPr>
              <a:t>decays</a:t>
            </a:r>
            <a:br>
              <a:rPr lang="en-US" altLang="en-CH">
                <a:solidFill>
                  <a:srgbClr val="FF3300"/>
                </a:solidFill>
              </a:rPr>
            </a:br>
            <a:r>
              <a:rPr lang="en-US" altLang="en-CH">
                <a:solidFill>
                  <a:srgbClr val="FF3300"/>
                </a:solidFill>
              </a:rPr>
              <a:t>(CP Violation!)</a:t>
            </a:r>
            <a:br>
              <a:rPr lang="en-US" altLang="en-CH">
                <a:solidFill>
                  <a:srgbClr val="FF3300"/>
                </a:solidFill>
              </a:rPr>
            </a:br>
            <a:endParaRPr lang="en-US" altLang="en-CH">
              <a:solidFill>
                <a:srgbClr val="FF3300"/>
              </a:solidFill>
            </a:endParaRPr>
          </a:p>
        </p:txBody>
      </p:sp>
      <p:sp>
        <p:nvSpPr>
          <p:cNvPr id="68622" name="Text Box 16">
            <a:extLst>
              <a:ext uri="{FF2B5EF4-FFF2-40B4-BE49-F238E27FC236}">
                <a16:creationId xmlns:a16="http://schemas.microsoft.com/office/drawing/2014/main" id="{C24D4714-F277-4D5C-B8A0-6FF939FDC142}"/>
              </a:ext>
            </a:extLst>
          </p:cNvPr>
          <p:cNvSpPr txBox="1">
            <a:spLocks noChangeArrowheads="1"/>
          </p:cNvSpPr>
          <p:nvPr/>
        </p:nvSpPr>
        <p:spPr bwMode="auto">
          <a:xfrm>
            <a:off x="593725" y="946150"/>
            <a:ext cx="495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1800" b="0" i="0" dirty="0">
                <a:solidFill>
                  <a:schemeClr val="tx1"/>
                </a:solidFill>
              </a:rPr>
              <a:t>Essential idea: Look for K</a:t>
            </a:r>
            <a:r>
              <a:rPr lang="en-US" altLang="en-CH" sz="1800" b="0" i="0" baseline="-25000" dirty="0">
                <a:solidFill>
                  <a:schemeClr val="tx1"/>
                </a:solidFill>
              </a:rPr>
              <a:t>2</a:t>
            </a:r>
            <a:r>
              <a:rPr lang="en-US" altLang="en-CH" sz="1800" b="0" i="0" dirty="0">
                <a:solidFill>
                  <a:schemeClr val="tx1"/>
                </a:solidFill>
              </a:rPr>
              <a:t> </a:t>
            </a:r>
            <a:r>
              <a:rPr lang="en-US" altLang="en-CH" sz="1800" b="0" i="0" dirty="0">
                <a:solidFill>
                  <a:schemeClr val="tx1"/>
                </a:solidFill>
                <a:sym typeface="Wingdings" pitchFamily="2" charset="2"/>
              </a:rPr>
              <a:t> </a:t>
            </a:r>
            <a:r>
              <a:rPr lang="en-US" altLang="en-CH" sz="1800" b="0" i="0" dirty="0">
                <a:solidFill>
                  <a:schemeClr val="tx1"/>
                </a:solidFill>
                <a:latin typeface="Symbol" pitchFamily="2" charset="2"/>
                <a:sym typeface="Wingdings" pitchFamily="2" charset="2"/>
              </a:rPr>
              <a:t>pp</a:t>
            </a:r>
            <a:r>
              <a:rPr lang="en-US" altLang="en-CH" sz="1800" b="0" i="0" dirty="0">
                <a:solidFill>
                  <a:schemeClr val="tx1"/>
                </a:solidFill>
                <a:sym typeface="Wingdings" pitchFamily="2" charset="2"/>
              </a:rPr>
              <a:t> decays</a:t>
            </a:r>
            <a:br>
              <a:rPr lang="en-US" altLang="en-CH" sz="1800" b="0" i="0" dirty="0">
                <a:solidFill>
                  <a:schemeClr val="tx1"/>
                </a:solidFill>
                <a:sym typeface="Wingdings" pitchFamily="2" charset="2"/>
              </a:rPr>
            </a:br>
            <a:r>
              <a:rPr lang="en-US" altLang="en-CH" sz="1800" b="0" i="0" dirty="0">
                <a:solidFill>
                  <a:schemeClr val="tx1"/>
                </a:solidFill>
                <a:sym typeface="Wingdings" pitchFamily="2" charset="2"/>
              </a:rPr>
              <a:t>20 meters away from K</a:t>
            </a:r>
            <a:r>
              <a:rPr lang="en-US" altLang="en-CH" sz="1800" b="0" i="0" baseline="30000" dirty="0">
                <a:solidFill>
                  <a:schemeClr val="tx1"/>
                </a:solidFill>
                <a:sym typeface="Wingdings" pitchFamily="2" charset="2"/>
              </a:rPr>
              <a:t>0</a:t>
            </a:r>
            <a:r>
              <a:rPr lang="en-US" altLang="en-CH" sz="1800" b="0" i="0" dirty="0">
                <a:solidFill>
                  <a:schemeClr val="tx1"/>
                </a:solidFill>
                <a:sym typeface="Wingdings" pitchFamily="2" charset="2"/>
              </a:rPr>
              <a:t> production point</a:t>
            </a:r>
            <a:endParaRPr lang="en-US" altLang="en-CH" sz="1800" b="0" i="0" dirty="0">
              <a:solidFill>
                <a:schemeClr val="tx1"/>
              </a:solidFill>
            </a:endParaRPr>
          </a:p>
        </p:txBody>
      </p:sp>
      <p:sp>
        <p:nvSpPr>
          <p:cNvPr id="68623" name="Oval 17">
            <a:extLst>
              <a:ext uri="{FF2B5EF4-FFF2-40B4-BE49-F238E27FC236}">
                <a16:creationId xmlns:a16="http://schemas.microsoft.com/office/drawing/2014/main" id="{6FBE1E99-5D8B-4510-44D6-2A9E91E2FACA}"/>
              </a:ext>
            </a:extLst>
          </p:cNvPr>
          <p:cNvSpPr>
            <a:spLocks noChangeArrowheads="1"/>
          </p:cNvSpPr>
          <p:nvPr/>
        </p:nvSpPr>
        <p:spPr bwMode="auto">
          <a:xfrm>
            <a:off x="5486400" y="4191000"/>
            <a:ext cx="2438400" cy="762000"/>
          </a:xfrm>
          <a:prstGeom prst="ellipse">
            <a:avLst/>
          </a:prstGeom>
          <a:noFill/>
          <a:ln w="38100">
            <a:solidFill>
              <a:schemeClr val="accent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sp>
        <p:nvSpPr>
          <p:cNvPr id="68624" name="Text Box 18">
            <a:extLst>
              <a:ext uri="{FF2B5EF4-FFF2-40B4-BE49-F238E27FC236}">
                <a16:creationId xmlns:a16="http://schemas.microsoft.com/office/drawing/2014/main" id="{B1AEC1D3-CED0-A069-FD6E-7B37014C0796}"/>
              </a:ext>
            </a:extLst>
          </p:cNvPr>
          <p:cNvSpPr txBox="1">
            <a:spLocks noChangeArrowheads="1"/>
          </p:cNvSpPr>
          <p:nvPr/>
        </p:nvSpPr>
        <p:spPr bwMode="auto">
          <a:xfrm>
            <a:off x="5867400" y="5105400"/>
            <a:ext cx="1738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a:t>K</a:t>
            </a:r>
            <a:r>
              <a:rPr lang="en-US" altLang="en-CH" baseline="-25000"/>
              <a:t>2</a:t>
            </a:r>
            <a:r>
              <a:rPr lang="en-US" altLang="en-CH"/>
              <a:t> </a:t>
            </a:r>
            <a:r>
              <a:rPr lang="en-US" altLang="en-CH">
                <a:sym typeface="Wingdings" pitchFamily="2" charset="2"/>
              </a:rPr>
              <a:t> </a:t>
            </a:r>
            <a:r>
              <a:rPr lang="en-US" altLang="en-CH">
                <a:latin typeface="Symbol" pitchFamily="2" charset="2"/>
                <a:sym typeface="Wingdings" pitchFamily="2" charset="2"/>
              </a:rPr>
              <a:t>ppp</a:t>
            </a:r>
            <a:r>
              <a:rPr lang="en-US" altLang="en-CH">
                <a:sym typeface="Wingdings" pitchFamily="2" charset="2"/>
              </a:rPr>
              <a:t> decays</a:t>
            </a:r>
            <a:endParaRPr lang="en-US" altLang="en-CH"/>
          </a:p>
        </p:txBody>
      </p:sp>
      <p:sp>
        <p:nvSpPr>
          <p:cNvPr id="68625" name="Line 19">
            <a:extLst>
              <a:ext uri="{FF2B5EF4-FFF2-40B4-BE49-F238E27FC236}">
                <a16:creationId xmlns:a16="http://schemas.microsoft.com/office/drawing/2014/main" id="{CF216D4D-8FBC-CF20-C300-DF4A2F46FC6B}"/>
              </a:ext>
            </a:extLst>
          </p:cNvPr>
          <p:cNvSpPr>
            <a:spLocks noChangeShapeType="1"/>
          </p:cNvSpPr>
          <p:nvPr/>
        </p:nvSpPr>
        <p:spPr bwMode="auto">
          <a:xfrm flipV="1">
            <a:off x="5334000" y="4876800"/>
            <a:ext cx="228600" cy="1066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CH"/>
          </a:p>
        </p:txBody>
      </p:sp>
      <p:sp>
        <p:nvSpPr>
          <p:cNvPr id="68626" name="Text Box 20">
            <a:extLst>
              <a:ext uri="{FF2B5EF4-FFF2-40B4-BE49-F238E27FC236}">
                <a16:creationId xmlns:a16="http://schemas.microsoft.com/office/drawing/2014/main" id="{D63D19C4-D4E7-8FAE-47A0-93EA532EB79C}"/>
              </a:ext>
            </a:extLst>
          </p:cNvPr>
          <p:cNvSpPr txBox="1">
            <a:spLocks noChangeArrowheads="1"/>
          </p:cNvSpPr>
          <p:nvPr/>
        </p:nvSpPr>
        <p:spPr bwMode="auto">
          <a:xfrm>
            <a:off x="4937125" y="5875338"/>
            <a:ext cx="35798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b="0"/>
              <a:t>Note scale: 99.99% of K </a:t>
            </a:r>
            <a:r>
              <a:rPr lang="en-US" altLang="en-CH" b="0">
                <a:sym typeface="Wingdings" pitchFamily="2" charset="2"/>
              </a:rPr>
              <a:t></a:t>
            </a:r>
            <a:r>
              <a:rPr lang="en-US" altLang="en-CH" b="0">
                <a:latin typeface="Symbol" pitchFamily="2" charset="2"/>
                <a:sym typeface="Wingdings" pitchFamily="2" charset="2"/>
              </a:rPr>
              <a:t>ppp</a:t>
            </a:r>
            <a:r>
              <a:rPr lang="en-US" altLang="en-CH" b="0">
                <a:sym typeface="Wingdings" pitchFamily="2" charset="2"/>
              </a:rPr>
              <a:t> decays</a:t>
            </a:r>
            <a:br>
              <a:rPr lang="en-US" altLang="en-CH" b="0">
                <a:sym typeface="Wingdings" pitchFamily="2" charset="2"/>
              </a:rPr>
            </a:br>
            <a:r>
              <a:rPr lang="en-US" altLang="en-CH" b="0">
                <a:sym typeface="Wingdings" pitchFamily="2" charset="2"/>
              </a:rPr>
              <a:t>are left of plot boundary</a:t>
            </a:r>
            <a:endParaRPr lang="en-US" altLang="en-CH" b="0"/>
          </a:p>
        </p:txBody>
      </p:sp>
      <p:sp>
        <p:nvSpPr>
          <p:cNvPr id="68627" name="Rectangle 21">
            <a:extLst>
              <a:ext uri="{FF2B5EF4-FFF2-40B4-BE49-F238E27FC236}">
                <a16:creationId xmlns:a16="http://schemas.microsoft.com/office/drawing/2014/main" id="{C330702E-1E9E-F533-FD4E-099F8C39AF74}"/>
              </a:ext>
            </a:extLst>
          </p:cNvPr>
          <p:cNvSpPr>
            <a:spLocks noChangeArrowheads="1"/>
          </p:cNvSpPr>
          <p:nvPr/>
        </p:nvSpPr>
        <p:spPr bwMode="auto">
          <a:xfrm>
            <a:off x="381000" y="5791200"/>
            <a:ext cx="4343400" cy="762000"/>
          </a:xfrm>
          <a:prstGeom prst="rect">
            <a:avLst/>
          </a:prstGeom>
          <a:solidFill>
            <a:srgbClr val="FFFF99"/>
          </a:solidFill>
          <a:ln w="9525">
            <a:solidFill>
              <a:schemeClr val="tx1"/>
            </a:solidFill>
            <a:miter lim="800000"/>
            <a:headEnd/>
            <a:tailEnd/>
          </a:ln>
        </p:spPr>
        <p:txBody>
          <a:bodyPr/>
          <a:lstStyle>
            <a:lvl1pPr marL="342900" indent="-342900"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spcBef>
                <a:spcPct val="50000"/>
              </a:spcBef>
              <a:buFontTx/>
              <a:buChar char="•"/>
            </a:pPr>
            <a:r>
              <a:rPr lang="en-US" altLang="en-CH" sz="1800" b="0" i="0" dirty="0"/>
              <a:t>CP violation, because K</a:t>
            </a:r>
            <a:r>
              <a:rPr lang="en-US" altLang="en-CH" sz="1800" b="0" i="0" baseline="-25000" dirty="0"/>
              <a:t>2 </a:t>
            </a:r>
            <a:r>
              <a:rPr lang="en-US" altLang="en-CH" sz="1800" b="0" i="0" dirty="0"/>
              <a:t>(CP=-1) changed into K</a:t>
            </a:r>
            <a:r>
              <a:rPr lang="en-US" altLang="en-CH" sz="1800" b="0" i="0" baseline="-25000" dirty="0"/>
              <a:t>1 </a:t>
            </a:r>
            <a:r>
              <a:rPr lang="en-US" altLang="en-CH" sz="1800" b="0" i="0" dirty="0"/>
              <a:t>(CP=+1</a:t>
            </a:r>
            <a:r>
              <a:rPr lang="en-US" altLang="en-CH" sz="2000" b="0" i="0" dirty="0"/>
              <a:t>)</a:t>
            </a:r>
            <a:endParaRPr lang="el-GR" altLang="en-CH" sz="2000" b="0" i="0" baseline="300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C3"/>
        </a:solidFill>
        <a:effectLst/>
      </p:bgPr>
    </p:bg>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3F2DDA0-D136-05EB-F054-EAC89DB6AAB5}"/>
              </a:ext>
            </a:extLst>
          </p:cNvPr>
          <p:cNvSpPr>
            <a:spLocks noGrp="1"/>
          </p:cNvSpPr>
          <p:nvPr>
            <p:ph type="title"/>
          </p:nvPr>
        </p:nvSpPr>
        <p:spPr/>
        <p:txBody>
          <a:bodyPr/>
          <a:lstStyle/>
          <a:p>
            <a:r>
              <a:rPr lang="en-US" altLang="en-CH">
                <a:ea typeface="ＭＳ Ｐゴシック" panose="020B0600070205080204" pitchFamily="34" charset="-128"/>
              </a:rPr>
              <a:t>Kaons…</a:t>
            </a:r>
          </a:p>
        </p:txBody>
      </p:sp>
      <p:sp>
        <p:nvSpPr>
          <p:cNvPr id="48131" name="Footer Placeholder 2">
            <a:extLst>
              <a:ext uri="{FF2B5EF4-FFF2-40B4-BE49-F238E27FC236}">
                <a16:creationId xmlns:a16="http://schemas.microsoft.com/office/drawing/2014/main" id="{C9621234-6398-44C0-94A4-9545169D01A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1000" b="0" i="0"/>
              <a:t>Niels Tuning (</a:t>
            </a:r>
            <a:fld id="{448AD5C2-4DFA-F940-B898-9D48B8F6625E}" type="slidenum">
              <a:rPr lang="en-US" altLang="en-CH" sz="1000" b="0" i="0"/>
              <a:pPr eaLnBrk="1" hangingPunct="1"/>
              <a:t>91</a:t>
            </a:fld>
            <a:r>
              <a:rPr lang="en-US" altLang="en-CH" sz="1000" b="0" i="0"/>
              <a:t>)</a:t>
            </a:r>
          </a:p>
        </p:txBody>
      </p:sp>
      <p:sp>
        <p:nvSpPr>
          <p:cNvPr id="48132" name="Content Placeholder 2">
            <a:extLst>
              <a:ext uri="{FF2B5EF4-FFF2-40B4-BE49-F238E27FC236}">
                <a16:creationId xmlns:a16="http://schemas.microsoft.com/office/drawing/2014/main" id="{C990B017-7FDE-1A9C-3518-4F75661B407F}"/>
              </a:ext>
            </a:extLst>
          </p:cNvPr>
          <p:cNvSpPr txBox="1">
            <a:spLocks/>
          </p:cNvSpPr>
          <p:nvPr/>
        </p:nvSpPr>
        <p:spPr bwMode="auto">
          <a:xfrm>
            <a:off x="685800" y="990600"/>
            <a:ext cx="777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a:spcBef>
                <a:spcPct val="50000"/>
              </a:spcBef>
              <a:buFontTx/>
              <a:buChar char="•"/>
            </a:pPr>
            <a:r>
              <a:rPr lang="en-US" altLang="en-CH" sz="2000" b="0" i="0">
                <a:solidFill>
                  <a:schemeClr val="tx1"/>
                </a:solidFill>
              </a:rPr>
              <a:t>Different notation: confusing!</a:t>
            </a:r>
          </a:p>
          <a:p>
            <a:pPr>
              <a:spcBef>
                <a:spcPct val="50000"/>
              </a:spcBef>
            </a:pPr>
            <a:r>
              <a:rPr lang="en-US" altLang="en-CH" sz="2400" b="0">
                <a:solidFill>
                  <a:schemeClr val="tx1"/>
                </a:solidFill>
                <a:latin typeface="Times New Roman" panose="02020603050405020304" pitchFamily="18" charset="0"/>
              </a:rPr>
              <a:t>K</a:t>
            </a:r>
            <a:r>
              <a:rPr lang="en-US" altLang="en-CH" sz="2400" b="0" baseline="-25000">
                <a:solidFill>
                  <a:schemeClr val="tx1"/>
                </a:solidFill>
                <a:latin typeface="Times New Roman" panose="02020603050405020304" pitchFamily="18" charset="0"/>
              </a:rPr>
              <a:t>1</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2</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L</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S</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a:t>
            </a:r>
            <a:r>
              <a:rPr lang="en-US" altLang="en-CH" sz="2400" b="0">
                <a:solidFill>
                  <a:schemeClr val="tx1"/>
                </a:solidFill>
                <a:latin typeface="Times New Roman" panose="02020603050405020304" pitchFamily="18" charset="0"/>
              </a:rPr>
              <a:t>, K</a:t>
            </a:r>
            <a:r>
              <a:rPr lang="en-US" altLang="en-CH" sz="2400" b="0" baseline="30000">
                <a:solidFill>
                  <a:schemeClr val="tx1"/>
                </a:solidFill>
                <a:latin typeface="Times New Roman" panose="02020603050405020304" pitchFamily="18" charset="0"/>
              </a:rPr>
              <a:t>0</a:t>
            </a:r>
          </a:p>
          <a:p>
            <a:pPr>
              <a:spcBef>
                <a:spcPct val="50000"/>
              </a:spcBef>
              <a:buFontTx/>
              <a:buChar char="•"/>
            </a:pPr>
            <a:endParaRPr lang="en-US" altLang="en-CH" sz="2000" b="0" i="0">
              <a:solidFill>
                <a:schemeClr val="tx1"/>
              </a:solidFill>
            </a:endParaRPr>
          </a:p>
          <a:p>
            <a:pPr>
              <a:spcBef>
                <a:spcPct val="50000"/>
              </a:spcBef>
              <a:buFontTx/>
              <a:buChar char="•"/>
            </a:pPr>
            <a:endParaRPr lang="en-US" altLang="en-CH" sz="2000" b="0" i="0">
              <a:solidFill>
                <a:schemeClr val="tx1"/>
              </a:solidFill>
            </a:endParaRPr>
          </a:p>
          <a:p>
            <a:pPr>
              <a:spcBef>
                <a:spcPct val="50000"/>
              </a:spcBef>
              <a:buFontTx/>
              <a:buChar char="•"/>
            </a:pPr>
            <a:endParaRPr lang="en-US" altLang="en-CH" sz="2000" b="0" i="0">
              <a:solidFill>
                <a:schemeClr val="tx1"/>
              </a:solidFill>
            </a:endParaRPr>
          </a:p>
          <a:p>
            <a:pPr>
              <a:spcBef>
                <a:spcPct val="50000"/>
              </a:spcBef>
              <a:buFontTx/>
              <a:buChar char="•"/>
            </a:pPr>
            <a:r>
              <a:rPr lang="en-US" altLang="en-CH" sz="2000" b="0" i="0">
                <a:solidFill>
                  <a:schemeClr val="tx1"/>
                </a:solidFill>
              </a:rPr>
              <a:t>Smaller CP violating effects</a:t>
            </a:r>
          </a:p>
          <a:p>
            <a:pPr>
              <a:spcBef>
                <a:spcPct val="50000"/>
              </a:spcBef>
              <a:buFontTx/>
              <a:buChar char="•"/>
            </a:pPr>
            <a:endParaRPr lang="en-US" altLang="en-CH" sz="2000" b="0" i="0">
              <a:solidFill>
                <a:schemeClr val="tx1"/>
              </a:solidFill>
            </a:endParaRPr>
          </a:p>
          <a:p>
            <a:pPr>
              <a:spcBef>
                <a:spcPct val="50000"/>
              </a:spcBef>
              <a:buFontTx/>
              <a:buChar char="•"/>
            </a:pPr>
            <a:endParaRPr lang="en-US" altLang="en-CH" sz="2000" b="0" i="0">
              <a:solidFill>
                <a:schemeClr val="tx1"/>
              </a:solidFill>
            </a:endParaRPr>
          </a:p>
          <a:p>
            <a:pPr>
              <a:spcBef>
                <a:spcPct val="50000"/>
              </a:spcBef>
              <a:buFontTx/>
              <a:buChar char="•"/>
            </a:pPr>
            <a:endParaRPr lang="en-US" altLang="en-CH" sz="2000" b="0" i="0">
              <a:solidFill>
                <a:schemeClr val="tx1"/>
              </a:solidFill>
            </a:endParaRPr>
          </a:p>
          <a:p>
            <a:pPr>
              <a:spcBef>
                <a:spcPct val="50000"/>
              </a:spcBef>
            </a:pPr>
            <a:endParaRPr lang="en-US" altLang="en-CH" sz="2000" b="0" i="0">
              <a:solidFill>
                <a:schemeClr val="tx1"/>
              </a:solidFill>
            </a:endParaRPr>
          </a:p>
          <a:p>
            <a:pPr>
              <a:spcBef>
                <a:spcPct val="50000"/>
              </a:spcBef>
              <a:buFont typeface="Wingdings" pitchFamily="2" charset="2"/>
              <a:buChar char="Ø"/>
            </a:pPr>
            <a:r>
              <a:rPr lang="en-US" altLang="en-CH" sz="2000" b="0" i="0">
                <a:solidFill>
                  <a:schemeClr val="tx1"/>
                </a:solidFill>
              </a:rPr>
              <a:t>But historically important!</a:t>
            </a:r>
          </a:p>
          <a:p>
            <a:pPr>
              <a:spcBef>
                <a:spcPct val="50000"/>
              </a:spcBef>
              <a:buFont typeface="Wingdings" pitchFamily="2" charset="2"/>
              <a:buChar char="§"/>
            </a:pPr>
            <a:r>
              <a:rPr lang="en-US" altLang="en-CH" sz="1600" b="0" i="0">
                <a:solidFill>
                  <a:srgbClr val="C00000"/>
                </a:solidFill>
              </a:rPr>
              <a:t>Concepts same as in B-system, so you have a chance to understand…</a:t>
            </a:r>
          </a:p>
        </p:txBody>
      </p:sp>
      <p:pic>
        <p:nvPicPr>
          <p:cNvPr id="48133" name="Picture 5">
            <a:extLst>
              <a:ext uri="{FF2B5EF4-FFF2-40B4-BE49-F238E27FC236}">
                <a16:creationId xmlns:a16="http://schemas.microsoft.com/office/drawing/2014/main" id="{F52F82ED-464E-313C-3DBD-2F325A03E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838200"/>
            <a:ext cx="2962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a:extLst>
              <a:ext uri="{FF2B5EF4-FFF2-40B4-BE49-F238E27FC236}">
                <a16:creationId xmlns:a16="http://schemas.microsoft.com/office/drawing/2014/main" id="{B7F1F171-5E11-920C-5567-646714850A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133600"/>
            <a:ext cx="33623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3">
            <a:extLst>
              <a:ext uri="{FF2B5EF4-FFF2-40B4-BE49-F238E27FC236}">
                <a16:creationId xmlns:a16="http://schemas.microsoft.com/office/drawing/2014/main" id="{CD733AC6-735F-5474-A64C-6D918E274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356" t="31996" r="19318" b="62067"/>
          <a:stretch>
            <a:fillRect/>
          </a:stretch>
        </p:blipFill>
        <p:spPr bwMode="auto">
          <a:xfrm>
            <a:off x="1371600" y="3657600"/>
            <a:ext cx="739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3">
            <a:extLst>
              <a:ext uri="{FF2B5EF4-FFF2-40B4-BE49-F238E27FC236}">
                <a16:creationId xmlns:a16="http://schemas.microsoft.com/office/drawing/2014/main" id="{82F707A6-11D5-8E7F-A5CE-CCA098ED07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356" t="43330" r="19318" b="49969"/>
          <a:stretch>
            <a:fillRect/>
          </a:stretch>
        </p:blipFill>
        <p:spPr bwMode="auto">
          <a:xfrm>
            <a:off x="1371600" y="4572000"/>
            <a:ext cx="7391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Rectangle 8">
            <a:extLst>
              <a:ext uri="{FF2B5EF4-FFF2-40B4-BE49-F238E27FC236}">
                <a16:creationId xmlns:a16="http://schemas.microsoft.com/office/drawing/2014/main" id="{77CD235D-90CF-CBD3-FDA6-84F485D4725D}"/>
              </a:ext>
            </a:extLst>
          </p:cNvPr>
          <p:cNvSpPr>
            <a:spLocks noChangeArrowheads="1"/>
          </p:cNvSpPr>
          <p:nvPr/>
        </p:nvSpPr>
        <p:spPr bwMode="auto">
          <a:xfrm>
            <a:off x="3911600" y="3659188"/>
            <a:ext cx="2362200" cy="533400"/>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sp>
        <p:nvSpPr>
          <p:cNvPr id="48138" name="Oval 21">
            <a:extLst>
              <a:ext uri="{FF2B5EF4-FFF2-40B4-BE49-F238E27FC236}">
                <a16:creationId xmlns:a16="http://schemas.microsoft.com/office/drawing/2014/main" id="{5FE90116-9A00-FE99-1AD1-A6AA39CA15C0}"/>
              </a:ext>
            </a:extLst>
          </p:cNvPr>
          <p:cNvSpPr>
            <a:spLocks noChangeArrowheads="1"/>
          </p:cNvSpPr>
          <p:nvPr/>
        </p:nvSpPr>
        <p:spPr bwMode="auto">
          <a:xfrm>
            <a:off x="2819400" y="4800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C3"/>
        </a:solidFill>
        <a:effectLst/>
      </p:bgPr>
    </p:bg>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23829319-69A6-3456-0806-D3EC1EF48CCD}"/>
              </a:ext>
            </a:extLst>
          </p:cNvPr>
          <p:cNvSpPr>
            <a:spLocks noGrp="1"/>
          </p:cNvSpPr>
          <p:nvPr>
            <p:ph type="title"/>
          </p:nvPr>
        </p:nvSpPr>
        <p:spPr/>
        <p:txBody>
          <a:bodyPr/>
          <a:lstStyle/>
          <a:p>
            <a:r>
              <a:rPr lang="en-US" altLang="en-CH">
                <a:ea typeface="ＭＳ Ｐゴシック" panose="020B0600070205080204" pitchFamily="34" charset="-128"/>
              </a:rPr>
              <a:t>Kaons…</a:t>
            </a:r>
          </a:p>
        </p:txBody>
      </p:sp>
      <p:sp>
        <p:nvSpPr>
          <p:cNvPr id="50179" name="Footer Placeholder 2">
            <a:extLst>
              <a:ext uri="{FF2B5EF4-FFF2-40B4-BE49-F238E27FC236}">
                <a16:creationId xmlns:a16="http://schemas.microsoft.com/office/drawing/2014/main" id="{3F0ED5DA-18D2-7AED-BD26-EF1E2EEB017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1000" b="0" i="0"/>
              <a:t>Niels Tuning (</a:t>
            </a:r>
            <a:fld id="{43FBEE50-95B8-E249-AB5E-1D823E75CFF4}" type="slidenum">
              <a:rPr lang="en-US" altLang="en-CH" sz="1000" b="0" i="0"/>
              <a:pPr eaLnBrk="1" hangingPunct="1"/>
              <a:t>92</a:t>
            </a:fld>
            <a:r>
              <a:rPr lang="en-US" altLang="en-CH" sz="1000" b="0" i="0"/>
              <a:t>)</a:t>
            </a:r>
          </a:p>
        </p:txBody>
      </p:sp>
      <p:sp>
        <p:nvSpPr>
          <p:cNvPr id="50180" name="Content Placeholder 2">
            <a:extLst>
              <a:ext uri="{FF2B5EF4-FFF2-40B4-BE49-F238E27FC236}">
                <a16:creationId xmlns:a16="http://schemas.microsoft.com/office/drawing/2014/main" id="{A0200133-9504-A811-F746-F9DF462E1492}"/>
              </a:ext>
            </a:extLst>
          </p:cNvPr>
          <p:cNvSpPr txBox="1">
            <a:spLocks/>
          </p:cNvSpPr>
          <p:nvPr/>
        </p:nvSpPr>
        <p:spPr bwMode="auto">
          <a:xfrm>
            <a:off x="685800" y="990600"/>
            <a:ext cx="777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a:spcBef>
                <a:spcPct val="50000"/>
              </a:spcBef>
              <a:buFontTx/>
              <a:buChar char="•"/>
            </a:pPr>
            <a:r>
              <a:rPr lang="en-US" altLang="en-CH" sz="2000" b="0" i="0">
                <a:solidFill>
                  <a:schemeClr val="tx1"/>
                </a:solidFill>
              </a:rPr>
              <a:t>Different notation: confusing!</a:t>
            </a:r>
          </a:p>
          <a:p>
            <a:pPr>
              <a:spcBef>
                <a:spcPct val="50000"/>
              </a:spcBef>
            </a:pPr>
            <a:r>
              <a:rPr lang="en-US" altLang="en-CH" sz="2400" b="0">
                <a:solidFill>
                  <a:schemeClr val="tx1"/>
                </a:solidFill>
                <a:latin typeface="Times New Roman" panose="02020603050405020304" pitchFamily="18" charset="0"/>
              </a:rPr>
              <a:t>K</a:t>
            </a:r>
            <a:r>
              <a:rPr lang="en-US" altLang="en-CH" sz="2400" b="0" baseline="-25000">
                <a:solidFill>
                  <a:schemeClr val="tx1"/>
                </a:solidFill>
                <a:latin typeface="Times New Roman" panose="02020603050405020304" pitchFamily="18" charset="0"/>
              </a:rPr>
              <a:t>1</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2</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L</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S</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a:t>
            </a:r>
            <a:r>
              <a:rPr lang="en-US" altLang="en-CH" sz="2400" b="0">
                <a:solidFill>
                  <a:schemeClr val="tx1"/>
                </a:solidFill>
                <a:latin typeface="Times New Roman" panose="02020603050405020304" pitchFamily="18" charset="0"/>
              </a:rPr>
              <a:t>, K</a:t>
            </a:r>
            <a:r>
              <a:rPr lang="en-US" altLang="en-CH" sz="2400" b="0" baseline="30000">
                <a:solidFill>
                  <a:schemeClr val="tx1"/>
                </a:solidFill>
                <a:latin typeface="Times New Roman" panose="02020603050405020304" pitchFamily="18" charset="0"/>
              </a:rPr>
              <a:t>0</a:t>
            </a:r>
          </a:p>
          <a:p>
            <a:pPr>
              <a:spcBef>
                <a:spcPct val="50000"/>
              </a:spcBef>
              <a:buFontTx/>
              <a:buChar char="•"/>
            </a:pPr>
            <a:endParaRPr lang="en-US" altLang="en-CH" sz="2000" b="0" i="0">
              <a:solidFill>
                <a:schemeClr val="tx1"/>
              </a:solidFill>
            </a:endParaRPr>
          </a:p>
          <a:p>
            <a:pPr>
              <a:spcBef>
                <a:spcPct val="50000"/>
              </a:spcBef>
              <a:buFontTx/>
              <a:buChar char="•"/>
            </a:pPr>
            <a:endParaRPr lang="en-US" altLang="en-CH" sz="2000" b="0" i="0">
              <a:solidFill>
                <a:schemeClr val="tx1"/>
              </a:solidFill>
            </a:endParaRPr>
          </a:p>
          <a:p>
            <a:pPr>
              <a:spcBef>
                <a:spcPct val="50000"/>
              </a:spcBef>
              <a:buFontTx/>
              <a:buChar char="•"/>
            </a:pPr>
            <a:endParaRPr lang="en-US" altLang="en-CH" sz="2000" b="0" i="0">
              <a:solidFill>
                <a:schemeClr val="tx1"/>
              </a:solidFill>
            </a:endParaRPr>
          </a:p>
          <a:p>
            <a:pPr>
              <a:spcBef>
                <a:spcPct val="50000"/>
              </a:spcBef>
              <a:buFontTx/>
              <a:buChar char="•"/>
            </a:pPr>
            <a:r>
              <a:rPr lang="en-US" altLang="en-CH" sz="2000" b="0" i="0">
                <a:solidFill>
                  <a:schemeClr val="tx1"/>
                </a:solidFill>
              </a:rPr>
              <a:t>Smaller CP violating effects</a:t>
            </a:r>
          </a:p>
          <a:p>
            <a:pPr>
              <a:spcBef>
                <a:spcPct val="50000"/>
              </a:spcBef>
              <a:buFontTx/>
              <a:buChar char="•"/>
            </a:pPr>
            <a:endParaRPr lang="en-US" altLang="en-CH" sz="2000" b="0" i="0">
              <a:solidFill>
                <a:schemeClr val="tx1"/>
              </a:solidFill>
            </a:endParaRPr>
          </a:p>
          <a:p>
            <a:pPr>
              <a:spcBef>
                <a:spcPct val="50000"/>
              </a:spcBef>
              <a:buFontTx/>
              <a:buChar char="•"/>
            </a:pPr>
            <a:endParaRPr lang="en-US" altLang="en-CH" sz="2000" b="0" i="0">
              <a:solidFill>
                <a:schemeClr val="tx1"/>
              </a:solidFill>
            </a:endParaRPr>
          </a:p>
          <a:p>
            <a:pPr>
              <a:spcBef>
                <a:spcPct val="50000"/>
              </a:spcBef>
              <a:buFontTx/>
              <a:buChar char="•"/>
            </a:pPr>
            <a:endParaRPr lang="en-US" altLang="en-CH" sz="2000" b="0" i="0">
              <a:solidFill>
                <a:schemeClr val="tx1"/>
              </a:solidFill>
            </a:endParaRPr>
          </a:p>
          <a:p>
            <a:pPr>
              <a:spcBef>
                <a:spcPct val="50000"/>
              </a:spcBef>
            </a:pPr>
            <a:endParaRPr lang="en-US" altLang="en-CH" sz="2000" b="0" i="0">
              <a:solidFill>
                <a:schemeClr val="tx1"/>
              </a:solidFill>
            </a:endParaRPr>
          </a:p>
          <a:p>
            <a:pPr>
              <a:spcBef>
                <a:spcPct val="50000"/>
              </a:spcBef>
              <a:buFont typeface="Wingdings" pitchFamily="2" charset="2"/>
              <a:buChar char="Ø"/>
            </a:pPr>
            <a:r>
              <a:rPr lang="en-US" altLang="en-CH" sz="2000" b="0" i="0">
                <a:solidFill>
                  <a:schemeClr val="tx1"/>
                </a:solidFill>
              </a:rPr>
              <a:t>But historically important!</a:t>
            </a:r>
          </a:p>
          <a:p>
            <a:pPr>
              <a:spcBef>
                <a:spcPct val="50000"/>
              </a:spcBef>
              <a:buFont typeface="Wingdings" pitchFamily="2" charset="2"/>
              <a:buChar char="§"/>
            </a:pPr>
            <a:r>
              <a:rPr lang="en-US" altLang="en-CH" sz="1600" b="0" i="0">
                <a:solidFill>
                  <a:srgbClr val="C00000"/>
                </a:solidFill>
              </a:rPr>
              <a:t>Concepts same as in B-system, so you have a chance to understand…</a:t>
            </a:r>
          </a:p>
        </p:txBody>
      </p:sp>
      <p:pic>
        <p:nvPicPr>
          <p:cNvPr id="50181" name="Picture 5">
            <a:extLst>
              <a:ext uri="{FF2B5EF4-FFF2-40B4-BE49-F238E27FC236}">
                <a16:creationId xmlns:a16="http://schemas.microsoft.com/office/drawing/2014/main" id="{88D60EE3-F205-2281-BE63-14B5A28B7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838200"/>
            <a:ext cx="2962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a:extLst>
              <a:ext uri="{FF2B5EF4-FFF2-40B4-BE49-F238E27FC236}">
                <a16:creationId xmlns:a16="http://schemas.microsoft.com/office/drawing/2014/main" id="{2857EB38-302A-FBFF-3BB6-2499C348A6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133600"/>
            <a:ext cx="33623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3">
            <a:extLst>
              <a:ext uri="{FF2B5EF4-FFF2-40B4-BE49-F238E27FC236}">
                <a16:creationId xmlns:a16="http://schemas.microsoft.com/office/drawing/2014/main" id="{A4D7D887-8590-F478-93C2-CC458E4F44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356" t="31996" r="19318" b="62067"/>
          <a:stretch>
            <a:fillRect/>
          </a:stretch>
        </p:blipFill>
        <p:spPr bwMode="auto">
          <a:xfrm>
            <a:off x="1371600" y="3657600"/>
            <a:ext cx="739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3">
            <a:extLst>
              <a:ext uri="{FF2B5EF4-FFF2-40B4-BE49-F238E27FC236}">
                <a16:creationId xmlns:a16="http://schemas.microsoft.com/office/drawing/2014/main" id="{35A4F633-926C-4173-A9E2-EDF906D406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356" t="43330" r="19318" b="49969"/>
          <a:stretch>
            <a:fillRect/>
          </a:stretch>
        </p:blipFill>
        <p:spPr bwMode="auto">
          <a:xfrm>
            <a:off x="1371600" y="4572000"/>
            <a:ext cx="7391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Rectangle 8">
            <a:extLst>
              <a:ext uri="{FF2B5EF4-FFF2-40B4-BE49-F238E27FC236}">
                <a16:creationId xmlns:a16="http://schemas.microsoft.com/office/drawing/2014/main" id="{92E6F300-3EF9-CFAF-FC09-B066C55B8DFE}"/>
              </a:ext>
            </a:extLst>
          </p:cNvPr>
          <p:cNvSpPr>
            <a:spLocks noChangeArrowheads="1"/>
          </p:cNvSpPr>
          <p:nvPr/>
        </p:nvSpPr>
        <p:spPr bwMode="auto">
          <a:xfrm>
            <a:off x="3911600" y="3659188"/>
            <a:ext cx="2362200" cy="533400"/>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sp>
        <p:nvSpPr>
          <p:cNvPr id="50186" name="Oval 21">
            <a:extLst>
              <a:ext uri="{FF2B5EF4-FFF2-40B4-BE49-F238E27FC236}">
                <a16:creationId xmlns:a16="http://schemas.microsoft.com/office/drawing/2014/main" id="{ED2C2285-C1B8-C666-5754-C4D727CCFD4F}"/>
              </a:ext>
            </a:extLst>
          </p:cNvPr>
          <p:cNvSpPr>
            <a:spLocks noChangeArrowheads="1"/>
          </p:cNvSpPr>
          <p:nvPr/>
        </p:nvSpPr>
        <p:spPr bwMode="auto">
          <a:xfrm>
            <a:off x="2819400" y="4800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sp>
        <p:nvSpPr>
          <p:cNvPr id="50187" name="Oval 1">
            <a:extLst>
              <a:ext uri="{FF2B5EF4-FFF2-40B4-BE49-F238E27FC236}">
                <a16:creationId xmlns:a16="http://schemas.microsoft.com/office/drawing/2014/main" id="{EB1C158B-F5CD-9071-3B6F-051C82928E3E}"/>
              </a:ext>
            </a:extLst>
          </p:cNvPr>
          <p:cNvSpPr>
            <a:spLocks noChangeArrowheads="1"/>
          </p:cNvSpPr>
          <p:nvPr/>
        </p:nvSpPr>
        <p:spPr bwMode="auto">
          <a:xfrm>
            <a:off x="685800" y="1447800"/>
            <a:ext cx="914400" cy="6858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sp>
        <p:nvSpPr>
          <p:cNvPr id="50188" name="Oval 11">
            <a:extLst>
              <a:ext uri="{FF2B5EF4-FFF2-40B4-BE49-F238E27FC236}">
                <a16:creationId xmlns:a16="http://schemas.microsoft.com/office/drawing/2014/main" id="{5ABBB018-EAC3-E48C-35CD-C4438AA12C11}"/>
              </a:ext>
            </a:extLst>
          </p:cNvPr>
          <p:cNvSpPr>
            <a:spLocks noChangeArrowheads="1"/>
          </p:cNvSpPr>
          <p:nvPr/>
        </p:nvSpPr>
        <p:spPr bwMode="auto">
          <a:xfrm>
            <a:off x="2514600" y="1371600"/>
            <a:ext cx="914400" cy="6858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sp>
        <p:nvSpPr>
          <p:cNvPr id="50189" name="TextBox 2">
            <a:extLst>
              <a:ext uri="{FF2B5EF4-FFF2-40B4-BE49-F238E27FC236}">
                <a16:creationId xmlns:a16="http://schemas.microsoft.com/office/drawing/2014/main" id="{D185D249-BCE9-D980-EB51-D2C22D5921B7}"/>
              </a:ext>
            </a:extLst>
          </p:cNvPr>
          <p:cNvSpPr txBox="1">
            <a:spLocks noChangeArrowheads="1"/>
          </p:cNvSpPr>
          <p:nvPr/>
        </p:nvSpPr>
        <p:spPr bwMode="auto">
          <a:xfrm>
            <a:off x="1371600" y="2209800"/>
            <a:ext cx="172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a:t>CP eigenstates</a:t>
            </a:r>
          </a:p>
        </p:txBody>
      </p:sp>
      <p:sp>
        <p:nvSpPr>
          <p:cNvPr id="50190" name="TextBox 13">
            <a:extLst>
              <a:ext uri="{FF2B5EF4-FFF2-40B4-BE49-F238E27FC236}">
                <a16:creationId xmlns:a16="http://schemas.microsoft.com/office/drawing/2014/main" id="{BE30EF42-7E18-D002-2521-446C069FFCF1}"/>
              </a:ext>
            </a:extLst>
          </p:cNvPr>
          <p:cNvSpPr txBox="1">
            <a:spLocks noChangeArrowheads="1"/>
          </p:cNvSpPr>
          <p:nvPr/>
        </p:nvSpPr>
        <p:spPr bwMode="auto">
          <a:xfrm>
            <a:off x="1905000" y="1295400"/>
            <a:ext cx="390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a: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C3"/>
        </a:solidFill>
        <a:effectLst/>
      </p:bgPr>
    </p:bg>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C99E34E-5937-F5F1-9F0A-29D8FA5CAA93}"/>
              </a:ext>
            </a:extLst>
          </p:cNvPr>
          <p:cNvSpPr>
            <a:spLocks noGrp="1"/>
          </p:cNvSpPr>
          <p:nvPr>
            <p:ph type="title"/>
          </p:nvPr>
        </p:nvSpPr>
        <p:spPr/>
        <p:txBody>
          <a:bodyPr/>
          <a:lstStyle/>
          <a:p>
            <a:r>
              <a:rPr lang="en-US" altLang="en-CH">
                <a:ea typeface="ＭＳ Ｐゴシック" panose="020B0600070205080204" pitchFamily="34" charset="-128"/>
              </a:rPr>
              <a:t>Kaons…</a:t>
            </a:r>
          </a:p>
        </p:txBody>
      </p:sp>
      <p:sp>
        <p:nvSpPr>
          <p:cNvPr id="52227" name="Footer Placeholder 2">
            <a:extLst>
              <a:ext uri="{FF2B5EF4-FFF2-40B4-BE49-F238E27FC236}">
                <a16:creationId xmlns:a16="http://schemas.microsoft.com/office/drawing/2014/main" id="{973EE896-697E-4D10-E2A8-50BB98F1320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1000" b="0" i="0"/>
              <a:t>Niels Tuning (</a:t>
            </a:r>
            <a:fld id="{C55BAB58-BE9A-0040-A2A7-01D5F51E2BBA}" type="slidenum">
              <a:rPr lang="en-US" altLang="en-CH" sz="1000" b="0" i="0"/>
              <a:pPr eaLnBrk="1" hangingPunct="1"/>
              <a:t>93</a:t>
            </a:fld>
            <a:r>
              <a:rPr lang="en-US" altLang="en-CH" sz="1000" b="0" i="0"/>
              <a:t>)</a:t>
            </a:r>
          </a:p>
        </p:txBody>
      </p:sp>
      <p:sp>
        <p:nvSpPr>
          <p:cNvPr id="52228" name="Content Placeholder 2">
            <a:extLst>
              <a:ext uri="{FF2B5EF4-FFF2-40B4-BE49-F238E27FC236}">
                <a16:creationId xmlns:a16="http://schemas.microsoft.com/office/drawing/2014/main" id="{B4EDB256-6553-090A-793F-330BA5F597D9}"/>
              </a:ext>
            </a:extLst>
          </p:cNvPr>
          <p:cNvSpPr txBox="1">
            <a:spLocks/>
          </p:cNvSpPr>
          <p:nvPr/>
        </p:nvSpPr>
        <p:spPr bwMode="auto">
          <a:xfrm>
            <a:off x="685800" y="990600"/>
            <a:ext cx="777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a:spcBef>
                <a:spcPct val="50000"/>
              </a:spcBef>
              <a:buFontTx/>
              <a:buChar char="•"/>
            </a:pPr>
            <a:r>
              <a:rPr lang="en-US" altLang="en-CH" sz="2000" b="0" i="0">
                <a:solidFill>
                  <a:schemeClr val="tx1"/>
                </a:solidFill>
              </a:rPr>
              <a:t>Different notation: confusing!</a:t>
            </a:r>
          </a:p>
          <a:p>
            <a:pPr>
              <a:spcBef>
                <a:spcPct val="50000"/>
              </a:spcBef>
            </a:pPr>
            <a:r>
              <a:rPr lang="en-US" altLang="en-CH" sz="2400" b="0">
                <a:solidFill>
                  <a:schemeClr val="tx1"/>
                </a:solidFill>
                <a:latin typeface="Times New Roman" panose="02020603050405020304" pitchFamily="18" charset="0"/>
              </a:rPr>
              <a:t>K</a:t>
            </a:r>
            <a:r>
              <a:rPr lang="en-US" altLang="en-CH" sz="2400" b="0" baseline="-25000">
                <a:solidFill>
                  <a:schemeClr val="tx1"/>
                </a:solidFill>
                <a:latin typeface="Times New Roman" panose="02020603050405020304" pitchFamily="18" charset="0"/>
              </a:rPr>
              <a:t>1</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2</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L</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S</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a:t>
            </a:r>
            <a:r>
              <a:rPr lang="en-US" altLang="en-CH" sz="2400" b="0">
                <a:solidFill>
                  <a:schemeClr val="tx1"/>
                </a:solidFill>
                <a:latin typeface="Times New Roman" panose="02020603050405020304" pitchFamily="18" charset="0"/>
              </a:rPr>
              <a:t>, K</a:t>
            </a:r>
            <a:r>
              <a:rPr lang="en-US" altLang="en-CH" sz="2400" b="0" baseline="30000">
                <a:solidFill>
                  <a:schemeClr val="tx1"/>
                </a:solidFill>
                <a:latin typeface="Times New Roman" panose="02020603050405020304" pitchFamily="18" charset="0"/>
              </a:rPr>
              <a:t>0</a:t>
            </a:r>
          </a:p>
          <a:p>
            <a:pPr>
              <a:spcBef>
                <a:spcPct val="50000"/>
              </a:spcBef>
              <a:buFontTx/>
              <a:buChar char="•"/>
            </a:pPr>
            <a:endParaRPr lang="en-US" altLang="en-CH" sz="2000" b="0" i="0">
              <a:solidFill>
                <a:schemeClr val="tx1"/>
              </a:solidFill>
            </a:endParaRPr>
          </a:p>
          <a:p>
            <a:pPr>
              <a:spcBef>
                <a:spcPct val="50000"/>
              </a:spcBef>
              <a:buFontTx/>
              <a:buChar char="•"/>
            </a:pPr>
            <a:endParaRPr lang="en-US" altLang="en-CH" sz="2000" b="0" i="0">
              <a:solidFill>
                <a:schemeClr val="tx1"/>
              </a:solidFill>
            </a:endParaRPr>
          </a:p>
          <a:p>
            <a:pPr>
              <a:spcBef>
                <a:spcPct val="50000"/>
              </a:spcBef>
              <a:buFontTx/>
              <a:buChar char="•"/>
            </a:pPr>
            <a:endParaRPr lang="en-US" altLang="en-CH" sz="2000" b="0" i="0">
              <a:solidFill>
                <a:schemeClr val="tx1"/>
              </a:solidFill>
            </a:endParaRPr>
          </a:p>
          <a:p>
            <a:pPr>
              <a:spcBef>
                <a:spcPct val="50000"/>
              </a:spcBef>
              <a:buFontTx/>
              <a:buChar char="•"/>
            </a:pPr>
            <a:r>
              <a:rPr lang="en-US" altLang="en-CH" sz="2000" b="0" i="0">
                <a:solidFill>
                  <a:schemeClr val="tx1"/>
                </a:solidFill>
              </a:rPr>
              <a:t>Smaller CP violating effects</a:t>
            </a:r>
          </a:p>
          <a:p>
            <a:pPr>
              <a:spcBef>
                <a:spcPct val="50000"/>
              </a:spcBef>
              <a:buFontTx/>
              <a:buChar char="•"/>
            </a:pPr>
            <a:endParaRPr lang="en-US" altLang="en-CH" sz="2000" b="0" i="0">
              <a:solidFill>
                <a:schemeClr val="tx1"/>
              </a:solidFill>
            </a:endParaRPr>
          </a:p>
          <a:p>
            <a:pPr>
              <a:spcBef>
                <a:spcPct val="50000"/>
              </a:spcBef>
              <a:buFontTx/>
              <a:buChar char="•"/>
            </a:pPr>
            <a:endParaRPr lang="en-US" altLang="en-CH" sz="2000" b="0" i="0">
              <a:solidFill>
                <a:schemeClr val="tx1"/>
              </a:solidFill>
            </a:endParaRPr>
          </a:p>
          <a:p>
            <a:pPr>
              <a:spcBef>
                <a:spcPct val="50000"/>
              </a:spcBef>
              <a:buFontTx/>
              <a:buChar char="•"/>
            </a:pPr>
            <a:endParaRPr lang="en-US" altLang="en-CH" sz="2000" b="0" i="0">
              <a:solidFill>
                <a:schemeClr val="tx1"/>
              </a:solidFill>
            </a:endParaRPr>
          </a:p>
          <a:p>
            <a:pPr>
              <a:spcBef>
                <a:spcPct val="50000"/>
              </a:spcBef>
            </a:pPr>
            <a:endParaRPr lang="en-US" altLang="en-CH" sz="2000" b="0" i="0">
              <a:solidFill>
                <a:schemeClr val="tx1"/>
              </a:solidFill>
            </a:endParaRPr>
          </a:p>
          <a:p>
            <a:pPr>
              <a:spcBef>
                <a:spcPct val="50000"/>
              </a:spcBef>
              <a:buFont typeface="Wingdings" pitchFamily="2" charset="2"/>
              <a:buChar char="Ø"/>
            </a:pPr>
            <a:r>
              <a:rPr lang="en-US" altLang="en-CH" sz="2000" b="0" i="0">
                <a:solidFill>
                  <a:schemeClr val="tx1"/>
                </a:solidFill>
              </a:rPr>
              <a:t>But historically important!</a:t>
            </a:r>
          </a:p>
          <a:p>
            <a:pPr>
              <a:spcBef>
                <a:spcPct val="50000"/>
              </a:spcBef>
              <a:buFont typeface="Wingdings" pitchFamily="2" charset="2"/>
              <a:buChar char="§"/>
            </a:pPr>
            <a:r>
              <a:rPr lang="en-US" altLang="en-CH" sz="1600" b="0" i="0">
                <a:solidFill>
                  <a:srgbClr val="C00000"/>
                </a:solidFill>
              </a:rPr>
              <a:t>Concepts same as in B-system, so you have a chance to understand…</a:t>
            </a:r>
          </a:p>
        </p:txBody>
      </p:sp>
      <p:pic>
        <p:nvPicPr>
          <p:cNvPr id="52229" name="Picture 5">
            <a:extLst>
              <a:ext uri="{FF2B5EF4-FFF2-40B4-BE49-F238E27FC236}">
                <a16:creationId xmlns:a16="http://schemas.microsoft.com/office/drawing/2014/main" id="{2E2B088F-4655-70B3-631E-26F64C45A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838200"/>
            <a:ext cx="2962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a:extLst>
              <a:ext uri="{FF2B5EF4-FFF2-40B4-BE49-F238E27FC236}">
                <a16:creationId xmlns:a16="http://schemas.microsoft.com/office/drawing/2014/main" id="{C7CD0E08-0C55-4F12-094E-C39E5B503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133600"/>
            <a:ext cx="33623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3">
            <a:extLst>
              <a:ext uri="{FF2B5EF4-FFF2-40B4-BE49-F238E27FC236}">
                <a16:creationId xmlns:a16="http://schemas.microsoft.com/office/drawing/2014/main" id="{044F8778-183A-F9A2-B593-F11412420C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356" t="31996" r="19318" b="62067"/>
          <a:stretch>
            <a:fillRect/>
          </a:stretch>
        </p:blipFill>
        <p:spPr bwMode="auto">
          <a:xfrm>
            <a:off x="1371600" y="3657600"/>
            <a:ext cx="739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3">
            <a:extLst>
              <a:ext uri="{FF2B5EF4-FFF2-40B4-BE49-F238E27FC236}">
                <a16:creationId xmlns:a16="http://schemas.microsoft.com/office/drawing/2014/main" id="{A7B3CA0E-AB55-9C82-0085-A1124F923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356" t="43330" r="19318" b="49969"/>
          <a:stretch>
            <a:fillRect/>
          </a:stretch>
        </p:blipFill>
        <p:spPr bwMode="auto">
          <a:xfrm>
            <a:off x="1371600" y="4572000"/>
            <a:ext cx="7391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Rectangle 8">
            <a:extLst>
              <a:ext uri="{FF2B5EF4-FFF2-40B4-BE49-F238E27FC236}">
                <a16:creationId xmlns:a16="http://schemas.microsoft.com/office/drawing/2014/main" id="{E2757D89-618B-EB4E-8BDF-88AB7DC7901D}"/>
              </a:ext>
            </a:extLst>
          </p:cNvPr>
          <p:cNvSpPr>
            <a:spLocks noChangeArrowheads="1"/>
          </p:cNvSpPr>
          <p:nvPr/>
        </p:nvSpPr>
        <p:spPr bwMode="auto">
          <a:xfrm>
            <a:off x="3911600" y="3659188"/>
            <a:ext cx="2362200" cy="533400"/>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sp>
        <p:nvSpPr>
          <p:cNvPr id="52234" name="Oval 21">
            <a:extLst>
              <a:ext uri="{FF2B5EF4-FFF2-40B4-BE49-F238E27FC236}">
                <a16:creationId xmlns:a16="http://schemas.microsoft.com/office/drawing/2014/main" id="{6EE3E243-4021-77C6-C207-C3205CBE35FB}"/>
              </a:ext>
            </a:extLst>
          </p:cNvPr>
          <p:cNvSpPr>
            <a:spLocks noChangeArrowheads="1"/>
          </p:cNvSpPr>
          <p:nvPr/>
        </p:nvSpPr>
        <p:spPr bwMode="auto">
          <a:xfrm>
            <a:off x="2819400" y="4800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sp>
        <p:nvSpPr>
          <p:cNvPr id="52235" name="Oval 10">
            <a:extLst>
              <a:ext uri="{FF2B5EF4-FFF2-40B4-BE49-F238E27FC236}">
                <a16:creationId xmlns:a16="http://schemas.microsoft.com/office/drawing/2014/main" id="{BF4D3139-7CE6-767A-C084-D469A4DED188}"/>
              </a:ext>
            </a:extLst>
          </p:cNvPr>
          <p:cNvSpPr>
            <a:spLocks noChangeArrowheads="1"/>
          </p:cNvSpPr>
          <p:nvPr/>
        </p:nvSpPr>
        <p:spPr bwMode="auto">
          <a:xfrm>
            <a:off x="2133600" y="1371600"/>
            <a:ext cx="914400" cy="6858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sp>
        <p:nvSpPr>
          <p:cNvPr id="52236" name="TextBox 11">
            <a:extLst>
              <a:ext uri="{FF2B5EF4-FFF2-40B4-BE49-F238E27FC236}">
                <a16:creationId xmlns:a16="http://schemas.microsoft.com/office/drawing/2014/main" id="{E4EA0408-73C8-EBEF-DF03-3D69D2A0BAC8}"/>
              </a:ext>
            </a:extLst>
          </p:cNvPr>
          <p:cNvSpPr txBox="1">
            <a:spLocks noChangeArrowheads="1"/>
          </p:cNvSpPr>
          <p:nvPr/>
        </p:nvSpPr>
        <p:spPr bwMode="auto">
          <a:xfrm>
            <a:off x="1371600" y="2209800"/>
            <a:ext cx="2867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a:t>Mass/lifetime eigenstates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C3"/>
        </a:solidFill>
        <a:effectLst/>
      </p:bgPr>
    </p:bg>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967BD5FB-1E75-6900-DD8C-788225249267}"/>
              </a:ext>
            </a:extLst>
          </p:cNvPr>
          <p:cNvSpPr>
            <a:spLocks noGrp="1"/>
          </p:cNvSpPr>
          <p:nvPr>
            <p:ph type="title"/>
          </p:nvPr>
        </p:nvSpPr>
        <p:spPr/>
        <p:txBody>
          <a:bodyPr/>
          <a:lstStyle/>
          <a:p>
            <a:r>
              <a:rPr lang="en-US" altLang="en-CH">
                <a:ea typeface="ＭＳ Ｐゴシック" panose="020B0600070205080204" pitchFamily="34" charset="-128"/>
              </a:rPr>
              <a:t>Kaons…</a:t>
            </a:r>
          </a:p>
        </p:txBody>
      </p:sp>
      <p:sp>
        <p:nvSpPr>
          <p:cNvPr id="54275" name="Footer Placeholder 2">
            <a:extLst>
              <a:ext uri="{FF2B5EF4-FFF2-40B4-BE49-F238E27FC236}">
                <a16:creationId xmlns:a16="http://schemas.microsoft.com/office/drawing/2014/main" id="{60098947-0FCF-D20A-8FC8-4478389AFB0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sz="1000" b="0" i="0"/>
              <a:t>Niels Tuning (</a:t>
            </a:r>
            <a:fld id="{61CFB46C-D296-1547-B0DD-4626E60516DD}" type="slidenum">
              <a:rPr lang="en-US" altLang="en-CH" sz="1000" b="0" i="0"/>
              <a:pPr eaLnBrk="1" hangingPunct="1"/>
              <a:t>94</a:t>
            </a:fld>
            <a:r>
              <a:rPr lang="en-US" altLang="en-CH" sz="1000" b="0" i="0"/>
              <a:t>)</a:t>
            </a:r>
          </a:p>
        </p:txBody>
      </p:sp>
      <p:sp>
        <p:nvSpPr>
          <p:cNvPr id="54276" name="Content Placeholder 2">
            <a:extLst>
              <a:ext uri="{FF2B5EF4-FFF2-40B4-BE49-F238E27FC236}">
                <a16:creationId xmlns:a16="http://schemas.microsoft.com/office/drawing/2014/main" id="{EB1E6CF3-81E0-8AA0-0033-AB56F1258A98}"/>
              </a:ext>
            </a:extLst>
          </p:cNvPr>
          <p:cNvSpPr txBox="1">
            <a:spLocks/>
          </p:cNvSpPr>
          <p:nvPr/>
        </p:nvSpPr>
        <p:spPr bwMode="auto">
          <a:xfrm>
            <a:off x="685800" y="990600"/>
            <a:ext cx="777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a:spcBef>
                <a:spcPct val="50000"/>
              </a:spcBef>
              <a:buFontTx/>
              <a:buChar char="•"/>
            </a:pPr>
            <a:r>
              <a:rPr lang="en-US" altLang="en-CH" sz="2000" b="0" i="0">
                <a:solidFill>
                  <a:schemeClr val="tx1"/>
                </a:solidFill>
              </a:rPr>
              <a:t>Different notation: confusing!</a:t>
            </a:r>
          </a:p>
          <a:p>
            <a:pPr>
              <a:spcBef>
                <a:spcPct val="50000"/>
              </a:spcBef>
            </a:pPr>
            <a:r>
              <a:rPr lang="en-US" altLang="en-CH" sz="2400" b="0">
                <a:solidFill>
                  <a:schemeClr val="tx1"/>
                </a:solidFill>
                <a:latin typeface="Times New Roman" panose="02020603050405020304" pitchFamily="18" charset="0"/>
              </a:rPr>
              <a:t>K</a:t>
            </a:r>
            <a:r>
              <a:rPr lang="en-US" altLang="en-CH" sz="2400" b="0" baseline="-25000">
                <a:solidFill>
                  <a:schemeClr val="tx1"/>
                </a:solidFill>
                <a:latin typeface="Times New Roman" panose="02020603050405020304" pitchFamily="18" charset="0"/>
              </a:rPr>
              <a:t>1</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2</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L</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S</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a:t>
            </a:r>
            <a:r>
              <a:rPr lang="en-US" altLang="en-CH" sz="2400" b="0">
                <a:solidFill>
                  <a:schemeClr val="tx1"/>
                </a:solidFill>
                <a:latin typeface="Times New Roman" panose="02020603050405020304" pitchFamily="18" charset="0"/>
              </a:rPr>
              <a:t>, K</a:t>
            </a:r>
            <a:r>
              <a:rPr lang="en-US" altLang="en-CH" sz="2400" b="0" baseline="-25000">
                <a:solidFill>
                  <a:schemeClr val="tx1"/>
                </a:solidFill>
                <a:latin typeface="Times New Roman" panose="02020603050405020304" pitchFamily="18" charset="0"/>
              </a:rPr>
              <a:t>-</a:t>
            </a:r>
            <a:r>
              <a:rPr lang="en-US" altLang="en-CH" sz="2400" b="0">
                <a:solidFill>
                  <a:schemeClr val="tx1"/>
                </a:solidFill>
                <a:latin typeface="Times New Roman" panose="02020603050405020304" pitchFamily="18" charset="0"/>
              </a:rPr>
              <a:t>, K</a:t>
            </a:r>
            <a:r>
              <a:rPr lang="en-US" altLang="en-CH" sz="2400" b="0" baseline="30000">
                <a:solidFill>
                  <a:schemeClr val="tx1"/>
                </a:solidFill>
                <a:latin typeface="Times New Roman" panose="02020603050405020304" pitchFamily="18" charset="0"/>
              </a:rPr>
              <a:t>0</a:t>
            </a:r>
          </a:p>
          <a:p>
            <a:pPr>
              <a:spcBef>
                <a:spcPct val="50000"/>
              </a:spcBef>
              <a:buFontTx/>
              <a:buChar char="•"/>
            </a:pPr>
            <a:endParaRPr lang="en-US" altLang="en-CH" sz="2000" b="0" i="0">
              <a:solidFill>
                <a:schemeClr val="tx1"/>
              </a:solidFill>
            </a:endParaRPr>
          </a:p>
          <a:p>
            <a:pPr>
              <a:spcBef>
                <a:spcPct val="50000"/>
              </a:spcBef>
              <a:buFontTx/>
              <a:buChar char="•"/>
            </a:pPr>
            <a:endParaRPr lang="en-US" altLang="en-CH" sz="2000" b="0" i="0">
              <a:solidFill>
                <a:schemeClr val="tx1"/>
              </a:solidFill>
            </a:endParaRPr>
          </a:p>
          <a:p>
            <a:pPr>
              <a:spcBef>
                <a:spcPct val="50000"/>
              </a:spcBef>
              <a:buFontTx/>
              <a:buChar char="•"/>
            </a:pPr>
            <a:endParaRPr lang="en-US" altLang="en-CH" sz="2000" b="0" i="0">
              <a:solidFill>
                <a:schemeClr val="tx1"/>
              </a:solidFill>
            </a:endParaRPr>
          </a:p>
          <a:p>
            <a:pPr>
              <a:spcBef>
                <a:spcPct val="50000"/>
              </a:spcBef>
              <a:buFontTx/>
              <a:buChar char="•"/>
            </a:pPr>
            <a:r>
              <a:rPr lang="en-US" altLang="en-CH" sz="2000" b="0" i="0">
                <a:solidFill>
                  <a:schemeClr val="tx1"/>
                </a:solidFill>
              </a:rPr>
              <a:t>Smaller CP violating effects</a:t>
            </a:r>
          </a:p>
          <a:p>
            <a:pPr>
              <a:spcBef>
                <a:spcPct val="50000"/>
              </a:spcBef>
              <a:buFontTx/>
              <a:buChar char="•"/>
            </a:pPr>
            <a:endParaRPr lang="en-US" altLang="en-CH" sz="2000" b="0" i="0">
              <a:solidFill>
                <a:schemeClr val="tx1"/>
              </a:solidFill>
            </a:endParaRPr>
          </a:p>
          <a:p>
            <a:pPr>
              <a:spcBef>
                <a:spcPct val="50000"/>
              </a:spcBef>
              <a:buFontTx/>
              <a:buChar char="•"/>
            </a:pPr>
            <a:endParaRPr lang="en-US" altLang="en-CH" sz="2000" b="0" i="0">
              <a:solidFill>
                <a:schemeClr val="tx1"/>
              </a:solidFill>
            </a:endParaRPr>
          </a:p>
          <a:p>
            <a:pPr>
              <a:spcBef>
                <a:spcPct val="50000"/>
              </a:spcBef>
              <a:buFontTx/>
              <a:buChar char="•"/>
            </a:pPr>
            <a:endParaRPr lang="en-US" altLang="en-CH" sz="2000" b="0" i="0">
              <a:solidFill>
                <a:schemeClr val="tx1"/>
              </a:solidFill>
            </a:endParaRPr>
          </a:p>
          <a:p>
            <a:pPr>
              <a:spcBef>
                <a:spcPct val="50000"/>
              </a:spcBef>
            </a:pPr>
            <a:endParaRPr lang="en-US" altLang="en-CH" sz="2000" b="0" i="0">
              <a:solidFill>
                <a:schemeClr val="tx1"/>
              </a:solidFill>
            </a:endParaRPr>
          </a:p>
          <a:p>
            <a:pPr>
              <a:spcBef>
                <a:spcPct val="50000"/>
              </a:spcBef>
              <a:buFont typeface="Wingdings" pitchFamily="2" charset="2"/>
              <a:buChar char="Ø"/>
            </a:pPr>
            <a:r>
              <a:rPr lang="en-US" altLang="en-CH" sz="2000" b="0" i="0">
                <a:solidFill>
                  <a:schemeClr val="tx1"/>
                </a:solidFill>
              </a:rPr>
              <a:t>But historically important!</a:t>
            </a:r>
          </a:p>
          <a:p>
            <a:pPr>
              <a:spcBef>
                <a:spcPct val="50000"/>
              </a:spcBef>
              <a:buFont typeface="Wingdings" pitchFamily="2" charset="2"/>
              <a:buChar char="§"/>
            </a:pPr>
            <a:r>
              <a:rPr lang="en-US" altLang="en-CH" sz="1600" b="0" i="0">
                <a:solidFill>
                  <a:srgbClr val="C00000"/>
                </a:solidFill>
              </a:rPr>
              <a:t>Concepts same as in B-system, so you have a chance to understand…</a:t>
            </a:r>
          </a:p>
        </p:txBody>
      </p:sp>
      <p:pic>
        <p:nvPicPr>
          <p:cNvPr id="54277" name="Picture 5">
            <a:extLst>
              <a:ext uri="{FF2B5EF4-FFF2-40B4-BE49-F238E27FC236}">
                <a16:creationId xmlns:a16="http://schemas.microsoft.com/office/drawing/2014/main" id="{80DD3ED0-E3A5-8610-523A-DB692FCE8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838200"/>
            <a:ext cx="2962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a:extLst>
              <a:ext uri="{FF2B5EF4-FFF2-40B4-BE49-F238E27FC236}">
                <a16:creationId xmlns:a16="http://schemas.microsoft.com/office/drawing/2014/main" id="{39262985-3991-07E9-70A3-EC1ADB89D7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133600"/>
            <a:ext cx="33623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3">
            <a:extLst>
              <a:ext uri="{FF2B5EF4-FFF2-40B4-BE49-F238E27FC236}">
                <a16:creationId xmlns:a16="http://schemas.microsoft.com/office/drawing/2014/main" id="{61C90BB6-96F2-40B4-D856-63A2DA203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356" t="31996" r="19318" b="62067"/>
          <a:stretch>
            <a:fillRect/>
          </a:stretch>
        </p:blipFill>
        <p:spPr bwMode="auto">
          <a:xfrm>
            <a:off x="1371600" y="3657600"/>
            <a:ext cx="739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3">
            <a:extLst>
              <a:ext uri="{FF2B5EF4-FFF2-40B4-BE49-F238E27FC236}">
                <a16:creationId xmlns:a16="http://schemas.microsoft.com/office/drawing/2014/main" id="{E12562DB-5939-DCD9-A59B-A812E8BECE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356" t="43330" r="19318" b="49969"/>
          <a:stretch>
            <a:fillRect/>
          </a:stretch>
        </p:blipFill>
        <p:spPr bwMode="auto">
          <a:xfrm>
            <a:off x="1371600" y="4572000"/>
            <a:ext cx="7391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8">
            <a:extLst>
              <a:ext uri="{FF2B5EF4-FFF2-40B4-BE49-F238E27FC236}">
                <a16:creationId xmlns:a16="http://schemas.microsoft.com/office/drawing/2014/main" id="{E670A76B-3366-1F3E-9AAE-EAB699A6D92F}"/>
              </a:ext>
            </a:extLst>
          </p:cNvPr>
          <p:cNvSpPr>
            <a:spLocks noChangeArrowheads="1"/>
          </p:cNvSpPr>
          <p:nvPr/>
        </p:nvSpPr>
        <p:spPr bwMode="auto">
          <a:xfrm>
            <a:off x="3911600" y="3659188"/>
            <a:ext cx="2362200" cy="533400"/>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sp>
        <p:nvSpPr>
          <p:cNvPr id="54282" name="Oval 21">
            <a:extLst>
              <a:ext uri="{FF2B5EF4-FFF2-40B4-BE49-F238E27FC236}">
                <a16:creationId xmlns:a16="http://schemas.microsoft.com/office/drawing/2014/main" id="{83EDF0C5-89DA-D4C8-75CE-E75D4A43996B}"/>
              </a:ext>
            </a:extLst>
          </p:cNvPr>
          <p:cNvSpPr>
            <a:spLocks noChangeArrowheads="1"/>
          </p:cNvSpPr>
          <p:nvPr/>
        </p:nvSpPr>
        <p:spPr bwMode="auto">
          <a:xfrm>
            <a:off x="2819400" y="4800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sp>
        <p:nvSpPr>
          <p:cNvPr id="54283" name="Oval 10">
            <a:extLst>
              <a:ext uri="{FF2B5EF4-FFF2-40B4-BE49-F238E27FC236}">
                <a16:creationId xmlns:a16="http://schemas.microsoft.com/office/drawing/2014/main" id="{7A7485BF-2325-FE4F-B58A-630EC8CFE93A}"/>
              </a:ext>
            </a:extLst>
          </p:cNvPr>
          <p:cNvSpPr>
            <a:spLocks noChangeArrowheads="1"/>
          </p:cNvSpPr>
          <p:nvPr/>
        </p:nvSpPr>
        <p:spPr bwMode="auto">
          <a:xfrm>
            <a:off x="3429000" y="1371600"/>
            <a:ext cx="533400" cy="6858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endParaRPr lang="en-CH" altLang="en-CH"/>
          </a:p>
        </p:txBody>
      </p:sp>
      <p:sp>
        <p:nvSpPr>
          <p:cNvPr id="54284" name="TextBox 11">
            <a:extLst>
              <a:ext uri="{FF2B5EF4-FFF2-40B4-BE49-F238E27FC236}">
                <a16:creationId xmlns:a16="http://schemas.microsoft.com/office/drawing/2014/main" id="{F7624624-D07F-3D06-74F3-0DA8A63BE72D}"/>
              </a:ext>
            </a:extLst>
          </p:cNvPr>
          <p:cNvSpPr txBox="1">
            <a:spLocks noChangeArrowheads="1"/>
          </p:cNvSpPr>
          <p:nvPr/>
        </p:nvSpPr>
        <p:spPr bwMode="auto">
          <a:xfrm>
            <a:off x="1371600" y="2209800"/>
            <a:ext cx="2224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i="1">
                <a:solidFill>
                  <a:schemeClr val="accent2"/>
                </a:solidFill>
                <a:latin typeface="Verdana" panose="020B0604030504040204" pitchFamily="34" charset="0"/>
                <a:ea typeface="ＭＳ Ｐゴシック" panose="020B0600070205080204" pitchFamily="34" charset="-128"/>
              </a:defRPr>
            </a:lvl1pPr>
            <a:lvl2pPr marL="742950" indent="-285750" eaLnBrk="0" hangingPunct="0">
              <a:defRPr sz="1400" b="1" i="1">
                <a:solidFill>
                  <a:schemeClr val="accent2"/>
                </a:solidFill>
                <a:latin typeface="Verdana" panose="020B0604030504040204" pitchFamily="34" charset="0"/>
                <a:ea typeface="ＭＳ Ｐゴシック" panose="020B0600070205080204" pitchFamily="34" charset="-128"/>
              </a:defRPr>
            </a:lvl2pPr>
            <a:lvl3pPr marL="1143000" indent="-228600" eaLnBrk="0" hangingPunct="0">
              <a:defRPr sz="1400" b="1" i="1">
                <a:solidFill>
                  <a:schemeClr val="accent2"/>
                </a:solidFill>
                <a:latin typeface="Verdana" panose="020B0604030504040204" pitchFamily="34" charset="0"/>
                <a:ea typeface="ＭＳ Ｐゴシック" panose="020B0600070205080204" pitchFamily="34" charset="-128"/>
              </a:defRPr>
            </a:lvl3pPr>
            <a:lvl4pPr marL="1600200" indent="-228600" eaLnBrk="0" hangingPunct="0">
              <a:defRPr sz="1400" b="1" i="1">
                <a:solidFill>
                  <a:schemeClr val="accent2"/>
                </a:solidFill>
                <a:latin typeface="Verdana" panose="020B0604030504040204" pitchFamily="34" charset="0"/>
                <a:ea typeface="ＭＳ Ｐゴシック" panose="020B0600070205080204" pitchFamily="34" charset="-128"/>
              </a:defRPr>
            </a:lvl4pPr>
            <a:lvl5pPr marL="2057400" indent="-228600" eaLnBrk="0" hangingPunct="0">
              <a:defRPr sz="1400" b="1" i="1">
                <a:solidFill>
                  <a:schemeClr val="accent2"/>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400" b="1" i="1">
                <a:solidFill>
                  <a:schemeClr val="accent2"/>
                </a:solidFill>
                <a:latin typeface="Verdana" panose="020B0604030504040204" pitchFamily="34" charset="0"/>
                <a:ea typeface="ＭＳ Ｐゴシック" panose="020B0600070205080204" pitchFamily="34" charset="-128"/>
              </a:defRPr>
            </a:lvl9pPr>
          </a:lstStyle>
          <a:p>
            <a:pPr eaLnBrk="1" hangingPunct="1"/>
            <a:r>
              <a:rPr lang="en-US" altLang="en-CH"/>
              <a:t>Flavour eigenstates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39EEA-4FBC-0946-D374-6FB67A50AA8C}"/>
            </a:ext>
          </a:extLst>
        </p:cNvPr>
        <p:cNvGrpSpPr/>
        <p:nvPr/>
      </p:nvGrpSpPr>
      <p:grpSpPr>
        <a:xfrm>
          <a:off x="0" y="0"/>
          <a:ext cx="0" cy="0"/>
          <a:chOff x="0" y="0"/>
          <a:chExt cx="0" cy="0"/>
        </a:xfrm>
      </p:grpSpPr>
      <p:sp>
        <p:nvSpPr>
          <p:cNvPr id="20481" name="Title 1">
            <a:extLst>
              <a:ext uri="{FF2B5EF4-FFF2-40B4-BE49-F238E27FC236}">
                <a16:creationId xmlns:a16="http://schemas.microsoft.com/office/drawing/2014/main" id="{AA148578-8208-CFC9-E2D6-02239949E155}"/>
              </a:ext>
            </a:extLst>
          </p:cNvPr>
          <p:cNvSpPr>
            <a:spLocks noGrp="1" noChangeArrowheads="1"/>
          </p:cNvSpPr>
          <p:nvPr>
            <p:ph type="title"/>
          </p:nvPr>
        </p:nvSpPr>
        <p:spPr/>
        <p:txBody>
          <a:bodyPr/>
          <a:lstStyle/>
          <a:p>
            <a:r>
              <a:rPr lang="en-GB" dirty="0"/>
              <a:t>CP violation in the quark sector</a:t>
            </a:r>
            <a:endParaRPr lang="en-US" altLang="en-CH" dirty="0">
              <a:ea typeface="ＭＳ Ｐゴシック" panose="020B0600070205080204" pitchFamily="34" charset="-128"/>
            </a:endParaRPr>
          </a:p>
        </p:txBody>
      </p:sp>
      <p:sp>
        <p:nvSpPr>
          <p:cNvPr id="20482" name="Content Placeholder 2">
            <a:extLst>
              <a:ext uri="{FF2B5EF4-FFF2-40B4-BE49-F238E27FC236}">
                <a16:creationId xmlns:a16="http://schemas.microsoft.com/office/drawing/2014/main" id="{7863DC28-99C9-56EE-F219-90A3E304B424}"/>
              </a:ext>
            </a:extLst>
          </p:cNvPr>
          <p:cNvSpPr>
            <a:spLocks noGrp="1" noChangeArrowheads="1"/>
          </p:cNvSpPr>
          <p:nvPr>
            <p:ph idx="1"/>
          </p:nvPr>
        </p:nvSpPr>
        <p:spPr>
          <a:xfrm>
            <a:off x="685800" y="1739900"/>
            <a:ext cx="7996238" cy="2860675"/>
          </a:xfrm>
        </p:spPr>
        <p:txBody>
          <a:bodyPr/>
          <a:lstStyle/>
          <a:p>
            <a:pPr marL="457200" indent="-457200">
              <a:buFont typeface="Verdana" panose="020B0604030504040204" pitchFamily="34" charset="0"/>
              <a:buAutoNum type="arabicParenR"/>
            </a:pPr>
            <a:r>
              <a:rPr lang="en-US" altLang="en-CH" dirty="0">
                <a:solidFill>
                  <a:schemeClr val="bg1">
                    <a:lumMod val="85000"/>
                  </a:schemeClr>
                </a:solidFill>
                <a:ea typeface="ＭＳ Ｐゴシック" panose="020B0600070205080204" pitchFamily="34" charset="-128"/>
              </a:rPr>
              <a:t>Quarks: 	SM, CKM, UT			Niels, 30’</a:t>
            </a:r>
          </a:p>
          <a:p>
            <a:pPr marL="457200" indent="-457200">
              <a:buFont typeface="Verdana" panose="020B0604030504040204" pitchFamily="34" charset="0"/>
              <a:buAutoNum type="arabicParenR"/>
            </a:pPr>
            <a:r>
              <a:rPr lang="en-US" altLang="en-CH" dirty="0">
                <a:solidFill>
                  <a:schemeClr val="bg1">
                    <a:lumMod val="85000"/>
                  </a:schemeClr>
                </a:solidFill>
                <a:ea typeface="ＭＳ Ｐゴシック" panose="020B0600070205080204" pitchFamily="34" charset="-128"/>
              </a:rPr>
              <a:t>Mesons:	Mixing and CPV types	Niels, 30’</a:t>
            </a:r>
          </a:p>
          <a:p>
            <a:pPr marL="457200" indent="-457200">
              <a:buFont typeface="Verdana" panose="020B0604030504040204" pitchFamily="34" charset="0"/>
              <a:buAutoNum type="arabicParenR"/>
            </a:pPr>
            <a:r>
              <a:rPr lang="en-US" altLang="en-CH" dirty="0">
                <a:ea typeface="ＭＳ Ｐゴシック" panose="020B0600070205080204" pitchFamily="34" charset="-128"/>
              </a:rPr>
              <a:t>B-mesons: Decays and Experiment	Patrick, 60’</a:t>
            </a:r>
          </a:p>
          <a:p>
            <a:pPr marL="457200" indent="-457200">
              <a:buFont typeface="Verdana" panose="020B0604030504040204" pitchFamily="34" charset="0"/>
              <a:buAutoNum type="arabicParenR"/>
            </a:pPr>
            <a:endParaRPr lang="en-US" altLang="en-CH" dirty="0">
              <a:ea typeface="ＭＳ Ｐゴシック" panose="020B0600070205080204" pitchFamily="34" charset="-128"/>
            </a:endParaRPr>
          </a:p>
          <a:p>
            <a:pPr marL="457200" indent="-457200">
              <a:buFontTx/>
              <a:buNone/>
            </a:pPr>
            <a:endParaRPr lang="en-US" altLang="en-CH" dirty="0">
              <a:ea typeface="ＭＳ Ｐゴシック" panose="020B0600070205080204" pitchFamily="34" charset="-128"/>
              <a:sym typeface="Wingdings" pitchFamily="2" charset="2"/>
            </a:endParaRPr>
          </a:p>
        </p:txBody>
      </p:sp>
      <p:sp>
        <p:nvSpPr>
          <p:cNvPr id="20483" name="Footer Placeholder 3">
            <a:extLst>
              <a:ext uri="{FF2B5EF4-FFF2-40B4-BE49-F238E27FC236}">
                <a16:creationId xmlns:a16="http://schemas.microsoft.com/office/drawing/2014/main" id="{C2F77700-7E58-4A75-8CFC-53519C65645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50000"/>
              </a:spcBef>
              <a:buChar char="–"/>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50000"/>
              </a:spcBef>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50000"/>
              </a:spcBef>
              <a:spcAft>
                <a:spcPct val="0"/>
              </a:spcAft>
              <a:buChar char="»"/>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CH" sz="1000">
                <a:solidFill>
                  <a:schemeClr val="accent2"/>
                </a:solidFill>
              </a:rPr>
              <a:t>Niels Tuning (</a:t>
            </a:r>
            <a:fld id="{250B08DF-8329-2A43-8463-3B2665DF9F60}" type="slidenum">
              <a:rPr lang="en-US" altLang="en-CH" sz="1000" smtClean="0">
                <a:solidFill>
                  <a:schemeClr val="accent2"/>
                </a:solidFill>
              </a:rPr>
              <a:pPr>
                <a:spcBef>
                  <a:spcPct val="0"/>
                </a:spcBef>
                <a:buFontTx/>
                <a:buNone/>
              </a:pPr>
              <a:t>95</a:t>
            </a:fld>
            <a:r>
              <a:rPr lang="en-US" altLang="en-CH" sz="1000">
                <a:solidFill>
                  <a:schemeClr val="accent2"/>
                </a:solidFill>
              </a:rPr>
              <a:t>)</a:t>
            </a:r>
          </a:p>
        </p:txBody>
      </p:sp>
    </p:spTree>
    <p:extLst>
      <p:ext uri="{BB962C8B-B14F-4D97-AF65-F5344CB8AC3E}">
        <p14:creationId xmlns:p14="http://schemas.microsoft.com/office/powerpoint/2010/main" val="24744427"/>
      </p:ext>
    </p:extLst>
  </p:cSld>
  <p:clrMapOvr>
    <a:masterClrMapping/>
  </p:clrMapOvr>
</p:sld>
</file>

<file path=ppt/theme/theme1.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1" u="none" strike="noStrike" cap="none" normalizeH="0" baseline="0" smtClean="0">
            <a:ln>
              <a:noFill/>
            </a:ln>
            <a:solidFill>
              <a:schemeClr val="accent2"/>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1" u="none" strike="noStrike" cap="none" normalizeH="0" baseline="0" smtClean="0">
            <a:ln>
              <a:noFill/>
            </a:ln>
            <a:solidFill>
              <a:schemeClr val="accent2"/>
            </a:solidFill>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74102</TotalTime>
  <Words>5313</Words>
  <Application>Microsoft Macintosh PowerPoint</Application>
  <PresentationFormat>On-screen Show (4:3)</PresentationFormat>
  <Paragraphs>1007</Paragraphs>
  <Slides>95</Slides>
  <Notes>86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108" baseType="lpstr">
      <vt:lpstr>ＭＳ Ｐゴシック</vt:lpstr>
      <vt:lpstr>Arial</vt:lpstr>
      <vt:lpstr>Arial Bar</vt:lpstr>
      <vt:lpstr>b</vt:lpstr>
      <vt:lpstr>ScriptC</vt:lpstr>
      <vt:lpstr>Symbol</vt:lpstr>
      <vt:lpstr>Tahoma</vt:lpstr>
      <vt:lpstr>Times</vt:lpstr>
      <vt:lpstr>Times New Roman</vt:lpstr>
      <vt:lpstr>Verdana</vt:lpstr>
      <vt:lpstr>Wingdings</vt:lpstr>
      <vt:lpstr>Default Design</vt:lpstr>
      <vt:lpstr>Equation</vt:lpstr>
      <vt:lpstr>CP violation in the quark sector   </vt:lpstr>
      <vt:lpstr>CP violation in the quark sector</vt:lpstr>
      <vt:lpstr>Grand picture….</vt:lpstr>
      <vt:lpstr>Jargon</vt:lpstr>
      <vt:lpstr>Today</vt:lpstr>
      <vt:lpstr>Flavour physics has a track record…</vt:lpstr>
      <vt:lpstr>Flavour physics has a track record…</vt:lpstr>
      <vt:lpstr>Motivation</vt:lpstr>
      <vt:lpstr>Grand picture….</vt:lpstr>
      <vt:lpstr>Personal impression:</vt:lpstr>
      <vt:lpstr>CP violation in the SM Lagrangian</vt:lpstr>
      <vt:lpstr>The Standard Model Lagrangian</vt:lpstr>
      <vt:lpstr>Fields: Notation</vt:lpstr>
      <vt:lpstr>Fields: Notation</vt:lpstr>
      <vt:lpstr>                                         :The Kinetic Part</vt:lpstr>
      <vt:lpstr>                                       : The Kinetic Part</vt:lpstr>
      <vt:lpstr>: The Higgs Potential</vt:lpstr>
      <vt:lpstr>: The Yukawa Part</vt:lpstr>
      <vt:lpstr>: The Yukawa Part</vt:lpstr>
      <vt:lpstr>: The Yukawa Part</vt:lpstr>
      <vt:lpstr>                                 : The Fermion Masses</vt:lpstr>
      <vt:lpstr>                                 : The Fermion Masses</vt:lpstr>
      <vt:lpstr>                                 : The Fermion Masses</vt:lpstr>
      <vt:lpstr>                                 : The Charged Current</vt:lpstr>
      <vt:lpstr>Charged Currents</vt:lpstr>
      <vt:lpstr>The Standard Model Lagrangian (recap)</vt:lpstr>
      <vt:lpstr>PowerPoint Presentation</vt:lpstr>
      <vt:lpstr>Ok…. We’ve got the CKM matrix, now what?</vt:lpstr>
      <vt:lpstr>What do we know about the CKM matrix?</vt:lpstr>
      <vt:lpstr>What do we know about the CKM matrix?</vt:lpstr>
      <vt:lpstr>What’s going on??</vt:lpstr>
      <vt:lpstr>What’s going on??</vt:lpstr>
      <vt:lpstr>Intermezzo: How about the leptons?</vt:lpstr>
      <vt:lpstr>Intermezzo: How about the leptons?</vt:lpstr>
      <vt:lpstr>Intermezzo: How about the leptons?</vt:lpstr>
      <vt:lpstr>From 2 to 3 generations</vt:lpstr>
      <vt:lpstr>Possible forms of 3 generation mixing matrix</vt:lpstr>
      <vt:lpstr>Wolfenstein parameterization</vt:lpstr>
      <vt:lpstr>Wolfenstein parameterization</vt:lpstr>
      <vt:lpstr>Deriving the triangle interpretation</vt:lpstr>
      <vt:lpstr>Visualizing the unitarity constraint</vt:lpstr>
      <vt:lpstr>Visualizing the unitarity constraint</vt:lpstr>
      <vt:lpstr>“The” Unitarity triangle</vt:lpstr>
      <vt:lpstr>β</vt:lpstr>
      <vt:lpstr>The phases in the Wolfenstein parameterization</vt:lpstr>
      <vt:lpstr>“The” Unitarity triangle</vt:lpstr>
      <vt:lpstr>Quarks  Mesons</vt:lpstr>
      <vt:lpstr>CP violation in the quark sector</vt:lpstr>
      <vt:lpstr>PowerPoint Presentation</vt:lpstr>
      <vt:lpstr>PowerPoint Presentation</vt:lpstr>
      <vt:lpstr>“The” Unitarity triangle</vt:lpstr>
      <vt:lpstr>Quarks  Mesons</vt:lpstr>
      <vt:lpstr>Dynamics of Neutral B (or K) mesons…</vt:lpstr>
      <vt:lpstr>Describing Mixing…</vt:lpstr>
      <vt:lpstr>Solving the Schrödinger Equation</vt:lpstr>
      <vt:lpstr>Solving the Schrödinger Equation</vt:lpstr>
      <vt:lpstr>Time evolution</vt:lpstr>
      <vt:lpstr>Measuring B Oscillations</vt:lpstr>
      <vt:lpstr>Compare the mesons:</vt:lpstr>
      <vt:lpstr>Oscillations (1)</vt:lpstr>
      <vt:lpstr>Oscillations (2)</vt:lpstr>
      <vt:lpstr>Oscillations: summary</vt:lpstr>
      <vt:lpstr>Bs0 mixing (Δms)</vt:lpstr>
      <vt:lpstr>Mixing  CP violation?</vt:lpstr>
      <vt:lpstr>Meson Decays</vt:lpstr>
      <vt:lpstr>Notation: Define Af and  λf</vt:lpstr>
      <vt:lpstr>Some algebra for the decay P0  f</vt:lpstr>
      <vt:lpstr>Some algebra for the decay P0  f</vt:lpstr>
      <vt:lpstr>The ‘master equations’</vt:lpstr>
      <vt:lpstr>The ‘master equations’</vt:lpstr>
      <vt:lpstr>Classification of CP Violating effects</vt:lpstr>
      <vt:lpstr>Meson Decays</vt:lpstr>
      <vt:lpstr>CP violation: type 3</vt:lpstr>
      <vt:lpstr>Classification of CP Violating effects - Nr. 3:</vt:lpstr>
      <vt:lpstr>Relax: B0J/ΨKs  simplifies…</vt:lpstr>
      <vt:lpstr>λf  for B0 ® J/yK0S</vt:lpstr>
      <vt:lpstr>λf  for B0 ® J/yK0S</vt:lpstr>
      <vt:lpstr>CP eigenvalue of final state J/yK0S</vt:lpstr>
      <vt:lpstr>Sum of 2 amplitudes: sensitivity to phase </vt:lpstr>
      <vt:lpstr>Remember!</vt:lpstr>
      <vt:lpstr>Remember!</vt:lpstr>
      <vt:lpstr>PowerPoint Presentation</vt:lpstr>
      <vt:lpstr>“The” Unitarity triangle: consistency?!</vt:lpstr>
      <vt:lpstr>“The” Unitarity triangle</vt:lpstr>
      <vt:lpstr>Remember</vt:lpstr>
      <vt:lpstr>Is there time?</vt:lpstr>
      <vt:lpstr>Classification of CP Violating effects:  where is discovery of CP violation with kaons from 1964? </vt:lpstr>
      <vt:lpstr>CP eigenvalue</vt:lpstr>
      <vt:lpstr>CP eigenvalue</vt:lpstr>
      <vt:lpstr>The Cronin &amp; Fitch experiment</vt:lpstr>
      <vt:lpstr>Kaons…</vt:lpstr>
      <vt:lpstr>Kaons…</vt:lpstr>
      <vt:lpstr>Kaons…</vt:lpstr>
      <vt:lpstr>Kaons…</vt:lpstr>
      <vt:lpstr>CP violation in the quark sector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CP violation</dc:title>
  <dc:subject>Lecture 1</dc:subject>
  <dc:creator>Niels Tuning</dc:creator>
  <cp:lastModifiedBy>Niels Tuning</cp:lastModifiedBy>
  <cp:revision>4434</cp:revision>
  <dcterms:created xsi:type="dcterms:W3CDTF">2001-03-20T09:34:26Z</dcterms:created>
  <dcterms:modified xsi:type="dcterms:W3CDTF">2026-03-27T15:58:44Z</dcterms:modified>
</cp:coreProperties>
</file>