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8" r:id="rId4"/>
    <p:sldId id="264" r:id="rId5"/>
    <p:sldId id="262" r:id="rId6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19"/>
    <p:restoredTop sz="94726"/>
  </p:normalViewPr>
  <p:slideViewPr>
    <p:cSldViewPr snapToGrid="0">
      <p:cViewPr varScale="1">
        <p:scale>
          <a:sx n="106" d="100"/>
          <a:sy n="106" d="100"/>
        </p:scale>
        <p:origin x="73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80F76-8AFD-9D4D-A1B8-604E84258EB4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236C1-F381-2D4C-B7B1-2D701E5575A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72448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9DD43-3B50-F182-800C-A544E1165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00B774-4745-DB68-88AC-15BC9656CA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8E0A96-42C1-A013-1BA5-7B3806D24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0D2057-3977-4AFD-0DA9-9DC0967ACD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236C1-F381-2D4C-B7B1-2D701E5575AA}" type="slidenum">
              <a:rPr lang="en-NL" smtClean="0"/>
              <a:t>2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05849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236C1-F381-2D4C-B7B1-2D701E5575AA}" type="slidenum">
              <a:rPr lang="en-NL" smtClean="0"/>
              <a:t>4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67167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055B3-959D-F4B7-AD8E-781C4B99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9CECEB-1C52-6FE5-C9A1-EF002CEE0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52ECA-233C-603B-5CEE-92E84EF6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3947A-4BE2-9D96-3A0C-410174C15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DC2EA-5D1A-A3C6-66C8-6520A9E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994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8DA60-D2A4-CA2F-AF03-BD8DFFE29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0F333A-5318-0D08-AFAA-1742CAA2C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C4192-2FC9-A234-9258-AE137F6F5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8B2FC-1F39-AD0F-2B63-0E5F7C4E6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C6EB2-82E9-F5AB-4474-2D59302EA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8210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FCCB1B-6C67-A0D9-B97B-E0A2004A6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87F787-0C43-659A-210B-593747170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552B3-F8F0-C1DB-281B-003E750B9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E45E2-0A52-53BE-F169-7BEACC21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0A3E-9D2E-65CC-5C49-D8D89393F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3436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F4EE-FD9D-3A24-9188-9AE816FFD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1D565-8236-D2CB-19F9-9EF795EF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63576-05A9-FFA3-F7D0-DD4D38226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93615-FD07-40EB-5BE0-3C7895F2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73323-107E-0348-190A-149050E16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9637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A660A-E164-41A0-3594-4948D7886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E53D5-2FA2-411A-B707-96F254C9D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ED349-26F9-2648-5E17-AD9F5BE38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3F0D7-D562-3687-71A3-6D2843B79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D1544-9691-89B3-36B0-7C5E285C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8729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BF071-8463-AEA0-3D22-5DCD67DE7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625B1-27A2-CD00-1171-6FC9860EF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C1CC92-61B3-8726-4989-5A44BF1A0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212DA7-6523-BDEE-F7EF-2F522FD5A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F89A9A-44AA-006D-E70D-E41C0A08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FFB7A9-22AB-635A-04C6-A015A4164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3593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89AB3-7F6D-6CCB-0915-CB0B96BF7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65168-1215-98B5-2991-5F558FA8C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1E8C49-ED7F-59F0-2257-A703CC942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EA3E1F-99CC-F262-4B66-233AA7681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F2A183-6DD6-90B7-20A3-71ECB5BAD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1F4DF-0B69-C30D-F15F-B213B658C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019B73-EB68-735E-B469-787DB586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D8597D-EAD8-0512-DBC6-697D8ED00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948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43A0-F882-DBFA-8141-FF168819B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6E7689-AE23-1D02-9974-82AAF6301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E797D-63FC-6D45-D242-40E99B09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08BEE7-439E-188D-F1E9-9F325704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3604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BC1036-4459-AC64-32CA-9DCFC6713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4A06CF-D03E-4686-D6EF-CB2673564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F84CF9-73BA-3A65-1EF1-CAF2A79B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6059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69879-D803-F569-0250-0C78DF227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E2F9-1237-2388-3A0E-6CBBBFB65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70044-6A1E-E639-2491-A3AC1D659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DB5BE-6964-F3F9-4076-37B635089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9401A-FDED-1F0F-E95B-CB8D23D5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F1B72-E62A-0C0B-7C21-19666C589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8231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44D11-4DCC-ACF0-E675-7C0DC1ED5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1EEE3F-4379-BDB5-F540-8A34B8FEA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4D61E-315E-996C-B907-271DD6801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9B0D2-97FE-52EC-7479-44B0635FE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ECFC1-DF7E-6F91-7AD0-A8691BD8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9212B-BC21-AC51-2570-755F3D6D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6966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321D5F-616B-77AA-F585-4C3085A9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8A994-CA7B-17DC-C5C9-A55628BB0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06C8A-5FED-097B-9A3D-50F509CA3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C042F4-D991-CC49-A8EC-997970AF6FDA}" type="datetimeFigureOut">
              <a:rPr lang="en-NL" smtClean="0"/>
              <a:t>11/03/2026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60518-227B-6626-D592-DA6854914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A8721-EC71-5A6F-368D-ED6406BFBC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9704B2-A5C1-CB45-AC77-6BF932BA820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8434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65C3A-18F7-CD58-0E9C-9A60098432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L" dirty="0"/>
              <a:t>Quantum Tracking</a:t>
            </a:r>
            <a:br>
              <a:rPr lang="en-NL" dirty="0"/>
            </a:br>
            <a:r>
              <a:rPr lang="en-NL" sz="3200" dirty="0"/>
              <a:t>Meeting 12-3-2026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8F93C-5CFC-59D7-AE1B-C1EFD82A4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7480"/>
            <a:ext cx="9144000" cy="1655762"/>
          </a:xfrm>
        </p:spPr>
        <p:txBody>
          <a:bodyPr>
            <a:normAutofit/>
          </a:bodyPr>
          <a:lstStyle/>
          <a:p>
            <a:r>
              <a:rPr lang="en-NL" sz="3200" dirty="0"/>
              <a:t>Scope of LHCb Q-Tracking Project</a:t>
            </a:r>
          </a:p>
        </p:txBody>
      </p:sp>
    </p:spTree>
    <p:extLst>
      <p:ext uri="{BB962C8B-B14F-4D97-AF65-F5344CB8AC3E}">
        <p14:creationId xmlns:p14="http://schemas.microsoft.com/office/powerpoint/2010/main" val="2005710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ABBBD-8331-E140-DA00-F71222B87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EE39-2665-C025-04B5-CA61DFD68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616"/>
            <a:ext cx="10515600" cy="1325563"/>
          </a:xfrm>
        </p:spPr>
        <p:txBody>
          <a:bodyPr/>
          <a:lstStyle/>
          <a:p>
            <a:r>
              <a:rPr lang="en-NL" dirty="0"/>
              <a:t>LHC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B725D-0044-CA56-25CA-3DA66108E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16" y="4594527"/>
            <a:ext cx="10783784" cy="1795774"/>
          </a:xfrm>
        </p:spPr>
        <p:txBody>
          <a:bodyPr>
            <a:normAutofit/>
          </a:bodyPr>
          <a:lstStyle/>
          <a:p>
            <a:pPr indent="-205200"/>
            <a:r>
              <a:rPr lang="en-NL" sz="2600" dirty="0"/>
              <a:t>Timeline of the LHCb experiment:</a:t>
            </a:r>
          </a:p>
          <a:p>
            <a:pPr lvl="1" indent="-205200"/>
            <a:r>
              <a:rPr lang="en-NL" sz="2200" dirty="0">
                <a:solidFill>
                  <a:srgbClr val="0070C0"/>
                </a:solidFill>
              </a:rPr>
              <a:t>LHCb original detector: Run-1 + Run-2</a:t>
            </a:r>
          </a:p>
          <a:p>
            <a:pPr lvl="1" indent="-205200"/>
            <a:r>
              <a:rPr lang="en-NL" sz="2200" dirty="0">
                <a:solidFill>
                  <a:srgbClr val="0070C0"/>
                </a:solidFill>
              </a:rPr>
              <a:t>LHCb Upgrade 1: Run-3 + Run-4</a:t>
            </a:r>
          </a:p>
          <a:p>
            <a:pPr lvl="1" indent="-205200"/>
            <a:r>
              <a:rPr lang="en-NL" sz="2200" dirty="0">
                <a:solidFill>
                  <a:srgbClr val="0070C0"/>
                </a:solidFill>
              </a:rPr>
              <a:t>LHCb Upgrade 2: Run-5…  (target of current QC studies)</a:t>
            </a:r>
            <a:endParaRPr lang="en-NL" sz="400" dirty="0">
              <a:solidFill>
                <a:srgbClr val="0070C0"/>
              </a:solidFill>
            </a:endParaRPr>
          </a:p>
          <a:p>
            <a:endParaRPr lang="en-NL" dirty="0"/>
          </a:p>
        </p:txBody>
      </p:sp>
      <p:pic>
        <p:nvPicPr>
          <p:cNvPr id="5" name="Picture 4" descr="A screenshot of a graph&#10;&#10;AI-generated content may be incorrect.">
            <a:extLst>
              <a:ext uri="{FF2B5EF4-FFF2-40B4-BE49-F238E27FC236}">
                <a16:creationId xmlns:a16="http://schemas.microsoft.com/office/drawing/2014/main" id="{07808D6A-474F-4D4D-96BF-D9A9AE9056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238" y="1008982"/>
            <a:ext cx="11109546" cy="250898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7234AF1-E40C-BF5D-6BD2-7E066732FAFB}"/>
              </a:ext>
            </a:extLst>
          </p:cNvPr>
          <p:cNvCxnSpPr/>
          <p:nvPr/>
        </p:nvCxnSpPr>
        <p:spPr>
          <a:xfrm>
            <a:off x="5097504" y="465533"/>
            <a:ext cx="0" cy="684129"/>
          </a:xfrm>
          <a:prstGeom prst="line">
            <a:avLst/>
          </a:prstGeom>
          <a:ln w="63500"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E175FA-E4AE-B2DF-5AFA-2A76ECDD88AC}"/>
              </a:ext>
            </a:extLst>
          </p:cNvPr>
          <p:cNvCxnSpPr>
            <a:cxnSpLocks/>
          </p:cNvCxnSpPr>
          <p:nvPr/>
        </p:nvCxnSpPr>
        <p:spPr>
          <a:xfrm>
            <a:off x="6065832" y="3417405"/>
            <a:ext cx="0" cy="684129"/>
          </a:xfrm>
          <a:prstGeom prst="line">
            <a:avLst/>
          </a:prstGeom>
          <a:ln w="63500"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D291CA7-5035-E9D3-A92B-90841C1CA888}"/>
              </a:ext>
            </a:extLst>
          </p:cNvPr>
          <p:cNvSpPr txBox="1"/>
          <p:nvPr/>
        </p:nvSpPr>
        <p:spPr>
          <a:xfrm>
            <a:off x="5225458" y="467700"/>
            <a:ext cx="953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400" dirty="0">
                <a:solidFill>
                  <a:srgbClr val="0070C0"/>
                </a:solidFill>
              </a:rPr>
              <a:t>Today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6C3CC6-C7F9-36EC-5A42-EB5668724A19}"/>
              </a:ext>
            </a:extLst>
          </p:cNvPr>
          <p:cNvSpPr txBox="1"/>
          <p:nvPr/>
        </p:nvSpPr>
        <p:spPr>
          <a:xfrm>
            <a:off x="6178668" y="3571869"/>
            <a:ext cx="24565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sz="2400" dirty="0">
                <a:solidFill>
                  <a:srgbClr val="0070C0"/>
                </a:solidFill>
              </a:rPr>
              <a:t>LHCb Upgrade-II </a:t>
            </a:r>
          </a:p>
          <a:p>
            <a:r>
              <a:rPr lang="en-NL" sz="2400" dirty="0">
                <a:solidFill>
                  <a:srgbClr val="0070C0"/>
                </a:solidFill>
              </a:rPr>
              <a:t>(QC target)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46EFCF-80B6-1350-1DC8-67B7FC478935}"/>
              </a:ext>
            </a:extLst>
          </p:cNvPr>
          <p:cNvSpPr txBox="1"/>
          <p:nvPr/>
        </p:nvSpPr>
        <p:spPr>
          <a:xfrm>
            <a:off x="9861452" y="3531711"/>
            <a:ext cx="21664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… 2045 – 2048: </a:t>
            </a:r>
            <a:r>
              <a:rPr lang="en-GB" sz="2400" dirty="0">
                <a:solidFill>
                  <a:srgbClr val="0070C0"/>
                </a:solidFill>
              </a:rPr>
              <a:t>Start FCC</a:t>
            </a:r>
            <a:endParaRPr lang="en-NL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129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red and black striped object&#10;&#10;AI-generated content may be incorrect.">
            <a:extLst>
              <a:ext uri="{FF2B5EF4-FFF2-40B4-BE49-F238E27FC236}">
                <a16:creationId xmlns:a16="http://schemas.microsoft.com/office/drawing/2014/main" id="{3DA88605-2399-493F-238C-BD649E746C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55" y="923594"/>
            <a:ext cx="11325799" cy="234826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D95FAFB-9368-C062-36D4-669BAC1F758C}"/>
              </a:ext>
            </a:extLst>
          </p:cNvPr>
          <p:cNvSpPr txBox="1">
            <a:spLocks/>
          </p:cNvSpPr>
          <p:nvPr/>
        </p:nvSpPr>
        <p:spPr>
          <a:xfrm>
            <a:off x="549949" y="3271860"/>
            <a:ext cx="11457861" cy="329897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05200"/>
            <a:r>
              <a:rPr lang="en-NL" sz="2400" dirty="0"/>
              <a:t>Preprocessing: how to get detector data loaded in a hybrid data processing flow</a:t>
            </a:r>
          </a:p>
          <a:p>
            <a:pPr lvl="1" indent="-205200"/>
            <a:r>
              <a:rPr lang="en-NL" sz="2200" dirty="0">
                <a:solidFill>
                  <a:srgbClr val="0070C0"/>
                </a:solidFill>
              </a:rPr>
              <a:t>Unsolved. </a:t>
            </a:r>
          </a:p>
          <a:p>
            <a:pPr lvl="1" indent="-205200"/>
            <a:r>
              <a:rPr lang="en-NL" sz="2200" dirty="0">
                <a:solidFill>
                  <a:srgbClr val="0070C0"/>
                </a:solidFill>
              </a:rPr>
              <a:t>Efficient matrix encoding part of the problem</a:t>
            </a:r>
          </a:p>
          <a:p>
            <a:pPr indent="-205200"/>
            <a:r>
              <a:rPr lang="en-NL" sz="2400" dirty="0"/>
              <a:t>Quantum processing</a:t>
            </a:r>
          </a:p>
          <a:p>
            <a:pPr lvl="1" indent="-205200"/>
            <a:r>
              <a:rPr lang="en-NL" sz="2200" dirty="0">
                <a:solidFill>
                  <a:srgbClr val="0070C0"/>
                </a:solidFill>
              </a:rPr>
              <a:t>Currently investing a procedure to solve Hamiltonian with 1-bit HHL for many events in 	parallel</a:t>
            </a:r>
          </a:p>
          <a:p>
            <a:pPr lvl="2" indent="-205200"/>
            <a:r>
              <a:rPr lang="en-NL" sz="2200" dirty="0">
                <a:solidFill>
                  <a:srgbClr val="C00000"/>
                </a:solidFill>
                <a:sym typeface="Wingdings" pitchFamily="2" charset="2"/>
              </a:rPr>
              <a:t> </a:t>
            </a:r>
            <a:r>
              <a:rPr lang="en-NL" sz="2200" dirty="0">
                <a:solidFill>
                  <a:srgbClr val="C00000"/>
                </a:solidFill>
              </a:rPr>
              <a:t>Does the current Hamiltonian work in realistic events with high density?</a:t>
            </a:r>
          </a:p>
          <a:p>
            <a:pPr lvl="1" indent="-205200"/>
            <a:r>
              <a:rPr lang="en-NL" sz="2200" dirty="0">
                <a:solidFill>
                  <a:srgbClr val="0070C0"/>
                </a:solidFill>
              </a:rPr>
              <a:t>Other approaches can be investigated: QSVT, other,…</a:t>
            </a:r>
          </a:p>
          <a:p>
            <a:pPr indent="-205200"/>
            <a:r>
              <a:rPr lang="en-NL" sz="2400" dirty="0"/>
              <a:t>Postprocessing</a:t>
            </a:r>
          </a:p>
          <a:p>
            <a:pPr lvl="1" indent="-205200"/>
            <a:r>
              <a:rPr lang="en-NL" sz="2200" dirty="0">
                <a:solidFill>
                  <a:srgbClr val="0070C0"/>
                </a:solidFill>
              </a:rPr>
              <a:t>Currently reading out active segments seems unrealistic – requires too many shots</a:t>
            </a:r>
          </a:p>
          <a:p>
            <a:pPr lvl="1" indent="-205200"/>
            <a:r>
              <a:rPr lang="en-GB" sz="2200" dirty="0">
                <a:solidFill>
                  <a:srgbClr val="0070C0"/>
                </a:solidFill>
              </a:rPr>
              <a:t>O</a:t>
            </a:r>
            <a:r>
              <a:rPr lang="en-NL" sz="2200" dirty="0">
                <a:solidFill>
                  <a:srgbClr val="0070C0"/>
                </a:solidFill>
              </a:rPr>
              <a:t>ther approaches to </a:t>
            </a:r>
            <a:r>
              <a:rPr lang="en-NL" sz="2200">
                <a:solidFill>
                  <a:srgbClr val="0070C0"/>
                </a:solidFill>
              </a:rPr>
              <a:t>be investigated: quantum post-processing towards vertex reconstuction?</a:t>
            </a:r>
            <a:endParaRPr lang="en-NL" sz="2200" dirty="0">
              <a:solidFill>
                <a:srgbClr val="0070C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6FC5FF-6560-D50C-7C18-3DD1F2C387EF}"/>
              </a:ext>
            </a:extLst>
          </p:cNvPr>
          <p:cNvSpPr txBox="1"/>
          <p:nvPr/>
        </p:nvSpPr>
        <p:spPr>
          <a:xfrm>
            <a:off x="10349845" y="1123955"/>
            <a:ext cx="1290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 dirty="0"/>
              <a:t>~400 GPUs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89C11F49-ED52-94E8-3698-8A52DCFEE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080" y="-98474"/>
            <a:ext cx="10515600" cy="1325563"/>
          </a:xfrm>
        </p:spPr>
        <p:txBody>
          <a:bodyPr/>
          <a:lstStyle/>
          <a:p>
            <a:r>
              <a:rPr lang="en-NL" dirty="0"/>
              <a:t>Open Issues for further Investigation</a:t>
            </a:r>
          </a:p>
        </p:txBody>
      </p:sp>
    </p:spTree>
    <p:extLst>
      <p:ext uri="{BB962C8B-B14F-4D97-AF65-F5344CB8AC3E}">
        <p14:creationId xmlns:p14="http://schemas.microsoft.com/office/powerpoint/2010/main" val="2577686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2ED5A-74A0-6C5D-0889-B8445C1D1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machine&#10;&#10;AI-generated content may be incorrect.">
            <a:extLst>
              <a:ext uri="{FF2B5EF4-FFF2-40B4-BE49-F238E27FC236}">
                <a16:creationId xmlns:a16="http://schemas.microsoft.com/office/drawing/2014/main" id="{E12B3395-9409-D517-F474-A4DF80A6ECF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988" b="12228"/>
          <a:stretch>
            <a:fillRect/>
          </a:stretch>
        </p:blipFill>
        <p:spPr>
          <a:xfrm>
            <a:off x="0" y="-136142"/>
            <a:ext cx="12192000" cy="7130284"/>
          </a:xfrm>
          <a:prstGeom prst="rect">
            <a:avLst/>
          </a:prstGeom>
        </p:spPr>
      </p:pic>
      <p:sp>
        <p:nvSpPr>
          <p:cNvPr id="14" name="Title 13">
            <a:extLst>
              <a:ext uri="{FF2B5EF4-FFF2-40B4-BE49-F238E27FC236}">
                <a16:creationId xmlns:a16="http://schemas.microsoft.com/office/drawing/2014/main" id="{17922414-AA86-D7B1-3947-FAB84B5E3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59326"/>
            <a:ext cx="10515600" cy="1325563"/>
          </a:xfrm>
        </p:spPr>
        <p:txBody>
          <a:bodyPr/>
          <a:lstStyle/>
          <a:p>
            <a:r>
              <a:rPr lang="en-NL" dirty="0">
                <a:solidFill>
                  <a:schemeClr val="bg1"/>
                </a:solidFill>
              </a:rPr>
              <a:t>Velo Detector</a:t>
            </a:r>
          </a:p>
        </p:txBody>
      </p:sp>
    </p:spTree>
    <p:extLst>
      <p:ext uri="{BB962C8B-B14F-4D97-AF65-F5344CB8AC3E}">
        <p14:creationId xmlns:p14="http://schemas.microsoft.com/office/powerpoint/2010/main" val="2517701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9BB9C-E582-C55C-BCAC-330E7CC6C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EBAA506E-B706-5250-11D4-9B829ED4F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080" y="-98474"/>
            <a:ext cx="10515600" cy="1325563"/>
          </a:xfrm>
        </p:spPr>
        <p:txBody>
          <a:bodyPr/>
          <a:lstStyle/>
          <a:p>
            <a:r>
              <a:rPr lang="en-NL" dirty="0"/>
              <a:t>Real Time Data Processing</a:t>
            </a:r>
          </a:p>
        </p:txBody>
      </p:sp>
      <p:pic>
        <p:nvPicPr>
          <p:cNvPr id="3" name="Picture 2" descr="A diagram of a computer system&#10;&#10;AI-generated content may be incorrect.">
            <a:extLst>
              <a:ext uri="{FF2B5EF4-FFF2-40B4-BE49-F238E27FC236}">
                <a16:creationId xmlns:a16="http://schemas.microsoft.com/office/drawing/2014/main" id="{160AAD8C-2EB0-F73F-A380-6A2FAAA03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6358"/>
            <a:ext cx="11925982" cy="4627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796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165</Words>
  <Application>Microsoft Macintosh PowerPoint</Application>
  <PresentationFormat>Widescreen</PresentationFormat>
  <Paragraphs>27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 Theme</vt:lpstr>
      <vt:lpstr>Quantum Tracking Meeting 12-3-2026</vt:lpstr>
      <vt:lpstr>LHC planning</vt:lpstr>
      <vt:lpstr>Open Issues for further Investigation</vt:lpstr>
      <vt:lpstr>Velo Detector</vt:lpstr>
      <vt:lpstr>Real Time Data Processing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Merk, Marcel (GWFP)</dc:creator>
  <cp:lastModifiedBy>Merk, Marcel (GWFP)</cp:lastModifiedBy>
  <cp:revision>6</cp:revision>
  <dcterms:created xsi:type="dcterms:W3CDTF">2026-01-14T07:32:54Z</dcterms:created>
  <dcterms:modified xsi:type="dcterms:W3CDTF">2026-03-11T20:15:12Z</dcterms:modified>
</cp:coreProperties>
</file>