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37" r:id="rId3"/>
    <p:sldId id="351" r:id="rId4"/>
    <p:sldId id="357" r:id="rId5"/>
    <p:sldId id="358" r:id="rId6"/>
    <p:sldId id="338" r:id="rId7"/>
    <p:sldId id="359" r:id="rId8"/>
    <p:sldId id="339" r:id="rId9"/>
    <p:sldId id="360" r:id="rId10"/>
    <p:sldId id="361" r:id="rId11"/>
    <p:sldId id="340" r:id="rId12"/>
    <p:sldId id="362" r:id="rId13"/>
    <p:sldId id="344" r:id="rId14"/>
    <p:sldId id="363" r:id="rId15"/>
    <p:sldId id="364" r:id="rId16"/>
    <p:sldId id="350" r:id="rId17"/>
    <p:sldId id="365" r:id="rId18"/>
    <p:sldId id="366" r:id="rId19"/>
    <p:sldId id="341" r:id="rId20"/>
    <p:sldId id="342" r:id="rId21"/>
    <p:sldId id="345" r:id="rId22"/>
    <p:sldId id="347" r:id="rId23"/>
    <p:sldId id="352" r:id="rId24"/>
    <p:sldId id="348" r:id="rId25"/>
    <p:sldId id="349" r:id="rId26"/>
    <p:sldId id="353" r:id="rId27"/>
    <p:sldId id="354" r:id="rId28"/>
    <p:sldId id="355" r:id="rId29"/>
    <p:sldId id="356" r:id="rId30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DB"/>
    <a:srgbClr val="E84E0F"/>
    <a:srgbClr val="000002"/>
    <a:srgbClr val="111111"/>
    <a:srgbClr val="010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9" autoAdjust="0"/>
    <p:restoredTop sz="91918" autoAdjust="0"/>
  </p:normalViewPr>
  <p:slideViewPr>
    <p:cSldViewPr>
      <p:cViewPr varScale="1">
        <p:scale>
          <a:sx n="155" d="100"/>
          <a:sy n="155" d="100"/>
        </p:scale>
        <p:origin x="384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BBCCD78-9AAE-A4EE-9CC9-12F02CCFDA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6B2867-E4D5-79E5-5AB4-6D326D3089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81DE7-B6D1-4A23-B67C-0D5F6F991287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53370F8-E16F-288C-EFA5-4974675D73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3C4BACD-6011-2022-23EB-15F92A4124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99456-DD34-48E2-929D-FD2B28A7B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3992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43B04-3B49-4231-A9CC-70892B64EDAB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54E03-A8CD-4EAD-AFE0-0DB61E28CB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3053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7268" y="133350"/>
            <a:ext cx="6547840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A1D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1C3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1C3C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  <a:tabLst>
                <a:tab pos="220345" algn="l"/>
              </a:tabLst>
            </a:pPr>
            <a:r>
              <a:rPr spc="-50" dirty="0">
                <a:solidFill>
                  <a:srgbClr val="FFFFFF"/>
                </a:solidFill>
              </a:rPr>
              <a:t>|</a:t>
            </a:r>
            <a:r>
              <a:rPr dirty="0">
                <a:solidFill>
                  <a:srgbClr val="FFFFFF"/>
                </a:solidFill>
              </a:rPr>
              <a:t>	Department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of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Advanced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Computing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Sciences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0B7FD-253B-4BCD-AC44-4374E6A7E5AA}" type="datetime1">
              <a:rPr lang="en-US" altLang="zh-CN" smtClean="0"/>
              <a:t>2/12/26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1C3C"/>
                </a:solidFill>
                <a:latin typeface="Calibri"/>
                <a:cs typeface="Calibri"/>
              </a:defRPr>
            </a:lvl1pPr>
          </a:lstStyle>
          <a:p>
            <a:pPr marL="101600">
              <a:lnSpc>
                <a:spcPts val="105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A1D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1C3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1C3C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  <a:tabLst>
                <a:tab pos="220345" algn="l"/>
              </a:tabLst>
            </a:pPr>
            <a:r>
              <a:rPr spc="-50" dirty="0">
                <a:solidFill>
                  <a:srgbClr val="FFFFFF"/>
                </a:solidFill>
              </a:rPr>
              <a:t>|</a:t>
            </a:r>
            <a:r>
              <a:rPr dirty="0">
                <a:solidFill>
                  <a:srgbClr val="FFFFFF"/>
                </a:solidFill>
              </a:rPr>
              <a:t>	Department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of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Advanced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Computing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Sciences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48AD0-98A9-459B-96F3-64CD1BE90914}" type="datetime1">
              <a:rPr lang="en-US" altLang="zh-CN" smtClean="0"/>
              <a:t>2/12/26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1C3C"/>
                </a:solidFill>
                <a:latin typeface="Calibri"/>
                <a:cs typeface="Calibri"/>
              </a:defRPr>
            </a:lvl1pPr>
          </a:lstStyle>
          <a:p>
            <a:pPr marL="101600">
              <a:lnSpc>
                <a:spcPts val="105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A1D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1C3C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  <a:tabLst>
                <a:tab pos="220345" algn="l"/>
              </a:tabLst>
            </a:pPr>
            <a:r>
              <a:rPr spc="-50" dirty="0">
                <a:solidFill>
                  <a:srgbClr val="FFFFFF"/>
                </a:solidFill>
              </a:rPr>
              <a:t>|</a:t>
            </a:r>
            <a:r>
              <a:rPr dirty="0">
                <a:solidFill>
                  <a:srgbClr val="FFFFFF"/>
                </a:solidFill>
              </a:rPr>
              <a:t>	Department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of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Advanced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Computing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Sciences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348BA-50D0-4857-9455-34B030B89BA5}" type="datetime1">
              <a:rPr lang="en-US" altLang="zh-CN" smtClean="0"/>
              <a:t>2/12/26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1C3C"/>
                </a:solidFill>
                <a:latin typeface="Calibri"/>
                <a:cs typeface="Calibri"/>
              </a:defRPr>
            </a:lvl1pPr>
          </a:lstStyle>
          <a:p>
            <a:pPr marL="101600">
              <a:lnSpc>
                <a:spcPts val="105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A1D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1C3C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  <a:tabLst>
                <a:tab pos="220345" algn="l"/>
              </a:tabLst>
            </a:pPr>
            <a:r>
              <a:rPr spc="-50" dirty="0">
                <a:solidFill>
                  <a:srgbClr val="FFFFFF"/>
                </a:solidFill>
              </a:rPr>
              <a:t>|</a:t>
            </a:r>
            <a:r>
              <a:rPr dirty="0">
                <a:solidFill>
                  <a:srgbClr val="FFFFFF"/>
                </a:solidFill>
              </a:rPr>
              <a:t>	Department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of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Advanced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Computing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Sciences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CB183-DC93-467B-AB95-94D63E8A825B}" type="datetime1">
              <a:rPr lang="en-US" altLang="zh-CN" smtClean="0"/>
              <a:t>2/12/26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1C3C"/>
                </a:solidFill>
                <a:latin typeface="Calibri"/>
                <a:cs typeface="Calibri"/>
              </a:defRPr>
            </a:lvl1pPr>
          </a:lstStyle>
          <a:p>
            <a:pPr marL="101600">
              <a:lnSpc>
                <a:spcPts val="105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1C3C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  <a:tabLst>
                <a:tab pos="220345" algn="l"/>
              </a:tabLst>
            </a:pPr>
            <a:r>
              <a:rPr spc="-50" dirty="0">
                <a:solidFill>
                  <a:srgbClr val="FFFFFF"/>
                </a:solidFill>
              </a:rPr>
              <a:t>|</a:t>
            </a:r>
            <a:r>
              <a:rPr dirty="0">
                <a:solidFill>
                  <a:srgbClr val="FFFFFF"/>
                </a:solidFill>
              </a:rPr>
              <a:t>	Department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of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Advanced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Computing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Sciences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888A4-0786-46E2-9108-D8716D7AF9AC}" type="datetime1">
              <a:rPr lang="en-US" altLang="zh-CN" smtClean="0"/>
              <a:t>2/12/26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1C3C"/>
                </a:solidFill>
                <a:latin typeface="Calibri"/>
                <a:cs typeface="Calibri"/>
              </a:defRPr>
            </a:lvl1pPr>
          </a:lstStyle>
          <a:p>
            <a:pPr marL="101600">
              <a:lnSpc>
                <a:spcPts val="105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7443" y="4752294"/>
            <a:ext cx="1274640" cy="13167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59663" y="4688624"/>
            <a:ext cx="166070" cy="22439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7268" y="272288"/>
            <a:ext cx="767207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A1D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7268" y="933703"/>
            <a:ext cx="8342630" cy="1292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1C3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90725" y="4729988"/>
            <a:ext cx="30638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1C3C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  <a:tabLst>
                <a:tab pos="220345" algn="l"/>
              </a:tabLst>
            </a:pPr>
            <a:r>
              <a:rPr spc="-50" dirty="0">
                <a:solidFill>
                  <a:srgbClr val="FFFFFF"/>
                </a:solidFill>
              </a:rPr>
              <a:t>|</a:t>
            </a:r>
            <a:r>
              <a:rPr dirty="0">
                <a:solidFill>
                  <a:srgbClr val="FFFFFF"/>
                </a:solidFill>
              </a:rPr>
              <a:t>	Department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of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Advanced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Computing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Sciences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63AA9-DA90-44D6-805F-FB0E5522405E}" type="datetime1">
              <a:rPr lang="en-US" altLang="zh-CN" smtClean="0"/>
              <a:t>2/12/26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21954" y="4751019"/>
            <a:ext cx="217677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001C3C"/>
                </a:solidFill>
                <a:latin typeface="Calibri"/>
                <a:cs typeface="Calibri"/>
              </a:defRPr>
            </a:lvl1pPr>
          </a:lstStyle>
          <a:p>
            <a:pPr marL="101600">
              <a:lnSpc>
                <a:spcPts val="105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1C3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3" y="4629911"/>
            <a:ext cx="1591056" cy="38252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7723" y="566749"/>
            <a:ext cx="7116445" cy="16741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600" dirty="0">
                <a:solidFill>
                  <a:srgbClr val="FFFFFF"/>
                </a:solidFill>
              </a:rPr>
              <a:t>Quantum Variational Rewinding for Anomaly Detection in Simulated Gravitational Wave Data</a:t>
            </a:r>
            <a:endParaRPr sz="360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tabLst>
                <a:tab pos="220345" algn="l"/>
              </a:tabLst>
            </a:pPr>
            <a:r>
              <a:rPr spc="-50" dirty="0">
                <a:solidFill>
                  <a:srgbClr val="FFFFFF"/>
                </a:solidFill>
              </a:rPr>
              <a:t>|</a:t>
            </a:r>
            <a:r>
              <a:rPr dirty="0">
                <a:solidFill>
                  <a:srgbClr val="FFFFFF"/>
                </a:solidFill>
              </a:rPr>
              <a:t>	Department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of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Advanced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Computing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Sciences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52094" y="3054476"/>
            <a:ext cx="42818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solidFill>
                  <a:srgbClr val="FFFFFF"/>
                </a:solidFill>
                <a:latin typeface="Calibri"/>
                <a:cs typeface="Calibri"/>
              </a:rPr>
              <a:t>Shi Qiu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Department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Advanced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Computing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Sciences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4CC6F250-BA32-FF9F-3F5B-FC30495C4D0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1600">
              <a:lnSpc>
                <a:spcPts val="1050"/>
              </a:lnSpc>
            </a:pPr>
            <a:fld id="{81D60167-4931-47E6-BA6A-407CBD079E47}" type="slidenum">
              <a:rPr lang="en-US" altLang="zh-CN" spc="-50" smtClean="0"/>
              <a:t>1</a:t>
            </a:fld>
            <a:endParaRPr lang="en-US" altLang="zh-CN" spc="-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14317-1972-688A-B410-C7773560A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DAABE8B-EAED-3962-C19D-F9D6D49055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70" dirty="0"/>
              <a:t>Quantum Variational Rewind</a:t>
            </a:r>
            <a:r>
              <a:rPr lang="en-US" altLang="zh-CN" spc="-70" dirty="0"/>
              <a:t>ing Algorithm</a:t>
            </a:r>
            <a:endParaRPr spc="-20" dirty="0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6D2875F1-A56B-67A2-994C-6D701409B3F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tabLst>
                <a:tab pos="220345" algn="l"/>
              </a:tabLst>
            </a:pPr>
            <a:r>
              <a:rPr spc="-50" dirty="0"/>
              <a:t>|</a:t>
            </a:r>
            <a:r>
              <a:rPr dirty="0"/>
              <a:t>	Department</a:t>
            </a:r>
            <a:r>
              <a:rPr spc="-6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Advanced</a:t>
            </a:r>
            <a:r>
              <a:rPr spc="-45" dirty="0"/>
              <a:t> </a:t>
            </a:r>
            <a:r>
              <a:rPr dirty="0"/>
              <a:t>Computing</a:t>
            </a:r>
            <a:r>
              <a:rPr spc="-50" dirty="0"/>
              <a:t> </a:t>
            </a:r>
            <a:r>
              <a:rPr spc="-10" dirty="0"/>
              <a:t>Sciences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F51A9E4-A941-22A4-175F-688876670685}"/>
                  </a:ext>
                </a:extLst>
              </p:cNvPr>
              <p:cNvSpPr txBox="1"/>
              <p:nvPr/>
            </p:nvSpPr>
            <p:spPr>
              <a:xfrm>
                <a:off x="347268" y="971550"/>
                <a:ext cx="4572000" cy="3885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altLang="zh-CN" b="0" i="0" dirty="0">
                    <a:solidFill>
                      <a:srgbClr val="000000"/>
                    </a:solidFill>
                    <a:effectLst/>
                    <a:latin typeface="+mn-lt"/>
                  </a:rPr>
                  <a:t>Training </a:t>
                </a:r>
                <a:r>
                  <a:rPr lang="en-US" altLang="zh-CN" b="0" i="0" dirty="0">
                    <a:solidFill>
                      <a:srgbClr val="000000"/>
                    </a:solidFill>
                    <a:effectLst/>
                    <a:latin typeface="+mn-lt"/>
                  </a:rPr>
                  <a:t>process: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dirty="0">
                    <a:solidFill>
                      <a:srgbClr val="000000"/>
                    </a:solidFill>
                    <a:latin typeface="+mn-lt"/>
                  </a:rPr>
                  <a:t>For each selected pair, embed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latin typeface="+mn-lt"/>
                  </a:rPr>
                  <a:t> to some qubit(s)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altLang="zh-CN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d>
                      <m:dPr>
                        <m:begChr m:val=""/>
                        <m:endChr m:val="⟩"/>
                        <m:ctrlPr>
                          <a:rPr lang="en-US" altLang="zh-CN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|0</m:t>
                        </m:r>
                      </m:e>
                    </m:d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latin typeface="+mn-lt"/>
                  </a:rPr>
                  <a:t>(using e.g. angular embedding)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dirty="0">
                    <a:solidFill>
                      <a:srgbClr val="000000"/>
                    </a:solidFill>
                    <a:latin typeface="+mn-lt"/>
                  </a:rPr>
                  <a:t>Apply reverse time evolution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altLang="zh-C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𝑖𝐻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altLang="zh-CN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p>
                      </m:sSup>
                      <m:d>
                        <m:dPr>
                          <m:begChr m:val=""/>
                          <m:endChr m:val="⟩"/>
                          <m:ctrlPr>
                            <a:rPr lang="en-US" altLang="zh-C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altLang="zh-CN" dirty="0">
                  <a:solidFill>
                    <a:srgbClr val="000000"/>
                  </a:solidFill>
                  <a:latin typeface="+mn-lt"/>
                </a:endParaRPr>
              </a:p>
              <a:p>
                <a:r>
                  <a:rPr lang="en-US" altLang="zh-CN" dirty="0">
                    <a:solidFill>
                      <a:srgbClr val="000000"/>
                    </a:solidFill>
                    <a:latin typeface="+mn-lt"/>
                  </a:rPr>
                  <a:t>where we write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𝑖𝐻</m:t>
                        </m:r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  <m:r>
                              <a:rPr lang="en-US" altLang="zh-CN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𝜸</m:t>
                            </m:r>
                          </m:e>
                        </m:d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p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latin typeface="+mn-lt"/>
                  </a:rPr>
                  <a:t>as an eigen-decomposition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𝑖𝐻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altLang="zh-CN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p>
                      </m:sSup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A1DB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A1D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A1DB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  <m:r>
                            <a:rPr lang="en-US" altLang="zh-CN" b="1" i="1" smtClean="0">
                              <a:solidFill>
                                <a:srgbClr val="00A1DB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solidFill>
                                <a:srgbClr val="00A1DB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A1D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A1DB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A1DB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solidFill>
                    <a:srgbClr val="FF0000"/>
                  </a:solidFill>
                  <a:latin typeface="+mn-lt"/>
                </a:endParaRPr>
              </a:p>
              <a:p>
                <a:r>
                  <a:rPr lang="en-US" altLang="zh-CN" dirty="0">
                    <a:solidFill>
                      <a:srgbClr val="000000"/>
                    </a:solidFill>
                    <a:latin typeface="+mn-lt"/>
                  </a:rPr>
                  <a:t>The unitary matrix of eigenvectors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latin typeface="+mn-lt"/>
                  </a:rPr>
                  <a:t>is parametrized by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latin typeface="+mn-lt"/>
                  </a:rPr>
                  <a:t>, and the unitary diagonalization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A1DB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00A1D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00A1DB"/>
                            </a:solidFill>
                            <a:latin typeface="Cambria Math" panose="02040503050406030204" pitchFamily="18" charset="0"/>
                          </a:rPr>
                          <m:t>𝜸</m:t>
                        </m:r>
                        <m:r>
                          <a:rPr lang="en-US" altLang="zh-CN" b="1" i="1" smtClean="0">
                            <a:solidFill>
                              <a:srgbClr val="00A1DB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1" smtClean="0">
                            <a:solidFill>
                              <a:srgbClr val="00A1DB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latin typeface="+mn-lt"/>
                  </a:rPr>
                  <a:t> is parametrized by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latin typeface="+mn-lt"/>
                  </a:rPr>
                  <a:t>.</a:t>
                </a:r>
                <a:endParaRPr lang="en-US" altLang="zh-CN" b="1" dirty="0">
                  <a:solidFill>
                    <a:srgbClr val="000000"/>
                  </a:solidFill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altLang="zh-CN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F51A9E4-A941-22A4-175F-688876670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68" y="971550"/>
                <a:ext cx="4572000" cy="3885744"/>
              </a:xfrm>
              <a:prstGeom prst="rect">
                <a:avLst/>
              </a:prstGeom>
              <a:blipFill>
                <a:blip r:embed="rId2"/>
                <a:stretch>
                  <a:fillRect l="-1200" t="-940" r="-9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 descr="图示&#10;&#10;AI 生成的内容可能不正确。">
            <a:extLst>
              <a:ext uri="{FF2B5EF4-FFF2-40B4-BE49-F238E27FC236}">
                <a16:creationId xmlns:a16="http://schemas.microsoft.com/office/drawing/2014/main" id="{1B606F1E-54CA-C19D-66D6-28370A3D2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726276"/>
            <a:ext cx="3769706" cy="4417224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52FA170-E189-375C-89E8-3B44B196912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21954" y="4751018"/>
            <a:ext cx="429352" cy="156769"/>
          </a:xfrm>
        </p:spPr>
        <p:txBody>
          <a:bodyPr/>
          <a:lstStyle/>
          <a:p>
            <a:pPr marL="101600">
              <a:lnSpc>
                <a:spcPts val="1050"/>
              </a:lnSpc>
            </a:pPr>
            <a:fld id="{81D60167-4931-47E6-BA6A-407CBD079E47}" type="slidenum">
              <a:rPr lang="en-US" altLang="zh-CN" spc="-50" smtClean="0"/>
              <a:t>10</a:t>
            </a:fld>
            <a:endParaRPr lang="en-US" altLang="zh-CN" spc="-50" dirty="0"/>
          </a:p>
        </p:txBody>
      </p:sp>
    </p:spTree>
    <p:extLst>
      <p:ext uri="{BB962C8B-B14F-4D97-AF65-F5344CB8AC3E}">
        <p14:creationId xmlns:p14="http://schemas.microsoft.com/office/powerpoint/2010/main" val="1858329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44033-EC45-604D-5539-F53243E58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0BADF08-8323-0ABA-5E04-B9BC644B4F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70" dirty="0"/>
              <a:t>Quantum Variational Rewind</a:t>
            </a:r>
            <a:r>
              <a:rPr lang="en-US" altLang="zh-CN" spc="-70" dirty="0"/>
              <a:t>ing Algorithm</a:t>
            </a:r>
            <a:endParaRPr spc="-20" dirty="0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F64148D0-F379-279A-0604-B63B5AF29F9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tabLst>
                <a:tab pos="220345" algn="l"/>
              </a:tabLst>
            </a:pPr>
            <a:r>
              <a:rPr spc="-50" dirty="0"/>
              <a:t>|</a:t>
            </a:r>
            <a:r>
              <a:rPr dirty="0"/>
              <a:t>	Department</a:t>
            </a:r>
            <a:r>
              <a:rPr spc="-6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Advanced</a:t>
            </a:r>
            <a:r>
              <a:rPr spc="-45" dirty="0"/>
              <a:t> </a:t>
            </a:r>
            <a:r>
              <a:rPr dirty="0"/>
              <a:t>Computing</a:t>
            </a:r>
            <a:r>
              <a:rPr spc="-50" dirty="0"/>
              <a:t> </a:t>
            </a:r>
            <a:r>
              <a:rPr spc="-10" dirty="0"/>
              <a:t>Sciences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C135F99-7F83-3CD0-DA1F-089200B4302A}"/>
              </a:ext>
            </a:extLst>
          </p:cNvPr>
          <p:cNvSpPr txBox="1"/>
          <p:nvPr/>
        </p:nvSpPr>
        <p:spPr>
          <a:xfrm>
            <a:off x="347268" y="97155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000000"/>
                </a:solidFill>
                <a:effectLst/>
                <a:latin typeface="+mn-lt"/>
              </a:rPr>
              <a:t>Circuit diagram</a:t>
            </a:r>
          </a:p>
          <a:p>
            <a:endParaRPr lang="en-US" altLang="zh-CN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zh-CN" dirty="0">
              <a:latin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2F0CB0E-7422-4E45-4890-89DAA58BC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3215"/>
            <a:ext cx="9144000" cy="8586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1A0AE5B-8187-61CE-E250-6BB1ACCD0428}"/>
                  </a:ext>
                </a:extLst>
              </p:cNvPr>
              <p:cNvSpPr txBox="1"/>
              <p:nvPr/>
            </p:nvSpPr>
            <p:spPr>
              <a:xfrm>
                <a:off x="6718734" y="2195300"/>
                <a:ext cx="1295400" cy="3764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1A0AE5B-8187-61CE-E250-6BB1ACCD0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734" y="2195300"/>
                <a:ext cx="1295400" cy="3764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BF96CF1-0564-05CA-B9D1-97AD7DEE5B4A}"/>
                  </a:ext>
                </a:extLst>
              </p:cNvPr>
              <p:cNvSpPr txBox="1"/>
              <p:nvPr/>
            </p:nvSpPr>
            <p:spPr>
              <a:xfrm>
                <a:off x="3581400" y="2152642"/>
                <a:ext cx="1371600" cy="411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BF96CF1-0564-05CA-B9D1-97AD7DEE5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152642"/>
                <a:ext cx="1371600" cy="411395"/>
              </a:xfrm>
              <a:prstGeom prst="rect">
                <a:avLst/>
              </a:prstGeom>
              <a:blipFill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DBA2364-66E7-CC5E-BD9D-716D6572497F}"/>
                  </a:ext>
                </a:extLst>
              </p:cNvPr>
              <p:cNvSpPr txBox="1"/>
              <p:nvPr/>
            </p:nvSpPr>
            <p:spPr>
              <a:xfrm>
                <a:off x="1066800" y="2178071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DBA2364-66E7-CC5E-BD9D-716D65724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178071"/>
                <a:ext cx="1219200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5E3C6BE-0218-9F39-3392-F55EE517A24D}"/>
                  </a:ext>
                </a:extLst>
              </p:cNvPr>
              <p:cNvSpPr txBox="1"/>
              <p:nvPr/>
            </p:nvSpPr>
            <p:spPr>
              <a:xfrm>
                <a:off x="2667000" y="2724682"/>
                <a:ext cx="3505200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+mn-lt"/>
                  </a:rPr>
                  <a:t>To have more flexibility of the circuit, consider the average effect of many Hamiltonians generated by drawing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altLang="zh-CN" dirty="0">
                    <a:latin typeface="+mn-lt"/>
                  </a:rPr>
                  <a:t> from normal distributions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0" i="0" dirty="0">
                    <a:solidFill>
                      <a:srgbClr val="000000"/>
                    </a:solidFill>
                    <a:effectLst/>
                    <a:latin typeface="+mn-lt"/>
                  </a:rPr>
                  <a:t>.</a:t>
                </a:r>
              </a:p>
              <a:p>
                <a:endParaRPr lang="en-US" altLang="zh-CN" dirty="0">
                  <a:solidFill>
                    <a:srgbClr val="000000"/>
                  </a:solidFill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altLang="zh-CN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5E3C6BE-0218-9F39-3392-F55EE517A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724682"/>
                <a:ext cx="3505200" cy="2031325"/>
              </a:xfrm>
              <a:prstGeom prst="rect">
                <a:avLst/>
              </a:prstGeom>
              <a:blipFill>
                <a:blip r:embed="rId6"/>
                <a:stretch>
                  <a:fillRect l="-1565" t="-1802" r="-1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灯片编号占位符 21">
            <a:extLst>
              <a:ext uri="{FF2B5EF4-FFF2-40B4-BE49-F238E27FC236}">
                <a16:creationId xmlns:a16="http://schemas.microsoft.com/office/drawing/2014/main" id="{A2565298-7B35-6E89-F2A0-C335D8A6B9F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21954" y="4751018"/>
            <a:ext cx="469646" cy="156769"/>
          </a:xfrm>
        </p:spPr>
        <p:txBody>
          <a:bodyPr/>
          <a:lstStyle/>
          <a:p>
            <a:pPr marL="101600">
              <a:lnSpc>
                <a:spcPts val="1050"/>
              </a:lnSpc>
            </a:pPr>
            <a:fld id="{81D60167-4931-47E6-BA6A-407CBD079E47}" type="slidenum">
              <a:rPr lang="en-US" altLang="zh-CN" spc="-50" smtClean="0"/>
              <a:t>11</a:t>
            </a:fld>
            <a:endParaRPr lang="en-US" altLang="zh-CN" spc="-50" dirty="0"/>
          </a:p>
        </p:txBody>
      </p:sp>
    </p:spTree>
    <p:extLst>
      <p:ext uri="{BB962C8B-B14F-4D97-AF65-F5344CB8AC3E}">
        <p14:creationId xmlns:p14="http://schemas.microsoft.com/office/powerpoint/2010/main" val="1725542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EC6F5-24FE-663D-369E-BE98EDC25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CF819C9-49C0-FE30-9068-2413A6D9AF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70" dirty="0"/>
              <a:t>Quantum Variational Rewind</a:t>
            </a:r>
            <a:r>
              <a:rPr lang="en-US" altLang="zh-CN" spc="-70" dirty="0"/>
              <a:t>ing Algorithm</a:t>
            </a:r>
            <a:endParaRPr spc="-20" dirty="0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53B1D40F-09D5-080E-3565-7520D4D051A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tabLst>
                <a:tab pos="220345" algn="l"/>
              </a:tabLst>
            </a:pPr>
            <a:r>
              <a:rPr spc="-50" dirty="0"/>
              <a:t>|</a:t>
            </a:r>
            <a:r>
              <a:rPr dirty="0"/>
              <a:t>	Department</a:t>
            </a:r>
            <a:r>
              <a:rPr spc="-6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Advanced</a:t>
            </a:r>
            <a:r>
              <a:rPr spc="-45" dirty="0"/>
              <a:t> </a:t>
            </a:r>
            <a:r>
              <a:rPr dirty="0"/>
              <a:t>Computing</a:t>
            </a:r>
            <a:r>
              <a:rPr spc="-50" dirty="0"/>
              <a:t> </a:t>
            </a:r>
            <a:r>
              <a:rPr spc="-10" dirty="0"/>
              <a:t>Sciences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FDF73BA-DFBF-2C6E-DD70-5239200D44E9}"/>
              </a:ext>
            </a:extLst>
          </p:cNvPr>
          <p:cNvSpPr txBox="1"/>
          <p:nvPr/>
        </p:nvSpPr>
        <p:spPr>
          <a:xfrm>
            <a:off x="347268" y="97155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000000"/>
                </a:solidFill>
                <a:effectLst/>
                <a:latin typeface="+mn-lt"/>
              </a:rPr>
              <a:t>Circuit diagram</a:t>
            </a:r>
          </a:p>
          <a:p>
            <a:endParaRPr lang="en-US" altLang="zh-CN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zh-CN" dirty="0">
              <a:latin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57FA184-1101-5232-93D6-DF9D99A27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3215"/>
            <a:ext cx="9144000" cy="8586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4A7ADF8-58FD-5274-13B9-8E099471B0F2}"/>
                  </a:ext>
                </a:extLst>
              </p:cNvPr>
              <p:cNvSpPr txBox="1"/>
              <p:nvPr/>
            </p:nvSpPr>
            <p:spPr>
              <a:xfrm>
                <a:off x="6718734" y="2195300"/>
                <a:ext cx="1295400" cy="3764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4A7ADF8-58FD-5274-13B9-8E099471B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734" y="2195300"/>
                <a:ext cx="1295400" cy="3764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8EA5793-865B-3EB1-86BB-AD117672C8DD}"/>
                  </a:ext>
                </a:extLst>
              </p:cNvPr>
              <p:cNvSpPr txBox="1"/>
              <p:nvPr/>
            </p:nvSpPr>
            <p:spPr>
              <a:xfrm>
                <a:off x="3581400" y="2152642"/>
                <a:ext cx="1371600" cy="411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8EA5793-865B-3EB1-86BB-AD117672C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152642"/>
                <a:ext cx="1371600" cy="411395"/>
              </a:xfrm>
              <a:prstGeom prst="rect">
                <a:avLst/>
              </a:prstGeom>
              <a:blipFill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431AF55-7FEF-B4CD-3DD2-046EECEDE315}"/>
                  </a:ext>
                </a:extLst>
              </p:cNvPr>
              <p:cNvSpPr txBox="1"/>
              <p:nvPr/>
            </p:nvSpPr>
            <p:spPr>
              <a:xfrm>
                <a:off x="1066800" y="2178071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431AF55-7FEF-B4CD-3DD2-046EECEDE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178071"/>
                <a:ext cx="1219200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2525A9B-99D7-2FBE-5720-77B3D67F1D4D}"/>
                  </a:ext>
                </a:extLst>
              </p:cNvPr>
              <p:cNvSpPr txBox="1"/>
              <p:nvPr/>
            </p:nvSpPr>
            <p:spPr>
              <a:xfrm>
                <a:off x="2667000" y="2724682"/>
                <a:ext cx="3505200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+mn-lt"/>
                  </a:rPr>
                  <a:t>To have more flexibility of the circuit, consider the average effect of many Hamiltonians generated by drawing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altLang="zh-CN" dirty="0">
                    <a:latin typeface="+mn-lt"/>
                  </a:rPr>
                  <a:t> from normal distributions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0" i="0" dirty="0">
                    <a:solidFill>
                      <a:srgbClr val="000000"/>
                    </a:solidFill>
                    <a:effectLst/>
                    <a:latin typeface="+mn-lt"/>
                  </a:rPr>
                  <a:t>.</a:t>
                </a:r>
              </a:p>
              <a:p>
                <a:endParaRPr lang="en-US" altLang="zh-CN" dirty="0">
                  <a:solidFill>
                    <a:srgbClr val="000000"/>
                  </a:solidFill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altLang="zh-CN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2525A9B-99D7-2FBE-5720-77B3D67F1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724682"/>
                <a:ext cx="3505200" cy="2031325"/>
              </a:xfrm>
              <a:prstGeom prst="rect">
                <a:avLst/>
              </a:prstGeom>
              <a:blipFill>
                <a:blip r:embed="rId6"/>
                <a:stretch>
                  <a:fillRect l="-1565" t="-1802" r="-1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28C0DB70-BEAB-66DC-C06D-EC202BF30D09}"/>
                  </a:ext>
                </a:extLst>
              </p:cNvPr>
              <p:cNvSpPr txBox="1"/>
              <p:nvPr/>
            </p:nvSpPr>
            <p:spPr>
              <a:xfrm>
                <a:off x="7110616" y="2832558"/>
                <a:ext cx="2033384" cy="1449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GB" altLang="zh-CN" i="1" dirty="0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GB" altLang="zh-CN" i="1" dirty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GB" altLang="zh-CN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altLang="zh-CN" i="1" dirty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GB" altLang="zh-CN" i="1" dirty="0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GB" altLang="zh-CN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zh-CN" dirty="0">
                  <a:latin typeface="+mn-lt"/>
                </a:endParaRPr>
              </a:p>
              <a:p>
                <a:r>
                  <a:rPr lang="en-US" altLang="zh-CN" dirty="0">
                    <a:latin typeface="+mn-lt"/>
                  </a:rPr>
                  <a:t>Measured in computational basis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|00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…,</m:t>
                    </m:r>
                    <m:d>
                      <m:dPr>
                        <m:begChr m:val=""/>
                        <m:endChr m:val="⟩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|11</m:t>
                        </m:r>
                      </m:e>
                    </m:d>
                  </m:oMath>
                </a14:m>
                <a:endParaRPr lang="zh-CN" alt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28C0DB70-BEAB-66DC-C06D-EC202BF30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616" y="2832558"/>
                <a:ext cx="2033384" cy="1449115"/>
              </a:xfrm>
              <a:prstGeom prst="rect">
                <a:avLst/>
              </a:prstGeom>
              <a:blipFill>
                <a:blip r:embed="rId7"/>
                <a:stretch>
                  <a:fillRect l="-2395" r="-17964" b="-472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7AB95CB4-A671-DF28-CA23-344CAAFD74D8}"/>
              </a:ext>
            </a:extLst>
          </p:cNvPr>
          <p:cNvCxnSpPr>
            <a:stCxn id="17" idx="0"/>
          </p:cNvCxnSpPr>
          <p:nvPr/>
        </p:nvCxnSpPr>
        <p:spPr>
          <a:xfrm flipV="1">
            <a:off x="8127308" y="2291893"/>
            <a:ext cx="711892" cy="5406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6A46F52-A8ED-AA18-67C1-5518DF7F75B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21954" y="4751018"/>
            <a:ext cx="469646" cy="177799"/>
          </a:xfrm>
        </p:spPr>
        <p:txBody>
          <a:bodyPr/>
          <a:lstStyle/>
          <a:p>
            <a:pPr marL="101600">
              <a:lnSpc>
                <a:spcPts val="1050"/>
              </a:lnSpc>
            </a:pPr>
            <a:fld id="{81D60167-4931-47E6-BA6A-407CBD079E47}" type="slidenum">
              <a:rPr lang="en-US" altLang="zh-CN" spc="-50" smtClean="0"/>
              <a:t>12</a:t>
            </a:fld>
            <a:endParaRPr lang="en-US" altLang="zh-CN" spc="-50" dirty="0"/>
          </a:p>
        </p:txBody>
      </p:sp>
    </p:spTree>
    <p:extLst>
      <p:ext uri="{BB962C8B-B14F-4D97-AF65-F5344CB8AC3E}">
        <p14:creationId xmlns:p14="http://schemas.microsoft.com/office/powerpoint/2010/main" val="2038630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70583-8220-B000-8F14-68978864B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798831D-16F9-1125-A15B-7CAA125C27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70" dirty="0"/>
              <a:t>Quantum Variational Rewind</a:t>
            </a:r>
            <a:r>
              <a:rPr lang="en-US" altLang="zh-CN" spc="-70" dirty="0"/>
              <a:t>ing Algorithm</a:t>
            </a:r>
            <a:endParaRPr spc="-20" dirty="0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50D8C1F7-D8F8-0492-E2E7-DA18E851149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tabLst>
                <a:tab pos="220345" algn="l"/>
              </a:tabLst>
            </a:pPr>
            <a:r>
              <a:rPr spc="-50" dirty="0"/>
              <a:t>|</a:t>
            </a:r>
            <a:r>
              <a:rPr dirty="0"/>
              <a:t>	Department</a:t>
            </a:r>
            <a:r>
              <a:rPr spc="-6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Advanced</a:t>
            </a:r>
            <a:r>
              <a:rPr spc="-45" dirty="0"/>
              <a:t> </a:t>
            </a:r>
            <a:r>
              <a:rPr dirty="0"/>
              <a:t>Computing</a:t>
            </a:r>
            <a:r>
              <a:rPr spc="-50" dirty="0"/>
              <a:t> </a:t>
            </a:r>
            <a:r>
              <a:rPr spc="-10" dirty="0"/>
              <a:t>Sciences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827F828-6076-A41A-1FA4-CFADDD88F5FA}"/>
                  </a:ext>
                </a:extLst>
              </p:cNvPr>
              <p:cNvSpPr txBox="1"/>
              <p:nvPr/>
            </p:nvSpPr>
            <p:spPr>
              <a:xfrm>
                <a:off x="347268" y="971550"/>
                <a:ext cx="8034732" cy="1060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0" i="0" dirty="0">
                    <a:solidFill>
                      <a:srgbClr val="000000"/>
                    </a:solidFill>
                    <a:effectLst/>
                    <a:latin typeface="+mn-lt"/>
                  </a:rPr>
                  <a:t>3. Build Loss function</a:t>
                </a:r>
              </a:p>
              <a:p>
                <a:r>
                  <a:rPr lang="en-US" altLang="zh-CN" dirty="0">
                    <a:solidFill>
                      <a:srgbClr val="000000"/>
                    </a:solidFill>
                    <a:latin typeface="+mn-lt"/>
                  </a:rPr>
                  <a:t>For each selected pair, the measurement gives: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𝝓</m:t>
                          </m:r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𝒩</m:t>
                          </m:r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"/>
                                  <m:ctrlP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0|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⊗2</m:t>
                              </m:r>
                            </m:sup>
                          </m:sSup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altLang="zh-CN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e>
                          </m:d>
                        </m:e>
                      </m:d>
                      <m:r>
                        <a:rPr lang="en-US" altLang="zh-CN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zh-CN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𝝓</m:t>
                      </m:r>
                      <m:r>
                        <a:rPr lang="en-US" altLang="zh-CN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</m:d>
                    </m:oMath>
                  </m:oMathPara>
                </a14:m>
                <a:endParaRPr lang="en-US" altLang="zh-CN" dirty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827F828-6076-A41A-1FA4-CFADDD88F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68" y="971550"/>
                <a:ext cx="8034732" cy="1060868"/>
              </a:xfrm>
              <a:prstGeom prst="rect">
                <a:avLst/>
              </a:prstGeom>
              <a:blipFill>
                <a:blip r:embed="rId2"/>
                <a:stretch>
                  <a:fillRect l="-683" t="-2874" b="-827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CB5F93-DE91-8C97-BAD7-ACD2277A5AB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21954" y="4751018"/>
            <a:ext cx="545846" cy="156769"/>
          </a:xfrm>
        </p:spPr>
        <p:txBody>
          <a:bodyPr/>
          <a:lstStyle/>
          <a:p>
            <a:pPr marL="101600">
              <a:lnSpc>
                <a:spcPts val="1050"/>
              </a:lnSpc>
            </a:pPr>
            <a:fld id="{81D60167-4931-47E6-BA6A-407CBD079E47}" type="slidenum">
              <a:rPr lang="en-US" altLang="zh-CN" spc="-50" smtClean="0"/>
              <a:t>13</a:t>
            </a:fld>
            <a:endParaRPr lang="en-US" altLang="zh-CN" spc="-50" dirty="0"/>
          </a:p>
        </p:txBody>
      </p:sp>
    </p:spTree>
    <p:extLst>
      <p:ext uri="{BB962C8B-B14F-4D97-AF65-F5344CB8AC3E}">
        <p14:creationId xmlns:p14="http://schemas.microsoft.com/office/powerpoint/2010/main" val="1020569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D9E9A-7BBC-8479-5637-5BC558C9F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421A8D7-D3DD-DDB3-6E07-26C4787297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70" dirty="0"/>
              <a:t>Quantum Variational Rewind</a:t>
            </a:r>
            <a:r>
              <a:rPr lang="en-US" altLang="zh-CN" spc="-70" dirty="0"/>
              <a:t>ing Algorithm</a:t>
            </a:r>
            <a:endParaRPr spc="-20" dirty="0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8624D4DC-FAF1-05CA-BAAD-E21C25C07855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tabLst>
                <a:tab pos="220345" algn="l"/>
              </a:tabLst>
            </a:pPr>
            <a:r>
              <a:rPr spc="-50" dirty="0"/>
              <a:t>|</a:t>
            </a:r>
            <a:r>
              <a:rPr dirty="0"/>
              <a:t>	Department</a:t>
            </a:r>
            <a:r>
              <a:rPr spc="-6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Advanced</a:t>
            </a:r>
            <a:r>
              <a:rPr spc="-45" dirty="0"/>
              <a:t> </a:t>
            </a:r>
            <a:r>
              <a:rPr dirty="0"/>
              <a:t>Computing</a:t>
            </a:r>
            <a:r>
              <a:rPr spc="-50" dirty="0"/>
              <a:t> </a:t>
            </a:r>
            <a:r>
              <a:rPr spc="-10" dirty="0"/>
              <a:t>Sciences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ADDDC0F-E6BC-0206-1C3B-8D5A9D4D7210}"/>
                  </a:ext>
                </a:extLst>
              </p:cNvPr>
              <p:cNvSpPr txBox="1"/>
              <p:nvPr/>
            </p:nvSpPr>
            <p:spPr>
              <a:xfrm>
                <a:off x="347268" y="971550"/>
                <a:ext cx="8034732" cy="23222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0" i="0" dirty="0">
                    <a:solidFill>
                      <a:srgbClr val="000000"/>
                    </a:solidFill>
                    <a:effectLst/>
                    <a:latin typeface="+mn-lt"/>
                  </a:rPr>
                  <a:t>3. Build Loss function</a:t>
                </a:r>
              </a:p>
              <a:p>
                <a:r>
                  <a:rPr lang="en-US" altLang="zh-CN" dirty="0">
                    <a:solidFill>
                      <a:srgbClr val="000000"/>
                    </a:solidFill>
                    <a:latin typeface="+mn-lt"/>
                  </a:rPr>
                  <a:t>For each selected pair, the measurement gives: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𝝓</m:t>
                          </m:r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𝒩</m:t>
                          </m:r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"/>
                                  <m:ctrlP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0|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⊗2</m:t>
                              </m:r>
                            </m:sup>
                          </m:sSup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altLang="zh-CN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e>
                          </m:d>
                        </m:e>
                      </m:d>
                      <m:r>
                        <a:rPr lang="en-US" altLang="zh-CN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zh-CN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𝝓</m:t>
                      </m:r>
                      <m:r>
                        <a:rPr lang="en-US" altLang="zh-CN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</m:d>
                    </m:oMath>
                  </m:oMathPara>
                </a14:m>
                <a:endParaRPr lang="en-US" altLang="zh-CN" dirty="0">
                  <a:solidFill>
                    <a:srgbClr val="000000"/>
                  </a:solidFill>
                  <a:latin typeface="+mn-lt"/>
                </a:endParaRPr>
              </a:p>
              <a:p>
                <a:r>
                  <a:rPr lang="en-US" altLang="zh-CN" b="0" i="0" dirty="0">
                    <a:solidFill>
                      <a:srgbClr val="000000"/>
                    </a:solidFill>
                    <a:effectLst/>
                    <a:latin typeface="+mn-lt"/>
                  </a:rPr>
                  <a:t>For each minibatch, the loss function is built as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𝑛𝑝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training</m:t>
                          </m:r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pairs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𝝓</m:t>
                                      </m:r>
                                      <m:r>
                                        <a:rPr lang="en-US" altLang="zh-CN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zh-CN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b="0" i="0" dirty="0">
                  <a:solidFill>
                    <a:srgbClr val="000000"/>
                  </a:solidFill>
                  <a:effectLst/>
                  <a:latin typeface="+mn-lt"/>
                </a:endParaRPr>
              </a:p>
              <a:p>
                <a:r>
                  <a:rPr lang="en-US" altLang="zh-CN" dirty="0">
                    <a:solidFill>
                      <a:srgbClr val="000000"/>
                    </a:solidFill>
                    <a:latin typeface="+mn-lt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lang="en-US" altLang="zh-CN" b="0" i="0" dirty="0">
                    <a:solidFill>
                      <a:srgbClr val="000000"/>
                    </a:solidFill>
                    <a:effectLst/>
                    <a:latin typeface="+mn-lt"/>
                  </a:rPr>
                  <a:t> is the penalty term to avoid explosion of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altLang="zh-CN" b="1" i="0" dirty="0">
                    <a:solidFill>
                      <a:srgbClr val="000000"/>
                    </a:solidFill>
                    <a:effectLst/>
                    <a:latin typeface="+mn-lt"/>
                  </a:rPr>
                  <a:t>. 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ADDDC0F-E6BC-0206-1C3B-8D5A9D4D7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68" y="971550"/>
                <a:ext cx="8034732" cy="2322239"/>
              </a:xfrm>
              <a:prstGeom prst="rect">
                <a:avLst/>
              </a:prstGeom>
              <a:blipFill>
                <a:blip r:embed="rId2"/>
                <a:stretch>
                  <a:fillRect l="-683" t="-1312" b="-31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DEE32B6-64AD-2294-5322-60D680E3807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21954" y="4751018"/>
            <a:ext cx="545846" cy="259131"/>
          </a:xfrm>
        </p:spPr>
        <p:txBody>
          <a:bodyPr/>
          <a:lstStyle/>
          <a:p>
            <a:pPr marL="101600">
              <a:lnSpc>
                <a:spcPts val="1050"/>
              </a:lnSpc>
            </a:pPr>
            <a:fld id="{81D60167-4931-47E6-BA6A-407CBD079E47}" type="slidenum">
              <a:rPr lang="en-US" altLang="zh-CN" spc="-50" smtClean="0"/>
              <a:t>14</a:t>
            </a:fld>
            <a:endParaRPr lang="en-US" altLang="zh-CN" spc="-50" dirty="0"/>
          </a:p>
        </p:txBody>
      </p:sp>
    </p:spTree>
    <p:extLst>
      <p:ext uri="{BB962C8B-B14F-4D97-AF65-F5344CB8AC3E}">
        <p14:creationId xmlns:p14="http://schemas.microsoft.com/office/powerpoint/2010/main" val="3723300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BF5E8-0C37-11C8-7FE4-1219B2B81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39F91DD-AA19-397F-5049-4CFCEE0A2A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70" dirty="0"/>
              <a:t>Quantum Variational Rewind</a:t>
            </a:r>
            <a:r>
              <a:rPr lang="en-US" altLang="zh-CN" spc="-70" dirty="0"/>
              <a:t>ing Algorithm</a:t>
            </a:r>
            <a:endParaRPr spc="-20" dirty="0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6328AD43-4D31-68E6-7682-0167A1E87C9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tabLst>
                <a:tab pos="220345" algn="l"/>
              </a:tabLst>
            </a:pPr>
            <a:r>
              <a:rPr spc="-50" dirty="0"/>
              <a:t>|</a:t>
            </a:r>
            <a:r>
              <a:rPr dirty="0"/>
              <a:t>	Department</a:t>
            </a:r>
            <a:r>
              <a:rPr spc="-6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Advanced</a:t>
            </a:r>
            <a:r>
              <a:rPr spc="-45" dirty="0"/>
              <a:t> </a:t>
            </a:r>
            <a:r>
              <a:rPr dirty="0"/>
              <a:t>Computing</a:t>
            </a:r>
            <a:r>
              <a:rPr spc="-50" dirty="0"/>
              <a:t> </a:t>
            </a:r>
            <a:r>
              <a:rPr spc="-10" dirty="0"/>
              <a:t>Sciences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2C64371-83A6-2E7E-2D52-E3EB9BB03C4D}"/>
                  </a:ext>
                </a:extLst>
              </p:cNvPr>
              <p:cNvSpPr txBox="1"/>
              <p:nvPr/>
            </p:nvSpPr>
            <p:spPr>
              <a:xfrm>
                <a:off x="347268" y="971550"/>
                <a:ext cx="8034732" cy="28762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0" i="0" dirty="0">
                    <a:solidFill>
                      <a:srgbClr val="000000"/>
                    </a:solidFill>
                    <a:effectLst/>
                    <a:latin typeface="+mn-lt"/>
                  </a:rPr>
                  <a:t>3. Build Loss function</a:t>
                </a:r>
              </a:p>
              <a:p>
                <a:r>
                  <a:rPr lang="en-US" altLang="zh-CN" dirty="0">
                    <a:solidFill>
                      <a:srgbClr val="000000"/>
                    </a:solidFill>
                    <a:latin typeface="+mn-lt"/>
                  </a:rPr>
                  <a:t>For each selected pair, the measurement gives: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𝝓</m:t>
                          </m:r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𝒩</m:t>
                          </m:r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"/>
                                  <m:ctrlP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0|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⊗2</m:t>
                              </m:r>
                            </m:sup>
                          </m:sSup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altLang="zh-CN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e>
                          </m:d>
                        </m:e>
                      </m:d>
                      <m:r>
                        <a:rPr lang="en-US" altLang="zh-CN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zh-CN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𝝓</m:t>
                      </m:r>
                      <m:r>
                        <a:rPr lang="en-US" altLang="zh-CN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</m:d>
                    </m:oMath>
                  </m:oMathPara>
                </a14:m>
                <a:endParaRPr lang="en-US" altLang="zh-CN" dirty="0">
                  <a:solidFill>
                    <a:srgbClr val="000000"/>
                  </a:solidFill>
                  <a:latin typeface="+mn-lt"/>
                </a:endParaRPr>
              </a:p>
              <a:p>
                <a:r>
                  <a:rPr lang="en-US" altLang="zh-CN" b="0" i="0" dirty="0">
                    <a:solidFill>
                      <a:srgbClr val="000000"/>
                    </a:solidFill>
                    <a:effectLst/>
                    <a:latin typeface="+mn-lt"/>
                  </a:rPr>
                  <a:t>For each minibatch, the loss function is built as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𝑛𝑝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training</m:t>
                          </m:r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pairs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𝝓</m:t>
                                      </m:r>
                                      <m:r>
                                        <a:rPr lang="en-US" altLang="zh-CN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zh-CN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b="0" i="0" dirty="0">
                  <a:solidFill>
                    <a:srgbClr val="000000"/>
                  </a:solidFill>
                  <a:effectLst/>
                  <a:latin typeface="+mn-lt"/>
                </a:endParaRPr>
              </a:p>
              <a:p>
                <a:r>
                  <a:rPr lang="en-US" altLang="zh-CN" dirty="0">
                    <a:solidFill>
                      <a:srgbClr val="000000"/>
                    </a:solidFill>
                    <a:latin typeface="+mn-lt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lang="en-US" altLang="zh-CN" b="0" i="0" dirty="0">
                    <a:solidFill>
                      <a:srgbClr val="000000"/>
                    </a:solidFill>
                    <a:effectLst/>
                    <a:latin typeface="+mn-lt"/>
                  </a:rPr>
                  <a:t> is the penalty term to avoid explosion of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altLang="zh-CN" b="1" i="0" dirty="0">
                    <a:solidFill>
                      <a:srgbClr val="000000"/>
                    </a:solidFill>
                    <a:effectLst/>
                    <a:latin typeface="+mn-lt"/>
                  </a:rPr>
                  <a:t>. </a:t>
                </a:r>
              </a:p>
              <a:p>
                <a:r>
                  <a:rPr lang="en-US" altLang="zh-CN" dirty="0">
                    <a:solidFill>
                      <a:srgbClr val="000000"/>
                    </a:solidFill>
                    <a:latin typeface="+mn-lt"/>
                  </a:rPr>
                  <a:t>4. Use classical computer to minimize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</m:d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latin typeface="+mn-lt"/>
                  </a:rPr>
                  <a:t> and update all parameters: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altLang="zh-CN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US" altLang="zh-CN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</m:d>
                  </m:oMath>
                </a14:m>
                <a:endParaRPr lang="en-US" altLang="zh-CN" dirty="0">
                  <a:solidFill>
                    <a:srgbClr val="000000"/>
                  </a:solidFill>
                  <a:latin typeface="+mn-lt"/>
                </a:endParaRPr>
              </a:p>
              <a:p>
                <a:r>
                  <a:rPr lang="en-GB" altLang="zh-CN" dirty="0">
                    <a:latin typeface="+mn-lt"/>
                  </a:rPr>
                  <a:t>5. Next minibatch…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2C64371-83A6-2E7E-2D52-E3EB9BB03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68" y="971550"/>
                <a:ext cx="8034732" cy="2876237"/>
              </a:xfrm>
              <a:prstGeom prst="rect">
                <a:avLst/>
              </a:prstGeom>
              <a:blipFill>
                <a:blip r:embed="rId2"/>
                <a:stretch>
                  <a:fillRect l="-683" t="-1059" b="-23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63AD736-0AF5-30E2-F685-4498421D84E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21954" y="4751018"/>
            <a:ext cx="698246" cy="177799"/>
          </a:xfrm>
        </p:spPr>
        <p:txBody>
          <a:bodyPr/>
          <a:lstStyle/>
          <a:p>
            <a:pPr marL="101600">
              <a:lnSpc>
                <a:spcPts val="1050"/>
              </a:lnSpc>
            </a:pPr>
            <a:fld id="{81D60167-4931-47E6-BA6A-407CBD079E47}" type="slidenum">
              <a:rPr lang="en-US" altLang="zh-CN" spc="-50" smtClean="0"/>
              <a:t>15</a:t>
            </a:fld>
            <a:endParaRPr lang="en-US" altLang="zh-CN" spc="-50" dirty="0"/>
          </a:p>
        </p:txBody>
      </p:sp>
    </p:spTree>
    <p:extLst>
      <p:ext uri="{BB962C8B-B14F-4D97-AF65-F5344CB8AC3E}">
        <p14:creationId xmlns:p14="http://schemas.microsoft.com/office/powerpoint/2010/main" val="3674778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03AA8-B0A1-E873-A35D-48D1B62CB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7606940-F940-0542-A886-DF03E3126E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70" dirty="0"/>
              <a:t>Quantum Variational Rewind</a:t>
            </a:r>
            <a:r>
              <a:rPr lang="en-US" altLang="zh-CN" spc="-70" dirty="0"/>
              <a:t>ing Algorithm</a:t>
            </a:r>
            <a:endParaRPr spc="-20" dirty="0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C1ED68FE-68FC-EC16-95D7-EA0E928B809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tabLst>
                <a:tab pos="220345" algn="l"/>
              </a:tabLst>
            </a:pPr>
            <a:r>
              <a:rPr spc="-50" dirty="0"/>
              <a:t>|</a:t>
            </a:r>
            <a:r>
              <a:rPr dirty="0"/>
              <a:t>	Department</a:t>
            </a:r>
            <a:r>
              <a:rPr spc="-6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Advanced</a:t>
            </a:r>
            <a:r>
              <a:rPr spc="-45" dirty="0"/>
              <a:t> </a:t>
            </a:r>
            <a:r>
              <a:rPr dirty="0"/>
              <a:t>Computing</a:t>
            </a:r>
            <a:r>
              <a:rPr spc="-50" dirty="0"/>
              <a:t> </a:t>
            </a:r>
            <a:r>
              <a:rPr spc="-10" dirty="0"/>
              <a:t>Sciences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63A51BF-9F1B-A1BF-00AE-412C74F330D7}"/>
                  </a:ext>
                </a:extLst>
              </p:cNvPr>
              <p:cNvSpPr txBox="1"/>
              <p:nvPr/>
            </p:nvSpPr>
            <p:spPr>
              <a:xfrm>
                <a:off x="347268" y="971550"/>
                <a:ext cx="803473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rgbClr val="000000"/>
                    </a:solidFill>
                    <a:latin typeface="+mn-lt"/>
                  </a:rPr>
                  <a:t>After training, the parameters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𝝓</m:t>
                    </m:r>
                    <m:r>
                      <a:rPr lang="en-US" altLang="zh-CN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altLang="zh-CN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US" altLang="zh-CN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</m:d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latin typeface="+mn-lt"/>
                  </a:rPr>
                  <a:t> are frozen.</a:t>
                </a:r>
              </a:p>
              <a:p>
                <a:endParaRPr lang="en-US" altLang="zh-CN" dirty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63A51BF-9F1B-A1BF-00AE-412C74F33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68" y="971550"/>
                <a:ext cx="8034732" cy="646331"/>
              </a:xfrm>
              <a:prstGeom prst="rect">
                <a:avLst/>
              </a:prstGeom>
              <a:blipFill>
                <a:blip r:embed="rId2"/>
                <a:stretch>
                  <a:fillRect l="-683" t="-4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9EB2BAE-95A0-B246-09CB-38FA5151292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21954" y="4751019"/>
            <a:ext cx="469646" cy="106731"/>
          </a:xfrm>
        </p:spPr>
        <p:txBody>
          <a:bodyPr/>
          <a:lstStyle/>
          <a:p>
            <a:pPr marL="101600">
              <a:lnSpc>
                <a:spcPts val="1050"/>
              </a:lnSpc>
            </a:pPr>
            <a:fld id="{81D60167-4931-47E6-BA6A-407CBD079E47}" type="slidenum">
              <a:rPr lang="en-US" altLang="zh-CN" spc="-50" smtClean="0"/>
              <a:t>16</a:t>
            </a:fld>
            <a:endParaRPr lang="en-US" altLang="zh-CN" spc="-50" dirty="0"/>
          </a:p>
        </p:txBody>
      </p:sp>
    </p:spTree>
    <p:extLst>
      <p:ext uri="{BB962C8B-B14F-4D97-AF65-F5344CB8AC3E}">
        <p14:creationId xmlns:p14="http://schemas.microsoft.com/office/powerpoint/2010/main" val="1752938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8E2A4-2785-7042-E59D-3C3EFD94E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C889631-D00D-6EE5-EBAB-DAF71A0965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70" dirty="0"/>
              <a:t>Quantum Variational Rewind</a:t>
            </a:r>
            <a:r>
              <a:rPr lang="en-US" altLang="zh-CN" spc="-70" dirty="0"/>
              <a:t>ing Algorithm</a:t>
            </a:r>
            <a:endParaRPr spc="-20" dirty="0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E0101D21-BC38-C785-09A6-66C3A332C74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tabLst>
                <a:tab pos="220345" algn="l"/>
              </a:tabLst>
            </a:pPr>
            <a:r>
              <a:rPr spc="-50" dirty="0"/>
              <a:t>|</a:t>
            </a:r>
            <a:r>
              <a:rPr dirty="0"/>
              <a:t>	Department</a:t>
            </a:r>
            <a:r>
              <a:rPr spc="-6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Advanced</a:t>
            </a:r>
            <a:r>
              <a:rPr spc="-45" dirty="0"/>
              <a:t> </a:t>
            </a:r>
            <a:r>
              <a:rPr dirty="0"/>
              <a:t>Computing</a:t>
            </a:r>
            <a:r>
              <a:rPr spc="-50" dirty="0"/>
              <a:t> </a:t>
            </a:r>
            <a:r>
              <a:rPr spc="-10" dirty="0"/>
              <a:t>Sciences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BAA8049-74BF-8185-9674-CEFD7971891A}"/>
                  </a:ext>
                </a:extLst>
              </p:cNvPr>
              <p:cNvSpPr txBox="1"/>
              <p:nvPr/>
            </p:nvSpPr>
            <p:spPr>
              <a:xfrm>
                <a:off x="347268" y="971550"/>
                <a:ext cx="8034732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rgbClr val="000000"/>
                    </a:solidFill>
                    <a:latin typeface="+mn-lt"/>
                  </a:rPr>
                  <a:t>After training, the parameters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𝝓</m:t>
                    </m:r>
                    <m:r>
                      <a:rPr lang="en-US" altLang="zh-CN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altLang="zh-CN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US" altLang="zh-CN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</m:d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latin typeface="+mn-lt"/>
                  </a:rPr>
                  <a:t> are frozen.</a:t>
                </a:r>
              </a:p>
              <a:p>
                <a:endParaRPr lang="en-US" altLang="zh-CN" dirty="0">
                  <a:solidFill>
                    <a:srgbClr val="000000"/>
                  </a:solidFill>
                  <a:latin typeface="+mn-lt"/>
                </a:endParaRPr>
              </a:p>
              <a:p>
                <a:r>
                  <a:rPr lang="en-US" altLang="zh-CN" dirty="0">
                    <a:solidFill>
                      <a:srgbClr val="000000"/>
                    </a:solidFill>
                    <a:latin typeface="+mn-lt"/>
                  </a:rPr>
                  <a:t>Tuning: compute anomaly score for both non-anomalous and anomalous time series in a validation set. Find the best threshold to separate them </a:t>
                </a:r>
              </a:p>
              <a:p>
                <a:endParaRPr lang="en-US" altLang="zh-CN" dirty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BAA8049-74BF-8185-9674-CEFD79718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68" y="971550"/>
                <a:ext cx="8034732" cy="1477328"/>
              </a:xfrm>
              <a:prstGeom prst="rect">
                <a:avLst/>
              </a:prstGeom>
              <a:blipFill>
                <a:blip r:embed="rId2"/>
                <a:stretch>
                  <a:fillRect l="-683" t="-20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F130AF7-33E3-E3A3-B177-9CBDEEBB41D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21954" y="4751018"/>
            <a:ext cx="393446" cy="177799"/>
          </a:xfrm>
        </p:spPr>
        <p:txBody>
          <a:bodyPr/>
          <a:lstStyle/>
          <a:p>
            <a:pPr marL="101600">
              <a:lnSpc>
                <a:spcPts val="1050"/>
              </a:lnSpc>
            </a:pPr>
            <a:fld id="{81D60167-4931-47E6-BA6A-407CBD079E47}" type="slidenum">
              <a:rPr lang="en-US" altLang="zh-CN" spc="-50" smtClean="0"/>
              <a:t>17</a:t>
            </a:fld>
            <a:endParaRPr lang="en-US" altLang="zh-CN" spc="-50" dirty="0"/>
          </a:p>
        </p:txBody>
      </p:sp>
    </p:spTree>
    <p:extLst>
      <p:ext uri="{BB962C8B-B14F-4D97-AF65-F5344CB8AC3E}">
        <p14:creationId xmlns:p14="http://schemas.microsoft.com/office/powerpoint/2010/main" val="3031882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6E6B6-AE64-24A8-8C56-0D41A0153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C6470BE-725A-ED4E-3978-14C1542722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70" dirty="0"/>
              <a:t>Quantum Variational Rewind</a:t>
            </a:r>
            <a:r>
              <a:rPr lang="en-US" altLang="zh-CN" spc="-70" dirty="0"/>
              <a:t>ing Algorithm</a:t>
            </a:r>
            <a:endParaRPr spc="-20" dirty="0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56783EB5-4E5E-8AB1-4988-C8E8E353630F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tabLst>
                <a:tab pos="220345" algn="l"/>
              </a:tabLst>
            </a:pPr>
            <a:r>
              <a:rPr spc="-50" dirty="0"/>
              <a:t>|</a:t>
            </a:r>
            <a:r>
              <a:rPr dirty="0"/>
              <a:t>	Department</a:t>
            </a:r>
            <a:r>
              <a:rPr spc="-6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Advanced</a:t>
            </a:r>
            <a:r>
              <a:rPr spc="-45" dirty="0"/>
              <a:t> </a:t>
            </a:r>
            <a:r>
              <a:rPr dirty="0"/>
              <a:t>Computing</a:t>
            </a:r>
            <a:r>
              <a:rPr spc="-50" dirty="0"/>
              <a:t> </a:t>
            </a:r>
            <a:r>
              <a:rPr spc="-10" dirty="0"/>
              <a:t>Sciences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EA9355A-64B2-7A38-1866-2239BF09657F}"/>
                  </a:ext>
                </a:extLst>
              </p:cNvPr>
              <p:cNvSpPr txBox="1"/>
              <p:nvPr/>
            </p:nvSpPr>
            <p:spPr>
              <a:xfrm>
                <a:off x="347268" y="971550"/>
                <a:ext cx="8034732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rgbClr val="000000"/>
                    </a:solidFill>
                    <a:latin typeface="+mn-lt"/>
                  </a:rPr>
                  <a:t>After training, the parameters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𝝓</m:t>
                    </m:r>
                    <m:r>
                      <a:rPr lang="en-US" altLang="zh-CN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altLang="zh-CN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US" altLang="zh-CN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</m:d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latin typeface="+mn-lt"/>
                  </a:rPr>
                  <a:t> are frozen.</a:t>
                </a:r>
              </a:p>
              <a:p>
                <a:endParaRPr lang="en-US" altLang="zh-CN" dirty="0">
                  <a:solidFill>
                    <a:srgbClr val="000000"/>
                  </a:solidFill>
                  <a:latin typeface="+mn-lt"/>
                </a:endParaRPr>
              </a:p>
              <a:p>
                <a:r>
                  <a:rPr lang="en-US" altLang="zh-CN" dirty="0">
                    <a:solidFill>
                      <a:srgbClr val="000000"/>
                    </a:solidFill>
                    <a:latin typeface="+mn-lt"/>
                  </a:rPr>
                  <a:t>Tuning: compute anomaly score for both non-anomalous and anomalous time series in a validation set. Find the best threshold to separate them </a:t>
                </a:r>
              </a:p>
              <a:p>
                <a:endParaRPr lang="en-US" altLang="zh-CN" dirty="0">
                  <a:solidFill>
                    <a:srgbClr val="000000"/>
                  </a:solidFill>
                  <a:latin typeface="+mn-lt"/>
                </a:endParaRPr>
              </a:p>
              <a:p>
                <a:r>
                  <a:rPr lang="en-US" altLang="zh-CN" dirty="0">
                    <a:solidFill>
                      <a:srgbClr val="000000"/>
                    </a:solidFill>
                    <a:latin typeface="+mn-lt"/>
                  </a:rPr>
                  <a:t>Validation: compute anomaly score for test set and the (balanced) accuracy for separating them</a:t>
                </a:r>
                <a:endParaRPr lang="en-GB" altLang="zh-CN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EA9355A-64B2-7A38-1866-2239BF096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68" y="971550"/>
                <a:ext cx="8034732" cy="2031325"/>
              </a:xfrm>
              <a:prstGeom prst="rect">
                <a:avLst/>
              </a:prstGeom>
              <a:blipFill>
                <a:blip r:embed="rId2"/>
                <a:stretch>
                  <a:fillRect l="-683" t="-1497" b="-35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9B3F941-6B16-33D6-8E82-2FEAB7037ED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21954" y="4751018"/>
            <a:ext cx="545846" cy="182931"/>
          </a:xfrm>
        </p:spPr>
        <p:txBody>
          <a:bodyPr/>
          <a:lstStyle/>
          <a:p>
            <a:pPr marL="101600">
              <a:lnSpc>
                <a:spcPts val="1050"/>
              </a:lnSpc>
            </a:pPr>
            <a:fld id="{81D60167-4931-47E6-BA6A-407CBD079E47}" type="slidenum">
              <a:rPr lang="en-US" altLang="zh-CN" spc="-50" smtClean="0"/>
              <a:t>18</a:t>
            </a:fld>
            <a:endParaRPr lang="en-US" altLang="zh-CN" spc="-50" dirty="0"/>
          </a:p>
        </p:txBody>
      </p:sp>
    </p:spTree>
    <p:extLst>
      <p:ext uri="{BB962C8B-B14F-4D97-AF65-F5344CB8AC3E}">
        <p14:creationId xmlns:p14="http://schemas.microsoft.com/office/powerpoint/2010/main" val="1086829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27F3A-EB06-3232-6442-F898714C8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BBF0888-4997-E6F3-974E-CA144B40DB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70" dirty="0"/>
              <a:t>LIGO simulated data</a:t>
            </a:r>
            <a:endParaRPr spc="-20" dirty="0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6A8495D1-73A5-7796-8757-F0A3CA7B49D6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tabLst>
                <a:tab pos="220345" algn="l"/>
              </a:tabLst>
            </a:pPr>
            <a:r>
              <a:rPr spc="-50" dirty="0"/>
              <a:t>|</a:t>
            </a:r>
            <a:r>
              <a:rPr dirty="0"/>
              <a:t>	Department</a:t>
            </a:r>
            <a:r>
              <a:rPr spc="-6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Advanced</a:t>
            </a:r>
            <a:r>
              <a:rPr spc="-45" dirty="0"/>
              <a:t> </a:t>
            </a:r>
            <a:r>
              <a:rPr dirty="0"/>
              <a:t>Computing</a:t>
            </a:r>
            <a:r>
              <a:rPr spc="-50" dirty="0"/>
              <a:t> </a:t>
            </a:r>
            <a:r>
              <a:rPr spc="-10" dirty="0"/>
              <a:t>Sciences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C104489-8F2C-9E1E-D4B0-135255B87763}"/>
              </a:ext>
            </a:extLst>
          </p:cNvPr>
          <p:cNvSpPr txBox="1"/>
          <p:nvPr/>
        </p:nvSpPr>
        <p:spPr>
          <a:xfrm>
            <a:off x="347268" y="971550"/>
            <a:ext cx="32341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+mn-lt"/>
              </a:rPr>
              <a:t>Dataset contains: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+mn-lt"/>
              </a:rPr>
              <a:t>4967 non-anomalous (background noise) time series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+mn-lt"/>
              </a:rPr>
              <a:t>78 time series with GW signal embedded </a:t>
            </a:r>
          </a:p>
          <a:p>
            <a:endParaRPr lang="en-US" altLang="zh-CN" dirty="0">
              <a:solidFill>
                <a:srgbClr val="000000"/>
              </a:solidFill>
              <a:latin typeface="+mn-lt"/>
            </a:endParaRPr>
          </a:p>
          <a:p>
            <a:endParaRPr lang="en-GB" altLang="zh-CN" dirty="0">
              <a:latin typeface="+mn-lt"/>
            </a:endParaRPr>
          </a:p>
        </p:txBody>
      </p:sp>
      <p:pic>
        <p:nvPicPr>
          <p:cNvPr id="4" name="图片 3" descr="图片包含 表格&#10;&#10;AI 生成的内容可能不正确。">
            <a:extLst>
              <a:ext uri="{FF2B5EF4-FFF2-40B4-BE49-F238E27FC236}">
                <a16:creationId xmlns:a16="http://schemas.microsoft.com/office/drawing/2014/main" id="{528A3034-C061-D4F5-5FEF-B191F63FB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662" y="1085291"/>
            <a:ext cx="5540723" cy="2972918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E69CE08-CDD7-11B9-7681-F8A1956FF71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21954" y="4751018"/>
            <a:ext cx="469646" cy="177799"/>
          </a:xfrm>
        </p:spPr>
        <p:txBody>
          <a:bodyPr/>
          <a:lstStyle/>
          <a:p>
            <a:pPr marL="101600">
              <a:lnSpc>
                <a:spcPts val="1050"/>
              </a:lnSpc>
            </a:pPr>
            <a:fld id="{81D60167-4931-47E6-BA6A-407CBD079E47}" type="slidenum">
              <a:rPr lang="en-US" altLang="zh-CN" spc="-50" smtClean="0"/>
              <a:t>19</a:t>
            </a:fld>
            <a:endParaRPr lang="en-US" altLang="zh-CN" spc="-5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631D8F7-0BCB-2A7E-276E-50C03DEAB1D9}"/>
              </a:ext>
            </a:extLst>
          </p:cNvPr>
          <p:cNvSpPr txBox="1"/>
          <p:nvPr/>
        </p:nvSpPr>
        <p:spPr>
          <a:xfrm>
            <a:off x="4386262" y="4058209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100" dirty="0"/>
              <a:t>https://link.springer.com/article/10.1007/s42484-025-00244-w</a:t>
            </a:r>
          </a:p>
        </p:txBody>
      </p:sp>
    </p:spTree>
    <p:extLst>
      <p:ext uri="{BB962C8B-B14F-4D97-AF65-F5344CB8AC3E}">
        <p14:creationId xmlns:p14="http://schemas.microsoft.com/office/powerpoint/2010/main" val="742310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5D909-C163-C586-375D-DBD1DC7E8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2510ED6-FBEC-4672-370A-8E9AD8CDA3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70" dirty="0"/>
              <a:t>Quantum Variational Rewind</a:t>
            </a:r>
            <a:r>
              <a:rPr lang="en-US" altLang="zh-CN" spc="-70" dirty="0"/>
              <a:t>ing Algorithm</a:t>
            </a:r>
            <a:endParaRPr spc="-20" dirty="0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88BED59A-B758-1C7E-1F69-3FE266398AD5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tabLst>
                <a:tab pos="220345" algn="l"/>
              </a:tabLst>
            </a:pPr>
            <a:r>
              <a:rPr spc="-50" dirty="0"/>
              <a:t>|</a:t>
            </a:r>
            <a:r>
              <a:rPr dirty="0"/>
              <a:t>	Department</a:t>
            </a:r>
            <a:r>
              <a:rPr spc="-6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Advanced</a:t>
            </a:r>
            <a:r>
              <a:rPr spc="-45" dirty="0"/>
              <a:t> </a:t>
            </a:r>
            <a:r>
              <a:rPr dirty="0"/>
              <a:t>Computing</a:t>
            </a:r>
            <a:r>
              <a:rPr spc="-50" dirty="0"/>
              <a:t> </a:t>
            </a:r>
            <a:r>
              <a:rPr spc="-10" dirty="0"/>
              <a:t>Sciences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F3D7DD6-C9E9-1765-C6BD-29987ECA6717}"/>
              </a:ext>
            </a:extLst>
          </p:cNvPr>
          <p:cNvSpPr txBox="1"/>
          <p:nvPr/>
        </p:nvSpPr>
        <p:spPr>
          <a:xfrm>
            <a:off x="347268" y="971550"/>
            <a:ext cx="4572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000000"/>
                </a:solidFill>
                <a:effectLst/>
                <a:latin typeface="+mn-lt"/>
              </a:rPr>
              <a:t>A quantum machine learning algorithm designed for one-class classification problem: non-anomalous and anomalous behavior in time series.</a:t>
            </a:r>
            <a:endParaRPr lang="en-US" altLang="zh-CN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lt"/>
              </a:rPr>
              <a:t>Designed in a way that is suitable for present-generation and near-future QPUs</a:t>
            </a:r>
          </a:p>
          <a:p>
            <a:endParaRPr lang="zh-CN" altLang="en-US" dirty="0">
              <a:latin typeface="+mn-lt"/>
            </a:endParaRPr>
          </a:p>
        </p:txBody>
      </p:sp>
      <p:pic>
        <p:nvPicPr>
          <p:cNvPr id="14" name="图片 13" descr="图示&#10;&#10;AI 生成的内容可能不正确。">
            <a:extLst>
              <a:ext uri="{FF2B5EF4-FFF2-40B4-BE49-F238E27FC236}">
                <a16:creationId xmlns:a16="http://schemas.microsoft.com/office/drawing/2014/main" id="{E09AB046-A33E-C08B-B3CF-8BEC19A28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726276"/>
            <a:ext cx="3769706" cy="4417224"/>
          </a:xfrm>
          <a:prstGeom prst="rect">
            <a:avLst/>
          </a:prstGeom>
        </p:spPr>
      </p:pic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2EF93C21-CF34-C54D-A9F3-AD7BF68C4ED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1600">
              <a:lnSpc>
                <a:spcPts val="1050"/>
              </a:lnSpc>
            </a:pPr>
            <a:fld id="{81D60167-4931-47E6-BA6A-407CBD079E47}" type="slidenum">
              <a:rPr lang="en-US" altLang="zh-CN" spc="-50" smtClean="0"/>
              <a:t>2</a:t>
            </a:fld>
            <a:endParaRPr lang="en-US" altLang="zh-CN" spc="-50" dirty="0"/>
          </a:p>
        </p:txBody>
      </p:sp>
    </p:spTree>
    <p:extLst>
      <p:ext uri="{BB962C8B-B14F-4D97-AF65-F5344CB8AC3E}">
        <p14:creationId xmlns:p14="http://schemas.microsoft.com/office/powerpoint/2010/main" val="2680931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BF8A7-3755-9AEA-E822-F4FB14F38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795C8F2-B725-E9AA-3413-31EAB20C2C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70" dirty="0"/>
              <a:t>LIGO results</a:t>
            </a:r>
            <a:endParaRPr spc="-20" dirty="0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68B81C20-3B83-3EE6-2410-27F2FE8B539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tabLst>
                <a:tab pos="220345" algn="l"/>
              </a:tabLst>
            </a:pPr>
            <a:r>
              <a:rPr spc="-50" dirty="0"/>
              <a:t>|</a:t>
            </a:r>
            <a:r>
              <a:rPr dirty="0"/>
              <a:t>	Department</a:t>
            </a:r>
            <a:r>
              <a:rPr spc="-6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Advanced</a:t>
            </a:r>
            <a:r>
              <a:rPr spc="-45" dirty="0"/>
              <a:t> </a:t>
            </a:r>
            <a:r>
              <a:rPr dirty="0"/>
              <a:t>Computing</a:t>
            </a:r>
            <a:r>
              <a:rPr spc="-50" dirty="0"/>
              <a:t> </a:t>
            </a:r>
            <a:r>
              <a:rPr spc="-10" dirty="0"/>
              <a:t>Sciences</a:t>
            </a:r>
          </a:p>
        </p:txBody>
      </p:sp>
      <p:pic>
        <p:nvPicPr>
          <p:cNvPr id="5" name="图片 4" descr="图表&#10;&#10;AI 生成的内容可能不正确。">
            <a:extLst>
              <a:ext uri="{FF2B5EF4-FFF2-40B4-BE49-F238E27FC236}">
                <a16:creationId xmlns:a16="http://schemas.microsoft.com/office/drawing/2014/main" id="{BD87D8AD-939F-09D0-3A0F-3C1878D18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68995"/>
            <a:ext cx="3962400" cy="2597956"/>
          </a:xfrm>
          <a:prstGeom prst="rect">
            <a:avLst/>
          </a:prstGeom>
        </p:spPr>
      </p:pic>
      <p:pic>
        <p:nvPicPr>
          <p:cNvPr id="7" name="图片 6" descr="图表, 箱线图&#10;&#10;AI 生成的内容可能不正确。">
            <a:extLst>
              <a:ext uri="{FF2B5EF4-FFF2-40B4-BE49-F238E27FC236}">
                <a16:creationId xmlns:a16="http://schemas.microsoft.com/office/drawing/2014/main" id="{E01EC37E-064B-469C-A0B5-D47B22032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771" y="2631130"/>
            <a:ext cx="3059800" cy="242655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260BA98-3592-6D95-BF7D-5AF2876984FE}"/>
              </a:ext>
            </a:extLst>
          </p:cNvPr>
          <p:cNvSpPr txBox="1"/>
          <p:nvPr/>
        </p:nvSpPr>
        <p:spPr>
          <a:xfrm>
            <a:off x="337743" y="1135518"/>
            <a:ext cx="4005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n-lt"/>
              </a:rPr>
              <a:t>No p</a:t>
            </a:r>
            <a:r>
              <a:rPr lang="zh-CN" altLang="en-US" dirty="0">
                <a:latin typeface="+mn-lt"/>
              </a:rPr>
              <a:t>hysical hardware noise </a:t>
            </a:r>
            <a:r>
              <a:rPr lang="en-US" altLang="zh-CN" dirty="0">
                <a:latin typeface="+mn-lt"/>
              </a:rPr>
              <a:t>is added in the current simulation on Pennylane</a:t>
            </a:r>
            <a:endParaRPr lang="zh-CN" altLang="en-US" dirty="0">
              <a:latin typeface="+mn-lt"/>
            </a:endParaRPr>
          </a:p>
          <a:p>
            <a:endParaRPr lang="en-US" altLang="zh-CN" dirty="0">
              <a:latin typeface="+mn-lt"/>
            </a:endParaRPr>
          </a:p>
          <a:p>
            <a:r>
              <a:rPr lang="en-US" altLang="zh-CN" dirty="0">
                <a:latin typeface="+mn-lt"/>
              </a:rPr>
              <a:t>Balanced accuracy of 71.8%</a:t>
            </a:r>
            <a:endParaRPr lang="zh-CN" altLang="en-US" dirty="0">
              <a:latin typeface="+mn-lt"/>
            </a:endParaRPr>
          </a:p>
        </p:txBody>
      </p:sp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E032E5E4-E4DB-C3F7-B0EC-A21311B6C51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21954" y="4751018"/>
            <a:ext cx="393446" cy="156769"/>
          </a:xfrm>
        </p:spPr>
        <p:txBody>
          <a:bodyPr/>
          <a:lstStyle/>
          <a:p>
            <a:pPr marL="101600">
              <a:lnSpc>
                <a:spcPts val="1050"/>
              </a:lnSpc>
            </a:pPr>
            <a:fld id="{81D60167-4931-47E6-BA6A-407CBD079E47}" type="slidenum">
              <a:rPr lang="en-US" altLang="zh-CN" spc="-50" smtClean="0"/>
              <a:t>20</a:t>
            </a:fld>
            <a:endParaRPr lang="en-US" altLang="zh-CN" spc="-50" dirty="0"/>
          </a:p>
        </p:txBody>
      </p:sp>
    </p:spTree>
    <p:extLst>
      <p:ext uri="{BB962C8B-B14F-4D97-AF65-F5344CB8AC3E}">
        <p14:creationId xmlns:p14="http://schemas.microsoft.com/office/powerpoint/2010/main" val="2925321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769FC-5960-972C-658A-AF9C8250C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8256AAE-EC1A-8FCF-0279-A5A4B30A94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70" dirty="0"/>
              <a:t>LISA simulated data</a:t>
            </a:r>
            <a:endParaRPr spc="-20" dirty="0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80BE0649-1FD1-CC7F-1888-BF9FCAA5682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tabLst>
                <a:tab pos="220345" algn="l"/>
              </a:tabLst>
            </a:pPr>
            <a:r>
              <a:rPr spc="-50" dirty="0"/>
              <a:t>|</a:t>
            </a:r>
            <a:r>
              <a:rPr dirty="0"/>
              <a:t>	Department</a:t>
            </a:r>
            <a:r>
              <a:rPr spc="-6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Advanced</a:t>
            </a:r>
            <a:r>
              <a:rPr spc="-45" dirty="0"/>
              <a:t> </a:t>
            </a:r>
            <a:r>
              <a:rPr dirty="0"/>
              <a:t>Computing</a:t>
            </a:r>
            <a:r>
              <a:rPr spc="-50" dirty="0"/>
              <a:t> </a:t>
            </a:r>
            <a:r>
              <a:rPr spc="-10" dirty="0"/>
              <a:t>Sciences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B53265F-4C58-6C5F-D1A5-2D44EC8FBCB7}"/>
              </a:ext>
            </a:extLst>
          </p:cNvPr>
          <p:cNvSpPr txBox="1"/>
          <p:nvPr/>
        </p:nvSpPr>
        <p:spPr>
          <a:xfrm>
            <a:off x="347268" y="971550"/>
            <a:ext cx="71203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+mn-lt"/>
              </a:rPr>
              <a:t>Dataset contains: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+mn-lt"/>
              </a:rPr>
              <a:t>500 non-anomalous and anomalous time series </a:t>
            </a:r>
          </a:p>
          <a:p>
            <a:endParaRPr lang="en-GB" altLang="zh-CN" dirty="0">
              <a:latin typeface="+mn-lt"/>
            </a:endParaRPr>
          </a:p>
        </p:txBody>
      </p:sp>
      <p:pic>
        <p:nvPicPr>
          <p:cNvPr id="11" name="图片 10" descr="图表&#10;&#10;AI 生成的内容可能不正确。">
            <a:extLst>
              <a:ext uri="{FF2B5EF4-FFF2-40B4-BE49-F238E27FC236}">
                <a16:creationId xmlns:a16="http://schemas.microsoft.com/office/drawing/2014/main" id="{8E46298B-DC07-616F-BA29-CA2F6B0C2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455" y="2330535"/>
            <a:ext cx="4533933" cy="2343167"/>
          </a:xfrm>
          <a:prstGeom prst="rect">
            <a:avLst/>
          </a:prstGeom>
        </p:spPr>
      </p:pic>
      <p:pic>
        <p:nvPicPr>
          <p:cNvPr id="14" name="图片 13" descr="图表&#10;&#10;AI 生成的内容可能不正确。">
            <a:extLst>
              <a:ext uri="{FF2B5EF4-FFF2-40B4-BE49-F238E27FC236}">
                <a16:creationId xmlns:a16="http://schemas.microsoft.com/office/drawing/2014/main" id="{0DFE42AC-A010-F565-3BEE-CA8DB4A45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64" y="1568014"/>
            <a:ext cx="3353195" cy="31619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4AFA2DE-45EB-D9A5-F0C9-28DBBB1C202F}"/>
                  </a:ext>
                </a:extLst>
              </p:cNvPr>
              <p:cNvSpPr txBox="1"/>
              <p:nvPr/>
            </p:nvSpPr>
            <p:spPr>
              <a:xfrm>
                <a:off x="4800600" y="1634067"/>
                <a:ext cx="3429000" cy="669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altLang="zh-CN" dirty="0">
                    <a:latin typeface="+mn-lt"/>
                  </a:rPr>
                  <a:t>Noise level is around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GB" altLang="zh-CN" dirty="0">
                    <a:latin typeface="+mn-lt"/>
                  </a:rPr>
                  <a:t> times larger than the signal</a:t>
                </a:r>
                <a:r>
                  <a:rPr lang="en-US" altLang="zh-CN" dirty="0">
                    <a:latin typeface="+mn-lt"/>
                  </a:rPr>
                  <a:t>. Even </a:t>
                </a:r>
                <a:endParaRPr lang="en-GB" altLang="zh-CN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4AFA2DE-45EB-D9A5-F0C9-28DBBB1C2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1634067"/>
                <a:ext cx="3429000" cy="669992"/>
              </a:xfrm>
              <a:prstGeom prst="rect">
                <a:avLst/>
              </a:prstGeom>
              <a:blipFill>
                <a:blip r:embed="rId4"/>
                <a:stretch>
                  <a:fillRect l="-1601" t="-4545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00223257-58F6-5334-CFDE-C1E8E3CA9AB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21954" y="4751019"/>
            <a:ext cx="393446" cy="106731"/>
          </a:xfrm>
        </p:spPr>
        <p:txBody>
          <a:bodyPr/>
          <a:lstStyle/>
          <a:p>
            <a:pPr marL="101600">
              <a:lnSpc>
                <a:spcPts val="1050"/>
              </a:lnSpc>
            </a:pPr>
            <a:fld id="{81D60167-4931-47E6-BA6A-407CBD079E47}" type="slidenum">
              <a:rPr lang="en-US" altLang="zh-CN" spc="-50" smtClean="0"/>
              <a:t>21</a:t>
            </a:fld>
            <a:endParaRPr lang="en-US" altLang="zh-CN" spc="-50" dirty="0"/>
          </a:p>
        </p:txBody>
      </p:sp>
    </p:spTree>
    <p:extLst>
      <p:ext uri="{BB962C8B-B14F-4D97-AF65-F5344CB8AC3E}">
        <p14:creationId xmlns:p14="http://schemas.microsoft.com/office/powerpoint/2010/main" val="665766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85544-510C-8622-CB96-AD3D67021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472474E-2A8C-1BA9-BBCF-C41A711555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70" dirty="0"/>
              <a:t>LISA results</a:t>
            </a:r>
            <a:endParaRPr spc="-20" dirty="0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17D557FC-04A1-7B7A-AF63-F0AF15D557A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tabLst>
                <a:tab pos="220345" algn="l"/>
              </a:tabLst>
            </a:pPr>
            <a:r>
              <a:rPr spc="-50" dirty="0"/>
              <a:t>|</a:t>
            </a:r>
            <a:r>
              <a:rPr dirty="0"/>
              <a:t>	Department</a:t>
            </a:r>
            <a:r>
              <a:rPr spc="-6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Advanced</a:t>
            </a:r>
            <a:r>
              <a:rPr spc="-45" dirty="0"/>
              <a:t> </a:t>
            </a:r>
            <a:r>
              <a:rPr dirty="0"/>
              <a:t>Computing</a:t>
            </a:r>
            <a:r>
              <a:rPr spc="-50" dirty="0"/>
              <a:t> </a:t>
            </a:r>
            <a:r>
              <a:rPr spc="-10" dirty="0"/>
              <a:t>Sciences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2FFD90E-B8CD-ACF4-BA9C-2D30E6E47A1C}"/>
              </a:ext>
            </a:extLst>
          </p:cNvPr>
          <p:cNvSpPr txBox="1"/>
          <p:nvPr/>
        </p:nvSpPr>
        <p:spPr>
          <a:xfrm>
            <a:off x="347268" y="971550"/>
            <a:ext cx="361513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+mn-lt"/>
              </a:rPr>
              <a:t>Balanced accuracy of 50%</a:t>
            </a:r>
          </a:p>
          <a:p>
            <a:endParaRPr lang="en-US" altLang="zh-CN" dirty="0">
              <a:solidFill>
                <a:srgbClr val="000000"/>
              </a:solidFill>
              <a:latin typeface="+mn-lt"/>
            </a:endParaRPr>
          </a:p>
          <a:p>
            <a:r>
              <a:rPr lang="en-US" altLang="zh-CN" dirty="0">
                <a:solidFill>
                  <a:srgbClr val="000000"/>
                </a:solidFill>
                <a:latin typeface="+mn-lt"/>
              </a:rPr>
              <a:t>This is reasonable as the signal is way too small for LISA. </a:t>
            </a:r>
          </a:p>
          <a:p>
            <a:endParaRPr lang="en-US" altLang="zh-CN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" name="图片 3" descr="图表, 箱线图&#10;&#10;AI 生成的内容可能不正确。">
            <a:extLst>
              <a:ext uri="{FF2B5EF4-FFF2-40B4-BE49-F238E27FC236}">
                <a16:creationId xmlns:a16="http://schemas.microsoft.com/office/drawing/2014/main" id="{D6ADF6DA-48EE-A393-68F1-124509A9D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895350"/>
            <a:ext cx="3955810" cy="3144187"/>
          </a:xfrm>
          <a:prstGeom prst="rect">
            <a:avLst/>
          </a:prstGeom>
        </p:spPr>
      </p:pic>
      <p:sp>
        <p:nvSpPr>
          <p:cNvPr id="5" name="AutoShape 2" descr="Image preview">
            <a:extLst>
              <a:ext uri="{FF2B5EF4-FFF2-40B4-BE49-F238E27FC236}">
                <a16:creationId xmlns:a16="http://schemas.microsoft.com/office/drawing/2014/main" id="{2DD105B7-4B0A-7519-4DDD-646C89FEB9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2639D78-059B-E99C-14F4-70D68B89F3C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21954" y="4751018"/>
            <a:ext cx="393446" cy="156769"/>
          </a:xfrm>
        </p:spPr>
        <p:txBody>
          <a:bodyPr/>
          <a:lstStyle/>
          <a:p>
            <a:pPr marL="101600">
              <a:lnSpc>
                <a:spcPts val="1050"/>
              </a:lnSpc>
            </a:pPr>
            <a:fld id="{81D60167-4931-47E6-BA6A-407CBD079E47}" type="slidenum">
              <a:rPr lang="en-US" altLang="zh-CN" spc="-50" smtClean="0"/>
              <a:t>22</a:t>
            </a:fld>
            <a:endParaRPr lang="en-US" altLang="zh-CN" spc="-50" dirty="0"/>
          </a:p>
        </p:txBody>
      </p:sp>
    </p:spTree>
    <p:extLst>
      <p:ext uri="{BB962C8B-B14F-4D97-AF65-F5344CB8AC3E}">
        <p14:creationId xmlns:p14="http://schemas.microsoft.com/office/powerpoint/2010/main" val="1192105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77A18-5B99-3645-D5AD-871F8E6C7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104728-9BF1-FDFC-3B4F-86FFB924F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68" y="272288"/>
            <a:ext cx="7672070" cy="492443"/>
          </a:xfrm>
        </p:spPr>
        <p:txBody>
          <a:bodyPr/>
          <a:lstStyle/>
          <a:p>
            <a:r>
              <a:rPr lang="en-US" altLang="zh-CN" dirty="0"/>
              <a:t>Whitening of the data </a:t>
            </a:r>
            <a:endParaRPr lang="zh-CN" altLang="en-US" dirty="0"/>
          </a:p>
        </p:txBody>
      </p:sp>
      <p:pic>
        <p:nvPicPr>
          <p:cNvPr id="4" name="图片 3" descr="图表, 折线图&#10;&#10;AI 生成的内容可能不正确。">
            <a:extLst>
              <a:ext uri="{FF2B5EF4-FFF2-40B4-BE49-F238E27FC236}">
                <a16:creationId xmlns:a16="http://schemas.microsoft.com/office/drawing/2014/main" id="{93D275C7-63A6-C11D-4C7C-4F28B1AC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047750"/>
            <a:ext cx="5345724" cy="36576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F547FF0-D6B5-6DA3-23E7-127FEE548040}"/>
              </a:ext>
            </a:extLst>
          </p:cNvPr>
          <p:cNvSpPr txBox="1"/>
          <p:nvPr/>
        </p:nvSpPr>
        <p:spPr>
          <a:xfrm>
            <a:off x="304800" y="1047750"/>
            <a:ext cx="2819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lt"/>
              </a:rPr>
              <a:t>Power Spectral Density (PSD) describes how the power or variance of a time-series signal is distributed across different frequencies.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lt"/>
              </a:rPr>
              <a:t>Whitening makes the power spectral density flat</a:t>
            </a:r>
            <a:endParaRPr lang="zh-CN" altLang="en-US" dirty="0">
              <a:latin typeface="+mn-lt"/>
            </a:endParaRPr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0917E211-A55C-2012-806C-648FB6B162E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240"/>
              </a:lnSpc>
              <a:tabLst>
                <a:tab pos="220345" algn="l"/>
              </a:tabLst>
            </a:pPr>
            <a:r>
              <a:rPr lang="en-US" spc="-50">
                <a:solidFill>
                  <a:srgbClr val="FFFFFF"/>
                </a:solidFill>
              </a:rPr>
              <a:t>|</a:t>
            </a:r>
            <a:r>
              <a:rPr lang="en-US">
                <a:solidFill>
                  <a:srgbClr val="FFFFFF"/>
                </a:solidFill>
              </a:rPr>
              <a:t>	Department</a:t>
            </a:r>
            <a:r>
              <a:rPr lang="en-US" spc="-60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of</a:t>
            </a:r>
            <a:r>
              <a:rPr lang="en-US" spc="-15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Advanced</a:t>
            </a:r>
            <a:r>
              <a:rPr lang="en-US" spc="-45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Computing</a:t>
            </a:r>
            <a:r>
              <a:rPr lang="en-US" spc="-50">
                <a:solidFill>
                  <a:srgbClr val="FFFFFF"/>
                </a:solidFill>
              </a:rPr>
              <a:t> </a:t>
            </a:r>
            <a:r>
              <a:rPr lang="en-US" spc="-10">
                <a:solidFill>
                  <a:srgbClr val="FFFFFF"/>
                </a:solidFill>
              </a:rPr>
              <a:t>Sciences</a:t>
            </a:r>
            <a:endParaRPr lang="en-US" spc="-10" dirty="0">
              <a:solidFill>
                <a:srgbClr val="FFFFFF"/>
              </a:solidFill>
            </a:endParaRPr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63204411-A7A8-3BDE-883B-2A3600D6A7A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21954" y="4751019"/>
            <a:ext cx="469646" cy="237350"/>
          </a:xfrm>
        </p:spPr>
        <p:txBody>
          <a:bodyPr/>
          <a:lstStyle/>
          <a:p>
            <a:pPr marL="101600">
              <a:lnSpc>
                <a:spcPts val="1050"/>
              </a:lnSpc>
            </a:pPr>
            <a:fld id="{81D60167-4931-47E6-BA6A-407CBD079E47}" type="slidenum">
              <a:rPr lang="en-US" altLang="zh-CN" spc="-50" smtClean="0"/>
              <a:t>23</a:t>
            </a:fld>
            <a:endParaRPr lang="en-US" altLang="zh-CN" spc="-50" dirty="0"/>
          </a:p>
        </p:txBody>
      </p:sp>
    </p:spTree>
    <p:extLst>
      <p:ext uri="{BB962C8B-B14F-4D97-AF65-F5344CB8AC3E}">
        <p14:creationId xmlns:p14="http://schemas.microsoft.com/office/powerpoint/2010/main" val="1754763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159225-7728-6CE8-1E9F-8846D5936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68" y="272288"/>
            <a:ext cx="7672070" cy="492443"/>
          </a:xfrm>
        </p:spPr>
        <p:txBody>
          <a:bodyPr/>
          <a:lstStyle/>
          <a:p>
            <a:r>
              <a:rPr lang="en-US" altLang="zh-CN" dirty="0"/>
              <a:t>Whitening of the data </a:t>
            </a:r>
            <a:endParaRPr lang="zh-CN" altLang="en-US" dirty="0"/>
          </a:p>
        </p:txBody>
      </p:sp>
      <p:pic>
        <p:nvPicPr>
          <p:cNvPr id="5" name="图片 4" descr="图形用户界面&#10;&#10;AI 生成的内容可能不正确。">
            <a:extLst>
              <a:ext uri="{FF2B5EF4-FFF2-40B4-BE49-F238E27FC236}">
                <a16:creationId xmlns:a16="http://schemas.microsoft.com/office/drawing/2014/main" id="{9FC294CD-A7E2-1162-F7BD-067EE0129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5" y="779018"/>
            <a:ext cx="7696200" cy="380680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38ECED0-DBDE-565A-4462-065D0A507BD8}"/>
              </a:ext>
            </a:extLst>
          </p:cNvPr>
          <p:cNvSpPr txBox="1"/>
          <p:nvPr/>
        </p:nvSpPr>
        <p:spPr>
          <a:xfrm>
            <a:off x="76200" y="863590"/>
            <a:ext cx="14573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n-lt"/>
              </a:rPr>
              <a:t>Still needs more checking here to confirm if we do it fairly.</a:t>
            </a:r>
          </a:p>
          <a:p>
            <a:r>
              <a:rPr lang="en-US" altLang="zh-CN" dirty="0">
                <a:latin typeface="+mn-lt"/>
              </a:rPr>
              <a:t>Such a whitening will surely lead to a very high accuracy</a:t>
            </a:r>
            <a:endParaRPr lang="zh-CN" altLang="en-US" dirty="0">
              <a:latin typeface="+mn-lt"/>
            </a:endParaRPr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8DE0DF9B-B92C-28DA-3C1F-805921511C0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240"/>
              </a:lnSpc>
              <a:tabLst>
                <a:tab pos="220345" algn="l"/>
              </a:tabLst>
            </a:pPr>
            <a:r>
              <a:rPr lang="en-US" spc="-50">
                <a:solidFill>
                  <a:srgbClr val="FFFFFF"/>
                </a:solidFill>
              </a:rPr>
              <a:t>|</a:t>
            </a:r>
            <a:r>
              <a:rPr lang="en-US">
                <a:solidFill>
                  <a:srgbClr val="FFFFFF"/>
                </a:solidFill>
              </a:rPr>
              <a:t>	Department</a:t>
            </a:r>
            <a:r>
              <a:rPr lang="en-US" spc="-60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of</a:t>
            </a:r>
            <a:r>
              <a:rPr lang="en-US" spc="-15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Advanced</a:t>
            </a:r>
            <a:r>
              <a:rPr lang="en-US" spc="-45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Computing</a:t>
            </a:r>
            <a:r>
              <a:rPr lang="en-US" spc="-50">
                <a:solidFill>
                  <a:srgbClr val="FFFFFF"/>
                </a:solidFill>
              </a:rPr>
              <a:t> </a:t>
            </a:r>
            <a:r>
              <a:rPr lang="en-US" spc="-10">
                <a:solidFill>
                  <a:srgbClr val="FFFFFF"/>
                </a:solidFill>
              </a:rPr>
              <a:t>Sciences</a:t>
            </a:r>
            <a:endParaRPr lang="en-US" spc="-10" dirty="0">
              <a:solidFill>
                <a:srgbClr val="FFFFFF"/>
              </a:solidFill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DB6C87A-8E95-0C66-6098-CD2421D941B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21954" y="4751018"/>
            <a:ext cx="469646" cy="177799"/>
          </a:xfrm>
        </p:spPr>
        <p:txBody>
          <a:bodyPr/>
          <a:lstStyle/>
          <a:p>
            <a:pPr marL="101600">
              <a:lnSpc>
                <a:spcPts val="1050"/>
              </a:lnSpc>
            </a:pPr>
            <a:fld id="{81D60167-4931-47E6-BA6A-407CBD079E47}" type="slidenum">
              <a:rPr lang="en-US" altLang="zh-CN" spc="-50" smtClean="0"/>
              <a:t>24</a:t>
            </a:fld>
            <a:endParaRPr lang="en-US" altLang="zh-CN" spc="-50" dirty="0"/>
          </a:p>
        </p:txBody>
      </p:sp>
    </p:spTree>
    <p:extLst>
      <p:ext uri="{BB962C8B-B14F-4D97-AF65-F5344CB8AC3E}">
        <p14:creationId xmlns:p14="http://schemas.microsoft.com/office/powerpoint/2010/main" val="2790758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53E72-F911-1916-63F0-FB82294AF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CD5610A-D09A-A5DF-873E-036D4B7BFF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7268" y="272288"/>
            <a:ext cx="767207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70" dirty="0"/>
              <a:t>Detectability of anomalies using QVR</a:t>
            </a:r>
            <a:endParaRPr spc="-20" dirty="0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EE97ED96-6369-B13E-59EE-3468ABC53AA6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tabLst>
                <a:tab pos="220345" algn="l"/>
              </a:tabLst>
            </a:pPr>
            <a:r>
              <a:rPr spc="-50" dirty="0"/>
              <a:t>|</a:t>
            </a:r>
            <a:r>
              <a:rPr dirty="0"/>
              <a:t>	Department</a:t>
            </a:r>
            <a:r>
              <a:rPr spc="-6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Advanced</a:t>
            </a:r>
            <a:r>
              <a:rPr spc="-45" dirty="0"/>
              <a:t> </a:t>
            </a:r>
            <a:r>
              <a:rPr dirty="0"/>
              <a:t>Computing</a:t>
            </a:r>
            <a:r>
              <a:rPr spc="-50" dirty="0"/>
              <a:t> </a:t>
            </a:r>
            <a:r>
              <a:rPr spc="-10" dirty="0"/>
              <a:t>Sciences</a:t>
            </a:r>
          </a:p>
        </p:txBody>
      </p:sp>
      <p:sp>
        <p:nvSpPr>
          <p:cNvPr id="5" name="AutoShape 2" descr="Image preview">
            <a:extLst>
              <a:ext uri="{FF2B5EF4-FFF2-40B4-BE49-F238E27FC236}">
                <a16:creationId xmlns:a16="http://schemas.microsoft.com/office/drawing/2014/main" id="{6902A8A5-3063-1C53-4AE9-1A7B07FD83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" name="图片 5" descr="图示, 示意图&#10;&#10;AI 生成的内容可能不正确。">
            <a:extLst>
              <a:ext uri="{FF2B5EF4-FFF2-40B4-BE49-F238E27FC236}">
                <a16:creationId xmlns:a16="http://schemas.microsoft.com/office/drawing/2014/main" id="{145A83D7-E16B-FD33-D0C3-4EB3BE702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778196"/>
            <a:ext cx="3371875" cy="33242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06A9987-D50D-5759-EF1F-932783B901D4}"/>
                  </a:ext>
                </a:extLst>
              </p:cNvPr>
              <p:cNvSpPr txBox="1"/>
              <p:nvPr/>
            </p:nvSpPr>
            <p:spPr>
              <a:xfrm>
                <a:off x="304800" y="1200150"/>
                <a:ext cx="350520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+mn-lt"/>
                  </a:rPr>
                  <a:t>Recall that the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zh-CN" altLang="en-US" b="1" dirty="0">
                    <a:latin typeface="+mn-lt"/>
                  </a:rPr>
                  <a:t> </a:t>
                </a:r>
                <a:r>
                  <a:rPr lang="en-US" altLang="zh-CN" dirty="0">
                    <a:latin typeface="+mn-lt"/>
                  </a:rPr>
                  <a:t>is sampled from normal distributions. So it changes after each sampling. </a:t>
                </a:r>
              </a:p>
              <a:p>
                <a:endParaRPr lang="en-US" altLang="zh-CN" dirty="0">
                  <a:latin typeface="+mn-lt"/>
                </a:endParaRPr>
              </a:p>
              <a:p>
                <a:r>
                  <a:rPr lang="en-US" altLang="zh-CN" dirty="0">
                    <a:latin typeface="+mn-lt"/>
                  </a:rPr>
                  <a:t>What is the variation of the anomaly score after new sampling for the same time series?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06A9987-D50D-5759-EF1F-932783B90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00150"/>
                <a:ext cx="3505200" cy="2031325"/>
              </a:xfrm>
              <a:prstGeom prst="rect">
                <a:avLst/>
              </a:prstGeom>
              <a:blipFill>
                <a:blip r:embed="rId3"/>
                <a:stretch>
                  <a:fillRect l="-1391" t="-1802" b="-39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DA276933-1B3D-EDA7-23B5-E538316987B3}"/>
              </a:ext>
            </a:extLst>
          </p:cNvPr>
          <p:cNvSpPr/>
          <p:nvPr/>
        </p:nvSpPr>
        <p:spPr>
          <a:xfrm>
            <a:off x="4267200" y="895350"/>
            <a:ext cx="3886200" cy="3124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9CB1F06-6487-B36D-F2B4-9E51D3B3810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21954" y="4751018"/>
            <a:ext cx="393446" cy="156769"/>
          </a:xfrm>
        </p:spPr>
        <p:txBody>
          <a:bodyPr/>
          <a:lstStyle/>
          <a:p>
            <a:pPr marL="101600">
              <a:lnSpc>
                <a:spcPts val="1050"/>
              </a:lnSpc>
            </a:pPr>
            <a:fld id="{81D60167-4931-47E6-BA6A-407CBD079E47}" type="slidenum">
              <a:rPr lang="en-US" altLang="zh-CN" spc="-50" smtClean="0"/>
              <a:t>25</a:t>
            </a:fld>
            <a:endParaRPr lang="en-US" altLang="zh-CN" spc="-50" dirty="0"/>
          </a:p>
        </p:txBody>
      </p:sp>
    </p:spTree>
    <p:extLst>
      <p:ext uri="{BB962C8B-B14F-4D97-AF65-F5344CB8AC3E}">
        <p14:creationId xmlns:p14="http://schemas.microsoft.com/office/powerpoint/2010/main" val="543314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8FF53-8548-DB2E-BF34-B2862AAFF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847FF13-938D-3F5C-64D7-5C39563361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7268" y="272288"/>
            <a:ext cx="767207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70" dirty="0"/>
              <a:t>Detectability of anomalies using QVR</a:t>
            </a:r>
            <a:endParaRPr spc="-20" dirty="0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19E8A545-62D9-8072-D42F-F86441AAF3D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tabLst>
                <a:tab pos="220345" algn="l"/>
              </a:tabLst>
            </a:pPr>
            <a:r>
              <a:rPr spc="-50" dirty="0"/>
              <a:t>|</a:t>
            </a:r>
            <a:r>
              <a:rPr dirty="0"/>
              <a:t>	Department</a:t>
            </a:r>
            <a:r>
              <a:rPr spc="-6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Advanced</a:t>
            </a:r>
            <a:r>
              <a:rPr spc="-45" dirty="0"/>
              <a:t> </a:t>
            </a:r>
            <a:r>
              <a:rPr dirty="0"/>
              <a:t>Computing</a:t>
            </a:r>
            <a:r>
              <a:rPr spc="-50" dirty="0"/>
              <a:t> </a:t>
            </a:r>
            <a:r>
              <a:rPr spc="-10" dirty="0"/>
              <a:t>Sciences</a:t>
            </a:r>
          </a:p>
        </p:txBody>
      </p:sp>
      <p:sp>
        <p:nvSpPr>
          <p:cNvPr id="5" name="AutoShape 2" descr="Image preview">
            <a:extLst>
              <a:ext uri="{FF2B5EF4-FFF2-40B4-BE49-F238E27FC236}">
                <a16:creationId xmlns:a16="http://schemas.microsoft.com/office/drawing/2014/main" id="{C512F802-F5E4-22C7-4BA1-CA5C0824E5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" name="图片 6" descr="地上有许多船&#10;&#10;AI 生成的内容可能不正确。">
            <a:extLst>
              <a:ext uri="{FF2B5EF4-FFF2-40B4-BE49-F238E27FC236}">
                <a16:creationId xmlns:a16="http://schemas.microsoft.com/office/drawing/2014/main" id="{24B65E23-176A-E6D2-861C-61F5381E2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971550"/>
            <a:ext cx="5078105" cy="30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646C3BC-26BB-1EF9-8538-DAA3F743BB0E}"/>
                  </a:ext>
                </a:extLst>
              </p:cNvPr>
              <p:cNvSpPr txBox="1"/>
              <p:nvPr/>
            </p:nvSpPr>
            <p:spPr>
              <a:xfrm>
                <a:off x="304800" y="1200150"/>
                <a:ext cx="35052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+mn-lt"/>
                  </a:rPr>
                  <a:t>Recall that the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zh-CN" altLang="en-US" b="1" dirty="0">
                    <a:latin typeface="+mn-lt"/>
                  </a:rPr>
                  <a:t> </a:t>
                </a:r>
                <a:r>
                  <a:rPr lang="en-US" altLang="zh-CN" dirty="0">
                    <a:latin typeface="+mn-lt"/>
                  </a:rPr>
                  <a:t>is sampled from normal distributions. So it changes after each sampling. </a:t>
                </a:r>
              </a:p>
              <a:p>
                <a:endParaRPr lang="en-US" altLang="zh-CN" dirty="0">
                  <a:latin typeface="+mn-lt"/>
                </a:endParaRPr>
              </a:p>
              <a:p>
                <a:r>
                  <a:rPr lang="en-US" altLang="zh-CN" dirty="0">
                    <a:latin typeface="+mn-lt"/>
                  </a:rPr>
                  <a:t>What is the variation of the anomaly score after new sampling for the same time series?</a:t>
                </a:r>
              </a:p>
              <a:p>
                <a:endParaRPr lang="en-US" altLang="zh-CN" dirty="0">
                  <a:latin typeface="+mn-lt"/>
                </a:endParaRPr>
              </a:p>
              <a:p>
                <a:r>
                  <a:rPr lang="en-US" altLang="zh-CN" dirty="0">
                    <a:latin typeface="+mn-lt"/>
                  </a:rPr>
                  <a:t>Can be around 2%. This sets the fundamental limit of this algorithm?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646C3BC-26BB-1EF9-8538-DAA3F743B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00150"/>
                <a:ext cx="3505200" cy="2862322"/>
              </a:xfrm>
              <a:prstGeom prst="rect">
                <a:avLst/>
              </a:prstGeom>
              <a:blipFill>
                <a:blip r:embed="rId3"/>
                <a:stretch>
                  <a:fillRect l="-1391" t="-1279" r="-2435" b="-25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B7F9D10-0E0D-7866-07D1-386CC63EA2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21954" y="4751018"/>
            <a:ext cx="442351" cy="177799"/>
          </a:xfrm>
        </p:spPr>
        <p:txBody>
          <a:bodyPr/>
          <a:lstStyle/>
          <a:p>
            <a:pPr marL="101600">
              <a:lnSpc>
                <a:spcPts val="1050"/>
              </a:lnSpc>
            </a:pPr>
            <a:fld id="{81D60167-4931-47E6-BA6A-407CBD079E47}" type="slidenum">
              <a:rPr lang="en-US" altLang="zh-CN" spc="-50" smtClean="0"/>
              <a:t>26</a:t>
            </a:fld>
            <a:endParaRPr lang="en-US" altLang="zh-CN" spc="-50" dirty="0"/>
          </a:p>
        </p:txBody>
      </p:sp>
    </p:spTree>
    <p:extLst>
      <p:ext uri="{BB962C8B-B14F-4D97-AF65-F5344CB8AC3E}">
        <p14:creationId xmlns:p14="http://schemas.microsoft.com/office/powerpoint/2010/main" val="3244737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D2DB7-DFFD-34D7-6450-FA73F8949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EBA07C4-E6D5-4929-3173-B715EA9498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7268" y="272288"/>
            <a:ext cx="767207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70" dirty="0"/>
              <a:t>Detectability of anomalies using QVR</a:t>
            </a:r>
            <a:endParaRPr spc="-20" dirty="0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61CF6A82-41B7-B8DD-6162-35A605DBBAB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tabLst>
                <a:tab pos="220345" algn="l"/>
              </a:tabLst>
            </a:pPr>
            <a:r>
              <a:rPr spc="-50" dirty="0"/>
              <a:t>|</a:t>
            </a:r>
            <a:r>
              <a:rPr dirty="0"/>
              <a:t>	Department</a:t>
            </a:r>
            <a:r>
              <a:rPr spc="-6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Advanced</a:t>
            </a:r>
            <a:r>
              <a:rPr spc="-45" dirty="0"/>
              <a:t> </a:t>
            </a:r>
            <a:r>
              <a:rPr dirty="0"/>
              <a:t>Computing</a:t>
            </a:r>
            <a:r>
              <a:rPr spc="-50" dirty="0"/>
              <a:t> </a:t>
            </a:r>
            <a:r>
              <a:rPr spc="-10" dirty="0"/>
              <a:t>Sciences</a:t>
            </a:r>
          </a:p>
        </p:txBody>
      </p:sp>
      <p:sp>
        <p:nvSpPr>
          <p:cNvPr id="5" name="AutoShape 2" descr="Image preview">
            <a:extLst>
              <a:ext uri="{FF2B5EF4-FFF2-40B4-BE49-F238E27FC236}">
                <a16:creationId xmlns:a16="http://schemas.microsoft.com/office/drawing/2014/main" id="{967E8B24-C1D6-0554-3996-17F51B892D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AE94D97-4862-C726-4385-981B45AE33C7}"/>
                  </a:ext>
                </a:extLst>
              </p:cNvPr>
              <p:cNvSpPr txBox="1"/>
              <p:nvPr/>
            </p:nvSpPr>
            <p:spPr>
              <a:xfrm>
                <a:off x="304800" y="1200150"/>
                <a:ext cx="3505200" cy="2871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+mn-lt"/>
                  </a:rPr>
                  <a:t>What happens if we scale up the GW signal?</a:t>
                </a:r>
              </a:p>
              <a:p>
                <a:endParaRPr lang="en-US" altLang="zh-CN" dirty="0">
                  <a:latin typeface="+mn-lt"/>
                </a:endParaRPr>
              </a:p>
              <a:p>
                <a:r>
                  <a:rPr lang="en-US" altLang="zh-CN" dirty="0">
                    <a:latin typeface="+mn-lt"/>
                  </a:rPr>
                  <a:t>In raw data, </a:t>
                </a:r>
                <a:r>
                  <a:rPr lang="en-GB" altLang="zh-CN" dirty="0">
                    <a:latin typeface="+mn-lt"/>
                  </a:rPr>
                  <a:t>noise level is around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GB" altLang="zh-CN" dirty="0">
                    <a:latin typeface="+mn-lt"/>
                  </a:rPr>
                  <a:t> times larger than the signal</a:t>
                </a:r>
                <a:r>
                  <a:rPr lang="en-US" altLang="zh-CN" dirty="0">
                    <a:latin typeface="+mn-lt"/>
                  </a:rPr>
                  <a:t>. </a:t>
                </a:r>
              </a:p>
              <a:p>
                <a:endParaRPr lang="en-US" altLang="zh-CN" dirty="0">
                  <a:latin typeface="+mn-lt"/>
                </a:endParaRPr>
              </a:p>
              <a:p>
                <a:r>
                  <a:rPr lang="en-US" altLang="zh-CN" dirty="0">
                    <a:latin typeface="+mn-lt"/>
                  </a:rPr>
                  <a:t>Scaling up signal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altLang="zh-CN" dirty="0">
                    <a:latin typeface="+mn-lt"/>
                  </a:rPr>
                  <a:t> times will increase accuracy to 58%. </a:t>
                </a:r>
              </a:p>
              <a:p>
                <a:endParaRPr lang="en-US" altLang="zh-CN" dirty="0">
                  <a:latin typeface="+mn-lt"/>
                </a:endParaRPr>
              </a:p>
              <a:p>
                <a:endParaRPr lang="en-US" altLang="zh-CN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AE94D97-4862-C726-4385-981B45AE3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00150"/>
                <a:ext cx="3505200" cy="2871620"/>
              </a:xfrm>
              <a:prstGeom prst="rect">
                <a:avLst/>
              </a:prstGeom>
              <a:blipFill>
                <a:blip r:embed="rId2"/>
                <a:stretch>
                  <a:fillRect l="-1391" t="-12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 descr="图表, 箱线图&#10;&#10;AI 生成的内容可能不正确。">
            <a:extLst>
              <a:ext uri="{FF2B5EF4-FFF2-40B4-BE49-F238E27FC236}">
                <a16:creationId xmlns:a16="http://schemas.microsoft.com/office/drawing/2014/main" id="{42FEEDA6-DFB1-282A-24CD-71E523F16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190625"/>
            <a:ext cx="4076730" cy="3267099"/>
          </a:xfrm>
          <a:prstGeom prst="rect">
            <a:avLst/>
          </a:prstGeom>
        </p:spPr>
      </p:pic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8B32941B-D889-C1B2-64D2-205B11AB9B39}"/>
              </a:ext>
            </a:extLst>
          </p:cNvPr>
          <p:cNvCxnSpPr/>
          <p:nvPr/>
        </p:nvCxnSpPr>
        <p:spPr>
          <a:xfrm flipV="1">
            <a:off x="3657600" y="2724150"/>
            <a:ext cx="914400" cy="381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AD68A3BB-4B5E-A920-DC2E-874F7F6CF68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21954" y="4751018"/>
            <a:ext cx="393446" cy="156769"/>
          </a:xfrm>
        </p:spPr>
        <p:txBody>
          <a:bodyPr/>
          <a:lstStyle/>
          <a:p>
            <a:pPr marL="101600">
              <a:lnSpc>
                <a:spcPts val="1050"/>
              </a:lnSpc>
            </a:pPr>
            <a:fld id="{81D60167-4931-47E6-BA6A-407CBD079E47}" type="slidenum">
              <a:rPr lang="en-US" altLang="zh-CN" spc="-50" smtClean="0"/>
              <a:t>27</a:t>
            </a:fld>
            <a:endParaRPr lang="en-US" altLang="zh-CN" spc="-50" dirty="0"/>
          </a:p>
        </p:txBody>
      </p:sp>
    </p:spTree>
    <p:extLst>
      <p:ext uri="{BB962C8B-B14F-4D97-AF65-F5344CB8AC3E}">
        <p14:creationId xmlns:p14="http://schemas.microsoft.com/office/powerpoint/2010/main" val="2343559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A1DD8-5035-A4D5-4C88-5252576F4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A34524E-B723-7A00-72A3-4D34F49CAD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7268" y="272288"/>
            <a:ext cx="767207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70" dirty="0"/>
              <a:t>Detectability of anomalies using QVR</a:t>
            </a:r>
            <a:endParaRPr spc="-20" dirty="0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D190211D-D88F-F2B4-27F3-7BA79801203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tabLst>
                <a:tab pos="220345" algn="l"/>
              </a:tabLst>
            </a:pPr>
            <a:r>
              <a:rPr spc="-50" dirty="0"/>
              <a:t>|</a:t>
            </a:r>
            <a:r>
              <a:rPr dirty="0"/>
              <a:t>	Department</a:t>
            </a:r>
            <a:r>
              <a:rPr spc="-6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Advanced</a:t>
            </a:r>
            <a:r>
              <a:rPr spc="-45" dirty="0"/>
              <a:t> </a:t>
            </a:r>
            <a:r>
              <a:rPr dirty="0"/>
              <a:t>Computing</a:t>
            </a:r>
            <a:r>
              <a:rPr spc="-50" dirty="0"/>
              <a:t> </a:t>
            </a:r>
            <a:r>
              <a:rPr spc="-10" dirty="0"/>
              <a:t>Sciences</a:t>
            </a:r>
          </a:p>
        </p:txBody>
      </p:sp>
      <p:sp>
        <p:nvSpPr>
          <p:cNvPr id="5" name="AutoShape 2" descr="Image preview">
            <a:extLst>
              <a:ext uri="{FF2B5EF4-FFF2-40B4-BE49-F238E27FC236}">
                <a16:creationId xmlns:a16="http://schemas.microsoft.com/office/drawing/2014/main" id="{AC2E1C07-248F-1BDC-1EFF-AEC0B6E4E4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A658FC6-6B6F-BB87-9C89-B1A82D85FB88}"/>
                  </a:ext>
                </a:extLst>
              </p:cNvPr>
              <p:cNvSpPr txBox="1"/>
              <p:nvPr/>
            </p:nvSpPr>
            <p:spPr>
              <a:xfrm>
                <a:off x="304800" y="1200150"/>
                <a:ext cx="3505200" cy="3705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+mn-lt"/>
                  </a:rPr>
                  <a:t>What happens if we scale up the GW signal?</a:t>
                </a:r>
              </a:p>
              <a:p>
                <a:endParaRPr lang="en-US" altLang="zh-CN" dirty="0">
                  <a:latin typeface="+mn-lt"/>
                </a:endParaRPr>
              </a:p>
              <a:p>
                <a:r>
                  <a:rPr lang="en-US" altLang="zh-CN" dirty="0">
                    <a:latin typeface="+mn-lt"/>
                  </a:rPr>
                  <a:t>In raw data, </a:t>
                </a:r>
                <a:r>
                  <a:rPr lang="en-GB" altLang="zh-CN" dirty="0">
                    <a:latin typeface="+mn-lt"/>
                  </a:rPr>
                  <a:t>noise level is around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GB" altLang="zh-CN" dirty="0">
                    <a:latin typeface="+mn-lt"/>
                  </a:rPr>
                  <a:t> times larger than the signal</a:t>
                </a:r>
                <a:r>
                  <a:rPr lang="en-US" altLang="zh-CN" dirty="0">
                    <a:latin typeface="+mn-lt"/>
                  </a:rPr>
                  <a:t>. </a:t>
                </a:r>
              </a:p>
              <a:p>
                <a:endParaRPr lang="en-US" altLang="zh-CN" dirty="0">
                  <a:latin typeface="+mn-lt"/>
                </a:endParaRPr>
              </a:p>
              <a:p>
                <a:r>
                  <a:rPr lang="en-US" altLang="zh-CN" dirty="0">
                    <a:latin typeface="+mn-lt"/>
                  </a:rPr>
                  <a:t>Scaling up signal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altLang="zh-CN" dirty="0">
                    <a:latin typeface="+mn-lt"/>
                  </a:rPr>
                  <a:t> times will increase accuracy to 58%. </a:t>
                </a:r>
              </a:p>
              <a:p>
                <a:endParaRPr lang="en-US" altLang="zh-CN" dirty="0">
                  <a:latin typeface="+mn-lt"/>
                </a:endParaRPr>
              </a:p>
              <a:p>
                <a:r>
                  <a:rPr lang="en-US" altLang="zh-CN" dirty="0">
                    <a:latin typeface="+mn-lt"/>
                  </a:rPr>
                  <a:t>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5×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altLang="zh-CN" dirty="0">
                    <a:latin typeface="+mn-lt"/>
                  </a:rPr>
                  <a:t> times, you get 100% accuracy</a:t>
                </a:r>
              </a:p>
              <a:p>
                <a:endParaRPr lang="en-US" altLang="zh-CN" dirty="0">
                  <a:latin typeface="+mn-lt"/>
                </a:endParaRPr>
              </a:p>
              <a:p>
                <a:endParaRPr lang="en-US" altLang="zh-CN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A658FC6-6B6F-BB87-9C89-B1A82D85F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00150"/>
                <a:ext cx="3505200" cy="3705694"/>
              </a:xfrm>
              <a:prstGeom prst="rect">
                <a:avLst/>
              </a:prstGeom>
              <a:blipFill>
                <a:blip r:embed="rId2"/>
                <a:stretch>
                  <a:fillRect l="-1391" t="-9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0B72442F-5773-023A-8A67-40B8A23327A9}"/>
              </a:ext>
            </a:extLst>
          </p:cNvPr>
          <p:cNvCxnSpPr>
            <a:cxnSpLocks/>
          </p:cNvCxnSpPr>
          <p:nvPr/>
        </p:nvCxnSpPr>
        <p:spPr>
          <a:xfrm flipV="1">
            <a:off x="3429000" y="3257550"/>
            <a:ext cx="1219200" cy="685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图表, 箱线图&#10;&#10;AI 生成的内容可能不正确。">
            <a:extLst>
              <a:ext uri="{FF2B5EF4-FFF2-40B4-BE49-F238E27FC236}">
                <a16:creationId xmlns:a16="http://schemas.microsoft.com/office/drawing/2014/main" id="{D40AA61C-E0BB-9C05-42C4-432701581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625" y="1200150"/>
            <a:ext cx="3978880" cy="3148024"/>
          </a:xfrm>
          <a:prstGeom prst="rect">
            <a:avLst/>
          </a:prstGeom>
        </p:spPr>
      </p:pic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C0DABE59-197A-25E2-7762-4629A6F30A0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21954" y="4751018"/>
            <a:ext cx="317246" cy="177799"/>
          </a:xfrm>
        </p:spPr>
        <p:txBody>
          <a:bodyPr/>
          <a:lstStyle/>
          <a:p>
            <a:pPr marL="101600">
              <a:lnSpc>
                <a:spcPts val="1050"/>
              </a:lnSpc>
            </a:pPr>
            <a:fld id="{81D60167-4931-47E6-BA6A-407CBD079E47}" type="slidenum">
              <a:rPr lang="en-US" altLang="zh-CN" spc="-50" smtClean="0"/>
              <a:t>28</a:t>
            </a:fld>
            <a:endParaRPr lang="en-US" altLang="zh-CN" spc="-50" dirty="0"/>
          </a:p>
        </p:txBody>
      </p:sp>
    </p:spTree>
    <p:extLst>
      <p:ext uri="{BB962C8B-B14F-4D97-AF65-F5344CB8AC3E}">
        <p14:creationId xmlns:p14="http://schemas.microsoft.com/office/powerpoint/2010/main" val="4114442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B5ED2-E752-1618-FF59-D7767FDEC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1ACF7D9-A87C-AC9C-1487-044DD64238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7268" y="272288"/>
            <a:ext cx="767207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70" dirty="0"/>
              <a:t>Open questions</a:t>
            </a:r>
            <a:endParaRPr spc="-20" dirty="0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E3FF8771-BE71-8BDE-6E49-300ADA15713F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tabLst>
                <a:tab pos="220345" algn="l"/>
              </a:tabLst>
            </a:pPr>
            <a:r>
              <a:rPr spc="-50" dirty="0"/>
              <a:t>|</a:t>
            </a:r>
            <a:r>
              <a:rPr dirty="0"/>
              <a:t>	Department</a:t>
            </a:r>
            <a:r>
              <a:rPr spc="-6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Advanced</a:t>
            </a:r>
            <a:r>
              <a:rPr spc="-45" dirty="0"/>
              <a:t> </a:t>
            </a:r>
            <a:r>
              <a:rPr dirty="0"/>
              <a:t>Computing</a:t>
            </a:r>
            <a:r>
              <a:rPr spc="-50" dirty="0"/>
              <a:t> </a:t>
            </a:r>
            <a:r>
              <a:rPr spc="-10" dirty="0"/>
              <a:t>Sciences</a:t>
            </a:r>
          </a:p>
        </p:txBody>
      </p:sp>
      <p:sp>
        <p:nvSpPr>
          <p:cNvPr id="5" name="AutoShape 2" descr="Image preview">
            <a:extLst>
              <a:ext uri="{FF2B5EF4-FFF2-40B4-BE49-F238E27FC236}">
                <a16:creationId xmlns:a16="http://schemas.microsoft.com/office/drawing/2014/main" id="{11079185-E5A1-8BC6-C663-D1E6C1FEB9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5E43713-8A7D-1BEE-C657-085713A45BC7}"/>
              </a:ext>
            </a:extLst>
          </p:cNvPr>
          <p:cNvSpPr txBox="1"/>
          <p:nvPr/>
        </p:nvSpPr>
        <p:spPr>
          <a:xfrm>
            <a:off x="304800" y="1200150"/>
            <a:ext cx="830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n-lt"/>
              </a:rPr>
              <a:t>Does adding more wires improves the detectability?</a:t>
            </a:r>
          </a:p>
          <a:p>
            <a:endParaRPr lang="en-US" altLang="zh-CN" dirty="0">
              <a:latin typeface="+mn-lt"/>
            </a:endParaRPr>
          </a:p>
          <a:p>
            <a:r>
              <a:rPr lang="en-US" altLang="zh-CN" dirty="0">
                <a:latin typeface="+mn-lt"/>
              </a:rPr>
              <a:t>Does the </a:t>
            </a:r>
            <a:r>
              <a:rPr lang="en-US" altLang="zh-CN" dirty="0" err="1">
                <a:latin typeface="+mn-lt"/>
              </a:rPr>
              <a:t>quantumness</a:t>
            </a:r>
            <a:r>
              <a:rPr lang="en-US" altLang="zh-CN" dirty="0">
                <a:latin typeface="+mn-lt"/>
              </a:rPr>
              <a:t> in QVR really help? </a:t>
            </a:r>
          </a:p>
          <a:p>
            <a:r>
              <a:rPr lang="en-US" altLang="zh-CN" dirty="0">
                <a:latin typeface="+mn-lt"/>
              </a:rPr>
              <a:t>How to compare with classical analogies? </a:t>
            </a:r>
          </a:p>
          <a:p>
            <a:r>
              <a:rPr lang="en-US" altLang="zh-CN" dirty="0">
                <a:latin typeface="+mn-lt"/>
              </a:rPr>
              <a:t>Would modifying the gates help demonstrate this more convincingly (e.g. changing the CNOT pattern or restricting/removing non-Clifford gates)?</a:t>
            </a:r>
          </a:p>
          <a:p>
            <a:endParaRPr lang="en-US" altLang="zh-CN" dirty="0">
              <a:latin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1190FA0-EF10-5137-B6C0-66C87FE85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2015"/>
            <a:ext cx="9144000" cy="8586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F94AC89-F687-4621-6787-68697722465D}"/>
                  </a:ext>
                </a:extLst>
              </p:cNvPr>
              <p:cNvSpPr txBox="1"/>
              <p:nvPr/>
            </p:nvSpPr>
            <p:spPr>
              <a:xfrm>
                <a:off x="6718734" y="4024100"/>
                <a:ext cx="1295400" cy="3764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F94AC89-F687-4621-6787-686977224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734" y="4024100"/>
                <a:ext cx="1295400" cy="3764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D90A1A9-96EF-C8CC-1888-69C67FEA5EB8}"/>
                  </a:ext>
                </a:extLst>
              </p:cNvPr>
              <p:cNvSpPr txBox="1"/>
              <p:nvPr/>
            </p:nvSpPr>
            <p:spPr>
              <a:xfrm>
                <a:off x="3581400" y="3981442"/>
                <a:ext cx="1371600" cy="411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D90A1A9-96EF-C8CC-1888-69C67FEA5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3981442"/>
                <a:ext cx="1371600" cy="411395"/>
              </a:xfrm>
              <a:prstGeom prst="rect">
                <a:avLst/>
              </a:prstGeom>
              <a:blipFill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B208808-BC2E-D2B9-6357-21927A9A3A68}"/>
                  </a:ext>
                </a:extLst>
              </p:cNvPr>
              <p:cNvSpPr txBox="1"/>
              <p:nvPr/>
            </p:nvSpPr>
            <p:spPr>
              <a:xfrm>
                <a:off x="1066800" y="4006871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B208808-BC2E-D2B9-6357-21927A9A3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006871"/>
                <a:ext cx="1219200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D7D46BE7-8B61-8991-B0DF-4159B24FA8E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21954" y="4751018"/>
            <a:ext cx="317246" cy="156769"/>
          </a:xfrm>
        </p:spPr>
        <p:txBody>
          <a:bodyPr/>
          <a:lstStyle/>
          <a:p>
            <a:pPr marL="101600">
              <a:lnSpc>
                <a:spcPts val="1050"/>
              </a:lnSpc>
            </a:pPr>
            <a:fld id="{81D60167-4931-47E6-BA6A-407CBD079E47}" type="slidenum">
              <a:rPr lang="en-US" altLang="zh-CN" spc="-50" smtClean="0"/>
              <a:t>29</a:t>
            </a:fld>
            <a:endParaRPr lang="en-US" altLang="zh-CN" spc="-50" dirty="0"/>
          </a:p>
        </p:txBody>
      </p:sp>
    </p:spTree>
    <p:extLst>
      <p:ext uri="{BB962C8B-B14F-4D97-AF65-F5344CB8AC3E}">
        <p14:creationId xmlns:p14="http://schemas.microsoft.com/office/powerpoint/2010/main" val="2952142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316F8-290D-7559-DCF6-14A2ADC1A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619A012-21A0-7CB9-425F-71744ACBFB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70" dirty="0"/>
              <a:t>Quantum Variational Rewind</a:t>
            </a:r>
            <a:r>
              <a:rPr lang="en-US" altLang="zh-CN" spc="-70" dirty="0"/>
              <a:t>ing Algorithm</a:t>
            </a:r>
            <a:endParaRPr spc="-20" dirty="0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5BE1C7C1-F9B0-9252-45D9-9176E230E32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tabLst>
                <a:tab pos="220345" algn="l"/>
              </a:tabLst>
            </a:pPr>
            <a:r>
              <a:rPr spc="-50" dirty="0"/>
              <a:t>|</a:t>
            </a:r>
            <a:r>
              <a:rPr dirty="0"/>
              <a:t>	Department</a:t>
            </a:r>
            <a:r>
              <a:rPr spc="-6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Advanced</a:t>
            </a:r>
            <a:r>
              <a:rPr spc="-45" dirty="0"/>
              <a:t> </a:t>
            </a:r>
            <a:r>
              <a:rPr dirty="0"/>
              <a:t>Computing</a:t>
            </a:r>
            <a:r>
              <a:rPr spc="-50" dirty="0"/>
              <a:t> </a:t>
            </a:r>
            <a:r>
              <a:rPr spc="-10" dirty="0"/>
              <a:t>Sciences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6BB00E0-0A7E-4D8E-0502-FB03A5EC6913}"/>
                  </a:ext>
                </a:extLst>
              </p:cNvPr>
              <p:cNvSpPr txBox="1"/>
              <p:nvPr/>
            </p:nvSpPr>
            <p:spPr>
              <a:xfrm>
                <a:off x="347268" y="971550"/>
                <a:ext cx="4572000" cy="21026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altLang="zh-CN" b="0" i="0" dirty="0">
                    <a:solidFill>
                      <a:srgbClr val="000000"/>
                    </a:solidFill>
                    <a:effectLst/>
                    <a:latin typeface="+mn-lt"/>
                  </a:rPr>
                  <a:t>Data set:</a:t>
                </a:r>
              </a:p>
              <a:p>
                <a:r>
                  <a:rPr lang="en-GB" altLang="zh-CN" b="0" i="0" dirty="0">
                    <a:solidFill>
                      <a:srgbClr val="000000"/>
                    </a:solidFill>
                    <a:effectLst/>
                    <a:latin typeface="+mn-lt"/>
                  </a:rPr>
                  <a:t>A group of non-anomalous time series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dirty="0">
                  <a:latin typeface="+mn-lt"/>
                </a:endParaRPr>
              </a:p>
              <a:p>
                <a:r>
                  <a:rPr lang="en-US" altLang="zh-CN" dirty="0">
                    <a:latin typeface="+mn-lt"/>
                  </a:rPr>
                  <a:t>where each time series 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altLang="zh-CN" b="0" dirty="0">
                  <a:latin typeface="+mn-lt"/>
                </a:endParaRPr>
              </a:p>
              <a:p>
                <a:endParaRPr lang="en-US" altLang="zh-CN" dirty="0">
                  <a:latin typeface="+mn-lt"/>
                </a:endParaRPr>
              </a:p>
              <a:p>
                <a:endParaRPr lang="en-US" altLang="zh-CN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6BB00E0-0A7E-4D8E-0502-FB03A5EC6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68" y="971550"/>
                <a:ext cx="4572000" cy="2102627"/>
              </a:xfrm>
              <a:prstGeom prst="rect">
                <a:avLst/>
              </a:prstGeom>
              <a:blipFill>
                <a:blip r:embed="rId2"/>
                <a:stretch>
                  <a:fillRect l="-1200" t="-1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 descr="图示&#10;&#10;AI 生成的内容可能不正确。">
            <a:extLst>
              <a:ext uri="{FF2B5EF4-FFF2-40B4-BE49-F238E27FC236}">
                <a16:creationId xmlns:a16="http://schemas.microsoft.com/office/drawing/2014/main" id="{03D27768-F486-2408-9338-88B7E0F9D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726276"/>
            <a:ext cx="3769706" cy="4417224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F0132EF-0E51-A048-507B-098539C42E7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1600">
              <a:lnSpc>
                <a:spcPts val="1050"/>
              </a:lnSpc>
            </a:pPr>
            <a:fld id="{81D60167-4931-47E6-BA6A-407CBD079E47}" type="slidenum">
              <a:rPr lang="en-US" altLang="zh-CN" spc="-50" smtClean="0"/>
              <a:t>3</a:t>
            </a:fld>
            <a:endParaRPr lang="en-US" altLang="zh-CN" spc="-50" dirty="0"/>
          </a:p>
        </p:txBody>
      </p:sp>
    </p:spTree>
    <p:extLst>
      <p:ext uri="{BB962C8B-B14F-4D97-AF65-F5344CB8AC3E}">
        <p14:creationId xmlns:p14="http://schemas.microsoft.com/office/powerpoint/2010/main" val="2552501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F1593-482A-C836-A1BE-3576CFE0F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3605731-3323-592A-3BDB-39E0884220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70" dirty="0"/>
              <a:t>Quantum Variational Rewind</a:t>
            </a:r>
            <a:r>
              <a:rPr lang="en-US" altLang="zh-CN" spc="-70" dirty="0"/>
              <a:t>ing Algorithm</a:t>
            </a:r>
            <a:endParaRPr spc="-20" dirty="0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44003C41-6631-784D-7A74-445C60FF404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tabLst>
                <a:tab pos="220345" algn="l"/>
              </a:tabLst>
            </a:pPr>
            <a:r>
              <a:rPr spc="-50" dirty="0"/>
              <a:t>|</a:t>
            </a:r>
            <a:r>
              <a:rPr dirty="0"/>
              <a:t>	Department</a:t>
            </a:r>
            <a:r>
              <a:rPr spc="-6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Advanced</a:t>
            </a:r>
            <a:r>
              <a:rPr spc="-45" dirty="0"/>
              <a:t> </a:t>
            </a:r>
            <a:r>
              <a:rPr dirty="0"/>
              <a:t>Computing</a:t>
            </a:r>
            <a:r>
              <a:rPr spc="-50" dirty="0"/>
              <a:t> </a:t>
            </a:r>
            <a:r>
              <a:rPr spc="-10" dirty="0"/>
              <a:t>Sciences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FBBC2CB-143D-71BB-1B8E-3017D26CE42E}"/>
                  </a:ext>
                </a:extLst>
              </p:cNvPr>
              <p:cNvSpPr txBox="1"/>
              <p:nvPr/>
            </p:nvSpPr>
            <p:spPr>
              <a:xfrm>
                <a:off x="347268" y="971550"/>
                <a:ext cx="4572000" cy="32462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altLang="zh-CN" b="0" i="0" dirty="0">
                    <a:solidFill>
                      <a:srgbClr val="000000"/>
                    </a:solidFill>
                    <a:effectLst/>
                    <a:latin typeface="+mn-lt"/>
                  </a:rPr>
                  <a:t>Data set:</a:t>
                </a:r>
              </a:p>
              <a:p>
                <a:r>
                  <a:rPr lang="en-GB" altLang="zh-CN" b="0" i="0" dirty="0">
                    <a:solidFill>
                      <a:srgbClr val="000000"/>
                    </a:solidFill>
                    <a:effectLst/>
                    <a:latin typeface="+mn-lt"/>
                  </a:rPr>
                  <a:t>A group of non-anomalous time series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dirty="0">
                  <a:latin typeface="+mn-lt"/>
                </a:endParaRPr>
              </a:p>
              <a:p>
                <a:r>
                  <a:rPr lang="en-US" altLang="zh-CN" dirty="0">
                    <a:latin typeface="+mn-lt"/>
                  </a:rPr>
                  <a:t>where each time series 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altLang="zh-CN" b="0" dirty="0">
                  <a:latin typeface="+mn-lt"/>
                </a:endParaRPr>
              </a:p>
              <a:p>
                <a:r>
                  <a:rPr lang="en-US" altLang="zh-CN" dirty="0">
                    <a:latin typeface="+mn-lt"/>
                  </a:rPr>
                  <a:t>Another group of anomalous time series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dirty="0">
                  <a:latin typeface="+mn-lt"/>
                </a:endParaRPr>
              </a:p>
              <a:p>
                <a:r>
                  <a:rPr lang="en-US" altLang="zh-CN" dirty="0">
                    <a:latin typeface="+mn-lt"/>
                  </a:rPr>
                  <a:t>Where each time series has the same length as non-anomalous time series</a:t>
                </a:r>
              </a:p>
              <a:p>
                <a:endParaRPr lang="en-US" altLang="zh-CN" dirty="0">
                  <a:latin typeface="+mn-lt"/>
                </a:endParaRPr>
              </a:p>
              <a:p>
                <a:endParaRPr lang="en-US" altLang="zh-CN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FBBC2CB-143D-71BB-1B8E-3017D26CE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68" y="971550"/>
                <a:ext cx="4572000" cy="3246273"/>
              </a:xfrm>
              <a:prstGeom prst="rect">
                <a:avLst/>
              </a:prstGeom>
              <a:blipFill>
                <a:blip r:embed="rId2"/>
                <a:stretch>
                  <a:fillRect l="-1200" t="-938" r="-18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 descr="图示&#10;&#10;AI 生成的内容可能不正确。">
            <a:extLst>
              <a:ext uri="{FF2B5EF4-FFF2-40B4-BE49-F238E27FC236}">
                <a16:creationId xmlns:a16="http://schemas.microsoft.com/office/drawing/2014/main" id="{AA4CD29B-CCE3-433F-42A2-814EBD63D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726276"/>
            <a:ext cx="3769706" cy="4417224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C44BF78-1A52-2E7E-86F3-1514D75C716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1600">
              <a:lnSpc>
                <a:spcPts val="1050"/>
              </a:lnSpc>
            </a:pPr>
            <a:fld id="{81D60167-4931-47E6-BA6A-407CBD079E47}" type="slidenum">
              <a:rPr lang="en-US" altLang="zh-CN" spc="-50" smtClean="0"/>
              <a:t>4</a:t>
            </a:fld>
            <a:endParaRPr lang="en-US" altLang="zh-CN" spc="-50" dirty="0"/>
          </a:p>
        </p:txBody>
      </p:sp>
    </p:spTree>
    <p:extLst>
      <p:ext uri="{BB962C8B-B14F-4D97-AF65-F5344CB8AC3E}">
        <p14:creationId xmlns:p14="http://schemas.microsoft.com/office/powerpoint/2010/main" val="1888875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1A57E-BEB6-C7D3-3525-29BB2523F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66C8311-1611-F0E7-C78A-A9FB28E0F1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70" dirty="0"/>
              <a:t>Quantum Variational Rewind</a:t>
            </a:r>
            <a:r>
              <a:rPr lang="en-US" altLang="zh-CN" spc="-70" dirty="0"/>
              <a:t>ing Algorithm</a:t>
            </a:r>
            <a:endParaRPr spc="-20" dirty="0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6988D8B2-B0CC-32CB-CF56-6D989008610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tabLst>
                <a:tab pos="220345" algn="l"/>
              </a:tabLst>
            </a:pPr>
            <a:r>
              <a:rPr spc="-50" dirty="0"/>
              <a:t>|</a:t>
            </a:r>
            <a:r>
              <a:rPr dirty="0"/>
              <a:t>	Department</a:t>
            </a:r>
            <a:r>
              <a:rPr spc="-6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Advanced</a:t>
            </a:r>
            <a:r>
              <a:rPr spc="-45" dirty="0"/>
              <a:t> </a:t>
            </a:r>
            <a:r>
              <a:rPr dirty="0"/>
              <a:t>Computing</a:t>
            </a:r>
            <a:r>
              <a:rPr spc="-50" dirty="0"/>
              <a:t> </a:t>
            </a:r>
            <a:r>
              <a:rPr spc="-10" dirty="0"/>
              <a:t>Sciences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895D508-4A30-3F67-A9C1-DCC7EA00C8B4}"/>
                  </a:ext>
                </a:extLst>
              </p:cNvPr>
              <p:cNvSpPr txBox="1"/>
              <p:nvPr/>
            </p:nvSpPr>
            <p:spPr>
              <a:xfrm>
                <a:off x="347268" y="971550"/>
                <a:ext cx="4572000" cy="3800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altLang="zh-CN" b="0" i="0" dirty="0">
                    <a:solidFill>
                      <a:srgbClr val="000000"/>
                    </a:solidFill>
                    <a:effectLst/>
                    <a:latin typeface="+mn-lt"/>
                  </a:rPr>
                  <a:t>Data set:</a:t>
                </a:r>
              </a:p>
              <a:p>
                <a:r>
                  <a:rPr lang="en-GB" altLang="zh-CN" b="0" i="0" dirty="0">
                    <a:solidFill>
                      <a:srgbClr val="000000"/>
                    </a:solidFill>
                    <a:effectLst/>
                    <a:latin typeface="+mn-lt"/>
                  </a:rPr>
                  <a:t>A group of non-anomalous time series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dirty="0">
                  <a:latin typeface="+mn-lt"/>
                </a:endParaRPr>
              </a:p>
              <a:p>
                <a:r>
                  <a:rPr lang="en-US" altLang="zh-CN" dirty="0">
                    <a:latin typeface="+mn-lt"/>
                  </a:rPr>
                  <a:t>where each time series 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altLang="zh-CN" b="0" dirty="0">
                  <a:latin typeface="+mn-lt"/>
                </a:endParaRPr>
              </a:p>
              <a:p>
                <a:r>
                  <a:rPr lang="en-US" altLang="zh-CN" dirty="0">
                    <a:latin typeface="+mn-lt"/>
                  </a:rPr>
                  <a:t>Another group of anomalous time series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dirty="0">
                  <a:latin typeface="+mn-lt"/>
                </a:endParaRPr>
              </a:p>
              <a:p>
                <a:r>
                  <a:rPr lang="en-US" altLang="zh-CN" dirty="0">
                    <a:latin typeface="+mn-lt"/>
                  </a:rPr>
                  <a:t>Where each time series has the same length as non-anomalous time series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+mn-lt"/>
                  </a:rPr>
                  <a:t>Separate to training set, validation set, test set</a:t>
                </a:r>
              </a:p>
              <a:p>
                <a:endParaRPr lang="en-US" altLang="zh-CN" dirty="0">
                  <a:latin typeface="+mn-lt"/>
                </a:endParaRPr>
              </a:p>
              <a:p>
                <a:endParaRPr lang="en-US" altLang="zh-CN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895D508-4A30-3F67-A9C1-DCC7EA00C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68" y="971550"/>
                <a:ext cx="4572000" cy="3800271"/>
              </a:xfrm>
              <a:prstGeom prst="rect">
                <a:avLst/>
              </a:prstGeom>
              <a:blipFill>
                <a:blip r:embed="rId2"/>
                <a:stretch>
                  <a:fillRect l="-1200" t="-801" r="-18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 descr="图示&#10;&#10;AI 生成的内容可能不正确。">
            <a:extLst>
              <a:ext uri="{FF2B5EF4-FFF2-40B4-BE49-F238E27FC236}">
                <a16:creationId xmlns:a16="http://schemas.microsoft.com/office/drawing/2014/main" id="{57551010-234F-EF6B-4379-CD2BDDBA8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726276"/>
            <a:ext cx="3769706" cy="4417224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6A565DE-73C9-CE32-ECCA-01F4051D2C6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1600">
              <a:lnSpc>
                <a:spcPts val="1050"/>
              </a:lnSpc>
            </a:pPr>
            <a:fld id="{81D60167-4931-47E6-BA6A-407CBD079E47}" type="slidenum">
              <a:rPr lang="en-US" altLang="zh-CN" spc="-50" smtClean="0"/>
              <a:t>5</a:t>
            </a:fld>
            <a:endParaRPr lang="en-US" altLang="zh-CN" spc="-50" dirty="0"/>
          </a:p>
        </p:txBody>
      </p:sp>
    </p:spTree>
    <p:extLst>
      <p:ext uri="{BB962C8B-B14F-4D97-AF65-F5344CB8AC3E}">
        <p14:creationId xmlns:p14="http://schemas.microsoft.com/office/powerpoint/2010/main" val="2404870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D4597-7A81-2BB8-0F5F-00055B26B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9FF21FA-F541-78CA-0F27-5C515467B4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70" dirty="0"/>
              <a:t>Quantum Variational Rewind</a:t>
            </a:r>
            <a:r>
              <a:rPr lang="en-US" altLang="zh-CN" spc="-70" dirty="0"/>
              <a:t>ing Algorithm</a:t>
            </a:r>
            <a:endParaRPr spc="-20" dirty="0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48AE0E1B-2381-7CBD-165C-FAB3064E4B7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tabLst>
                <a:tab pos="220345" algn="l"/>
              </a:tabLst>
            </a:pPr>
            <a:r>
              <a:rPr spc="-50" dirty="0"/>
              <a:t>|</a:t>
            </a:r>
            <a:r>
              <a:rPr dirty="0"/>
              <a:t>	Department</a:t>
            </a:r>
            <a:r>
              <a:rPr spc="-6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Advanced</a:t>
            </a:r>
            <a:r>
              <a:rPr spc="-45" dirty="0"/>
              <a:t> </a:t>
            </a:r>
            <a:r>
              <a:rPr dirty="0"/>
              <a:t>Computing</a:t>
            </a:r>
            <a:r>
              <a:rPr spc="-50" dirty="0"/>
              <a:t> </a:t>
            </a:r>
            <a:r>
              <a:rPr spc="-10" dirty="0"/>
              <a:t>Sciences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651A2AA-DACC-1867-FA1E-B68E0193CD95}"/>
                  </a:ext>
                </a:extLst>
              </p:cNvPr>
              <p:cNvSpPr txBox="1"/>
              <p:nvPr/>
            </p:nvSpPr>
            <p:spPr>
              <a:xfrm>
                <a:off x="347268" y="971550"/>
                <a:ext cx="4572000" cy="1650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altLang="zh-CN" b="0" i="0" dirty="0">
                    <a:solidFill>
                      <a:srgbClr val="000000"/>
                    </a:solidFill>
                    <a:effectLst/>
                    <a:latin typeface="+mn-lt"/>
                  </a:rPr>
                  <a:t>Training set:</a:t>
                </a:r>
              </a:p>
              <a:p>
                <a:r>
                  <a:rPr lang="en-GB" altLang="zh-CN" b="0" i="0" dirty="0">
                    <a:solidFill>
                      <a:srgbClr val="000000"/>
                    </a:solidFill>
                    <a:effectLst/>
                    <a:latin typeface="+mn-lt"/>
                  </a:rPr>
                  <a:t>A group of non-anomalous time series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dirty="0">
                  <a:latin typeface="+mn-lt"/>
                </a:endParaRPr>
              </a:p>
              <a:p>
                <a:r>
                  <a:rPr lang="en-US" altLang="zh-CN" dirty="0">
                    <a:latin typeface="+mn-lt"/>
                  </a:rPr>
                  <a:t>where each time series 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altLang="zh-CN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651A2AA-DACC-1867-FA1E-B68E0193C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68" y="971550"/>
                <a:ext cx="4572000" cy="1650516"/>
              </a:xfrm>
              <a:prstGeom prst="rect">
                <a:avLst/>
              </a:prstGeom>
              <a:blipFill>
                <a:blip r:embed="rId2"/>
                <a:stretch>
                  <a:fillRect l="-1200" t="-18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 descr="图示&#10;&#10;AI 生成的内容可能不正确。">
            <a:extLst>
              <a:ext uri="{FF2B5EF4-FFF2-40B4-BE49-F238E27FC236}">
                <a16:creationId xmlns:a16="http://schemas.microsoft.com/office/drawing/2014/main" id="{232D4D77-5035-BED6-D867-465782BBA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726276"/>
            <a:ext cx="3769706" cy="4417224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712A577-996F-F036-920C-4ACB25CA58B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1600">
              <a:lnSpc>
                <a:spcPts val="1050"/>
              </a:lnSpc>
            </a:pPr>
            <a:fld id="{81D60167-4931-47E6-BA6A-407CBD079E47}" type="slidenum">
              <a:rPr lang="en-US" altLang="zh-CN" spc="-50" smtClean="0"/>
              <a:t>6</a:t>
            </a:fld>
            <a:endParaRPr lang="en-US" altLang="zh-CN" spc="-50" dirty="0"/>
          </a:p>
        </p:txBody>
      </p:sp>
    </p:spTree>
    <p:extLst>
      <p:ext uri="{BB962C8B-B14F-4D97-AF65-F5344CB8AC3E}">
        <p14:creationId xmlns:p14="http://schemas.microsoft.com/office/powerpoint/2010/main" val="1899267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8E62E-8B23-7818-409F-FF6E34ACA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7B1AE47-B142-7AFE-7B4D-B6E12B4977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70" dirty="0"/>
              <a:t>Quantum Variational Rewind</a:t>
            </a:r>
            <a:r>
              <a:rPr lang="en-US" altLang="zh-CN" spc="-70" dirty="0"/>
              <a:t>ing Algorithm</a:t>
            </a:r>
            <a:endParaRPr spc="-20" dirty="0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3732FEDB-217F-561E-9CCD-3485ED406E6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tabLst>
                <a:tab pos="220345" algn="l"/>
              </a:tabLst>
            </a:pPr>
            <a:r>
              <a:rPr spc="-50" dirty="0"/>
              <a:t>|</a:t>
            </a:r>
            <a:r>
              <a:rPr dirty="0"/>
              <a:t>	Department</a:t>
            </a:r>
            <a:r>
              <a:rPr spc="-6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Advanced</a:t>
            </a:r>
            <a:r>
              <a:rPr spc="-45" dirty="0"/>
              <a:t> </a:t>
            </a:r>
            <a:r>
              <a:rPr dirty="0"/>
              <a:t>Computing</a:t>
            </a:r>
            <a:r>
              <a:rPr spc="-50" dirty="0"/>
              <a:t> </a:t>
            </a:r>
            <a:r>
              <a:rPr spc="-10" dirty="0"/>
              <a:t>Sciences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874971A-4174-8662-30F5-BB82150DCAE7}"/>
                  </a:ext>
                </a:extLst>
              </p:cNvPr>
              <p:cNvSpPr txBox="1"/>
              <p:nvPr/>
            </p:nvSpPr>
            <p:spPr>
              <a:xfrm>
                <a:off x="347268" y="971550"/>
                <a:ext cx="4572000" cy="33545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altLang="zh-CN" b="0" i="0" dirty="0">
                    <a:solidFill>
                      <a:srgbClr val="000000"/>
                    </a:solidFill>
                    <a:effectLst/>
                    <a:latin typeface="+mn-lt"/>
                  </a:rPr>
                  <a:t>Training set:</a:t>
                </a:r>
              </a:p>
              <a:p>
                <a:r>
                  <a:rPr lang="en-GB" altLang="zh-CN" b="0" i="0" dirty="0">
                    <a:solidFill>
                      <a:srgbClr val="000000"/>
                    </a:solidFill>
                    <a:effectLst/>
                    <a:latin typeface="+mn-lt"/>
                  </a:rPr>
                  <a:t>A group of non-anomalous time series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dirty="0">
                  <a:latin typeface="+mn-lt"/>
                </a:endParaRPr>
              </a:p>
              <a:p>
                <a:r>
                  <a:rPr lang="en-US" altLang="zh-CN" dirty="0">
                    <a:latin typeface="+mn-lt"/>
                  </a:rPr>
                  <a:t>where each time series 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altLang="zh-CN" dirty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altLang="zh-CN" dirty="0">
                    <a:latin typeface="+mn-lt"/>
                  </a:rPr>
                  <a:t>Mini-batches:</a:t>
                </a:r>
              </a:p>
              <a:p>
                <a:r>
                  <a:rPr lang="en-GB" altLang="zh-CN" dirty="0">
                    <a:latin typeface="+mn-lt"/>
                  </a:rPr>
                  <a:t>Select </a:t>
                </a:r>
                <a14:m>
                  <m:oMath xmlns:m="http://schemas.openxmlformats.org/officeDocument/2006/math">
                    <m:r>
                      <a:rPr lang="en-GB" altLang="zh-CN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altLang="zh-CN" dirty="0">
                    <a:latin typeface="+mn-lt"/>
                  </a:rPr>
                  <a:t> non-anomalous time series and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GB" altLang="zh-CN" dirty="0">
                    <a:latin typeface="+mn-lt"/>
                  </a:rPr>
                  <a:t> randomly selected time points from each time series</a:t>
                </a:r>
              </a:p>
              <a:p>
                <a:r>
                  <a:rPr lang="en-GB" altLang="zh-CN" dirty="0">
                    <a:latin typeface="+mn-lt"/>
                  </a:rPr>
                  <a:t>A total of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GB" altLang="zh-CN" b="1" dirty="0">
                    <a:latin typeface="+mn-lt"/>
                  </a:rPr>
                  <a:t> </a:t>
                </a:r>
                <a:r>
                  <a:rPr lang="fr-FR" altLang="zh-CN" dirty="0">
                    <a:latin typeface="+mn-lt"/>
                  </a:rPr>
                  <a:t>training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fr-FR" altLang="zh-CN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GB" altLang="zh-C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zh-CN" dirty="0">
                    <a:latin typeface="+mn-lt"/>
                  </a:rPr>
                  <a:t>in each mini-batch 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874971A-4174-8662-30F5-BB82150DC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68" y="971550"/>
                <a:ext cx="4572000" cy="3354573"/>
              </a:xfrm>
              <a:prstGeom prst="rect">
                <a:avLst/>
              </a:prstGeom>
              <a:blipFill>
                <a:blip r:embed="rId2"/>
                <a:stretch>
                  <a:fillRect l="-1200" t="-907" r="-400" b="-18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 descr="图示&#10;&#10;AI 生成的内容可能不正确。">
            <a:extLst>
              <a:ext uri="{FF2B5EF4-FFF2-40B4-BE49-F238E27FC236}">
                <a16:creationId xmlns:a16="http://schemas.microsoft.com/office/drawing/2014/main" id="{48C24339-5B03-F135-D7F8-9FC0A3914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726276"/>
            <a:ext cx="3769706" cy="4417224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A77B4E8-56DC-981B-A994-A5C3013E029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1600">
              <a:lnSpc>
                <a:spcPts val="1050"/>
              </a:lnSpc>
            </a:pPr>
            <a:fld id="{81D60167-4931-47E6-BA6A-407CBD079E47}" type="slidenum">
              <a:rPr lang="en-US" altLang="zh-CN" spc="-50" smtClean="0"/>
              <a:t>7</a:t>
            </a:fld>
            <a:endParaRPr lang="en-US" altLang="zh-CN" spc="-50" dirty="0"/>
          </a:p>
        </p:txBody>
      </p:sp>
    </p:spTree>
    <p:extLst>
      <p:ext uri="{BB962C8B-B14F-4D97-AF65-F5344CB8AC3E}">
        <p14:creationId xmlns:p14="http://schemas.microsoft.com/office/powerpoint/2010/main" val="3330691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83340-3E29-0C0D-800E-EEB0EBDD0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85A0B30-AC08-BD3B-EF7F-CBA2038852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70" dirty="0"/>
              <a:t>Quantum Variational Rewind</a:t>
            </a:r>
            <a:r>
              <a:rPr lang="en-US" altLang="zh-CN" spc="-70" dirty="0"/>
              <a:t>ing Algorithm</a:t>
            </a:r>
            <a:endParaRPr spc="-20" dirty="0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BF048C3E-D853-8762-9FEB-860FF603D00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tabLst>
                <a:tab pos="220345" algn="l"/>
              </a:tabLst>
            </a:pPr>
            <a:r>
              <a:rPr spc="-50" dirty="0"/>
              <a:t>|</a:t>
            </a:r>
            <a:r>
              <a:rPr dirty="0"/>
              <a:t>	Department</a:t>
            </a:r>
            <a:r>
              <a:rPr spc="-6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Advanced</a:t>
            </a:r>
            <a:r>
              <a:rPr spc="-45" dirty="0"/>
              <a:t> </a:t>
            </a:r>
            <a:r>
              <a:rPr dirty="0"/>
              <a:t>Computing</a:t>
            </a:r>
            <a:r>
              <a:rPr spc="-50" dirty="0"/>
              <a:t> </a:t>
            </a:r>
            <a:r>
              <a:rPr spc="-10" dirty="0"/>
              <a:t>Sciences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F04BE31-514E-0B36-AAB7-CFA450AFE669}"/>
                  </a:ext>
                </a:extLst>
              </p:cNvPr>
              <p:cNvSpPr txBox="1"/>
              <p:nvPr/>
            </p:nvSpPr>
            <p:spPr>
              <a:xfrm>
                <a:off x="347268" y="971550"/>
                <a:ext cx="4572000" cy="15614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altLang="zh-CN" b="0" i="0" dirty="0">
                    <a:solidFill>
                      <a:srgbClr val="000000"/>
                    </a:solidFill>
                    <a:effectLst/>
                    <a:latin typeface="+mn-lt"/>
                  </a:rPr>
                  <a:t>Training </a:t>
                </a:r>
                <a:r>
                  <a:rPr lang="en-US" altLang="zh-CN" b="0" i="0" dirty="0">
                    <a:solidFill>
                      <a:srgbClr val="000000"/>
                    </a:solidFill>
                    <a:effectLst/>
                    <a:latin typeface="+mn-lt"/>
                  </a:rPr>
                  <a:t>process: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dirty="0">
                    <a:solidFill>
                      <a:srgbClr val="000000"/>
                    </a:solidFill>
                    <a:latin typeface="+mn-lt"/>
                  </a:rPr>
                  <a:t>For each selected pair, embed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latin typeface="+mn-lt"/>
                  </a:rPr>
                  <a:t> to some qubit(s)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altLang="zh-CN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d>
                      <m:dPr>
                        <m:begChr m:val=""/>
                        <m:endChr m:val="⟩"/>
                        <m:ctrlPr>
                          <a:rPr lang="en-US" altLang="zh-CN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|0</m:t>
                        </m:r>
                      </m:e>
                    </m:d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latin typeface="+mn-lt"/>
                  </a:rPr>
                  <a:t>(using e.g. angular embedding)</a:t>
                </a:r>
              </a:p>
              <a:p>
                <a:endParaRPr lang="en-GB" altLang="zh-CN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F04BE31-514E-0B36-AAB7-CFA450AFE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68" y="971550"/>
                <a:ext cx="4572000" cy="1561453"/>
              </a:xfrm>
              <a:prstGeom prst="rect">
                <a:avLst/>
              </a:prstGeom>
              <a:blipFill>
                <a:blip r:embed="rId2"/>
                <a:stretch>
                  <a:fillRect l="-1200" t="-2335" r="-933" b="-233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 descr="图示&#10;&#10;AI 生成的内容可能不正确。">
            <a:extLst>
              <a:ext uri="{FF2B5EF4-FFF2-40B4-BE49-F238E27FC236}">
                <a16:creationId xmlns:a16="http://schemas.microsoft.com/office/drawing/2014/main" id="{D8AB5D08-D88F-1227-7911-A40BB2045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726276"/>
            <a:ext cx="3769706" cy="4417224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2BAAB56-BFEC-D3A3-9808-B4A9957E34E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1600">
              <a:lnSpc>
                <a:spcPts val="1050"/>
              </a:lnSpc>
            </a:pPr>
            <a:fld id="{81D60167-4931-47E6-BA6A-407CBD079E47}" type="slidenum">
              <a:rPr lang="en-US" altLang="zh-CN" spc="-50" smtClean="0"/>
              <a:t>8</a:t>
            </a:fld>
            <a:endParaRPr lang="en-US" altLang="zh-CN" spc="-50" dirty="0"/>
          </a:p>
        </p:txBody>
      </p:sp>
    </p:spTree>
    <p:extLst>
      <p:ext uri="{BB962C8B-B14F-4D97-AF65-F5344CB8AC3E}">
        <p14:creationId xmlns:p14="http://schemas.microsoft.com/office/powerpoint/2010/main" val="4026860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564FA-3A35-1358-6ACD-41D9E9F98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AEB12AA-3968-D75B-9AB3-D970E6FF2E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70" dirty="0"/>
              <a:t>Quantum Variational Rewind</a:t>
            </a:r>
            <a:r>
              <a:rPr lang="en-US" altLang="zh-CN" spc="-70" dirty="0"/>
              <a:t>ing Algorithm</a:t>
            </a:r>
            <a:endParaRPr spc="-20" dirty="0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9CE28A66-04A7-C233-B975-F806D9FD1B4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tabLst>
                <a:tab pos="220345" algn="l"/>
              </a:tabLst>
            </a:pPr>
            <a:r>
              <a:rPr spc="-50" dirty="0"/>
              <a:t>|</a:t>
            </a:r>
            <a:r>
              <a:rPr dirty="0"/>
              <a:t>	Department</a:t>
            </a:r>
            <a:r>
              <a:rPr spc="-6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Advanced</a:t>
            </a:r>
            <a:r>
              <a:rPr spc="-45" dirty="0"/>
              <a:t> </a:t>
            </a:r>
            <a:r>
              <a:rPr dirty="0"/>
              <a:t>Computing</a:t>
            </a:r>
            <a:r>
              <a:rPr spc="-50" dirty="0"/>
              <a:t> </a:t>
            </a:r>
            <a:r>
              <a:rPr spc="-10" dirty="0"/>
              <a:t>Sciences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3AF0846-BC56-D0AD-6CD2-964B6699D022}"/>
                  </a:ext>
                </a:extLst>
              </p:cNvPr>
              <p:cNvSpPr txBox="1"/>
              <p:nvPr/>
            </p:nvSpPr>
            <p:spPr>
              <a:xfrm>
                <a:off x="347268" y="971550"/>
                <a:ext cx="4572000" cy="30834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altLang="zh-CN" b="0" i="0" dirty="0">
                    <a:solidFill>
                      <a:srgbClr val="000000"/>
                    </a:solidFill>
                    <a:effectLst/>
                    <a:latin typeface="+mn-lt"/>
                  </a:rPr>
                  <a:t>Training </a:t>
                </a:r>
                <a:r>
                  <a:rPr lang="en-US" altLang="zh-CN" b="0" i="0" dirty="0">
                    <a:solidFill>
                      <a:srgbClr val="000000"/>
                    </a:solidFill>
                    <a:effectLst/>
                    <a:latin typeface="+mn-lt"/>
                  </a:rPr>
                  <a:t>process: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dirty="0">
                    <a:solidFill>
                      <a:srgbClr val="000000"/>
                    </a:solidFill>
                    <a:latin typeface="+mn-lt"/>
                  </a:rPr>
                  <a:t>For each selected pair, embed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latin typeface="+mn-lt"/>
                  </a:rPr>
                  <a:t> to some qubit(s)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altLang="zh-CN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d>
                      <m:dPr>
                        <m:begChr m:val=""/>
                        <m:endChr m:val="⟩"/>
                        <m:ctrlPr>
                          <a:rPr lang="en-US" altLang="zh-CN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|0</m:t>
                        </m:r>
                      </m:e>
                    </m:d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latin typeface="+mn-lt"/>
                  </a:rPr>
                  <a:t>(using e.g. angular embedding)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dirty="0">
                    <a:solidFill>
                      <a:srgbClr val="000000"/>
                    </a:solidFill>
                    <a:latin typeface="+mn-lt"/>
                  </a:rPr>
                  <a:t>Apply reverse time evolution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altLang="zh-C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𝑖𝐻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altLang="zh-CN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p>
                      </m:sSup>
                      <m:d>
                        <m:dPr>
                          <m:begChr m:val=""/>
                          <m:endChr m:val="⟩"/>
                          <m:ctrlPr>
                            <a:rPr lang="en-US" altLang="zh-C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altLang="zh-CN" dirty="0">
                  <a:solidFill>
                    <a:srgbClr val="000000"/>
                  </a:solidFill>
                  <a:latin typeface="+mn-lt"/>
                </a:endParaRPr>
              </a:p>
              <a:p>
                <a:r>
                  <a:rPr lang="en-US" altLang="zh-CN" dirty="0">
                    <a:solidFill>
                      <a:srgbClr val="000000"/>
                    </a:solidFill>
                    <a:latin typeface="+mn-lt"/>
                  </a:rPr>
                  <a:t>where we write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𝑖𝐻</m:t>
                        </m:r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  <m:r>
                              <a:rPr lang="en-US" altLang="zh-CN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𝜸</m:t>
                            </m:r>
                          </m:e>
                        </m:d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p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latin typeface="+mn-lt"/>
                  </a:rPr>
                  <a:t>as an eigen-decomposition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𝑖𝐻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altLang="zh-CN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p>
                      </m:sSup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solidFill>
                    <a:srgbClr val="000000"/>
                  </a:solidFill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altLang="zh-CN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3AF0846-BC56-D0AD-6CD2-964B6699D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68" y="971550"/>
                <a:ext cx="4572000" cy="3083408"/>
              </a:xfrm>
              <a:prstGeom prst="rect">
                <a:avLst/>
              </a:prstGeom>
              <a:blipFill>
                <a:blip r:embed="rId2"/>
                <a:stretch>
                  <a:fillRect l="-1200" t="-1186" r="-9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 descr="图示&#10;&#10;AI 生成的内容可能不正确。">
            <a:extLst>
              <a:ext uri="{FF2B5EF4-FFF2-40B4-BE49-F238E27FC236}">
                <a16:creationId xmlns:a16="http://schemas.microsoft.com/office/drawing/2014/main" id="{15E379A8-EF14-3845-D7B6-EB99B707A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726276"/>
            <a:ext cx="3769706" cy="4417224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3D80EB8-73F3-D0C2-C372-1784767299A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1600">
              <a:lnSpc>
                <a:spcPts val="1050"/>
              </a:lnSpc>
            </a:pPr>
            <a:fld id="{81D60167-4931-47E6-BA6A-407CBD079E47}" type="slidenum">
              <a:rPr lang="en-US" altLang="zh-CN" spc="-50" smtClean="0"/>
              <a:t>9</a:t>
            </a:fld>
            <a:endParaRPr lang="en-US" altLang="zh-CN" spc="-50" dirty="0"/>
          </a:p>
        </p:txBody>
      </p:sp>
    </p:spTree>
    <p:extLst>
      <p:ext uri="{BB962C8B-B14F-4D97-AF65-F5344CB8AC3E}">
        <p14:creationId xmlns:p14="http://schemas.microsoft.com/office/powerpoint/2010/main" val="240377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6170</TotalTime>
  <Words>1502</Words>
  <Application>Microsoft Macintosh PowerPoint</Application>
  <PresentationFormat>On-screen Show (16:9)</PresentationFormat>
  <Paragraphs>224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等线</vt:lpstr>
      <vt:lpstr>Arial</vt:lpstr>
      <vt:lpstr>Calibri</vt:lpstr>
      <vt:lpstr>Cambria Math</vt:lpstr>
      <vt:lpstr>Office Theme</vt:lpstr>
      <vt:lpstr>Quantum Variational Rewinding for Anomaly Detection in Simulated Gravitational Wave Data</vt:lpstr>
      <vt:lpstr>Quantum Variational Rewinding Algorithm</vt:lpstr>
      <vt:lpstr>Quantum Variational Rewinding Algorithm</vt:lpstr>
      <vt:lpstr>Quantum Variational Rewinding Algorithm</vt:lpstr>
      <vt:lpstr>Quantum Variational Rewinding Algorithm</vt:lpstr>
      <vt:lpstr>Quantum Variational Rewinding Algorithm</vt:lpstr>
      <vt:lpstr>Quantum Variational Rewinding Algorithm</vt:lpstr>
      <vt:lpstr>Quantum Variational Rewinding Algorithm</vt:lpstr>
      <vt:lpstr>Quantum Variational Rewinding Algorithm</vt:lpstr>
      <vt:lpstr>Quantum Variational Rewinding Algorithm</vt:lpstr>
      <vt:lpstr>Quantum Variational Rewinding Algorithm</vt:lpstr>
      <vt:lpstr>Quantum Variational Rewinding Algorithm</vt:lpstr>
      <vt:lpstr>Quantum Variational Rewinding Algorithm</vt:lpstr>
      <vt:lpstr>Quantum Variational Rewinding Algorithm</vt:lpstr>
      <vt:lpstr>Quantum Variational Rewinding Algorithm</vt:lpstr>
      <vt:lpstr>Quantum Variational Rewinding Algorithm</vt:lpstr>
      <vt:lpstr>Quantum Variational Rewinding Algorithm</vt:lpstr>
      <vt:lpstr>Quantum Variational Rewinding Algorithm</vt:lpstr>
      <vt:lpstr>LIGO simulated data</vt:lpstr>
      <vt:lpstr>LIGO results</vt:lpstr>
      <vt:lpstr>LISA simulated data</vt:lpstr>
      <vt:lpstr>LISA results</vt:lpstr>
      <vt:lpstr>Whitening of the data </vt:lpstr>
      <vt:lpstr>Whitening of the data </vt:lpstr>
      <vt:lpstr>Detectability of anomalies using QVR</vt:lpstr>
      <vt:lpstr>Detectability of anomalies using QVR</vt:lpstr>
      <vt:lpstr>Detectability of anomalies using QVR</vt:lpstr>
      <vt:lpstr>Detectability of anomalies using QVR</vt:lpstr>
      <vt:lpstr>Open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Science &amp; Artificial Intelligence in Maastricht</dc:title>
  <cp:lastModifiedBy>Merk, Marcel (GWFP)</cp:lastModifiedBy>
  <cp:revision>16</cp:revision>
  <dcterms:created xsi:type="dcterms:W3CDTF">2025-11-12T18:45:59Z</dcterms:created>
  <dcterms:modified xsi:type="dcterms:W3CDTF">2026-02-12T13:37:17Z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2024-10-30T00:00:00Z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2025-11-12T00:00:00Z</vt:filetime>
  </property>
  <property fmtid="{D5CDD505-2E9C-101B-9397-08002B2CF9AE}" pid="5" name="Producer">
    <vt:lpwstr>Microsoft® PowerPoint® 2016</vt:lpwstr>
  </property>
</Properties>
</file>