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3"/>
    <p:restoredTop sz="94707"/>
  </p:normalViewPr>
  <p:slideViewPr>
    <p:cSldViewPr snapToGrid="0">
      <p:cViewPr varScale="1">
        <p:scale>
          <a:sx n="116" d="100"/>
          <a:sy n="116" d="100"/>
        </p:scale>
        <p:origin x="44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D80F76-8AFD-9D4D-A1B8-604E84258EB4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236C1-F381-2D4C-B7B1-2D701E5575A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72448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F236C1-F381-2D4C-B7B1-2D701E5575AA}" type="slidenum">
              <a:rPr lang="en-NL" smtClean="0"/>
              <a:t>2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711364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055B3-959D-F4B7-AD8E-781C4B99B4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9CECEB-1C52-6FE5-C9A1-EF002CEE03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52ECA-233C-603B-5CEE-92E84EF6E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3947A-4BE2-9D96-3A0C-410174C15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DC2EA-5D1A-A3C6-66C8-6520A9E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69942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8DA60-D2A4-CA2F-AF03-BD8DFFE29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0F333A-5318-0D08-AFAA-1742CAA2CB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C4192-2FC9-A234-9258-AE137F6F5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8B2FC-1F39-AD0F-2B63-0E5F7C4E6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C6EB2-82E9-F5AB-4474-2D59302EA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82101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FCCB1B-6C67-A0D9-B97B-E0A2004A6A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87F787-0C43-659A-210B-593747170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552B3-F8F0-C1DB-281B-003E750B9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E45E2-0A52-53BE-F169-7BEACC216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E0A3E-9D2E-65CC-5C49-D8D89393F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34365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EF4EE-FD9D-3A24-9188-9AE816FFD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1D565-8236-D2CB-19F9-9EF795EF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63576-05A9-FFA3-F7D0-DD4D38226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93615-FD07-40EB-5BE0-3C7895F2F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73323-107E-0348-190A-149050E16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96371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A660A-E164-41A0-3594-4948D7886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9E53D5-2FA2-411A-B707-96F254C9D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ED349-26F9-2648-5E17-AD9F5BE38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3F0D7-D562-3687-71A3-6D2843B79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D1544-9691-89B3-36B0-7C5E285C2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87290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BF071-8463-AEA0-3D22-5DCD67DE7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625B1-27A2-CD00-1171-6FC9860EFE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C1CC92-61B3-8726-4989-5A44BF1A0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212DA7-6523-BDEE-F7EF-2F522FD5A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F89A9A-44AA-006D-E70D-E41C0A080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FFB7A9-22AB-635A-04C6-A015A4164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835934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89AB3-7F6D-6CCB-0915-CB0B96BF7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B65168-1215-98B5-2991-5F558FA8C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1E8C49-ED7F-59F0-2257-A703CC942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EA3E1F-99CC-F262-4B66-233AA7681E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F2A183-6DD6-90B7-20A3-71ECB5BAD3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11F4DF-0B69-C30D-F15F-B213B658C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019B73-EB68-735E-B469-787DB586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D8597D-EAD8-0512-DBC6-697D8ED00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948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43A0-F882-DBFA-8141-FF168819B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6E7689-AE23-1D02-9974-82AAF6301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5E797D-63FC-6D45-D242-40E99B09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08BEE7-439E-188D-F1E9-9F3257040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236049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BC1036-4459-AC64-32CA-9DCFC6713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4A06CF-D03E-4686-D6EF-CB2673564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F84CF9-73BA-3A65-1EF1-CAF2A79B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60590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69879-D803-F569-0250-0C78DF227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5E2F9-1237-2388-3A0E-6CBBBFB65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D70044-6A1E-E639-2491-A3AC1D6596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DB5BE-6964-F3F9-4076-37B635089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59401A-FDED-1F0F-E95B-CB8D23D58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F1B72-E62A-0C0B-7C21-19666C589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8231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44D11-4DCC-ACF0-E675-7C0DC1ED5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1EEE3F-4379-BDB5-F540-8A34B8FEA6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14D61E-315E-996C-B907-271DD6801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9B0D2-97FE-52EC-7479-44B0635FE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3ECFC1-DF7E-6F91-7AD0-A8691BD83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9212B-BC21-AC51-2570-755F3D6DA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69663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321D5F-616B-77AA-F585-4C3085A99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F8A994-CA7B-17DC-C5C9-A55628BB0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06C8A-5FED-097B-9A3D-50F509CA35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60518-227B-6626-D592-DA68549147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A8721-EC71-5A6F-368D-ED6406BFBC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84342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nwo.nl/en/calls/quantum-delta-nl-quantum-technology-202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65C3A-18F7-CD58-0E9C-9A60098432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NL" dirty="0"/>
              <a:t>Quantum Tracking</a:t>
            </a:r>
            <a:br>
              <a:rPr lang="en-NL" dirty="0"/>
            </a:br>
            <a:r>
              <a:rPr lang="en-NL" sz="3200" dirty="0"/>
              <a:t>Meeting 15-1-2026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C8F93C-5CFC-59D7-AE1B-C1EFD82A48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27480"/>
            <a:ext cx="9144000" cy="1655762"/>
          </a:xfrm>
        </p:spPr>
        <p:txBody>
          <a:bodyPr>
            <a:normAutofit/>
          </a:bodyPr>
          <a:lstStyle/>
          <a:p>
            <a:r>
              <a:rPr lang="en-NL" sz="3200" dirty="0"/>
              <a:t>Projects / Challenges</a:t>
            </a:r>
          </a:p>
        </p:txBody>
      </p:sp>
    </p:spTree>
    <p:extLst>
      <p:ext uri="{BB962C8B-B14F-4D97-AF65-F5344CB8AC3E}">
        <p14:creationId xmlns:p14="http://schemas.microsoft.com/office/powerpoint/2010/main" val="2005710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6F67B-E348-ACEA-240C-742E120E8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616"/>
            <a:ext cx="10515600" cy="1325563"/>
          </a:xfrm>
        </p:spPr>
        <p:txBody>
          <a:bodyPr/>
          <a:lstStyle/>
          <a:p>
            <a:r>
              <a:rPr lang="en-NL" dirty="0"/>
              <a:t>Status of Software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F476A-D6FC-67C4-636E-DC6635F4F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016" y="1175657"/>
            <a:ext cx="10783784" cy="5427024"/>
          </a:xfrm>
        </p:spPr>
        <p:txBody>
          <a:bodyPr>
            <a:normAutofit/>
          </a:bodyPr>
          <a:lstStyle/>
          <a:p>
            <a:pPr indent="-205200"/>
            <a:r>
              <a:rPr lang="en-NL" sz="2600" dirty="0"/>
              <a:t>Ensure Modular Structure (“factorize”) of our Software packages</a:t>
            </a:r>
          </a:p>
          <a:p>
            <a:pPr lvl="1" indent="-205200"/>
            <a:r>
              <a:rPr lang="en-NL" dirty="0">
                <a:solidFill>
                  <a:srgbClr val="0070C0"/>
                </a:solidFill>
              </a:rPr>
              <a:t>(Thanks Davide for discussion)</a:t>
            </a:r>
          </a:p>
          <a:p>
            <a:pPr lvl="1" indent="-205200"/>
            <a:endParaRPr lang="en-NL" sz="800" dirty="0">
              <a:solidFill>
                <a:srgbClr val="0070C0"/>
              </a:solidFill>
            </a:endParaRPr>
          </a:p>
          <a:p>
            <a:pPr indent="-205200"/>
            <a:r>
              <a:rPr lang="en-GB" dirty="0"/>
              <a:t>Modules / Packages:</a:t>
            </a:r>
          </a:p>
          <a:p>
            <a:pPr lvl="1" indent="-205200"/>
            <a:r>
              <a:rPr lang="en-GB" dirty="0">
                <a:solidFill>
                  <a:srgbClr val="0070C0"/>
                </a:solidFill>
              </a:rPr>
              <a:t>“</a:t>
            </a:r>
            <a:r>
              <a:rPr lang="en-GB" i="1" dirty="0">
                <a:solidFill>
                  <a:srgbClr val="0070C0"/>
                </a:solidFill>
              </a:rPr>
              <a:t>Generation</a:t>
            </a:r>
            <a:r>
              <a:rPr lang="en-GB" dirty="0">
                <a:solidFill>
                  <a:srgbClr val="0070C0"/>
                </a:solidFill>
              </a:rPr>
              <a:t>” : a.k.a. “Toy”, generating events/tracks resulting in hits “hits”</a:t>
            </a:r>
          </a:p>
          <a:p>
            <a:pPr lvl="2" indent="-205200"/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Configuration vs track density, detector response parameters, etc.</a:t>
            </a:r>
          </a:p>
          <a:p>
            <a:pPr lvl="1" indent="-205200"/>
            <a:r>
              <a:rPr lang="en-GB" dirty="0">
                <a:solidFill>
                  <a:srgbClr val="0070C0"/>
                </a:solidFill>
              </a:rPr>
              <a:t>“</a:t>
            </a:r>
            <a:r>
              <a:rPr lang="en-GB" i="1" dirty="0">
                <a:solidFill>
                  <a:srgbClr val="0070C0"/>
                </a:solidFill>
              </a:rPr>
              <a:t>Preprocessing</a:t>
            </a:r>
            <a:r>
              <a:rPr lang="en-GB" dirty="0">
                <a:solidFill>
                  <a:srgbClr val="0070C0"/>
                </a:solidFill>
              </a:rPr>
              <a:t>”: Formulation of Hamiltonian: from “hits” to “Hamiltonian”</a:t>
            </a:r>
          </a:p>
          <a:p>
            <a:pPr lvl="1" indent="-205200"/>
            <a:r>
              <a:rPr lang="en-GB" dirty="0">
                <a:solidFill>
                  <a:srgbClr val="0070C0"/>
                </a:solidFill>
              </a:rPr>
              <a:t>”</a:t>
            </a:r>
            <a:r>
              <a:rPr lang="en-GB" i="1" dirty="0">
                <a:solidFill>
                  <a:srgbClr val="0070C0"/>
                </a:solidFill>
              </a:rPr>
              <a:t>Minimization</a:t>
            </a:r>
            <a:r>
              <a:rPr lang="en-GB" dirty="0">
                <a:solidFill>
                  <a:srgbClr val="0070C0"/>
                </a:solidFill>
              </a:rPr>
              <a:t>” of the Hamiltonian</a:t>
            </a:r>
          </a:p>
          <a:p>
            <a:pPr lvl="2" indent="-205200"/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Classical, Quantum Noise-free, Hardware optimized</a:t>
            </a:r>
          </a:p>
          <a:p>
            <a:pPr lvl="1" indent="-205200"/>
            <a:r>
              <a:rPr lang="en-GB" dirty="0">
                <a:solidFill>
                  <a:srgbClr val="0070C0"/>
                </a:solidFill>
              </a:rPr>
              <a:t>“</a:t>
            </a:r>
            <a:r>
              <a:rPr lang="en-GB" i="1" dirty="0">
                <a:solidFill>
                  <a:srgbClr val="0070C0"/>
                </a:solidFill>
              </a:rPr>
              <a:t>Evaluation</a:t>
            </a:r>
            <a:r>
              <a:rPr lang="en-GB" dirty="0">
                <a:solidFill>
                  <a:srgbClr val="0070C0"/>
                </a:solidFill>
              </a:rPr>
              <a:t>” of Performance: efficiency, ghost rate, other classifiers,…</a:t>
            </a:r>
          </a:p>
          <a:p>
            <a:pPr lvl="1" indent="-205200"/>
            <a:r>
              <a:rPr lang="en-GB" dirty="0">
                <a:solidFill>
                  <a:srgbClr val="0070C0"/>
                </a:solidFill>
              </a:rPr>
              <a:t>“</a:t>
            </a:r>
            <a:r>
              <a:rPr lang="en-GB" i="1" dirty="0">
                <a:solidFill>
                  <a:srgbClr val="0070C0"/>
                </a:solidFill>
              </a:rPr>
              <a:t>Visualization</a:t>
            </a:r>
            <a:r>
              <a:rPr lang="en-GB" dirty="0">
                <a:solidFill>
                  <a:srgbClr val="0070C0"/>
                </a:solidFill>
              </a:rPr>
              <a:t>” of the event</a:t>
            </a:r>
          </a:p>
          <a:p>
            <a:pPr marL="480600" lvl="1" indent="0">
              <a:buNone/>
            </a:pPr>
            <a:endParaRPr lang="en-GB" sz="800" dirty="0">
              <a:solidFill>
                <a:srgbClr val="0070C0"/>
              </a:solidFill>
            </a:endParaRPr>
          </a:p>
          <a:p>
            <a:pPr indent="-205200"/>
            <a:r>
              <a:rPr lang="en-GB" dirty="0"/>
              <a:t>Need to ensure we can work modular with up-to-date code</a:t>
            </a:r>
          </a:p>
          <a:p>
            <a:pPr lvl="1" indent="-205200"/>
            <a:r>
              <a:rPr lang="en-GB" dirty="0">
                <a:solidFill>
                  <a:srgbClr val="0070C0"/>
                </a:solidFill>
              </a:rPr>
              <a:t>Should we appoint a responsible for each? Other suggestions?</a:t>
            </a:r>
          </a:p>
          <a:p>
            <a:pPr lvl="1" indent="-205200"/>
            <a:endParaRPr lang="en-NL" dirty="0"/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277595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7A437-37E2-1919-94FC-7EFBD5FD8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NL" dirty="0"/>
              <a:t>Open projects /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B4057-F392-1B8B-3EDA-3EC71D688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943" y="1112807"/>
            <a:ext cx="11381509" cy="5607169"/>
          </a:xfrm>
        </p:spPr>
        <p:txBody>
          <a:bodyPr>
            <a:normAutofit fontScale="85000" lnSpcReduction="20000"/>
          </a:bodyPr>
          <a:lstStyle/>
          <a:p>
            <a:pPr indent="-205200"/>
            <a:r>
              <a:rPr lang="en-NL" dirty="0"/>
              <a:t>How does the Hamiltonian perform under high track/hit density?</a:t>
            </a:r>
          </a:p>
          <a:p>
            <a:pPr lvl="1" indent="-205200"/>
            <a:r>
              <a:rPr lang="en-NL" dirty="0">
                <a:solidFill>
                  <a:srgbClr val="0070C0"/>
                </a:solidFill>
              </a:rPr>
              <a:t>Original Denby-Peterson Hamiltonian:</a:t>
            </a:r>
          </a:p>
          <a:p>
            <a:pPr lvl="2" indent="-205200"/>
            <a:r>
              <a:rPr lang="en-NL" dirty="0">
                <a:solidFill>
                  <a:srgbClr val="7030A0"/>
                </a:solidFill>
              </a:rPr>
              <a:t>See paper Davide</a:t>
            </a:r>
          </a:p>
          <a:p>
            <a:pPr lvl="1" indent="-205200"/>
            <a:r>
              <a:rPr lang="en-NL" dirty="0">
                <a:solidFill>
                  <a:srgbClr val="0070C0"/>
                </a:solidFill>
              </a:rPr>
              <a:t>Bifurcation and occupancy term can be avoided in low track density</a:t>
            </a:r>
          </a:p>
          <a:p>
            <a:pPr lvl="1" indent="-205200"/>
            <a:r>
              <a:rPr lang="en-NL" dirty="0">
                <a:solidFill>
                  <a:srgbClr val="0070C0"/>
                </a:solidFill>
              </a:rPr>
              <a:t>Not clear that we can do without these terms in realistic high occupancy</a:t>
            </a:r>
          </a:p>
          <a:p>
            <a:pPr lvl="1" indent="-205200"/>
            <a:r>
              <a:rPr lang="en-NL" dirty="0">
                <a:solidFill>
                  <a:srgbClr val="0070C0"/>
                </a:solidFill>
              </a:rPr>
              <a:t>Can be tested with classical (or noiseless) solution</a:t>
            </a:r>
          </a:p>
          <a:p>
            <a:pPr lvl="1" indent="-205200"/>
            <a:endParaRPr lang="en-NL" sz="400" dirty="0">
              <a:solidFill>
                <a:srgbClr val="0070C0"/>
              </a:solidFill>
            </a:endParaRPr>
          </a:p>
          <a:p>
            <a:pPr indent="-205200"/>
            <a:r>
              <a:rPr lang="en-NL" dirty="0"/>
              <a:t>Testing our current 1Bit-HHL on hardware (CERN , Quantinuum, Eindhoven)</a:t>
            </a:r>
          </a:p>
          <a:p>
            <a:pPr lvl="1" indent="-205200"/>
            <a:r>
              <a:rPr lang="en-NL" sz="2600" dirty="0">
                <a:solidFill>
                  <a:srgbClr val="0070C0"/>
                </a:solidFill>
              </a:rPr>
              <a:t>Further hardware specific optimizations?</a:t>
            </a:r>
          </a:p>
          <a:p>
            <a:pPr indent="-205200"/>
            <a:r>
              <a:rPr lang="en-NL" dirty="0"/>
              <a:t>Develop “Preprocessing”: from Hits to Hamiltonian</a:t>
            </a:r>
          </a:p>
          <a:p>
            <a:pPr lvl="1" indent="-205200"/>
            <a:r>
              <a:rPr lang="en-NL" sz="2600" dirty="0">
                <a:solidFill>
                  <a:srgbClr val="0070C0"/>
                </a:solidFill>
              </a:rPr>
              <a:t>Challenge: ensure to not lose potential quantum advantage during pre-processing </a:t>
            </a:r>
          </a:p>
          <a:p>
            <a:pPr lvl="2" indent="-205200"/>
            <a:r>
              <a:rPr lang="en-NL" sz="2400" dirty="0">
                <a:solidFill>
                  <a:srgbClr val="7030A0"/>
                </a:solidFill>
              </a:rPr>
              <a:t>Immediate gain: exclude obvious wrong combinations </a:t>
            </a:r>
            <a:r>
              <a:rPr lang="en-NL" sz="2400" dirty="0">
                <a:solidFill>
                  <a:srgbClr val="7030A0"/>
                </a:solidFill>
                <a:sym typeface="Wingdings" pitchFamily="2" charset="2"/>
              </a:rPr>
              <a:t> work already done by Alain?</a:t>
            </a:r>
            <a:endParaRPr lang="en-NL" sz="2400" dirty="0">
              <a:solidFill>
                <a:srgbClr val="7030A0"/>
              </a:solidFill>
            </a:endParaRPr>
          </a:p>
          <a:p>
            <a:pPr indent="-205200"/>
            <a:r>
              <a:rPr lang="en-NL" dirty="0"/>
              <a:t>Efficient Matrix implementation for quantum solver</a:t>
            </a:r>
          </a:p>
          <a:p>
            <a:pPr lvl="1" indent="-205200"/>
            <a:r>
              <a:rPr lang="en-NL" sz="2600" dirty="0">
                <a:solidFill>
                  <a:srgbClr val="0070C0"/>
                </a:solidFill>
              </a:rPr>
              <a:t>Block encoding? QSVT? …</a:t>
            </a:r>
          </a:p>
          <a:p>
            <a:pPr lvl="2" indent="-205200"/>
            <a:endParaRPr lang="en-NL" sz="400" dirty="0">
              <a:solidFill>
                <a:schemeClr val="accent5">
                  <a:lumMod val="75000"/>
                </a:schemeClr>
              </a:solidFill>
            </a:endParaRPr>
          </a:p>
          <a:p>
            <a:pPr indent="-205200"/>
            <a:r>
              <a:rPr lang="en-NL" dirty="0"/>
              <a:t>Circuit Optimization</a:t>
            </a:r>
            <a:r>
              <a:rPr lang="en-GB" dirty="0"/>
              <a:t> / noise mitigation </a:t>
            </a:r>
          </a:p>
          <a:p>
            <a:pPr lvl="1" indent="-205200"/>
            <a:r>
              <a:rPr lang="en-GB" dirty="0">
                <a:solidFill>
                  <a:srgbClr val="0070C0"/>
                </a:solidFill>
              </a:rPr>
              <a:t>Ideas?</a:t>
            </a:r>
            <a:endParaRPr lang="en-GB" dirty="0">
              <a:solidFill>
                <a:srgbClr val="0070C0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NL" dirty="0"/>
              <a:t>Postprocessing to mitigate t</a:t>
            </a:r>
            <a:r>
              <a:rPr lang="en-GB" dirty="0"/>
              <a:t>h</a:t>
            </a:r>
            <a:r>
              <a:rPr lang="en-NL" dirty="0"/>
              <a:t>e readout problem</a:t>
            </a:r>
          </a:p>
          <a:p>
            <a:pPr lvl="1"/>
            <a:r>
              <a:rPr lang="en-NL" dirty="0">
                <a:solidFill>
                  <a:srgbClr val="0070C0"/>
                </a:solidFill>
              </a:rPr>
              <a:t>Avoiding full track segment tomography. Vertex reconstruction?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D57C915-0E3E-6537-75AA-E1B2FC1C7D6D}"/>
                  </a:ext>
                </a:extLst>
              </p:cNvPr>
              <p:cNvSpPr txBox="1"/>
              <p:nvPr/>
            </p:nvSpPr>
            <p:spPr>
              <a:xfrm>
                <a:off x="5571768" y="1361070"/>
                <a:ext cx="3770391" cy="3994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ℋ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𝐷𝑃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ℋ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𝑎𝑛𝑔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ℋ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𝑏𝑖𝑓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ℋ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𝑜𝑐𝑐</m:t>
                          </m:r>
                        </m:sub>
                      </m:sSub>
                    </m:oMath>
                  </m:oMathPara>
                </a14:m>
                <a:endParaRPr lang="en-NL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D57C915-0E3E-6537-75AA-E1B2FC1C7D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1768" y="1361070"/>
                <a:ext cx="3770391" cy="399405"/>
              </a:xfrm>
              <a:prstGeom prst="rect">
                <a:avLst/>
              </a:prstGeom>
              <a:blipFill>
                <a:blip r:embed="rId3"/>
                <a:stretch>
                  <a:fillRect l="-1342" b="-28125"/>
                </a:stretch>
              </a:blipFill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7686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287</Words>
  <Application>Microsoft Macintosh PowerPoint</Application>
  <PresentationFormat>Widescreen</PresentationFormat>
  <Paragraphs>39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Cambria Math</vt:lpstr>
      <vt:lpstr>Wingdings</vt:lpstr>
      <vt:lpstr>Office Theme</vt:lpstr>
      <vt:lpstr>Quantum Tracking Meeting 15-1-2026</vt:lpstr>
      <vt:lpstr>Status of Software Project</vt:lpstr>
      <vt:lpstr>Open projects / Challenges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Merk, Marcel (GWFP)</dc:creator>
  <cp:lastModifiedBy>Merk, Marcel (GWFP)</cp:lastModifiedBy>
  <cp:revision>3</cp:revision>
  <dcterms:created xsi:type="dcterms:W3CDTF">2026-01-14T07:32:54Z</dcterms:created>
  <dcterms:modified xsi:type="dcterms:W3CDTF">2026-01-14T19:13:41Z</dcterms:modified>
</cp:coreProperties>
</file>