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1"/>
  </p:notesMasterIdLst>
  <p:sldIdLst>
    <p:sldId id="280" r:id="rId2"/>
    <p:sldId id="304" r:id="rId3"/>
    <p:sldId id="321" r:id="rId4"/>
    <p:sldId id="319" r:id="rId5"/>
    <p:sldId id="322" r:id="rId6"/>
    <p:sldId id="327" r:id="rId7"/>
    <p:sldId id="340" r:id="rId8"/>
    <p:sldId id="341" r:id="rId9"/>
    <p:sldId id="342" r:id="rId10"/>
    <p:sldId id="323" r:id="rId11"/>
    <p:sldId id="326" r:id="rId12"/>
    <p:sldId id="317" r:id="rId13"/>
    <p:sldId id="328" r:id="rId14"/>
    <p:sldId id="329" r:id="rId15"/>
    <p:sldId id="330" r:id="rId16"/>
    <p:sldId id="331" r:id="rId17"/>
    <p:sldId id="344" r:id="rId18"/>
    <p:sldId id="309" r:id="rId19"/>
    <p:sldId id="343" r:id="rId20"/>
    <p:sldId id="333" r:id="rId21"/>
    <p:sldId id="334" r:id="rId22"/>
    <p:sldId id="336" r:id="rId23"/>
    <p:sldId id="337" r:id="rId24"/>
    <p:sldId id="338" r:id="rId25"/>
    <p:sldId id="286" r:id="rId26"/>
    <p:sldId id="275" r:id="rId27"/>
    <p:sldId id="284" r:id="rId28"/>
    <p:sldId id="308" r:id="rId29"/>
    <p:sldId id="332" r:id="rId30"/>
    <p:sldId id="345" r:id="rId31"/>
    <p:sldId id="350" r:id="rId32"/>
    <p:sldId id="349" r:id="rId33"/>
    <p:sldId id="351" r:id="rId34"/>
    <p:sldId id="352" r:id="rId35"/>
    <p:sldId id="353" r:id="rId36"/>
    <p:sldId id="348" r:id="rId37"/>
    <p:sldId id="335" r:id="rId38"/>
    <p:sldId id="293" r:id="rId39"/>
    <p:sldId id="347" r:id="rId4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228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685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1143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1600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223C"/>
    <a:srgbClr val="832400"/>
    <a:srgbClr val="FFF5EA"/>
    <a:srgbClr val="EC274E"/>
    <a:srgbClr val="F8991F"/>
    <a:srgbClr val="45BC9E"/>
    <a:srgbClr val="94AAB7"/>
    <a:srgbClr val="E6E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4"/>
    <p:restoredTop sz="82094"/>
  </p:normalViewPr>
  <p:slideViewPr>
    <p:cSldViewPr snapToGrid="0" snapToObjects="1">
      <p:cViewPr varScale="1">
        <p:scale>
          <a:sx n="45" d="100"/>
          <a:sy n="45" d="100"/>
        </p:scale>
        <p:origin x="280" y="36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3" name="Shape 6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Mention we measure atmospheric neutrinos (lower left) traversing the earth, oscillating as they go. Our detector is sensitive to nu_mu disappearance, in particular to nu_tau. That probability is expressed by the equation, which can be turned into the oscillogram on the right. Our observables are L (proxy cos(theta) and E. The pattern contains the information on the PMNS matrix mixing elements (depth of oscillation min/maximum) and the frequency of the oscillations, which are our physics parameters (green)</a:t>
            </a:r>
          </a:p>
        </p:txBody>
      </p:sp>
    </p:spTree>
    <p:extLst>
      <p:ext uri="{BB962C8B-B14F-4D97-AF65-F5344CB8AC3E}">
        <p14:creationId xmlns:p14="http://schemas.microsoft.com/office/powerpoint/2010/main" val="1328860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</a:t>
            </a:r>
            <a:r>
              <a:rPr lang="en-NL" dirty="0"/>
              <a:t>et’s zoom in on that frequency, delta m32^2. It’s the diference between the masses squared. There’s three such differences for three neutrinos. We know one of them, including its sign: we know m2 &gt; m1 and the size is 100 times smaller than the second and third mass splitting m32^2, which therefore roughly equals m31^2. The goal for KM3NeT/ORCA now is to determine the sign of delta m32^2. If it’s positive that’s normal ordering, if it’s negative it’s inverted ordering. But how do we actually do that? Did you notice anything odd about the oscillogram I showed you on the previous slide? </a:t>
            </a:r>
          </a:p>
        </p:txBody>
      </p:sp>
    </p:spTree>
    <p:extLst>
      <p:ext uri="{BB962C8B-B14F-4D97-AF65-F5344CB8AC3E}">
        <p14:creationId xmlns:p14="http://schemas.microsoft.com/office/powerpoint/2010/main" val="1608829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177361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967262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346226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341785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879622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569655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ORCA has good changes of determining the NMO, </a:t>
            </a:r>
            <a:r>
              <a:rPr lang="en-GB" dirty="0"/>
              <a:t>if it grows sufficiently large, sufficiently fast.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058011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ORCA has good changes of determining the NMO, </a:t>
            </a:r>
            <a:r>
              <a:rPr lang="en-GB" dirty="0"/>
              <a:t>if it grows sufficiently large, sufficiently fast.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086628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376301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Mention we measure atmospheric neutrinos (lower left) traversing the earth, oscillating as they go. Our detector is sensitive to nu_mu disappearance, in particular to nu_tau. That probability is expressed by the equation, which can be turned into the oscillogram on the right. Our observables are L (proxy cos(theta) and E. The pattern contains the information on the PMNS matrix mixing elements (depth of oscillation min/maximum) and the frequency of the oscillations, which are our physics parameters (green)</a:t>
            </a:r>
          </a:p>
        </p:txBody>
      </p:sp>
    </p:spTree>
    <p:extLst>
      <p:ext uri="{BB962C8B-B14F-4D97-AF65-F5344CB8AC3E}">
        <p14:creationId xmlns:p14="http://schemas.microsoft.com/office/powerpoint/2010/main" val="9502102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6579823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565079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729882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34653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733820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365315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421206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6979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NO=0.13 -&gt; somewhere between 1 and 2 sigma</a:t>
            </a:r>
          </a:p>
          <a:p>
            <a:r>
              <a:rPr lang="en-NL" dirty="0"/>
              <a:t>IO=0.79 -&gt; sigma smaller than one</a:t>
            </a:r>
          </a:p>
        </p:txBody>
      </p:sp>
    </p:spTree>
    <p:extLst>
      <p:ext uri="{BB962C8B-B14F-4D97-AF65-F5344CB8AC3E}">
        <p14:creationId xmlns:p14="http://schemas.microsoft.com/office/powerpoint/2010/main" val="40721695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699488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Mention we measure atmospheric neutrinos (lower left) traversing the earth, oscillating as they go. Our detector is sensitive to nu_mu disappearance, in particular to nu_tau. That probability is expressed by the equation, which can be turned into the oscillogram on the right. Our observables are L (proxy cos(theta) and E. The pattern contains the information on the PMNS matrix mixing elements (depth of oscillation min/maximum) and the frequency of the oscillations, which are our physics parameters (green)</a:t>
            </a:r>
          </a:p>
        </p:txBody>
      </p:sp>
    </p:spTree>
    <p:extLst>
      <p:ext uri="{BB962C8B-B14F-4D97-AF65-F5344CB8AC3E}">
        <p14:creationId xmlns:p14="http://schemas.microsoft.com/office/powerpoint/2010/main" val="16313385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3929996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9474806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9810917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4156188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8072126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7175221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5501164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ORCA has good changes of determining the NMO, </a:t>
            </a:r>
            <a:r>
              <a:rPr lang="en-GB" dirty="0"/>
              <a:t>if it grows sufficiently large, sufficiently fast.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9282336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ORCA has good changes of determining the NMO, </a:t>
            </a:r>
            <a:r>
              <a:rPr lang="en-GB" dirty="0"/>
              <a:t>if it grows sufficiently large, sufficiently fast.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725983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Mention we measure atmospheric neutrinos (lower left) traversing the earth, oscillating as they go. Our detector is sensitive to nu_mu disappearance, in particular to nu_tau. That probability is expressed by the equation, which can be turned into the oscillogram on the right. Our observables are L (proxy cos(theta) and E. The pattern contains the information on the PMNS matrix mixing elements (depth of oscillation min/maximum) and the frequency of the oscillations, which are our physics parameters (green)</a:t>
            </a:r>
          </a:p>
        </p:txBody>
      </p:sp>
    </p:spTree>
    <p:extLst>
      <p:ext uri="{BB962C8B-B14F-4D97-AF65-F5344CB8AC3E}">
        <p14:creationId xmlns:p14="http://schemas.microsoft.com/office/powerpoint/2010/main" val="3138944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Mention we measure atmospheric neutrinos (lower left) traversing the earth, oscillating as they go. Our detector is sensitive to nu_mu disappearance, in particular to nu_tau. That probability is expressed by the equation, which can be turned into the oscillogram on the right. Our observables are L (proxy cos(theta) and E. The pattern contains the information on the PMNS matrix mixing elements (depth of oscillation min/maximum) and the frequency of the oscillations, which are our physics parameters (green)</a:t>
            </a:r>
          </a:p>
        </p:txBody>
      </p:sp>
    </p:spTree>
    <p:extLst>
      <p:ext uri="{BB962C8B-B14F-4D97-AF65-F5344CB8AC3E}">
        <p14:creationId xmlns:p14="http://schemas.microsoft.com/office/powerpoint/2010/main" val="2315564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Mention we measure atmospheric neutrinos (lower left) traversing the earth, oscillating as they go. Our detector is sensitive to nu_mu disappearance, in particular to nu_tau. That probability is expressed by the equation, which can be turned into the oscillogram on the right. Our observables are L (proxy cos(theta) and E. The pattern contains the information on the PMNS matrix mixing elements (depth of oscillation min/maximum) and the frequency of the oscillations, which are our physics parameters (green)</a:t>
            </a:r>
          </a:p>
        </p:txBody>
      </p:sp>
    </p:spTree>
    <p:extLst>
      <p:ext uri="{BB962C8B-B14F-4D97-AF65-F5344CB8AC3E}">
        <p14:creationId xmlns:p14="http://schemas.microsoft.com/office/powerpoint/2010/main" val="2077177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Mention we measure atmospheric neutrinos (lower left) traversing the earth, oscillating as they go. Our detector is sensitive to nu_mu disappearance, in particular to nu_tau. That probability is expressed by the equation, which can be turned into the oscillogram on the right. Our observables are L (proxy cos(theta) and E. The pattern contains the information on the PMNS matrix mixing elements (depth of oscillation min/maximum) and the frequency of the oscillations, which are our physics parameters (green)</a:t>
            </a:r>
          </a:p>
        </p:txBody>
      </p:sp>
    </p:spTree>
    <p:extLst>
      <p:ext uri="{BB962C8B-B14F-4D97-AF65-F5344CB8AC3E}">
        <p14:creationId xmlns:p14="http://schemas.microsoft.com/office/powerpoint/2010/main" val="767385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Mention we measure atmospheric neutrinos (lower left) traversing the earth, oscillating as they go. Our detector is sensitive to nu_mu disappearance, in particular to nu_tau. That probability is expressed by the equation, which can be turned into the oscillogram on the right. Our observables are L (proxy cos(theta) and E. The pattern contains the information on the PMNS matrix mixing elements (depth of oscillation min/maximum) and the frequency of the oscillations, which are our physics parameters (green)</a:t>
            </a:r>
          </a:p>
        </p:txBody>
      </p:sp>
    </p:spTree>
    <p:extLst>
      <p:ext uri="{BB962C8B-B14F-4D97-AF65-F5344CB8AC3E}">
        <p14:creationId xmlns:p14="http://schemas.microsoft.com/office/powerpoint/2010/main" val="1362854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</a:t>
            </a:r>
            <a:r>
              <a:rPr lang="en-NL" dirty="0"/>
              <a:t>et’s zoom in on that frequency, delta m32^2. It’s the diference between the masses squared. There’s three such differences for three neutrinos. We know one of them, including its sign: we know m2 &gt; m1 and the size is 100 times smaller than the second and third mass splitting m32^2, which therefore roughly equals m31^2. The goal for KM3NeT/ORCA now is to determine the sign of delta m32^2. If it’s positive that’s normal ordering, if it’s negative it’s inverted ordering. But how do we actually do that? Did you notice anything odd about the oscillogram I showed you on the previous slide? </a:t>
            </a:r>
          </a:p>
        </p:txBody>
      </p:sp>
    </p:spTree>
    <p:extLst>
      <p:ext uri="{BB962C8B-B14F-4D97-AF65-F5344CB8AC3E}">
        <p14:creationId xmlns:p14="http://schemas.microsoft.com/office/powerpoint/2010/main" val="380256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oorbla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NIKHEF_PATROON2.png" descr="NIKHEF_PATROON2.png">
            <a:extLst>
              <a:ext uri="{FF2B5EF4-FFF2-40B4-BE49-F238E27FC236}">
                <a16:creationId xmlns:a16="http://schemas.microsoft.com/office/drawing/2014/main" id="{559CFCE5-1058-6440-AE8C-50ACE94121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2478" y="451111"/>
            <a:ext cx="25224451" cy="1423935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BAC67337-8AC0-C14F-A460-33C8E6FC0296}"/>
              </a:ext>
            </a:extLst>
          </p:cNvPr>
          <p:cNvSpPr/>
          <p:nvPr userDrawn="1"/>
        </p:nvSpPr>
        <p:spPr>
          <a:xfrm>
            <a:off x="19365813" y="2844"/>
            <a:ext cx="5111850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15383933" y="7245151"/>
            <a:ext cx="6514970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6475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12574653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GB"/>
              <a:t>Click icon to add picture</a:t>
            </a:r>
            <a:endParaRPr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B3A60B2-ABE0-DD02-393E-2FD1B8913319}"/>
              </a:ext>
            </a:extLst>
          </p:cNvPr>
          <p:cNvSpPr txBox="1">
            <a:spLocks/>
          </p:cNvSpPr>
          <p:nvPr userDrawn="1"/>
        </p:nvSpPr>
        <p:spPr>
          <a:xfrm>
            <a:off x="2806699" y="124385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nl-NL" sz="3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228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9144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GB">
                <a:latin typeface="Avenir Light" panose="020B0402020203020204" pitchFamily="34" charset="77"/>
              </a:rPr>
              <a:t>Daan van Eijk, November 18, Nikhef Neutrino Group Outing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GB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41690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49067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GB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134992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GB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186736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1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12574653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GB"/>
              <a:t>Click icon to add picture</a:t>
            </a:r>
            <a:endParaRPr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E2A80FA-35E6-71A0-B3C7-82B5D0041C52}"/>
              </a:ext>
            </a:extLst>
          </p:cNvPr>
          <p:cNvSpPr txBox="1">
            <a:spLocks/>
          </p:cNvSpPr>
          <p:nvPr userDrawn="1"/>
        </p:nvSpPr>
        <p:spPr>
          <a:xfrm>
            <a:off x="2806699" y="1245890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nl-NL" sz="3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228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9144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GB">
                <a:latin typeface="Avenir Light" panose="020B0402020203020204" pitchFamily="34" charset="77"/>
              </a:rPr>
              <a:t>Daan van Eijk, November 18, Nikhef Neutrino Group Outing</a:t>
            </a:r>
          </a:p>
        </p:txBody>
      </p:sp>
    </p:spTree>
    <p:extLst>
      <p:ext uri="{BB962C8B-B14F-4D97-AF65-F5344CB8AC3E}">
        <p14:creationId xmlns:p14="http://schemas.microsoft.com/office/powerpoint/2010/main" val="159360138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1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GB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8AEF1B4-B192-CBA7-9D4E-659B389C3B0D}"/>
              </a:ext>
            </a:extLst>
          </p:cNvPr>
          <p:cNvSpPr txBox="1">
            <a:spLocks/>
          </p:cNvSpPr>
          <p:nvPr userDrawn="1"/>
        </p:nvSpPr>
        <p:spPr>
          <a:xfrm>
            <a:off x="2806699" y="1245890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nl-NL" sz="3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228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9144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GB">
                <a:latin typeface="Avenir Light" panose="020B0402020203020204" pitchFamily="34" charset="77"/>
              </a:rPr>
              <a:t>Daan van Eijk, November 18, Nikhef Neutrino Group Outing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2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3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A2CA035-5286-2D14-744E-23B48D95499C}"/>
              </a:ext>
            </a:extLst>
          </p:cNvPr>
          <p:cNvSpPr txBox="1">
            <a:spLocks/>
          </p:cNvSpPr>
          <p:nvPr userDrawn="1"/>
        </p:nvSpPr>
        <p:spPr>
          <a:xfrm>
            <a:off x="2806699" y="124385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nl-NL" sz="3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228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9144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GB">
                <a:latin typeface="Avenir Light" panose="020B0402020203020204" pitchFamily="34" charset="77"/>
              </a:rPr>
              <a:t>Daan van Eijk, November 18, Nikhef Neutrino Group Outing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4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GB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1190D02-4C93-4027-E913-35405D01387F}"/>
              </a:ext>
            </a:extLst>
          </p:cNvPr>
          <p:cNvSpPr txBox="1">
            <a:spLocks/>
          </p:cNvSpPr>
          <p:nvPr userDrawn="1"/>
        </p:nvSpPr>
        <p:spPr>
          <a:xfrm>
            <a:off x="2806699" y="124385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nl-NL" sz="3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228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9144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GB">
                <a:latin typeface="Avenir Light" panose="020B0402020203020204" pitchFamily="34" charset="77"/>
              </a:rPr>
              <a:t>Daan van Eijk, November 18, Nikhef Neutrino Group Outing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4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GB"/>
              <a:t>Click icon to add picture</a:t>
            </a:r>
            <a:endParaRPr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2A792AF-8E43-FB5A-B74A-25209785E8E6}"/>
              </a:ext>
            </a:extLst>
          </p:cNvPr>
          <p:cNvSpPr txBox="1">
            <a:spLocks/>
          </p:cNvSpPr>
          <p:nvPr userDrawn="1"/>
        </p:nvSpPr>
        <p:spPr>
          <a:xfrm>
            <a:off x="2806699" y="124385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nl-NL" sz="3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228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9144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GB">
                <a:latin typeface="Avenir Light" panose="020B0402020203020204" pitchFamily="34" charset="77"/>
              </a:rPr>
              <a:t>Daan van Eijk, November 18, Nikhef Neutrino Group Outing</a:t>
            </a:r>
          </a:p>
        </p:txBody>
      </p:sp>
    </p:spTree>
    <p:extLst>
      <p:ext uri="{BB962C8B-B14F-4D97-AF65-F5344CB8AC3E}">
        <p14:creationId xmlns:p14="http://schemas.microsoft.com/office/powerpoint/2010/main" val="321495841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920538" y="0"/>
            <a:ext cx="12463462" cy="13732328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GB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61146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dirty="0" err="1">
                <a:latin typeface="Avenir Light" panose="020B0402020203020204" pitchFamily="34" charset="77"/>
              </a:rPr>
              <a:t>Daan</a:t>
            </a:r>
            <a:r>
              <a:rPr lang="en-GB" dirty="0">
                <a:latin typeface="Avenir Light" panose="020B0402020203020204" pitchFamily="34" charset="77"/>
              </a:rPr>
              <a:t> van </a:t>
            </a:r>
            <a:r>
              <a:rPr lang="en-GB" dirty="0" err="1">
                <a:latin typeface="Avenir Light" panose="020B0402020203020204" pitchFamily="34" charset="77"/>
              </a:rPr>
              <a:t>Eijk</a:t>
            </a:r>
            <a:r>
              <a:rPr lang="en-GB" dirty="0">
                <a:latin typeface="Avenir Light" panose="020B0402020203020204" pitchFamily="34" charset="77"/>
              </a:rPr>
              <a:t>, November 18, Nikhef Neutrino Group Outing</a:t>
            </a:r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GB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373593689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GB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dirty="0" err="1">
                <a:latin typeface="Avenir Light" panose="020B0402020203020204" pitchFamily="34" charset="77"/>
              </a:rPr>
              <a:t>Daan</a:t>
            </a:r>
            <a:r>
              <a:rPr lang="en-GB" dirty="0">
                <a:latin typeface="Avenir Light" panose="020B0402020203020204" pitchFamily="34" charset="77"/>
              </a:rPr>
              <a:t> van </a:t>
            </a:r>
            <a:r>
              <a:rPr lang="en-GB" dirty="0" err="1">
                <a:latin typeface="Avenir Light" panose="020B0402020203020204" pitchFamily="34" charset="77"/>
              </a:rPr>
              <a:t>Eijk</a:t>
            </a:r>
            <a:r>
              <a:rPr lang="en-GB" dirty="0">
                <a:latin typeface="Avenir Light" panose="020B0402020203020204" pitchFamily="34" charset="77"/>
              </a:rPr>
              <a:t>, November 18, Nikhef Neutrino Group Outing</a:t>
            </a:r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dirty="0" err="1">
                <a:latin typeface="Avenir Light" panose="020B0402020203020204" pitchFamily="34" charset="77"/>
              </a:rPr>
              <a:t>Daan</a:t>
            </a:r>
            <a:r>
              <a:rPr lang="en-GB" dirty="0">
                <a:latin typeface="Avenir Light" panose="020B0402020203020204" pitchFamily="34" charset="77"/>
              </a:rPr>
              <a:t> van </a:t>
            </a:r>
            <a:r>
              <a:rPr lang="en-GB" dirty="0" err="1">
                <a:latin typeface="Avenir Light" panose="020B0402020203020204" pitchFamily="34" charset="77"/>
              </a:rPr>
              <a:t>Eijk</a:t>
            </a:r>
            <a:r>
              <a:rPr lang="en-GB" dirty="0">
                <a:latin typeface="Avenir Light" panose="020B0402020203020204" pitchFamily="34" charset="77"/>
              </a:rPr>
              <a:t>, November 18, Nikhef Neutrino Group Outing</a:t>
            </a:r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dirty="0" err="1">
                <a:latin typeface="Avenir Light" panose="020B0402020203020204" pitchFamily="34" charset="77"/>
              </a:rPr>
              <a:t>Daan</a:t>
            </a:r>
            <a:r>
              <a:rPr lang="en-GB" dirty="0">
                <a:latin typeface="Avenir Light" panose="020B0402020203020204" pitchFamily="34" charset="77"/>
              </a:rPr>
              <a:t> van </a:t>
            </a:r>
            <a:r>
              <a:rPr lang="en-GB" dirty="0" err="1">
                <a:latin typeface="Avenir Light" panose="020B0402020203020204" pitchFamily="34" charset="77"/>
              </a:rPr>
              <a:t>Eijk</a:t>
            </a:r>
            <a:r>
              <a:rPr lang="en-GB" dirty="0">
                <a:latin typeface="Avenir Light" panose="020B0402020203020204" pitchFamily="34" charset="77"/>
              </a:rPr>
              <a:t>, November 18, Nikhef Neutrino Group Outing</a:t>
            </a:r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926763" y="0"/>
            <a:ext cx="12084113" cy="1219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GB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799815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dirty="0" err="1">
                <a:latin typeface="Avenir Light" panose="020B0402020203020204" pitchFamily="34" charset="77"/>
              </a:rPr>
              <a:t>Daan</a:t>
            </a:r>
            <a:r>
              <a:rPr lang="en-GB" dirty="0">
                <a:latin typeface="Avenir Light" panose="020B0402020203020204" pitchFamily="34" charset="77"/>
              </a:rPr>
              <a:t> van </a:t>
            </a:r>
            <a:r>
              <a:rPr lang="en-GB" dirty="0" err="1">
                <a:latin typeface="Avenir Light" panose="020B0402020203020204" pitchFamily="34" charset="77"/>
              </a:rPr>
              <a:t>Eijk</a:t>
            </a:r>
            <a:r>
              <a:rPr lang="en-GB" dirty="0">
                <a:latin typeface="Avenir Light" panose="020B0402020203020204" pitchFamily="34" charset="77"/>
              </a:rPr>
              <a:t>, November 18, Nikhef Neutrino Group Outing</a:t>
            </a:r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22955" y="-16328"/>
            <a:ext cx="15900332" cy="12208328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GB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018528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GB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38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GB"/>
              <a:t>Click icon to add picture</a:t>
            </a:r>
            <a:endParaRPr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3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39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91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926763" y="0"/>
            <a:ext cx="12084113" cy="1219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GB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3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41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22955" y="-16328"/>
            <a:ext cx="15900332" cy="12208328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GB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 descr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29930" y="-8301785"/>
            <a:ext cx="15092134" cy="234390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1970073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GB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0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GB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56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0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0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926763" y="0"/>
            <a:ext cx="12084113" cy="1219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GB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54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57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22955" y="-16328"/>
            <a:ext cx="15900332" cy="12208328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GB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61980" y="-19513"/>
            <a:ext cx="24507959" cy="13755027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GB"/>
              <a:t>Click icon to add picture</a:t>
            </a:r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3654D3-2744-36AE-FF44-1AFF4755E93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 err="1">
                <a:latin typeface="Avenir Light" panose="020B0402020203020204" pitchFamily="34" charset="77"/>
              </a:rPr>
              <a:t>Daan</a:t>
            </a:r>
            <a:r>
              <a:rPr lang="en-GB" dirty="0">
                <a:latin typeface="Avenir Light" panose="020B0402020203020204" pitchFamily="34" charset="77"/>
              </a:rPr>
              <a:t> van </a:t>
            </a:r>
            <a:r>
              <a:rPr lang="en-GB" dirty="0" err="1">
                <a:latin typeface="Avenir Light" panose="020B0402020203020204" pitchFamily="34" charset="77"/>
              </a:rPr>
              <a:t>Eijk</a:t>
            </a:r>
            <a:r>
              <a:rPr lang="en-GB" dirty="0">
                <a:latin typeface="Avenir Light" panose="020B0402020203020204" pitchFamily="34" charset="77"/>
              </a:rPr>
              <a:t>, November 18, Nikhef Neutrino Group Outing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7A6F3B-02C2-F5A3-42E8-FB38B59ECBD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B4B4D-7CA3-9044-876B-883B54F8677D}" type="slidenum">
              <a:rPr lang="en-NL" smtClean="0"/>
              <a:t>‹#›</a:t>
            </a:fld>
            <a:endParaRPr lang="en-NL"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32659" y="0"/>
            <a:ext cx="24416658" cy="13764496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GB"/>
              <a:t>Click icon to add picture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386A87-1FC8-6CFC-73F3-786D7EB9A55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err="1">
                <a:latin typeface="Avenir Light" panose="020B0402020203020204" pitchFamily="34" charset="77"/>
              </a:rPr>
              <a:t>Daan</a:t>
            </a:r>
            <a:r>
              <a:rPr lang="en-GB" dirty="0">
                <a:latin typeface="Avenir Light" panose="020B0402020203020204" pitchFamily="34" charset="77"/>
              </a:rPr>
              <a:t> van </a:t>
            </a:r>
            <a:r>
              <a:rPr lang="en-GB" dirty="0" err="1">
                <a:latin typeface="Avenir Light" panose="020B0402020203020204" pitchFamily="34" charset="77"/>
              </a:rPr>
              <a:t>Eijk</a:t>
            </a:r>
            <a:r>
              <a:rPr lang="en-GB" dirty="0">
                <a:latin typeface="Avenir Light" panose="020B0402020203020204" pitchFamily="34" charset="77"/>
              </a:rPr>
              <a:t>, November 18, Nikhef Neutrino Group Outing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623199-5D1B-E5D3-34B6-38957E51DC5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CB4B4D-7CA3-9044-876B-883B54F8677D}" type="slidenum">
              <a:rPr lang="en-NL" smtClean="0"/>
              <a:t>‹#›</a:t>
            </a:fld>
            <a:endParaRPr lang="en-NL"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8930" y="-33385"/>
            <a:ext cx="22501585" cy="13750114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GB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18855266" y="647282"/>
            <a:ext cx="4886061" cy="12421436"/>
          </a:xfrm>
          <a:prstGeom prst="rect">
            <a:avLst/>
          </a:prstGeom>
        </p:spPr>
        <p:txBody>
          <a:bodyPr/>
          <a:lstStyle>
            <a:lvl1pPr algn="r">
              <a:defRPr sz="25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C69FB1-7258-63A6-F825-8282F8BEF3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err="1">
                <a:latin typeface="Avenir Light" panose="020B0402020203020204" pitchFamily="34" charset="77"/>
              </a:rPr>
              <a:t>Daan</a:t>
            </a:r>
            <a:r>
              <a:rPr lang="en-GB" dirty="0">
                <a:latin typeface="Avenir Light" panose="020B0402020203020204" pitchFamily="34" charset="77"/>
              </a:rPr>
              <a:t> van </a:t>
            </a:r>
            <a:r>
              <a:rPr lang="en-GB" dirty="0" err="1">
                <a:latin typeface="Avenir Light" panose="020B0402020203020204" pitchFamily="34" charset="77"/>
              </a:rPr>
              <a:t>Eijk</a:t>
            </a:r>
            <a:r>
              <a:rPr lang="en-GB" dirty="0">
                <a:latin typeface="Avenir Light" panose="020B0402020203020204" pitchFamily="34" charset="77"/>
              </a:rPr>
              <a:t>, November 18, Nikhef Neutrino Group Outing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1CCC52-B052-67C6-7573-D588C9E54F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CB4B4D-7CA3-9044-876B-883B54F8677D}" type="slidenum">
              <a:rPr lang="en-NL" smtClean="0"/>
              <a:t>‹#›</a:t>
            </a:fld>
            <a:endParaRPr lang="en-NL"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8930" y="-61797"/>
            <a:ext cx="24469130" cy="13778526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GB"/>
              <a:t>Click icon to add picture</a:t>
            </a:r>
            <a:endParaRPr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16771473" y="647282"/>
            <a:ext cx="6969854" cy="3995383"/>
          </a:xfrm>
          <a:prstGeom prst="rect">
            <a:avLst/>
          </a:prstGeom>
        </p:spPr>
        <p:txBody>
          <a:bodyPr/>
          <a:lstStyle>
            <a:lvl1pPr algn="r">
              <a:defRPr sz="25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DE94F6-3213-84F6-63B0-584F0A94C43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err="1">
                <a:latin typeface="Avenir Light" panose="020B0402020203020204" pitchFamily="34" charset="77"/>
              </a:rPr>
              <a:t>Daan</a:t>
            </a:r>
            <a:r>
              <a:rPr lang="en-GB" dirty="0">
                <a:latin typeface="Avenir Light" panose="020B0402020203020204" pitchFamily="34" charset="77"/>
              </a:rPr>
              <a:t> van </a:t>
            </a:r>
            <a:r>
              <a:rPr lang="en-GB" dirty="0" err="1">
                <a:latin typeface="Avenir Light" panose="020B0402020203020204" pitchFamily="34" charset="77"/>
              </a:rPr>
              <a:t>Eijk</a:t>
            </a:r>
            <a:r>
              <a:rPr lang="en-GB" dirty="0">
                <a:latin typeface="Avenir Light" panose="020B0402020203020204" pitchFamily="34" charset="77"/>
              </a:rPr>
              <a:t>, November 18, Nikhef Neutrino Group Outing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5F901E-766F-FAD3-7E05-DB67B2296A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CB4B4D-7CA3-9044-876B-883B54F8677D}" type="slidenum">
              <a:rPr lang="en-NL" smtClean="0"/>
              <a:t>‹#›</a:t>
            </a:fld>
            <a:endParaRPr lang="en-NL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4" name="NIKHEF_PATROON5.png" descr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3945" y="-3369403"/>
            <a:ext cx="25747976" cy="1784561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4999" y="635000"/>
            <a:ext cx="5080002" cy="19955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1121646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0" name="NIKHEF_PATROON6.png" descr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8371" y="-1582402"/>
            <a:ext cx="20523598" cy="1765510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4999" y="635000"/>
            <a:ext cx="5080002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838087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66B06EEB-A8A3-C74C-B2A7-DE87A2591532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4" name="NIKHEF_LOGO_groot.png" descr="NIKHEF_LOGO_groot.png">
            <a:extLst>
              <a:ext uri="{FF2B5EF4-FFF2-40B4-BE49-F238E27FC236}">
                <a16:creationId xmlns:a16="http://schemas.microsoft.com/office/drawing/2014/main" id="{4BABC599-16C3-D848-945E-83310672B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NIKHEF_PATROON4.png" descr="NIKHEF_PATROON4.png">
            <a:extLst>
              <a:ext uri="{FF2B5EF4-FFF2-40B4-BE49-F238E27FC236}">
                <a16:creationId xmlns:a16="http://schemas.microsoft.com/office/drawing/2014/main" id="{0244C0F4-74F7-2048-8F1E-AC8C7695ED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10684" y="-266700"/>
            <a:ext cx="21915832" cy="14147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75114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GB" dirty="0"/>
              <a:t>Click icon to add picture</a:t>
            </a:r>
            <a:endParaRPr dirty="0"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2B029-77FD-08A5-ABA5-8F4EF74CE66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CB4B4D-7CA3-9044-876B-883B54F8677D}" type="slidenum">
              <a:rPr lang="en-NL" smtClean="0"/>
              <a:t>‹#›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6C6E5-A6B3-70C1-9F52-77FCAB6C5F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 err="1">
                <a:latin typeface="Avenir Light" panose="020B0402020203020204" pitchFamily="34" charset="77"/>
              </a:rPr>
              <a:t>Daan</a:t>
            </a:r>
            <a:r>
              <a:rPr lang="en-GB" dirty="0">
                <a:latin typeface="Avenir Light" panose="020B0402020203020204" pitchFamily="34" charset="77"/>
              </a:rPr>
              <a:t> van </a:t>
            </a:r>
            <a:r>
              <a:rPr lang="en-GB" dirty="0" err="1">
                <a:latin typeface="Avenir Light" panose="020B0402020203020204" pitchFamily="34" charset="77"/>
              </a:rPr>
              <a:t>Eijk</a:t>
            </a:r>
            <a:r>
              <a:rPr lang="en-GB" dirty="0">
                <a:latin typeface="Avenir Light" panose="020B0402020203020204" pitchFamily="34" charset="77"/>
              </a:rPr>
              <a:t>, November 18, Nikhef Neutrino Group Outing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AB004F-89B5-1C90-EDD7-40D2B2785C52}"/>
              </a:ext>
            </a:extLst>
          </p:cNvPr>
          <p:cNvSpPr txBox="1">
            <a:spLocks/>
          </p:cNvSpPr>
          <p:nvPr userDrawn="1"/>
        </p:nvSpPr>
        <p:spPr>
          <a:xfrm>
            <a:off x="2806699" y="124385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nl-NL" sz="3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228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9144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0" b="0" i="0" u="none" strike="noStrike" cap="all" spc="0" normalizeH="0" baseline="0">
                <a:ln>
                  <a:noFill/>
                </a:ln>
                <a:solidFill>
                  <a:srgbClr val="E6223D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endParaRPr lang="en-GB" dirty="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0644209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dirty="0" err="1">
                <a:latin typeface="Avenir Light" panose="020B0402020203020204" pitchFamily="34" charset="77"/>
              </a:rPr>
              <a:t>Daan</a:t>
            </a:r>
            <a:r>
              <a:rPr lang="en-GB" dirty="0">
                <a:latin typeface="Avenir Light" panose="020B0402020203020204" pitchFamily="34" charset="77"/>
              </a:rPr>
              <a:t> van </a:t>
            </a:r>
            <a:r>
              <a:rPr lang="en-GB" dirty="0" err="1">
                <a:latin typeface="Avenir Light" panose="020B0402020203020204" pitchFamily="34" charset="77"/>
              </a:rPr>
              <a:t>Eijk</a:t>
            </a:r>
            <a:r>
              <a:rPr lang="en-GB" dirty="0">
                <a:latin typeface="Avenir Light" panose="020B0402020203020204" pitchFamily="34" charset="77"/>
              </a:rPr>
              <a:t>, November 18, Nikhef Neutrino Group Outing</a:t>
            </a:r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GB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166948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GB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dirty="0" err="1">
                <a:latin typeface="Avenir Light" panose="020B0402020203020204" pitchFamily="34" charset="77"/>
              </a:rPr>
              <a:t>Daan</a:t>
            </a:r>
            <a:r>
              <a:rPr lang="en-GB" dirty="0">
                <a:latin typeface="Avenir Light" panose="020B0402020203020204" pitchFamily="34" charset="77"/>
              </a:rPr>
              <a:t> van </a:t>
            </a:r>
            <a:r>
              <a:rPr lang="en-GB" dirty="0" err="1">
                <a:latin typeface="Avenir Light" panose="020B0402020203020204" pitchFamily="34" charset="77"/>
              </a:rPr>
              <a:t>Eijk</a:t>
            </a:r>
            <a:r>
              <a:rPr lang="en-GB" dirty="0">
                <a:latin typeface="Avenir Light" panose="020B0402020203020204" pitchFamily="34" charset="77"/>
              </a:rPr>
              <a:t>, November 18, Nikhef Neutrino Group Outing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82359"/>
            <a:ext cx="436372" cy="34328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3000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635000" y="647282"/>
            <a:ext cx="11023600" cy="10928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700" r:id="rId7"/>
    <p:sldLayoutId id="2147483701" r:id="rId8"/>
    <p:sldLayoutId id="2147483668" r:id="rId9"/>
    <p:sldLayoutId id="2147483660" r:id="rId10"/>
    <p:sldLayoutId id="2147483704" r:id="rId11"/>
    <p:sldLayoutId id="2147483705" r:id="rId12"/>
    <p:sldLayoutId id="2147483706" r:id="rId13"/>
    <p:sldLayoutId id="2147483707" r:id="rId14"/>
    <p:sldLayoutId id="2147483703" r:id="rId15"/>
    <p:sldLayoutId id="2147483661" r:id="rId16"/>
    <p:sldLayoutId id="2147483664" r:id="rId17"/>
    <p:sldLayoutId id="2147483667" r:id="rId18"/>
    <p:sldLayoutId id="2147483702" r:id="rId19"/>
    <p:sldLayoutId id="2147483697" r:id="rId20"/>
    <p:sldLayoutId id="2147483674" r:id="rId21"/>
    <p:sldLayoutId id="2147483677" r:id="rId22"/>
    <p:sldLayoutId id="2147483698" r:id="rId23"/>
    <p:sldLayoutId id="2147483699" r:id="rId24"/>
    <p:sldLayoutId id="2147483672" r:id="rId25"/>
    <p:sldLayoutId id="2147483675" r:id="rId26"/>
    <p:sldLayoutId id="2147483678" r:id="rId27"/>
    <p:sldLayoutId id="2147483681" r:id="rId28"/>
    <p:sldLayoutId id="2147483684" r:id="rId29"/>
    <p:sldLayoutId id="2147483673" r:id="rId30"/>
    <p:sldLayoutId id="2147483676" r:id="rId31"/>
    <p:sldLayoutId id="2147483679" r:id="rId32"/>
    <p:sldLayoutId id="2147483682" r:id="rId33"/>
    <p:sldLayoutId id="2147483685" r:id="rId34"/>
    <p:sldLayoutId id="2147483686" r:id="rId35"/>
    <p:sldLayoutId id="2147483688" r:id="rId36"/>
    <p:sldLayoutId id="2147483689" r:id="rId37"/>
    <p:sldLayoutId id="2147483690" r:id="rId38"/>
  </p:sldLayoutIdLst>
  <p:transition spd="med"/>
  <p:hf hdr="0" dt="0"/>
  <p:txStyles>
    <p:title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emf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3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8.png"/><Relationship Id="rId10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D43C4-4DC8-9EE8-D3A1-565AB814B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858000"/>
            <a:ext cx="13963650" cy="4714852"/>
          </a:xfrm>
        </p:spPr>
        <p:txBody>
          <a:bodyPr/>
          <a:lstStyle/>
          <a:p>
            <a:r>
              <a:rPr lang="en-NL" sz="7200" cap="none" dirty="0">
                <a:latin typeface="Avenir Light" panose="020B0402020203020204" pitchFamily="34" charset="77"/>
              </a:rPr>
              <a:t>Determination of the Neutrino Mass Ordering: the Global Landscape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D60A5-EBEA-FEC6-04D8-555AB60576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968133" y="9702470"/>
            <a:ext cx="6514970" cy="2271006"/>
          </a:xfrm>
        </p:spPr>
        <p:txBody>
          <a:bodyPr/>
          <a:lstStyle/>
          <a:p>
            <a:r>
              <a:rPr lang="en-NL" sz="3200" dirty="0">
                <a:latin typeface="Avenir Light" panose="020B0402020203020204" pitchFamily="34" charset="77"/>
              </a:rPr>
              <a:t>Daan van Eijk</a:t>
            </a:r>
          </a:p>
          <a:p>
            <a:r>
              <a:rPr lang="en-NL" sz="3200" dirty="0">
                <a:latin typeface="Avenir Light" panose="020B0402020203020204" pitchFamily="34" charset="77"/>
              </a:rPr>
              <a:t>18 November 2025</a:t>
            </a:r>
            <a:endParaRPr lang="nl-NL" sz="3200" dirty="0">
              <a:latin typeface="Avenir Light" panose="020B0402020203020204" pitchFamily="34" charset="77"/>
            </a:endParaRPr>
          </a:p>
          <a:p>
            <a:r>
              <a:rPr lang="nl-NL" sz="3200" dirty="0">
                <a:latin typeface="Avenir Light" panose="020B0402020203020204" pitchFamily="34" charset="77"/>
              </a:rPr>
              <a:t>Neutrino Group Outing</a:t>
            </a:r>
            <a:endParaRPr lang="en-GB" sz="3200" dirty="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1765806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9AD84839-B24F-8D0C-8D8A-20483F38A88E}"/>
              </a:ext>
            </a:extLst>
          </p:cNvPr>
          <p:cNvGrpSpPr/>
          <p:nvPr/>
        </p:nvGrpSpPr>
        <p:grpSpPr>
          <a:xfrm>
            <a:off x="13285749" y="3392902"/>
            <a:ext cx="7929565" cy="6172021"/>
            <a:chOff x="6643337" y="4553013"/>
            <a:chExt cx="5295323" cy="416745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6E16369-DDB3-4A93-DC19-AD8A7BF2824B}"/>
                </a:ext>
              </a:extLst>
            </p:cNvPr>
            <p:cNvGrpSpPr/>
            <p:nvPr/>
          </p:nvGrpSpPr>
          <p:grpSpPr>
            <a:xfrm>
              <a:off x="6643337" y="4553013"/>
              <a:ext cx="5295323" cy="4167452"/>
              <a:chOff x="6643337" y="4553013"/>
              <a:chExt cx="5295323" cy="4167452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4212E6B1-23BF-11C5-9235-4D171234E495}"/>
                  </a:ext>
                </a:extLst>
              </p:cNvPr>
              <p:cNvGrpSpPr/>
              <p:nvPr/>
            </p:nvGrpSpPr>
            <p:grpSpPr>
              <a:xfrm>
                <a:off x="6643337" y="4553013"/>
                <a:ext cx="5069716" cy="4167452"/>
                <a:chOff x="6643337" y="4553013"/>
                <a:chExt cx="5069716" cy="4167452"/>
              </a:xfrm>
            </p:grpSpPr>
            <p:pic>
              <p:nvPicPr>
                <p:cNvPr id="51" name="Picture 50">
                  <a:extLst>
                    <a:ext uri="{FF2B5EF4-FFF2-40B4-BE49-F238E27FC236}">
                      <a16:creationId xmlns:a16="http://schemas.microsoft.com/office/drawing/2014/main" id="{90813A12-AEB2-EB95-FCF2-DDE9CEB65E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/>
                <a:stretch/>
              </p:blipFill>
              <p:spPr>
                <a:xfrm>
                  <a:off x="6687828" y="4608854"/>
                  <a:ext cx="5025225" cy="4009488"/>
                </a:xfrm>
                <a:prstGeom prst="rect">
                  <a:avLst/>
                </a:prstGeom>
              </p:spPr>
            </p:pic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BE340F4E-67C9-DFB5-182A-8ADBD397B1EA}"/>
                    </a:ext>
                  </a:extLst>
                </p:cNvPr>
                <p:cNvSpPr/>
                <p:nvPr/>
              </p:nvSpPr>
              <p:spPr>
                <a:xfrm>
                  <a:off x="8223075" y="4553013"/>
                  <a:ext cx="2559529" cy="204246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NL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76AA8AAF-035F-7E0B-28C1-ABBDF8C34BDC}"/>
                    </a:ext>
                  </a:extLst>
                </p:cNvPr>
                <p:cNvSpPr/>
                <p:nvPr/>
              </p:nvSpPr>
              <p:spPr>
                <a:xfrm>
                  <a:off x="6914527" y="8516219"/>
                  <a:ext cx="449870" cy="204246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NL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79DA89B9-E510-9FF8-5F58-B280CF55C3C8}"/>
                    </a:ext>
                  </a:extLst>
                </p:cNvPr>
                <p:cNvSpPr/>
                <p:nvPr/>
              </p:nvSpPr>
              <p:spPr>
                <a:xfrm>
                  <a:off x="6643337" y="8090904"/>
                  <a:ext cx="449870" cy="204246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NL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72648CC-6BEF-E8E1-DB6D-591545B89A6C}"/>
                  </a:ext>
                </a:extLst>
              </p:cNvPr>
              <p:cNvSpPr/>
              <p:nvPr/>
            </p:nvSpPr>
            <p:spPr>
              <a:xfrm rot="5400000">
                <a:off x="11010098" y="7072745"/>
                <a:ext cx="1462678" cy="39444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NL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A7BCA5D-A129-8F87-92E2-391653C22F39}"/>
                </a:ext>
              </a:extLst>
            </p:cNvPr>
            <p:cNvSpPr/>
            <p:nvPr/>
          </p:nvSpPr>
          <p:spPr>
            <a:xfrm rot="5400000">
              <a:off x="10741201" y="5893856"/>
              <a:ext cx="1066946" cy="394447"/>
            </a:xfrm>
            <a:prstGeom prst="rect">
              <a:avLst/>
            </a:prstGeom>
            <a:solidFill>
              <a:srgbClr val="8324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24FE87D-41DB-3AB6-BB52-6D4604A6F1FC}"/>
              </a:ext>
            </a:extLst>
          </p:cNvPr>
          <p:cNvGrpSpPr/>
          <p:nvPr/>
        </p:nvGrpSpPr>
        <p:grpSpPr>
          <a:xfrm>
            <a:off x="4389848" y="3316524"/>
            <a:ext cx="7933274" cy="6172021"/>
            <a:chOff x="14780341" y="5263321"/>
            <a:chExt cx="8687776" cy="683890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A46011C-1D94-DA64-DDC9-ECE7A54C65BD}"/>
                </a:ext>
              </a:extLst>
            </p:cNvPr>
            <p:cNvGrpSpPr/>
            <p:nvPr/>
          </p:nvGrpSpPr>
          <p:grpSpPr>
            <a:xfrm>
              <a:off x="14780341" y="5263321"/>
              <a:ext cx="8608064" cy="6838907"/>
              <a:chOff x="14780341" y="5263321"/>
              <a:chExt cx="8608064" cy="6838907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921A7B8E-740D-A4D3-40D8-D11FB1BCCED9}"/>
                  </a:ext>
                </a:extLst>
              </p:cNvPr>
              <p:cNvGrpSpPr/>
              <p:nvPr/>
            </p:nvGrpSpPr>
            <p:grpSpPr>
              <a:xfrm>
                <a:off x="14780341" y="5263321"/>
                <a:ext cx="8608064" cy="6838907"/>
                <a:chOff x="11887175" y="501190"/>
                <a:chExt cx="8608064" cy="6838907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F5C0CD4D-30AD-50A6-A881-527210D12764}"/>
                    </a:ext>
                  </a:extLst>
                </p:cNvPr>
                <p:cNvGrpSpPr/>
                <p:nvPr/>
              </p:nvGrpSpPr>
              <p:grpSpPr>
                <a:xfrm>
                  <a:off x="11887175" y="501190"/>
                  <a:ext cx="8608064" cy="6838907"/>
                  <a:chOff x="14794196" y="5198769"/>
                  <a:chExt cx="8608064" cy="6838907"/>
                </a:xfrm>
              </p:grpSpPr>
              <p:pic>
                <p:nvPicPr>
                  <p:cNvPr id="46" name="Picture 45">
                    <a:extLst>
                      <a:ext uri="{FF2B5EF4-FFF2-40B4-BE49-F238E27FC236}">
                        <a16:creationId xmlns:a16="http://schemas.microsoft.com/office/drawing/2014/main" id="{B845B3BF-B12B-D732-B502-88C0F39BC57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b="1111"/>
                  <a:stretch/>
                </p:blipFill>
                <p:spPr>
                  <a:xfrm>
                    <a:off x="15149796" y="5381664"/>
                    <a:ext cx="8252464" cy="6499486"/>
                  </a:xfrm>
                  <a:prstGeom prst="rect">
                    <a:avLst/>
                  </a:prstGeom>
                </p:spPr>
              </p:pic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ABAFCA5D-FE7C-AE05-F6FB-124D9DEFD45C}"/>
                      </a:ext>
                    </a:extLst>
                  </p:cNvPr>
                  <p:cNvSpPr/>
                  <p:nvPr/>
                </p:nvSpPr>
                <p:spPr>
                  <a:xfrm>
                    <a:off x="17829327" y="5198769"/>
                    <a:ext cx="4585854" cy="360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NL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AD7FEF50-9579-2ADA-0AAC-198923BD0EC7}"/>
                      </a:ext>
                    </a:extLst>
                  </p:cNvPr>
                  <p:cNvSpPr/>
                  <p:nvPr/>
                </p:nvSpPr>
                <p:spPr>
                  <a:xfrm>
                    <a:off x="14794196" y="11031092"/>
                    <a:ext cx="806022" cy="360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NL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E9D56BFD-AC8C-CED3-7A8A-A04AB7DA0492}"/>
                      </a:ext>
                    </a:extLst>
                  </p:cNvPr>
                  <p:cNvSpPr/>
                  <p:nvPr/>
                </p:nvSpPr>
                <p:spPr>
                  <a:xfrm>
                    <a:off x="15385185" y="11677676"/>
                    <a:ext cx="806022" cy="360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NL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D7E51B7E-7BD5-800B-2ED9-FD4A289222F3}"/>
                    </a:ext>
                  </a:extLst>
                </p:cNvPr>
                <p:cNvSpPr/>
                <p:nvPr/>
              </p:nvSpPr>
              <p:spPr>
                <a:xfrm rot="16200000">
                  <a:off x="19392066" y="3453834"/>
                  <a:ext cx="1077218" cy="360000"/>
                </a:xfrm>
                <a:prstGeom prst="rect">
                  <a:avLst/>
                </a:prstGeom>
                <a:solidFill>
                  <a:srgbClr val="8324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NL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3FB4181-A293-DE41-5241-87DC3A0F4E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794473" y="5433909"/>
                <a:ext cx="431833" cy="839675"/>
              </a:xfrm>
              <a:prstGeom prst="rect">
                <a:avLst/>
              </a:prstGeom>
            </p:spPr>
          </p:pic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E05E64A-29A1-D697-EB6A-BBC82C661BF0}"/>
                </a:ext>
              </a:extLst>
            </p:cNvPr>
            <p:cNvSpPr/>
            <p:nvPr/>
          </p:nvSpPr>
          <p:spPr>
            <a:xfrm rot="16200000">
              <a:off x="20995190" y="8587406"/>
              <a:ext cx="4585854" cy="36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D39CC-E5A3-FFF1-33DF-CCF4A7720C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4850" y="12723168"/>
            <a:ext cx="200376" cy="461665"/>
          </a:xfrm>
        </p:spPr>
        <p:txBody>
          <a:bodyPr/>
          <a:lstStyle/>
          <a:p>
            <a:fld id="{86CB4B4D-7CA3-9044-876B-883B54F8677D}" type="slidenum">
              <a:rPr lang="en-NL" smtClean="0">
                <a:latin typeface="Avenir Light" panose="020B0402020203020204" pitchFamily="34" charset="77"/>
              </a:rPr>
              <a:t>10</a:t>
            </a:fld>
            <a:endParaRPr lang="en-NL" dirty="0">
              <a:latin typeface="Avenir Light" panose="020B0402020203020204" pitchFamily="34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B8B759-5FF8-C171-87FE-C6FA2369F7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677108"/>
          </a:xfrm>
        </p:spPr>
        <p:txBody>
          <a:bodyPr/>
          <a:lstStyle/>
          <a:p>
            <a:r>
              <a:rPr lang="en-NL" sz="4400" cap="none" dirty="0">
                <a:latin typeface="Avenir Light" panose="020B0402020203020204" pitchFamily="34" charset="77"/>
              </a:rPr>
              <a:t>NMO Sensitivity: Neutrino Energies and Directions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EAC6E2-9423-D3E0-C899-53E453B4D209}"/>
              </a:ext>
            </a:extLst>
          </p:cNvPr>
          <p:cNvSpPr txBox="1"/>
          <p:nvPr/>
        </p:nvSpPr>
        <p:spPr>
          <a:xfrm>
            <a:off x="10478137" y="4565960"/>
            <a:ext cx="844125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2800" cap="none" dirty="0">
                <a:solidFill>
                  <a:srgbClr val="00B050"/>
                </a:solidFill>
                <a:latin typeface="Avenir Light" panose="020B0402020203020204" pitchFamily="34" charset="77"/>
              </a:rPr>
              <a:t>NO</a:t>
            </a:r>
            <a:endParaRPr kumimoji="0" lang="en-NL" sz="2800" u="none" strike="noStrike" cap="none" spc="0" normalizeH="0" dirty="0">
              <a:ln>
                <a:noFill/>
              </a:ln>
              <a:solidFill>
                <a:srgbClr val="00B050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B0C199-7286-DF99-DA6A-E9ACD97CA2B7}"/>
              </a:ext>
            </a:extLst>
          </p:cNvPr>
          <p:cNvSpPr/>
          <p:nvPr/>
        </p:nvSpPr>
        <p:spPr>
          <a:xfrm>
            <a:off x="8207680" y="11074046"/>
            <a:ext cx="1120706" cy="24428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CBEBB25-336F-10DA-C748-E38168BEAD9F}"/>
              </a:ext>
            </a:extLst>
          </p:cNvPr>
          <p:cNvSpPr/>
          <p:nvPr/>
        </p:nvSpPr>
        <p:spPr>
          <a:xfrm rot="16200000">
            <a:off x="13139203" y="9545165"/>
            <a:ext cx="2067995" cy="21435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8D9026-35C7-57D9-5FC9-194CFA63A2B0}"/>
              </a:ext>
            </a:extLst>
          </p:cNvPr>
          <p:cNvSpPr txBox="1"/>
          <p:nvPr/>
        </p:nvSpPr>
        <p:spPr>
          <a:xfrm>
            <a:off x="19345906" y="4641763"/>
            <a:ext cx="72817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2800" cap="none" dirty="0">
                <a:solidFill>
                  <a:srgbClr val="00B050"/>
                </a:solidFill>
                <a:latin typeface="Avenir Light" panose="020B0402020203020204" pitchFamily="34" charset="77"/>
              </a:rPr>
              <a:t>IO</a:t>
            </a:r>
            <a:endParaRPr kumimoji="0" lang="en-NL" sz="2800" u="none" strike="noStrike" cap="none" spc="0" normalizeH="0" dirty="0">
              <a:ln>
                <a:noFill/>
              </a:ln>
              <a:solidFill>
                <a:srgbClr val="00B050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F34CCB-92AF-AD90-70FE-84D412654B26}"/>
              </a:ext>
            </a:extLst>
          </p:cNvPr>
          <p:cNvSpPr txBox="1"/>
          <p:nvPr/>
        </p:nvSpPr>
        <p:spPr>
          <a:xfrm>
            <a:off x="18117238" y="224039"/>
            <a:ext cx="6196153" cy="1908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3200" cap="none" dirty="0">
                <a:solidFill>
                  <a:schemeClr val="tx1"/>
                </a:solidFill>
                <a:latin typeface="Avenir Light" panose="020B0402020203020204" pitchFamily="34" charset="77"/>
              </a:rPr>
              <a:t>∆m</a:t>
            </a:r>
            <a:r>
              <a:rPr lang="en-NL" sz="3200" cap="none" baseline="30000" dirty="0">
                <a:solidFill>
                  <a:schemeClr val="tx1"/>
                </a:solidFill>
                <a:latin typeface="Avenir Light" panose="020B0402020203020204" pitchFamily="34" charset="77"/>
              </a:rPr>
              <a:t>2</a:t>
            </a:r>
            <a:r>
              <a:rPr lang="en-NL" sz="3200" cap="none" baseline="-25000" dirty="0">
                <a:solidFill>
                  <a:schemeClr val="tx1"/>
                </a:solidFill>
                <a:latin typeface="Avenir Light" panose="020B0402020203020204" pitchFamily="34" charset="77"/>
              </a:rPr>
              <a:t>32</a:t>
            </a:r>
            <a:r>
              <a:rPr lang="en-NL" sz="3200" cap="none" dirty="0">
                <a:solidFill>
                  <a:schemeClr val="tx1"/>
                </a:solidFill>
                <a:latin typeface="Avenir Light" panose="020B0402020203020204" pitchFamily="34" charset="77"/>
              </a:rPr>
              <a:t> &gt; 0: normal ordering (NO)</a:t>
            </a:r>
          </a:p>
          <a:p>
            <a:endParaRPr lang="en-NL" sz="3200" cap="none" dirty="0">
              <a:solidFill>
                <a:schemeClr val="tx1"/>
              </a:solidFill>
              <a:latin typeface="Avenir Light" panose="020B0402020203020204" pitchFamily="34" charset="77"/>
            </a:endParaRPr>
          </a:p>
          <a:p>
            <a:r>
              <a:rPr lang="en-NL" sz="3200" cap="none" dirty="0">
                <a:solidFill>
                  <a:schemeClr val="tx1"/>
                </a:solidFill>
                <a:latin typeface="Avenir Light" panose="020B0402020203020204" pitchFamily="34" charset="77"/>
              </a:rPr>
              <a:t>∆m</a:t>
            </a:r>
            <a:r>
              <a:rPr lang="en-NL" sz="3200" cap="none" baseline="30000" dirty="0">
                <a:solidFill>
                  <a:schemeClr val="tx1"/>
                </a:solidFill>
                <a:latin typeface="Avenir Light" panose="020B0402020203020204" pitchFamily="34" charset="77"/>
              </a:rPr>
              <a:t>2</a:t>
            </a:r>
            <a:r>
              <a:rPr lang="en-NL" sz="3200" cap="none" baseline="-25000" dirty="0">
                <a:solidFill>
                  <a:schemeClr val="tx1"/>
                </a:solidFill>
                <a:latin typeface="Avenir Light" panose="020B0402020203020204" pitchFamily="34" charset="77"/>
              </a:rPr>
              <a:t>32</a:t>
            </a:r>
            <a:r>
              <a:rPr lang="en-NL" sz="3200" cap="none" dirty="0">
                <a:solidFill>
                  <a:schemeClr val="tx1"/>
                </a:solidFill>
                <a:latin typeface="Avenir Light" panose="020B0402020203020204" pitchFamily="34" charset="77"/>
              </a:rPr>
              <a:t> &lt; 0: inverted ordering (IO)</a:t>
            </a:r>
            <a:endParaRPr lang="en-NL" sz="3200" cap="none" baseline="-25000" dirty="0">
              <a:solidFill>
                <a:schemeClr val="tx1"/>
              </a:solidFill>
              <a:latin typeface="Avenir Light" panose="020B0402020203020204" pitchFamily="34" charset="77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L" sz="3200" u="none" strike="noStrike" cap="none" spc="0" normalizeH="0" baseline="-25000" dirty="0">
              <a:ln>
                <a:noFill/>
              </a:ln>
              <a:solidFill>
                <a:schemeClr val="tx1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71BDFCE-6EAD-03B4-7812-1EE5EBB42D5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654299" y="12286189"/>
            <a:ext cx="17553941" cy="1335619"/>
          </a:xfrm>
        </p:spPr>
        <p:txBody>
          <a:bodyPr/>
          <a:lstStyle/>
          <a:p>
            <a:r>
              <a:rPr lang="nl-NL" sz="1800" dirty="0">
                <a:latin typeface="Avenir Light" panose="020B0402020203020204" pitchFamily="34" charset="77"/>
              </a:rPr>
              <a:t>Daan van Eijk, November 18 2025, Nikhef Neutrino Group Outing</a:t>
            </a:r>
          </a:p>
        </p:txBody>
      </p:sp>
    </p:spTree>
    <p:extLst>
      <p:ext uri="{BB962C8B-B14F-4D97-AF65-F5344CB8AC3E}">
        <p14:creationId xmlns:p14="http://schemas.microsoft.com/office/powerpoint/2010/main" val="383010362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9AD84839-B24F-8D0C-8D8A-20483F38A88E}"/>
              </a:ext>
            </a:extLst>
          </p:cNvPr>
          <p:cNvGrpSpPr/>
          <p:nvPr/>
        </p:nvGrpSpPr>
        <p:grpSpPr>
          <a:xfrm>
            <a:off x="13285749" y="3392902"/>
            <a:ext cx="7929565" cy="6172021"/>
            <a:chOff x="6643337" y="4553013"/>
            <a:chExt cx="5295323" cy="416745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6E16369-DDB3-4A93-DC19-AD8A7BF2824B}"/>
                </a:ext>
              </a:extLst>
            </p:cNvPr>
            <p:cNvGrpSpPr/>
            <p:nvPr/>
          </p:nvGrpSpPr>
          <p:grpSpPr>
            <a:xfrm>
              <a:off x="6643337" y="4553013"/>
              <a:ext cx="5295323" cy="4167452"/>
              <a:chOff x="6643337" y="4553013"/>
              <a:chExt cx="5295323" cy="4167452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4212E6B1-23BF-11C5-9235-4D171234E495}"/>
                  </a:ext>
                </a:extLst>
              </p:cNvPr>
              <p:cNvGrpSpPr/>
              <p:nvPr/>
            </p:nvGrpSpPr>
            <p:grpSpPr>
              <a:xfrm>
                <a:off x="6643337" y="4553013"/>
                <a:ext cx="5069716" cy="4167452"/>
                <a:chOff x="6643337" y="4553013"/>
                <a:chExt cx="5069716" cy="4167452"/>
              </a:xfrm>
            </p:grpSpPr>
            <p:pic>
              <p:nvPicPr>
                <p:cNvPr id="51" name="Picture 50">
                  <a:extLst>
                    <a:ext uri="{FF2B5EF4-FFF2-40B4-BE49-F238E27FC236}">
                      <a16:creationId xmlns:a16="http://schemas.microsoft.com/office/drawing/2014/main" id="{90813A12-AEB2-EB95-FCF2-DDE9CEB65E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/>
                <a:stretch/>
              </p:blipFill>
              <p:spPr>
                <a:xfrm>
                  <a:off x="6687828" y="4608854"/>
                  <a:ext cx="5025225" cy="4009488"/>
                </a:xfrm>
                <a:prstGeom prst="rect">
                  <a:avLst/>
                </a:prstGeom>
              </p:spPr>
            </p:pic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BE340F4E-67C9-DFB5-182A-8ADBD397B1EA}"/>
                    </a:ext>
                  </a:extLst>
                </p:cNvPr>
                <p:cNvSpPr/>
                <p:nvPr/>
              </p:nvSpPr>
              <p:spPr>
                <a:xfrm>
                  <a:off x="8223075" y="4553013"/>
                  <a:ext cx="2559529" cy="204246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NL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76AA8AAF-035F-7E0B-28C1-ABBDF8C34BDC}"/>
                    </a:ext>
                  </a:extLst>
                </p:cNvPr>
                <p:cNvSpPr/>
                <p:nvPr/>
              </p:nvSpPr>
              <p:spPr>
                <a:xfrm>
                  <a:off x="6914527" y="8516219"/>
                  <a:ext cx="449870" cy="204246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NL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79DA89B9-E510-9FF8-5F58-B280CF55C3C8}"/>
                    </a:ext>
                  </a:extLst>
                </p:cNvPr>
                <p:cNvSpPr/>
                <p:nvPr/>
              </p:nvSpPr>
              <p:spPr>
                <a:xfrm>
                  <a:off x="6643337" y="8090904"/>
                  <a:ext cx="449870" cy="204246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NL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72648CC-6BEF-E8E1-DB6D-591545B89A6C}"/>
                  </a:ext>
                </a:extLst>
              </p:cNvPr>
              <p:cNvSpPr/>
              <p:nvPr/>
            </p:nvSpPr>
            <p:spPr>
              <a:xfrm rot="5400000">
                <a:off x="11010098" y="7072745"/>
                <a:ext cx="1462678" cy="39444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NL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A7BCA5D-A129-8F87-92E2-391653C22F39}"/>
                </a:ext>
              </a:extLst>
            </p:cNvPr>
            <p:cNvSpPr/>
            <p:nvPr/>
          </p:nvSpPr>
          <p:spPr>
            <a:xfrm rot="5400000">
              <a:off x="10741201" y="5893856"/>
              <a:ext cx="1066946" cy="394447"/>
            </a:xfrm>
            <a:prstGeom prst="rect">
              <a:avLst/>
            </a:prstGeom>
            <a:solidFill>
              <a:srgbClr val="8324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24FE87D-41DB-3AB6-BB52-6D4604A6F1FC}"/>
              </a:ext>
            </a:extLst>
          </p:cNvPr>
          <p:cNvGrpSpPr/>
          <p:nvPr/>
        </p:nvGrpSpPr>
        <p:grpSpPr>
          <a:xfrm>
            <a:off x="4389848" y="3316524"/>
            <a:ext cx="7933274" cy="6172021"/>
            <a:chOff x="14780341" y="5263321"/>
            <a:chExt cx="8687776" cy="683890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A46011C-1D94-DA64-DDC9-ECE7A54C65BD}"/>
                </a:ext>
              </a:extLst>
            </p:cNvPr>
            <p:cNvGrpSpPr/>
            <p:nvPr/>
          </p:nvGrpSpPr>
          <p:grpSpPr>
            <a:xfrm>
              <a:off x="14780341" y="5263321"/>
              <a:ext cx="8608064" cy="6838907"/>
              <a:chOff x="14780341" y="5263321"/>
              <a:chExt cx="8608064" cy="6838907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921A7B8E-740D-A4D3-40D8-D11FB1BCCED9}"/>
                  </a:ext>
                </a:extLst>
              </p:cNvPr>
              <p:cNvGrpSpPr/>
              <p:nvPr/>
            </p:nvGrpSpPr>
            <p:grpSpPr>
              <a:xfrm>
                <a:off x="14780341" y="5263321"/>
                <a:ext cx="8608064" cy="6838907"/>
                <a:chOff x="11887175" y="501190"/>
                <a:chExt cx="8608064" cy="6838907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F5C0CD4D-30AD-50A6-A881-527210D12764}"/>
                    </a:ext>
                  </a:extLst>
                </p:cNvPr>
                <p:cNvGrpSpPr/>
                <p:nvPr/>
              </p:nvGrpSpPr>
              <p:grpSpPr>
                <a:xfrm>
                  <a:off x="11887175" y="501190"/>
                  <a:ext cx="8608064" cy="6838907"/>
                  <a:chOff x="14794196" y="5198769"/>
                  <a:chExt cx="8608064" cy="6838907"/>
                </a:xfrm>
              </p:grpSpPr>
              <p:pic>
                <p:nvPicPr>
                  <p:cNvPr id="46" name="Picture 45">
                    <a:extLst>
                      <a:ext uri="{FF2B5EF4-FFF2-40B4-BE49-F238E27FC236}">
                        <a16:creationId xmlns:a16="http://schemas.microsoft.com/office/drawing/2014/main" id="{B845B3BF-B12B-D732-B502-88C0F39BC57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b="1111"/>
                  <a:stretch/>
                </p:blipFill>
                <p:spPr>
                  <a:xfrm>
                    <a:off x="15149796" y="5381664"/>
                    <a:ext cx="8252464" cy="6499486"/>
                  </a:xfrm>
                  <a:prstGeom prst="rect">
                    <a:avLst/>
                  </a:prstGeom>
                </p:spPr>
              </p:pic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ABAFCA5D-FE7C-AE05-F6FB-124D9DEFD45C}"/>
                      </a:ext>
                    </a:extLst>
                  </p:cNvPr>
                  <p:cNvSpPr/>
                  <p:nvPr/>
                </p:nvSpPr>
                <p:spPr>
                  <a:xfrm>
                    <a:off x="17829327" y="5198769"/>
                    <a:ext cx="4585854" cy="360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NL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AD7FEF50-9579-2ADA-0AAC-198923BD0EC7}"/>
                      </a:ext>
                    </a:extLst>
                  </p:cNvPr>
                  <p:cNvSpPr/>
                  <p:nvPr/>
                </p:nvSpPr>
                <p:spPr>
                  <a:xfrm>
                    <a:off x="14794196" y="11031092"/>
                    <a:ext cx="806022" cy="360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NL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E9D56BFD-AC8C-CED3-7A8A-A04AB7DA0492}"/>
                      </a:ext>
                    </a:extLst>
                  </p:cNvPr>
                  <p:cNvSpPr/>
                  <p:nvPr/>
                </p:nvSpPr>
                <p:spPr>
                  <a:xfrm>
                    <a:off x="15385185" y="11677676"/>
                    <a:ext cx="806022" cy="360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NL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D7E51B7E-7BD5-800B-2ED9-FD4A289222F3}"/>
                    </a:ext>
                  </a:extLst>
                </p:cNvPr>
                <p:cNvSpPr/>
                <p:nvPr/>
              </p:nvSpPr>
              <p:spPr>
                <a:xfrm rot="16200000">
                  <a:off x="19392066" y="3453834"/>
                  <a:ext cx="1077218" cy="360000"/>
                </a:xfrm>
                <a:prstGeom prst="rect">
                  <a:avLst/>
                </a:prstGeom>
                <a:solidFill>
                  <a:srgbClr val="8324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NL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3FB4181-A293-DE41-5241-87DC3A0F4E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794473" y="5433909"/>
                <a:ext cx="431833" cy="839675"/>
              </a:xfrm>
              <a:prstGeom prst="rect">
                <a:avLst/>
              </a:prstGeom>
            </p:spPr>
          </p:pic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E05E64A-29A1-D697-EB6A-BBC82C661BF0}"/>
                </a:ext>
              </a:extLst>
            </p:cNvPr>
            <p:cNvSpPr/>
            <p:nvPr/>
          </p:nvSpPr>
          <p:spPr>
            <a:xfrm rot="16200000">
              <a:off x="20995190" y="8587406"/>
              <a:ext cx="4585854" cy="36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D39CC-E5A3-FFF1-33DF-CCF4A7720C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4850" y="12723168"/>
            <a:ext cx="200376" cy="461665"/>
          </a:xfrm>
        </p:spPr>
        <p:txBody>
          <a:bodyPr/>
          <a:lstStyle/>
          <a:p>
            <a:fld id="{86CB4B4D-7CA3-9044-876B-883B54F8677D}" type="slidenum">
              <a:rPr lang="en-NL" smtClean="0">
                <a:latin typeface="Avenir Light" panose="020B0402020203020204" pitchFamily="34" charset="77"/>
              </a:rPr>
              <a:t>11</a:t>
            </a:fld>
            <a:endParaRPr lang="en-NL" dirty="0">
              <a:latin typeface="Avenir Light" panose="020B0402020203020204" pitchFamily="34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B8B759-5FF8-C171-87FE-C6FA2369F7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677108"/>
          </a:xfrm>
        </p:spPr>
        <p:txBody>
          <a:bodyPr/>
          <a:lstStyle/>
          <a:p>
            <a:r>
              <a:rPr lang="en-NL" sz="4400" cap="none" dirty="0">
                <a:latin typeface="Avenir Light" panose="020B0402020203020204" pitchFamily="34" charset="77"/>
              </a:rPr>
              <a:t>NMO Sensitivity: Neutrino Energies and Directions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EAC6E2-9423-D3E0-C899-53E453B4D209}"/>
              </a:ext>
            </a:extLst>
          </p:cNvPr>
          <p:cNvSpPr txBox="1"/>
          <p:nvPr/>
        </p:nvSpPr>
        <p:spPr>
          <a:xfrm>
            <a:off x="10478137" y="4565960"/>
            <a:ext cx="844125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2800" cap="none" dirty="0">
                <a:solidFill>
                  <a:srgbClr val="00B050"/>
                </a:solidFill>
                <a:latin typeface="Avenir Light" panose="020B0402020203020204" pitchFamily="34" charset="77"/>
              </a:rPr>
              <a:t>NO</a:t>
            </a:r>
            <a:endParaRPr kumimoji="0" lang="en-NL" sz="2800" u="none" strike="noStrike" cap="none" spc="0" normalizeH="0" dirty="0">
              <a:ln>
                <a:noFill/>
              </a:ln>
              <a:solidFill>
                <a:srgbClr val="00B050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B0C199-7286-DF99-DA6A-E9ACD97CA2B7}"/>
              </a:ext>
            </a:extLst>
          </p:cNvPr>
          <p:cNvSpPr/>
          <p:nvPr/>
        </p:nvSpPr>
        <p:spPr>
          <a:xfrm>
            <a:off x="8207680" y="11074046"/>
            <a:ext cx="1120706" cy="24428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CBEBB25-336F-10DA-C748-E38168BEAD9F}"/>
              </a:ext>
            </a:extLst>
          </p:cNvPr>
          <p:cNvSpPr/>
          <p:nvPr/>
        </p:nvSpPr>
        <p:spPr>
          <a:xfrm rot="16200000">
            <a:off x="13139203" y="9545165"/>
            <a:ext cx="2067995" cy="21435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8D9026-35C7-57D9-5FC9-194CFA63A2B0}"/>
              </a:ext>
            </a:extLst>
          </p:cNvPr>
          <p:cNvSpPr txBox="1"/>
          <p:nvPr/>
        </p:nvSpPr>
        <p:spPr>
          <a:xfrm>
            <a:off x="19345906" y="4641763"/>
            <a:ext cx="72817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2800" cap="none" dirty="0">
                <a:solidFill>
                  <a:srgbClr val="00B050"/>
                </a:solidFill>
                <a:latin typeface="Avenir Light" panose="020B0402020203020204" pitchFamily="34" charset="77"/>
              </a:rPr>
              <a:t>IO</a:t>
            </a:r>
            <a:endParaRPr kumimoji="0" lang="en-NL" sz="2800" u="none" strike="noStrike" cap="none" spc="0" normalizeH="0" dirty="0">
              <a:ln>
                <a:noFill/>
              </a:ln>
              <a:solidFill>
                <a:srgbClr val="00B050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7266B7-7ADB-845B-14F2-04A6C62F6E65}"/>
              </a:ext>
            </a:extLst>
          </p:cNvPr>
          <p:cNvSpPr/>
          <p:nvPr/>
        </p:nvSpPr>
        <p:spPr>
          <a:xfrm>
            <a:off x="7265657" y="8174952"/>
            <a:ext cx="1615107" cy="324895"/>
          </a:xfrm>
          <a:prstGeom prst="rect">
            <a:avLst/>
          </a:prstGeom>
          <a:solidFill>
            <a:srgbClr val="92D050">
              <a:alpha val="50196"/>
            </a:srgbClr>
          </a:solidFill>
          <a:ln w="57150" cap="flat">
            <a:solidFill>
              <a:srgbClr val="92D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99100C-F33A-415E-C57C-6C74285F2D43}"/>
              </a:ext>
            </a:extLst>
          </p:cNvPr>
          <p:cNvSpPr txBox="1"/>
          <p:nvPr/>
        </p:nvSpPr>
        <p:spPr>
          <a:xfrm>
            <a:off x="7703395" y="10439293"/>
            <a:ext cx="1197690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2800" cap="none" dirty="0">
                <a:solidFill>
                  <a:schemeClr val="tx1"/>
                </a:solidFill>
                <a:latin typeface="Avenir Light" panose="020B0402020203020204" pitchFamily="34" charset="77"/>
              </a:rPr>
              <a:t>NMO sensitivity in energy range 3-10 GeV and -1&lt; cos(theta)&lt; -0.8</a:t>
            </a:r>
            <a:endParaRPr kumimoji="0" lang="en-NL" sz="2800" u="none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3C1E7E-149C-4AD6-C5BE-BA4E25BB2DC3}"/>
              </a:ext>
            </a:extLst>
          </p:cNvPr>
          <p:cNvSpPr txBox="1"/>
          <p:nvPr/>
        </p:nvSpPr>
        <p:spPr>
          <a:xfrm>
            <a:off x="18117238" y="224039"/>
            <a:ext cx="6196153" cy="1908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3200" cap="none" dirty="0">
                <a:solidFill>
                  <a:schemeClr val="tx1"/>
                </a:solidFill>
                <a:latin typeface="Avenir Light" panose="020B0402020203020204" pitchFamily="34" charset="77"/>
              </a:rPr>
              <a:t>∆m</a:t>
            </a:r>
            <a:r>
              <a:rPr lang="en-NL" sz="3200" cap="none" baseline="30000" dirty="0">
                <a:solidFill>
                  <a:schemeClr val="tx1"/>
                </a:solidFill>
                <a:latin typeface="Avenir Light" panose="020B0402020203020204" pitchFamily="34" charset="77"/>
              </a:rPr>
              <a:t>2</a:t>
            </a:r>
            <a:r>
              <a:rPr lang="en-NL" sz="3200" cap="none" baseline="-25000" dirty="0">
                <a:solidFill>
                  <a:schemeClr val="tx1"/>
                </a:solidFill>
                <a:latin typeface="Avenir Light" panose="020B0402020203020204" pitchFamily="34" charset="77"/>
              </a:rPr>
              <a:t>32</a:t>
            </a:r>
            <a:r>
              <a:rPr lang="en-NL" sz="3200" cap="none" dirty="0">
                <a:solidFill>
                  <a:schemeClr val="tx1"/>
                </a:solidFill>
                <a:latin typeface="Avenir Light" panose="020B0402020203020204" pitchFamily="34" charset="77"/>
              </a:rPr>
              <a:t> &gt; 0: normal ordering (NO)</a:t>
            </a:r>
          </a:p>
          <a:p>
            <a:endParaRPr lang="en-NL" sz="3200" cap="none" dirty="0">
              <a:solidFill>
                <a:schemeClr val="tx1"/>
              </a:solidFill>
              <a:latin typeface="Avenir Light" panose="020B0402020203020204" pitchFamily="34" charset="77"/>
            </a:endParaRPr>
          </a:p>
          <a:p>
            <a:r>
              <a:rPr lang="en-NL" sz="3200" cap="none" dirty="0">
                <a:solidFill>
                  <a:schemeClr val="tx1"/>
                </a:solidFill>
                <a:latin typeface="Avenir Light" panose="020B0402020203020204" pitchFamily="34" charset="77"/>
              </a:rPr>
              <a:t>∆m</a:t>
            </a:r>
            <a:r>
              <a:rPr lang="en-NL" sz="3200" cap="none" baseline="30000" dirty="0">
                <a:solidFill>
                  <a:schemeClr val="tx1"/>
                </a:solidFill>
                <a:latin typeface="Avenir Light" panose="020B0402020203020204" pitchFamily="34" charset="77"/>
              </a:rPr>
              <a:t>2</a:t>
            </a:r>
            <a:r>
              <a:rPr lang="en-NL" sz="3200" cap="none" baseline="-25000" dirty="0">
                <a:solidFill>
                  <a:schemeClr val="tx1"/>
                </a:solidFill>
                <a:latin typeface="Avenir Light" panose="020B0402020203020204" pitchFamily="34" charset="77"/>
              </a:rPr>
              <a:t>32</a:t>
            </a:r>
            <a:r>
              <a:rPr lang="en-NL" sz="3200" cap="none" dirty="0">
                <a:solidFill>
                  <a:schemeClr val="tx1"/>
                </a:solidFill>
                <a:latin typeface="Avenir Light" panose="020B0402020203020204" pitchFamily="34" charset="77"/>
              </a:rPr>
              <a:t> &lt; 0: inverted ordering (IO)</a:t>
            </a:r>
            <a:endParaRPr lang="en-NL" sz="3200" cap="none" baseline="-25000" dirty="0">
              <a:solidFill>
                <a:schemeClr val="tx1"/>
              </a:solidFill>
              <a:latin typeface="Avenir Light" panose="020B0402020203020204" pitchFamily="34" charset="77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L" sz="3200" u="none" strike="noStrike" cap="none" spc="0" normalizeH="0" baseline="-25000" dirty="0">
              <a:ln>
                <a:noFill/>
              </a:ln>
              <a:solidFill>
                <a:schemeClr val="tx1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1EF1D8-907C-A9D1-44E6-E1592CF4A6A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654299" y="12286189"/>
            <a:ext cx="17553941" cy="1335619"/>
          </a:xfrm>
        </p:spPr>
        <p:txBody>
          <a:bodyPr/>
          <a:lstStyle/>
          <a:p>
            <a:r>
              <a:rPr lang="nl-NL" sz="1800" dirty="0">
                <a:latin typeface="Avenir Light" panose="020B0402020203020204" pitchFamily="34" charset="77"/>
              </a:rPr>
              <a:t>Daan van Eijk, November 18 2025, Nikhef Neutrino Group Outing</a:t>
            </a:r>
          </a:p>
        </p:txBody>
      </p:sp>
    </p:spTree>
    <p:extLst>
      <p:ext uri="{BB962C8B-B14F-4D97-AF65-F5344CB8AC3E}">
        <p14:creationId xmlns:p14="http://schemas.microsoft.com/office/powerpoint/2010/main" val="101436829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5FCC006E-075C-D08D-E6E6-056B1872AD4B}"/>
              </a:ext>
            </a:extLst>
          </p:cNvPr>
          <p:cNvGrpSpPr/>
          <p:nvPr/>
        </p:nvGrpSpPr>
        <p:grpSpPr>
          <a:xfrm>
            <a:off x="11898350" y="5286193"/>
            <a:ext cx="4848959" cy="3880053"/>
            <a:chOff x="11898350" y="5286193"/>
            <a:chExt cx="4848959" cy="3880053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6B89D2A-1D6D-5D33-E1BB-6D9860FC6E19}"/>
                </a:ext>
              </a:extLst>
            </p:cNvPr>
            <p:cNvGrpSpPr/>
            <p:nvPr/>
          </p:nvGrpSpPr>
          <p:grpSpPr>
            <a:xfrm>
              <a:off x="11898350" y="5286193"/>
              <a:ext cx="4848959" cy="3880053"/>
              <a:chOff x="14780341" y="5263321"/>
              <a:chExt cx="8687776" cy="6838907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261F314F-9E61-A4E0-456B-9F6D0A7EDEFB}"/>
                  </a:ext>
                </a:extLst>
              </p:cNvPr>
              <p:cNvGrpSpPr/>
              <p:nvPr/>
            </p:nvGrpSpPr>
            <p:grpSpPr>
              <a:xfrm>
                <a:off x="14780341" y="5263321"/>
                <a:ext cx="8608064" cy="6838907"/>
                <a:chOff x="14780341" y="5263321"/>
                <a:chExt cx="8608064" cy="6838907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E4B078B0-A5FF-A5A1-F184-5C141F675C02}"/>
                    </a:ext>
                  </a:extLst>
                </p:cNvPr>
                <p:cNvGrpSpPr/>
                <p:nvPr/>
              </p:nvGrpSpPr>
              <p:grpSpPr>
                <a:xfrm>
                  <a:off x="14780341" y="5263321"/>
                  <a:ext cx="8608064" cy="6838907"/>
                  <a:chOff x="11887175" y="501190"/>
                  <a:chExt cx="8608064" cy="6838907"/>
                </a:xfrm>
              </p:grpSpPr>
              <p:grpSp>
                <p:nvGrpSpPr>
                  <p:cNvPr id="44" name="Group 43">
                    <a:extLst>
                      <a:ext uri="{FF2B5EF4-FFF2-40B4-BE49-F238E27FC236}">
                        <a16:creationId xmlns:a16="http://schemas.microsoft.com/office/drawing/2014/main" id="{DD5D3508-0CEC-3A34-FCF8-1D4B8F499B4A}"/>
                      </a:ext>
                    </a:extLst>
                  </p:cNvPr>
                  <p:cNvGrpSpPr/>
                  <p:nvPr/>
                </p:nvGrpSpPr>
                <p:grpSpPr>
                  <a:xfrm>
                    <a:off x="11887175" y="501190"/>
                    <a:ext cx="8608064" cy="6838907"/>
                    <a:chOff x="14794196" y="5198769"/>
                    <a:chExt cx="8608064" cy="6838907"/>
                  </a:xfrm>
                </p:grpSpPr>
                <p:pic>
                  <p:nvPicPr>
                    <p:cNvPr id="46" name="Picture 45">
                      <a:extLst>
                        <a:ext uri="{FF2B5EF4-FFF2-40B4-BE49-F238E27FC236}">
                          <a16:creationId xmlns:a16="http://schemas.microsoft.com/office/drawing/2014/main" id="{8734F003-ECD5-958C-5DCF-CFEC1DCDAF9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b="1111"/>
                    <a:stretch/>
                  </p:blipFill>
                  <p:spPr>
                    <a:xfrm>
                      <a:off x="15149796" y="5381664"/>
                      <a:ext cx="8252464" cy="649948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927E2845-8E8A-62B1-4FED-C916368504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829327" y="5198769"/>
                      <a:ext cx="4585854" cy="3600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0" tIns="0" rIns="0" bIns="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NL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23030930-1C70-C4FE-CF94-BFAE8FF3E7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794196" y="11031092"/>
                      <a:ext cx="806022" cy="3600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0" tIns="0" rIns="0" bIns="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NL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63820918-6848-3E24-3FD7-861E4633F1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385185" y="11677676"/>
                      <a:ext cx="806022" cy="3600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0" tIns="0" rIns="0" bIns="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NL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137E251A-549C-3B4F-161C-5FD05A22382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9392066" y="3453834"/>
                    <a:ext cx="1077218" cy="360000"/>
                  </a:xfrm>
                  <a:prstGeom prst="rect">
                    <a:avLst/>
                  </a:prstGeom>
                  <a:solidFill>
                    <a:srgbClr val="832400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NL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70CCF4AF-13DD-F32C-D63C-98D7E340D3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794473" y="5433909"/>
                  <a:ext cx="431833" cy="839675"/>
                </a:xfrm>
                <a:prstGeom prst="rect">
                  <a:avLst/>
                </a:prstGeom>
              </p:spPr>
            </p:pic>
          </p:grp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E426DF7-4155-1BD9-9BBA-AFADA9F0FCAD}"/>
                  </a:ext>
                </a:extLst>
              </p:cNvPr>
              <p:cNvSpPr/>
              <p:nvPr/>
            </p:nvSpPr>
            <p:spPr>
              <a:xfrm rot="16200000">
                <a:off x="20995190" y="8587406"/>
                <a:ext cx="4585854" cy="3600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NL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CA68060-9DE5-599A-D652-A271CDDAB401}"/>
                </a:ext>
              </a:extLst>
            </p:cNvPr>
            <p:cNvSpPr txBox="1"/>
            <p:nvPr/>
          </p:nvSpPr>
          <p:spPr>
            <a:xfrm>
              <a:off x="15376092" y="5369156"/>
              <a:ext cx="271705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NL" sz="2800" b="1" u="none" strike="noStrike" cap="none" spc="0" normalizeH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Light" panose="020B0402020203020204" pitchFamily="34" charset="77"/>
                  <a:sym typeface="Arial"/>
                </a:rPr>
                <a:t>-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8D18439-1CB5-5DE2-BF80-17CC29D3B08F}"/>
                </a:ext>
              </a:extLst>
            </p:cNvPr>
            <p:cNvSpPr txBox="1"/>
            <p:nvPr/>
          </p:nvSpPr>
          <p:spPr>
            <a:xfrm>
              <a:off x="15948085" y="5369156"/>
              <a:ext cx="271705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NL" sz="2800" b="1" u="none" strike="noStrike" cap="none" spc="0" normalizeH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Light" panose="020B0402020203020204" pitchFamily="34" charset="77"/>
                  <a:sym typeface="Arial"/>
                </a:rPr>
                <a:t>-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23763-22D6-7D7A-20A7-7CE5253FE208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34624" y="344348"/>
            <a:ext cx="23119358" cy="1052652"/>
          </a:xfrm>
        </p:spPr>
        <p:txBody>
          <a:bodyPr/>
          <a:lstStyle/>
          <a:p>
            <a:r>
              <a:rPr lang="en-NL" sz="6000" dirty="0">
                <a:solidFill>
                  <a:schemeClr val="tx1"/>
                </a:solidFill>
                <a:latin typeface="Avenir Light" panose="020B0402020203020204" pitchFamily="34" charset="77"/>
              </a:rPr>
              <a:t>NMO Sensitivity: Neutrinos vs Anti-Neutrinos</a:t>
            </a:r>
            <a:endParaRPr lang="en-NL" dirty="0">
              <a:latin typeface="Avenir Light" panose="020B0402020203020204" pitchFamily="34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D39CC-E5A3-FFF1-33DF-CCF4A7720C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4850" y="12723168"/>
            <a:ext cx="200376" cy="461665"/>
          </a:xfrm>
        </p:spPr>
        <p:txBody>
          <a:bodyPr/>
          <a:lstStyle/>
          <a:p>
            <a:fld id="{86CB4B4D-7CA3-9044-876B-883B54F8677D}" type="slidenum">
              <a:rPr lang="en-NL" smtClean="0">
                <a:latin typeface="Avenir Light" panose="020B0402020203020204" pitchFamily="34" charset="77"/>
              </a:rPr>
              <a:t>12</a:t>
            </a:fld>
            <a:endParaRPr lang="en-NL" dirty="0">
              <a:latin typeface="Avenir Light" panose="020B0402020203020204" pitchFamily="34" charset="77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29CA94-C215-0B66-4157-78DFF6C9D46E}"/>
              </a:ext>
            </a:extLst>
          </p:cNvPr>
          <p:cNvGrpSpPr/>
          <p:nvPr/>
        </p:nvGrpSpPr>
        <p:grpSpPr>
          <a:xfrm>
            <a:off x="6986457" y="1120943"/>
            <a:ext cx="4848959" cy="3880053"/>
            <a:chOff x="14780341" y="5263321"/>
            <a:chExt cx="8687776" cy="683890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6A7B06B-D0B1-081A-2879-A4B962150315}"/>
                </a:ext>
              </a:extLst>
            </p:cNvPr>
            <p:cNvGrpSpPr/>
            <p:nvPr/>
          </p:nvGrpSpPr>
          <p:grpSpPr>
            <a:xfrm>
              <a:off x="14780341" y="5263321"/>
              <a:ext cx="8608064" cy="6838907"/>
              <a:chOff x="14780341" y="5263321"/>
              <a:chExt cx="8608064" cy="6838907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96C74CBE-0F9F-3C2F-B244-972607F4ABB1}"/>
                  </a:ext>
                </a:extLst>
              </p:cNvPr>
              <p:cNvGrpSpPr/>
              <p:nvPr/>
            </p:nvGrpSpPr>
            <p:grpSpPr>
              <a:xfrm>
                <a:off x="14780341" y="5263321"/>
                <a:ext cx="8608064" cy="6838907"/>
                <a:chOff x="11887175" y="501190"/>
                <a:chExt cx="8608064" cy="6838907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72A081F4-636A-DBB3-79FF-4D4F5A3E2163}"/>
                    </a:ext>
                  </a:extLst>
                </p:cNvPr>
                <p:cNvGrpSpPr/>
                <p:nvPr/>
              </p:nvGrpSpPr>
              <p:grpSpPr>
                <a:xfrm>
                  <a:off x="11887175" y="501190"/>
                  <a:ext cx="8608064" cy="6838907"/>
                  <a:chOff x="14794196" y="5198769"/>
                  <a:chExt cx="8608064" cy="6838907"/>
                </a:xfrm>
              </p:grpSpPr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C1C5DD07-80F7-96E9-CD7F-6C42651078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b="1111"/>
                  <a:stretch/>
                </p:blipFill>
                <p:spPr>
                  <a:xfrm>
                    <a:off x="15149796" y="5381664"/>
                    <a:ext cx="8252464" cy="6499486"/>
                  </a:xfrm>
                  <a:prstGeom prst="rect">
                    <a:avLst/>
                  </a:prstGeom>
                </p:spPr>
              </p:pic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A9202AA5-1387-5E76-BBE2-5F032D885583}"/>
                      </a:ext>
                    </a:extLst>
                  </p:cNvPr>
                  <p:cNvSpPr/>
                  <p:nvPr/>
                </p:nvSpPr>
                <p:spPr>
                  <a:xfrm>
                    <a:off x="17829327" y="5198769"/>
                    <a:ext cx="4585854" cy="360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NL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B6B06C22-1CEA-66C1-B6A5-219106862692}"/>
                      </a:ext>
                    </a:extLst>
                  </p:cNvPr>
                  <p:cNvSpPr/>
                  <p:nvPr/>
                </p:nvSpPr>
                <p:spPr>
                  <a:xfrm>
                    <a:off x="14794196" y="11031092"/>
                    <a:ext cx="806022" cy="360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NL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07B2E90B-2A1F-599F-4CD1-13CF8A749B4A}"/>
                      </a:ext>
                    </a:extLst>
                  </p:cNvPr>
                  <p:cNvSpPr/>
                  <p:nvPr/>
                </p:nvSpPr>
                <p:spPr>
                  <a:xfrm>
                    <a:off x="15385185" y="11677676"/>
                    <a:ext cx="806022" cy="360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NL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D54D2B0-F730-051D-0970-C479CE12E6B5}"/>
                    </a:ext>
                  </a:extLst>
                </p:cNvPr>
                <p:cNvSpPr/>
                <p:nvPr/>
              </p:nvSpPr>
              <p:spPr>
                <a:xfrm rot="16200000">
                  <a:off x="19392066" y="3453834"/>
                  <a:ext cx="1077218" cy="360000"/>
                </a:xfrm>
                <a:prstGeom prst="rect">
                  <a:avLst/>
                </a:prstGeom>
                <a:solidFill>
                  <a:srgbClr val="8324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NL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5FFE129E-E622-A706-4FE3-F601DEE4F3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94473" y="5433909"/>
                <a:ext cx="431833" cy="839675"/>
              </a:xfrm>
              <a:prstGeom prst="rect">
                <a:avLst/>
              </a:prstGeom>
            </p:spPr>
          </p:pic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B349C59-34AE-03A3-F6DB-9B296720DFF6}"/>
                </a:ext>
              </a:extLst>
            </p:cNvPr>
            <p:cNvSpPr/>
            <p:nvPr/>
          </p:nvSpPr>
          <p:spPr>
            <a:xfrm rot="16200000">
              <a:off x="20995190" y="8587406"/>
              <a:ext cx="4585854" cy="36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E6B6FCB-89B4-DFE6-AAA5-7EA8D712AFAE}"/>
              </a:ext>
            </a:extLst>
          </p:cNvPr>
          <p:cNvSpPr txBox="1"/>
          <p:nvPr/>
        </p:nvSpPr>
        <p:spPr>
          <a:xfrm>
            <a:off x="10434671" y="1962207"/>
            <a:ext cx="844125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2800" cap="none" dirty="0">
                <a:solidFill>
                  <a:srgbClr val="00B050"/>
                </a:solidFill>
                <a:latin typeface="Avenir Light" panose="020B0402020203020204" pitchFamily="34" charset="77"/>
              </a:rPr>
              <a:t>NO</a:t>
            </a:r>
            <a:endParaRPr kumimoji="0" lang="en-NL" sz="2800" u="none" strike="noStrike" cap="none" spc="0" normalizeH="0" dirty="0">
              <a:ln>
                <a:noFill/>
              </a:ln>
              <a:solidFill>
                <a:srgbClr val="00B050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E6308AD-EEE9-667A-E135-94979A7DDC41}"/>
              </a:ext>
            </a:extLst>
          </p:cNvPr>
          <p:cNvGrpSpPr/>
          <p:nvPr/>
        </p:nvGrpSpPr>
        <p:grpSpPr>
          <a:xfrm>
            <a:off x="11999648" y="1200317"/>
            <a:ext cx="4930143" cy="3880053"/>
            <a:chOff x="6643337" y="4553013"/>
            <a:chExt cx="5295323" cy="416745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2D8588E-42B8-05AA-7745-A79100905ABA}"/>
                </a:ext>
              </a:extLst>
            </p:cNvPr>
            <p:cNvGrpSpPr/>
            <p:nvPr/>
          </p:nvGrpSpPr>
          <p:grpSpPr>
            <a:xfrm>
              <a:off x="6643337" y="4553013"/>
              <a:ext cx="5295323" cy="4167452"/>
              <a:chOff x="6643337" y="4553013"/>
              <a:chExt cx="5295323" cy="4167452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36DCD32E-48A5-FD5C-3308-C3803FA7A07C}"/>
                  </a:ext>
                </a:extLst>
              </p:cNvPr>
              <p:cNvGrpSpPr/>
              <p:nvPr/>
            </p:nvGrpSpPr>
            <p:grpSpPr>
              <a:xfrm>
                <a:off x="6643337" y="4553013"/>
                <a:ext cx="5069716" cy="4167452"/>
                <a:chOff x="6643337" y="4553013"/>
                <a:chExt cx="5069716" cy="4167452"/>
              </a:xfrm>
            </p:grpSpPr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DE02C13F-DB51-5570-962D-F444C75E7C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/>
                <a:stretch/>
              </p:blipFill>
              <p:spPr>
                <a:xfrm>
                  <a:off x="6687828" y="4608854"/>
                  <a:ext cx="5025225" cy="4009488"/>
                </a:xfrm>
                <a:prstGeom prst="rect">
                  <a:avLst/>
                </a:prstGeom>
              </p:spPr>
            </p:pic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DFCD79FD-79C6-12C0-5692-6B2ED76F362B}"/>
                    </a:ext>
                  </a:extLst>
                </p:cNvPr>
                <p:cNvSpPr/>
                <p:nvPr/>
              </p:nvSpPr>
              <p:spPr>
                <a:xfrm>
                  <a:off x="8223075" y="4553013"/>
                  <a:ext cx="2559529" cy="204246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NL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BE067F6-F220-47BC-2B25-7A072290EFA5}"/>
                    </a:ext>
                  </a:extLst>
                </p:cNvPr>
                <p:cNvSpPr/>
                <p:nvPr/>
              </p:nvSpPr>
              <p:spPr>
                <a:xfrm>
                  <a:off x="6914527" y="8516219"/>
                  <a:ext cx="449870" cy="204246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NL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A0346AE-C12F-D01B-2728-8D7543C49227}"/>
                    </a:ext>
                  </a:extLst>
                </p:cNvPr>
                <p:cNvSpPr/>
                <p:nvPr/>
              </p:nvSpPr>
              <p:spPr>
                <a:xfrm>
                  <a:off x="6643337" y="8090904"/>
                  <a:ext cx="449870" cy="204246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NL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AB0D6E8-495D-71BB-980C-C03A6F8D3A6E}"/>
                  </a:ext>
                </a:extLst>
              </p:cNvPr>
              <p:cNvSpPr/>
              <p:nvPr/>
            </p:nvSpPr>
            <p:spPr>
              <a:xfrm rot="5400000">
                <a:off x="11010098" y="7072745"/>
                <a:ext cx="1462678" cy="39444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NL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F519014-7AF8-E62D-C1F1-1DD30FB164C8}"/>
                </a:ext>
              </a:extLst>
            </p:cNvPr>
            <p:cNvSpPr/>
            <p:nvPr/>
          </p:nvSpPr>
          <p:spPr>
            <a:xfrm rot="5400000">
              <a:off x="10741201" y="5893856"/>
              <a:ext cx="1066946" cy="394447"/>
            </a:xfrm>
            <a:prstGeom prst="rect">
              <a:avLst/>
            </a:prstGeom>
            <a:solidFill>
              <a:srgbClr val="8324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946580F-9E39-9869-A4D7-C3BA215AA0FC}"/>
              </a:ext>
            </a:extLst>
          </p:cNvPr>
          <p:cNvSpPr txBox="1"/>
          <p:nvPr/>
        </p:nvSpPr>
        <p:spPr>
          <a:xfrm>
            <a:off x="15638814" y="2077021"/>
            <a:ext cx="72817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2800" cap="none" dirty="0">
                <a:solidFill>
                  <a:srgbClr val="00B050"/>
                </a:solidFill>
                <a:latin typeface="Avenir Light" panose="020B0402020203020204" pitchFamily="34" charset="77"/>
              </a:rPr>
              <a:t>IO</a:t>
            </a:r>
            <a:endParaRPr kumimoji="0" lang="en-NL" sz="2800" u="none" strike="noStrike" cap="none" spc="0" normalizeH="0" dirty="0">
              <a:ln>
                <a:noFill/>
              </a:ln>
              <a:solidFill>
                <a:srgbClr val="00B050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302D4B2-73D5-5CE0-3D9D-B9178722C83D}"/>
              </a:ext>
            </a:extLst>
          </p:cNvPr>
          <p:cNvSpPr txBox="1"/>
          <p:nvPr/>
        </p:nvSpPr>
        <p:spPr>
          <a:xfrm>
            <a:off x="15638833" y="6202849"/>
            <a:ext cx="72817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2800" cap="none" dirty="0">
                <a:solidFill>
                  <a:srgbClr val="00B050"/>
                </a:solidFill>
                <a:latin typeface="Avenir Light" panose="020B0402020203020204" pitchFamily="34" charset="77"/>
              </a:rPr>
              <a:t>IO</a:t>
            </a:r>
            <a:endParaRPr kumimoji="0" lang="en-NL" sz="2800" u="none" strike="noStrike" cap="none" spc="0" normalizeH="0" dirty="0">
              <a:ln>
                <a:noFill/>
              </a:ln>
              <a:solidFill>
                <a:srgbClr val="00B050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6804067-42F2-21D3-E192-E6F9E3816E25}"/>
              </a:ext>
            </a:extLst>
          </p:cNvPr>
          <p:cNvSpPr txBox="1"/>
          <p:nvPr/>
        </p:nvSpPr>
        <p:spPr>
          <a:xfrm>
            <a:off x="7436327" y="10863480"/>
            <a:ext cx="11521965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2800" b="1" cap="none" dirty="0">
                <a:solidFill>
                  <a:schemeClr val="tx1"/>
                </a:solidFill>
                <a:latin typeface="Avenir Light" panose="020B0402020203020204" pitchFamily="34" charset="77"/>
              </a:rPr>
              <a:t>If this would all, there would be no sensitivity to NMO!</a:t>
            </a:r>
            <a:endParaRPr kumimoji="0" lang="en-NL" sz="2800" b="1" u="none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7A047DE1-F902-E65E-434F-8E1F870276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654299" y="12286189"/>
            <a:ext cx="17553941" cy="1335619"/>
          </a:xfrm>
        </p:spPr>
        <p:txBody>
          <a:bodyPr/>
          <a:lstStyle/>
          <a:p>
            <a:r>
              <a:rPr lang="nl-NL" sz="1800" dirty="0">
                <a:latin typeface="Avenir Light" panose="020B0402020203020204" pitchFamily="34" charset="77"/>
              </a:rPr>
              <a:t>Daan van Eijk, November 18 2025, Nikhef Neutrino Group Outing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9948320-4C20-41D0-5F34-AF9DE6EEBC10}"/>
              </a:ext>
            </a:extLst>
          </p:cNvPr>
          <p:cNvCxnSpPr/>
          <p:nvPr/>
        </p:nvCxnSpPr>
        <p:spPr>
          <a:xfrm>
            <a:off x="6470073" y="9789851"/>
            <a:ext cx="12635345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96269AE1-0B7A-40E3-4E9F-533F5D4AD400}"/>
              </a:ext>
            </a:extLst>
          </p:cNvPr>
          <p:cNvSpPr txBox="1"/>
          <p:nvPr/>
        </p:nvSpPr>
        <p:spPr>
          <a:xfrm>
            <a:off x="17553709" y="7303520"/>
            <a:ext cx="2881745" cy="31649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19900" b="1" cap="none" dirty="0">
                <a:solidFill>
                  <a:schemeClr val="bg1"/>
                </a:solidFill>
                <a:latin typeface="Avenir Light" panose="020B0402020203020204" pitchFamily="34" charset="77"/>
              </a:rPr>
              <a:t>+</a:t>
            </a:r>
            <a:endParaRPr kumimoji="0" lang="en-NL" sz="19900" b="1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64BCCDE-52CD-3C03-F5B3-445A4F5E5690}"/>
              </a:ext>
            </a:extLst>
          </p:cNvPr>
          <p:cNvGrpSpPr/>
          <p:nvPr/>
        </p:nvGrpSpPr>
        <p:grpSpPr>
          <a:xfrm>
            <a:off x="7110928" y="5323284"/>
            <a:ext cx="4930143" cy="3880053"/>
            <a:chOff x="7110928" y="5323284"/>
            <a:chExt cx="4930143" cy="3880053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476AED4-4358-723D-A33C-2C46F06158A3}"/>
                </a:ext>
              </a:extLst>
            </p:cNvPr>
            <p:cNvGrpSpPr/>
            <p:nvPr/>
          </p:nvGrpSpPr>
          <p:grpSpPr>
            <a:xfrm>
              <a:off x="7110928" y="5323284"/>
              <a:ext cx="4930143" cy="3880053"/>
              <a:chOff x="6643337" y="4553013"/>
              <a:chExt cx="5295323" cy="4167452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1CF78C39-9A2E-5803-2F72-B8B034EEACC2}"/>
                  </a:ext>
                </a:extLst>
              </p:cNvPr>
              <p:cNvGrpSpPr/>
              <p:nvPr/>
            </p:nvGrpSpPr>
            <p:grpSpPr>
              <a:xfrm>
                <a:off x="6643337" y="4553013"/>
                <a:ext cx="5295323" cy="4167452"/>
                <a:chOff x="6643337" y="4553013"/>
                <a:chExt cx="5295323" cy="4167452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39E58318-95B6-48CE-CDBD-190CE248476E}"/>
                    </a:ext>
                  </a:extLst>
                </p:cNvPr>
                <p:cNvGrpSpPr/>
                <p:nvPr/>
              </p:nvGrpSpPr>
              <p:grpSpPr>
                <a:xfrm>
                  <a:off x="6643337" y="4553013"/>
                  <a:ext cx="5069716" cy="4167452"/>
                  <a:chOff x="6643337" y="4553013"/>
                  <a:chExt cx="5069716" cy="4167452"/>
                </a:xfrm>
              </p:grpSpPr>
              <p:pic>
                <p:nvPicPr>
                  <p:cNvPr id="56" name="Picture 55">
                    <a:extLst>
                      <a:ext uri="{FF2B5EF4-FFF2-40B4-BE49-F238E27FC236}">
                        <a16:creationId xmlns:a16="http://schemas.microsoft.com/office/drawing/2014/main" id="{B7858367-90B0-09E1-52A0-B98333800E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/>
                  <a:stretch/>
                </p:blipFill>
                <p:spPr>
                  <a:xfrm>
                    <a:off x="6687828" y="4608854"/>
                    <a:ext cx="5025225" cy="4009488"/>
                  </a:xfrm>
                  <a:prstGeom prst="rect">
                    <a:avLst/>
                  </a:prstGeom>
                </p:spPr>
              </p:pic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32929974-5036-B5D0-6BAD-44771BC9AA3F}"/>
                      </a:ext>
                    </a:extLst>
                  </p:cNvPr>
                  <p:cNvSpPr/>
                  <p:nvPr/>
                </p:nvSpPr>
                <p:spPr>
                  <a:xfrm>
                    <a:off x="8223075" y="4553013"/>
                    <a:ext cx="2559529" cy="204246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NL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655009FF-DEF7-D02B-DA14-F769C01D6E55}"/>
                      </a:ext>
                    </a:extLst>
                  </p:cNvPr>
                  <p:cNvSpPr/>
                  <p:nvPr/>
                </p:nvSpPr>
                <p:spPr>
                  <a:xfrm>
                    <a:off x="6914527" y="8516219"/>
                    <a:ext cx="449870" cy="204246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NL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85BD48A4-8EA5-B5F7-FABA-CE603F58621D}"/>
                      </a:ext>
                    </a:extLst>
                  </p:cNvPr>
                  <p:cNvSpPr/>
                  <p:nvPr/>
                </p:nvSpPr>
                <p:spPr>
                  <a:xfrm>
                    <a:off x="6643337" y="8090904"/>
                    <a:ext cx="449870" cy="204246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NL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0BA851AA-D7E5-09E8-D240-FE54E29B29E6}"/>
                    </a:ext>
                  </a:extLst>
                </p:cNvPr>
                <p:cNvSpPr/>
                <p:nvPr/>
              </p:nvSpPr>
              <p:spPr>
                <a:xfrm rot="5400000">
                  <a:off x="11010098" y="7072745"/>
                  <a:ext cx="1462678" cy="39444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NL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06FE4EB-A613-7A0F-FEC0-AAA92C1EF063}"/>
                  </a:ext>
                </a:extLst>
              </p:cNvPr>
              <p:cNvSpPr/>
              <p:nvPr/>
            </p:nvSpPr>
            <p:spPr>
              <a:xfrm rot="5400000">
                <a:off x="10741201" y="5893856"/>
                <a:ext cx="1066946" cy="394447"/>
              </a:xfrm>
              <a:prstGeom prst="rect">
                <a:avLst/>
              </a:prstGeom>
              <a:solidFill>
                <a:srgbClr val="8324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NL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8DC0EEB-2E16-30C6-0E38-9386242EB019}"/>
                </a:ext>
              </a:extLst>
            </p:cNvPr>
            <p:cNvSpPr txBox="1"/>
            <p:nvPr/>
          </p:nvSpPr>
          <p:spPr>
            <a:xfrm>
              <a:off x="10442559" y="6227070"/>
              <a:ext cx="844125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NL" sz="2800" cap="none" dirty="0">
                  <a:solidFill>
                    <a:srgbClr val="00B050"/>
                  </a:solidFill>
                  <a:latin typeface="Avenir Light" panose="020B0402020203020204" pitchFamily="34" charset="77"/>
                </a:rPr>
                <a:t>NO</a:t>
              </a:r>
              <a:endParaRPr kumimoji="0" lang="en-NL" sz="2800" u="none" strike="noStrike" cap="none" spc="0" normalizeH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Avenir Light" panose="020B0402020203020204" pitchFamily="34" charset="77"/>
                <a:sym typeface="Arial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3278A26-B913-231C-E2A5-A76B730CD3BC}"/>
                </a:ext>
              </a:extLst>
            </p:cNvPr>
            <p:cNvSpPr txBox="1"/>
            <p:nvPr/>
          </p:nvSpPr>
          <p:spPr>
            <a:xfrm>
              <a:off x="10511305" y="5369156"/>
              <a:ext cx="271705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NL" sz="2800" b="1" u="none" strike="noStrike" cap="none" spc="0" normalizeH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Light" panose="020B0402020203020204" pitchFamily="34" charset="77"/>
                  <a:sym typeface="Arial"/>
                </a:rPr>
                <a:t>-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EA7C916-DBB9-EF39-FF6F-60F8CBAD6327}"/>
                </a:ext>
              </a:extLst>
            </p:cNvPr>
            <p:cNvSpPr txBox="1"/>
            <p:nvPr/>
          </p:nvSpPr>
          <p:spPr>
            <a:xfrm>
              <a:off x="11072602" y="5369156"/>
              <a:ext cx="271705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NL" sz="2800" b="1" u="none" strike="noStrike" cap="none" spc="0" normalizeH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Light" panose="020B0402020203020204" pitchFamily="34" charset="77"/>
                  <a:sym typeface="Arial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051741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23763-22D6-7D7A-20A7-7CE5253FE208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34624" y="344348"/>
            <a:ext cx="23119358" cy="1052652"/>
          </a:xfrm>
        </p:spPr>
        <p:txBody>
          <a:bodyPr/>
          <a:lstStyle/>
          <a:p>
            <a:r>
              <a:rPr lang="en-NL" sz="6000" dirty="0">
                <a:solidFill>
                  <a:schemeClr val="tx1"/>
                </a:solidFill>
                <a:latin typeface="Avenir Light" panose="020B0402020203020204" pitchFamily="34" charset="77"/>
              </a:rPr>
              <a:t>NMO Sensitivity: Fluxes and Cross Sections</a:t>
            </a:r>
            <a:endParaRPr lang="en-NL" dirty="0">
              <a:latin typeface="Avenir Light" panose="020B0402020203020204" pitchFamily="34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D39CC-E5A3-FFF1-33DF-CCF4A7720C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4850" y="12723168"/>
            <a:ext cx="200376" cy="461665"/>
          </a:xfrm>
        </p:spPr>
        <p:txBody>
          <a:bodyPr/>
          <a:lstStyle/>
          <a:p>
            <a:fld id="{86CB4B4D-7CA3-9044-876B-883B54F8677D}" type="slidenum">
              <a:rPr lang="en-NL" smtClean="0">
                <a:latin typeface="Avenir Light" panose="020B0402020203020204" pitchFamily="34" charset="77"/>
              </a:rPr>
              <a:t>13</a:t>
            </a:fld>
            <a:endParaRPr lang="en-NL" dirty="0">
              <a:latin typeface="Avenir Light" panose="020B0402020203020204" pitchFamily="34" charset="77"/>
            </a:endParaRPr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7A047DE1-F902-E65E-434F-8E1F870276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654299" y="12286189"/>
            <a:ext cx="17553941" cy="1335619"/>
          </a:xfrm>
        </p:spPr>
        <p:txBody>
          <a:bodyPr/>
          <a:lstStyle/>
          <a:p>
            <a:r>
              <a:rPr lang="nl-NL" sz="1800" dirty="0">
                <a:latin typeface="Avenir Light" panose="020B0402020203020204" pitchFamily="34" charset="77"/>
              </a:rPr>
              <a:t>Daan van Eijk, November 18 2025, Nikhef Neutrino Group Outing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663CA6-106E-F076-4EB4-DAFC86D52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945" y="1808266"/>
            <a:ext cx="11698659" cy="41907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DB0B6A-22EC-BB5C-7C71-27F33D681804}"/>
              </a:ext>
            </a:extLst>
          </p:cNvPr>
          <p:cNvSpPr txBox="1"/>
          <p:nvPr/>
        </p:nvSpPr>
        <p:spPr>
          <a:xfrm>
            <a:off x="434624" y="3370163"/>
            <a:ext cx="652549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2800" b="1" cap="none" dirty="0">
                <a:solidFill>
                  <a:schemeClr val="tx1"/>
                </a:solidFill>
                <a:latin typeface="Avenir Light" panose="020B0402020203020204" pitchFamily="34" charset="77"/>
              </a:rPr>
              <a:t>Cross section higher for neutrinos</a:t>
            </a:r>
            <a:endParaRPr kumimoji="0" lang="en-NL" sz="2800" b="1" u="none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1C2FA5-648D-4BE1-DE83-0A8A68F3C623}"/>
              </a:ext>
            </a:extLst>
          </p:cNvPr>
          <p:cNvSpPr txBox="1"/>
          <p:nvPr/>
        </p:nvSpPr>
        <p:spPr>
          <a:xfrm>
            <a:off x="8821546" y="1337410"/>
            <a:ext cx="260972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2800" b="1" cap="none" dirty="0">
                <a:solidFill>
                  <a:schemeClr val="tx1"/>
                </a:solidFill>
                <a:latin typeface="Avenir Light" panose="020B0402020203020204" pitchFamily="34" charset="77"/>
              </a:rPr>
              <a:t>Neutrino</a:t>
            </a:r>
            <a:endParaRPr kumimoji="0" lang="en-NL" sz="2800" b="1" u="none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CE67BF-BA19-47B7-4C96-76D8946D2314}"/>
              </a:ext>
            </a:extLst>
          </p:cNvPr>
          <p:cNvSpPr txBox="1"/>
          <p:nvPr/>
        </p:nvSpPr>
        <p:spPr>
          <a:xfrm>
            <a:off x="14765147" y="1402858"/>
            <a:ext cx="260972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2800" b="1" cap="none" dirty="0">
                <a:solidFill>
                  <a:schemeClr val="tx1"/>
                </a:solidFill>
                <a:latin typeface="Avenir Light" panose="020B0402020203020204" pitchFamily="34" charset="77"/>
              </a:rPr>
              <a:t>Anti-Neutrino</a:t>
            </a:r>
            <a:endParaRPr kumimoji="0" lang="en-NL" sz="2800" b="1" u="none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F6388E-4AFE-5238-42B7-8DBBB074FE64}"/>
              </a:ext>
            </a:extLst>
          </p:cNvPr>
          <p:cNvSpPr/>
          <p:nvPr/>
        </p:nvSpPr>
        <p:spPr>
          <a:xfrm>
            <a:off x="7162799" y="2050473"/>
            <a:ext cx="360218" cy="3241963"/>
          </a:xfrm>
          <a:prstGeom prst="rect">
            <a:avLst/>
          </a:prstGeom>
          <a:noFill/>
          <a:ln w="38100" cap="flat">
            <a:solidFill>
              <a:srgbClr val="92D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688FBA-A775-E373-62F3-743012744956}"/>
              </a:ext>
            </a:extLst>
          </p:cNvPr>
          <p:cNvSpPr/>
          <p:nvPr/>
        </p:nvSpPr>
        <p:spPr>
          <a:xfrm>
            <a:off x="13078689" y="2114413"/>
            <a:ext cx="471055" cy="3241963"/>
          </a:xfrm>
          <a:prstGeom prst="rect">
            <a:avLst/>
          </a:prstGeom>
          <a:noFill/>
          <a:ln w="38100" cap="flat">
            <a:solidFill>
              <a:srgbClr val="92D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633F41-6DF9-461A-E890-6CAED7DD1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8264" y="6208068"/>
            <a:ext cx="4065154" cy="5576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DCCEFF-5FEA-938B-07E5-B633D5BBD4AA}"/>
              </a:ext>
            </a:extLst>
          </p:cNvPr>
          <p:cNvSpPr txBox="1"/>
          <p:nvPr/>
        </p:nvSpPr>
        <p:spPr>
          <a:xfrm>
            <a:off x="905227" y="8729329"/>
            <a:ext cx="807402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2800" b="1" cap="none" dirty="0">
                <a:solidFill>
                  <a:schemeClr val="tx1"/>
                </a:solidFill>
                <a:latin typeface="Avenir Light" panose="020B0402020203020204" pitchFamily="34" charset="77"/>
              </a:rPr>
              <a:t>Flux higher for atmospheric neutrinos</a:t>
            </a:r>
            <a:endParaRPr kumimoji="0" lang="en-NL" sz="2800" b="1" u="none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267429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5FCC006E-075C-D08D-E6E6-056B1872AD4B}"/>
              </a:ext>
            </a:extLst>
          </p:cNvPr>
          <p:cNvGrpSpPr/>
          <p:nvPr/>
        </p:nvGrpSpPr>
        <p:grpSpPr>
          <a:xfrm>
            <a:off x="11898350" y="5286193"/>
            <a:ext cx="4848959" cy="3880053"/>
            <a:chOff x="11898350" y="5286193"/>
            <a:chExt cx="4848959" cy="3880053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6B89D2A-1D6D-5D33-E1BB-6D9860FC6E19}"/>
                </a:ext>
              </a:extLst>
            </p:cNvPr>
            <p:cNvGrpSpPr/>
            <p:nvPr/>
          </p:nvGrpSpPr>
          <p:grpSpPr>
            <a:xfrm>
              <a:off x="11898350" y="5286193"/>
              <a:ext cx="4848959" cy="3880053"/>
              <a:chOff x="14780341" y="5263321"/>
              <a:chExt cx="8687776" cy="6838907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261F314F-9E61-A4E0-456B-9F6D0A7EDEFB}"/>
                  </a:ext>
                </a:extLst>
              </p:cNvPr>
              <p:cNvGrpSpPr/>
              <p:nvPr/>
            </p:nvGrpSpPr>
            <p:grpSpPr>
              <a:xfrm>
                <a:off x="14780341" y="5263321"/>
                <a:ext cx="8608064" cy="6838907"/>
                <a:chOff x="14780341" y="5263321"/>
                <a:chExt cx="8608064" cy="6838907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E4B078B0-A5FF-A5A1-F184-5C141F675C02}"/>
                    </a:ext>
                  </a:extLst>
                </p:cNvPr>
                <p:cNvGrpSpPr/>
                <p:nvPr/>
              </p:nvGrpSpPr>
              <p:grpSpPr>
                <a:xfrm>
                  <a:off x="14780341" y="5263321"/>
                  <a:ext cx="8608064" cy="6838907"/>
                  <a:chOff x="11887175" y="501190"/>
                  <a:chExt cx="8608064" cy="6838907"/>
                </a:xfrm>
              </p:grpSpPr>
              <p:grpSp>
                <p:nvGrpSpPr>
                  <p:cNvPr id="44" name="Group 43">
                    <a:extLst>
                      <a:ext uri="{FF2B5EF4-FFF2-40B4-BE49-F238E27FC236}">
                        <a16:creationId xmlns:a16="http://schemas.microsoft.com/office/drawing/2014/main" id="{DD5D3508-0CEC-3A34-FCF8-1D4B8F499B4A}"/>
                      </a:ext>
                    </a:extLst>
                  </p:cNvPr>
                  <p:cNvGrpSpPr/>
                  <p:nvPr/>
                </p:nvGrpSpPr>
                <p:grpSpPr>
                  <a:xfrm>
                    <a:off x="11887175" y="501190"/>
                    <a:ext cx="8608064" cy="6838907"/>
                    <a:chOff x="14794196" y="5198769"/>
                    <a:chExt cx="8608064" cy="6838907"/>
                  </a:xfrm>
                </p:grpSpPr>
                <p:pic>
                  <p:nvPicPr>
                    <p:cNvPr id="46" name="Picture 45">
                      <a:extLst>
                        <a:ext uri="{FF2B5EF4-FFF2-40B4-BE49-F238E27FC236}">
                          <a16:creationId xmlns:a16="http://schemas.microsoft.com/office/drawing/2014/main" id="{8734F003-ECD5-958C-5DCF-CFEC1DCDAF9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b="1111"/>
                    <a:stretch/>
                  </p:blipFill>
                  <p:spPr>
                    <a:xfrm>
                      <a:off x="15149796" y="5381664"/>
                      <a:ext cx="8252464" cy="649948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927E2845-8E8A-62B1-4FED-C916368504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829327" y="5198769"/>
                      <a:ext cx="4585854" cy="3600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0" tIns="0" rIns="0" bIns="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NL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23030930-1C70-C4FE-CF94-BFAE8FF3E7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794196" y="11031092"/>
                      <a:ext cx="806022" cy="3600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0" tIns="0" rIns="0" bIns="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NL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63820918-6848-3E24-3FD7-861E4633F1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385185" y="11677676"/>
                      <a:ext cx="806022" cy="3600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0" tIns="0" rIns="0" bIns="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NL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137E251A-549C-3B4F-161C-5FD05A22382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9392066" y="3453834"/>
                    <a:ext cx="1077218" cy="360000"/>
                  </a:xfrm>
                  <a:prstGeom prst="rect">
                    <a:avLst/>
                  </a:prstGeom>
                  <a:solidFill>
                    <a:srgbClr val="832400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NL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70CCF4AF-13DD-F32C-D63C-98D7E340D3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794473" y="5433909"/>
                  <a:ext cx="431833" cy="839675"/>
                </a:xfrm>
                <a:prstGeom prst="rect">
                  <a:avLst/>
                </a:prstGeom>
              </p:spPr>
            </p:pic>
          </p:grp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E426DF7-4155-1BD9-9BBA-AFADA9F0FCAD}"/>
                  </a:ext>
                </a:extLst>
              </p:cNvPr>
              <p:cNvSpPr/>
              <p:nvPr/>
            </p:nvSpPr>
            <p:spPr>
              <a:xfrm rot="16200000">
                <a:off x="20995190" y="8587406"/>
                <a:ext cx="4585854" cy="3600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NL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CA68060-9DE5-599A-D652-A271CDDAB401}"/>
                </a:ext>
              </a:extLst>
            </p:cNvPr>
            <p:cNvSpPr txBox="1"/>
            <p:nvPr/>
          </p:nvSpPr>
          <p:spPr>
            <a:xfrm>
              <a:off x="15376092" y="5369156"/>
              <a:ext cx="271705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NL" sz="2800" b="1" u="none" strike="noStrike" cap="none" spc="0" normalizeH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Light" panose="020B0402020203020204" pitchFamily="34" charset="77"/>
                  <a:sym typeface="Arial"/>
                </a:rPr>
                <a:t>-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8D18439-1CB5-5DE2-BF80-17CC29D3B08F}"/>
                </a:ext>
              </a:extLst>
            </p:cNvPr>
            <p:cNvSpPr txBox="1"/>
            <p:nvPr/>
          </p:nvSpPr>
          <p:spPr>
            <a:xfrm>
              <a:off x="15948085" y="5369156"/>
              <a:ext cx="271705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NL" sz="2800" b="1" u="none" strike="noStrike" cap="none" spc="0" normalizeH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Light" panose="020B0402020203020204" pitchFamily="34" charset="77"/>
                  <a:sym typeface="Arial"/>
                </a:rPr>
                <a:t>-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23763-22D6-7D7A-20A7-7CE5253FE208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34624" y="344348"/>
            <a:ext cx="23119358" cy="1052652"/>
          </a:xfrm>
        </p:spPr>
        <p:txBody>
          <a:bodyPr/>
          <a:lstStyle/>
          <a:p>
            <a:r>
              <a:rPr lang="en-NL" sz="6000" dirty="0">
                <a:solidFill>
                  <a:schemeClr val="tx1"/>
                </a:solidFill>
                <a:latin typeface="Avenir Light" panose="020B0402020203020204" pitchFamily="34" charset="77"/>
              </a:rPr>
              <a:t>NMO Sensitivity: Neutrinos vs Anti-Neutrinos</a:t>
            </a:r>
            <a:endParaRPr lang="en-NL" dirty="0">
              <a:latin typeface="Avenir Light" panose="020B0402020203020204" pitchFamily="34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D39CC-E5A3-FFF1-33DF-CCF4A7720C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4850" y="12723168"/>
            <a:ext cx="200376" cy="461665"/>
          </a:xfrm>
        </p:spPr>
        <p:txBody>
          <a:bodyPr/>
          <a:lstStyle/>
          <a:p>
            <a:fld id="{86CB4B4D-7CA3-9044-876B-883B54F8677D}" type="slidenum">
              <a:rPr lang="en-NL" smtClean="0">
                <a:latin typeface="Avenir Light" panose="020B0402020203020204" pitchFamily="34" charset="77"/>
              </a:rPr>
              <a:t>14</a:t>
            </a:fld>
            <a:endParaRPr lang="en-NL" dirty="0">
              <a:latin typeface="Avenir Light" panose="020B0402020203020204" pitchFamily="34" charset="77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29CA94-C215-0B66-4157-78DFF6C9D46E}"/>
              </a:ext>
            </a:extLst>
          </p:cNvPr>
          <p:cNvGrpSpPr/>
          <p:nvPr/>
        </p:nvGrpSpPr>
        <p:grpSpPr>
          <a:xfrm>
            <a:off x="6986457" y="1120943"/>
            <a:ext cx="4848959" cy="3880053"/>
            <a:chOff x="14780341" y="5263321"/>
            <a:chExt cx="8687776" cy="683890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6A7B06B-D0B1-081A-2879-A4B962150315}"/>
                </a:ext>
              </a:extLst>
            </p:cNvPr>
            <p:cNvGrpSpPr/>
            <p:nvPr/>
          </p:nvGrpSpPr>
          <p:grpSpPr>
            <a:xfrm>
              <a:off x="14780341" y="5263321"/>
              <a:ext cx="8608064" cy="6838907"/>
              <a:chOff x="14780341" y="5263321"/>
              <a:chExt cx="8608064" cy="6838907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96C74CBE-0F9F-3C2F-B244-972607F4ABB1}"/>
                  </a:ext>
                </a:extLst>
              </p:cNvPr>
              <p:cNvGrpSpPr/>
              <p:nvPr/>
            </p:nvGrpSpPr>
            <p:grpSpPr>
              <a:xfrm>
                <a:off x="14780341" y="5263321"/>
                <a:ext cx="8608064" cy="6838907"/>
                <a:chOff x="11887175" y="501190"/>
                <a:chExt cx="8608064" cy="6838907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72A081F4-636A-DBB3-79FF-4D4F5A3E2163}"/>
                    </a:ext>
                  </a:extLst>
                </p:cNvPr>
                <p:cNvGrpSpPr/>
                <p:nvPr/>
              </p:nvGrpSpPr>
              <p:grpSpPr>
                <a:xfrm>
                  <a:off x="11887175" y="501190"/>
                  <a:ext cx="8608064" cy="6838907"/>
                  <a:chOff x="14794196" y="5198769"/>
                  <a:chExt cx="8608064" cy="6838907"/>
                </a:xfrm>
              </p:grpSpPr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C1C5DD07-80F7-96E9-CD7F-6C42651078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b="1111"/>
                  <a:stretch/>
                </p:blipFill>
                <p:spPr>
                  <a:xfrm>
                    <a:off x="15149796" y="5381664"/>
                    <a:ext cx="8252464" cy="6499486"/>
                  </a:xfrm>
                  <a:prstGeom prst="rect">
                    <a:avLst/>
                  </a:prstGeom>
                </p:spPr>
              </p:pic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A9202AA5-1387-5E76-BBE2-5F032D885583}"/>
                      </a:ext>
                    </a:extLst>
                  </p:cNvPr>
                  <p:cNvSpPr/>
                  <p:nvPr/>
                </p:nvSpPr>
                <p:spPr>
                  <a:xfrm>
                    <a:off x="17829327" y="5198769"/>
                    <a:ext cx="4585854" cy="360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NL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B6B06C22-1CEA-66C1-B6A5-219106862692}"/>
                      </a:ext>
                    </a:extLst>
                  </p:cNvPr>
                  <p:cNvSpPr/>
                  <p:nvPr/>
                </p:nvSpPr>
                <p:spPr>
                  <a:xfrm>
                    <a:off x="14794196" y="11031092"/>
                    <a:ext cx="806022" cy="360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NL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07B2E90B-2A1F-599F-4CD1-13CF8A749B4A}"/>
                      </a:ext>
                    </a:extLst>
                  </p:cNvPr>
                  <p:cNvSpPr/>
                  <p:nvPr/>
                </p:nvSpPr>
                <p:spPr>
                  <a:xfrm>
                    <a:off x="15385185" y="11677676"/>
                    <a:ext cx="806022" cy="360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NL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D54D2B0-F730-051D-0970-C479CE12E6B5}"/>
                    </a:ext>
                  </a:extLst>
                </p:cNvPr>
                <p:cNvSpPr/>
                <p:nvPr/>
              </p:nvSpPr>
              <p:spPr>
                <a:xfrm rot="16200000">
                  <a:off x="19392066" y="3453834"/>
                  <a:ext cx="1077218" cy="360000"/>
                </a:xfrm>
                <a:prstGeom prst="rect">
                  <a:avLst/>
                </a:prstGeom>
                <a:solidFill>
                  <a:srgbClr val="8324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NL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5FFE129E-E622-A706-4FE3-F601DEE4F3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94473" y="5433909"/>
                <a:ext cx="431833" cy="839675"/>
              </a:xfrm>
              <a:prstGeom prst="rect">
                <a:avLst/>
              </a:prstGeom>
            </p:spPr>
          </p:pic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B349C59-34AE-03A3-F6DB-9B296720DFF6}"/>
                </a:ext>
              </a:extLst>
            </p:cNvPr>
            <p:cNvSpPr/>
            <p:nvPr/>
          </p:nvSpPr>
          <p:spPr>
            <a:xfrm rot="16200000">
              <a:off x="20995190" y="8587406"/>
              <a:ext cx="4585854" cy="36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E6B6FCB-89B4-DFE6-AAA5-7EA8D712AFAE}"/>
              </a:ext>
            </a:extLst>
          </p:cNvPr>
          <p:cNvSpPr txBox="1"/>
          <p:nvPr/>
        </p:nvSpPr>
        <p:spPr>
          <a:xfrm>
            <a:off x="10434671" y="1962207"/>
            <a:ext cx="844125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2800" cap="none" dirty="0">
                <a:solidFill>
                  <a:srgbClr val="00B050"/>
                </a:solidFill>
                <a:latin typeface="Avenir Light" panose="020B0402020203020204" pitchFamily="34" charset="77"/>
              </a:rPr>
              <a:t>NO</a:t>
            </a:r>
            <a:endParaRPr kumimoji="0" lang="en-NL" sz="2800" u="none" strike="noStrike" cap="none" spc="0" normalizeH="0" dirty="0">
              <a:ln>
                <a:noFill/>
              </a:ln>
              <a:solidFill>
                <a:srgbClr val="00B050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E6308AD-EEE9-667A-E135-94979A7DDC41}"/>
              </a:ext>
            </a:extLst>
          </p:cNvPr>
          <p:cNvGrpSpPr/>
          <p:nvPr/>
        </p:nvGrpSpPr>
        <p:grpSpPr>
          <a:xfrm>
            <a:off x="11999648" y="1200317"/>
            <a:ext cx="4930143" cy="3880053"/>
            <a:chOff x="6643337" y="4553013"/>
            <a:chExt cx="5295323" cy="416745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2D8588E-42B8-05AA-7745-A79100905ABA}"/>
                </a:ext>
              </a:extLst>
            </p:cNvPr>
            <p:cNvGrpSpPr/>
            <p:nvPr/>
          </p:nvGrpSpPr>
          <p:grpSpPr>
            <a:xfrm>
              <a:off x="6643337" y="4553013"/>
              <a:ext cx="5295323" cy="4167452"/>
              <a:chOff x="6643337" y="4553013"/>
              <a:chExt cx="5295323" cy="4167452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36DCD32E-48A5-FD5C-3308-C3803FA7A07C}"/>
                  </a:ext>
                </a:extLst>
              </p:cNvPr>
              <p:cNvGrpSpPr/>
              <p:nvPr/>
            </p:nvGrpSpPr>
            <p:grpSpPr>
              <a:xfrm>
                <a:off x="6643337" y="4553013"/>
                <a:ext cx="5069716" cy="4167452"/>
                <a:chOff x="6643337" y="4553013"/>
                <a:chExt cx="5069716" cy="4167452"/>
              </a:xfrm>
            </p:grpSpPr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DE02C13F-DB51-5570-962D-F444C75E7C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/>
                <a:stretch/>
              </p:blipFill>
              <p:spPr>
                <a:xfrm>
                  <a:off x="6687828" y="4608854"/>
                  <a:ext cx="5025225" cy="4009488"/>
                </a:xfrm>
                <a:prstGeom prst="rect">
                  <a:avLst/>
                </a:prstGeom>
              </p:spPr>
            </p:pic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DFCD79FD-79C6-12C0-5692-6B2ED76F362B}"/>
                    </a:ext>
                  </a:extLst>
                </p:cNvPr>
                <p:cNvSpPr/>
                <p:nvPr/>
              </p:nvSpPr>
              <p:spPr>
                <a:xfrm>
                  <a:off x="8223075" y="4553013"/>
                  <a:ext cx="2559529" cy="204246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NL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BE067F6-F220-47BC-2B25-7A072290EFA5}"/>
                    </a:ext>
                  </a:extLst>
                </p:cNvPr>
                <p:cNvSpPr/>
                <p:nvPr/>
              </p:nvSpPr>
              <p:spPr>
                <a:xfrm>
                  <a:off x="6914527" y="8516219"/>
                  <a:ext cx="449870" cy="204246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NL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A0346AE-C12F-D01B-2728-8D7543C49227}"/>
                    </a:ext>
                  </a:extLst>
                </p:cNvPr>
                <p:cNvSpPr/>
                <p:nvPr/>
              </p:nvSpPr>
              <p:spPr>
                <a:xfrm>
                  <a:off x="6643337" y="8090904"/>
                  <a:ext cx="449870" cy="204246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NL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AB0D6E8-495D-71BB-980C-C03A6F8D3A6E}"/>
                  </a:ext>
                </a:extLst>
              </p:cNvPr>
              <p:cNvSpPr/>
              <p:nvPr/>
            </p:nvSpPr>
            <p:spPr>
              <a:xfrm rot="5400000">
                <a:off x="11010098" y="7072745"/>
                <a:ext cx="1462678" cy="39444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NL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F519014-7AF8-E62D-C1F1-1DD30FB164C8}"/>
                </a:ext>
              </a:extLst>
            </p:cNvPr>
            <p:cNvSpPr/>
            <p:nvPr/>
          </p:nvSpPr>
          <p:spPr>
            <a:xfrm rot="5400000">
              <a:off x="10741201" y="5893856"/>
              <a:ext cx="1066946" cy="394447"/>
            </a:xfrm>
            <a:prstGeom prst="rect">
              <a:avLst/>
            </a:prstGeom>
            <a:solidFill>
              <a:srgbClr val="8324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946580F-9E39-9869-A4D7-C3BA215AA0FC}"/>
              </a:ext>
            </a:extLst>
          </p:cNvPr>
          <p:cNvSpPr txBox="1"/>
          <p:nvPr/>
        </p:nvSpPr>
        <p:spPr>
          <a:xfrm>
            <a:off x="15638814" y="2077021"/>
            <a:ext cx="72817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2800" cap="none" dirty="0">
                <a:solidFill>
                  <a:srgbClr val="00B050"/>
                </a:solidFill>
                <a:latin typeface="Avenir Light" panose="020B0402020203020204" pitchFamily="34" charset="77"/>
              </a:rPr>
              <a:t>IO</a:t>
            </a:r>
            <a:endParaRPr kumimoji="0" lang="en-NL" sz="2800" u="none" strike="noStrike" cap="none" spc="0" normalizeH="0" dirty="0">
              <a:ln>
                <a:noFill/>
              </a:ln>
              <a:solidFill>
                <a:srgbClr val="00B050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302D4B2-73D5-5CE0-3D9D-B9178722C83D}"/>
              </a:ext>
            </a:extLst>
          </p:cNvPr>
          <p:cNvSpPr txBox="1"/>
          <p:nvPr/>
        </p:nvSpPr>
        <p:spPr>
          <a:xfrm>
            <a:off x="15638833" y="6202849"/>
            <a:ext cx="72817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2800" cap="none" dirty="0">
                <a:solidFill>
                  <a:srgbClr val="00B050"/>
                </a:solidFill>
                <a:latin typeface="Avenir Light" panose="020B0402020203020204" pitchFamily="34" charset="77"/>
              </a:rPr>
              <a:t>IO</a:t>
            </a:r>
            <a:endParaRPr kumimoji="0" lang="en-NL" sz="2800" u="none" strike="noStrike" cap="none" spc="0" normalizeH="0" dirty="0">
              <a:ln>
                <a:noFill/>
              </a:ln>
              <a:solidFill>
                <a:srgbClr val="00B050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7A047DE1-F902-E65E-434F-8E1F870276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654299" y="12286189"/>
            <a:ext cx="17553941" cy="1335619"/>
          </a:xfrm>
        </p:spPr>
        <p:txBody>
          <a:bodyPr/>
          <a:lstStyle/>
          <a:p>
            <a:r>
              <a:rPr lang="nl-NL" sz="1800" dirty="0">
                <a:latin typeface="Avenir Light" panose="020B0402020203020204" pitchFamily="34" charset="77"/>
              </a:rPr>
              <a:t>Daan van Eijk, November 18 2025, Nikhef Neutrino Group Outing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9948320-4C20-41D0-5F34-AF9DE6EEBC10}"/>
              </a:ext>
            </a:extLst>
          </p:cNvPr>
          <p:cNvCxnSpPr/>
          <p:nvPr/>
        </p:nvCxnSpPr>
        <p:spPr>
          <a:xfrm>
            <a:off x="6470073" y="9789851"/>
            <a:ext cx="12635345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96269AE1-0B7A-40E3-4E9F-533F5D4AD400}"/>
              </a:ext>
            </a:extLst>
          </p:cNvPr>
          <p:cNvSpPr txBox="1"/>
          <p:nvPr/>
        </p:nvSpPr>
        <p:spPr>
          <a:xfrm>
            <a:off x="17553709" y="7303520"/>
            <a:ext cx="2881745" cy="31649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19900" b="1" cap="none" dirty="0">
                <a:solidFill>
                  <a:schemeClr val="bg1"/>
                </a:solidFill>
                <a:latin typeface="Avenir Light" panose="020B0402020203020204" pitchFamily="34" charset="77"/>
              </a:rPr>
              <a:t>+</a:t>
            </a:r>
            <a:endParaRPr kumimoji="0" lang="en-NL" sz="19900" b="1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64BCCDE-52CD-3C03-F5B3-445A4F5E5690}"/>
              </a:ext>
            </a:extLst>
          </p:cNvPr>
          <p:cNvGrpSpPr/>
          <p:nvPr/>
        </p:nvGrpSpPr>
        <p:grpSpPr>
          <a:xfrm>
            <a:off x="7110928" y="5323284"/>
            <a:ext cx="4930143" cy="3880053"/>
            <a:chOff x="7110928" y="5323284"/>
            <a:chExt cx="4930143" cy="3880053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476AED4-4358-723D-A33C-2C46F06158A3}"/>
                </a:ext>
              </a:extLst>
            </p:cNvPr>
            <p:cNvGrpSpPr/>
            <p:nvPr/>
          </p:nvGrpSpPr>
          <p:grpSpPr>
            <a:xfrm>
              <a:off x="7110928" y="5323284"/>
              <a:ext cx="4930143" cy="3880053"/>
              <a:chOff x="6643337" y="4553013"/>
              <a:chExt cx="5295323" cy="4167452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1CF78C39-9A2E-5803-2F72-B8B034EEACC2}"/>
                  </a:ext>
                </a:extLst>
              </p:cNvPr>
              <p:cNvGrpSpPr/>
              <p:nvPr/>
            </p:nvGrpSpPr>
            <p:grpSpPr>
              <a:xfrm>
                <a:off x="6643337" y="4553013"/>
                <a:ext cx="5295323" cy="4167452"/>
                <a:chOff x="6643337" y="4553013"/>
                <a:chExt cx="5295323" cy="4167452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39E58318-95B6-48CE-CDBD-190CE248476E}"/>
                    </a:ext>
                  </a:extLst>
                </p:cNvPr>
                <p:cNvGrpSpPr/>
                <p:nvPr/>
              </p:nvGrpSpPr>
              <p:grpSpPr>
                <a:xfrm>
                  <a:off x="6643337" y="4553013"/>
                  <a:ext cx="5069716" cy="4167452"/>
                  <a:chOff x="6643337" y="4553013"/>
                  <a:chExt cx="5069716" cy="4167452"/>
                </a:xfrm>
              </p:grpSpPr>
              <p:pic>
                <p:nvPicPr>
                  <p:cNvPr id="56" name="Picture 55">
                    <a:extLst>
                      <a:ext uri="{FF2B5EF4-FFF2-40B4-BE49-F238E27FC236}">
                        <a16:creationId xmlns:a16="http://schemas.microsoft.com/office/drawing/2014/main" id="{B7858367-90B0-09E1-52A0-B98333800E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/>
                  <a:stretch/>
                </p:blipFill>
                <p:spPr>
                  <a:xfrm>
                    <a:off x="6687828" y="4608854"/>
                    <a:ext cx="5025225" cy="4009488"/>
                  </a:xfrm>
                  <a:prstGeom prst="rect">
                    <a:avLst/>
                  </a:prstGeom>
                </p:spPr>
              </p:pic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32929974-5036-B5D0-6BAD-44771BC9AA3F}"/>
                      </a:ext>
                    </a:extLst>
                  </p:cNvPr>
                  <p:cNvSpPr/>
                  <p:nvPr/>
                </p:nvSpPr>
                <p:spPr>
                  <a:xfrm>
                    <a:off x="8223075" y="4553013"/>
                    <a:ext cx="2559529" cy="204246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NL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655009FF-DEF7-D02B-DA14-F769C01D6E55}"/>
                      </a:ext>
                    </a:extLst>
                  </p:cNvPr>
                  <p:cNvSpPr/>
                  <p:nvPr/>
                </p:nvSpPr>
                <p:spPr>
                  <a:xfrm>
                    <a:off x="6914527" y="8516219"/>
                    <a:ext cx="449870" cy="204246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NL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85BD48A4-8EA5-B5F7-FABA-CE603F58621D}"/>
                      </a:ext>
                    </a:extLst>
                  </p:cNvPr>
                  <p:cNvSpPr/>
                  <p:nvPr/>
                </p:nvSpPr>
                <p:spPr>
                  <a:xfrm>
                    <a:off x="6643337" y="8090904"/>
                    <a:ext cx="449870" cy="204246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NL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0BA851AA-D7E5-09E8-D240-FE54E29B29E6}"/>
                    </a:ext>
                  </a:extLst>
                </p:cNvPr>
                <p:cNvSpPr/>
                <p:nvPr/>
              </p:nvSpPr>
              <p:spPr>
                <a:xfrm rot="5400000">
                  <a:off x="11010098" y="7072745"/>
                  <a:ext cx="1462678" cy="39444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NL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06FE4EB-A613-7A0F-FEC0-AAA92C1EF063}"/>
                  </a:ext>
                </a:extLst>
              </p:cNvPr>
              <p:cNvSpPr/>
              <p:nvPr/>
            </p:nvSpPr>
            <p:spPr>
              <a:xfrm rot="5400000">
                <a:off x="10741201" y="5893856"/>
                <a:ext cx="1066946" cy="394447"/>
              </a:xfrm>
              <a:prstGeom prst="rect">
                <a:avLst/>
              </a:prstGeom>
              <a:solidFill>
                <a:srgbClr val="8324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NL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8DC0EEB-2E16-30C6-0E38-9386242EB019}"/>
                </a:ext>
              </a:extLst>
            </p:cNvPr>
            <p:cNvSpPr txBox="1"/>
            <p:nvPr/>
          </p:nvSpPr>
          <p:spPr>
            <a:xfrm>
              <a:off x="10442559" y="6227070"/>
              <a:ext cx="844125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NL" sz="2800" cap="none" dirty="0">
                  <a:solidFill>
                    <a:srgbClr val="00B050"/>
                  </a:solidFill>
                  <a:latin typeface="Avenir Light" panose="020B0402020203020204" pitchFamily="34" charset="77"/>
                </a:rPr>
                <a:t>NO</a:t>
              </a:r>
              <a:endParaRPr kumimoji="0" lang="en-NL" sz="2800" u="none" strike="noStrike" cap="none" spc="0" normalizeH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Avenir Light" panose="020B0402020203020204" pitchFamily="34" charset="77"/>
                <a:sym typeface="Arial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3278A26-B913-231C-E2A5-A76B730CD3BC}"/>
                </a:ext>
              </a:extLst>
            </p:cNvPr>
            <p:cNvSpPr txBox="1"/>
            <p:nvPr/>
          </p:nvSpPr>
          <p:spPr>
            <a:xfrm>
              <a:off x="10511305" y="5369156"/>
              <a:ext cx="271705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NL" sz="2800" b="1" u="none" strike="noStrike" cap="none" spc="0" normalizeH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Light" panose="020B0402020203020204" pitchFamily="34" charset="77"/>
                  <a:sym typeface="Arial"/>
                </a:rPr>
                <a:t>-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EA7C916-DBB9-EF39-FF6F-60F8CBAD6327}"/>
                </a:ext>
              </a:extLst>
            </p:cNvPr>
            <p:cNvSpPr txBox="1"/>
            <p:nvPr/>
          </p:nvSpPr>
          <p:spPr>
            <a:xfrm>
              <a:off x="11072602" y="5369156"/>
              <a:ext cx="271705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NL" sz="2800" b="1" u="none" strike="noStrike" cap="none" spc="0" normalizeH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Light" panose="020B0402020203020204" pitchFamily="34" charset="77"/>
                  <a:sym typeface="Arial"/>
                </a:rPr>
                <a:t>-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99F9D16-0AA3-36A1-E7BB-AD3EB497D8B8}"/>
              </a:ext>
            </a:extLst>
          </p:cNvPr>
          <p:cNvSpPr txBox="1"/>
          <p:nvPr/>
        </p:nvSpPr>
        <p:spPr>
          <a:xfrm>
            <a:off x="4167116" y="10876200"/>
            <a:ext cx="1860665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2800" b="1" cap="none" dirty="0">
                <a:solidFill>
                  <a:schemeClr val="tx1"/>
                </a:solidFill>
                <a:latin typeface="Avenir Light" panose="020B0402020203020204" pitchFamily="34" charset="77"/>
              </a:rPr>
              <a:t>Asymmetric fluxes and cross sections for atmospheric neutrinos and antineutrinos saves the NMO sensitivity</a:t>
            </a:r>
            <a:endParaRPr kumimoji="0" lang="en-NL" sz="2800" b="1" u="none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271965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23763-22D6-7D7A-20A7-7CE5253FE208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34624" y="344348"/>
            <a:ext cx="23119358" cy="1052652"/>
          </a:xfrm>
        </p:spPr>
        <p:txBody>
          <a:bodyPr/>
          <a:lstStyle/>
          <a:p>
            <a:r>
              <a:rPr lang="en-NL" sz="6000" dirty="0">
                <a:solidFill>
                  <a:schemeClr val="tx1"/>
                </a:solidFill>
                <a:latin typeface="Avenir Light" panose="020B0402020203020204" pitchFamily="34" charset="77"/>
              </a:rPr>
              <a:t>Summary NMO Sensitivity (for atmospheric neutrinos)</a:t>
            </a:r>
            <a:endParaRPr lang="en-NL" dirty="0">
              <a:latin typeface="Avenir Light" panose="020B0402020203020204" pitchFamily="34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D39CC-E5A3-FFF1-33DF-CCF4A7720C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4850" y="12723168"/>
            <a:ext cx="200376" cy="461665"/>
          </a:xfrm>
        </p:spPr>
        <p:txBody>
          <a:bodyPr/>
          <a:lstStyle/>
          <a:p>
            <a:fld id="{86CB4B4D-7CA3-9044-876B-883B54F8677D}" type="slidenum">
              <a:rPr lang="en-NL" smtClean="0">
                <a:latin typeface="Avenir Light" panose="020B0402020203020204" pitchFamily="34" charset="77"/>
              </a:rPr>
              <a:t>15</a:t>
            </a:fld>
            <a:endParaRPr lang="en-NL" dirty="0">
              <a:latin typeface="Avenir Light" panose="020B0402020203020204" pitchFamily="34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99D0E-5AA5-40C5-44D1-7372D10C94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654299" y="12286189"/>
            <a:ext cx="17553941" cy="1335619"/>
          </a:xfrm>
        </p:spPr>
        <p:txBody>
          <a:bodyPr/>
          <a:lstStyle/>
          <a:p>
            <a:r>
              <a:rPr lang="nl-NL" dirty="0">
                <a:latin typeface="Avenir Light" panose="020B0402020203020204" pitchFamily="34" charset="77"/>
              </a:rPr>
              <a:t>Daan van Eijk, November 18, Nikhef Neutrino Group Outing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0A7947-D4A9-B1A5-8B30-F1E3115909D2}"/>
              </a:ext>
            </a:extLst>
          </p:cNvPr>
          <p:cNvSpPr txBox="1"/>
          <p:nvPr/>
        </p:nvSpPr>
        <p:spPr>
          <a:xfrm>
            <a:off x="3029989" y="2022331"/>
            <a:ext cx="18324022" cy="82278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NL" sz="4400" cap="none" dirty="0">
                <a:solidFill>
                  <a:schemeClr val="tx1"/>
                </a:solidFill>
                <a:latin typeface="Avenir Light" panose="020B0402020203020204" pitchFamily="34" charset="77"/>
              </a:rPr>
              <a:t>NMO sensitivity in energy range 3-10 GeV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L" sz="4400" cap="none" dirty="0">
                <a:solidFill>
                  <a:schemeClr val="tx1"/>
                </a:solidFill>
                <a:latin typeface="Avenir Light" panose="020B0402020203020204" pitchFamily="34" charset="77"/>
              </a:rPr>
              <a:t>NMO sensitivity for -1&lt; cos(theta)&lt; -0.8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L" sz="4400" cap="none" dirty="0">
                <a:solidFill>
                  <a:schemeClr val="tx1"/>
                </a:solidFill>
                <a:latin typeface="Avenir Light" panose="020B0402020203020204" pitchFamily="34" charset="77"/>
              </a:rPr>
              <a:t>NMO sensitivity due to MSW effect (asymmetric between NO and IO)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L" sz="4400" cap="none" dirty="0">
                <a:solidFill>
                  <a:schemeClr val="tx1"/>
                </a:solidFill>
                <a:latin typeface="Avenir Light" panose="020B0402020203020204" pitchFamily="34" charset="77"/>
              </a:rPr>
              <a:t>NMO sensitivity mostly from shower channel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L" sz="4400" cap="none" dirty="0">
                <a:solidFill>
                  <a:schemeClr val="tx1"/>
                </a:solidFill>
                <a:latin typeface="Avenir Light" panose="020B0402020203020204" pitchFamily="34" charset="77"/>
              </a:rPr>
              <a:t>NMO sensititivity due to unequal neutrino/antineutrino cross sections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L" sz="4400" cap="none" dirty="0">
                <a:solidFill>
                  <a:schemeClr val="tx1"/>
                </a:solidFill>
                <a:latin typeface="Avenir Light" panose="020B0402020203020204" pitchFamily="34" charset="77"/>
              </a:rPr>
              <a:t>NMO sensititivity due to unequal neutrino/antineutrino fluxes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NL" sz="4400" cap="none" dirty="0">
              <a:solidFill>
                <a:schemeClr val="tx1"/>
              </a:solidFill>
              <a:latin typeface="Avenir Light" panose="020B0402020203020204" pitchFamily="34" charset="77"/>
            </a:endParaRPr>
          </a:p>
          <a:p>
            <a:pPr marL="457200" marR="0" indent="-45720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NL" sz="4400" u="none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314481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23763-22D6-7D7A-20A7-7CE5253FE208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34624" y="344348"/>
            <a:ext cx="23119358" cy="1052652"/>
          </a:xfrm>
        </p:spPr>
        <p:txBody>
          <a:bodyPr/>
          <a:lstStyle/>
          <a:p>
            <a:r>
              <a:rPr lang="en-NL" sz="6000" dirty="0">
                <a:solidFill>
                  <a:schemeClr val="tx1"/>
                </a:solidFill>
                <a:latin typeface="Avenir Light" panose="020B0402020203020204" pitchFamily="34" charset="77"/>
              </a:rPr>
              <a:t>NMO Experiments</a:t>
            </a:r>
            <a:endParaRPr lang="en-NL" dirty="0">
              <a:latin typeface="Avenir Light" panose="020B0402020203020204" pitchFamily="34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D39CC-E5A3-FFF1-33DF-CCF4A7720C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4850" y="12723168"/>
            <a:ext cx="200376" cy="461665"/>
          </a:xfrm>
        </p:spPr>
        <p:txBody>
          <a:bodyPr/>
          <a:lstStyle/>
          <a:p>
            <a:fld id="{86CB4B4D-7CA3-9044-876B-883B54F8677D}" type="slidenum">
              <a:rPr lang="en-NL" smtClean="0">
                <a:latin typeface="Avenir Light" panose="020B0402020203020204" pitchFamily="34" charset="77"/>
              </a:rPr>
              <a:t>16</a:t>
            </a:fld>
            <a:endParaRPr lang="en-NL" dirty="0">
              <a:latin typeface="Avenir Light" panose="020B04020202030202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B17C7E-7791-2B3E-3CDD-AFF6D577A926}"/>
              </a:ext>
            </a:extLst>
          </p:cNvPr>
          <p:cNvSpPr txBox="1"/>
          <p:nvPr/>
        </p:nvSpPr>
        <p:spPr>
          <a:xfrm>
            <a:off x="1828800" y="1405226"/>
            <a:ext cx="6974986" cy="10905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R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NL" sz="5400" b="0" i="1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Running</a:t>
            </a: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NL" sz="5400" b="0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Book" panose="02000503020000020003" pitchFamily="2" charset="0"/>
              <a:sym typeface="Arial"/>
            </a:endParaRP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NL" sz="5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Atmospheric:</a:t>
            </a:r>
          </a:p>
          <a:p>
            <a:pPr marL="1890713" lvl="5" indent="-881063">
              <a:buFont typeface="Arial" panose="020B0604020202020204" pitchFamily="34" charset="0"/>
              <a:buChar char="•"/>
            </a:pPr>
            <a:r>
              <a:rPr kumimoji="0" lang="en-NL" sz="5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KM3NeT/ORCA</a:t>
            </a:r>
          </a:p>
          <a:p>
            <a:pPr marL="1890713" lvl="5" indent="-881063">
              <a:buFont typeface="Arial" panose="020B0604020202020204" pitchFamily="34" charset="0"/>
              <a:buChar char="•"/>
            </a:pPr>
            <a:r>
              <a:rPr lang="en-NL" sz="5400" cap="none" dirty="0">
                <a:solidFill>
                  <a:schemeClr val="bg1"/>
                </a:solidFill>
                <a:latin typeface="Avenir Book" panose="02000503020000020003" pitchFamily="2" charset="0"/>
              </a:rPr>
              <a:t>IceCube</a:t>
            </a:r>
          </a:p>
          <a:p>
            <a:pPr marL="1890713" lvl="5" indent="-881063">
              <a:buFont typeface="Arial" panose="020B0604020202020204" pitchFamily="34" charset="0"/>
              <a:buChar char="•"/>
            </a:pPr>
            <a:r>
              <a:rPr kumimoji="0" lang="en-NL" sz="5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SuperK</a:t>
            </a: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NL" sz="5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Accelerator</a:t>
            </a:r>
            <a:r>
              <a:rPr lang="en-NL" sz="5400" cap="none" dirty="0">
                <a:solidFill>
                  <a:schemeClr val="bg1"/>
                </a:solidFill>
                <a:latin typeface="Avenir Book" panose="02000503020000020003" pitchFamily="2" charset="0"/>
              </a:rPr>
              <a:t>:</a:t>
            </a:r>
          </a:p>
          <a:p>
            <a:pPr marL="1917700" marR="0" indent="-830263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NL" sz="5400" cap="none" dirty="0">
                <a:solidFill>
                  <a:schemeClr val="bg1"/>
                </a:solidFill>
                <a:latin typeface="Avenir Book" panose="02000503020000020003" pitchFamily="2" charset="0"/>
              </a:rPr>
              <a:t>NOvA </a:t>
            </a:r>
          </a:p>
          <a:p>
            <a:pPr marL="1917700" marR="0" indent="-830263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NL" sz="5400" cap="none" dirty="0">
                <a:solidFill>
                  <a:schemeClr val="bg1"/>
                </a:solidFill>
                <a:latin typeface="Avenir Book" panose="02000503020000020003" pitchFamily="2" charset="0"/>
              </a:rPr>
              <a:t>T2K</a:t>
            </a: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NL" sz="5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Reactor:</a:t>
            </a:r>
          </a:p>
          <a:p>
            <a:pPr marL="1890713" marR="0" indent="-881063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NL" sz="5400" cap="none" dirty="0">
                <a:solidFill>
                  <a:schemeClr val="bg1"/>
                </a:solidFill>
                <a:latin typeface="Avenir Book" panose="02000503020000020003" pitchFamily="2" charset="0"/>
              </a:rPr>
              <a:t>JUNO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NL" sz="5400" b="0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Book" panose="02000503020000020003" pitchFamily="2" charset="0"/>
              <a:sym typeface="Arial"/>
            </a:endParaRP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NL" sz="5400" b="0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Book" panose="02000503020000020003" pitchFamily="2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A229B-59F0-341D-8E78-FA36306AC86A}"/>
              </a:ext>
            </a:extLst>
          </p:cNvPr>
          <p:cNvSpPr txBox="1"/>
          <p:nvPr/>
        </p:nvSpPr>
        <p:spPr>
          <a:xfrm>
            <a:off x="13039456" y="1820724"/>
            <a:ext cx="5081519" cy="92435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R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NL" sz="5400" b="0" i="1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Future</a:t>
            </a: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NL" sz="5400" b="0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Book" panose="02000503020000020003" pitchFamily="2" charset="0"/>
              <a:sym typeface="Arial"/>
            </a:endParaRP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NL" sz="5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Atmospheric:</a:t>
            </a:r>
          </a:p>
          <a:p>
            <a:pPr marL="1890713" lvl="5" indent="-881063">
              <a:buFont typeface="Arial" panose="020B0604020202020204" pitchFamily="34" charset="0"/>
              <a:buChar char="•"/>
            </a:pPr>
            <a:r>
              <a:rPr kumimoji="0" lang="en-NL" sz="5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INO</a:t>
            </a: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NL" sz="5400" b="0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Book" panose="02000503020000020003" pitchFamily="2" charset="0"/>
              <a:sym typeface="Arial"/>
            </a:endParaRP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NL" sz="5400" cap="none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NL" sz="5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Accelerator</a:t>
            </a:r>
            <a:r>
              <a:rPr lang="en-NL" sz="5400" cap="none" dirty="0">
                <a:solidFill>
                  <a:schemeClr val="bg1"/>
                </a:solidFill>
                <a:latin typeface="Avenir Book" panose="02000503020000020003" pitchFamily="2" charset="0"/>
              </a:rPr>
              <a:t>:</a:t>
            </a:r>
          </a:p>
          <a:p>
            <a:pPr marL="1917700" marR="0" indent="-830263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NL" sz="5400" cap="none" dirty="0">
                <a:solidFill>
                  <a:schemeClr val="bg1"/>
                </a:solidFill>
                <a:latin typeface="Avenir Book" panose="02000503020000020003" pitchFamily="2" charset="0"/>
              </a:rPr>
              <a:t>DUNE</a:t>
            </a:r>
          </a:p>
          <a:p>
            <a:pPr marL="1917700" marR="0" indent="-830263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NL" sz="5400" cap="none" dirty="0">
                <a:solidFill>
                  <a:schemeClr val="bg1"/>
                </a:solidFill>
                <a:latin typeface="Avenir Book" panose="02000503020000020003" pitchFamily="2" charset="0"/>
              </a:rPr>
              <a:t>HyperK</a:t>
            </a:r>
          </a:p>
          <a:p>
            <a:pPr marL="1890713" marR="0" indent="-881063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NL" sz="5400" b="0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Book" panose="02000503020000020003" pitchFamily="2" charset="0"/>
              <a:sym typeface="Arial"/>
            </a:endParaRP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NL" sz="5400" b="0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Book" panose="02000503020000020003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313290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23763-22D6-7D7A-20A7-7CE5253FE208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34624" y="344348"/>
            <a:ext cx="23119358" cy="1052652"/>
          </a:xfrm>
        </p:spPr>
        <p:txBody>
          <a:bodyPr/>
          <a:lstStyle/>
          <a:p>
            <a:r>
              <a:rPr lang="en-NL" sz="6000" dirty="0">
                <a:solidFill>
                  <a:schemeClr val="tx1"/>
                </a:solidFill>
                <a:latin typeface="Avenir Light" panose="020B0402020203020204" pitchFamily="34" charset="77"/>
              </a:rPr>
              <a:t>Current Global Fit: NuFit 6.0</a:t>
            </a:r>
            <a:endParaRPr lang="en-NL" dirty="0">
              <a:latin typeface="Avenir Light" panose="020B0402020203020204" pitchFamily="34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D39CC-E5A3-FFF1-33DF-CCF4A7720C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4850" y="12723168"/>
            <a:ext cx="200376" cy="461665"/>
          </a:xfrm>
        </p:spPr>
        <p:txBody>
          <a:bodyPr/>
          <a:lstStyle/>
          <a:p>
            <a:fld id="{86CB4B4D-7CA3-9044-876B-883B54F8677D}" type="slidenum">
              <a:rPr lang="en-NL" smtClean="0">
                <a:latin typeface="Avenir Light" panose="020B0402020203020204" pitchFamily="34" charset="77"/>
              </a:rPr>
              <a:t>17</a:t>
            </a:fld>
            <a:endParaRPr lang="en-NL" dirty="0">
              <a:latin typeface="Avenir Light" panose="020B04020202030202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B17C7E-7791-2B3E-3CDD-AFF6D577A926}"/>
              </a:ext>
            </a:extLst>
          </p:cNvPr>
          <p:cNvSpPr txBox="1"/>
          <p:nvPr/>
        </p:nvSpPr>
        <p:spPr>
          <a:xfrm>
            <a:off x="1828800" y="1405226"/>
            <a:ext cx="6974986" cy="10905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R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NL" sz="5400" b="0" i="1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Running</a:t>
            </a: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NL" sz="5400" b="0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Book" panose="02000503020000020003" pitchFamily="2" charset="0"/>
              <a:sym typeface="Arial"/>
            </a:endParaRP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NL" sz="5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Atmospheric:</a:t>
            </a:r>
          </a:p>
          <a:p>
            <a:pPr marL="1890713" lvl="5" indent="-881063">
              <a:buFont typeface="Arial" panose="020B0604020202020204" pitchFamily="34" charset="0"/>
              <a:buChar char="•"/>
            </a:pPr>
            <a:r>
              <a:rPr kumimoji="0" lang="en-NL" sz="5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KM3NeT/ORCA</a:t>
            </a:r>
          </a:p>
          <a:p>
            <a:pPr marL="1890713" lvl="5" indent="-881063">
              <a:buFont typeface="Arial" panose="020B0604020202020204" pitchFamily="34" charset="0"/>
              <a:buChar char="•"/>
            </a:pPr>
            <a:r>
              <a:rPr lang="en-NL" sz="5400" cap="none" dirty="0">
                <a:solidFill>
                  <a:schemeClr val="bg1"/>
                </a:solidFill>
                <a:latin typeface="Avenir Book" panose="02000503020000020003" pitchFamily="2" charset="0"/>
              </a:rPr>
              <a:t>IceCube</a:t>
            </a:r>
          </a:p>
          <a:p>
            <a:pPr marL="1890713" lvl="5" indent="-881063">
              <a:buFont typeface="Arial" panose="020B0604020202020204" pitchFamily="34" charset="0"/>
              <a:buChar char="•"/>
            </a:pPr>
            <a:r>
              <a:rPr kumimoji="0" lang="en-NL" sz="5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SuperK</a:t>
            </a: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NL" sz="5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Accelerator</a:t>
            </a:r>
            <a:r>
              <a:rPr lang="en-NL" sz="5400" cap="none" dirty="0">
                <a:solidFill>
                  <a:schemeClr val="bg1"/>
                </a:solidFill>
                <a:latin typeface="Avenir Book" panose="02000503020000020003" pitchFamily="2" charset="0"/>
              </a:rPr>
              <a:t>:</a:t>
            </a:r>
          </a:p>
          <a:p>
            <a:pPr marL="1917700" marR="0" indent="-830263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NL" sz="5400" cap="none" dirty="0">
                <a:solidFill>
                  <a:schemeClr val="bg1"/>
                </a:solidFill>
                <a:latin typeface="Avenir Book" panose="02000503020000020003" pitchFamily="2" charset="0"/>
              </a:rPr>
              <a:t>NOvA </a:t>
            </a:r>
          </a:p>
          <a:p>
            <a:pPr marL="1917700" marR="0" indent="-830263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NL" sz="5400" cap="none" dirty="0">
                <a:solidFill>
                  <a:schemeClr val="bg1"/>
                </a:solidFill>
                <a:latin typeface="Avenir Book" panose="02000503020000020003" pitchFamily="2" charset="0"/>
              </a:rPr>
              <a:t>T2K</a:t>
            </a: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NL" sz="5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Reactor:</a:t>
            </a:r>
          </a:p>
          <a:p>
            <a:pPr marL="1890713" marR="0" indent="-881063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NL" sz="5400" cap="none" dirty="0">
                <a:solidFill>
                  <a:schemeClr val="bg1"/>
                </a:solidFill>
                <a:latin typeface="Avenir Book" panose="02000503020000020003" pitchFamily="2" charset="0"/>
              </a:rPr>
              <a:t>JUNO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NL" sz="5400" b="0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Book" panose="02000503020000020003" pitchFamily="2" charset="0"/>
              <a:sym typeface="Arial"/>
            </a:endParaRP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NL" sz="5400" b="0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Book" panose="02000503020000020003" pitchFamily="2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DBA4D7-91BC-81AA-9EB3-D39DEE2AB58F}"/>
              </a:ext>
            </a:extLst>
          </p:cNvPr>
          <p:cNvSpPr/>
          <p:nvPr/>
        </p:nvSpPr>
        <p:spPr>
          <a:xfrm>
            <a:off x="1280159" y="4865524"/>
            <a:ext cx="6453051" cy="4095596"/>
          </a:xfrm>
          <a:prstGeom prst="rect">
            <a:avLst/>
          </a:prstGeom>
          <a:noFill/>
          <a:ln w="381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75A895-3319-9EC2-D828-34A0BAED0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4015" y="1397000"/>
            <a:ext cx="11409825" cy="971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7873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D39CC-E5A3-FFF1-33DF-CCF4A7720C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4850" y="12723168"/>
            <a:ext cx="200376" cy="461665"/>
          </a:xfrm>
        </p:spPr>
        <p:txBody>
          <a:bodyPr/>
          <a:lstStyle/>
          <a:p>
            <a:fld id="{86CB4B4D-7CA3-9044-876B-883B54F8677D}" type="slidenum">
              <a:rPr lang="en-NL" smtClean="0">
                <a:latin typeface="Avenir Light" panose="020B0402020203020204" pitchFamily="34" charset="77"/>
              </a:rPr>
              <a:t>18</a:t>
            </a:fld>
            <a:endParaRPr lang="en-NL" dirty="0">
              <a:latin typeface="Avenir Light" panose="020B0402020203020204" pitchFamily="34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99D0E-5AA5-40C5-44D1-7372D10C94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654299" y="12286189"/>
            <a:ext cx="17553941" cy="1335619"/>
          </a:xfrm>
        </p:spPr>
        <p:txBody>
          <a:bodyPr/>
          <a:lstStyle/>
          <a:p>
            <a:r>
              <a:rPr lang="nl-NL" dirty="0">
                <a:latin typeface="Avenir Light" panose="020B0402020203020204" pitchFamily="34" charset="77"/>
              </a:rPr>
              <a:t>Daan van Eijk, 22 </a:t>
            </a:r>
            <a:r>
              <a:rPr lang="nl-NL" dirty="0" err="1">
                <a:latin typeface="Avenir Light" panose="020B0402020203020204" pitchFamily="34" charset="77"/>
              </a:rPr>
              <a:t>January</a:t>
            </a:r>
            <a:r>
              <a:rPr lang="nl-NL" dirty="0">
                <a:latin typeface="Avenir Light" panose="020B0402020203020204" pitchFamily="34" charset="77"/>
              </a:rPr>
              <a:t> 2025, NWO </a:t>
            </a:r>
            <a:r>
              <a:rPr lang="nl-NL" dirty="0" err="1">
                <a:latin typeface="Avenir Light" panose="020B0402020203020204" pitchFamily="34" charset="77"/>
              </a:rPr>
              <a:t>Physics</a:t>
            </a:r>
            <a:endParaRPr lang="nl-NL" dirty="0">
              <a:latin typeface="Avenir Light" panose="020B0402020203020204" pitchFamily="34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B8B759-5FF8-C171-87FE-C6FA2369F7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6200000">
            <a:off x="-10751962" y="-4372905"/>
            <a:ext cx="23114000" cy="1077218"/>
          </a:xfrm>
        </p:spPr>
        <p:txBody>
          <a:bodyPr/>
          <a:lstStyle/>
          <a:p>
            <a:r>
              <a:rPr lang="en-NL" cap="none" dirty="0">
                <a:latin typeface="Avenir Light" panose="020B0402020203020204" pitchFamily="34" charset="77"/>
              </a:rPr>
              <a:t>Current Global Fit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8A8075-4FFA-5A75-A2F7-D936299AE8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03" t="36649" r="2869" b="32972"/>
          <a:stretch/>
        </p:blipFill>
        <p:spPr>
          <a:xfrm>
            <a:off x="1720941" y="1978752"/>
            <a:ext cx="9835334" cy="975849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10B8C2-BF34-E146-57CB-4BACB8096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4866" y="868301"/>
            <a:ext cx="11962398" cy="3207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25978D-5EBC-C603-DE81-F559F2001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3589" y="6104265"/>
            <a:ext cx="12608140" cy="46595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410CC0-923C-FFE6-E8AC-885805E70F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4649"/>
          <a:stretch/>
        </p:blipFill>
        <p:spPr>
          <a:xfrm>
            <a:off x="1720941" y="696635"/>
            <a:ext cx="10198195" cy="80255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595154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D39CC-E5A3-FFF1-33DF-CCF4A7720C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4850" y="12723168"/>
            <a:ext cx="200376" cy="461665"/>
          </a:xfrm>
        </p:spPr>
        <p:txBody>
          <a:bodyPr/>
          <a:lstStyle/>
          <a:p>
            <a:fld id="{86CB4B4D-7CA3-9044-876B-883B54F8677D}" type="slidenum">
              <a:rPr lang="en-NL" smtClean="0">
                <a:latin typeface="Avenir Light" panose="020B0402020203020204" pitchFamily="34" charset="77"/>
              </a:rPr>
              <a:t>19</a:t>
            </a:fld>
            <a:endParaRPr lang="en-NL" dirty="0">
              <a:latin typeface="Avenir Light" panose="020B0402020203020204" pitchFamily="34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99D0E-5AA5-40C5-44D1-7372D10C94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654299" y="12286189"/>
            <a:ext cx="17553941" cy="1335619"/>
          </a:xfrm>
        </p:spPr>
        <p:txBody>
          <a:bodyPr/>
          <a:lstStyle/>
          <a:p>
            <a:r>
              <a:rPr lang="nl-NL" dirty="0">
                <a:latin typeface="Avenir Light" panose="020B0402020203020204" pitchFamily="34" charset="77"/>
              </a:rPr>
              <a:t>Daan van Eijk, 22 </a:t>
            </a:r>
            <a:r>
              <a:rPr lang="nl-NL" dirty="0" err="1">
                <a:latin typeface="Avenir Light" panose="020B0402020203020204" pitchFamily="34" charset="77"/>
              </a:rPr>
              <a:t>January</a:t>
            </a:r>
            <a:r>
              <a:rPr lang="nl-NL" dirty="0">
                <a:latin typeface="Avenir Light" panose="020B0402020203020204" pitchFamily="34" charset="77"/>
              </a:rPr>
              <a:t> 2025, NWO </a:t>
            </a:r>
            <a:r>
              <a:rPr lang="nl-NL" dirty="0" err="1">
                <a:latin typeface="Avenir Light" panose="020B0402020203020204" pitchFamily="34" charset="77"/>
              </a:rPr>
              <a:t>Physics</a:t>
            </a:r>
            <a:endParaRPr lang="nl-NL" dirty="0">
              <a:latin typeface="Avenir Light" panose="020B0402020203020204" pitchFamily="34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B8B759-5FF8-C171-87FE-C6FA2369F7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6200000">
            <a:off x="-10751962" y="-4372905"/>
            <a:ext cx="23114000" cy="1077218"/>
          </a:xfrm>
        </p:spPr>
        <p:txBody>
          <a:bodyPr/>
          <a:lstStyle/>
          <a:p>
            <a:r>
              <a:rPr lang="en-NL" cap="none" dirty="0">
                <a:latin typeface="Avenir Light" panose="020B0402020203020204" pitchFamily="34" charset="77"/>
              </a:rPr>
              <a:t>Current Global Fit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8A8075-4FFA-5A75-A2F7-D936299AE8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03" t="36649" r="2869" b="32972"/>
          <a:stretch/>
        </p:blipFill>
        <p:spPr>
          <a:xfrm>
            <a:off x="1720941" y="1978752"/>
            <a:ext cx="9835334" cy="975849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410CC0-923C-FFE6-E8AC-885805E70F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4649"/>
          <a:stretch/>
        </p:blipFill>
        <p:spPr>
          <a:xfrm>
            <a:off x="1720941" y="696635"/>
            <a:ext cx="10198195" cy="80255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661E56-21D7-A145-B05C-1D23C7BFF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7021" y="696635"/>
            <a:ext cx="11303286" cy="13356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12B81D-BA34-26C0-5CDD-3FAB0FEAC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7021" y="2524215"/>
            <a:ext cx="11155158" cy="22829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8716FF-EFF0-FFAE-F1F1-74DE4F1B19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19136" y="11008712"/>
            <a:ext cx="11754542" cy="668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65B173-AC1B-FC3F-A6A9-848E637929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57759" y="5778780"/>
            <a:ext cx="11150135" cy="352197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F0AEDD1-7D50-562E-8782-682169016143}"/>
              </a:ext>
            </a:extLst>
          </p:cNvPr>
          <p:cNvSpPr/>
          <p:nvPr/>
        </p:nvSpPr>
        <p:spPr>
          <a:xfrm>
            <a:off x="12817021" y="7069561"/>
            <a:ext cx="9846038" cy="653143"/>
          </a:xfrm>
          <a:prstGeom prst="rect">
            <a:avLst/>
          </a:prstGeom>
          <a:noFill/>
          <a:ln w="381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904540-E120-2584-587C-10F3B372A947}"/>
              </a:ext>
            </a:extLst>
          </p:cNvPr>
          <p:cNvSpPr txBox="1"/>
          <p:nvPr/>
        </p:nvSpPr>
        <p:spPr>
          <a:xfrm>
            <a:off x="21083451" y="8029545"/>
            <a:ext cx="2317336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2800" b="1" cap="none" dirty="0">
                <a:solidFill>
                  <a:srgbClr val="00B050"/>
                </a:solidFill>
                <a:latin typeface="Avenir Light" panose="020B0402020203020204" pitchFamily="34" charset="77"/>
              </a:rPr>
              <a:t>More on this later</a:t>
            </a:r>
            <a:endParaRPr kumimoji="0" lang="en-NL" sz="2800" b="1" u="none" strike="noStrike" cap="none" spc="0" normalizeH="0" dirty="0">
              <a:ln>
                <a:noFill/>
              </a:ln>
              <a:solidFill>
                <a:srgbClr val="00B050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463194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D39CC-E5A3-FFF1-33DF-CCF4A7720C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4850" y="12723168"/>
            <a:ext cx="200376" cy="461665"/>
          </a:xfrm>
        </p:spPr>
        <p:txBody>
          <a:bodyPr/>
          <a:lstStyle/>
          <a:p>
            <a:fld id="{86CB4B4D-7CA3-9044-876B-883B54F8677D}" type="slidenum">
              <a:rPr lang="en-NL" smtClean="0">
                <a:latin typeface="Avenir Light" panose="020B0402020203020204" pitchFamily="34" charset="77"/>
              </a:rPr>
              <a:t>2</a:t>
            </a:fld>
            <a:endParaRPr lang="en-NL" dirty="0">
              <a:latin typeface="Avenir Light" panose="020B0402020203020204" pitchFamily="34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B8B759-5FF8-C171-87FE-C6FA2369F7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en-NL" cap="none" dirty="0">
                <a:latin typeface="Avenir Light" panose="020B0402020203020204" pitchFamily="34" charset="77"/>
              </a:rPr>
              <a:t>Neutrino Oscillations : PMNS Matrix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0EC9B8-E680-40A6-9802-1C0A623D90B9}"/>
              </a:ext>
            </a:extLst>
          </p:cNvPr>
          <p:cNvGrpSpPr/>
          <p:nvPr/>
        </p:nvGrpSpPr>
        <p:grpSpPr>
          <a:xfrm>
            <a:off x="968810" y="1816924"/>
            <a:ext cx="5147889" cy="4037612"/>
            <a:chOff x="18389912" y="261256"/>
            <a:chExt cx="5147889" cy="403761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1B52635E-337F-B20B-C2B8-C7E75C2B3A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912" y="261256"/>
              <a:ext cx="5054866" cy="2707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A01A6B-DE4D-3F29-B44F-C94F2FF20015}"/>
                </a:ext>
              </a:extLst>
            </p:cNvPr>
            <p:cNvGrpSpPr/>
            <p:nvPr/>
          </p:nvGrpSpPr>
          <p:grpSpPr>
            <a:xfrm>
              <a:off x="18482935" y="2527465"/>
              <a:ext cx="5054866" cy="1771403"/>
              <a:chOff x="14065314" y="2515589"/>
              <a:chExt cx="5054866" cy="1771403"/>
            </a:xfrm>
          </p:grpSpPr>
          <p:pic>
            <p:nvPicPr>
              <p:cNvPr id="9" name="Picture 2">
                <a:extLst>
                  <a:ext uri="{FF2B5EF4-FFF2-40B4-BE49-F238E27FC236}">
                    <a16:creationId xmlns:a16="http://schemas.microsoft.com/office/drawing/2014/main" id="{FF234CA2-C648-2C3B-F7C0-B945AAD071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4576"/>
              <a:stretch/>
            </p:blipFill>
            <p:spPr bwMode="auto">
              <a:xfrm>
                <a:off x="14065314" y="2515589"/>
                <a:ext cx="5054866" cy="1771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39338E3-06D9-5403-DDCB-00944CB93D0B}"/>
                  </a:ext>
                </a:extLst>
              </p:cNvPr>
              <p:cNvSpPr/>
              <p:nvPr/>
            </p:nvSpPr>
            <p:spPr>
              <a:xfrm>
                <a:off x="14915408" y="3705100"/>
                <a:ext cx="242042" cy="228725"/>
              </a:xfrm>
              <a:prstGeom prst="rect">
                <a:avLst/>
              </a:prstGeom>
              <a:solidFill>
                <a:srgbClr val="EC274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L" sz="18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15A914C-A86A-249E-4EE4-7A59AC8E36BA}"/>
                  </a:ext>
                </a:extLst>
              </p:cNvPr>
              <p:cNvSpPr/>
              <p:nvPr/>
            </p:nvSpPr>
            <p:spPr>
              <a:xfrm>
                <a:off x="16608548" y="3682545"/>
                <a:ext cx="203077" cy="305255"/>
              </a:xfrm>
              <a:prstGeom prst="rect">
                <a:avLst/>
              </a:prstGeom>
              <a:solidFill>
                <a:srgbClr val="F8991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L" sz="18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156BE07-B44E-F50F-D1A5-A0BF923077CC}"/>
                  </a:ext>
                </a:extLst>
              </p:cNvPr>
              <p:cNvSpPr/>
              <p:nvPr/>
            </p:nvSpPr>
            <p:spPr>
              <a:xfrm>
                <a:off x="18319873" y="3692070"/>
                <a:ext cx="203077" cy="305255"/>
              </a:xfrm>
              <a:prstGeom prst="rect">
                <a:avLst/>
              </a:prstGeom>
              <a:solidFill>
                <a:srgbClr val="45BC9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L" sz="18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3</a:t>
                </a:r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083CB52-9C22-07BD-073D-F3509C634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992" y="2957991"/>
            <a:ext cx="7772400" cy="202860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204D8D0-59DB-8302-5BA7-5FF841C9F445}"/>
              </a:ext>
            </a:extLst>
          </p:cNvPr>
          <p:cNvSpPr txBox="1"/>
          <p:nvPr/>
        </p:nvSpPr>
        <p:spPr>
          <a:xfrm>
            <a:off x="6361214" y="2727847"/>
            <a:ext cx="321029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2800" cap="none" dirty="0">
                <a:solidFill>
                  <a:schemeClr val="tx1"/>
                </a:solidFill>
                <a:latin typeface="Avenir Light" panose="020B0402020203020204" pitchFamily="34" charset="77"/>
              </a:rPr>
              <a:t>Flavour eigenstates</a:t>
            </a:r>
            <a:endParaRPr kumimoji="0" lang="en-NL" sz="2800" u="none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59D684-6F68-D97B-FAC2-2AB7ECF07778}"/>
              </a:ext>
            </a:extLst>
          </p:cNvPr>
          <p:cNvSpPr txBox="1"/>
          <p:nvPr/>
        </p:nvSpPr>
        <p:spPr>
          <a:xfrm>
            <a:off x="6335484" y="4875301"/>
            <a:ext cx="321029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2800" cap="none" dirty="0">
                <a:solidFill>
                  <a:schemeClr val="tx1"/>
                </a:solidFill>
                <a:latin typeface="Avenir Light" panose="020B0402020203020204" pitchFamily="34" charset="77"/>
              </a:rPr>
              <a:t>Mass eigenstates</a:t>
            </a:r>
            <a:endParaRPr kumimoji="0" lang="en-NL" sz="2800" u="none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A07C04E-C3AE-4F97-51DD-F640ED220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1796" y="8463441"/>
            <a:ext cx="7772400" cy="10928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FF4C6-C42A-F0DF-75AE-F4ED1C6695C3}"/>
              </a:ext>
            </a:extLst>
          </p:cNvPr>
          <p:cNvSpPr txBox="1"/>
          <p:nvPr/>
        </p:nvSpPr>
        <p:spPr>
          <a:xfrm>
            <a:off x="14356353" y="2411324"/>
            <a:ext cx="116500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2800" cap="none" dirty="0">
                <a:solidFill>
                  <a:schemeClr val="tx1"/>
                </a:solidFill>
                <a:latin typeface="Avenir Light" panose="020B0402020203020204" pitchFamily="34" charset="77"/>
              </a:rPr>
              <a:t>PMNS</a:t>
            </a:r>
            <a:endParaRPr kumimoji="0" lang="en-NL" sz="2800" u="none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F886C3-61DC-EE4F-BE9F-4DDAE4250A79}"/>
              </a:ext>
            </a:extLst>
          </p:cNvPr>
          <p:cNvSpPr txBox="1"/>
          <p:nvPr/>
        </p:nvSpPr>
        <p:spPr>
          <a:xfrm>
            <a:off x="10620599" y="7981381"/>
            <a:ext cx="116500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2800" cap="none" dirty="0">
                <a:solidFill>
                  <a:schemeClr val="tx1"/>
                </a:solidFill>
                <a:latin typeface="Avenir Light" panose="020B0402020203020204" pitchFamily="34" charset="77"/>
              </a:rPr>
              <a:t>PMNS</a:t>
            </a:r>
            <a:endParaRPr kumimoji="0" lang="en-NL" sz="2800" u="none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53B0C55-1A34-B629-1573-9F74186C0C41}"/>
              </a:ext>
            </a:extLst>
          </p:cNvPr>
          <p:cNvSpPr/>
          <p:nvPr/>
        </p:nvSpPr>
        <p:spPr>
          <a:xfrm>
            <a:off x="10936283" y="8720373"/>
            <a:ext cx="849317" cy="6303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BA13A1-3649-2F66-F19D-BA79244DBDD8}"/>
              </a:ext>
            </a:extLst>
          </p:cNvPr>
          <p:cNvSpPr txBox="1"/>
          <p:nvPr/>
        </p:nvSpPr>
        <p:spPr>
          <a:xfrm>
            <a:off x="10896067" y="9956848"/>
            <a:ext cx="2184909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L" sz="2800" u="none" strike="noStrike" cap="none" spc="0" normalizeH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Avenir Light" panose="020B0402020203020204" pitchFamily="34" charset="77"/>
                <a:sym typeface="Arial"/>
              </a:rPr>
              <a:t>Physics parameter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F69FC9-C173-DA17-DC14-CB273E1B44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1214" y="5749083"/>
            <a:ext cx="12491837" cy="13130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D58546-ABD4-435E-C6B0-B28CAD304C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52723" y="6375400"/>
            <a:ext cx="2540000" cy="482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AC060B-6EC4-6A85-909A-B5C53FCD2B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52723" y="5875276"/>
            <a:ext cx="2565400" cy="482600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86EDEA8D-D3E7-937D-F1CC-774C67294E3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654299" y="12286189"/>
            <a:ext cx="17553941" cy="1335619"/>
          </a:xfrm>
        </p:spPr>
        <p:txBody>
          <a:bodyPr/>
          <a:lstStyle/>
          <a:p>
            <a:r>
              <a:rPr lang="nl-NL" sz="1800" dirty="0">
                <a:latin typeface="Avenir Light" panose="020B0402020203020204" pitchFamily="34" charset="77"/>
              </a:rPr>
              <a:t>Daan van Eijk, November 18 2025, Nikhef Neutrino Group Outing</a:t>
            </a:r>
          </a:p>
        </p:txBody>
      </p:sp>
    </p:spTree>
    <p:extLst>
      <p:ext uri="{BB962C8B-B14F-4D97-AF65-F5344CB8AC3E}">
        <p14:creationId xmlns:p14="http://schemas.microsoft.com/office/powerpoint/2010/main" val="13940577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23763-22D6-7D7A-20A7-7CE5253FE208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34624" y="344348"/>
            <a:ext cx="23119358" cy="1052652"/>
          </a:xfrm>
        </p:spPr>
        <p:txBody>
          <a:bodyPr/>
          <a:lstStyle/>
          <a:p>
            <a:r>
              <a:rPr lang="en-NL" sz="6000" dirty="0">
                <a:solidFill>
                  <a:schemeClr val="tx1"/>
                </a:solidFill>
                <a:latin typeface="Avenir Light" panose="020B0402020203020204" pitchFamily="34" charset="77"/>
              </a:rPr>
              <a:t>NMO Experiments</a:t>
            </a:r>
            <a:endParaRPr lang="en-NL" dirty="0">
              <a:latin typeface="Avenir Light" panose="020B0402020203020204" pitchFamily="34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D39CC-E5A3-FFF1-33DF-CCF4A7720C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4850" y="12723168"/>
            <a:ext cx="200376" cy="461665"/>
          </a:xfrm>
        </p:spPr>
        <p:txBody>
          <a:bodyPr/>
          <a:lstStyle/>
          <a:p>
            <a:fld id="{86CB4B4D-7CA3-9044-876B-883B54F8677D}" type="slidenum">
              <a:rPr lang="en-NL" smtClean="0">
                <a:latin typeface="Avenir Light" panose="020B0402020203020204" pitchFamily="34" charset="77"/>
              </a:rPr>
              <a:t>20</a:t>
            </a:fld>
            <a:endParaRPr lang="en-NL" dirty="0">
              <a:latin typeface="Avenir Light" panose="020B04020202030202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B17C7E-7791-2B3E-3CDD-AFF6D577A926}"/>
              </a:ext>
            </a:extLst>
          </p:cNvPr>
          <p:cNvSpPr txBox="1"/>
          <p:nvPr/>
        </p:nvSpPr>
        <p:spPr>
          <a:xfrm>
            <a:off x="1828800" y="1405226"/>
            <a:ext cx="6974986" cy="10905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R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NL" sz="5400" b="0" i="1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Running</a:t>
            </a: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NL" sz="5400" b="0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Book" panose="02000503020000020003" pitchFamily="2" charset="0"/>
              <a:sym typeface="Arial"/>
            </a:endParaRP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NL" sz="5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Atmospheric:</a:t>
            </a:r>
          </a:p>
          <a:p>
            <a:pPr marL="1890713" lvl="5" indent="-881063">
              <a:buFont typeface="Arial" panose="020B0604020202020204" pitchFamily="34" charset="0"/>
              <a:buChar char="•"/>
            </a:pPr>
            <a:r>
              <a:rPr kumimoji="0" lang="en-NL" sz="5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KM3NeT/ORCA</a:t>
            </a:r>
          </a:p>
          <a:p>
            <a:pPr marL="1890713" lvl="5" indent="-881063">
              <a:buFont typeface="Arial" panose="020B0604020202020204" pitchFamily="34" charset="0"/>
              <a:buChar char="•"/>
            </a:pPr>
            <a:r>
              <a:rPr lang="en-NL" sz="5400" cap="none" dirty="0">
                <a:solidFill>
                  <a:schemeClr val="bg1"/>
                </a:solidFill>
                <a:latin typeface="Avenir Book" panose="02000503020000020003" pitchFamily="2" charset="0"/>
              </a:rPr>
              <a:t>IceCube</a:t>
            </a:r>
          </a:p>
          <a:p>
            <a:pPr marL="1890713" lvl="5" indent="-881063">
              <a:buFont typeface="Arial" panose="020B0604020202020204" pitchFamily="34" charset="0"/>
              <a:buChar char="•"/>
            </a:pPr>
            <a:r>
              <a:rPr kumimoji="0" lang="en-NL" sz="5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SuperK</a:t>
            </a: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NL" sz="5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Accelerator</a:t>
            </a:r>
            <a:r>
              <a:rPr lang="en-NL" sz="5400" cap="none" dirty="0">
                <a:solidFill>
                  <a:schemeClr val="bg1"/>
                </a:solidFill>
                <a:latin typeface="Avenir Book" panose="02000503020000020003" pitchFamily="2" charset="0"/>
              </a:rPr>
              <a:t>:</a:t>
            </a:r>
          </a:p>
          <a:p>
            <a:pPr marL="1917700" marR="0" indent="-830263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NL" sz="5400" cap="none" dirty="0">
                <a:solidFill>
                  <a:schemeClr val="bg1"/>
                </a:solidFill>
                <a:latin typeface="Avenir Book" panose="02000503020000020003" pitchFamily="2" charset="0"/>
              </a:rPr>
              <a:t>NOvA </a:t>
            </a:r>
          </a:p>
          <a:p>
            <a:pPr marL="1917700" marR="0" indent="-830263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NL" sz="5400" cap="none" dirty="0">
                <a:solidFill>
                  <a:schemeClr val="bg1"/>
                </a:solidFill>
                <a:latin typeface="Avenir Book" panose="02000503020000020003" pitchFamily="2" charset="0"/>
              </a:rPr>
              <a:t>T2K</a:t>
            </a: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NL" sz="5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Reactor:</a:t>
            </a:r>
          </a:p>
          <a:p>
            <a:pPr marL="1890713" marR="0" indent="-881063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NL" sz="5400" cap="none" dirty="0">
                <a:solidFill>
                  <a:schemeClr val="bg1"/>
                </a:solidFill>
                <a:latin typeface="Avenir Book" panose="02000503020000020003" pitchFamily="2" charset="0"/>
              </a:rPr>
              <a:t>JUNO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NL" sz="5400" b="0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Book" panose="02000503020000020003" pitchFamily="2" charset="0"/>
              <a:sym typeface="Arial"/>
            </a:endParaRP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NL" sz="5400" b="0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Book" panose="02000503020000020003" pitchFamily="2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A229B-59F0-341D-8E78-FA36306AC86A}"/>
              </a:ext>
            </a:extLst>
          </p:cNvPr>
          <p:cNvSpPr txBox="1"/>
          <p:nvPr/>
        </p:nvSpPr>
        <p:spPr>
          <a:xfrm>
            <a:off x="13039456" y="1405226"/>
            <a:ext cx="5081519" cy="100745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R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NL" sz="5400" b="0" i="1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Future</a:t>
            </a: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NL" sz="5400" b="0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Book" panose="02000503020000020003" pitchFamily="2" charset="0"/>
              <a:sym typeface="Arial"/>
            </a:endParaRP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NL" sz="5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Atmospheric:</a:t>
            </a:r>
          </a:p>
          <a:p>
            <a:pPr marL="1890713" lvl="5" indent="-881063">
              <a:buFont typeface="Arial" panose="020B0604020202020204" pitchFamily="34" charset="0"/>
              <a:buChar char="•"/>
            </a:pPr>
            <a:r>
              <a:rPr kumimoji="0" lang="en-NL" sz="5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INO</a:t>
            </a: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NL" sz="5400" b="0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Book" panose="02000503020000020003" pitchFamily="2" charset="0"/>
              <a:sym typeface="Arial"/>
            </a:endParaRP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NL" sz="5400" cap="none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NL" sz="5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Accelerator</a:t>
            </a:r>
            <a:r>
              <a:rPr lang="en-NL" sz="5400" cap="none" dirty="0">
                <a:solidFill>
                  <a:schemeClr val="bg1"/>
                </a:solidFill>
                <a:latin typeface="Avenir Book" panose="02000503020000020003" pitchFamily="2" charset="0"/>
              </a:rPr>
              <a:t>:</a:t>
            </a:r>
          </a:p>
          <a:p>
            <a:pPr marL="1917700" marR="0" indent="-830263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NL" sz="5400" cap="none" dirty="0">
                <a:solidFill>
                  <a:schemeClr val="bg1"/>
                </a:solidFill>
                <a:latin typeface="Avenir Book" panose="02000503020000020003" pitchFamily="2" charset="0"/>
              </a:rPr>
              <a:t>DUNE</a:t>
            </a:r>
          </a:p>
          <a:p>
            <a:pPr marL="1917700" marR="0" indent="-830263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NL" sz="5400" cap="none" dirty="0">
                <a:solidFill>
                  <a:schemeClr val="bg1"/>
                </a:solidFill>
                <a:latin typeface="Avenir Book" panose="02000503020000020003" pitchFamily="2" charset="0"/>
              </a:rPr>
              <a:t>HyperK</a:t>
            </a: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NL" sz="5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Reactor:</a:t>
            </a:r>
          </a:p>
          <a:p>
            <a:pPr marL="1890713" marR="0" indent="-881063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NL" sz="5400" b="0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Book" panose="02000503020000020003" pitchFamily="2" charset="0"/>
              <a:sym typeface="Arial"/>
            </a:endParaRP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NL" sz="5400" b="0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Book" panose="02000503020000020003" pitchFamily="2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9EF2B7-B502-4578-C526-530350B9A37E}"/>
              </a:ext>
            </a:extLst>
          </p:cNvPr>
          <p:cNvSpPr/>
          <p:nvPr/>
        </p:nvSpPr>
        <p:spPr>
          <a:xfrm>
            <a:off x="1242045" y="6442502"/>
            <a:ext cx="6453051" cy="2628000"/>
          </a:xfrm>
          <a:prstGeom prst="rect">
            <a:avLst/>
          </a:prstGeom>
          <a:noFill/>
          <a:ln w="381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0627661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D39CC-E5A3-FFF1-33DF-CCF4A7720C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4850" y="12723168"/>
            <a:ext cx="200376" cy="461665"/>
          </a:xfrm>
        </p:spPr>
        <p:txBody>
          <a:bodyPr/>
          <a:lstStyle/>
          <a:p>
            <a:fld id="{86CB4B4D-7CA3-9044-876B-883B54F8677D}" type="slidenum">
              <a:rPr lang="en-NL" smtClean="0">
                <a:latin typeface="Avenir Light" panose="020B0402020203020204" pitchFamily="34" charset="77"/>
              </a:rPr>
              <a:t>21</a:t>
            </a:fld>
            <a:endParaRPr lang="en-NL" dirty="0">
              <a:latin typeface="Avenir Light" panose="020B0402020203020204" pitchFamily="34" charset="77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AA7AFF-B01F-940A-8CC9-3602DEB524C2}"/>
              </a:ext>
            </a:extLst>
          </p:cNvPr>
          <p:cNvGrpSpPr/>
          <p:nvPr/>
        </p:nvGrpSpPr>
        <p:grpSpPr>
          <a:xfrm>
            <a:off x="5118462" y="736235"/>
            <a:ext cx="12969327" cy="5059863"/>
            <a:chOff x="10787743" y="344348"/>
            <a:chExt cx="12969327" cy="505986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6B03A85-1FC6-967A-354D-D7B6B485E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87743" y="344348"/>
              <a:ext cx="12969327" cy="505986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F521AEE-4BD8-0F3D-97EC-BBA1D348AA42}"/>
                </a:ext>
              </a:extLst>
            </p:cNvPr>
            <p:cNvSpPr/>
            <p:nvPr/>
          </p:nvSpPr>
          <p:spPr>
            <a:xfrm>
              <a:off x="13951131" y="3526971"/>
              <a:ext cx="4075612" cy="653143"/>
            </a:xfrm>
            <a:prstGeom prst="rect">
              <a:avLst/>
            </a:prstGeom>
            <a:noFill/>
            <a:ln w="38100" cap="flat">
              <a:solidFill>
                <a:srgbClr val="00B05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78D393B-9824-365C-9055-7D7870FCE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462" y="6858598"/>
            <a:ext cx="16007423" cy="460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0966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D39CC-E5A3-FFF1-33DF-CCF4A7720C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4850" y="12723168"/>
            <a:ext cx="200376" cy="461665"/>
          </a:xfrm>
        </p:spPr>
        <p:txBody>
          <a:bodyPr/>
          <a:lstStyle/>
          <a:p>
            <a:fld id="{86CB4B4D-7CA3-9044-876B-883B54F8677D}" type="slidenum">
              <a:rPr lang="en-NL" smtClean="0">
                <a:latin typeface="Avenir Light" panose="020B0402020203020204" pitchFamily="34" charset="77"/>
              </a:rPr>
              <a:t>22</a:t>
            </a:fld>
            <a:endParaRPr lang="en-NL" dirty="0">
              <a:latin typeface="Avenir Light" panose="020B0402020203020204" pitchFamily="34" charset="77"/>
            </a:endParaRPr>
          </a:p>
        </p:txBody>
      </p:sp>
      <p:pic>
        <p:nvPicPr>
          <p:cNvPr id="1026" name="Picture 2" descr="Fig. 1">
            <a:extLst>
              <a:ext uri="{FF2B5EF4-FFF2-40B4-BE49-F238E27FC236}">
                <a16:creationId xmlns:a16="http://schemas.microsoft.com/office/drawing/2014/main" id="{E4E785F1-EDAA-242C-53EF-E9B68059A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5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40D586-A0E1-A173-496B-9C3346EE3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803" y="3496632"/>
            <a:ext cx="14673197" cy="54906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DFE4CC-E6DB-1268-B718-CE1B3921C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7025" y="1113971"/>
            <a:ext cx="14374495" cy="7447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45FAB9-9A51-8AC5-9D4F-8F505455E588}"/>
              </a:ext>
            </a:extLst>
          </p:cNvPr>
          <p:cNvSpPr/>
          <p:nvPr/>
        </p:nvSpPr>
        <p:spPr>
          <a:xfrm>
            <a:off x="9217025" y="1062379"/>
            <a:ext cx="13590724" cy="653143"/>
          </a:xfrm>
          <a:prstGeom prst="rect">
            <a:avLst/>
          </a:prstGeom>
          <a:noFill/>
          <a:ln w="381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FC0500-3F04-1346-A6A7-94217C844050}"/>
              </a:ext>
            </a:extLst>
          </p:cNvPr>
          <p:cNvSpPr txBox="1"/>
          <p:nvPr/>
        </p:nvSpPr>
        <p:spPr>
          <a:xfrm>
            <a:off x="17483454" y="2237807"/>
            <a:ext cx="3198675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2800" b="1" cap="none" dirty="0">
                <a:solidFill>
                  <a:srgbClr val="00B050"/>
                </a:solidFill>
                <a:latin typeface="Avenir Light" panose="020B0402020203020204" pitchFamily="34" charset="77"/>
              </a:rPr>
              <a:t>?</a:t>
            </a:r>
            <a:endParaRPr kumimoji="0" lang="en-NL" sz="2800" b="1" u="none" strike="noStrike" cap="none" spc="0" normalizeH="0" dirty="0">
              <a:ln>
                <a:noFill/>
              </a:ln>
              <a:solidFill>
                <a:srgbClr val="00B050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881174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D39CC-E5A3-FFF1-33DF-CCF4A7720C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4850" y="12723168"/>
            <a:ext cx="200376" cy="461665"/>
          </a:xfrm>
        </p:spPr>
        <p:txBody>
          <a:bodyPr/>
          <a:lstStyle/>
          <a:p>
            <a:fld id="{86CB4B4D-7CA3-9044-876B-883B54F8677D}" type="slidenum">
              <a:rPr lang="en-NL" smtClean="0">
                <a:latin typeface="Avenir Light" panose="020B0402020203020204" pitchFamily="34" charset="77"/>
              </a:rPr>
              <a:t>23</a:t>
            </a:fld>
            <a:endParaRPr lang="en-NL" dirty="0">
              <a:latin typeface="Avenir Light" panose="020B0402020203020204" pitchFamily="34" charset="77"/>
            </a:endParaRPr>
          </a:p>
        </p:txBody>
      </p:sp>
      <p:pic>
        <p:nvPicPr>
          <p:cNvPr id="1026" name="Picture 2" descr="Fig. 1">
            <a:extLst>
              <a:ext uri="{FF2B5EF4-FFF2-40B4-BE49-F238E27FC236}">
                <a16:creationId xmlns:a16="http://schemas.microsoft.com/office/drawing/2014/main" id="{E4E785F1-EDAA-242C-53EF-E9B68059A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5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40D586-A0E1-A173-496B-9C3346EE3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803" y="3496632"/>
            <a:ext cx="14673197" cy="54906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8E94EA-3254-7477-C7CD-BAF9B9C153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0" y="772159"/>
            <a:ext cx="11357824" cy="137014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1F7FB6E-106F-1CFF-866A-017E5A0032EA}"/>
              </a:ext>
            </a:extLst>
          </p:cNvPr>
          <p:cNvCxnSpPr/>
          <p:nvPr/>
        </p:nvCxnSpPr>
        <p:spPr>
          <a:xfrm flipH="1">
            <a:off x="4624251" y="1280160"/>
            <a:ext cx="7567749" cy="2690949"/>
          </a:xfrm>
          <a:prstGeom prst="straightConnector1">
            <a:avLst/>
          </a:prstGeom>
          <a:noFill/>
          <a:ln w="254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45841046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23763-22D6-7D7A-20A7-7CE5253FE208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34624" y="344348"/>
            <a:ext cx="23119358" cy="1052652"/>
          </a:xfrm>
        </p:spPr>
        <p:txBody>
          <a:bodyPr/>
          <a:lstStyle/>
          <a:p>
            <a:r>
              <a:rPr lang="en-NL" sz="6000" dirty="0">
                <a:solidFill>
                  <a:schemeClr val="tx1"/>
                </a:solidFill>
                <a:latin typeface="Avenir Light" panose="020B0402020203020204" pitchFamily="34" charset="77"/>
              </a:rPr>
              <a:t>NMO Experiments</a:t>
            </a:r>
            <a:endParaRPr lang="en-NL" dirty="0">
              <a:latin typeface="Avenir Light" panose="020B0402020203020204" pitchFamily="34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D39CC-E5A3-FFF1-33DF-CCF4A7720C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4850" y="12723168"/>
            <a:ext cx="200376" cy="461665"/>
          </a:xfrm>
        </p:spPr>
        <p:txBody>
          <a:bodyPr/>
          <a:lstStyle/>
          <a:p>
            <a:fld id="{86CB4B4D-7CA3-9044-876B-883B54F8677D}" type="slidenum">
              <a:rPr lang="en-NL" smtClean="0">
                <a:latin typeface="Avenir Light" panose="020B0402020203020204" pitchFamily="34" charset="77"/>
              </a:rPr>
              <a:t>24</a:t>
            </a:fld>
            <a:endParaRPr lang="en-NL" dirty="0">
              <a:latin typeface="Avenir Light" panose="020B04020202030202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B17C7E-7791-2B3E-3CDD-AFF6D577A926}"/>
              </a:ext>
            </a:extLst>
          </p:cNvPr>
          <p:cNvSpPr txBox="1"/>
          <p:nvPr/>
        </p:nvSpPr>
        <p:spPr>
          <a:xfrm>
            <a:off x="1828800" y="1405226"/>
            <a:ext cx="6974986" cy="10905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R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NL" sz="5400" b="0" i="1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Running</a:t>
            </a: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NL" sz="5400" b="0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Book" panose="02000503020000020003" pitchFamily="2" charset="0"/>
              <a:sym typeface="Arial"/>
            </a:endParaRP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NL" sz="5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Atmospheric:</a:t>
            </a:r>
          </a:p>
          <a:p>
            <a:pPr marL="1890713" lvl="5" indent="-881063">
              <a:buFont typeface="Arial" panose="020B0604020202020204" pitchFamily="34" charset="0"/>
              <a:buChar char="•"/>
            </a:pPr>
            <a:r>
              <a:rPr kumimoji="0" lang="en-NL" sz="5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KM3NeT/ORCA</a:t>
            </a:r>
          </a:p>
          <a:p>
            <a:pPr marL="1890713" lvl="5" indent="-881063">
              <a:buFont typeface="Arial" panose="020B0604020202020204" pitchFamily="34" charset="0"/>
              <a:buChar char="•"/>
            </a:pPr>
            <a:r>
              <a:rPr lang="en-NL" sz="5400" cap="none" dirty="0">
                <a:solidFill>
                  <a:schemeClr val="bg1"/>
                </a:solidFill>
                <a:latin typeface="Avenir Book" panose="02000503020000020003" pitchFamily="2" charset="0"/>
              </a:rPr>
              <a:t>IceCube</a:t>
            </a:r>
          </a:p>
          <a:p>
            <a:pPr marL="1890713" lvl="5" indent="-881063">
              <a:buFont typeface="Arial" panose="020B0604020202020204" pitchFamily="34" charset="0"/>
              <a:buChar char="•"/>
            </a:pPr>
            <a:r>
              <a:rPr kumimoji="0" lang="en-NL" sz="5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SuperK</a:t>
            </a: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NL" sz="5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Accelerator</a:t>
            </a:r>
            <a:r>
              <a:rPr lang="en-NL" sz="5400" cap="none" dirty="0">
                <a:solidFill>
                  <a:schemeClr val="bg1"/>
                </a:solidFill>
                <a:latin typeface="Avenir Book" panose="02000503020000020003" pitchFamily="2" charset="0"/>
              </a:rPr>
              <a:t>:</a:t>
            </a:r>
          </a:p>
          <a:p>
            <a:pPr marL="1917700" marR="0" indent="-830263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NL" sz="5400" cap="none" dirty="0">
                <a:solidFill>
                  <a:schemeClr val="bg1"/>
                </a:solidFill>
                <a:latin typeface="Avenir Book" panose="02000503020000020003" pitchFamily="2" charset="0"/>
              </a:rPr>
              <a:t>NOvA </a:t>
            </a:r>
          </a:p>
          <a:p>
            <a:pPr marL="1917700" marR="0" indent="-830263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NL" sz="5400" cap="none" dirty="0">
                <a:solidFill>
                  <a:schemeClr val="bg1"/>
                </a:solidFill>
                <a:latin typeface="Avenir Book" panose="02000503020000020003" pitchFamily="2" charset="0"/>
              </a:rPr>
              <a:t>T2K</a:t>
            </a: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NL" sz="5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Reactor:</a:t>
            </a:r>
          </a:p>
          <a:p>
            <a:pPr marL="1890713" marR="0" indent="-881063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NL" sz="5400" cap="none" dirty="0">
                <a:solidFill>
                  <a:schemeClr val="bg1"/>
                </a:solidFill>
                <a:latin typeface="Avenir Book" panose="02000503020000020003" pitchFamily="2" charset="0"/>
              </a:rPr>
              <a:t>JUNO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NL" sz="5400" b="0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Book" panose="02000503020000020003" pitchFamily="2" charset="0"/>
              <a:sym typeface="Arial"/>
            </a:endParaRP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NL" sz="5400" b="0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Book" panose="02000503020000020003" pitchFamily="2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A229B-59F0-341D-8E78-FA36306AC86A}"/>
              </a:ext>
            </a:extLst>
          </p:cNvPr>
          <p:cNvSpPr txBox="1"/>
          <p:nvPr/>
        </p:nvSpPr>
        <p:spPr>
          <a:xfrm>
            <a:off x="13039456" y="1405226"/>
            <a:ext cx="5081519" cy="100745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R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NL" sz="5400" b="0" i="1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Future</a:t>
            </a: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NL" sz="5400" b="0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Book" panose="02000503020000020003" pitchFamily="2" charset="0"/>
              <a:sym typeface="Arial"/>
            </a:endParaRP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NL" sz="5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Atmospheric:</a:t>
            </a:r>
          </a:p>
          <a:p>
            <a:pPr marL="1890713" lvl="5" indent="-881063">
              <a:buFont typeface="Arial" panose="020B0604020202020204" pitchFamily="34" charset="0"/>
              <a:buChar char="•"/>
            </a:pPr>
            <a:r>
              <a:rPr kumimoji="0" lang="en-NL" sz="5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INO</a:t>
            </a: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NL" sz="5400" b="0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Book" panose="02000503020000020003" pitchFamily="2" charset="0"/>
              <a:sym typeface="Arial"/>
            </a:endParaRP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NL" sz="5400" cap="none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NL" sz="5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Accelerator</a:t>
            </a:r>
            <a:r>
              <a:rPr lang="en-NL" sz="5400" cap="none" dirty="0">
                <a:solidFill>
                  <a:schemeClr val="bg1"/>
                </a:solidFill>
                <a:latin typeface="Avenir Book" panose="02000503020000020003" pitchFamily="2" charset="0"/>
              </a:rPr>
              <a:t>:</a:t>
            </a:r>
          </a:p>
          <a:p>
            <a:pPr marL="1917700" marR="0" indent="-830263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NL" sz="5400" cap="none" dirty="0">
                <a:solidFill>
                  <a:schemeClr val="bg1"/>
                </a:solidFill>
                <a:latin typeface="Avenir Book" panose="02000503020000020003" pitchFamily="2" charset="0"/>
              </a:rPr>
              <a:t>DUNE</a:t>
            </a:r>
          </a:p>
          <a:p>
            <a:pPr marL="1917700" marR="0" indent="-830263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NL" sz="5400" cap="none" dirty="0">
                <a:solidFill>
                  <a:schemeClr val="bg1"/>
                </a:solidFill>
                <a:latin typeface="Avenir Book" panose="02000503020000020003" pitchFamily="2" charset="0"/>
              </a:rPr>
              <a:t>HyperK</a:t>
            </a: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NL" sz="5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Reactor:</a:t>
            </a:r>
          </a:p>
          <a:p>
            <a:pPr marL="1890713" marR="0" indent="-881063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NL" sz="5400" b="0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Book" panose="02000503020000020003" pitchFamily="2" charset="0"/>
              <a:sym typeface="Arial"/>
            </a:endParaRP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NL" sz="5400" b="0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Book" panose="02000503020000020003" pitchFamily="2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E9E777-4ECF-5A46-2926-A278087A72AB}"/>
              </a:ext>
            </a:extLst>
          </p:cNvPr>
          <p:cNvSpPr/>
          <p:nvPr/>
        </p:nvSpPr>
        <p:spPr>
          <a:xfrm>
            <a:off x="1489166" y="3108960"/>
            <a:ext cx="7498080" cy="1645920"/>
          </a:xfrm>
          <a:prstGeom prst="rect">
            <a:avLst/>
          </a:prstGeom>
          <a:noFill/>
          <a:ln w="381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6506491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D39CC-E5A3-FFF1-33DF-CCF4A7720C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4850" y="12723168"/>
            <a:ext cx="200376" cy="461665"/>
          </a:xfrm>
        </p:spPr>
        <p:txBody>
          <a:bodyPr/>
          <a:lstStyle/>
          <a:p>
            <a:fld id="{86CB4B4D-7CA3-9044-876B-883B54F8677D}" type="slidenum">
              <a:rPr lang="en-NL" smtClean="0">
                <a:latin typeface="Avenir Light" panose="020B0402020203020204" pitchFamily="34" charset="77"/>
              </a:rPr>
              <a:t>25</a:t>
            </a:fld>
            <a:endParaRPr lang="en-NL" dirty="0">
              <a:latin typeface="Avenir Light" panose="020B0402020203020204" pitchFamily="34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99D0E-5AA5-40C5-44D1-7372D10C94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654299" y="12286189"/>
            <a:ext cx="17553941" cy="1335619"/>
          </a:xfrm>
        </p:spPr>
        <p:txBody>
          <a:bodyPr/>
          <a:lstStyle/>
          <a:p>
            <a:r>
              <a:rPr lang="nl-NL" dirty="0">
                <a:latin typeface="Avenir Light" panose="020B0402020203020204" pitchFamily="34" charset="77"/>
              </a:rPr>
              <a:t>Daan van Eijk, 22 </a:t>
            </a:r>
            <a:r>
              <a:rPr lang="nl-NL" dirty="0" err="1">
                <a:latin typeface="Avenir Light" panose="020B0402020203020204" pitchFamily="34" charset="77"/>
              </a:rPr>
              <a:t>January</a:t>
            </a:r>
            <a:r>
              <a:rPr lang="nl-NL" dirty="0">
                <a:latin typeface="Avenir Light" panose="020B0402020203020204" pitchFamily="34" charset="77"/>
              </a:rPr>
              <a:t> 2025, NWO </a:t>
            </a:r>
            <a:r>
              <a:rPr lang="nl-NL" dirty="0" err="1">
                <a:latin typeface="Avenir Light" panose="020B0402020203020204" pitchFamily="34" charset="77"/>
              </a:rPr>
              <a:t>Physics</a:t>
            </a:r>
            <a:endParaRPr lang="nl-NL" dirty="0">
              <a:latin typeface="Avenir Light" panose="020B0402020203020204" pitchFamily="34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B8B759-5FF8-C171-87FE-C6FA2369F7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en-NL" cap="none" dirty="0">
                <a:latin typeface="Avenir Light" panose="020B0402020203020204" pitchFamily="34" charset="77"/>
              </a:rPr>
              <a:t>KM3NeT/ORCA’s NMO Projections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F3B2EB-DB07-C75D-5D02-ABF096B54426}"/>
              </a:ext>
            </a:extLst>
          </p:cNvPr>
          <p:cNvGrpSpPr/>
          <p:nvPr/>
        </p:nvGrpSpPr>
        <p:grpSpPr>
          <a:xfrm>
            <a:off x="4362358" y="1712218"/>
            <a:ext cx="14137821" cy="9574821"/>
            <a:chOff x="4362358" y="1712218"/>
            <a:chExt cx="14137821" cy="957482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FC37E88-1CA6-9543-040C-701C5056C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6643858" y="-569282"/>
              <a:ext cx="9574821" cy="1413782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F48F2AE-FD09-942D-CFE1-FE1C03F6CD77}"/>
                </a:ext>
              </a:extLst>
            </p:cNvPr>
            <p:cNvSpPr txBox="1"/>
            <p:nvPr/>
          </p:nvSpPr>
          <p:spPr>
            <a:xfrm>
              <a:off x="7374577" y="10334654"/>
              <a:ext cx="2611292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NL" sz="4000" i="0" u="none" strike="noStrike" cap="all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ORCA-115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2F57D4F-723C-8847-B057-E701E1B66739}"/>
              </a:ext>
            </a:extLst>
          </p:cNvPr>
          <p:cNvCxnSpPr/>
          <p:nvPr/>
        </p:nvCxnSpPr>
        <p:spPr>
          <a:xfrm>
            <a:off x="7035800" y="7086600"/>
            <a:ext cx="9956800" cy="0"/>
          </a:xfrm>
          <a:prstGeom prst="line">
            <a:avLst/>
          </a:prstGeom>
          <a:noFill/>
          <a:ln w="57150" cap="flat">
            <a:solidFill>
              <a:srgbClr val="00B05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D7655B-160D-905F-5777-D64A4BBAD35B}"/>
              </a:ext>
            </a:extLst>
          </p:cNvPr>
          <p:cNvCxnSpPr/>
          <p:nvPr/>
        </p:nvCxnSpPr>
        <p:spPr>
          <a:xfrm>
            <a:off x="7035800" y="5384800"/>
            <a:ext cx="9956800" cy="0"/>
          </a:xfrm>
          <a:prstGeom prst="line">
            <a:avLst/>
          </a:prstGeom>
          <a:noFill/>
          <a:ln w="57150" cap="flat">
            <a:solidFill>
              <a:srgbClr val="00B05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80245213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D39CC-E5A3-FFF1-33DF-CCF4A7720C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4850" y="12723168"/>
            <a:ext cx="200376" cy="461665"/>
          </a:xfrm>
        </p:spPr>
        <p:txBody>
          <a:bodyPr/>
          <a:lstStyle/>
          <a:p>
            <a:fld id="{86CB4B4D-7CA3-9044-876B-883B54F8677D}" type="slidenum">
              <a:rPr lang="en-NL" smtClean="0">
                <a:latin typeface="Avenir Light" panose="020B0402020203020204" pitchFamily="34" charset="77"/>
              </a:rPr>
              <a:t>26</a:t>
            </a:fld>
            <a:endParaRPr lang="en-NL" dirty="0">
              <a:latin typeface="Avenir Light" panose="020B0402020203020204" pitchFamily="34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99D0E-5AA5-40C5-44D1-7372D10C94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654299" y="12286189"/>
            <a:ext cx="17553941" cy="1335619"/>
          </a:xfrm>
        </p:spPr>
        <p:txBody>
          <a:bodyPr/>
          <a:lstStyle/>
          <a:p>
            <a:r>
              <a:rPr lang="nl-NL" dirty="0">
                <a:latin typeface="Avenir Light" panose="020B0402020203020204" pitchFamily="34" charset="77"/>
              </a:rPr>
              <a:t>Daan van Eijk, 22 </a:t>
            </a:r>
            <a:r>
              <a:rPr lang="nl-NL" dirty="0" err="1">
                <a:latin typeface="Avenir Light" panose="020B0402020203020204" pitchFamily="34" charset="77"/>
              </a:rPr>
              <a:t>January</a:t>
            </a:r>
            <a:r>
              <a:rPr lang="nl-NL" dirty="0">
                <a:latin typeface="Avenir Light" panose="020B0402020203020204" pitchFamily="34" charset="77"/>
              </a:rPr>
              <a:t> 2025, NWO </a:t>
            </a:r>
            <a:r>
              <a:rPr lang="nl-NL" dirty="0" err="1">
                <a:latin typeface="Avenir Light" panose="020B0402020203020204" pitchFamily="34" charset="77"/>
              </a:rPr>
              <a:t>Physics</a:t>
            </a:r>
            <a:endParaRPr lang="nl-NL" dirty="0">
              <a:latin typeface="Avenir Light" panose="020B0402020203020204" pitchFamily="34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B8B759-5FF8-C171-87FE-C6FA2369F7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en-NL" cap="none" dirty="0">
                <a:latin typeface="Avenir Light" panose="020B0402020203020204" pitchFamily="34" charset="77"/>
              </a:rPr>
              <a:t>NMO Sensitivity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858A830-06DE-E21A-29FA-2B5DCFF7ED1D}"/>
              </a:ext>
            </a:extLst>
          </p:cNvPr>
          <p:cNvGrpSpPr/>
          <p:nvPr/>
        </p:nvGrpSpPr>
        <p:grpSpPr>
          <a:xfrm>
            <a:off x="465436" y="1943102"/>
            <a:ext cx="12669795" cy="9502346"/>
            <a:chOff x="5852982" y="1980172"/>
            <a:chExt cx="12669795" cy="950234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7D5607-4983-92AC-4237-0BF9EA43E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982" y="1980172"/>
              <a:ext cx="12669795" cy="950234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07B5B68-7FF8-93C2-F949-32C02EC65203}"/>
                </a:ext>
              </a:extLst>
            </p:cNvPr>
            <p:cNvSpPr/>
            <p:nvPr/>
          </p:nvSpPr>
          <p:spPr>
            <a:xfrm>
              <a:off x="9012195" y="2371124"/>
              <a:ext cx="7632356" cy="5327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3E3F65A-D9C0-448F-B7E9-039F1BA5DE45}"/>
                </a:ext>
              </a:extLst>
            </p:cNvPr>
            <p:cNvSpPr/>
            <p:nvPr/>
          </p:nvSpPr>
          <p:spPr>
            <a:xfrm>
              <a:off x="16282087" y="6638324"/>
              <a:ext cx="1054443" cy="9240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08AF821-5140-4B2C-04AB-C65645E79D7F}"/>
                </a:ext>
              </a:extLst>
            </p:cNvPr>
            <p:cNvSpPr/>
            <p:nvPr/>
          </p:nvSpPr>
          <p:spPr>
            <a:xfrm>
              <a:off x="15989644" y="7074929"/>
              <a:ext cx="1054443" cy="9240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ECAE45DF-3B10-AD4A-B5BC-6CB227011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3317" y="851156"/>
            <a:ext cx="7327856" cy="3644644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A6ADBFB-0F8F-D072-DDDF-07DCFB712AC9}"/>
              </a:ext>
            </a:extLst>
          </p:cNvPr>
          <p:cNvGrpSpPr/>
          <p:nvPr/>
        </p:nvGrpSpPr>
        <p:grpSpPr>
          <a:xfrm>
            <a:off x="14135247" y="4844466"/>
            <a:ext cx="8851753" cy="6196228"/>
            <a:chOff x="4362358" y="1712218"/>
            <a:chExt cx="14137821" cy="957482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C4846A-AACB-E201-A724-2CD7C8DFC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6643858" y="-569282"/>
              <a:ext cx="9574821" cy="1413782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0AA2514-94AF-5555-C268-821A10ECA046}"/>
                </a:ext>
              </a:extLst>
            </p:cNvPr>
            <p:cNvSpPr txBox="1"/>
            <p:nvPr/>
          </p:nvSpPr>
          <p:spPr>
            <a:xfrm>
              <a:off x="7374577" y="10297215"/>
              <a:ext cx="2658365" cy="793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NL" sz="1800" i="0" u="none" strike="noStrike" cap="all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ORCA-115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375294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D39CC-E5A3-FFF1-33DF-CCF4A7720C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4850" y="12723168"/>
            <a:ext cx="200376" cy="461665"/>
          </a:xfrm>
        </p:spPr>
        <p:txBody>
          <a:bodyPr/>
          <a:lstStyle/>
          <a:p>
            <a:fld id="{86CB4B4D-7CA3-9044-876B-883B54F8677D}" type="slidenum">
              <a:rPr lang="en-NL" smtClean="0">
                <a:latin typeface="Avenir Light" panose="020B0402020203020204" pitchFamily="34" charset="77"/>
              </a:rPr>
              <a:t>27</a:t>
            </a:fld>
            <a:endParaRPr lang="en-NL" dirty="0">
              <a:latin typeface="Avenir Light" panose="020B0402020203020204" pitchFamily="34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99D0E-5AA5-40C5-44D1-7372D10C94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654299" y="12286189"/>
            <a:ext cx="17553941" cy="1335619"/>
          </a:xfrm>
        </p:spPr>
        <p:txBody>
          <a:bodyPr/>
          <a:lstStyle/>
          <a:p>
            <a:r>
              <a:rPr lang="nl-NL" dirty="0">
                <a:latin typeface="Avenir Light" panose="020B0402020203020204" pitchFamily="34" charset="77"/>
              </a:rPr>
              <a:t>Daan van Eijk, 22 </a:t>
            </a:r>
            <a:r>
              <a:rPr lang="nl-NL" dirty="0" err="1">
                <a:latin typeface="Avenir Light" panose="020B0402020203020204" pitchFamily="34" charset="77"/>
              </a:rPr>
              <a:t>January</a:t>
            </a:r>
            <a:r>
              <a:rPr lang="nl-NL" dirty="0">
                <a:latin typeface="Avenir Light" panose="020B0402020203020204" pitchFamily="34" charset="77"/>
              </a:rPr>
              <a:t> 2025, NWO </a:t>
            </a:r>
            <a:r>
              <a:rPr lang="nl-NL" dirty="0" err="1">
                <a:latin typeface="Avenir Light" panose="020B0402020203020204" pitchFamily="34" charset="77"/>
              </a:rPr>
              <a:t>Physics</a:t>
            </a:r>
            <a:endParaRPr lang="nl-NL" dirty="0">
              <a:latin typeface="Avenir Light" panose="020B0402020203020204" pitchFamily="34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B8B759-5FF8-C171-87FE-C6FA2369F7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en-NL" cap="none" dirty="0">
                <a:latin typeface="Avenir Light" panose="020B0402020203020204" pitchFamily="34" charset="77"/>
              </a:rPr>
              <a:t>KM3NeT/ORCA Detector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A20475-56D3-6BDF-A516-0E241E3D6ACD}"/>
              </a:ext>
            </a:extLst>
          </p:cNvPr>
          <p:cNvGrpSpPr/>
          <p:nvPr/>
        </p:nvGrpSpPr>
        <p:grpSpPr>
          <a:xfrm>
            <a:off x="5378364" y="1855343"/>
            <a:ext cx="12477835" cy="10167122"/>
            <a:chOff x="8305800" y="3691467"/>
            <a:chExt cx="7772400" cy="63330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9A2200D-0ADE-2FA4-1A49-BE1DB7534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05800" y="3691467"/>
              <a:ext cx="7772400" cy="633306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C37024-3F2C-B1BF-0B50-2794466F4C5F}"/>
                </a:ext>
              </a:extLst>
            </p:cNvPr>
            <p:cNvSpPr txBox="1"/>
            <p:nvPr/>
          </p:nvSpPr>
          <p:spPr>
            <a:xfrm>
              <a:off x="14049665" y="3789284"/>
              <a:ext cx="1863270" cy="1260000"/>
            </a:xfrm>
            <a:prstGeom prst="rect">
              <a:avLst/>
            </a:prstGeom>
            <a:solidFill>
              <a:srgbClr val="E6EDF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NL" sz="2000" b="0" i="0" u="none" strike="noStrike" cap="none" spc="0" normalizeH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Current ORCA detector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317825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EE1EE9-E002-826F-7E73-4C21FA7C6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756" y="1818874"/>
            <a:ext cx="12689769" cy="1007825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D39CC-E5A3-FFF1-33DF-CCF4A7720C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4850" y="12723168"/>
            <a:ext cx="200376" cy="461665"/>
          </a:xfrm>
        </p:spPr>
        <p:txBody>
          <a:bodyPr/>
          <a:lstStyle/>
          <a:p>
            <a:fld id="{86CB4B4D-7CA3-9044-876B-883B54F8677D}" type="slidenum">
              <a:rPr lang="en-NL" smtClean="0">
                <a:latin typeface="Avenir Light" panose="020B0402020203020204" pitchFamily="34" charset="77"/>
              </a:rPr>
              <a:t>28</a:t>
            </a:fld>
            <a:endParaRPr lang="en-NL" dirty="0">
              <a:latin typeface="Avenir Light" panose="020B0402020203020204" pitchFamily="34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99D0E-5AA5-40C5-44D1-7372D10C94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654299" y="12286189"/>
            <a:ext cx="17553941" cy="1335619"/>
          </a:xfrm>
        </p:spPr>
        <p:txBody>
          <a:bodyPr/>
          <a:lstStyle/>
          <a:p>
            <a:r>
              <a:rPr lang="nl-NL" dirty="0">
                <a:latin typeface="Avenir Light" panose="020B0402020203020204" pitchFamily="34" charset="77"/>
              </a:rPr>
              <a:t>Daan van Eijk, 22 </a:t>
            </a:r>
            <a:r>
              <a:rPr lang="nl-NL" dirty="0" err="1">
                <a:latin typeface="Avenir Light" panose="020B0402020203020204" pitchFamily="34" charset="77"/>
              </a:rPr>
              <a:t>January</a:t>
            </a:r>
            <a:r>
              <a:rPr lang="nl-NL" dirty="0">
                <a:latin typeface="Avenir Light" panose="020B0402020203020204" pitchFamily="34" charset="77"/>
              </a:rPr>
              <a:t> 2025, NWO </a:t>
            </a:r>
            <a:r>
              <a:rPr lang="nl-NL" dirty="0" err="1">
                <a:latin typeface="Avenir Light" panose="020B0402020203020204" pitchFamily="34" charset="77"/>
              </a:rPr>
              <a:t>Physics</a:t>
            </a:r>
            <a:endParaRPr lang="nl-NL" dirty="0">
              <a:latin typeface="Avenir Light" panose="020B0402020203020204" pitchFamily="34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B8B759-5FF8-C171-87FE-C6FA2369F7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en-NL" cap="none" dirty="0">
                <a:latin typeface="Avenir Light" panose="020B0402020203020204" pitchFamily="34" charset="77"/>
              </a:rPr>
              <a:t>KM3NeT/ORCA Datasets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0FFCB765-0F63-C076-D983-D7B82E37C255}"/>
              </a:ext>
            </a:extLst>
          </p:cNvPr>
          <p:cNvSpPr/>
          <p:nvPr/>
        </p:nvSpPr>
        <p:spPr>
          <a:xfrm>
            <a:off x="9561341" y="3307080"/>
            <a:ext cx="2691429" cy="1830209"/>
          </a:xfrm>
          <a:custGeom>
            <a:avLst/>
            <a:gdLst>
              <a:gd name="connsiteX0" fmla="*/ 97063 w 1676482"/>
              <a:gd name="connsiteY0" fmla="*/ 106878 h 1140031"/>
              <a:gd name="connsiteX1" fmla="*/ 156440 w 1676482"/>
              <a:gd name="connsiteY1" fmla="*/ 118753 h 1140031"/>
              <a:gd name="connsiteX2" fmla="*/ 310819 w 1676482"/>
              <a:gd name="connsiteY2" fmla="*/ 95002 h 1140031"/>
              <a:gd name="connsiteX3" fmla="*/ 441448 w 1676482"/>
              <a:gd name="connsiteY3" fmla="*/ 83127 h 1140031"/>
              <a:gd name="connsiteX4" fmla="*/ 572076 w 1676482"/>
              <a:gd name="connsiteY4" fmla="*/ 59376 h 1140031"/>
              <a:gd name="connsiteX5" fmla="*/ 655204 w 1676482"/>
              <a:gd name="connsiteY5" fmla="*/ 47501 h 1140031"/>
              <a:gd name="connsiteX6" fmla="*/ 821458 w 1676482"/>
              <a:gd name="connsiteY6" fmla="*/ 35626 h 1140031"/>
              <a:gd name="connsiteX7" fmla="*/ 975837 w 1676482"/>
              <a:gd name="connsiteY7" fmla="*/ 11875 h 1140031"/>
              <a:gd name="connsiteX8" fmla="*/ 1165843 w 1676482"/>
              <a:gd name="connsiteY8" fmla="*/ 0 h 1140031"/>
              <a:gd name="connsiteX9" fmla="*/ 1308347 w 1676482"/>
              <a:gd name="connsiteY9" fmla="*/ 11875 h 1140031"/>
              <a:gd name="connsiteX10" fmla="*/ 1343973 w 1676482"/>
              <a:gd name="connsiteY10" fmla="*/ 23751 h 1140031"/>
              <a:gd name="connsiteX11" fmla="*/ 1367723 w 1676482"/>
              <a:gd name="connsiteY11" fmla="*/ 59376 h 1140031"/>
              <a:gd name="connsiteX12" fmla="*/ 1403349 w 1676482"/>
              <a:gd name="connsiteY12" fmla="*/ 95002 h 1140031"/>
              <a:gd name="connsiteX13" fmla="*/ 1415224 w 1676482"/>
              <a:gd name="connsiteY13" fmla="*/ 130628 h 1140031"/>
              <a:gd name="connsiteX14" fmla="*/ 1438975 w 1676482"/>
              <a:gd name="connsiteY14" fmla="*/ 237506 h 1140031"/>
              <a:gd name="connsiteX15" fmla="*/ 1462726 w 1676482"/>
              <a:gd name="connsiteY15" fmla="*/ 273132 h 1140031"/>
              <a:gd name="connsiteX16" fmla="*/ 1498352 w 1676482"/>
              <a:gd name="connsiteY16" fmla="*/ 344384 h 1140031"/>
              <a:gd name="connsiteX17" fmla="*/ 1522102 w 1676482"/>
              <a:gd name="connsiteY17" fmla="*/ 415636 h 1140031"/>
              <a:gd name="connsiteX18" fmla="*/ 1533978 w 1676482"/>
              <a:gd name="connsiteY18" fmla="*/ 451262 h 1140031"/>
              <a:gd name="connsiteX19" fmla="*/ 1545853 w 1676482"/>
              <a:gd name="connsiteY19" fmla="*/ 486888 h 1140031"/>
              <a:gd name="connsiteX20" fmla="*/ 1593354 w 1676482"/>
              <a:gd name="connsiteY20" fmla="*/ 558140 h 1140031"/>
              <a:gd name="connsiteX21" fmla="*/ 1617105 w 1676482"/>
              <a:gd name="connsiteY21" fmla="*/ 593766 h 1140031"/>
              <a:gd name="connsiteX22" fmla="*/ 1628980 w 1676482"/>
              <a:gd name="connsiteY22" fmla="*/ 629392 h 1140031"/>
              <a:gd name="connsiteX23" fmla="*/ 1676482 w 1676482"/>
              <a:gd name="connsiteY23" fmla="*/ 700644 h 1140031"/>
              <a:gd name="connsiteX24" fmla="*/ 1652731 w 1676482"/>
              <a:gd name="connsiteY24" fmla="*/ 736270 h 1140031"/>
              <a:gd name="connsiteX25" fmla="*/ 1617105 w 1676482"/>
              <a:gd name="connsiteY25" fmla="*/ 748145 h 1140031"/>
              <a:gd name="connsiteX26" fmla="*/ 1367723 w 1676482"/>
              <a:gd name="connsiteY26" fmla="*/ 736270 h 1140031"/>
              <a:gd name="connsiteX27" fmla="*/ 1130217 w 1676482"/>
              <a:gd name="connsiteY27" fmla="*/ 736270 h 1140031"/>
              <a:gd name="connsiteX28" fmla="*/ 1094591 w 1676482"/>
              <a:gd name="connsiteY28" fmla="*/ 760021 h 1140031"/>
              <a:gd name="connsiteX29" fmla="*/ 1082715 w 1676482"/>
              <a:gd name="connsiteY29" fmla="*/ 902525 h 1140031"/>
              <a:gd name="connsiteX30" fmla="*/ 1070840 w 1676482"/>
              <a:gd name="connsiteY30" fmla="*/ 1080654 h 1140031"/>
              <a:gd name="connsiteX31" fmla="*/ 1058965 w 1676482"/>
              <a:gd name="connsiteY31" fmla="*/ 1116280 h 1140031"/>
              <a:gd name="connsiteX32" fmla="*/ 1023339 w 1676482"/>
              <a:gd name="connsiteY32" fmla="*/ 1140031 h 1140031"/>
              <a:gd name="connsiteX33" fmla="*/ 963962 w 1676482"/>
              <a:gd name="connsiteY33" fmla="*/ 1128156 h 1140031"/>
              <a:gd name="connsiteX34" fmla="*/ 892710 w 1676482"/>
              <a:gd name="connsiteY34" fmla="*/ 1092530 h 1140031"/>
              <a:gd name="connsiteX35" fmla="*/ 714580 w 1676482"/>
              <a:gd name="connsiteY35" fmla="*/ 1080654 h 1140031"/>
              <a:gd name="connsiteX36" fmla="*/ 560201 w 1676482"/>
              <a:gd name="connsiteY36" fmla="*/ 1068779 h 1140031"/>
              <a:gd name="connsiteX37" fmla="*/ 512700 w 1676482"/>
              <a:gd name="connsiteY37" fmla="*/ 1056904 h 1140031"/>
              <a:gd name="connsiteX38" fmla="*/ 477074 w 1676482"/>
              <a:gd name="connsiteY38" fmla="*/ 1033153 h 1140031"/>
              <a:gd name="connsiteX39" fmla="*/ 441448 w 1676482"/>
              <a:gd name="connsiteY39" fmla="*/ 1021278 h 1140031"/>
              <a:gd name="connsiteX40" fmla="*/ 310819 w 1676482"/>
              <a:gd name="connsiteY40" fmla="*/ 1033153 h 1140031"/>
              <a:gd name="connsiteX41" fmla="*/ 239567 w 1676482"/>
              <a:gd name="connsiteY41" fmla="*/ 1045028 h 1140031"/>
              <a:gd name="connsiteX42" fmla="*/ 156440 w 1676482"/>
              <a:gd name="connsiteY42" fmla="*/ 1033153 h 1140031"/>
              <a:gd name="connsiteX43" fmla="*/ 73313 w 1676482"/>
              <a:gd name="connsiteY43" fmla="*/ 950026 h 1140031"/>
              <a:gd name="connsiteX44" fmla="*/ 61437 w 1676482"/>
              <a:gd name="connsiteY44" fmla="*/ 855023 h 1140031"/>
              <a:gd name="connsiteX45" fmla="*/ 13936 w 1676482"/>
              <a:gd name="connsiteY45" fmla="*/ 688769 h 1140031"/>
              <a:gd name="connsiteX46" fmla="*/ 13936 w 1676482"/>
              <a:gd name="connsiteY46" fmla="*/ 403761 h 1140031"/>
              <a:gd name="connsiteX47" fmla="*/ 25812 w 1676482"/>
              <a:gd name="connsiteY47" fmla="*/ 154379 h 1140031"/>
              <a:gd name="connsiteX48" fmla="*/ 97063 w 1676482"/>
              <a:gd name="connsiteY48" fmla="*/ 106878 h 114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676482" h="1140031">
                <a:moveTo>
                  <a:pt x="97063" y="106878"/>
                </a:moveTo>
                <a:cubicBezTo>
                  <a:pt x="118834" y="100940"/>
                  <a:pt x="136256" y="118753"/>
                  <a:pt x="156440" y="118753"/>
                </a:cubicBezTo>
                <a:cubicBezTo>
                  <a:pt x="181416" y="118753"/>
                  <a:pt x="282486" y="98335"/>
                  <a:pt x="310819" y="95002"/>
                </a:cubicBezTo>
                <a:cubicBezTo>
                  <a:pt x="354242" y="89893"/>
                  <a:pt x="397905" y="87085"/>
                  <a:pt x="441448" y="83127"/>
                </a:cubicBezTo>
                <a:cubicBezTo>
                  <a:pt x="503193" y="70778"/>
                  <a:pt x="506255" y="69502"/>
                  <a:pt x="572076" y="59376"/>
                </a:cubicBezTo>
                <a:cubicBezTo>
                  <a:pt x="599741" y="55120"/>
                  <a:pt x="627339" y="50155"/>
                  <a:pt x="655204" y="47501"/>
                </a:cubicBezTo>
                <a:cubicBezTo>
                  <a:pt x="710513" y="42234"/>
                  <a:pt x="766040" y="39584"/>
                  <a:pt x="821458" y="35626"/>
                </a:cubicBezTo>
                <a:cubicBezTo>
                  <a:pt x="886140" y="22690"/>
                  <a:pt x="901898" y="18037"/>
                  <a:pt x="975837" y="11875"/>
                </a:cubicBezTo>
                <a:cubicBezTo>
                  <a:pt x="1039077" y="6605"/>
                  <a:pt x="1102508" y="3958"/>
                  <a:pt x="1165843" y="0"/>
                </a:cubicBezTo>
                <a:cubicBezTo>
                  <a:pt x="1213344" y="3958"/>
                  <a:pt x="1261099" y="5575"/>
                  <a:pt x="1308347" y="11875"/>
                </a:cubicBezTo>
                <a:cubicBezTo>
                  <a:pt x="1320755" y="13529"/>
                  <a:pt x="1334198" y="15931"/>
                  <a:pt x="1343973" y="23751"/>
                </a:cubicBezTo>
                <a:cubicBezTo>
                  <a:pt x="1355118" y="32667"/>
                  <a:pt x="1358586" y="48412"/>
                  <a:pt x="1367723" y="59376"/>
                </a:cubicBezTo>
                <a:cubicBezTo>
                  <a:pt x="1378474" y="72278"/>
                  <a:pt x="1391474" y="83127"/>
                  <a:pt x="1403349" y="95002"/>
                </a:cubicBezTo>
                <a:cubicBezTo>
                  <a:pt x="1407307" y="106877"/>
                  <a:pt x="1412509" y="118408"/>
                  <a:pt x="1415224" y="130628"/>
                </a:cubicBezTo>
                <a:cubicBezTo>
                  <a:pt x="1422520" y="163461"/>
                  <a:pt x="1422937" y="205430"/>
                  <a:pt x="1438975" y="237506"/>
                </a:cubicBezTo>
                <a:cubicBezTo>
                  <a:pt x="1445358" y="250272"/>
                  <a:pt x="1454809" y="261257"/>
                  <a:pt x="1462726" y="273132"/>
                </a:cubicBezTo>
                <a:cubicBezTo>
                  <a:pt x="1506034" y="403059"/>
                  <a:pt x="1436964" y="206260"/>
                  <a:pt x="1498352" y="344384"/>
                </a:cubicBezTo>
                <a:cubicBezTo>
                  <a:pt x="1508520" y="367262"/>
                  <a:pt x="1514185" y="391885"/>
                  <a:pt x="1522102" y="415636"/>
                </a:cubicBezTo>
                <a:lnTo>
                  <a:pt x="1533978" y="451262"/>
                </a:lnTo>
                <a:cubicBezTo>
                  <a:pt x="1537936" y="463137"/>
                  <a:pt x="1538909" y="476473"/>
                  <a:pt x="1545853" y="486888"/>
                </a:cubicBezTo>
                <a:lnTo>
                  <a:pt x="1593354" y="558140"/>
                </a:lnTo>
                <a:lnTo>
                  <a:pt x="1617105" y="593766"/>
                </a:lnTo>
                <a:cubicBezTo>
                  <a:pt x="1621063" y="605641"/>
                  <a:pt x="1622901" y="618450"/>
                  <a:pt x="1628980" y="629392"/>
                </a:cubicBezTo>
                <a:cubicBezTo>
                  <a:pt x="1642843" y="654345"/>
                  <a:pt x="1676482" y="700644"/>
                  <a:pt x="1676482" y="700644"/>
                </a:cubicBezTo>
                <a:cubicBezTo>
                  <a:pt x="1668565" y="712519"/>
                  <a:pt x="1663876" y="727354"/>
                  <a:pt x="1652731" y="736270"/>
                </a:cubicBezTo>
                <a:cubicBezTo>
                  <a:pt x="1642956" y="744090"/>
                  <a:pt x="1629623" y="748145"/>
                  <a:pt x="1617105" y="748145"/>
                </a:cubicBezTo>
                <a:cubicBezTo>
                  <a:pt x="1533883" y="748145"/>
                  <a:pt x="1450850" y="740228"/>
                  <a:pt x="1367723" y="736270"/>
                </a:cubicBezTo>
                <a:cubicBezTo>
                  <a:pt x="1275656" y="705582"/>
                  <a:pt x="1304151" y="710180"/>
                  <a:pt x="1130217" y="736270"/>
                </a:cubicBezTo>
                <a:cubicBezTo>
                  <a:pt x="1116102" y="738387"/>
                  <a:pt x="1106466" y="752104"/>
                  <a:pt x="1094591" y="760021"/>
                </a:cubicBezTo>
                <a:cubicBezTo>
                  <a:pt x="1090632" y="807522"/>
                  <a:pt x="1086236" y="854989"/>
                  <a:pt x="1082715" y="902525"/>
                </a:cubicBezTo>
                <a:cubicBezTo>
                  <a:pt x="1078319" y="961871"/>
                  <a:pt x="1077411" y="1021510"/>
                  <a:pt x="1070840" y="1080654"/>
                </a:cubicBezTo>
                <a:cubicBezTo>
                  <a:pt x="1069458" y="1093095"/>
                  <a:pt x="1066785" y="1106505"/>
                  <a:pt x="1058965" y="1116280"/>
                </a:cubicBezTo>
                <a:cubicBezTo>
                  <a:pt x="1050049" y="1127425"/>
                  <a:pt x="1035214" y="1132114"/>
                  <a:pt x="1023339" y="1140031"/>
                </a:cubicBezTo>
                <a:cubicBezTo>
                  <a:pt x="1003547" y="1136073"/>
                  <a:pt x="982861" y="1135243"/>
                  <a:pt x="963962" y="1128156"/>
                </a:cubicBezTo>
                <a:cubicBezTo>
                  <a:pt x="914236" y="1109509"/>
                  <a:pt x="945108" y="1098352"/>
                  <a:pt x="892710" y="1092530"/>
                </a:cubicBezTo>
                <a:cubicBezTo>
                  <a:pt x="833565" y="1085958"/>
                  <a:pt x="773937" y="1084894"/>
                  <a:pt x="714580" y="1080654"/>
                </a:cubicBezTo>
                <a:lnTo>
                  <a:pt x="560201" y="1068779"/>
                </a:lnTo>
                <a:cubicBezTo>
                  <a:pt x="544367" y="1064821"/>
                  <a:pt x="527701" y="1063333"/>
                  <a:pt x="512700" y="1056904"/>
                </a:cubicBezTo>
                <a:cubicBezTo>
                  <a:pt x="499582" y="1051282"/>
                  <a:pt x="489840" y="1039536"/>
                  <a:pt x="477074" y="1033153"/>
                </a:cubicBezTo>
                <a:cubicBezTo>
                  <a:pt x="465878" y="1027555"/>
                  <a:pt x="453323" y="1025236"/>
                  <a:pt x="441448" y="1021278"/>
                </a:cubicBezTo>
                <a:cubicBezTo>
                  <a:pt x="397905" y="1025236"/>
                  <a:pt x="354242" y="1028045"/>
                  <a:pt x="310819" y="1033153"/>
                </a:cubicBezTo>
                <a:cubicBezTo>
                  <a:pt x="286906" y="1035966"/>
                  <a:pt x="263645" y="1045028"/>
                  <a:pt x="239567" y="1045028"/>
                </a:cubicBezTo>
                <a:cubicBezTo>
                  <a:pt x="211577" y="1045028"/>
                  <a:pt x="184149" y="1037111"/>
                  <a:pt x="156440" y="1033153"/>
                </a:cubicBezTo>
                <a:cubicBezTo>
                  <a:pt x="74773" y="978708"/>
                  <a:pt x="94214" y="1012732"/>
                  <a:pt x="73313" y="950026"/>
                </a:cubicBezTo>
                <a:cubicBezTo>
                  <a:pt x="69354" y="918358"/>
                  <a:pt x="67318" y="886391"/>
                  <a:pt x="61437" y="855023"/>
                </a:cubicBezTo>
                <a:cubicBezTo>
                  <a:pt x="48655" y="786851"/>
                  <a:pt x="34940" y="751782"/>
                  <a:pt x="13936" y="688769"/>
                </a:cubicBezTo>
                <a:cubicBezTo>
                  <a:pt x="-9933" y="545554"/>
                  <a:pt x="1502" y="646218"/>
                  <a:pt x="13936" y="403761"/>
                </a:cubicBezTo>
                <a:cubicBezTo>
                  <a:pt x="18198" y="320649"/>
                  <a:pt x="11553" y="236370"/>
                  <a:pt x="25812" y="154379"/>
                </a:cubicBezTo>
                <a:cubicBezTo>
                  <a:pt x="30324" y="128432"/>
                  <a:pt x="75292" y="112816"/>
                  <a:pt x="97063" y="106878"/>
                </a:cubicBezTo>
                <a:close/>
              </a:path>
            </a:pathLst>
          </a:custGeom>
          <a:noFill/>
          <a:ln w="57150" cap="flat">
            <a:solidFill>
              <a:schemeClr val="tx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L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F77DCD-C2AC-CDD3-24F6-686BB24BA999}"/>
              </a:ext>
            </a:extLst>
          </p:cNvPr>
          <p:cNvSpPr txBox="1"/>
          <p:nvPr/>
        </p:nvSpPr>
        <p:spPr>
          <a:xfrm>
            <a:off x="1187487" y="4094840"/>
            <a:ext cx="321029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4800" cap="none" dirty="0">
                <a:solidFill>
                  <a:srgbClr val="7030A0"/>
                </a:solidFill>
                <a:latin typeface="Avenir Light" panose="020B0402020203020204" pitchFamily="34" charset="77"/>
              </a:rPr>
              <a:t>0.7 Mt-y</a:t>
            </a:r>
            <a:endParaRPr kumimoji="0" lang="en-NL" sz="4800" u="none" strike="noStrike" cap="none" spc="0" normalizeH="0" dirty="0">
              <a:ln>
                <a:noFill/>
              </a:ln>
              <a:solidFill>
                <a:srgbClr val="7030A0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E5B68B7-AA33-EDB0-1585-A07CE3F6EB6D}"/>
              </a:ext>
            </a:extLst>
          </p:cNvPr>
          <p:cNvCxnSpPr/>
          <p:nvPr/>
        </p:nvCxnSpPr>
        <p:spPr>
          <a:xfrm flipV="1">
            <a:off x="3606800" y="4035187"/>
            <a:ext cx="5954541" cy="480281"/>
          </a:xfrm>
          <a:prstGeom prst="straightConnector1">
            <a:avLst/>
          </a:prstGeom>
          <a:noFill/>
          <a:ln w="25400" cap="flat">
            <a:solidFill>
              <a:srgbClr val="7030A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79E497EC-5159-A81C-19FA-52C39733878F}"/>
              </a:ext>
            </a:extLst>
          </p:cNvPr>
          <p:cNvSpPr/>
          <p:nvPr/>
        </p:nvSpPr>
        <p:spPr>
          <a:xfrm>
            <a:off x="9711397" y="2871788"/>
            <a:ext cx="2861603" cy="3257550"/>
          </a:xfrm>
          <a:custGeom>
            <a:avLst/>
            <a:gdLst>
              <a:gd name="connsiteX0" fmla="*/ 75541 w 2861603"/>
              <a:gd name="connsiteY0" fmla="*/ 714375 h 3257550"/>
              <a:gd name="connsiteX1" fmla="*/ 75541 w 2861603"/>
              <a:gd name="connsiteY1" fmla="*/ 2486025 h 3257550"/>
              <a:gd name="connsiteX2" fmla="*/ 118403 w 2861603"/>
              <a:gd name="connsiteY2" fmla="*/ 2571750 h 3257550"/>
              <a:gd name="connsiteX3" fmla="*/ 161266 w 2861603"/>
              <a:gd name="connsiteY3" fmla="*/ 2614612 h 3257550"/>
              <a:gd name="connsiteX4" fmla="*/ 347003 w 2861603"/>
              <a:gd name="connsiteY4" fmla="*/ 2657475 h 3257550"/>
              <a:gd name="connsiteX5" fmla="*/ 589891 w 2861603"/>
              <a:gd name="connsiteY5" fmla="*/ 2643187 h 3257550"/>
              <a:gd name="connsiteX6" fmla="*/ 632753 w 2861603"/>
              <a:gd name="connsiteY6" fmla="*/ 2628900 h 3257550"/>
              <a:gd name="connsiteX7" fmla="*/ 704191 w 2861603"/>
              <a:gd name="connsiteY7" fmla="*/ 2614612 h 3257550"/>
              <a:gd name="connsiteX8" fmla="*/ 847066 w 2861603"/>
              <a:gd name="connsiteY8" fmla="*/ 2643187 h 3257550"/>
              <a:gd name="connsiteX9" fmla="*/ 932791 w 2861603"/>
              <a:gd name="connsiteY9" fmla="*/ 2686050 h 3257550"/>
              <a:gd name="connsiteX10" fmla="*/ 989941 w 2861603"/>
              <a:gd name="connsiteY10" fmla="*/ 2771775 h 3257550"/>
              <a:gd name="connsiteX11" fmla="*/ 1018516 w 2861603"/>
              <a:gd name="connsiteY11" fmla="*/ 2886075 h 3257550"/>
              <a:gd name="connsiteX12" fmla="*/ 1047091 w 2861603"/>
              <a:gd name="connsiteY12" fmla="*/ 2971800 h 3257550"/>
              <a:gd name="connsiteX13" fmla="*/ 1061378 w 2861603"/>
              <a:gd name="connsiteY13" fmla="*/ 3014662 h 3257550"/>
              <a:gd name="connsiteX14" fmla="*/ 1089953 w 2861603"/>
              <a:gd name="connsiteY14" fmla="*/ 3128962 h 3257550"/>
              <a:gd name="connsiteX15" fmla="*/ 1104241 w 2861603"/>
              <a:gd name="connsiteY15" fmla="*/ 3171825 h 3257550"/>
              <a:gd name="connsiteX16" fmla="*/ 1147103 w 2861603"/>
              <a:gd name="connsiteY16" fmla="*/ 3200400 h 3257550"/>
              <a:gd name="connsiteX17" fmla="*/ 1332841 w 2861603"/>
              <a:gd name="connsiteY17" fmla="*/ 3257550 h 3257550"/>
              <a:gd name="connsiteX18" fmla="*/ 1432853 w 2861603"/>
              <a:gd name="connsiteY18" fmla="*/ 3243262 h 3257550"/>
              <a:gd name="connsiteX19" fmla="*/ 1475716 w 2861603"/>
              <a:gd name="connsiteY19" fmla="*/ 3228975 h 3257550"/>
              <a:gd name="connsiteX20" fmla="*/ 1504291 w 2861603"/>
              <a:gd name="connsiteY20" fmla="*/ 3186112 h 3257550"/>
              <a:gd name="connsiteX21" fmla="*/ 1547153 w 2861603"/>
              <a:gd name="connsiteY21" fmla="*/ 3157537 h 3257550"/>
              <a:gd name="connsiteX22" fmla="*/ 1590016 w 2861603"/>
              <a:gd name="connsiteY22" fmla="*/ 3071812 h 3257550"/>
              <a:gd name="connsiteX23" fmla="*/ 1561441 w 2861603"/>
              <a:gd name="connsiteY23" fmla="*/ 2986087 h 3257550"/>
              <a:gd name="connsiteX24" fmla="*/ 1547153 w 2861603"/>
              <a:gd name="connsiteY24" fmla="*/ 2943225 h 3257550"/>
              <a:gd name="connsiteX25" fmla="*/ 1518578 w 2861603"/>
              <a:gd name="connsiteY25" fmla="*/ 2828925 h 3257550"/>
              <a:gd name="connsiteX26" fmla="*/ 1532866 w 2861603"/>
              <a:gd name="connsiteY26" fmla="*/ 2614612 h 3257550"/>
              <a:gd name="connsiteX27" fmla="*/ 1575728 w 2861603"/>
              <a:gd name="connsiteY27" fmla="*/ 2600325 h 3257550"/>
              <a:gd name="connsiteX28" fmla="*/ 2161516 w 2861603"/>
              <a:gd name="connsiteY28" fmla="*/ 2614612 h 3257550"/>
              <a:gd name="connsiteX29" fmla="*/ 2761591 w 2861603"/>
              <a:gd name="connsiteY29" fmla="*/ 2614612 h 3257550"/>
              <a:gd name="connsiteX30" fmla="*/ 2804453 w 2861603"/>
              <a:gd name="connsiteY30" fmla="*/ 2586037 h 3257550"/>
              <a:gd name="connsiteX31" fmla="*/ 2833028 w 2861603"/>
              <a:gd name="connsiteY31" fmla="*/ 2543175 h 3257550"/>
              <a:gd name="connsiteX32" fmla="*/ 2861603 w 2861603"/>
              <a:gd name="connsiteY32" fmla="*/ 2457450 h 3257550"/>
              <a:gd name="connsiteX33" fmla="*/ 2847316 w 2861603"/>
              <a:gd name="connsiteY33" fmla="*/ 2357437 h 3257550"/>
              <a:gd name="connsiteX34" fmla="*/ 2833028 w 2861603"/>
              <a:gd name="connsiteY34" fmla="*/ 2314575 h 3257550"/>
              <a:gd name="connsiteX35" fmla="*/ 2818741 w 2861603"/>
              <a:gd name="connsiteY35" fmla="*/ 2185987 h 3257550"/>
              <a:gd name="connsiteX36" fmla="*/ 2804453 w 2861603"/>
              <a:gd name="connsiteY36" fmla="*/ 2114550 h 3257550"/>
              <a:gd name="connsiteX37" fmla="*/ 2790166 w 2861603"/>
              <a:gd name="connsiteY37" fmla="*/ 2014537 h 3257550"/>
              <a:gd name="connsiteX38" fmla="*/ 2761591 w 2861603"/>
              <a:gd name="connsiteY38" fmla="*/ 1900237 h 3257550"/>
              <a:gd name="connsiteX39" fmla="*/ 2747303 w 2861603"/>
              <a:gd name="connsiteY39" fmla="*/ 1814512 h 3257550"/>
              <a:gd name="connsiteX40" fmla="*/ 2733016 w 2861603"/>
              <a:gd name="connsiteY40" fmla="*/ 1585912 h 3257550"/>
              <a:gd name="connsiteX41" fmla="*/ 2704441 w 2861603"/>
              <a:gd name="connsiteY41" fmla="*/ 1357312 h 3257550"/>
              <a:gd name="connsiteX42" fmla="*/ 2633003 w 2861603"/>
              <a:gd name="connsiteY42" fmla="*/ 1300162 h 3257550"/>
              <a:gd name="connsiteX43" fmla="*/ 2547278 w 2861603"/>
              <a:gd name="connsiteY43" fmla="*/ 1243012 h 3257550"/>
              <a:gd name="connsiteX44" fmla="*/ 2504416 w 2861603"/>
              <a:gd name="connsiteY44" fmla="*/ 1214437 h 3257550"/>
              <a:gd name="connsiteX45" fmla="*/ 2475841 w 2861603"/>
              <a:gd name="connsiteY45" fmla="*/ 1171575 h 3257550"/>
              <a:gd name="connsiteX46" fmla="*/ 2432978 w 2861603"/>
              <a:gd name="connsiteY46" fmla="*/ 1085850 h 3257550"/>
              <a:gd name="connsiteX47" fmla="*/ 2375828 w 2861603"/>
              <a:gd name="connsiteY47" fmla="*/ 1000125 h 3257550"/>
              <a:gd name="connsiteX48" fmla="*/ 2361541 w 2861603"/>
              <a:gd name="connsiteY48" fmla="*/ 957262 h 3257550"/>
              <a:gd name="connsiteX49" fmla="*/ 2332966 w 2861603"/>
              <a:gd name="connsiteY49" fmla="*/ 914400 h 3257550"/>
              <a:gd name="connsiteX50" fmla="*/ 2304391 w 2861603"/>
              <a:gd name="connsiteY50" fmla="*/ 814387 h 3257550"/>
              <a:gd name="connsiteX51" fmla="*/ 2275816 w 2861603"/>
              <a:gd name="connsiteY51" fmla="*/ 771525 h 3257550"/>
              <a:gd name="connsiteX52" fmla="*/ 2232953 w 2861603"/>
              <a:gd name="connsiteY52" fmla="*/ 671512 h 3257550"/>
              <a:gd name="connsiteX53" fmla="*/ 2218666 w 2861603"/>
              <a:gd name="connsiteY53" fmla="*/ 614362 h 3257550"/>
              <a:gd name="connsiteX54" fmla="*/ 2147228 w 2861603"/>
              <a:gd name="connsiteY54" fmla="*/ 471487 h 3257550"/>
              <a:gd name="connsiteX55" fmla="*/ 2075791 w 2861603"/>
              <a:gd name="connsiteY55" fmla="*/ 342900 h 3257550"/>
              <a:gd name="connsiteX56" fmla="*/ 1932916 w 2861603"/>
              <a:gd name="connsiteY56" fmla="*/ 257175 h 3257550"/>
              <a:gd name="connsiteX57" fmla="*/ 1890053 w 2861603"/>
              <a:gd name="connsiteY57" fmla="*/ 228600 h 3257550"/>
              <a:gd name="connsiteX58" fmla="*/ 1761466 w 2861603"/>
              <a:gd name="connsiteY58" fmla="*/ 185737 h 3257550"/>
              <a:gd name="connsiteX59" fmla="*/ 1618591 w 2861603"/>
              <a:gd name="connsiteY59" fmla="*/ 114300 h 3257550"/>
              <a:gd name="connsiteX60" fmla="*/ 1461428 w 2861603"/>
              <a:gd name="connsiteY60" fmla="*/ 71437 h 3257550"/>
              <a:gd name="connsiteX61" fmla="*/ 1375703 w 2861603"/>
              <a:gd name="connsiteY61" fmla="*/ 57150 h 3257550"/>
              <a:gd name="connsiteX62" fmla="*/ 1275691 w 2861603"/>
              <a:gd name="connsiteY62" fmla="*/ 28575 h 3257550"/>
              <a:gd name="connsiteX63" fmla="*/ 1075666 w 2861603"/>
              <a:gd name="connsiteY63" fmla="*/ 0 h 3257550"/>
              <a:gd name="connsiteX64" fmla="*/ 818491 w 2861603"/>
              <a:gd name="connsiteY64" fmla="*/ 14287 h 3257550"/>
              <a:gd name="connsiteX65" fmla="*/ 761341 w 2861603"/>
              <a:gd name="connsiteY65" fmla="*/ 57150 h 3257550"/>
              <a:gd name="connsiteX66" fmla="*/ 675616 w 2861603"/>
              <a:gd name="connsiteY66" fmla="*/ 85725 h 3257550"/>
              <a:gd name="connsiteX67" fmla="*/ 547028 w 2861603"/>
              <a:gd name="connsiteY67" fmla="*/ 128587 h 3257550"/>
              <a:gd name="connsiteX68" fmla="*/ 504166 w 2861603"/>
              <a:gd name="connsiteY68" fmla="*/ 142875 h 3257550"/>
              <a:gd name="connsiteX69" fmla="*/ 461303 w 2861603"/>
              <a:gd name="connsiteY69" fmla="*/ 157162 h 3257550"/>
              <a:gd name="connsiteX70" fmla="*/ 404153 w 2861603"/>
              <a:gd name="connsiteY70" fmla="*/ 185737 h 3257550"/>
              <a:gd name="connsiteX71" fmla="*/ 361291 w 2861603"/>
              <a:gd name="connsiteY71" fmla="*/ 200025 h 3257550"/>
              <a:gd name="connsiteX72" fmla="*/ 275566 w 2861603"/>
              <a:gd name="connsiteY72" fmla="*/ 257175 h 3257550"/>
              <a:gd name="connsiteX73" fmla="*/ 175553 w 2861603"/>
              <a:gd name="connsiteY73" fmla="*/ 385762 h 3257550"/>
              <a:gd name="connsiteX74" fmla="*/ 146978 w 2861603"/>
              <a:gd name="connsiteY74" fmla="*/ 428625 h 3257550"/>
              <a:gd name="connsiteX75" fmla="*/ 104116 w 2861603"/>
              <a:gd name="connsiteY75" fmla="*/ 457200 h 3257550"/>
              <a:gd name="connsiteX76" fmla="*/ 32678 w 2861603"/>
              <a:gd name="connsiteY76" fmla="*/ 542925 h 3257550"/>
              <a:gd name="connsiteX77" fmla="*/ 18391 w 2861603"/>
              <a:gd name="connsiteY77" fmla="*/ 757237 h 3257550"/>
              <a:gd name="connsiteX78" fmla="*/ 46966 w 2861603"/>
              <a:gd name="connsiteY78" fmla="*/ 771525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861603" h="3257550">
                <a:moveTo>
                  <a:pt x="75541" y="714375"/>
                </a:moveTo>
                <a:cubicBezTo>
                  <a:pt x="-49356" y="1338835"/>
                  <a:pt x="48314" y="825199"/>
                  <a:pt x="75541" y="2486025"/>
                </a:cubicBezTo>
                <a:cubicBezTo>
                  <a:pt x="75972" y="2512317"/>
                  <a:pt x="103464" y="2553823"/>
                  <a:pt x="118403" y="2571750"/>
                </a:cubicBezTo>
                <a:cubicBezTo>
                  <a:pt x="131338" y="2587272"/>
                  <a:pt x="143603" y="2604799"/>
                  <a:pt x="161266" y="2614612"/>
                </a:cubicBezTo>
                <a:cubicBezTo>
                  <a:pt x="215576" y="2644784"/>
                  <a:pt x="288014" y="2649048"/>
                  <a:pt x="347003" y="2657475"/>
                </a:cubicBezTo>
                <a:cubicBezTo>
                  <a:pt x="427966" y="2652712"/>
                  <a:pt x="509191" y="2651257"/>
                  <a:pt x="589891" y="2643187"/>
                </a:cubicBezTo>
                <a:cubicBezTo>
                  <a:pt x="604876" y="2641688"/>
                  <a:pt x="618143" y="2632553"/>
                  <a:pt x="632753" y="2628900"/>
                </a:cubicBezTo>
                <a:cubicBezTo>
                  <a:pt x="656312" y="2623010"/>
                  <a:pt x="680378" y="2619375"/>
                  <a:pt x="704191" y="2614612"/>
                </a:cubicBezTo>
                <a:cubicBezTo>
                  <a:pt x="741041" y="2619876"/>
                  <a:pt x="807170" y="2623239"/>
                  <a:pt x="847066" y="2643187"/>
                </a:cubicBezTo>
                <a:cubicBezTo>
                  <a:pt x="957861" y="2698584"/>
                  <a:pt x="825046" y="2650134"/>
                  <a:pt x="932791" y="2686050"/>
                </a:cubicBezTo>
                <a:cubicBezTo>
                  <a:pt x="951841" y="2714625"/>
                  <a:pt x="979081" y="2739194"/>
                  <a:pt x="989941" y="2771775"/>
                </a:cubicBezTo>
                <a:cubicBezTo>
                  <a:pt x="1033294" y="2901836"/>
                  <a:pt x="966789" y="2696410"/>
                  <a:pt x="1018516" y="2886075"/>
                </a:cubicBezTo>
                <a:cubicBezTo>
                  <a:pt x="1026441" y="2915134"/>
                  <a:pt x="1037566" y="2943225"/>
                  <a:pt x="1047091" y="2971800"/>
                </a:cubicBezTo>
                <a:cubicBezTo>
                  <a:pt x="1051853" y="2986087"/>
                  <a:pt x="1057725" y="3000052"/>
                  <a:pt x="1061378" y="3014662"/>
                </a:cubicBezTo>
                <a:cubicBezTo>
                  <a:pt x="1070903" y="3052762"/>
                  <a:pt x="1077534" y="3091705"/>
                  <a:pt x="1089953" y="3128962"/>
                </a:cubicBezTo>
                <a:cubicBezTo>
                  <a:pt x="1094716" y="3143250"/>
                  <a:pt x="1094833" y="3160065"/>
                  <a:pt x="1104241" y="3171825"/>
                </a:cubicBezTo>
                <a:cubicBezTo>
                  <a:pt x="1114968" y="3185234"/>
                  <a:pt x="1131253" y="3193796"/>
                  <a:pt x="1147103" y="3200400"/>
                </a:cubicBezTo>
                <a:cubicBezTo>
                  <a:pt x="1220704" y="3231067"/>
                  <a:pt x="1263853" y="3240302"/>
                  <a:pt x="1332841" y="3257550"/>
                </a:cubicBezTo>
                <a:cubicBezTo>
                  <a:pt x="1366178" y="3252787"/>
                  <a:pt x="1399831" y="3249866"/>
                  <a:pt x="1432853" y="3243262"/>
                </a:cubicBezTo>
                <a:cubicBezTo>
                  <a:pt x="1447621" y="3240308"/>
                  <a:pt x="1463956" y="3238383"/>
                  <a:pt x="1475716" y="3228975"/>
                </a:cubicBezTo>
                <a:cubicBezTo>
                  <a:pt x="1489125" y="3218248"/>
                  <a:pt x="1492149" y="3198254"/>
                  <a:pt x="1504291" y="3186112"/>
                </a:cubicBezTo>
                <a:cubicBezTo>
                  <a:pt x="1516433" y="3173970"/>
                  <a:pt x="1532866" y="3167062"/>
                  <a:pt x="1547153" y="3157537"/>
                </a:cubicBezTo>
                <a:cubicBezTo>
                  <a:pt x="1558389" y="3140683"/>
                  <a:pt x="1592833" y="3097163"/>
                  <a:pt x="1590016" y="3071812"/>
                </a:cubicBezTo>
                <a:cubicBezTo>
                  <a:pt x="1586690" y="3041876"/>
                  <a:pt x="1570966" y="3014662"/>
                  <a:pt x="1561441" y="2986087"/>
                </a:cubicBezTo>
                <a:cubicBezTo>
                  <a:pt x="1556678" y="2971800"/>
                  <a:pt x="1550106" y="2957993"/>
                  <a:pt x="1547153" y="2943225"/>
                </a:cubicBezTo>
                <a:cubicBezTo>
                  <a:pt x="1529913" y="2857019"/>
                  <a:pt x="1540546" y="2894825"/>
                  <a:pt x="1518578" y="2828925"/>
                </a:cubicBezTo>
                <a:cubicBezTo>
                  <a:pt x="1523341" y="2757487"/>
                  <a:pt x="1515501" y="2684071"/>
                  <a:pt x="1532866" y="2614612"/>
                </a:cubicBezTo>
                <a:cubicBezTo>
                  <a:pt x="1536519" y="2600002"/>
                  <a:pt x="1560668" y="2600325"/>
                  <a:pt x="1575728" y="2600325"/>
                </a:cubicBezTo>
                <a:cubicBezTo>
                  <a:pt x="1771049" y="2600325"/>
                  <a:pt x="1966253" y="2609850"/>
                  <a:pt x="2161516" y="2614612"/>
                </a:cubicBezTo>
                <a:cubicBezTo>
                  <a:pt x="2402129" y="2648987"/>
                  <a:pt x="2349081" y="2647179"/>
                  <a:pt x="2761591" y="2614612"/>
                </a:cubicBezTo>
                <a:cubicBezTo>
                  <a:pt x="2778709" y="2613261"/>
                  <a:pt x="2790166" y="2595562"/>
                  <a:pt x="2804453" y="2586037"/>
                </a:cubicBezTo>
                <a:cubicBezTo>
                  <a:pt x="2813978" y="2571750"/>
                  <a:pt x="2826054" y="2558866"/>
                  <a:pt x="2833028" y="2543175"/>
                </a:cubicBezTo>
                <a:cubicBezTo>
                  <a:pt x="2845261" y="2515650"/>
                  <a:pt x="2861603" y="2457450"/>
                  <a:pt x="2861603" y="2457450"/>
                </a:cubicBezTo>
                <a:cubicBezTo>
                  <a:pt x="2856841" y="2424112"/>
                  <a:pt x="2853920" y="2390459"/>
                  <a:pt x="2847316" y="2357437"/>
                </a:cubicBezTo>
                <a:cubicBezTo>
                  <a:pt x="2844362" y="2342669"/>
                  <a:pt x="2835504" y="2329430"/>
                  <a:pt x="2833028" y="2314575"/>
                </a:cubicBezTo>
                <a:cubicBezTo>
                  <a:pt x="2825938" y="2272035"/>
                  <a:pt x="2824840" y="2228680"/>
                  <a:pt x="2818741" y="2185987"/>
                </a:cubicBezTo>
                <a:cubicBezTo>
                  <a:pt x="2815307" y="2161947"/>
                  <a:pt x="2808445" y="2138504"/>
                  <a:pt x="2804453" y="2114550"/>
                </a:cubicBezTo>
                <a:cubicBezTo>
                  <a:pt x="2798917" y="2081332"/>
                  <a:pt x="2795702" y="2047755"/>
                  <a:pt x="2790166" y="2014537"/>
                </a:cubicBezTo>
                <a:cubicBezTo>
                  <a:pt x="2749005" y="1767572"/>
                  <a:pt x="2798391" y="2065838"/>
                  <a:pt x="2761591" y="1900237"/>
                </a:cubicBezTo>
                <a:cubicBezTo>
                  <a:pt x="2755307" y="1871958"/>
                  <a:pt x="2752066" y="1843087"/>
                  <a:pt x="2747303" y="1814512"/>
                </a:cubicBezTo>
                <a:cubicBezTo>
                  <a:pt x="2742541" y="1738312"/>
                  <a:pt x="2738269" y="1662080"/>
                  <a:pt x="2733016" y="1585912"/>
                </a:cubicBezTo>
                <a:cubicBezTo>
                  <a:pt x="2730617" y="1551128"/>
                  <a:pt x="2735200" y="1418830"/>
                  <a:pt x="2704441" y="1357312"/>
                </a:cubicBezTo>
                <a:cubicBezTo>
                  <a:pt x="2669920" y="1288270"/>
                  <a:pt x="2690044" y="1331851"/>
                  <a:pt x="2633003" y="1300162"/>
                </a:cubicBezTo>
                <a:cubicBezTo>
                  <a:pt x="2602982" y="1283484"/>
                  <a:pt x="2575853" y="1262062"/>
                  <a:pt x="2547278" y="1243012"/>
                </a:cubicBezTo>
                <a:lnTo>
                  <a:pt x="2504416" y="1214437"/>
                </a:lnTo>
                <a:cubicBezTo>
                  <a:pt x="2494891" y="1200150"/>
                  <a:pt x="2483520" y="1186933"/>
                  <a:pt x="2475841" y="1171575"/>
                </a:cubicBezTo>
                <a:cubicBezTo>
                  <a:pt x="2416688" y="1053270"/>
                  <a:pt x="2514869" y="1208685"/>
                  <a:pt x="2432978" y="1085850"/>
                </a:cubicBezTo>
                <a:cubicBezTo>
                  <a:pt x="2399007" y="983932"/>
                  <a:pt x="2447177" y="1107149"/>
                  <a:pt x="2375828" y="1000125"/>
                </a:cubicBezTo>
                <a:cubicBezTo>
                  <a:pt x="2367474" y="987594"/>
                  <a:pt x="2368276" y="970733"/>
                  <a:pt x="2361541" y="957262"/>
                </a:cubicBezTo>
                <a:cubicBezTo>
                  <a:pt x="2353862" y="941903"/>
                  <a:pt x="2342491" y="928687"/>
                  <a:pt x="2332966" y="914400"/>
                </a:cubicBezTo>
                <a:cubicBezTo>
                  <a:pt x="2328390" y="896096"/>
                  <a:pt x="2314637" y="834879"/>
                  <a:pt x="2304391" y="814387"/>
                </a:cubicBezTo>
                <a:cubicBezTo>
                  <a:pt x="2296712" y="799028"/>
                  <a:pt x="2285341" y="785812"/>
                  <a:pt x="2275816" y="771525"/>
                </a:cubicBezTo>
                <a:cubicBezTo>
                  <a:pt x="2234794" y="607443"/>
                  <a:pt x="2292156" y="809656"/>
                  <a:pt x="2232953" y="671512"/>
                </a:cubicBezTo>
                <a:cubicBezTo>
                  <a:pt x="2225218" y="653463"/>
                  <a:pt x="2226401" y="632411"/>
                  <a:pt x="2218666" y="614362"/>
                </a:cubicBezTo>
                <a:cubicBezTo>
                  <a:pt x="2197691" y="565421"/>
                  <a:pt x="2164066" y="522001"/>
                  <a:pt x="2147228" y="471487"/>
                </a:cubicBezTo>
                <a:cubicBezTo>
                  <a:pt x="2132340" y="426821"/>
                  <a:pt x="2117901" y="370974"/>
                  <a:pt x="2075791" y="342900"/>
                </a:cubicBezTo>
                <a:cubicBezTo>
                  <a:pt x="1866091" y="203100"/>
                  <a:pt x="2086679" y="345039"/>
                  <a:pt x="1932916" y="257175"/>
                </a:cubicBezTo>
                <a:cubicBezTo>
                  <a:pt x="1918007" y="248656"/>
                  <a:pt x="1905904" y="235204"/>
                  <a:pt x="1890053" y="228600"/>
                </a:cubicBezTo>
                <a:cubicBezTo>
                  <a:pt x="1848348" y="211223"/>
                  <a:pt x="1801877" y="205942"/>
                  <a:pt x="1761466" y="185737"/>
                </a:cubicBezTo>
                <a:cubicBezTo>
                  <a:pt x="1713841" y="161925"/>
                  <a:pt x="1669789" y="128928"/>
                  <a:pt x="1618591" y="114300"/>
                </a:cubicBezTo>
                <a:cubicBezTo>
                  <a:pt x="1593224" y="107052"/>
                  <a:pt x="1499246" y="79001"/>
                  <a:pt x="1461428" y="71437"/>
                </a:cubicBezTo>
                <a:cubicBezTo>
                  <a:pt x="1433021" y="65756"/>
                  <a:pt x="1404278" y="61912"/>
                  <a:pt x="1375703" y="57150"/>
                </a:cubicBezTo>
                <a:cubicBezTo>
                  <a:pt x="1334846" y="43530"/>
                  <a:pt x="1320549" y="37547"/>
                  <a:pt x="1275691" y="28575"/>
                </a:cubicBezTo>
                <a:cubicBezTo>
                  <a:pt x="1207012" y="14839"/>
                  <a:pt x="1145919" y="8781"/>
                  <a:pt x="1075666" y="0"/>
                </a:cubicBezTo>
                <a:cubicBezTo>
                  <a:pt x="989941" y="4762"/>
                  <a:pt x="902963" y="-1072"/>
                  <a:pt x="818491" y="14287"/>
                </a:cubicBezTo>
                <a:cubicBezTo>
                  <a:pt x="795062" y="18547"/>
                  <a:pt x="782640" y="46501"/>
                  <a:pt x="761341" y="57150"/>
                </a:cubicBezTo>
                <a:cubicBezTo>
                  <a:pt x="734400" y="70620"/>
                  <a:pt x="704191" y="76200"/>
                  <a:pt x="675616" y="85725"/>
                </a:cubicBezTo>
                <a:lnTo>
                  <a:pt x="547028" y="128587"/>
                </a:lnTo>
                <a:lnTo>
                  <a:pt x="504166" y="142875"/>
                </a:lnTo>
                <a:cubicBezTo>
                  <a:pt x="489878" y="147638"/>
                  <a:pt x="474773" y="150427"/>
                  <a:pt x="461303" y="157162"/>
                </a:cubicBezTo>
                <a:cubicBezTo>
                  <a:pt x="442253" y="166687"/>
                  <a:pt x="423729" y="177347"/>
                  <a:pt x="404153" y="185737"/>
                </a:cubicBezTo>
                <a:cubicBezTo>
                  <a:pt x="390310" y="191670"/>
                  <a:pt x="374456" y="192711"/>
                  <a:pt x="361291" y="200025"/>
                </a:cubicBezTo>
                <a:cubicBezTo>
                  <a:pt x="331270" y="216704"/>
                  <a:pt x="275566" y="257175"/>
                  <a:pt x="275566" y="257175"/>
                </a:cubicBezTo>
                <a:cubicBezTo>
                  <a:pt x="131119" y="473846"/>
                  <a:pt x="287467" y="251466"/>
                  <a:pt x="175553" y="385762"/>
                </a:cubicBezTo>
                <a:cubicBezTo>
                  <a:pt x="164560" y="398954"/>
                  <a:pt x="159120" y="416483"/>
                  <a:pt x="146978" y="428625"/>
                </a:cubicBezTo>
                <a:cubicBezTo>
                  <a:pt x="134836" y="440767"/>
                  <a:pt x="117307" y="446207"/>
                  <a:pt x="104116" y="457200"/>
                </a:cubicBezTo>
                <a:cubicBezTo>
                  <a:pt x="62860" y="491580"/>
                  <a:pt x="60776" y="500777"/>
                  <a:pt x="32678" y="542925"/>
                </a:cubicBezTo>
                <a:cubicBezTo>
                  <a:pt x="1472" y="636542"/>
                  <a:pt x="-14983" y="645992"/>
                  <a:pt x="18391" y="757237"/>
                </a:cubicBezTo>
                <a:cubicBezTo>
                  <a:pt x="21451" y="767437"/>
                  <a:pt x="37441" y="766762"/>
                  <a:pt x="46966" y="771525"/>
                </a:cubicBezTo>
              </a:path>
            </a:pathLst>
          </a:custGeom>
          <a:noFill/>
          <a:ln w="38100" cap="flat">
            <a:solidFill>
              <a:srgbClr val="FF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F0B067-D75A-0086-A771-6FBFAAAF59A7}"/>
              </a:ext>
            </a:extLst>
          </p:cNvPr>
          <p:cNvSpPr txBox="1"/>
          <p:nvPr/>
        </p:nvSpPr>
        <p:spPr>
          <a:xfrm>
            <a:off x="1187487" y="6384925"/>
            <a:ext cx="321029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4800" cap="none" dirty="0">
                <a:solidFill>
                  <a:schemeClr val="tx1"/>
                </a:solidFill>
                <a:latin typeface="Avenir Light" panose="020B0402020203020204" pitchFamily="34" charset="77"/>
              </a:rPr>
              <a:t>1.7 Mt-y</a:t>
            </a:r>
            <a:endParaRPr kumimoji="0" lang="en-NL" sz="4800" u="none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50E0FA-CB06-6203-A176-0E0C3C38BB95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3682949" y="5357813"/>
            <a:ext cx="6103989" cy="15402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E50E835-0E33-68EE-9231-BB74041845A0}"/>
              </a:ext>
            </a:extLst>
          </p:cNvPr>
          <p:cNvSpPr txBox="1"/>
          <p:nvPr/>
        </p:nvSpPr>
        <p:spPr>
          <a:xfrm>
            <a:off x="14470993" y="2001270"/>
            <a:ext cx="2991299" cy="1980000"/>
          </a:xfrm>
          <a:prstGeom prst="rect">
            <a:avLst/>
          </a:prstGeom>
          <a:solidFill>
            <a:srgbClr val="E6EDF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L" sz="2000" b="0" i="0" u="none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658973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D39CC-E5A3-FFF1-33DF-CCF4A7720C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4850" y="12723168"/>
            <a:ext cx="200376" cy="461665"/>
          </a:xfrm>
        </p:spPr>
        <p:txBody>
          <a:bodyPr/>
          <a:lstStyle/>
          <a:p>
            <a:fld id="{86CB4B4D-7CA3-9044-876B-883B54F8677D}" type="slidenum">
              <a:rPr lang="en-NL" smtClean="0">
                <a:latin typeface="Avenir Light" panose="020B0402020203020204" pitchFamily="34" charset="77"/>
              </a:rPr>
              <a:t>29</a:t>
            </a:fld>
            <a:endParaRPr lang="en-NL" dirty="0">
              <a:latin typeface="Avenir Light" panose="020B0402020203020204" pitchFamily="34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99D0E-5AA5-40C5-44D1-7372D10C94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654299" y="12286189"/>
            <a:ext cx="17553941" cy="1335619"/>
          </a:xfrm>
        </p:spPr>
        <p:txBody>
          <a:bodyPr/>
          <a:lstStyle/>
          <a:p>
            <a:r>
              <a:rPr lang="nl-NL" dirty="0">
                <a:latin typeface="Avenir Light" panose="020B0402020203020204" pitchFamily="34" charset="77"/>
              </a:rPr>
              <a:t>Daan van Eijk, 22 </a:t>
            </a:r>
            <a:r>
              <a:rPr lang="nl-NL" dirty="0" err="1">
                <a:latin typeface="Avenir Light" panose="020B0402020203020204" pitchFamily="34" charset="77"/>
              </a:rPr>
              <a:t>January</a:t>
            </a:r>
            <a:r>
              <a:rPr lang="nl-NL" dirty="0">
                <a:latin typeface="Avenir Light" panose="020B0402020203020204" pitchFamily="34" charset="77"/>
              </a:rPr>
              <a:t> 2025, NWO </a:t>
            </a:r>
            <a:r>
              <a:rPr lang="nl-NL" dirty="0" err="1">
                <a:latin typeface="Avenir Light" panose="020B0402020203020204" pitchFamily="34" charset="77"/>
              </a:rPr>
              <a:t>Physics</a:t>
            </a:r>
            <a:endParaRPr lang="nl-NL" dirty="0">
              <a:latin typeface="Avenir Light" panose="020B0402020203020204" pitchFamily="34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B8B759-5FF8-C171-87FE-C6FA2369F7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en-NL" cap="none" dirty="0">
                <a:latin typeface="Avenir Light" panose="020B0402020203020204" pitchFamily="34" charset="77"/>
              </a:rPr>
              <a:t>KM3NeT/ORCA NMO Results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C80CB2-ABC0-D9DF-ECC0-9EAEA3952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8972" y="8731310"/>
            <a:ext cx="6169268" cy="306839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7E2EF4-31F4-FB6A-79F0-6AD825725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6222242" y="-110235"/>
            <a:ext cx="6220769" cy="94303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7F6C1DE-DAD1-F9F9-527E-0429D158C5BE}"/>
              </a:ext>
            </a:extLst>
          </p:cNvPr>
          <p:cNvSpPr txBox="1"/>
          <p:nvPr/>
        </p:nvSpPr>
        <p:spPr>
          <a:xfrm>
            <a:off x="16626701" y="7063094"/>
            <a:ext cx="1861087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L" sz="2800" i="0" u="none" strike="noStrike" cap="all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ORCA-115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6ED2F4-AA44-C699-774C-C5AA9794C773}"/>
              </a:ext>
            </a:extLst>
          </p:cNvPr>
          <p:cNvCxnSpPr/>
          <p:nvPr/>
        </p:nvCxnSpPr>
        <p:spPr>
          <a:xfrm flipV="1">
            <a:off x="16456692" y="2235946"/>
            <a:ext cx="0" cy="4399005"/>
          </a:xfrm>
          <a:prstGeom prst="line">
            <a:avLst/>
          </a:prstGeom>
          <a:noFill/>
          <a:ln w="57150" cap="flat">
            <a:solidFill>
              <a:srgbClr val="7030A0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Arc 16">
            <a:extLst>
              <a:ext uri="{FF2B5EF4-FFF2-40B4-BE49-F238E27FC236}">
                <a16:creationId xmlns:a16="http://schemas.microsoft.com/office/drawing/2014/main" id="{87F1D96F-535F-1986-0E30-031CEA4FB33A}"/>
              </a:ext>
            </a:extLst>
          </p:cNvPr>
          <p:cNvSpPr/>
          <p:nvPr/>
        </p:nvSpPr>
        <p:spPr>
          <a:xfrm rot="2257245" flipH="1" flipV="1">
            <a:off x="13668438" y="750330"/>
            <a:ext cx="2869315" cy="2493079"/>
          </a:xfrm>
          <a:prstGeom prst="arc">
            <a:avLst>
              <a:gd name="adj1" fmla="val 4957585"/>
              <a:gd name="adj2" fmla="val 8940873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arrow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2D3866-DAED-DE4A-D887-507FC4A3D09F}"/>
              </a:ext>
            </a:extLst>
          </p:cNvPr>
          <p:cNvSpPr txBox="1"/>
          <p:nvPr/>
        </p:nvSpPr>
        <p:spPr>
          <a:xfrm>
            <a:off x="13497946" y="487584"/>
            <a:ext cx="3210298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4400" cap="none" dirty="0">
                <a:solidFill>
                  <a:srgbClr val="7030A0"/>
                </a:solidFill>
                <a:latin typeface="Avenir Light" panose="020B0402020203020204" pitchFamily="34" charset="77"/>
              </a:rPr>
              <a:t>0.7 Mt-y</a:t>
            </a:r>
            <a:endParaRPr kumimoji="0" lang="en-NL" sz="4400" u="none" strike="noStrike" cap="none" spc="0" normalizeH="0" dirty="0">
              <a:ln>
                <a:noFill/>
              </a:ln>
              <a:solidFill>
                <a:srgbClr val="7030A0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5B603C-F4AD-7E33-D98F-4A21A29283CF}"/>
              </a:ext>
            </a:extLst>
          </p:cNvPr>
          <p:cNvSpPr txBox="1"/>
          <p:nvPr/>
        </p:nvSpPr>
        <p:spPr>
          <a:xfrm>
            <a:off x="17520715" y="435603"/>
            <a:ext cx="3210298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4400" cap="none" dirty="0">
                <a:solidFill>
                  <a:schemeClr val="tx1"/>
                </a:solidFill>
                <a:latin typeface="Avenir Light" panose="020B0402020203020204" pitchFamily="34" charset="77"/>
              </a:rPr>
              <a:t>1.7 Mt-y</a:t>
            </a:r>
            <a:endParaRPr kumimoji="0" lang="en-NL" sz="4400" u="none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9FACB0-2C5F-F800-0182-40044D933E77}"/>
              </a:ext>
            </a:extLst>
          </p:cNvPr>
          <p:cNvCxnSpPr/>
          <p:nvPr/>
        </p:nvCxnSpPr>
        <p:spPr>
          <a:xfrm flipV="1">
            <a:off x="16606575" y="2235946"/>
            <a:ext cx="0" cy="4399005"/>
          </a:xfrm>
          <a:prstGeom prst="line">
            <a:avLst/>
          </a:prstGeom>
          <a:noFill/>
          <a:ln w="57150" cap="flat">
            <a:solidFill>
              <a:srgbClr val="E6223C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983DE81-235B-8020-7833-E60DED3CA4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08" y="2284909"/>
            <a:ext cx="12194908" cy="914618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9676FEF2-E522-6657-1C5B-BC5AED3C874E}"/>
              </a:ext>
            </a:extLst>
          </p:cNvPr>
          <p:cNvSpPr/>
          <p:nvPr/>
        </p:nvSpPr>
        <p:spPr>
          <a:xfrm rot="16983185" flipH="1" flipV="1">
            <a:off x="16429299" y="768764"/>
            <a:ext cx="2869315" cy="2493079"/>
          </a:xfrm>
          <a:prstGeom prst="arc">
            <a:avLst>
              <a:gd name="adj1" fmla="val 4233941"/>
              <a:gd name="adj2" fmla="val 8940873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arrow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6134004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D39CC-E5A3-FFF1-33DF-CCF4A7720C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4850" y="12723168"/>
            <a:ext cx="200376" cy="461665"/>
          </a:xfrm>
        </p:spPr>
        <p:txBody>
          <a:bodyPr/>
          <a:lstStyle/>
          <a:p>
            <a:fld id="{86CB4B4D-7CA3-9044-876B-883B54F8677D}" type="slidenum">
              <a:rPr lang="en-NL" smtClean="0">
                <a:latin typeface="Avenir Light" panose="020B0402020203020204" pitchFamily="34" charset="77"/>
              </a:rPr>
              <a:t>3</a:t>
            </a:fld>
            <a:endParaRPr lang="en-NL" dirty="0">
              <a:latin typeface="Avenir Light" panose="020B0402020203020204" pitchFamily="34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B8B759-5FF8-C171-87FE-C6FA2369F7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en-NL" cap="none" dirty="0">
                <a:latin typeface="Avenir Light" panose="020B0402020203020204" pitchFamily="34" charset="77"/>
              </a:rPr>
              <a:t>Neutrino Oscillations: Neutrino Mass Ordering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0EC9B8-E680-40A6-9802-1C0A623D90B9}"/>
              </a:ext>
            </a:extLst>
          </p:cNvPr>
          <p:cNvGrpSpPr/>
          <p:nvPr/>
        </p:nvGrpSpPr>
        <p:grpSpPr>
          <a:xfrm>
            <a:off x="968810" y="1816924"/>
            <a:ext cx="5147889" cy="4037612"/>
            <a:chOff x="18389912" y="261256"/>
            <a:chExt cx="5147889" cy="403761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1B52635E-337F-B20B-C2B8-C7E75C2B3A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912" y="261256"/>
              <a:ext cx="5054866" cy="2707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A01A6B-DE4D-3F29-B44F-C94F2FF20015}"/>
                </a:ext>
              </a:extLst>
            </p:cNvPr>
            <p:cNvGrpSpPr/>
            <p:nvPr/>
          </p:nvGrpSpPr>
          <p:grpSpPr>
            <a:xfrm>
              <a:off x="18482935" y="2527465"/>
              <a:ext cx="5054866" cy="1771403"/>
              <a:chOff x="14065314" y="2515589"/>
              <a:chExt cx="5054866" cy="1771403"/>
            </a:xfrm>
          </p:grpSpPr>
          <p:pic>
            <p:nvPicPr>
              <p:cNvPr id="9" name="Picture 2">
                <a:extLst>
                  <a:ext uri="{FF2B5EF4-FFF2-40B4-BE49-F238E27FC236}">
                    <a16:creationId xmlns:a16="http://schemas.microsoft.com/office/drawing/2014/main" id="{FF234CA2-C648-2C3B-F7C0-B945AAD071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4576"/>
              <a:stretch/>
            </p:blipFill>
            <p:spPr bwMode="auto">
              <a:xfrm>
                <a:off x="14065314" y="2515589"/>
                <a:ext cx="5054866" cy="1771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39338E3-06D9-5403-DDCB-00944CB93D0B}"/>
                  </a:ext>
                </a:extLst>
              </p:cNvPr>
              <p:cNvSpPr/>
              <p:nvPr/>
            </p:nvSpPr>
            <p:spPr>
              <a:xfrm>
                <a:off x="14915408" y="3705100"/>
                <a:ext cx="242042" cy="228725"/>
              </a:xfrm>
              <a:prstGeom prst="rect">
                <a:avLst/>
              </a:prstGeom>
              <a:solidFill>
                <a:srgbClr val="EC274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L" sz="18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15A914C-A86A-249E-4EE4-7A59AC8E36BA}"/>
                  </a:ext>
                </a:extLst>
              </p:cNvPr>
              <p:cNvSpPr/>
              <p:nvPr/>
            </p:nvSpPr>
            <p:spPr>
              <a:xfrm>
                <a:off x="16608548" y="3682545"/>
                <a:ext cx="203077" cy="305255"/>
              </a:xfrm>
              <a:prstGeom prst="rect">
                <a:avLst/>
              </a:prstGeom>
              <a:solidFill>
                <a:srgbClr val="F8991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L" sz="18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156BE07-B44E-F50F-D1A5-A0BF923077CC}"/>
                  </a:ext>
                </a:extLst>
              </p:cNvPr>
              <p:cNvSpPr/>
              <p:nvPr/>
            </p:nvSpPr>
            <p:spPr>
              <a:xfrm>
                <a:off x="18319873" y="3692070"/>
                <a:ext cx="203077" cy="305255"/>
              </a:xfrm>
              <a:prstGeom prst="rect">
                <a:avLst/>
              </a:prstGeom>
              <a:solidFill>
                <a:srgbClr val="45BC9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L" sz="18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3</a:t>
                </a: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204D8D0-59DB-8302-5BA7-5FF841C9F445}"/>
              </a:ext>
            </a:extLst>
          </p:cNvPr>
          <p:cNvSpPr txBox="1"/>
          <p:nvPr/>
        </p:nvSpPr>
        <p:spPr>
          <a:xfrm>
            <a:off x="6361214" y="2727847"/>
            <a:ext cx="321029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2800" cap="none" dirty="0">
                <a:solidFill>
                  <a:schemeClr val="tx1"/>
                </a:solidFill>
                <a:latin typeface="Avenir Light" panose="020B0402020203020204" pitchFamily="34" charset="77"/>
              </a:rPr>
              <a:t>Flavour eigenstates</a:t>
            </a:r>
            <a:endParaRPr kumimoji="0" lang="en-NL" sz="2800" u="none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59D684-6F68-D97B-FAC2-2AB7ECF07778}"/>
              </a:ext>
            </a:extLst>
          </p:cNvPr>
          <p:cNvSpPr txBox="1"/>
          <p:nvPr/>
        </p:nvSpPr>
        <p:spPr>
          <a:xfrm>
            <a:off x="6335484" y="4875301"/>
            <a:ext cx="321029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2800" cap="none" dirty="0">
                <a:solidFill>
                  <a:schemeClr val="tx1"/>
                </a:solidFill>
                <a:latin typeface="Avenir Light" panose="020B0402020203020204" pitchFamily="34" charset="77"/>
              </a:rPr>
              <a:t>Mass eigenstates</a:t>
            </a:r>
            <a:endParaRPr kumimoji="0" lang="en-NL" sz="2800" u="none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A07C04E-C3AE-4F97-51DD-F640ED220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1796" y="8463441"/>
            <a:ext cx="7772400" cy="10928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CDB70B-6F6D-19A4-5135-CD078CD7FEAE}"/>
              </a:ext>
            </a:extLst>
          </p:cNvPr>
          <p:cNvSpPr txBox="1"/>
          <p:nvPr/>
        </p:nvSpPr>
        <p:spPr>
          <a:xfrm>
            <a:off x="12609287" y="7119826"/>
            <a:ext cx="2184909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2800" cap="none" dirty="0">
                <a:solidFill>
                  <a:schemeClr val="tx1"/>
                </a:solidFill>
                <a:latin typeface="Avenir Light" panose="020B0402020203020204" pitchFamily="34" charset="77"/>
              </a:rPr>
              <a:t>Mass state propagation</a:t>
            </a:r>
            <a:endParaRPr kumimoji="0" lang="en-NL" sz="2800" u="none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5B1C986-ECA0-08D6-45FA-4074CCAA251A}"/>
              </a:ext>
            </a:extLst>
          </p:cNvPr>
          <p:cNvSpPr/>
          <p:nvPr/>
        </p:nvSpPr>
        <p:spPr>
          <a:xfrm>
            <a:off x="12867206" y="8335296"/>
            <a:ext cx="1344380" cy="6303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BA13A1-3649-2F66-F19D-BA79244DBDD8}"/>
              </a:ext>
            </a:extLst>
          </p:cNvPr>
          <p:cNvSpPr txBox="1"/>
          <p:nvPr/>
        </p:nvSpPr>
        <p:spPr>
          <a:xfrm>
            <a:off x="12446941" y="10058448"/>
            <a:ext cx="2184909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L" sz="2800" u="none" strike="noStrike" cap="none" spc="0" normalizeH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Avenir Light" panose="020B0402020203020204" pitchFamily="34" charset="77"/>
                <a:sym typeface="Arial"/>
              </a:rPr>
              <a:t>Physics parameter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F4FAB0-DBCE-2DE3-246F-416002D76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98917" y="3261326"/>
            <a:ext cx="8415123" cy="56155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A40819-3979-0033-6BF0-E36D8F2185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66578" y="9009841"/>
            <a:ext cx="3479800" cy="533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6AC921D-77CE-9172-BA2F-D8ADC0F12C8A}"/>
              </a:ext>
            </a:extLst>
          </p:cNvPr>
          <p:cNvSpPr txBox="1"/>
          <p:nvPr/>
        </p:nvSpPr>
        <p:spPr>
          <a:xfrm>
            <a:off x="17279025" y="9758290"/>
            <a:ext cx="6196153" cy="1908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3200" cap="none" dirty="0">
                <a:solidFill>
                  <a:schemeClr val="tx1"/>
                </a:solidFill>
                <a:latin typeface="Avenir Light" panose="020B0402020203020204" pitchFamily="34" charset="77"/>
              </a:rPr>
              <a:t>∆m</a:t>
            </a:r>
            <a:r>
              <a:rPr lang="en-NL" sz="3200" cap="none" baseline="30000" dirty="0">
                <a:solidFill>
                  <a:schemeClr val="tx1"/>
                </a:solidFill>
                <a:latin typeface="Avenir Light" panose="020B0402020203020204" pitchFamily="34" charset="77"/>
              </a:rPr>
              <a:t>2</a:t>
            </a:r>
            <a:r>
              <a:rPr lang="en-NL" sz="3200" cap="none" baseline="-25000" dirty="0">
                <a:solidFill>
                  <a:schemeClr val="tx1"/>
                </a:solidFill>
                <a:latin typeface="Avenir Light" panose="020B0402020203020204" pitchFamily="34" charset="77"/>
              </a:rPr>
              <a:t>32</a:t>
            </a:r>
            <a:r>
              <a:rPr lang="en-NL" sz="3200" cap="none" dirty="0">
                <a:solidFill>
                  <a:schemeClr val="tx1"/>
                </a:solidFill>
                <a:latin typeface="Avenir Light" panose="020B0402020203020204" pitchFamily="34" charset="77"/>
              </a:rPr>
              <a:t> &gt; 0: normal ordering (NO)</a:t>
            </a:r>
          </a:p>
          <a:p>
            <a:endParaRPr lang="en-NL" sz="3200" cap="none" dirty="0">
              <a:solidFill>
                <a:schemeClr val="tx1"/>
              </a:solidFill>
              <a:latin typeface="Avenir Light" panose="020B0402020203020204" pitchFamily="34" charset="77"/>
            </a:endParaRPr>
          </a:p>
          <a:p>
            <a:r>
              <a:rPr lang="en-NL" sz="3200" cap="none" dirty="0">
                <a:solidFill>
                  <a:schemeClr val="tx1"/>
                </a:solidFill>
                <a:latin typeface="Avenir Light" panose="020B0402020203020204" pitchFamily="34" charset="77"/>
              </a:rPr>
              <a:t>∆m</a:t>
            </a:r>
            <a:r>
              <a:rPr lang="en-NL" sz="3200" cap="none" baseline="30000" dirty="0">
                <a:solidFill>
                  <a:schemeClr val="tx1"/>
                </a:solidFill>
                <a:latin typeface="Avenir Light" panose="020B0402020203020204" pitchFamily="34" charset="77"/>
              </a:rPr>
              <a:t>2</a:t>
            </a:r>
            <a:r>
              <a:rPr lang="en-NL" sz="3200" cap="none" baseline="-25000" dirty="0">
                <a:solidFill>
                  <a:schemeClr val="tx1"/>
                </a:solidFill>
                <a:latin typeface="Avenir Light" panose="020B0402020203020204" pitchFamily="34" charset="77"/>
              </a:rPr>
              <a:t>32</a:t>
            </a:r>
            <a:r>
              <a:rPr lang="en-NL" sz="3200" cap="none" dirty="0">
                <a:solidFill>
                  <a:schemeClr val="tx1"/>
                </a:solidFill>
                <a:latin typeface="Avenir Light" panose="020B0402020203020204" pitchFamily="34" charset="77"/>
              </a:rPr>
              <a:t> &lt; 0: inverted ordering (IO)</a:t>
            </a:r>
            <a:endParaRPr lang="en-NL" sz="3200" cap="none" baseline="-25000" dirty="0">
              <a:solidFill>
                <a:schemeClr val="tx1"/>
              </a:solidFill>
              <a:latin typeface="Avenir Light" panose="020B0402020203020204" pitchFamily="34" charset="77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L" sz="3200" u="none" strike="noStrike" cap="none" spc="0" normalizeH="0" baseline="-25000" dirty="0">
              <a:ln>
                <a:noFill/>
              </a:ln>
              <a:solidFill>
                <a:schemeClr val="tx1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8543A3C-ADDF-AFC6-E546-18656F9D792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654299" y="12286189"/>
            <a:ext cx="17553941" cy="1335619"/>
          </a:xfrm>
        </p:spPr>
        <p:txBody>
          <a:bodyPr/>
          <a:lstStyle/>
          <a:p>
            <a:r>
              <a:rPr lang="nl-NL" sz="1800" dirty="0">
                <a:latin typeface="Avenir Light" panose="020B0402020203020204" pitchFamily="34" charset="77"/>
              </a:rPr>
              <a:t>Daan van Eijk, November 18 2025, Nikhef Neutrino Group Outing</a:t>
            </a:r>
          </a:p>
        </p:txBody>
      </p:sp>
    </p:spTree>
    <p:extLst>
      <p:ext uri="{BB962C8B-B14F-4D97-AF65-F5344CB8AC3E}">
        <p14:creationId xmlns:p14="http://schemas.microsoft.com/office/powerpoint/2010/main" val="125861842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23763-22D6-7D7A-20A7-7CE5253FE208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34624" y="344348"/>
            <a:ext cx="23119358" cy="1052652"/>
          </a:xfrm>
        </p:spPr>
        <p:txBody>
          <a:bodyPr/>
          <a:lstStyle/>
          <a:p>
            <a:r>
              <a:rPr lang="en-NL" sz="6000" dirty="0">
                <a:solidFill>
                  <a:schemeClr val="tx1"/>
                </a:solidFill>
                <a:latin typeface="Avenir Light" panose="020B0402020203020204" pitchFamily="34" charset="77"/>
              </a:rPr>
              <a:t>NMO Experiments</a:t>
            </a:r>
            <a:endParaRPr lang="en-NL" dirty="0">
              <a:latin typeface="Avenir Light" panose="020B0402020203020204" pitchFamily="34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D39CC-E5A3-FFF1-33DF-CCF4A7720C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4850" y="12723168"/>
            <a:ext cx="200376" cy="461665"/>
          </a:xfrm>
        </p:spPr>
        <p:txBody>
          <a:bodyPr/>
          <a:lstStyle/>
          <a:p>
            <a:fld id="{86CB4B4D-7CA3-9044-876B-883B54F8677D}" type="slidenum">
              <a:rPr lang="en-NL" smtClean="0">
                <a:latin typeface="Avenir Light" panose="020B0402020203020204" pitchFamily="34" charset="77"/>
              </a:rPr>
              <a:t>30</a:t>
            </a:fld>
            <a:endParaRPr lang="en-NL" dirty="0">
              <a:latin typeface="Avenir Light" panose="020B04020202030202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B17C7E-7791-2B3E-3CDD-AFF6D577A926}"/>
              </a:ext>
            </a:extLst>
          </p:cNvPr>
          <p:cNvSpPr txBox="1"/>
          <p:nvPr/>
        </p:nvSpPr>
        <p:spPr>
          <a:xfrm>
            <a:off x="1828800" y="1405226"/>
            <a:ext cx="6974986" cy="10905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R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NL" sz="5400" b="0" i="1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Running</a:t>
            </a: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NL" sz="5400" b="0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Book" panose="02000503020000020003" pitchFamily="2" charset="0"/>
              <a:sym typeface="Arial"/>
            </a:endParaRP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NL" sz="5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Atmospheric:</a:t>
            </a:r>
          </a:p>
          <a:p>
            <a:pPr marL="1890713" lvl="5" indent="-881063">
              <a:buFont typeface="Arial" panose="020B0604020202020204" pitchFamily="34" charset="0"/>
              <a:buChar char="•"/>
            </a:pPr>
            <a:r>
              <a:rPr kumimoji="0" lang="en-NL" sz="5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KM3NeT/ORCA</a:t>
            </a:r>
          </a:p>
          <a:p>
            <a:pPr marL="1890713" lvl="5" indent="-881063">
              <a:buFont typeface="Arial" panose="020B0604020202020204" pitchFamily="34" charset="0"/>
              <a:buChar char="•"/>
            </a:pPr>
            <a:r>
              <a:rPr lang="en-NL" sz="5400" cap="none" dirty="0">
                <a:solidFill>
                  <a:schemeClr val="bg1"/>
                </a:solidFill>
                <a:latin typeface="Avenir Book" panose="02000503020000020003" pitchFamily="2" charset="0"/>
              </a:rPr>
              <a:t>IceCube</a:t>
            </a:r>
          </a:p>
          <a:p>
            <a:pPr marL="1890713" lvl="5" indent="-881063">
              <a:buFont typeface="Arial" panose="020B0604020202020204" pitchFamily="34" charset="0"/>
              <a:buChar char="•"/>
            </a:pPr>
            <a:r>
              <a:rPr kumimoji="0" lang="en-NL" sz="5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SuperK</a:t>
            </a: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NL" sz="5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Accelerator</a:t>
            </a:r>
            <a:r>
              <a:rPr lang="en-NL" sz="5400" cap="none" dirty="0">
                <a:solidFill>
                  <a:schemeClr val="bg1"/>
                </a:solidFill>
                <a:latin typeface="Avenir Book" panose="02000503020000020003" pitchFamily="2" charset="0"/>
              </a:rPr>
              <a:t>:</a:t>
            </a:r>
          </a:p>
          <a:p>
            <a:pPr marL="1917700" marR="0" indent="-830263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NL" sz="5400" cap="none" dirty="0">
                <a:solidFill>
                  <a:schemeClr val="bg1"/>
                </a:solidFill>
                <a:latin typeface="Avenir Book" panose="02000503020000020003" pitchFamily="2" charset="0"/>
              </a:rPr>
              <a:t>NOvA </a:t>
            </a:r>
          </a:p>
          <a:p>
            <a:pPr marL="1917700" marR="0" indent="-830263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NL" sz="5400" cap="none" dirty="0">
                <a:solidFill>
                  <a:schemeClr val="bg1"/>
                </a:solidFill>
                <a:latin typeface="Avenir Book" panose="02000503020000020003" pitchFamily="2" charset="0"/>
              </a:rPr>
              <a:t>T2K</a:t>
            </a: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NL" sz="5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Reactor:</a:t>
            </a:r>
          </a:p>
          <a:p>
            <a:pPr marL="1890713" marR="0" indent="-881063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NL" sz="5400" cap="none" dirty="0">
                <a:solidFill>
                  <a:schemeClr val="bg1"/>
                </a:solidFill>
                <a:latin typeface="Avenir Book" panose="02000503020000020003" pitchFamily="2" charset="0"/>
              </a:rPr>
              <a:t>JUNO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NL" sz="5400" b="0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Book" panose="02000503020000020003" pitchFamily="2" charset="0"/>
              <a:sym typeface="Arial"/>
            </a:endParaRP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NL" sz="5400" b="0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Book" panose="02000503020000020003" pitchFamily="2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A229B-59F0-341D-8E78-FA36306AC86A}"/>
              </a:ext>
            </a:extLst>
          </p:cNvPr>
          <p:cNvSpPr txBox="1"/>
          <p:nvPr/>
        </p:nvSpPr>
        <p:spPr>
          <a:xfrm>
            <a:off x="11195044" y="1405226"/>
            <a:ext cx="8770350" cy="100745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R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NL" sz="5400" b="0" i="1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Future</a:t>
            </a: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NL" sz="5400" b="0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Book" panose="02000503020000020003" pitchFamily="2" charset="0"/>
              <a:sym typeface="Arial"/>
            </a:endParaRP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NL" sz="5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Atmospheric:</a:t>
            </a:r>
          </a:p>
          <a:p>
            <a:pPr marL="1890713" lvl="5" indent="-881063">
              <a:buFont typeface="Arial" panose="020B0604020202020204" pitchFamily="34" charset="0"/>
              <a:buChar char="•"/>
            </a:pPr>
            <a:r>
              <a:rPr kumimoji="0" lang="en-NL" sz="5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INO (unclear timeline)</a:t>
            </a: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NL" sz="5400" b="0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Book" panose="02000503020000020003" pitchFamily="2" charset="0"/>
              <a:sym typeface="Arial"/>
            </a:endParaRP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NL" sz="5400" cap="none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NL" sz="5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Accelerator</a:t>
            </a:r>
            <a:r>
              <a:rPr lang="en-NL" sz="5400" cap="none" dirty="0">
                <a:solidFill>
                  <a:schemeClr val="bg1"/>
                </a:solidFill>
                <a:latin typeface="Avenir Book" panose="02000503020000020003" pitchFamily="2" charset="0"/>
              </a:rPr>
              <a:t>:</a:t>
            </a:r>
          </a:p>
          <a:p>
            <a:pPr marL="1917700" marR="0" indent="-830263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NL" sz="5400" cap="none" dirty="0">
                <a:solidFill>
                  <a:schemeClr val="bg1"/>
                </a:solidFill>
                <a:latin typeface="Avenir Book" panose="02000503020000020003" pitchFamily="2" charset="0"/>
              </a:rPr>
              <a:t>DUNE (2031)</a:t>
            </a:r>
          </a:p>
          <a:p>
            <a:pPr marL="1917700" marR="0" indent="-830263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NL" sz="5400" cap="none" dirty="0">
                <a:solidFill>
                  <a:schemeClr val="bg1"/>
                </a:solidFill>
                <a:latin typeface="Avenir Book" panose="02000503020000020003" pitchFamily="2" charset="0"/>
              </a:rPr>
              <a:t>HyperK (2028)</a:t>
            </a: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NL" sz="5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Reactor:</a:t>
            </a:r>
          </a:p>
          <a:p>
            <a:pPr marL="1890713" marR="0" indent="-881063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NL" sz="5400" b="0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Book" panose="02000503020000020003" pitchFamily="2" charset="0"/>
              <a:sym typeface="Arial"/>
            </a:endParaRP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NL" sz="5400" b="0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Book" panose="02000503020000020003" pitchFamily="2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E9E777-4ECF-5A46-2926-A278087A72AB}"/>
              </a:ext>
            </a:extLst>
          </p:cNvPr>
          <p:cNvSpPr/>
          <p:nvPr/>
        </p:nvSpPr>
        <p:spPr>
          <a:xfrm>
            <a:off x="1567543" y="8908869"/>
            <a:ext cx="5878286" cy="2194560"/>
          </a:xfrm>
          <a:prstGeom prst="rect">
            <a:avLst/>
          </a:prstGeom>
          <a:noFill/>
          <a:ln w="381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675476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23763-22D6-7D7A-20A7-7CE5253FE208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34624" y="344348"/>
            <a:ext cx="23119358" cy="1052652"/>
          </a:xfrm>
        </p:spPr>
        <p:txBody>
          <a:bodyPr/>
          <a:lstStyle/>
          <a:p>
            <a:r>
              <a:rPr lang="en-NL" sz="6000" dirty="0">
                <a:solidFill>
                  <a:schemeClr val="tx1"/>
                </a:solidFill>
                <a:latin typeface="Avenir Light" panose="020B0402020203020204" pitchFamily="34" charset="77"/>
              </a:rPr>
              <a:t>JUNO</a:t>
            </a:r>
            <a:endParaRPr lang="en-NL" dirty="0">
              <a:latin typeface="Avenir Light" panose="020B0402020203020204" pitchFamily="34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D39CC-E5A3-FFF1-33DF-CCF4A7720C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4850" y="12723168"/>
            <a:ext cx="200376" cy="461665"/>
          </a:xfrm>
        </p:spPr>
        <p:txBody>
          <a:bodyPr/>
          <a:lstStyle/>
          <a:p>
            <a:fld id="{86CB4B4D-7CA3-9044-876B-883B54F8677D}" type="slidenum">
              <a:rPr lang="en-NL" smtClean="0">
                <a:latin typeface="Avenir Light" panose="020B0402020203020204" pitchFamily="34" charset="77"/>
              </a:rPr>
              <a:t>31</a:t>
            </a:fld>
            <a:endParaRPr lang="en-NL" dirty="0">
              <a:latin typeface="Avenir Light" panose="020B0402020203020204" pitchFamily="34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129E67-F0EB-931E-503E-84A6A7469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009" y="344348"/>
            <a:ext cx="18080587" cy="357744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77F0E330-622E-3D3C-8185-28D152290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76" y="4211183"/>
            <a:ext cx="10820247" cy="721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65123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23763-22D6-7D7A-20A7-7CE5253FE208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34624" y="344348"/>
            <a:ext cx="23119358" cy="1052652"/>
          </a:xfrm>
        </p:spPr>
        <p:txBody>
          <a:bodyPr/>
          <a:lstStyle/>
          <a:p>
            <a:r>
              <a:rPr lang="en-NL" sz="6000" dirty="0">
                <a:solidFill>
                  <a:schemeClr val="tx1"/>
                </a:solidFill>
                <a:latin typeface="Avenir Light" panose="020B0402020203020204" pitchFamily="34" charset="77"/>
              </a:rPr>
              <a:t>NMO Sensitivity Reactor Experiments</a:t>
            </a:r>
            <a:endParaRPr lang="en-NL" dirty="0">
              <a:latin typeface="Avenir Light" panose="020B0402020203020204" pitchFamily="34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D39CC-E5A3-FFF1-33DF-CCF4A7720C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4850" y="12723168"/>
            <a:ext cx="200376" cy="461665"/>
          </a:xfrm>
        </p:spPr>
        <p:txBody>
          <a:bodyPr/>
          <a:lstStyle/>
          <a:p>
            <a:fld id="{86CB4B4D-7CA3-9044-876B-883B54F8677D}" type="slidenum">
              <a:rPr lang="en-NL" smtClean="0">
                <a:latin typeface="Avenir Light" panose="020B0402020203020204" pitchFamily="34" charset="77"/>
              </a:rPr>
              <a:t>32</a:t>
            </a:fld>
            <a:endParaRPr lang="en-NL" dirty="0">
              <a:latin typeface="Avenir Light" panose="020B0402020203020204" pitchFamily="34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2078D9-F6B8-344C-A6D3-8C12AC43D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204" y="4001690"/>
            <a:ext cx="14442246" cy="79591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244B28-CB10-3506-BD40-A5B3C85F3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4303" y="1397000"/>
            <a:ext cx="10938852" cy="254254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5685972-3B36-C32E-90D3-F211A3E94DE5}"/>
              </a:ext>
            </a:extLst>
          </p:cNvPr>
          <p:cNvCxnSpPr/>
          <p:nvPr/>
        </p:nvCxnSpPr>
        <p:spPr>
          <a:xfrm flipH="1">
            <a:off x="6343650" y="2743200"/>
            <a:ext cx="6629400" cy="1514475"/>
          </a:xfrm>
          <a:prstGeom prst="straightConnector1">
            <a:avLst/>
          </a:prstGeom>
          <a:noFill/>
          <a:ln w="381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0AA8582-C3E8-F68E-2254-E5F97F767C15}"/>
              </a:ext>
            </a:extLst>
          </p:cNvPr>
          <p:cNvCxnSpPr>
            <a:cxnSpLocks/>
          </p:cNvCxnSpPr>
          <p:nvPr/>
        </p:nvCxnSpPr>
        <p:spPr>
          <a:xfrm flipH="1">
            <a:off x="9344025" y="3213380"/>
            <a:ext cx="5543550" cy="1436837"/>
          </a:xfrm>
          <a:prstGeom prst="straightConnector1">
            <a:avLst/>
          </a:prstGeom>
          <a:noFill/>
          <a:ln w="381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03CDF78-0DB9-CCE0-9A89-FC3E5DEDDCB4}"/>
              </a:ext>
            </a:extLst>
          </p:cNvPr>
          <p:cNvCxnSpPr>
            <a:cxnSpLocks/>
          </p:cNvCxnSpPr>
          <p:nvPr/>
        </p:nvCxnSpPr>
        <p:spPr>
          <a:xfrm>
            <a:off x="14663738" y="3931798"/>
            <a:ext cx="959590" cy="3227630"/>
          </a:xfrm>
          <a:prstGeom prst="straightConnector1">
            <a:avLst/>
          </a:prstGeom>
          <a:noFill/>
          <a:ln w="381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307855936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23763-22D6-7D7A-20A7-7CE5253FE208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34624" y="344348"/>
            <a:ext cx="23119358" cy="1052652"/>
          </a:xfrm>
        </p:spPr>
        <p:txBody>
          <a:bodyPr/>
          <a:lstStyle/>
          <a:p>
            <a:r>
              <a:rPr lang="en-NL" sz="6000" dirty="0">
                <a:solidFill>
                  <a:schemeClr val="tx1"/>
                </a:solidFill>
                <a:latin typeface="Avenir Light" panose="020B0402020203020204" pitchFamily="34" charset="77"/>
              </a:rPr>
              <a:t>NMO Sensitivity Reactor Experiments: Zoom on Second Dip</a:t>
            </a:r>
            <a:endParaRPr lang="en-NL" dirty="0">
              <a:latin typeface="Avenir Light" panose="020B0402020203020204" pitchFamily="34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D39CC-E5A3-FFF1-33DF-CCF4A7720C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4850" y="12723168"/>
            <a:ext cx="200376" cy="461665"/>
          </a:xfrm>
        </p:spPr>
        <p:txBody>
          <a:bodyPr/>
          <a:lstStyle/>
          <a:p>
            <a:fld id="{86CB4B4D-7CA3-9044-876B-883B54F8677D}" type="slidenum">
              <a:rPr lang="en-NL" smtClean="0">
                <a:latin typeface="Avenir Light" panose="020B0402020203020204" pitchFamily="34" charset="77"/>
              </a:rPr>
              <a:t>33</a:t>
            </a:fld>
            <a:endParaRPr lang="en-NL" dirty="0">
              <a:latin typeface="Avenir Light" panose="020B0402020203020204" pitchFamily="34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3FC779-55E7-5D72-ECF5-A1E4B9ADB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819" y="2164945"/>
            <a:ext cx="19235156" cy="97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8285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23763-22D6-7D7A-20A7-7CE5253FE208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34624" y="344348"/>
            <a:ext cx="23119358" cy="1052652"/>
          </a:xfrm>
        </p:spPr>
        <p:txBody>
          <a:bodyPr/>
          <a:lstStyle/>
          <a:p>
            <a:r>
              <a:rPr lang="en-NL" sz="6000" dirty="0">
                <a:solidFill>
                  <a:schemeClr val="tx1"/>
                </a:solidFill>
                <a:latin typeface="Avenir Light" panose="020B0402020203020204" pitchFamily="34" charset="77"/>
              </a:rPr>
              <a:t>JUNO NMO Sensitivity Projections</a:t>
            </a:r>
            <a:endParaRPr lang="en-NL" dirty="0">
              <a:latin typeface="Avenir Light" panose="020B0402020203020204" pitchFamily="34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D39CC-E5A3-FFF1-33DF-CCF4A7720C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4850" y="12723168"/>
            <a:ext cx="200376" cy="461665"/>
          </a:xfrm>
        </p:spPr>
        <p:txBody>
          <a:bodyPr/>
          <a:lstStyle/>
          <a:p>
            <a:fld id="{86CB4B4D-7CA3-9044-876B-883B54F8677D}" type="slidenum">
              <a:rPr lang="en-NL" smtClean="0">
                <a:latin typeface="Avenir Light" panose="020B0402020203020204" pitchFamily="34" charset="77"/>
              </a:rPr>
              <a:t>34</a:t>
            </a:fld>
            <a:endParaRPr lang="en-NL" dirty="0">
              <a:latin typeface="Avenir Light" panose="020B0402020203020204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AE70FC-C5A5-ADC1-5069-006006D38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151" y="1654175"/>
            <a:ext cx="15866304" cy="96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26195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23763-22D6-7D7A-20A7-7CE5253FE208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34624" y="344348"/>
            <a:ext cx="23119358" cy="1052652"/>
          </a:xfrm>
        </p:spPr>
        <p:txBody>
          <a:bodyPr/>
          <a:lstStyle/>
          <a:p>
            <a:r>
              <a:rPr lang="en-NL" sz="6000" dirty="0">
                <a:solidFill>
                  <a:schemeClr val="tx1"/>
                </a:solidFill>
                <a:latin typeface="Avenir Light" panose="020B0402020203020204" pitchFamily="34" charset="77"/>
              </a:rPr>
              <a:t>JUNO NMO Sensitivity Projections</a:t>
            </a:r>
            <a:endParaRPr lang="en-NL" dirty="0">
              <a:latin typeface="Avenir Light" panose="020B0402020203020204" pitchFamily="34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D39CC-E5A3-FFF1-33DF-CCF4A7720C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4850" y="12723168"/>
            <a:ext cx="200376" cy="461665"/>
          </a:xfrm>
        </p:spPr>
        <p:txBody>
          <a:bodyPr/>
          <a:lstStyle/>
          <a:p>
            <a:fld id="{86CB4B4D-7CA3-9044-876B-883B54F8677D}" type="slidenum">
              <a:rPr lang="en-NL" smtClean="0">
                <a:latin typeface="Avenir Light" panose="020B0402020203020204" pitchFamily="34" charset="77"/>
              </a:rPr>
              <a:t>35</a:t>
            </a:fld>
            <a:endParaRPr lang="en-NL" dirty="0">
              <a:latin typeface="Avenir Light" panose="020B0402020203020204" pitchFamily="34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80CBA2-D502-F0AE-0199-6306A4B92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799" y="1397000"/>
            <a:ext cx="14830425" cy="103117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3346578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23763-22D6-7D7A-20A7-7CE5253FE208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34624" y="344348"/>
            <a:ext cx="23119358" cy="1052652"/>
          </a:xfrm>
        </p:spPr>
        <p:txBody>
          <a:bodyPr/>
          <a:lstStyle/>
          <a:p>
            <a:r>
              <a:rPr lang="en-NL" sz="6000" dirty="0">
                <a:solidFill>
                  <a:schemeClr val="tx1"/>
                </a:solidFill>
                <a:latin typeface="Avenir Light" panose="020B0402020203020204" pitchFamily="34" charset="77"/>
              </a:rPr>
              <a:t>Combinations</a:t>
            </a:r>
            <a:endParaRPr lang="en-NL" dirty="0">
              <a:latin typeface="Avenir Light" panose="020B0402020203020204" pitchFamily="34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D39CC-E5A3-FFF1-33DF-CCF4A7720C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4850" y="12723168"/>
            <a:ext cx="200376" cy="461665"/>
          </a:xfrm>
        </p:spPr>
        <p:txBody>
          <a:bodyPr/>
          <a:lstStyle/>
          <a:p>
            <a:fld id="{86CB4B4D-7CA3-9044-876B-883B54F8677D}" type="slidenum">
              <a:rPr lang="en-NL" smtClean="0">
                <a:latin typeface="Avenir Light" panose="020B0402020203020204" pitchFamily="34" charset="77"/>
              </a:rPr>
              <a:t>36</a:t>
            </a:fld>
            <a:endParaRPr lang="en-NL" dirty="0">
              <a:latin typeface="Avenir Light" panose="020B0402020203020204" pitchFamily="34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0A79ED-6B3D-FB07-E80E-DD324FB8B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394" y="2320372"/>
            <a:ext cx="11397096" cy="7734556"/>
          </a:xfrm>
          <a:prstGeom prst="rect">
            <a:avLst/>
          </a:prstGeom>
        </p:spPr>
      </p:pic>
      <p:pic>
        <p:nvPicPr>
          <p:cNvPr id="4098" name="Picture 2" descr="NMO sensitivity as a function of time for only JUNO (red), only ORCA... |  Download Scientific Diagram">
            <a:extLst>
              <a:ext uri="{FF2B5EF4-FFF2-40B4-BE49-F238E27FC236}">
                <a16:creationId xmlns:a16="http://schemas.microsoft.com/office/drawing/2014/main" id="{516A386B-8217-215E-12E0-CF1847DB6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300" y="3835400"/>
            <a:ext cx="10795000" cy="524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533509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D39CC-E5A3-FFF1-33DF-CCF4A7720C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4850" y="12723168"/>
            <a:ext cx="200376" cy="461665"/>
          </a:xfrm>
        </p:spPr>
        <p:txBody>
          <a:bodyPr/>
          <a:lstStyle/>
          <a:p>
            <a:fld id="{86CB4B4D-7CA3-9044-876B-883B54F8677D}" type="slidenum">
              <a:rPr lang="en-NL" smtClean="0">
                <a:latin typeface="Avenir Light" panose="020B0402020203020204" pitchFamily="34" charset="77"/>
              </a:rPr>
              <a:t>37</a:t>
            </a:fld>
            <a:endParaRPr lang="en-NL" dirty="0">
              <a:latin typeface="Avenir Light" panose="020B0402020203020204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E3CD72-47BB-7A1D-2301-3EB033EDB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685" y="5852161"/>
            <a:ext cx="16140630" cy="56605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9A425A-D431-E51B-C198-0C9885497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050" y="1047371"/>
            <a:ext cx="12712337" cy="3413498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475CBD3-871F-D5A6-2B86-0FFD591C5A3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34624" y="344348"/>
            <a:ext cx="23119358" cy="1052652"/>
          </a:xfrm>
        </p:spPr>
        <p:txBody>
          <a:bodyPr/>
          <a:lstStyle/>
          <a:p>
            <a:r>
              <a:rPr lang="en-NL" sz="6000" dirty="0">
                <a:solidFill>
                  <a:schemeClr val="tx1"/>
                </a:solidFill>
                <a:latin typeface="Avenir Light" panose="020B0402020203020204" pitchFamily="34" charset="77"/>
              </a:rPr>
              <a:t>Combinations</a:t>
            </a:r>
            <a:endParaRPr lang="en-NL" dirty="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00537404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D39CC-E5A3-FFF1-33DF-CCF4A7720C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4850" y="12723168"/>
            <a:ext cx="200376" cy="461665"/>
          </a:xfrm>
        </p:spPr>
        <p:txBody>
          <a:bodyPr/>
          <a:lstStyle/>
          <a:p>
            <a:fld id="{86CB4B4D-7CA3-9044-876B-883B54F8677D}" type="slidenum">
              <a:rPr lang="en-NL" smtClean="0">
                <a:latin typeface="Avenir Light" panose="020B0402020203020204" pitchFamily="34" charset="77"/>
              </a:rPr>
              <a:t>38</a:t>
            </a:fld>
            <a:endParaRPr lang="en-NL" dirty="0">
              <a:latin typeface="Avenir Light" panose="020B0402020203020204" pitchFamily="34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99D0E-5AA5-40C5-44D1-7372D10C94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654299" y="12286189"/>
            <a:ext cx="17553941" cy="1335619"/>
          </a:xfrm>
        </p:spPr>
        <p:txBody>
          <a:bodyPr/>
          <a:lstStyle/>
          <a:p>
            <a:r>
              <a:rPr lang="nl-NL" dirty="0">
                <a:latin typeface="Avenir Light" panose="020B0402020203020204" pitchFamily="34" charset="77"/>
              </a:rPr>
              <a:t>Daan van Eijk, 22 </a:t>
            </a:r>
            <a:r>
              <a:rPr lang="nl-NL" dirty="0" err="1">
                <a:latin typeface="Avenir Light" panose="020B0402020203020204" pitchFamily="34" charset="77"/>
              </a:rPr>
              <a:t>January</a:t>
            </a:r>
            <a:r>
              <a:rPr lang="nl-NL" dirty="0">
                <a:latin typeface="Avenir Light" panose="020B0402020203020204" pitchFamily="34" charset="77"/>
              </a:rPr>
              <a:t> 2025, NWO </a:t>
            </a:r>
            <a:r>
              <a:rPr lang="nl-NL" dirty="0" err="1">
                <a:latin typeface="Avenir Light" panose="020B0402020203020204" pitchFamily="34" charset="77"/>
              </a:rPr>
              <a:t>Physics</a:t>
            </a:r>
            <a:endParaRPr lang="nl-NL" dirty="0">
              <a:latin typeface="Avenir Light" panose="020B0402020203020204" pitchFamily="34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B8B759-5FF8-C171-87FE-C6FA2369F7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en-NL" cap="none" dirty="0">
                <a:latin typeface="Avenir Light" panose="020B0402020203020204" pitchFamily="34" charset="77"/>
              </a:rPr>
              <a:t>All Experiments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470C05-5F96-4CD0-A3BE-ED0505CE1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257" y="94192"/>
            <a:ext cx="11963688" cy="1188216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6750168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D39CC-E5A3-FFF1-33DF-CCF4A7720C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4850" y="12723168"/>
            <a:ext cx="200376" cy="461665"/>
          </a:xfrm>
        </p:spPr>
        <p:txBody>
          <a:bodyPr/>
          <a:lstStyle/>
          <a:p>
            <a:fld id="{86CB4B4D-7CA3-9044-876B-883B54F8677D}" type="slidenum">
              <a:rPr lang="en-NL" smtClean="0">
                <a:latin typeface="Avenir Light" panose="020B0402020203020204" pitchFamily="34" charset="77"/>
              </a:rPr>
              <a:t>39</a:t>
            </a:fld>
            <a:endParaRPr lang="en-NL" dirty="0">
              <a:latin typeface="Avenir Light" panose="020B0402020203020204" pitchFamily="34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99D0E-5AA5-40C5-44D1-7372D10C94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654299" y="12286189"/>
            <a:ext cx="17553941" cy="1335619"/>
          </a:xfrm>
        </p:spPr>
        <p:txBody>
          <a:bodyPr/>
          <a:lstStyle/>
          <a:p>
            <a:r>
              <a:rPr lang="nl-NL" dirty="0">
                <a:latin typeface="Avenir Light" panose="020B0402020203020204" pitchFamily="34" charset="77"/>
              </a:rPr>
              <a:t>Daan van Eijk, 22 </a:t>
            </a:r>
            <a:r>
              <a:rPr lang="nl-NL" dirty="0" err="1">
                <a:latin typeface="Avenir Light" panose="020B0402020203020204" pitchFamily="34" charset="77"/>
              </a:rPr>
              <a:t>January</a:t>
            </a:r>
            <a:r>
              <a:rPr lang="nl-NL" dirty="0">
                <a:latin typeface="Avenir Light" panose="020B0402020203020204" pitchFamily="34" charset="77"/>
              </a:rPr>
              <a:t> 2025, NWO </a:t>
            </a:r>
            <a:r>
              <a:rPr lang="nl-NL" dirty="0" err="1">
                <a:latin typeface="Avenir Light" panose="020B0402020203020204" pitchFamily="34" charset="77"/>
              </a:rPr>
              <a:t>Physics</a:t>
            </a:r>
            <a:endParaRPr lang="nl-NL" dirty="0">
              <a:latin typeface="Avenir Light" panose="020B0402020203020204" pitchFamily="34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B8B759-5FF8-C171-87FE-C6FA2369F7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en-NL" cap="none" dirty="0">
                <a:latin typeface="Avenir Light" panose="020B0402020203020204" pitchFamily="34" charset="77"/>
              </a:rPr>
              <a:t>Questions/Discussion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83297E-7A07-743C-D4EE-3293E86603C6}"/>
              </a:ext>
            </a:extLst>
          </p:cNvPr>
          <p:cNvSpPr txBox="1"/>
          <p:nvPr/>
        </p:nvSpPr>
        <p:spPr>
          <a:xfrm>
            <a:off x="825000" y="3032381"/>
            <a:ext cx="18312705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NL" sz="36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What is INO, what makes it special, will it happen? What are their NMO projections?</a:t>
            </a: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NL" sz="3600" cap="none" dirty="0">
                <a:solidFill>
                  <a:schemeClr val="bg1"/>
                </a:solidFill>
                <a:latin typeface="Avenir Book" panose="02000503020000020003" pitchFamily="2" charset="0"/>
              </a:rPr>
              <a:t>What about other combinations? HyperK/Juno? HyperK/IceCube/KM3NeT? </a:t>
            </a:r>
          </a:p>
          <a:p>
            <a:pPr marL="857250" marR="0" indent="-8572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NL" sz="36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panose="02000503020000020003" pitchFamily="2" charset="0"/>
                <a:sym typeface="Arial"/>
              </a:rPr>
              <a:t>Does the latest NOvA/T2K result </a:t>
            </a:r>
            <a:r>
              <a:rPr lang="en-NL" sz="3600" cap="none" dirty="0">
                <a:solidFill>
                  <a:schemeClr val="bg1"/>
                </a:solidFill>
                <a:latin typeface="Avenir Book" panose="02000503020000020003" pitchFamily="2" charset="0"/>
              </a:rPr>
              <a:t>hint at KM3NeT/ORCA’s worst scenario?</a:t>
            </a:r>
            <a:endParaRPr kumimoji="0" lang="en-NL" sz="3600" b="0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Book" panose="02000503020000020003" pitchFamily="2" charset="0"/>
              <a:sym typeface="Arial"/>
            </a:endParaRPr>
          </a:p>
          <a:p>
            <a:pPr marL="1890713" indent="-881063">
              <a:buFont typeface="Arial" panose="020B0604020202020204" pitchFamily="34" charset="0"/>
              <a:buChar char="•"/>
            </a:pPr>
            <a:endParaRPr kumimoji="0" lang="en-NL" sz="3600" b="0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Book" panose="02000503020000020003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291794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1AEA34C7-8236-3EA4-7DFE-74AD854C32CD}"/>
              </a:ext>
            </a:extLst>
          </p:cNvPr>
          <p:cNvGrpSpPr/>
          <p:nvPr/>
        </p:nvGrpSpPr>
        <p:grpSpPr>
          <a:xfrm>
            <a:off x="14780341" y="5263321"/>
            <a:ext cx="8687776" cy="6838907"/>
            <a:chOff x="14780341" y="5263321"/>
            <a:chExt cx="8687776" cy="683890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DC3554B-1866-F8E2-B8EE-30E8B925BCC4}"/>
                </a:ext>
              </a:extLst>
            </p:cNvPr>
            <p:cNvGrpSpPr/>
            <p:nvPr/>
          </p:nvGrpSpPr>
          <p:grpSpPr>
            <a:xfrm>
              <a:off x="14780341" y="5263321"/>
              <a:ext cx="8608064" cy="6838907"/>
              <a:chOff x="14780341" y="5263321"/>
              <a:chExt cx="8608064" cy="6838907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C26BF06B-4D27-CBB2-DD6F-6A7F954ECDDC}"/>
                  </a:ext>
                </a:extLst>
              </p:cNvPr>
              <p:cNvGrpSpPr/>
              <p:nvPr/>
            </p:nvGrpSpPr>
            <p:grpSpPr>
              <a:xfrm>
                <a:off x="14780341" y="5263321"/>
                <a:ext cx="8608064" cy="6838907"/>
                <a:chOff x="11887175" y="501190"/>
                <a:chExt cx="8608064" cy="6838907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E74088F4-2E94-9A40-42C2-9265F3BE0964}"/>
                    </a:ext>
                  </a:extLst>
                </p:cNvPr>
                <p:cNvGrpSpPr/>
                <p:nvPr/>
              </p:nvGrpSpPr>
              <p:grpSpPr>
                <a:xfrm>
                  <a:off x="11887175" y="501190"/>
                  <a:ext cx="8608064" cy="6838907"/>
                  <a:chOff x="14794196" y="5198769"/>
                  <a:chExt cx="8608064" cy="6838907"/>
                </a:xfrm>
              </p:grpSpPr>
              <p:pic>
                <p:nvPicPr>
                  <p:cNvPr id="16" name="Picture 15">
                    <a:extLst>
                      <a:ext uri="{FF2B5EF4-FFF2-40B4-BE49-F238E27FC236}">
                        <a16:creationId xmlns:a16="http://schemas.microsoft.com/office/drawing/2014/main" id="{A4D8597D-A06D-526A-CB0F-0B13C0BCDD5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b="1111"/>
                  <a:stretch/>
                </p:blipFill>
                <p:spPr>
                  <a:xfrm>
                    <a:off x="15149796" y="5381664"/>
                    <a:ext cx="8252464" cy="6499486"/>
                  </a:xfrm>
                  <a:prstGeom prst="rect">
                    <a:avLst/>
                  </a:prstGeom>
                </p:spPr>
              </p:pic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C2E12768-5233-B88D-49AE-9BB676049EA0}"/>
                      </a:ext>
                    </a:extLst>
                  </p:cNvPr>
                  <p:cNvSpPr/>
                  <p:nvPr/>
                </p:nvSpPr>
                <p:spPr>
                  <a:xfrm>
                    <a:off x="17829327" y="5198769"/>
                    <a:ext cx="4585854" cy="360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NL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8B3AADC2-22C5-3A94-A8BE-8CBFF045068A}"/>
                      </a:ext>
                    </a:extLst>
                  </p:cNvPr>
                  <p:cNvSpPr/>
                  <p:nvPr/>
                </p:nvSpPr>
                <p:spPr>
                  <a:xfrm>
                    <a:off x="14794196" y="11031092"/>
                    <a:ext cx="806022" cy="360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NL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6250D65A-E586-23D1-8775-73EC092E8B6F}"/>
                      </a:ext>
                    </a:extLst>
                  </p:cNvPr>
                  <p:cNvSpPr/>
                  <p:nvPr/>
                </p:nvSpPr>
                <p:spPr>
                  <a:xfrm>
                    <a:off x="15385185" y="11677676"/>
                    <a:ext cx="806022" cy="360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NL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2C4E985-C27D-4404-4842-3FE81CD439FC}"/>
                    </a:ext>
                  </a:extLst>
                </p:cNvPr>
                <p:cNvSpPr/>
                <p:nvPr/>
              </p:nvSpPr>
              <p:spPr>
                <a:xfrm rot="16200000">
                  <a:off x="19392066" y="3453834"/>
                  <a:ext cx="1077218" cy="360000"/>
                </a:xfrm>
                <a:prstGeom prst="rect">
                  <a:avLst/>
                </a:prstGeom>
                <a:solidFill>
                  <a:srgbClr val="8324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NL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1F8ECEAB-3A0D-10F2-A6B2-6EE41AB482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94473" y="5433909"/>
                <a:ext cx="431833" cy="839675"/>
              </a:xfrm>
              <a:prstGeom prst="rect">
                <a:avLst/>
              </a:prstGeom>
            </p:spPr>
          </p:pic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77BC058-64B0-4F5C-343C-A02A6E4D7148}"/>
                </a:ext>
              </a:extLst>
            </p:cNvPr>
            <p:cNvSpPr/>
            <p:nvPr/>
          </p:nvSpPr>
          <p:spPr>
            <a:xfrm rot="16200000">
              <a:off x="20995190" y="8587406"/>
              <a:ext cx="4585854" cy="36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D39CC-E5A3-FFF1-33DF-CCF4A7720C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4850" y="12723168"/>
            <a:ext cx="200376" cy="461665"/>
          </a:xfrm>
        </p:spPr>
        <p:txBody>
          <a:bodyPr/>
          <a:lstStyle/>
          <a:p>
            <a:fld id="{86CB4B4D-7CA3-9044-876B-883B54F8677D}" type="slidenum">
              <a:rPr lang="en-NL" smtClean="0">
                <a:latin typeface="Avenir Light" panose="020B0402020203020204" pitchFamily="34" charset="77"/>
              </a:rPr>
              <a:t>4</a:t>
            </a:fld>
            <a:endParaRPr lang="en-NL" dirty="0">
              <a:latin typeface="Avenir Light" panose="020B0402020203020204" pitchFamily="34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B8B759-5FF8-C171-87FE-C6FA2369F7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en-NL" cap="none" dirty="0">
                <a:latin typeface="Avenir Light" panose="020B0402020203020204" pitchFamily="34" charset="77"/>
              </a:rPr>
              <a:t>Atmospheric Neutrinos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5F9EC7B-85A6-20E3-2BD3-CECCF9B2E9AA}"/>
              </a:ext>
            </a:extLst>
          </p:cNvPr>
          <p:cNvGrpSpPr/>
          <p:nvPr/>
        </p:nvGrpSpPr>
        <p:grpSpPr>
          <a:xfrm>
            <a:off x="1095883" y="5288420"/>
            <a:ext cx="4727451" cy="5250610"/>
            <a:chOff x="1293339" y="6311998"/>
            <a:chExt cx="4727451" cy="525061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F19880F-C004-CA25-D6D8-3E8903862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3339" y="6311998"/>
              <a:ext cx="4727451" cy="52506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7458BC1-07F1-1E35-3063-4CC2B891E7CA}"/>
                </a:ext>
              </a:extLst>
            </p:cNvPr>
            <p:cNvSpPr/>
            <p:nvPr/>
          </p:nvSpPr>
          <p:spPr>
            <a:xfrm>
              <a:off x="3810000" y="11191875"/>
              <a:ext cx="266700" cy="120650"/>
            </a:xfrm>
            <a:prstGeom prst="rect">
              <a:avLst/>
            </a:prstGeom>
            <a:solidFill>
              <a:srgbClr val="94AA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14095EE-8641-27CE-CF8F-C6AB773E55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796" y="8463441"/>
            <a:ext cx="7772400" cy="1092801"/>
          </a:xfrm>
          <a:prstGeom prst="rect">
            <a:avLst/>
          </a:prstGeom>
        </p:spPr>
      </p:pic>
      <p:sp>
        <p:nvSpPr>
          <p:cNvPr id="24" name="Arc 23">
            <a:extLst>
              <a:ext uri="{FF2B5EF4-FFF2-40B4-BE49-F238E27FC236}">
                <a16:creationId xmlns:a16="http://schemas.microsoft.com/office/drawing/2014/main" id="{C0F08ADA-0CE3-5C5A-575C-0B008B8F494D}"/>
              </a:ext>
            </a:extLst>
          </p:cNvPr>
          <p:cNvSpPr/>
          <p:nvPr/>
        </p:nvSpPr>
        <p:spPr>
          <a:xfrm rot="21115529" flipH="1" flipV="1">
            <a:off x="14362247" y="7843205"/>
            <a:ext cx="1642241" cy="2774564"/>
          </a:xfrm>
          <a:prstGeom prst="arc">
            <a:avLst>
              <a:gd name="adj1" fmla="val 3429943"/>
              <a:gd name="adj2" fmla="val 6540701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arrow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B64B38E-5B6F-AABE-CF96-6B5A097D522A}"/>
              </a:ext>
            </a:extLst>
          </p:cNvPr>
          <p:cNvCxnSpPr>
            <a:cxnSpLocks/>
          </p:cNvCxnSpPr>
          <p:nvPr/>
        </p:nvCxnSpPr>
        <p:spPr>
          <a:xfrm flipV="1">
            <a:off x="17359770" y="5603200"/>
            <a:ext cx="0" cy="5337656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DCD5D2B-47B1-D0A9-43A8-1D3F98D6ABC0}"/>
              </a:ext>
            </a:extLst>
          </p:cNvPr>
          <p:cNvCxnSpPr>
            <a:cxnSpLocks/>
          </p:cNvCxnSpPr>
          <p:nvPr/>
        </p:nvCxnSpPr>
        <p:spPr>
          <a:xfrm>
            <a:off x="17359770" y="6310118"/>
            <a:ext cx="939114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9919CDE-067A-25F1-E2CE-44AA35CDE71C}"/>
              </a:ext>
            </a:extLst>
          </p:cNvPr>
          <p:cNvSpPr txBox="1"/>
          <p:nvPr/>
        </p:nvSpPr>
        <p:spPr>
          <a:xfrm>
            <a:off x="17476837" y="6476194"/>
            <a:ext cx="413892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2000" cap="none" dirty="0">
                <a:solidFill>
                  <a:schemeClr val="bg1"/>
                </a:solidFill>
                <a:latin typeface="Avenir Light" panose="020B0402020203020204" pitchFamily="34" charset="77"/>
              </a:rPr>
              <a:t>KM3NeT/ORCA energies</a:t>
            </a:r>
            <a:endParaRPr kumimoji="0" lang="en-NL" sz="200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3152784-878C-9B5B-C126-573E31991030}"/>
              </a:ext>
            </a:extLst>
          </p:cNvPr>
          <p:cNvSpPr txBox="1"/>
          <p:nvPr/>
        </p:nvSpPr>
        <p:spPr>
          <a:xfrm>
            <a:off x="10018814" y="7991509"/>
            <a:ext cx="116500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2800" cap="none" dirty="0">
                <a:solidFill>
                  <a:schemeClr val="tx1"/>
                </a:solidFill>
                <a:latin typeface="Avenir Light" panose="020B0402020203020204" pitchFamily="34" charset="77"/>
              </a:rPr>
              <a:t>PMNS</a:t>
            </a:r>
            <a:endParaRPr kumimoji="0" lang="en-NL" sz="2800" u="none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2338B74-37E9-F48D-446F-A23DBD792DBF}"/>
              </a:ext>
            </a:extLst>
          </p:cNvPr>
          <p:cNvSpPr txBox="1"/>
          <p:nvPr/>
        </p:nvSpPr>
        <p:spPr>
          <a:xfrm>
            <a:off x="12382277" y="7695573"/>
            <a:ext cx="218490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2800" cap="none" dirty="0">
                <a:solidFill>
                  <a:schemeClr val="tx1"/>
                </a:solidFill>
                <a:latin typeface="Avenir Light" panose="020B0402020203020204" pitchFamily="34" charset="77"/>
              </a:rPr>
              <a:t>Propagation</a:t>
            </a:r>
            <a:endParaRPr kumimoji="0" lang="en-NL" sz="2800" u="none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49C9103-5746-034D-14FF-531C64C6AC71}"/>
              </a:ext>
            </a:extLst>
          </p:cNvPr>
          <p:cNvSpPr/>
          <p:nvPr/>
        </p:nvSpPr>
        <p:spPr>
          <a:xfrm>
            <a:off x="14072123" y="8381452"/>
            <a:ext cx="495063" cy="630356"/>
          </a:xfrm>
          <a:prstGeom prst="ellipse">
            <a:avLst/>
          </a:prstGeom>
          <a:noFill/>
          <a:ln w="28575">
            <a:solidFill>
              <a:srgbClr val="EC27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72C43A5-9C6C-2931-9052-1582642A5F21}"/>
              </a:ext>
            </a:extLst>
          </p:cNvPr>
          <p:cNvSpPr/>
          <p:nvPr/>
        </p:nvSpPr>
        <p:spPr>
          <a:xfrm>
            <a:off x="13716523" y="8965652"/>
            <a:ext cx="495063" cy="630356"/>
          </a:xfrm>
          <a:prstGeom prst="ellipse">
            <a:avLst/>
          </a:prstGeom>
          <a:noFill/>
          <a:ln w="28575">
            <a:solidFill>
              <a:srgbClr val="EC27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2AC0084A-6BA9-F1E7-225C-63E43039F746}"/>
              </a:ext>
            </a:extLst>
          </p:cNvPr>
          <p:cNvSpPr/>
          <p:nvPr/>
        </p:nvSpPr>
        <p:spPr>
          <a:xfrm rot="20476229" flipH="1">
            <a:off x="12767889" y="8340581"/>
            <a:ext cx="7702449" cy="4251352"/>
          </a:xfrm>
          <a:prstGeom prst="arc">
            <a:avLst>
              <a:gd name="adj1" fmla="val 19405028"/>
              <a:gd name="adj2" fmla="val 7166986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arrow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079BAC1A-647D-55AE-E01A-CFD06BBAB3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14229" y="5365874"/>
            <a:ext cx="1109715" cy="5828598"/>
          </a:xfrm>
          <a:prstGeom prst="rect">
            <a:avLst/>
          </a:prstGeom>
        </p:spPr>
      </p:pic>
      <p:sp>
        <p:nvSpPr>
          <p:cNvPr id="49" name="Footer Placeholder 4">
            <a:extLst>
              <a:ext uri="{FF2B5EF4-FFF2-40B4-BE49-F238E27FC236}">
                <a16:creationId xmlns:a16="http://schemas.microsoft.com/office/drawing/2014/main" id="{4A60C0DD-A95E-3FD2-D1EF-A91F9E23EA6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654299" y="12286189"/>
            <a:ext cx="17553941" cy="1335619"/>
          </a:xfrm>
        </p:spPr>
        <p:txBody>
          <a:bodyPr/>
          <a:lstStyle/>
          <a:p>
            <a:r>
              <a:rPr lang="nl-NL" sz="1800" dirty="0">
                <a:latin typeface="Avenir Light" panose="020B0402020203020204" pitchFamily="34" charset="77"/>
              </a:rPr>
              <a:t>Daan van Eijk, November 18 2025, Nikhef Neutrino Group Outing</a:t>
            </a:r>
          </a:p>
        </p:txBody>
      </p:sp>
    </p:spTree>
    <p:extLst>
      <p:ext uri="{BB962C8B-B14F-4D97-AF65-F5344CB8AC3E}">
        <p14:creationId xmlns:p14="http://schemas.microsoft.com/office/powerpoint/2010/main" val="229966874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A33386E-8996-5C25-0033-BFB0BE53C107}"/>
              </a:ext>
            </a:extLst>
          </p:cNvPr>
          <p:cNvGrpSpPr/>
          <p:nvPr/>
        </p:nvGrpSpPr>
        <p:grpSpPr>
          <a:xfrm>
            <a:off x="14780341" y="5263321"/>
            <a:ext cx="8687776" cy="6838907"/>
            <a:chOff x="14780341" y="5263321"/>
            <a:chExt cx="8687776" cy="683890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7BCA9FB-BF1C-79A2-6CA3-5471F5B07FDC}"/>
                </a:ext>
              </a:extLst>
            </p:cNvPr>
            <p:cNvGrpSpPr/>
            <p:nvPr/>
          </p:nvGrpSpPr>
          <p:grpSpPr>
            <a:xfrm>
              <a:off x="14780341" y="5263321"/>
              <a:ext cx="8608064" cy="6838907"/>
              <a:chOff x="14780341" y="5263321"/>
              <a:chExt cx="8608064" cy="6838907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899AA98-2D88-637D-15E1-7EC7BE8F7F4B}"/>
                  </a:ext>
                </a:extLst>
              </p:cNvPr>
              <p:cNvGrpSpPr/>
              <p:nvPr/>
            </p:nvGrpSpPr>
            <p:grpSpPr>
              <a:xfrm>
                <a:off x="14780341" y="5263321"/>
                <a:ext cx="8608064" cy="6838907"/>
                <a:chOff x="11887175" y="501190"/>
                <a:chExt cx="8608064" cy="6838907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8B27E7B4-1633-B1DE-EAFA-3BA57F8A6BC7}"/>
                    </a:ext>
                  </a:extLst>
                </p:cNvPr>
                <p:cNvGrpSpPr/>
                <p:nvPr/>
              </p:nvGrpSpPr>
              <p:grpSpPr>
                <a:xfrm>
                  <a:off x="11887175" y="501190"/>
                  <a:ext cx="8608064" cy="6838907"/>
                  <a:chOff x="14794196" y="5198769"/>
                  <a:chExt cx="8608064" cy="6838907"/>
                </a:xfrm>
              </p:grpSpPr>
              <p:pic>
                <p:nvPicPr>
                  <p:cNvPr id="32" name="Picture 31">
                    <a:extLst>
                      <a:ext uri="{FF2B5EF4-FFF2-40B4-BE49-F238E27FC236}">
                        <a16:creationId xmlns:a16="http://schemas.microsoft.com/office/drawing/2014/main" id="{16EACA23-1BAB-F5F2-9F48-3AE8E82334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b="1111"/>
                  <a:stretch/>
                </p:blipFill>
                <p:spPr>
                  <a:xfrm>
                    <a:off x="15149796" y="5381664"/>
                    <a:ext cx="8252464" cy="6499486"/>
                  </a:xfrm>
                  <a:prstGeom prst="rect">
                    <a:avLst/>
                  </a:prstGeom>
                </p:spPr>
              </p:pic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D9367B45-768B-8E3F-8849-1947D380812F}"/>
                      </a:ext>
                    </a:extLst>
                  </p:cNvPr>
                  <p:cNvSpPr/>
                  <p:nvPr/>
                </p:nvSpPr>
                <p:spPr>
                  <a:xfrm>
                    <a:off x="17829327" y="5198769"/>
                    <a:ext cx="4585854" cy="360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NL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169311C2-9E2D-03EF-215F-A17F3FCEB782}"/>
                      </a:ext>
                    </a:extLst>
                  </p:cNvPr>
                  <p:cNvSpPr/>
                  <p:nvPr/>
                </p:nvSpPr>
                <p:spPr>
                  <a:xfrm>
                    <a:off x="14794196" y="11031092"/>
                    <a:ext cx="806022" cy="360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NL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7B29CF6B-E403-938F-05F9-32C7466AF776}"/>
                      </a:ext>
                    </a:extLst>
                  </p:cNvPr>
                  <p:cNvSpPr/>
                  <p:nvPr/>
                </p:nvSpPr>
                <p:spPr>
                  <a:xfrm>
                    <a:off x="15385185" y="11677676"/>
                    <a:ext cx="806022" cy="360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NL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1F861CF5-643B-9464-F89A-CDA95FA30FEC}"/>
                    </a:ext>
                  </a:extLst>
                </p:cNvPr>
                <p:cNvSpPr/>
                <p:nvPr/>
              </p:nvSpPr>
              <p:spPr>
                <a:xfrm rot="16200000">
                  <a:off x="19392066" y="3453834"/>
                  <a:ext cx="1077218" cy="360000"/>
                </a:xfrm>
                <a:prstGeom prst="rect">
                  <a:avLst/>
                </a:prstGeom>
                <a:solidFill>
                  <a:srgbClr val="8324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NL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C1DF33A7-E983-C80F-7234-20B48F4862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94473" y="5433909"/>
                <a:ext cx="431833" cy="839675"/>
              </a:xfrm>
              <a:prstGeom prst="rect">
                <a:avLst/>
              </a:prstGeom>
            </p:spPr>
          </p:pic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4F4B818-628D-0E26-18C8-B795FB7F3709}"/>
                </a:ext>
              </a:extLst>
            </p:cNvPr>
            <p:cNvSpPr/>
            <p:nvPr/>
          </p:nvSpPr>
          <p:spPr>
            <a:xfrm rot="16200000">
              <a:off x="20995190" y="8587406"/>
              <a:ext cx="4585854" cy="36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D39CC-E5A3-FFF1-33DF-CCF4A7720C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4850" y="12723168"/>
            <a:ext cx="200376" cy="461665"/>
          </a:xfrm>
        </p:spPr>
        <p:txBody>
          <a:bodyPr/>
          <a:lstStyle/>
          <a:p>
            <a:fld id="{86CB4B4D-7CA3-9044-876B-883B54F8677D}" type="slidenum">
              <a:rPr lang="en-NL" smtClean="0">
                <a:latin typeface="Avenir Light" panose="020B0402020203020204" pitchFamily="34" charset="77"/>
              </a:rPr>
              <a:t>5</a:t>
            </a:fld>
            <a:endParaRPr lang="en-NL" dirty="0">
              <a:latin typeface="Avenir Light" panose="020B0402020203020204" pitchFamily="34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B8B759-5FF8-C171-87FE-C6FA2369F7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en-NL" cap="none" dirty="0">
                <a:latin typeface="Avenir Light" panose="020B0402020203020204" pitchFamily="34" charset="77"/>
              </a:rPr>
              <a:t>Atmospheric Neutrinos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5F9EC7B-85A6-20E3-2BD3-CECCF9B2E9AA}"/>
              </a:ext>
            </a:extLst>
          </p:cNvPr>
          <p:cNvGrpSpPr/>
          <p:nvPr/>
        </p:nvGrpSpPr>
        <p:grpSpPr>
          <a:xfrm>
            <a:off x="1095883" y="5288420"/>
            <a:ext cx="4727451" cy="5250610"/>
            <a:chOff x="1293339" y="6311998"/>
            <a:chExt cx="4727451" cy="525061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F19880F-C004-CA25-D6D8-3E8903862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3339" y="6311998"/>
              <a:ext cx="4727451" cy="52506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7458BC1-07F1-1E35-3063-4CC2B891E7CA}"/>
                </a:ext>
              </a:extLst>
            </p:cNvPr>
            <p:cNvSpPr/>
            <p:nvPr/>
          </p:nvSpPr>
          <p:spPr>
            <a:xfrm>
              <a:off x="3810000" y="11191875"/>
              <a:ext cx="266700" cy="120650"/>
            </a:xfrm>
            <a:prstGeom prst="rect">
              <a:avLst/>
            </a:prstGeom>
            <a:solidFill>
              <a:srgbClr val="94AA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14095EE-8641-27CE-CF8F-C6AB773E55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796" y="8463441"/>
            <a:ext cx="7772400" cy="1092801"/>
          </a:xfrm>
          <a:prstGeom prst="rect">
            <a:avLst/>
          </a:prstGeom>
        </p:spPr>
      </p:pic>
      <p:sp>
        <p:nvSpPr>
          <p:cNvPr id="24" name="Arc 23">
            <a:extLst>
              <a:ext uri="{FF2B5EF4-FFF2-40B4-BE49-F238E27FC236}">
                <a16:creationId xmlns:a16="http://schemas.microsoft.com/office/drawing/2014/main" id="{C0F08ADA-0CE3-5C5A-575C-0B008B8F494D}"/>
              </a:ext>
            </a:extLst>
          </p:cNvPr>
          <p:cNvSpPr/>
          <p:nvPr/>
        </p:nvSpPr>
        <p:spPr>
          <a:xfrm rot="21115529" flipH="1" flipV="1">
            <a:off x="14362247" y="7843205"/>
            <a:ext cx="1642241" cy="2774564"/>
          </a:xfrm>
          <a:prstGeom prst="arc">
            <a:avLst>
              <a:gd name="adj1" fmla="val 3429943"/>
              <a:gd name="adj2" fmla="val 6540701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arrow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3152784-878C-9B5B-C126-573E31991030}"/>
              </a:ext>
            </a:extLst>
          </p:cNvPr>
          <p:cNvSpPr txBox="1"/>
          <p:nvPr/>
        </p:nvSpPr>
        <p:spPr>
          <a:xfrm>
            <a:off x="10018814" y="7991509"/>
            <a:ext cx="116500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2800" cap="none" dirty="0">
                <a:solidFill>
                  <a:schemeClr val="tx1"/>
                </a:solidFill>
                <a:latin typeface="Avenir Light" panose="020B0402020203020204" pitchFamily="34" charset="77"/>
              </a:rPr>
              <a:t>PMNS</a:t>
            </a:r>
            <a:endParaRPr kumimoji="0" lang="en-NL" sz="2800" u="none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2338B74-37E9-F48D-446F-A23DBD792DBF}"/>
              </a:ext>
            </a:extLst>
          </p:cNvPr>
          <p:cNvSpPr txBox="1"/>
          <p:nvPr/>
        </p:nvSpPr>
        <p:spPr>
          <a:xfrm>
            <a:off x="12382277" y="7695573"/>
            <a:ext cx="218490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2800" cap="none" dirty="0">
                <a:solidFill>
                  <a:schemeClr val="tx1"/>
                </a:solidFill>
                <a:latin typeface="Avenir Light" panose="020B0402020203020204" pitchFamily="34" charset="77"/>
              </a:rPr>
              <a:t>Propagation</a:t>
            </a:r>
            <a:endParaRPr kumimoji="0" lang="en-NL" sz="2800" u="none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49C9103-5746-034D-14FF-531C64C6AC71}"/>
              </a:ext>
            </a:extLst>
          </p:cNvPr>
          <p:cNvSpPr/>
          <p:nvPr/>
        </p:nvSpPr>
        <p:spPr>
          <a:xfrm>
            <a:off x="14072123" y="8381452"/>
            <a:ext cx="495063" cy="630356"/>
          </a:xfrm>
          <a:prstGeom prst="ellipse">
            <a:avLst/>
          </a:prstGeom>
          <a:noFill/>
          <a:ln w="28575">
            <a:solidFill>
              <a:srgbClr val="EC27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72C43A5-9C6C-2931-9052-1582642A5F21}"/>
              </a:ext>
            </a:extLst>
          </p:cNvPr>
          <p:cNvSpPr/>
          <p:nvPr/>
        </p:nvSpPr>
        <p:spPr>
          <a:xfrm>
            <a:off x="13716523" y="8965652"/>
            <a:ext cx="495063" cy="630356"/>
          </a:xfrm>
          <a:prstGeom prst="ellipse">
            <a:avLst/>
          </a:prstGeom>
          <a:noFill/>
          <a:ln w="28575">
            <a:solidFill>
              <a:srgbClr val="EC27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2AC0084A-6BA9-F1E7-225C-63E43039F746}"/>
              </a:ext>
            </a:extLst>
          </p:cNvPr>
          <p:cNvSpPr/>
          <p:nvPr/>
        </p:nvSpPr>
        <p:spPr>
          <a:xfrm rot="20476229" flipH="1">
            <a:off x="12767889" y="8340581"/>
            <a:ext cx="7702449" cy="4251352"/>
          </a:xfrm>
          <a:prstGeom prst="arc">
            <a:avLst>
              <a:gd name="adj1" fmla="val 19405028"/>
              <a:gd name="adj2" fmla="val 7166986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arrow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5B0171B-095F-2250-1431-755EFB5D8706}"/>
              </a:ext>
            </a:extLst>
          </p:cNvPr>
          <p:cNvCxnSpPr>
            <a:cxnSpLocks/>
          </p:cNvCxnSpPr>
          <p:nvPr/>
        </p:nvCxnSpPr>
        <p:spPr>
          <a:xfrm flipV="1">
            <a:off x="18648218" y="4797121"/>
            <a:ext cx="1413456" cy="5081170"/>
          </a:xfrm>
          <a:prstGeom prst="line">
            <a:avLst/>
          </a:prstGeom>
          <a:noFill/>
          <a:ln w="25400" cap="flat">
            <a:solidFill>
              <a:srgbClr val="00B050"/>
            </a:solidFill>
            <a:prstDash val="solid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F5609CA-14CC-8185-59DF-8B69BBAAB4F1}"/>
              </a:ext>
            </a:extLst>
          </p:cNvPr>
          <p:cNvSpPr txBox="1"/>
          <p:nvPr/>
        </p:nvSpPr>
        <p:spPr>
          <a:xfrm>
            <a:off x="19190044" y="4124437"/>
            <a:ext cx="608364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2800" cap="none" dirty="0">
                <a:solidFill>
                  <a:srgbClr val="00B050"/>
                </a:solidFill>
                <a:latin typeface="Avenir Light" panose="020B0402020203020204" pitchFamily="34" charset="77"/>
              </a:rPr>
              <a:t>oscillation maximum ~ sin</a:t>
            </a:r>
            <a:r>
              <a:rPr lang="en-NL" sz="2800" cap="none" baseline="30000" dirty="0">
                <a:solidFill>
                  <a:srgbClr val="00B050"/>
                </a:solidFill>
                <a:latin typeface="Avenir Light" panose="020B0402020203020204" pitchFamily="34" charset="77"/>
              </a:rPr>
              <a:t>2</a:t>
            </a:r>
            <a:r>
              <a:rPr lang="en-NL" sz="2800" cap="none" dirty="0">
                <a:solidFill>
                  <a:srgbClr val="00B050"/>
                </a:solidFill>
                <a:latin typeface="Avenir Light" panose="020B0402020203020204" pitchFamily="34" charset="77"/>
              </a:rPr>
              <a:t>(2θ</a:t>
            </a:r>
            <a:r>
              <a:rPr lang="en-NL" sz="2800" cap="none" baseline="-25000" dirty="0">
                <a:solidFill>
                  <a:srgbClr val="00B050"/>
                </a:solidFill>
                <a:latin typeface="Avenir Light" panose="020B0402020203020204" pitchFamily="34" charset="77"/>
              </a:rPr>
              <a:t>23</a:t>
            </a:r>
            <a:r>
              <a:rPr lang="en-NL" sz="2800" cap="none" dirty="0">
                <a:solidFill>
                  <a:srgbClr val="00B050"/>
                </a:solidFill>
                <a:latin typeface="Avenir Light" panose="020B0402020203020204" pitchFamily="34" charset="77"/>
              </a:rPr>
              <a:t>)  </a:t>
            </a:r>
            <a:endParaRPr kumimoji="0" lang="en-NL" sz="2800" u="none" strike="noStrike" cap="none" spc="0" normalizeH="0" dirty="0">
              <a:ln>
                <a:noFill/>
              </a:ln>
              <a:solidFill>
                <a:srgbClr val="00B050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7E07CD-F828-46CA-E3B0-7803680250D7}"/>
              </a:ext>
            </a:extLst>
          </p:cNvPr>
          <p:cNvCxnSpPr>
            <a:cxnSpLocks/>
          </p:cNvCxnSpPr>
          <p:nvPr/>
        </p:nvCxnSpPr>
        <p:spPr>
          <a:xfrm>
            <a:off x="18433913" y="10007820"/>
            <a:ext cx="1100996" cy="0"/>
          </a:xfrm>
          <a:prstGeom prst="line">
            <a:avLst/>
          </a:prstGeom>
          <a:noFill/>
          <a:ln w="25400" cap="flat">
            <a:solidFill>
              <a:srgbClr val="00B050"/>
            </a:solidFill>
            <a:prstDash val="solid"/>
            <a:miter lim="400000"/>
            <a:headEnd type="arrow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F80855A-5152-728C-FD13-5C176A4F0CAC}"/>
              </a:ext>
            </a:extLst>
          </p:cNvPr>
          <p:cNvSpPr txBox="1"/>
          <p:nvPr/>
        </p:nvSpPr>
        <p:spPr>
          <a:xfrm>
            <a:off x="19421445" y="8963747"/>
            <a:ext cx="480266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 cap="none" dirty="0">
                <a:solidFill>
                  <a:srgbClr val="00B050"/>
                </a:solidFill>
                <a:latin typeface="Avenir Light" panose="020B0402020203020204" pitchFamily="34" charset="77"/>
              </a:rPr>
              <a:t>o</a:t>
            </a:r>
            <a:r>
              <a:rPr lang="en-NL" sz="2800" cap="none" dirty="0">
                <a:solidFill>
                  <a:srgbClr val="00B050"/>
                </a:solidFill>
                <a:latin typeface="Avenir Light" panose="020B0402020203020204" pitchFamily="34" charset="77"/>
              </a:rPr>
              <a:t>scillation frequency ~ Δm</a:t>
            </a:r>
            <a:r>
              <a:rPr lang="en-NL" sz="2800" cap="none" baseline="30000" dirty="0">
                <a:solidFill>
                  <a:srgbClr val="00B050"/>
                </a:solidFill>
                <a:latin typeface="Avenir Light" panose="020B0402020203020204" pitchFamily="34" charset="77"/>
              </a:rPr>
              <a:t>2</a:t>
            </a:r>
            <a:r>
              <a:rPr lang="en-NL" sz="2800" cap="none" baseline="-25000" dirty="0">
                <a:solidFill>
                  <a:srgbClr val="00B050"/>
                </a:solidFill>
                <a:latin typeface="Avenir Light" panose="020B0402020203020204" pitchFamily="34" charset="77"/>
              </a:rPr>
              <a:t>32</a:t>
            </a:r>
            <a:endParaRPr kumimoji="0" lang="en-NL" sz="2800" u="none" strike="noStrike" cap="none" spc="0" normalizeH="0" baseline="-25000" dirty="0">
              <a:ln>
                <a:noFill/>
              </a:ln>
              <a:solidFill>
                <a:srgbClr val="00B050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3770B71-2AB1-1159-4A2F-9B4396428BE0}"/>
              </a:ext>
            </a:extLst>
          </p:cNvPr>
          <p:cNvCxnSpPr>
            <a:cxnSpLocks/>
          </p:cNvCxnSpPr>
          <p:nvPr/>
        </p:nvCxnSpPr>
        <p:spPr>
          <a:xfrm flipV="1">
            <a:off x="19091564" y="9497226"/>
            <a:ext cx="1789275" cy="510594"/>
          </a:xfrm>
          <a:prstGeom prst="line">
            <a:avLst/>
          </a:prstGeom>
          <a:noFill/>
          <a:ln w="25400" cap="flat">
            <a:solidFill>
              <a:srgbClr val="00B050"/>
            </a:solidFill>
            <a:prstDash val="solid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0FC9E3E4-565D-86F4-A166-54AE155BA4B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654299" y="12286189"/>
            <a:ext cx="17553941" cy="1335619"/>
          </a:xfrm>
        </p:spPr>
        <p:txBody>
          <a:bodyPr/>
          <a:lstStyle/>
          <a:p>
            <a:r>
              <a:rPr lang="nl-NL" sz="1800" dirty="0">
                <a:latin typeface="Avenir Light" panose="020B0402020203020204" pitchFamily="34" charset="77"/>
              </a:rPr>
              <a:t>Daan van Eijk, November 18 2025, Nikhef Neutrino Group Outing</a:t>
            </a:r>
          </a:p>
        </p:txBody>
      </p:sp>
    </p:spTree>
    <p:extLst>
      <p:ext uri="{BB962C8B-B14F-4D97-AF65-F5344CB8AC3E}">
        <p14:creationId xmlns:p14="http://schemas.microsoft.com/office/powerpoint/2010/main" val="183840628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A33386E-8996-5C25-0033-BFB0BE53C107}"/>
              </a:ext>
            </a:extLst>
          </p:cNvPr>
          <p:cNvGrpSpPr/>
          <p:nvPr/>
        </p:nvGrpSpPr>
        <p:grpSpPr>
          <a:xfrm>
            <a:off x="14780341" y="5263321"/>
            <a:ext cx="8687776" cy="6838907"/>
            <a:chOff x="14780341" y="5263321"/>
            <a:chExt cx="8687776" cy="683890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7BCA9FB-BF1C-79A2-6CA3-5471F5B07FDC}"/>
                </a:ext>
              </a:extLst>
            </p:cNvPr>
            <p:cNvGrpSpPr/>
            <p:nvPr/>
          </p:nvGrpSpPr>
          <p:grpSpPr>
            <a:xfrm>
              <a:off x="14780341" y="5263321"/>
              <a:ext cx="8608064" cy="6838907"/>
              <a:chOff x="14780341" y="5263321"/>
              <a:chExt cx="8608064" cy="6838907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899AA98-2D88-637D-15E1-7EC7BE8F7F4B}"/>
                  </a:ext>
                </a:extLst>
              </p:cNvPr>
              <p:cNvGrpSpPr/>
              <p:nvPr/>
            </p:nvGrpSpPr>
            <p:grpSpPr>
              <a:xfrm>
                <a:off x="14780341" y="5263321"/>
                <a:ext cx="8608064" cy="6838907"/>
                <a:chOff x="11887175" y="501190"/>
                <a:chExt cx="8608064" cy="6838907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8B27E7B4-1633-B1DE-EAFA-3BA57F8A6BC7}"/>
                    </a:ext>
                  </a:extLst>
                </p:cNvPr>
                <p:cNvGrpSpPr/>
                <p:nvPr/>
              </p:nvGrpSpPr>
              <p:grpSpPr>
                <a:xfrm>
                  <a:off x="11887175" y="501190"/>
                  <a:ext cx="8608064" cy="6838907"/>
                  <a:chOff x="14794196" y="5198769"/>
                  <a:chExt cx="8608064" cy="6838907"/>
                </a:xfrm>
              </p:grpSpPr>
              <p:pic>
                <p:nvPicPr>
                  <p:cNvPr id="32" name="Picture 31">
                    <a:extLst>
                      <a:ext uri="{FF2B5EF4-FFF2-40B4-BE49-F238E27FC236}">
                        <a16:creationId xmlns:a16="http://schemas.microsoft.com/office/drawing/2014/main" id="{16EACA23-1BAB-F5F2-9F48-3AE8E82334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b="1111"/>
                  <a:stretch/>
                </p:blipFill>
                <p:spPr>
                  <a:xfrm>
                    <a:off x="15149796" y="5381664"/>
                    <a:ext cx="8252464" cy="6499486"/>
                  </a:xfrm>
                  <a:prstGeom prst="rect">
                    <a:avLst/>
                  </a:prstGeom>
                </p:spPr>
              </p:pic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D9367B45-768B-8E3F-8849-1947D380812F}"/>
                      </a:ext>
                    </a:extLst>
                  </p:cNvPr>
                  <p:cNvSpPr/>
                  <p:nvPr/>
                </p:nvSpPr>
                <p:spPr>
                  <a:xfrm>
                    <a:off x="17829327" y="5198769"/>
                    <a:ext cx="4585854" cy="360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NL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169311C2-9E2D-03EF-215F-A17F3FCEB782}"/>
                      </a:ext>
                    </a:extLst>
                  </p:cNvPr>
                  <p:cNvSpPr/>
                  <p:nvPr/>
                </p:nvSpPr>
                <p:spPr>
                  <a:xfrm>
                    <a:off x="14794196" y="11031092"/>
                    <a:ext cx="806022" cy="360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NL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7B29CF6B-E403-938F-05F9-32C7466AF776}"/>
                      </a:ext>
                    </a:extLst>
                  </p:cNvPr>
                  <p:cNvSpPr/>
                  <p:nvPr/>
                </p:nvSpPr>
                <p:spPr>
                  <a:xfrm>
                    <a:off x="15385185" y="11677676"/>
                    <a:ext cx="806022" cy="360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NL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1F861CF5-643B-9464-F89A-CDA95FA30FEC}"/>
                    </a:ext>
                  </a:extLst>
                </p:cNvPr>
                <p:cNvSpPr/>
                <p:nvPr/>
              </p:nvSpPr>
              <p:spPr>
                <a:xfrm rot="16200000">
                  <a:off x="19392066" y="3453834"/>
                  <a:ext cx="1077218" cy="360000"/>
                </a:xfrm>
                <a:prstGeom prst="rect">
                  <a:avLst/>
                </a:prstGeom>
                <a:solidFill>
                  <a:srgbClr val="8324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NL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C1DF33A7-E983-C80F-7234-20B48F4862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94473" y="5433909"/>
                <a:ext cx="431833" cy="839675"/>
              </a:xfrm>
              <a:prstGeom prst="rect">
                <a:avLst/>
              </a:prstGeom>
            </p:spPr>
          </p:pic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4F4B818-628D-0E26-18C8-B795FB7F3709}"/>
                </a:ext>
              </a:extLst>
            </p:cNvPr>
            <p:cNvSpPr/>
            <p:nvPr/>
          </p:nvSpPr>
          <p:spPr>
            <a:xfrm rot="16200000">
              <a:off x="20995190" y="8587406"/>
              <a:ext cx="4585854" cy="36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D39CC-E5A3-FFF1-33DF-CCF4A7720C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4850" y="12723168"/>
            <a:ext cx="200376" cy="461665"/>
          </a:xfrm>
        </p:spPr>
        <p:txBody>
          <a:bodyPr/>
          <a:lstStyle/>
          <a:p>
            <a:fld id="{86CB4B4D-7CA3-9044-876B-883B54F8677D}" type="slidenum">
              <a:rPr lang="en-NL" smtClean="0">
                <a:latin typeface="Avenir Light" panose="020B0402020203020204" pitchFamily="34" charset="77"/>
              </a:rPr>
              <a:t>6</a:t>
            </a:fld>
            <a:endParaRPr lang="en-NL" dirty="0">
              <a:latin typeface="Avenir Light" panose="020B0402020203020204" pitchFamily="34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B8B759-5FF8-C171-87FE-C6FA2369F7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830997"/>
          </a:xfrm>
        </p:spPr>
        <p:txBody>
          <a:bodyPr/>
          <a:lstStyle/>
          <a:p>
            <a:r>
              <a:rPr lang="en-NL" sz="5400" cap="none" dirty="0">
                <a:latin typeface="Avenir Light" panose="020B0402020203020204" pitchFamily="34" charset="77"/>
              </a:rPr>
              <a:t>Atmospheric Neutrinos: Matter Effect in Neutrino Oscillations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5F9EC7B-85A6-20E3-2BD3-CECCF9B2E9AA}"/>
              </a:ext>
            </a:extLst>
          </p:cNvPr>
          <p:cNvGrpSpPr/>
          <p:nvPr/>
        </p:nvGrpSpPr>
        <p:grpSpPr>
          <a:xfrm>
            <a:off x="6828120" y="1700386"/>
            <a:ext cx="4698862" cy="5218857"/>
            <a:chOff x="1293339" y="6311998"/>
            <a:chExt cx="4727451" cy="525061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F19880F-C004-CA25-D6D8-3E8903862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3339" y="6311998"/>
              <a:ext cx="4727451" cy="52506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7458BC1-07F1-1E35-3063-4CC2B891E7CA}"/>
                </a:ext>
              </a:extLst>
            </p:cNvPr>
            <p:cNvSpPr/>
            <p:nvPr/>
          </p:nvSpPr>
          <p:spPr>
            <a:xfrm>
              <a:off x="3810000" y="11191875"/>
              <a:ext cx="266700" cy="120650"/>
            </a:xfrm>
            <a:prstGeom prst="rect">
              <a:avLst/>
            </a:prstGeom>
            <a:solidFill>
              <a:srgbClr val="94AA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3770B71-2AB1-1159-4A2F-9B4396428BE0}"/>
              </a:ext>
            </a:extLst>
          </p:cNvPr>
          <p:cNvCxnSpPr>
            <a:cxnSpLocks/>
          </p:cNvCxnSpPr>
          <p:nvPr/>
        </p:nvCxnSpPr>
        <p:spPr>
          <a:xfrm flipH="1" flipV="1">
            <a:off x="9329562" y="4655127"/>
            <a:ext cx="9705320" cy="6153933"/>
          </a:xfrm>
          <a:prstGeom prst="line">
            <a:avLst/>
          </a:prstGeom>
          <a:noFill/>
          <a:ln w="25400" cap="flat">
            <a:solidFill>
              <a:srgbClr val="00B050"/>
            </a:solidFill>
            <a:prstDash val="solid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A8F2F14-A357-BD9D-FE46-1DA3DB2A9592}"/>
              </a:ext>
            </a:extLst>
          </p:cNvPr>
          <p:cNvSpPr txBox="1"/>
          <p:nvPr/>
        </p:nvSpPr>
        <p:spPr>
          <a:xfrm>
            <a:off x="5768478" y="8767406"/>
            <a:ext cx="8252465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L" sz="280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venir Light" panose="020B0402020203020204" pitchFamily="34" charset="77"/>
                <a:sym typeface="Arial"/>
              </a:rPr>
              <a:t>Distortions in regular neutrino oscillation patterns due to ‘MSW’ matter effect in dense materials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9B06E55-7E5D-9FB9-81FA-36272AF7F89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654299" y="12286189"/>
            <a:ext cx="17553941" cy="1335619"/>
          </a:xfrm>
        </p:spPr>
        <p:txBody>
          <a:bodyPr/>
          <a:lstStyle/>
          <a:p>
            <a:r>
              <a:rPr lang="nl-NL" sz="1800" dirty="0">
                <a:latin typeface="Avenir Light" panose="020B0402020203020204" pitchFamily="34" charset="77"/>
              </a:rPr>
              <a:t>Daan van Eijk, November 18 2025, Nikhef Neutrino Group Outing</a:t>
            </a:r>
          </a:p>
        </p:txBody>
      </p:sp>
    </p:spTree>
    <p:extLst>
      <p:ext uri="{BB962C8B-B14F-4D97-AF65-F5344CB8AC3E}">
        <p14:creationId xmlns:p14="http://schemas.microsoft.com/office/powerpoint/2010/main" val="147164988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D39CC-E5A3-FFF1-33DF-CCF4A7720C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4850" y="12723168"/>
            <a:ext cx="200376" cy="461665"/>
          </a:xfrm>
        </p:spPr>
        <p:txBody>
          <a:bodyPr/>
          <a:lstStyle/>
          <a:p>
            <a:fld id="{86CB4B4D-7CA3-9044-876B-883B54F8677D}" type="slidenum">
              <a:rPr lang="en-NL" smtClean="0">
                <a:latin typeface="Avenir Light" panose="020B0402020203020204" pitchFamily="34" charset="77"/>
              </a:rPr>
              <a:t>7</a:t>
            </a:fld>
            <a:endParaRPr lang="en-NL" dirty="0">
              <a:latin typeface="Avenir Light" panose="020B0402020203020204" pitchFamily="34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B8B759-5FF8-C171-87FE-C6FA2369F7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6200000">
            <a:off x="-11171549" y="-415499"/>
            <a:ext cx="23114000" cy="830997"/>
          </a:xfrm>
        </p:spPr>
        <p:txBody>
          <a:bodyPr/>
          <a:lstStyle/>
          <a:p>
            <a:r>
              <a:rPr lang="en-NL" sz="5400" cap="none" dirty="0">
                <a:latin typeface="Avenir Light" panose="020B0402020203020204" pitchFamily="34" charset="77"/>
              </a:rPr>
              <a:t>NMO Sensitivity: Event Topologies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9B06E55-7E5D-9FB9-81FA-36272AF7F89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654299" y="12286189"/>
            <a:ext cx="17553941" cy="1335619"/>
          </a:xfrm>
        </p:spPr>
        <p:txBody>
          <a:bodyPr/>
          <a:lstStyle/>
          <a:p>
            <a:r>
              <a:rPr lang="nl-NL" sz="1800" dirty="0">
                <a:latin typeface="Avenir Light" panose="020B0402020203020204" pitchFamily="34" charset="77"/>
              </a:rPr>
              <a:t>Daan van Eijk, November 18 2025, Nikhef Neutrino Group Outing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8D46E5-B959-7D96-1A71-9749BF88D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3024" y="2747734"/>
            <a:ext cx="8252463" cy="60613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007B71-599E-65CF-8CCC-1C5631782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1897" y="178852"/>
            <a:ext cx="7925205" cy="15140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6C2974-BC94-4A31-BCC4-55BAC91C02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9609" y="1489016"/>
            <a:ext cx="8648998" cy="107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61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A33386E-8996-5C25-0033-BFB0BE53C107}"/>
              </a:ext>
            </a:extLst>
          </p:cNvPr>
          <p:cNvGrpSpPr/>
          <p:nvPr/>
        </p:nvGrpSpPr>
        <p:grpSpPr>
          <a:xfrm>
            <a:off x="2743493" y="2514846"/>
            <a:ext cx="8687776" cy="6838907"/>
            <a:chOff x="14780341" y="5263321"/>
            <a:chExt cx="8687776" cy="683890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7BCA9FB-BF1C-79A2-6CA3-5471F5B07FDC}"/>
                </a:ext>
              </a:extLst>
            </p:cNvPr>
            <p:cNvGrpSpPr/>
            <p:nvPr/>
          </p:nvGrpSpPr>
          <p:grpSpPr>
            <a:xfrm>
              <a:off x="14780341" y="5263321"/>
              <a:ext cx="8608064" cy="6838907"/>
              <a:chOff x="14780341" y="5263321"/>
              <a:chExt cx="8608064" cy="6838907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899AA98-2D88-637D-15E1-7EC7BE8F7F4B}"/>
                  </a:ext>
                </a:extLst>
              </p:cNvPr>
              <p:cNvGrpSpPr/>
              <p:nvPr/>
            </p:nvGrpSpPr>
            <p:grpSpPr>
              <a:xfrm>
                <a:off x="14780341" y="5263321"/>
                <a:ext cx="8608064" cy="6838907"/>
                <a:chOff x="11887175" y="501190"/>
                <a:chExt cx="8608064" cy="6838907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8B27E7B4-1633-B1DE-EAFA-3BA57F8A6BC7}"/>
                    </a:ext>
                  </a:extLst>
                </p:cNvPr>
                <p:cNvGrpSpPr/>
                <p:nvPr/>
              </p:nvGrpSpPr>
              <p:grpSpPr>
                <a:xfrm>
                  <a:off x="11887175" y="501190"/>
                  <a:ext cx="8608064" cy="6838907"/>
                  <a:chOff x="14794196" y="5198769"/>
                  <a:chExt cx="8608064" cy="6838907"/>
                </a:xfrm>
              </p:grpSpPr>
              <p:pic>
                <p:nvPicPr>
                  <p:cNvPr id="32" name="Picture 31">
                    <a:extLst>
                      <a:ext uri="{FF2B5EF4-FFF2-40B4-BE49-F238E27FC236}">
                        <a16:creationId xmlns:a16="http://schemas.microsoft.com/office/drawing/2014/main" id="{16EACA23-1BAB-F5F2-9F48-3AE8E82334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b="1111"/>
                  <a:stretch/>
                </p:blipFill>
                <p:spPr>
                  <a:xfrm>
                    <a:off x="15149796" y="5381664"/>
                    <a:ext cx="8252464" cy="6499486"/>
                  </a:xfrm>
                  <a:prstGeom prst="rect">
                    <a:avLst/>
                  </a:prstGeom>
                </p:spPr>
              </p:pic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D9367B45-768B-8E3F-8849-1947D380812F}"/>
                      </a:ext>
                    </a:extLst>
                  </p:cNvPr>
                  <p:cNvSpPr/>
                  <p:nvPr/>
                </p:nvSpPr>
                <p:spPr>
                  <a:xfrm>
                    <a:off x="17829327" y="5198769"/>
                    <a:ext cx="4585854" cy="360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NL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169311C2-9E2D-03EF-215F-A17F3FCEB782}"/>
                      </a:ext>
                    </a:extLst>
                  </p:cNvPr>
                  <p:cNvSpPr/>
                  <p:nvPr/>
                </p:nvSpPr>
                <p:spPr>
                  <a:xfrm>
                    <a:off x="14794196" y="11031092"/>
                    <a:ext cx="806022" cy="360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NL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7B29CF6B-E403-938F-05F9-32C7466AF776}"/>
                      </a:ext>
                    </a:extLst>
                  </p:cNvPr>
                  <p:cNvSpPr/>
                  <p:nvPr/>
                </p:nvSpPr>
                <p:spPr>
                  <a:xfrm>
                    <a:off x="15385185" y="11677676"/>
                    <a:ext cx="806022" cy="360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NL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1F861CF5-643B-9464-F89A-CDA95FA30FEC}"/>
                    </a:ext>
                  </a:extLst>
                </p:cNvPr>
                <p:cNvSpPr/>
                <p:nvPr/>
              </p:nvSpPr>
              <p:spPr>
                <a:xfrm rot="16200000">
                  <a:off x="19392066" y="3453834"/>
                  <a:ext cx="1077218" cy="360000"/>
                </a:xfrm>
                <a:prstGeom prst="rect">
                  <a:avLst/>
                </a:prstGeom>
                <a:solidFill>
                  <a:srgbClr val="8324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NL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C1DF33A7-E983-C80F-7234-20B48F4862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94473" y="5433909"/>
                <a:ext cx="431833" cy="839675"/>
              </a:xfrm>
              <a:prstGeom prst="rect">
                <a:avLst/>
              </a:prstGeom>
            </p:spPr>
          </p:pic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4F4B818-628D-0E26-18C8-B795FB7F3709}"/>
                </a:ext>
              </a:extLst>
            </p:cNvPr>
            <p:cNvSpPr/>
            <p:nvPr/>
          </p:nvSpPr>
          <p:spPr>
            <a:xfrm rot="16200000">
              <a:off x="20995190" y="8587406"/>
              <a:ext cx="4585854" cy="36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D39CC-E5A3-FFF1-33DF-CCF4A7720C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4850" y="12723168"/>
            <a:ext cx="200376" cy="461665"/>
          </a:xfrm>
        </p:spPr>
        <p:txBody>
          <a:bodyPr/>
          <a:lstStyle/>
          <a:p>
            <a:fld id="{86CB4B4D-7CA3-9044-876B-883B54F8677D}" type="slidenum">
              <a:rPr lang="en-NL" smtClean="0">
                <a:latin typeface="Avenir Light" panose="020B0402020203020204" pitchFamily="34" charset="77"/>
              </a:rPr>
              <a:t>8</a:t>
            </a:fld>
            <a:endParaRPr lang="en-NL" dirty="0">
              <a:latin typeface="Avenir Light" panose="020B0402020203020204" pitchFamily="34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B8B759-5FF8-C171-87FE-C6FA2369F7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6200000">
            <a:off x="-11171549" y="-415499"/>
            <a:ext cx="23114000" cy="830997"/>
          </a:xfrm>
        </p:spPr>
        <p:txBody>
          <a:bodyPr/>
          <a:lstStyle/>
          <a:p>
            <a:r>
              <a:rPr lang="en-NL" sz="5400" cap="none" dirty="0">
                <a:latin typeface="Avenir Light" panose="020B0402020203020204" pitchFamily="34" charset="77"/>
              </a:rPr>
              <a:t>NMO Sensitivity: Event Topologies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9B06E55-7E5D-9FB9-81FA-36272AF7F89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654299" y="12286189"/>
            <a:ext cx="17553941" cy="1335619"/>
          </a:xfrm>
        </p:spPr>
        <p:txBody>
          <a:bodyPr/>
          <a:lstStyle/>
          <a:p>
            <a:r>
              <a:rPr lang="nl-NL" sz="1800" dirty="0">
                <a:latin typeface="Avenir Light" panose="020B0402020203020204" pitchFamily="34" charset="77"/>
              </a:rPr>
              <a:t>Daan van Eijk, November 18 2025, Nikhef Neutrino Group Outing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8D46E5-B959-7D96-1A71-9749BF88D0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3024" y="2747734"/>
            <a:ext cx="8252463" cy="60613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007B71-599E-65CF-8CCC-1C5631782E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1897" y="178852"/>
            <a:ext cx="7925205" cy="15140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9A06F0-D26C-178D-BD5D-624A5D60AC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2484" y="317071"/>
            <a:ext cx="9509516" cy="12172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6C2974-BC94-4A31-BCC4-55BAC91C02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99609" y="1489016"/>
            <a:ext cx="8648998" cy="10757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8B40BF-197C-0092-8F9F-D45BBADA82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0645" y="1435098"/>
            <a:ext cx="9796144" cy="82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2768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A33386E-8996-5C25-0033-BFB0BE53C107}"/>
              </a:ext>
            </a:extLst>
          </p:cNvPr>
          <p:cNvGrpSpPr/>
          <p:nvPr/>
        </p:nvGrpSpPr>
        <p:grpSpPr>
          <a:xfrm>
            <a:off x="2743493" y="2514846"/>
            <a:ext cx="8687776" cy="6838907"/>
            <a:chOff x="14780341" y="5263321"/>
            <a:chExt cx="8687776" cy="683890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7BCA9FB-BF1C-79A2-6CA3-5471F5B07FDC}"/>
                </a:ext>
              </a:extLst>
            </p:cNvPr>
            <p:cNvGrpSpPr/>
            <p:nvPr/>
          </p:nvGrpSpPr>
          <p:grpSpPr>
            <a:xfrm>
              <a:off x="14780341" y="5263321"/>
              <a:ext cx="8608064" cy="6838907"/>
              <a:chOff x="14780341" y="5263321"/>
              <a:chExt cx="8608064" cy="6838907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899AA98-2D88-637D-15E1-7EC7BE8F7F4B}"/>
                  </a:ext>
                </a:extLst>
              </p:cNvPr>
              <p:cNvGrpSpPr/>
              <p:nvPr/>
            </p:nvGrpSpPr>
            <p:grpSpPr>
              <a:xfrm>
                <a:off x="14780341" y="5263321"/>
                <a:ext cx="8608064" cy="6838907"/>
                <a:chOff x="11887175" y="501190"/>
                <a:chExt cx="8608064" cy="6838907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8B27E7B4-1633-B1DE-EAFA-3BA57F8A6BC7}"/>
                    </a:ext>
                  </a:extLst>
                </p:cNvPr>
                <p:cNvGrpSpPr/>
                <p:nvPr/>
              </p:nvGrpSpPr>
              <p:grpSpPr>
                <a:xfrm>
                  <a:off x="11887175" y="501190"/>
                  <a:ext cx="8608064" cy="6838907"/>
                  <a:chOff x="14794196" y="5198769"/>
                  <a:chExt cx="8608064" cy="6838907"/>
                </a:xfrm>
              </p:grpSpPr>
              <p:pic>
                <p:nvPicPr>
                  <p:cNvPr id="32" name="Picture 31">
                    <a:extLst>
                      <a:ext uri="{FF2B5EF4-FFF2-40B4-BE49-F238E27FC236}">
                        <a16:creationId xmlns:a16="http://schemas.microsoft.com/office/drawing/2014/main" id="{16EACA23-1BAB-F5F2-9F48-3AE8E82334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b="1111"/>
                  <a:stretch/>
                </p:blipFill>
                <p:spPr>
                  <a:xfrm>
                    <a:off x="15149796" y="5381664"/>
                    <a:ext cx="8252464" cy="6499486"/>
                  </a:xfrm>
                  <a:prstGeom prst="rect">
                    <a:avLst/>
                  </a:prstGeom>
                </p:spPr>
              </p:pic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D9367B45-768B-8E3F-8849-1947D380812F}"/>
                      </a:ext>
                    </a:extLst>
                  </p:cNvPr>
                  <p:cNvSpPr/>
                  <p:nvPr/>
                </p:nvSpPr>
                <p:spPr>
                  <a:xfrm>
                    <a:off x="17829327" y="5198769"/>
                    <a:ext cx="4585854" cy="360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NL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169311C2-9E2D-03EF-215F-A17F3FCEB782}"/>
                      </a:ext>
                    </a:extLst>
                  </p:cNvPr>
                  <p:cNvSpPr/>
                  <p:nvPr/>
                </p:nvSpPr>
                <p:spPr>
                  <a:xfrm>
                    <a:off x="14794196" y="11031092"/>
                    <a:ext cx="806022" cy="360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NL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7B29CF6B-E403-938F-05F9-32C7466AF776}"/>
                      </a:ext>
                    </a:extLst>
                  </p:cNvPr>
                  <p:cNvSpPr/>
                  <p:nvPr/>
                </p:nvSpPr>
                <p:spPr>
                  <a:xfrm>
                    <a:off x="15385185" y="11677676"/>
                    <a:ext cx="806022" cy="360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NL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1F861CF5-643B-9464-F89A-CDA95FA30FEC}"/>
                    </a:ext>
                  </a:extLst>
                </p:cNvPr>
                <p:cNvSpPr/>
                <p:nvPr/>
              </p:nvSpPr>
              <p:spPr>
                <a:xfrm rot="16200000">
                  <a:off x="19392066" y="3453834"/>
                  <a:ext cx="1077218" cy="360000"/>
                </a:xfrm>
                <a:prstGeom prst="rect">
                  <a:avLst/>
                </a:prstGeom>
                <a:solidFill>
                  <a:srgbClr val="8324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NL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C1DF33A7-E983-C80F-7234-20B48F4862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94473" y="5433909"/>
                <a:ext cx="431833" cy="839675"/>
              </a:xfrm>
              <a:prstGeom prst="rect">
                <a:avLst/>
              </a:prstGeom>
            </p:spPr>
          </p:pic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4F4B818-628D-0E26-18C8-B795FB7F3709}"/>
                </a:ext>
              </a:extLst>
            </p:cNvPr>
            <p:cNvSpPr/>
            <p:nvPr/>
          </p:nvSpPr>
          <p:spPr>
            <a:xfrm rot="16200000">
              <a:off x="20995190" y="8587406"/>
              <a:ext cx="4585854" cy="36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D39CC-E5A3-FFF1-33DF-CCF4A7720C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4850" y="12723168"/>
            <a:ext cx="200376" cy="461665"/>
          </a:xfrm>
        </p:spPr>
        <p:txBody>
          <a:bodyPr/>
          <a:lstStyle/>
          <a:p>
            <a:fld id="{86CB4B4D-7CA3-9044-876B-883B54F8677D}" type="slidenum">
              <a:rPr lang="en-NL" smtClean="0">
                <a:latin typeface="Avenir Light" panose="020B0402020203020204" pitchFamily="34" charset="77"/>
              </a:rPr>
              <a:t>9</a:t>
            </a:fld>
            <a:endParaRPr lang="en-NL" dirty="0">
              <a:latin typeface="Avenir Light" panose="020B0402020203020204" pitchFamily="34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B8B759-5FF8-C171-87FE-C6FA2369F7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6200000">
            <a:off x="-11171549" y="-415499"/>
            <a:ext cx="23114000" cy="830997"/>
          </a:xfrm>
        </p:spPr>
        <p:txBody>
          <a:bodyPr/>
          <a:lstStyle/>
          <a:p>
            <a:r>
              <a:rPr lang="en-NL" sz="5400" cap="none" dirty="0">
                <a:latin typeface="Avenir Light" panose="020B0402020203020204" pitchFamily="34" charset="77"/>
              </a:rPr>
              <a:t>NMO Sensitivity: Event Topologies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9B06E55-7E5D-9FB9-81FA-36272AF7F89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654299" y="12286189"/>
            <a:ext cx="17553941" cy="1335619"/>
          </a:xfrm>
        </p:spPr>
        <p:txBody>
          <a:bodyPr/>
          <a:lstStyle/>
          <a:p>
            <a:r>
              <a:rPr lang="nl-NL" sz="1800" dirty="0">
                <a:latin typeface="Avenir Light" panose="020B0402020203020204" pitchFamily="34" charset="77"/>
              </a:rPr>
              <a:t>Daan van Eijk, November 18 2025, Nikhef Neutrino Group Outing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1CBF3D-A091-0A16-7348-3E500A191FBA}"/>
              </a:ext>
            </a:extLst>
          </p:cNvPr>
          <p:cNvGrpSpPr/>
          <p:nvPr/>
        </p:nvGrpSpPr>
        <p:grpSpPr>
          <a:xfrm>
            <a:off x="1395034" y="9598401"/>
            <a:ext cx="20999502" cy="1479175"/>
            <a:chOff x="768016" y="10160430"/>
            <a:chExt cx="20999502" cy="147917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AEC983-BE78-3BA2-C889-048DB3DB0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8016" y="10272973"/>
              <a:ext cx="20999502" cy="136663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DCF8719-60ED-F292-8542-98E4F19AA7F1}"/>
                </a:ext>
              </a:extLst>
            </p:cNvPr>
            <p:cNvSpPr/>
            <p:nvPr/>
          </p:nvSpPr>
          <p:spPr>
            <a:xfrm>
              <a:off x="905226" y="10160430"/>
              <a:ext cx="2284232" cy="847729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C8D46E5-B959-7D96-1A71-9749BF88D0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93024" y="2747734"/>
            <a:ext cx="8252463" cy="60613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007B71-599E-65CF-8CCC-1C5631782E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21897" y="178852"/>
            <a:ext cx="7925205" cy="15140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9A06F0-D26C-178D-BD5D-624A5D60AC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2484" y="317071"/>
            <a:ext cx="9509516" cy="12172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6C2974-BC94-4A31-BCC4-55BAC91C02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99609" y="1489016"/>
            <a:ext cx="8648998" cy="10757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8B40BF-197C-0092-8F9F-D45BBADA82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0645" y="1435098"/>
            <a:ext cx="9796144" cy="8225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C9ACB03-9861-5FA4-02F9-164BA9D4B572}"/>
              </a:ext>
            </a:extLst>
          </p:cNvPr>
          <p:cNvSpPr txBox="1"/>
          <p:nvPr/>
        </p:nvSpPr>
        <p:spPr>
          <a:xfrm>
            <a:off x="5875431" y="11249295"/>
            <a:ext cx="10751676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4000" cap="none" dirty="0">
                <a:solidFill>
                  <a:schemeClr val="tx1"/>
                </a:solidFill>
                <a:latin typeface="Avenir Light" panose="020B0402020203020204" pitchFamily="34" charset="77"/>
              </a:rPr>
              <a:t>Therefore: NMO sensitivity mostly in showers</a:t>
            </a:r>
            <a:endParaRPr kumimoji="0" lang="en-NL" sz="4000" u="none" strike="noStrike" cap="none" spc="0" normalizeH="0" baseline="-25000" dirty="0">
              <a:ln>
                <a:noFill/>
              </a:ln>
              <a:solidFill>
                <a:schemeClr val="tx1"/>
              </a:solidFill>
              <a:effectLst/>
              <a:uFillTx/>
              <a:latin typeface="Avenir Light" panose="020B0402020203020204" pitchFamily="34" charset="7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566256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WT_NIKHEF_PRESENTATIE-TEMPLATE" id="{EACE4005-861C-BF4A-97C0-554FE5B33ECB}" vid="{739EF6AC-5BCB-6E47-A47D-B75394F75436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</Template>
  <TotalTime>5381</TotalTime>
  <Words>2046</Words>
  <Application>Microsoft Macintosh PowerPoint</Application>
  <PresentationFormat>Custom</PresentationFormat>
  <Paragraphs>291</Paragraphs>
  <Slides>39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Avenir Book</vt:lpstr>
      <vt:lpstr>Avenir Light</vt:lpstr>
      <vt:lpstr>Helvetica Neue</vt:lpstr>
      <vt:lpstr>Helvetica Neue Medium</vt:lpstr>
      <vt:lpstr>White</vt:lpstr>
      <vt:lpstr>Determination of the Neutrino Mass Ordering: the Global Landscape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Daan van Eijk</dc:creator>
  <cp:lastModifiedBy>Daan van Eijk</cp:lastModifiedBy>
  <cp:revision>59</cp:revision>
  <dcterms:created xsi:type="dcterms:W3CDTF">2025-01-17T10:09:09Z</dcterms:created>
  <dcterms:modified xsi:type="dcterms:W3CDTF">2025-11-18T18:48:56Z</dcterms:modified>
</cp:coreProperties>
</file>