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62" r:id="rId2"/>
    <p:sldId id="299" r:id="rId3"/>
    <p:sldId id="312" r:id="rId4"/>
    <p:sldId id="300" r:id="rId5"/>
    <p:sldId id="301" r:id="rId6"/>
    <p:sldId id="302" r:id="rId7"/>
    <p:sldId id="311" r:id="rId8"/>
    <p:sldId id="313" r:id="rId9"/>
    <p:sldId id="308" r:id="rId10"/>
    <p:sldId id="306" r:id="rId11"/>
    <p:sldId id="303" r:id="rId12"/>
    <p:sldId id="304" r:id="rId13"/>
    <p:sldId id="309" r:id="rId14"/>
    <p:sldId id="305" r:id="rId15"/>
    <p:sldId id="298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79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270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E721C7-6591-407E-8888-85A4B70DCC87}" type="datetimeFigureOut">
              <a:rPr lang="en-GB" smtClean="0"/>
              <a:t>01/03/2017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79FE16-5D00-4DF4-A556-31FFAF742F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31101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79FE16-5D00-4DF4-A556-31FFAF742FE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53699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79FE16-5D00-4DF4-A556-31FFAF742FE9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62678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D0FC3-98F0-44E0-9C83-347D2CEB266F}" type="datetime1">
              <a:rPr lang="en-GB" smtClean="0"/>
              <a:t>01/03/2017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8B0B4-F10C-4E88-8347-AB1E02EF6EFD}" type="datetime1">
              <a:rPr lang="en-GB" smtClean="0"/>
              <a:t>01/03/2017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49705-1771-43F7-BA22-2A9506BDA13A}" type="datetime1">
              <a:rPr lang="en-GB" smtClean="0"/>
              <a:t>01/03/2017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A6CE9-2172-4ABA-BCD1-7B99E50CAE60}" type="datetime1">
              <a:rPr lang="en-GB" smtClean="0"/>
              <a:t>01/03/2017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02246-B7F5-4E3E-89B2-3567BC5BC594}" type="datetime1">
              <a:rPr lang="en-GB" smtClean="0"/>
              <a:t>01/03/2017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0F14D-5E1D-48EF-8E96-9995C33F20AF}" type="datetime1">
              <a:rPr lang="en-GB" smtClean="0"/>
              <a:t>01/03/2017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1D3CC-6BF5-4985-B400-B517297EE7F9}" type="datetime1">
              <a:rPr lang="en-GB" smtClean="0"/>
              <a:t>01/03/2017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D7B93-E98A-45E2-9771-7E9541DBABB0}" type="datetime1">
              <a:rPr lang="en-GB" smtClean="0"/>
              <a:t>01/03/2017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AE295-C726-4913-8908-6489E1CFF786}" type="datetime1">
              <a:rPr lang="en-GB" smtClean="0"/>
              <a:t>01/03/2017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F611C-1409-458E-8472-BFADDF1CE4C0}" type="datetime1">
              <a:rPr lang="en-GB" smtClean="0"/>
              <a:t>01/03/2017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DE556-2199-4615-A465-0465F7C95C28}" type="datetime1">
              <a:rPr lang="en-GB" smtClean="0"/>
              <a:t>01/03/2017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E5E6D6-ABF6-4D83-A9BC-7D12B1C19823}" type="datetime1">
              <a:rPr lang="en-GB" smtClean="0"/>
              <a:t>01/03/2017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A25C4E-C1C2-47B3-A8FD-C018BE4B203E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7" Type="http://schemas.openxmlformats.org/officeDocument/2006/relationships/image" Target="../media/image70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0.png"/><Relationship Id="rId5" Type="http://schemas.openxmlformats.org/officeDocument/2006/relationships/image" Target="../media/image50.png"/><Relationship Id="rId4" Type="http://schemas.openxmlformats.org/officeDocument/2006/relationships/image" Target="../media/image4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6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PMT simulation</a:t>
            </a:r>
            <a:endParaRPr lang="en-GB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M. de Jong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PMT parameters (2/2)</a:t>
            </a:r>
            <a:endParaRPr lang="en-GB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2117224" y="2320280"/>
                <a:ext cx="4933528" cy="3340968"/>
              </a:xfrm>
              <a:ln w="25400">
                <a:solidFill>
                  <a:schemeClr val="bg1"/>
                </a:solidFill>
              </a:ln>
            </p:spPr>
            <p:txBody>
              <a:bodyPr anchor="ctr">
                <a:normAutofit/>
              </a:bodyPr>
              <a:lstStyle/>
              <a:p>
                <a:pPr marL="182563" indent="0">
                  <a:buNone/>
                  <a:tabLst>
                    <a:tab pos="3413125" algn="r"/>
                    <a:tab pos="3763963" algn="l"/>
                  </a:tabLst>
                </a:pPr>
                <a:r>
                  <a:rPr lang="en-GB" dirty="0" smtClean="0">
                    <a:solidFill>
                      <a:schemeClr val="bg1"/>
                    </a:solidFill>
                  </a:rPr>
                  <a:t>threshold	0.3	</a:t>
                </a:r>
                <a:r>
                  <a:rPr lang="en-GB" dirty="0" err="1" smtClean="0">
                    <a:solidFill>
                      <a:schemeClr val="bg1"/>
                    </a:solidFill>
                  </a:rPr>
                  <a:t>npe</a:t>
                </a:r>
                <a:endParaRPr lang="en-GB" dirty="0" smtClean="0">
                  <a:solidFill>
                    <a:schemeClr val="bg1"/>
                  </a:solidFill>
                </a:endParaRPr>
              </a:p>
              <a:p>
                <a:pPr marL="182563" indent="0">
                  <a:buNone/>
                  <a:tabLst>
                    <a:tab pos="3413125" algn="r"/>
                    <a:tab pos="3763963" algn="l"/>
                  </a:tabLst>
                </a:pPr>
                <a:r>
                  <a:rPr lang="en-GB" dirty="0" smtClean="0">
                    <a:solidFill>
                      <a:schemeClr val="bg1"/>
                    </a:solidFill>
                  </a:rPr>
                  <a:t>gain spread	0.3	unit</a:t>
                </a:r>
              </a:p>
              <a:p>
                <a:pPr marL="182563" indent="0">
                  <a:buNone/>
                  <a:tabLst>
                    <a:tab pos="3413125" algn="r"/>
                    <a:tab pos="3763963" algn="l"/>
                  </a:tabLst>
                </a:pPr>
                <a:r>
                  <a:rPr lang="en-GB" dirty="0" smtClean="0">
                    <a:solidFill>
                      <a:schemeClr val="bg1"/>
                    </a:solidFill>
                  </a:rPr>
                  <a:t>rise time	10	ns</a:t>
                </a:r>
              </a:p>
              <a:p>
                <a:pPr marL="182563" indent="0">
                  <a:buNone/>
                  <a:tabLst>
                    <a:tab pos="3413125" algn="r"/>
                    <a:tab pos="3763963" algn="l"/>
                  </a:tabLst>
                </a:pPr>
                <a14:m>
                  <m:oMath xmlns:m="http://schemas.openxmlformats.org/officeDocument/2006/math">
                    <m:r>
                      <a:rPr lang="nl-NL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GB" dirty="0" smtClean="0">
                    <a:solidFill>
                      <a:schemeClr val="bg1"/>
                    </a:solidFill>
                  </a:rPr>
                  <a:t>	18	ns</a:t>
                </a:r>
              </a:p>
              <a:p>
                <a:pPr marL="182563" indent="0">
                  <a:buNone/>
                  <a:tabLst>
                    <a:tab pos="3413125" algn="r"/>
                    <a:tab pos="3763963" algn="l"/>
                  </a:tabLst>
                </a:pPr>
                <a14:m>
                  <m:oMath xmlns:m="http://schemas.openxmlformats.org/officeDocument/2006/math">
                    <m:r>
                      <a:rPr lang="en-GB" i="1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GB" dirty="0" smtClean="0">
                    <a:solidFill>
                      <a:schemeClr val="bg1"/>
                    </a:solidFill>
                  </a:rPr>
                  <a:t>	15	ns</a:t>
                </a:r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117224" y="2320280"/>
                <a:ext cx="4933528" cy="3340968"/>
              </a:xfrm>
              <a:blipFill rotWithShape="0">
                <a:blip r:embed="rId2"/>
                <a:stretch>
                  <a:fillRect/>
                </a:stretch>
              </a:blipFill>
              <a:ln w="25400"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8990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22296" y="1603440"/>
            <a:ext cx="6624736" cy="48383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92" t="7537" r="7328" b="3158"/>
          <a:stretch/>
        </p:blipFill>
        <p:spPr>
          <a:xfrm>
            <a:off x="1907704" y="1603440"/>
            <a:ext cx="5140903" cy="483838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data – Monte Carlo (1/2)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11</a:t>
            </a:fld>
            <a:endParaRPr lang="en-GB"/>
          </a:p>
        </p:txBody>
      </p:sp>
      <p:cxnSp>
        <p:nvCxnSpPr>
          <p:cNvPr id="6" name="Straight Connector 5"/>
          <p:cNvCxnSpPr/>
          <p:nvPr/>
        </p:nvCxnSpPr>
        <p:spPr>
          <a:xfrm flipH="1" flipV="1">
            <a:off x="4871080" y="2636912"/>
            <a:ext cx="0" cy="3096000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/>
              <p:cNvSpPr txBox="1"/>
              <p:nvPr/>
            </p:nvSpPr>
            <p:spPr>
              <a:xfrm>
                <a:off x="5361045" y="3636640"/>
                <a:ext cx="1383584" cy="7591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>
                  <a:lnSpc>
                    <a:spcPts val="2600"/>
                  </a:lnSpc>
                </a:pPr>
                <a:r>
                  <a:rPr lang="en-GB" sz="2000" dirty="0" smtClean="0"/>
                  <a:t>gain </a:t>
                </a:r>
                <a:r>
                  <a:rPr lang="en-GB" sz="2000" dirty="0" smtClean="0"/>
                  <a:t>spread</a:t>
                </a:r>
              </a:p>
              <a:p>
                <a:pPr algn="ctr">
                  <a:lnSpc>
                    <a:spcPts val="2600"/>
                  </a:lnSpc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20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nl-NL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𝑏</m:t>
                      </m:r>
                    </m:oMath>
                  </m:oMathPara>
                </a14:m>
                <a:endParaRPr lang="en-GB" sz="200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61045" y="3636640"/>
                <a:ext cx="1383584" cy="759182"/>
              </a:xfrm>
              <a:prstGeom prst="rect">
                <a:avLst/>
              </a:prstGeom>
              <a:blipFill rotWithShape="0">
                <a:blip r:embed="rId3"/>
                <a:stretch>
                  <a:fillRect l="-3965" t="-3226" r="-440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2829091" y="3643496"/>
            <a:ext cx="1383584" cy="741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2600"/>
              </a:lnSpc>
            </a:pPr>
            <a:r>
              <a:rPr lang="en-GB" sz="2000" dirty="0" smtClean="0"/>
              <a:t>gain spread</a:t>
            </a:r>
          </a:p>
          <a:p>
            <a:pPr algn="ctr">
              <a:lnSpc>
                <a:spcPts val="2600"/>
              </a:lnSpc>
            </a:pPr>
            <a:r>
              <a:rPr lang="en-GB" sz="2000" dirty="0" smtClean="0"/>
              <a:t>threshold</a:t>
            </a:r>
            <a:endParaRPr lang="en-GB" sz="2000" i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2" name="Striped Right Arrow 11"/>
          <p:cNvSpPr/>
          <p:nvPr/>
        </p:nvSpPr>
        <p:spPr>
          <a:xfrm>
            <a:off x="4875272" y="3919176"/>
            <a:ext cx="288000" cy="252000"/>
          </a:xfrm>
          <a:prstGeom prst="stripedRightArrow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Striped Right Arrow 14"/>
          <p:cNvSpPr/>
          <p:nvPr/>
        </p:nvSpPr>
        <p:spPr>
          <a:xfrm rot="10800000">
            <a:off x="4432177" y="3919176"/>
            <a:ext cx="432000" cy="252000"/>
          </a:xfrm>
          <a:prstGeom prst="stripedRightArrow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0092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55" t="7538" r="5038" b="2360"/>
          <a:stretch/>
        </p:blipFill>
        <p:spPr>
          <a:xfrm>
            <a:off x="1898769" y="1606444"/>
            <a:ext cx="5227474" cy="488156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data – Monte Carlo </a:t>
            </a:r>
            <a:r>
              <a:rPr lang="en-GB" dirty="0" smtClean="0">
                <a:solidFill>
                  <a:schemeClr val="bg1"/>
                </a:solidFill>
              </a:rPr>
              <a:t>(2/2)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12</a:t>
            </a:fld>
            <a:endParaRPr lang="en-GB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356248" y="4128179"/>
            <a:ext cx="0" cy="360000"/>
          </a:xfrm>
          <a:prstGeom prst="line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795424" y="4509120"/>
            <a:ext cx="112415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dirty="0" smtClean="0"/>
              <a:t>time</a:t>
            </a:r>
          </a:p>
          <a:p>
            <a:pPr algn="ctr"/>
            <a:r>
              <a:rPr lang="en-GB" sz="2400" dirty="0" smtClean="0"/>
              <a:t>slewing</a:t>
            </a:r>
            <a:endParaRPr lang="en-GB" sz="2400" dirty="0"/>
          </a:p>
        </p:txBody>
      </p:sp>
      <p:sp>
        <p:nvSpPr>
          <p:cNvPr id="10" name="Oval 9"/>
          <p:cNvSpPr/>
          <p:nvPr/>
        </p:nvSpPr>
        <p:spPr>
          <a:xfrm rot="2085830">
            <a:off x="2353423" y="3108357"/>
            <a:ext cx="2160000" cy="792000"/>
          </a:xfrm>
          <a:prstGeom prst="ellipse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765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Time slewing correction </a:t>
            </a:r>
            <a:r>
              <a:rPr lang="en-GB" dirty="0" smtClean="0">
                <a:solidFill>
                  <a:schemeClr val="bg1"/>
                </a:solidFill>
              </a:rPr>
              <a:t>(1/2</a:t>
            </a:r>
            <a:r>
              <a:rPr lang="en-GB" dirty="0">
                <a:solidFill>
                  <a:schemeClr val="bg1"/>
                </a:solidFill>
              </a:rPr>
              <a:t>)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13</a:t>
            </a:fld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55" t="7537" r="6562" b="3158"/>
          <a:stretch/>
        </p:blipFill>
        <p:spPr>
          <a:xfrm>
            <a:off x="1907704" y="1614952"/>
            <a:ext cx="5141074" cy="4838384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5713080" y="2451368"/>
            <a:ext cx="216024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972408" y="1844824"/>
            <a:ext cx="73744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data</a:t>
            </a:r>
          </a:p>
          <a:p>
            <a:r>
              <a:rPr lang="en-GB" sz="2400" dirty="0" smtClean="0"/>
              <a:t>fit</a:t>
            </a:r>
            <a:endParaRPr lang="en-GB" sz="2400" dirty="0"/>
          </a:p>
        </p:txBody>
      </p:sp>
      <p:sp>
        <p:nvSpPr>
          <p:cNvPr id="9" name="Oval 8"/>
          <p:cNvSpPr>
            <a:spLocks noChangeAspect="1"/>
          </p:cNvSpPr>
          <p:nvPr/>
        </p:nvSpPr>
        <p:spPr>
          <a:xfrm>
            <a:off x="5760144" y="2045608"/>
            <a:ext cx="108000" cy="108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8123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Time slewing correction (2/2)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14</a:t>
            </a:fld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0" t="6738" r="5806" b="2362"/>
          <a:stretch/>
        </p:blipFill>
        <p:spPr>
          <a:xfrm>
            <a:off x="1893899" y="1600545"/>
            <a:ext cx="5270389" cy="492479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175373" y="2780928"/>
            <a:ext cx="1636987" cy="12003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 anchor="ctr" anchorCtr="0">
            <a:spAutoFit/>
          </a:bodyPr>
          <a:lstStyle/>
          <a:p>
            <a:pPr>
              <a:lnSpc>
                <a:spcPct val="150000"/>
              </a:lnSpc>
              <a:tabLst>
                <a:tab pos="625475" algn="dec"/>
                <a:tab pos="898525" algn="dec"/>
                <a:tab pos="1158875" algn="l"/>
              </a:tabLst>
            </a:pPr>
            <a:r>
              <a:rPr lang="en-GB" sz="2400" dirty="0" err="1" smtClean="0">
                <a:latin typeface="Symbol" panose="05050102010706020507" pitchFamily="18" charset="2"/>
              </a:rPr>
              <a:t>s</a:t>
            </a:r>
            <a:r>
              <a:rPr lang="en-GB" sz="2400" baseline="-25000" dirty="0" err="1" smtClean="0"/>
              <a:t>off</a:t>
            </a:r>
            <a:r>
              <a:rPr lang="en-GB" sz="2400" dirty="0"/>
              <a:t>	</a:t>
            </a:r>
            <a:r>
              <a:rPr lang="en-GB" sz="2400" dirty="0" smtClean="0"/>
              <a:t>=	3.3	ns</a:t>
            </a:r>
          </a:p>
          <a:p>
            <a:pPr>
              <a:lnSpc>
                <a:spcPct val="150000"/>
              </a:lnSpc>
              <a:tabLst>
                <a:tab pos="625475" algn="dec"/>
                <a:tab pos="898525" algn="dec"/>
                <a:tab pos="1158875" algn="l"/>
              </a:tabLst>
            </a:pPr>
            <a:r>
              <a:rPr lang="en-GB" sz="2400" dirty="0" smtClean="0">
                <a:latin typeface="Symbol" panose="05050102010706020507" pitchFamily="18" charset="2"/>
              </a:rPr>
              <a:t>s</a:t>
            </a:r>
            <a:r>
              <a:rPr lang="en-GB" sz="2400" baseline="-25000" dirty="0" smtClean="0"/>
              <a:t>on</a:t>
            </a:r>
            <a:r>
              <a:rPr lang="en-GB" sz="2400" dirty="0" smtClean="0"/>
              <a:t>	=	3.0	ns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942786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Status &amp; Outlook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solidFill>
                  <a:schemeClr val="bg1"/>
                </a:solidFill>
              </a:rPr>
              <a:t>Simple two-parameter model for simulation </a:t>
            </a:r>
            <a:r>
              <a:rPr lang="en-GB" dirty="0" smtClean="0">
                <a:solidFill>
                  <a:schemeClr val="bg1"/>
                </a:solidFill>
              </a:rPr>
              <a:t/>
            </a:r>
            <a:br>
              <a:rPr lang="en-GB" dirty="0" smtClean="0">
                <a:solidFill>
                  <a:schemeClr val="bg1"/>
                </a:solidFill>
              </a:rPr>
            </a:br>
            <a:r>
              <a:rPr lang="en-GB" dirty="0" smtClean="0">
                <a:solidFill>
                  <a:schemeClr val="bg1"/>
                </a:solidFill>
              </a:rPr>
              <a:t>of PMT hit</a:t>
            </a:r>
            <a:endParaRPr lang="en-GB" dirty="0" smtClean="0">
              <a:solidFill>
                <a:schemeClr val="bg1"/>
              </a:solidFill>
            </a:endParaRPr>
          </a:p>
          <a:p>
            <a:pPr lvl="1"/>
            <a:r>
              <a:rPr lang="en-GB" dirty="0" smtClean="0">
                <a:solidFill>
                  <a:schemeClr val="bg1"/>
                </a:solidFill>
              </a:rPr>
              <a:t>describes reasonably well time over threshold</a:t>
            </a:r>
          </a:p>
          <a:p>
            <a:pPr lvl="1"/>
            <a:r>
              <a:rPr lang="en-GB" dirty="0" smtClean="0">
                <a:solidFill>
                  <a:schemeClr val="bg1"/>
                </a:solidFill>
              </a:rPr>
              <a:t>describes reasonable well time slewing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Time slewing</a:t>
            </a:r>
          </a:p>
          <a:p>
            <a:pPr lvl="1"/>
            <a:r>
              <a:rPr lang="en-GB" dirty="0" smtClean="0">
                <a:solidFill>
                  <a:schemeClr val="bg1"/>
                </a:solidFill>
              </a:rPr>
              <a:t>correction </a:t>
            </a:r>
            <a:r>
              <a:rPr lang="en-GB" dirty="0" smtClean="0">
                <a:solidFill>
                  <a:schemeClr val="bg1"/>
                </a:solidFill>
              </a:rPr>
              <a:t>based on </a:t>
            </a:r>
            <a:r>
              <a:rPr lang="en-GB" i="1" dirty="0" smtClean="0">
                <a:solidFill>
                  <a:schemeClr val="bg1"/>
                </a:solidFill>
              </a:rPr>
              <a:t>in situ </a:t>
            </a:r>
            <a:r>
              <a:rPr lang="en-GB" dirty="0" smtClean="0">
                <a:solidFill>
                  <a:schemeClr val="bg1"/>
                </a:solidFill>
              </a:rPr>
              <a:t>K40 data</a:t>
            </a:r>
            <a:endParaRPr lang="en-GB" dirty="0" smtClean="0">
              <a:solidFill>
                <a:schemeClr val="bg1"/>
              </a:solidFill>
            </a:endParaRPr>
          </a:p>
          <a:p>
            <a:pPr lvl="2"/>
            <a:r>
              <a:rPr lang="en-GB" dirty="0" smtClean="0">
                <a:solidFill>
                  <a:schemeClr val="bg1"/>
                </a:solidFill>
              </a:rPr>
              <a:t>improves time resolution by 10%</a:t>
            </a:r>
          </a:p>
          <a:p>
            <a:pPr lvl="1"/>
            <a:endParaRPr lang="en-GB" dirty="0" smtClean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3070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Introduction (1/2)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solidFill>
                  <a:schemeClr val="bg1"/>
                </a:solidFill>
              </a:rPr>
              <a:t>PMT response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e</a:t>
            </a:r>
            <a:r>
              <a:rPr lang="en-GB" dirty="0" smtClean="0">
                <a:solidFill>
                  <a:schemeClr val="bg1"/>
                </a:solidFill>
              </a:rPr>
              <a:t>ach photon</a:t>
            </a:r>
            <a:r>
              <a:rPr lang="en-GB" baseline="30000" dirty="0" smtClean="0">
                <a:solidFill>
                  <a:schemeClr val="bg1"/>
                </a:solidFill>
              </a:rPr>
              <a:t>¶</a:t>
            </a:r>
            <a:r>
              <a:rPr lang="en-GB" dirty="0" smtClean="0">
                <a:solidFill>
                  <a:schemeClr val="bg1"/>
                </a:solidFill>
              </a:rPr>
              <a:t> is converted to a photo-electron according </a:t>
            </a:r>
            <a:r>
              <a:rPr lang="en-GB" u="sng" dirty="0" smtClean="0">
                <a:solidFill>
                  <a:schemeClr val="bg1"/>
                </a:solidFill>
              </a:rPr>
              <a:t>measured</a:t>
            </a:r>
            <a:r>
              <a:rPr lang="en-GB" dirty="0" smtClean="0">
                <a:solidFill>
                  <a:schemeClr val="bg1"/>
                </a:solidFill>
              </a:rPr>
              <a:t> transit time distribution</a:t>
            </a:r>
          </a:p>
          <a:p>
            <a:pPr lvl="1"/>
            <a:r>
              <a:rPr lang="en-GB" dirty="0" smtClean="0">
                <a:solidFill>
                  <a:schemeClr val="bg1"/>
                </a:solidFill>
              </a:rPr>
              <a:t>all photo-electrons are subsequently time sorted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PMT signal</a:t>
            </a:r>
          </a:p>
          <a:p>
            <a:pPr lvl="1"/>
            <a:r>
              <a:rPr lang="en-GB" dirty="0" smtClean="0">
                <a:solidFill>
                  <a:schemeClr val="bg1"/>
                </a:solidFill>
              </a:rPr>
              <a:t>photo-electrons within rise time of amplifier are merged</a:t>
            </a:r>
          </a:p>
          <a:p>
            <a:pPr lvl="1"/>
            <a:r>
              <a:rPr lang="en-GB" dirty="0" smtClean="0">
                <a:solidFill>
                  <a:schemeClr val="bg1"/>
                </a:solidFill>
              </a:rPr>
              <a:t>amplitude of analogue signal is determined according </a:t>
            </a:r>
            <a:r>
              <a:rPr lang="en-GB" u="sng" dirty="0" smtClean="0">
                <a:solidFill>
                  <a:schemeClr val="bg1"/>
                </a:solidFill>
              </a:rPr>
              <a:t>known</a:t>
            </a:r>
            <a:r>
              <a:rPr lang="en-GB" dirty="0" smtClean="0">
                <a:solidFill>
                  <a:schemeClr val="bg1"/>
                </a:solidFill>
              </a:rPr>
              <a:t> gain </a:t>
            </a:r>
            <a:r>
              <a:rPr lang="en-GB" dirty="0">
                <a:solidFill>
                  <a:schemeClr val="bg1"/>
                </a:solidFill>
              </a:rPr>
              <a:t>and gain spread</a:t>
            </a:r>
            <a:endParaRPr lang="en-GB" dirty="0" smtClean="0">
              <a:solidFill>
                <a:schemeClr val="bg1"/>
              </a:solidFill>
            </a:endParaRPr>
          </a:p>
          <a:p>
            <a:pPr lvl="1"/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2</a:t>
            </a:fld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535360" y="6447790"/>
            <a:ext cx="74528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aseline="30000" dirty="0">
                <a:solidFill>
                  <a:schemeClr val="bg1"/>
                </a:solidFill>
              </a:rPr>
              <a:t>¶</a:t>
            </a:r>
            <a:r>
              <a:rPr lang="en-GB" sz="2000" dirty="0">
                <a:solidFill>
                  <a:schemeClr val="bg1"/>
                </a:solidFill>
              </a:rPr>
              <a:t> T</a:t>
            </a:r>
            <a:r>
              <a:rPr lang="en-GB" sz="2000" dirty="0" smtClean="0">
                <a:solidFill>
                  <a:schemeClr val="bg1"/>
                </a:solidFill>
              </a:rPr>
              <a:t>he QE of the PMT actually is included in km3, KM3Sim, </a:t>
            </a:r>
            <a:r>
              <a:rPr lang="en-GB" sz="2000" dirty="0" err="1" smtClean="0">
                <a:solidFill>
                  <a:schemeClr val="bg1"/>
                </a:solidFill>
              </a:rPr>
              <a:t>JSirene</a:t>
            </a:r>
            <a:r>
              <a:rPr lang="en-GB" sz="2000" dirty="0" smtClean="0">
                <a:solidFill>
                  <a:schemeClr val="bg1"/>
                </a:solidFill>
              </a:rPr>
              <a:t>, etc.</a:t>
            </a:r>
            <a:endParaRPr lang="en-GB" sz="2000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611560" y="6385243"/>
            <a:ext cx="3600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0406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Introduction </a:t>
            </a:r>
            <a:r>
              <a:rPr lang="en-GB" dirty="0" smtClean="0">
                <a:solidFill>
                  <a:schemeClr val="bg1"/>
                </a:solidFill>
              </a:rPr>
              <a:t>(2/2</a:t>
            </a:r>
            <a:r>
              <a:rPr lang="en-GB" dirty="0">
                <a:solidFill>
                  <a:schemeClr val="bg1"/>
                </a:solidFill>
              </a:rPr>
              <a:t>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PMT hit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hit time &amp; time over threshold requires designated </a:t>
            </a:r>
            <a:r>
              <a:rPr lang="en-GB" u="sng" dirty="0">
                <a:solidFill>
                  <a:schemeClr val="bg1"/>
                </a:solidFill>
              </a:rPr>
              <a:t>model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PMT hits</a:t>
            </a:r>
          </a:p>
          <a:p>
            <a:pPr lvl="1"/>
            <a:r>
              <a:rPr lang="en-GB" dirty="0" smtClean="0">
                <a:solidFill>
                  <a:schemeClr val="bg1"/>
                </a:solidFill>
              </a:rPr>
              <a:t>overlapping PMT hits are merged</a:t>
            </a:r>
          </a:p>
          <a:p>
            <a:pPr lvl="2"/>
            <a:r>
              <a:rPr lang="en-GB" dirty="0" smtClean="0">
                <a:solidFill>
                  <a:schemeClr val="bg1"/>
                </a:solidFill>
              </a:rPr>
              <a:t>leading edge is set to earliest leading edge of all hits</a:t>
            </a:r>
          </a:p>
          <a:p>
            <a:pPr lvl="2"/>
            <a:r>
              <a:rPr lang="en-GB" dirty="0" smtClean="0">
                <a:solidFill>
                  <a:schemeClr val="bg1"/>
                </a:solidFill>
              </a:rPr>
              <a:t>time over threshold is set to difference between latest trailing edge and earliest leading edge of all hits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8682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Transit time (1/1)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see &lt;</a:t>
            </a:r>
            <a:r>
              <a:rPr lang="en-GB" dirty="0" err="1" smtClean="0">
                <a:solidFill>
                  <a:schemeClr val="bg1"/>
                </a:solidFill>
              </a:rPr>
              <a:t>Jpp</a:t>
            </a:r>
            <a:r>
              <a:rPr lang="en-GB" dirty="0" smtClean="0">
                <a:solidFill>
                  <a:schemeClr val="bg1"/>
                </a:solidFill>
              </a:rPr>
              <a:t>&gt;/examples/JDetector/JTTS.sh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4</a:t>
            </a:fld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29" t="6739" r="3518" b="4754"/>
          <a:stretch/>
        </p:blipFill>
        <p:spPr>
          <a:xfrm>
            <a:off x="2592248" y="2529344"/>
            <a:ext cx="4212000" cy="3996000"/>
          </a:xfrm>
          <a:prstGeom prst="rect">
            <a:avLst/>
          </a:prstGeom>
        </p:spPr>
      </p:pic>
      <p:sp>
        <p:nvSpPr>
          <p:cNvPr id="6" name="Oval 5"/>
          <p:cNvSpPr>
            <a:spLocks noChangeAspect="1"/>
          </p:cNvSpPr>
          <p:nvPr/>
        </p:nvSpPr>
        <p:spPr>
          <a:xfrm>
            <a:off x="4901560" y="2894464"/>
            <a:ext cx="108000" cy="108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5067672" y="2719968"/>
            <a:ext cx="135005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dirty="0" smtClean="0"/>
              <a:t>data</a:t>
            </a:r>
          </a:p>
          <a:p>
            <a:r>
              <a:rPr lang="en-GB" sz="2200" dirty="0" smtClean="0"/>
              <a:t>smoothed</a:t>
            </a:r>
            <a:endParaRPr lang="en-GB" sz="2200" dirty="0"/>
          </a:p>
        </p:txBody>
      </p:sp>
      <p:sp>
        <p:nvSpPr>
          <p:cNvPr id="8" name="Rectangle 7"/>
          <p:cNvSpPr>
            <a:spLocks noChangeAspect="1"/>
          </p:cNvSpPr>
          <p:nvPr/>
        </p:nvSpPr>
        <p:spPr>
          <a:xfrm>
            <a:off x="4901892" y="3228216"/>
            <a:ext cx="108000" cy="108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9825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03000" y="1629360"/>
            <a:ext cx="7740000" cy="504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 dirty="0">
              <a:solidFill>
                <a:schemeClr val="tx1"/>
              </a:solidFill>
            </a:endParaRPr>
          </a:p>
        </p:txBody>
      </p:sp>
      <p:sp>
        <p:nvSpPr>
          <p:cNvPr id="57" name="Freeform 56"/>
          <p:cNvSpPr/>
          <p:nvPr/>
        </p:nvSpPr>
        <p:spPr>
          <a:xfrm>
            <a:off x="1856256" y="1931317"/>
            <a:ext cx="5400000" cy="3683891"/>
          </a:xfrm>
          <a:custGeom>
            <a:avLst/>
            <a:gdLst>
              <a:gd name="connsiteX0" fmla="*/ 0 w 3642360"/>
              <a:gd name="connsiteY0" fmla="*/ 1478382 h 1539342"/>
              <a:gd name="connsiteX1" fmla="*/ 640080 w 3642360"/>
              <a:gd name="connsiteY1" fmla="*/ 102 h 1539342"/>
              <a:gd name="connsiteX2" fmla="*/ 3642360 w 3642360"/>
              <a:gd name="connsiteY2" fmla="*/ 1539342 h 1539342"/>
              <a:gd name="connsiteX0" fmla="*/ 0 w 3642360"/>
              <a:gd name="connsiteY0" fmla="*/ 1478382 h 1539342"/>
              <a:gd name="connsiteX1" fmla="*/ 640080 w 3642360"/>
              <a:gd name="connsiteY1" fmla="*/ 102 h 1539342"/>
              <a:gd name="connsiteX2" fmla="*/ 3642360 w 3642360"/>
              <a:gd name="connsiteY2" fmla="*/ 1539342 h 1539342"/>
              <a:gd name="connsiteX0" fmla="*/ 0 w 3642360"/>
              <a:gd name="connsiteY0" fmla="*/ 1478382 h 1539342"/>
              <a:gd name="connsiteX1" fmla="*/ 640080 w 3642360"/>
              <a:gd name="connsiteY1" fmla="*/ 102 h 1539342"/>
              <a:gd name="connsiteX2" fmla="*/ 3642360 w 3642360"/>
              <a:gd name="connsiteY2" fmla="*/ 1539342 h 1539342"/>
              <a:gd name="connsiteX0" fmla="*/ 0 w 3642360"/>
              <a:gd name="connsiteY0" fmla="*/ 1463145 h 1524105"/>
              <a:gd name="connsiteX1" fmla="*/ 899160 w 3642360"/>
              <a:gd name="connsiteY1" fmla="*/ 105 h 1524105"/>
              <a:gd name="connsiteX2" fmla="*/ 3642360 w 3642360"/>
              <a:gd name="connsiteY2" fmla="*/ 1524105 h 1524105"/>
              <a:gd name="connsiteX0" fmla="*/ 0 w 3642360"/>
              <a:gd name="connsiteY0" fmla="*/ 1463145 h 1524105"/>
              <a:gd name="connsiteX1" fmla="*/ 899160 w 3642360"/>
              <a:gd name="connsiteY1" fmla="*/ 105 h 1524105"/>
              <a:gd name="connsiteX2" fmla="*/ 3642360 w 3642360"/>
              <a:gd name="connsiteY2" fmla="*/ 1524105 h 1524105"/>
              <a:gd name="connsiteX0" fmla="*/ 0 w 3642360"/>
              <a:gd name="connsiteY0" fmla="*/ 1463093 h 1524053"/>
              <a:gd name="connsiteX1" fmla="*/ 899160 w 3642360"/>
              <a:gd name="connsiteY1" fmla="*/ 53 h 1524053"/>
              <a:gd name="connsiteX2" fmla="*/ 3642360 w 3642360"/>
              <a:gd name="connsiteY2" fmla="*/ 1524053 h 1524053"/>
              <a:gd name="connsiteX0" fmla="*/ 0 w 3866980"/>
              <a:gd name="connsiteY0" fmla="*/ 1471351 h 1524040"/>
              <a:gd name="connsiteX1" fmla="*/ 1123780 w 3866980"/>
              <a:gd name="connsiteY1" fmla="*/ 40 h 1524040"/>
              <a:gd name="connsiteX2" fmla="*/ 3866980 w 3866980"/>
              <a:gd name="connsiteY2" fmla="*/ 1524040 h 1524040"/>
              <a:gd name="connsiteX0" fmla="*/ 0 w 3866980"/>
              <a:gd name="connsiteY0" fmla="*/ 1529207 h 1529207"/>
              <a:gd name="connsiteX1" fmla="*/ 1123780 w 3866980"/>
              <a:gd name="connsiteY1" fmla="*/ 1 h 1529207"/>
              <a:gd name="connsiteX2" fmla="*/ 3866980 w 3866980"/>
              <a:gd name="connsiteY2" fmla="*/ 1524001 h 1529207"/>
              <a:gd name="connsiteX0" fmla="*/ 0 w 3866980"/>
              <a:gd name="connsiteY0" fmla="*/ 1529207 h 1529207"/>
              <a:gd name="connsiteX1" fmla="*/ 1123780 w 3866980"/>
              <a:gd name="connsiteY1" fmla="*/ 1 h 1529207"/>
              <a:gd name="connsiteX2" fmla="*/ 3866980 w 3866980"/>
              <a:gd name="connsiteY2" fmla="*/ 1524001 h 1529207"/>
              <a:gd name="connsiteX0" fmla="*/ 0 w 3866980"/>
              <a:gd name="connsiteY0" fmla="*/ 1529207 h 1529214"/>
              <a:gd name="connsiteX1" fmla="*/ 1123780 w 3866980"/>
              <a:gd name="connsiteY1" fmla="*/ 1 h 1529214"/>
              <a:gd name="connsiteX2" fmla="*/ 3866980 w 3866980"/>
              <a:gd name="connsiteY2" fmla="*/ 1524001 h 1529214"/>
              <a:gd name="connsiteX0" fmla="*/ 0 w 3866980"/>
              <a:gd name="connsiteY0" fmla="*/ 1529207 h 1529214"/>
              <a:gd name="connsiteX1" fmla="*/ 1123780 w 3866980"/>
              <a:gd name="connsiteY1" fmla="*/ 1 h 1529214"/>
              <a:gd name="connsiteX2" fmla="*/ 3866980 w 3866980"/>
              <a:gd name="connsiteY2" fmla="*/ 1524001 h 1529214"/>
              <a:gd name="connsiteX0" fmla="*/ 0 w 3866980"/>
              <a:gd name="connsiteY0" fmla="*/ 1529232 h 1529239"/>
              <a:gd name="connsiteX1" fmla="*/ 1123780 w 3866980"/>
              <a:gd name="connsiteY1" fmla="*/ 26 h 1529239"/>
              <a:gd name="connsiteX2" fmla="*/ 3866980 w 3866980"/>
              <a:gd name="connsiteY2" fmla="*/ 1524026 h 1529239"/>
              <a:gd name="connsiteX0" fmla="*/ 0 w 3866980"/>
              <a:gd name="connsiteY0" fmla="*/ 1529232 h 1529239"/>
              <a:gd name="connsiteX1" fmla="*/ 1123780 w 3866980"/>
              <a:gd name="connsiteY1" fmla="*/ 26 h 1529239"/>
              <a:gd name="connsiteX2" fmla="*/ 3866980 w 3866980"/>
              <a:gd name="connsiteY2" fmla="*/ 1524026 h 1529239"/>
              <a:gd name="connsiteX0" fmla="*/ 0 w 3866980"/>
              <a:gd name="connsiteY0" fmla="*/ 1529232 h 1529232"/>
              <a:gd name="connsiteX1" fmla="*/ 1123780 w 3866980"/>
              <a:gd name="connsiteY1" fmla="*/ 26 h 1529232"/>
              <a:gd name="connsiteX2" fmla="*/ 3866980 w 3866980"/>
              <a:gd name="connsiteY2" fmla="*/ 1524026 h 15292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866980" h="1529232">
                <a:moveTo>
                  <a:pt x="0" y="1529232"/>
                </a:moveTo>
                <a:cubicBezTo>
                  <a:pt x="735646" y="1524802"/>
                  <a:pt x="680259" y="-7376"/>
                  <a:pt x="1123780" y="26"/>
                </a:cubicBezTo>
                <a:cubicBezTo>
                  <a:pt x="1567301" y="7428"/>
                  <a:pt x="1582343" y="1531058"/>
                  <a:pt x="3866980" y="1524026"/>
                </a:cubicBez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Freeform 57"/>
          <p:cNvSpPr/>
          <p:nvPr/>
        </p:nvSpPr>
        <p:spPr>
          <a:xfrm>
            <a:off x="1856256" y="3565240"/>
            <a:ext cx="5400000" cy="2038920"/>
          </a:xfrm>
          <a:custGeom>
            <a:avLst/>
            <a:gdLst>
              <a:gd name="connsiteX0" fmla="*/ 0 w 3642360"/>
              <a:gd name="connsiteY0" fmla="*/ 1478382 h 1539342"/>
              <a:gd name="connsiteX1" fmla="*/ 640080 w 3642360"/>
              <a:gd name="connsiteY1" fmla="*/ 102 h 1539342"/>
              <a:gd name="connsiteX2" fmla="*/ 3642360 w 3642360"/>
              <a:gd name="connsiteY2" fmla="*/ 1539342 h 1539342"/>
              <a:gd name="connsiteX0" fmla="*/ 0 w 3642360"/>
              <a:gd name="connsiteY0" fmla="*/ 1478382 h 1539342"/>
              <a:gd name="connsiteX1" fmla="*/ 640080 w 3642360"/>
              <a:gd name="connsiteY1" fmla="*/ 102 h 1539342"/>
              <a:gd name="connsiteX2" fmla="*/ 3642360 w 3642360"/>
              <a:gd name="connsiteY2" fmla="*/ 1539342 h 1539342"/>
              <a:gd name="connsiteX0" fmla="*/ 0 w 3642360"/>
              <a:gd name="connsiteY0" fmla="*/ 1478382 h 1539342"/>
              <a:gd name="connsiteX1" fmla="*/ 640080 w 3642360"/>
              <a:gd name="connsiteY1" fmla="*/ 102 h 1539342"/>
              <a:gd name="connsiteX2" fmla="*/ 3642360 w 3642360"/>
              <a:gd name="connsiteY2" fmla="*/ 1539342 h 1539342"/>
              <a:gd name="connsiteX0" fmla="*/ 0 w 3642360"/>
              <a:gd name="connsiteY0" fmla="*/ 1463145 h 1524105"/>
              <a:gd name="connsiteX1" fmla="*/ 899160 w 3642360"/>
              <a:gd name="connsiteY1" fmla="*/ 105 h 1524105"/>
              <a:gd name="connsiteX2" fmla="*/ 3642360 w 3642360"/>
              <a:gd name="connsiteY2" fmla="*/ 1524105 h 1524105"/>
              <a:gd name="connsiteX0" fmla="*/ 0 w 3642360"/>
              <a:gd name="connsiteY0" fmla="*/ 1463145 h 1524105"/>
              <a:gd name="connsiteX1" fmla="*/ 899160 w 3642360"/>
              <a:gd name="connsiteY1" fmla="*/ 105 h 1524105"/>
              <a:gd name="connsiteX2" fmla="*/ 3642360 w 3642360"/>
              <a:gd name="connsiteY2" fmla="*/ 1524105 h 1524105"/>
              <a:gd name="connsiteX0" fmla="*/ 0 w 3642360"/>
              <a:gd name="connsiteY0" fmla="*/ 1463093 h 1524053"/>
              <a:gd name="connsiteX1" fmla="*/ 899160 w 3642360"/>
              <a:gd name="connsiteY1" fmla="*/ 53 h 1524053"/>
              <a:gd name="connsiteX2" fmla="*/ 3642360 w 3642360"/>
              <a:gd name="connsiteY2" fmla="*/ 1524053 h 1524053"/>
              <a:gd name="connsiteX0" fmla="*/ 0 w 3866980"/>
              <a:gd name="connsiteY0" fmla="*/ 1471351 h 1524040"/>
              <a:gd name="connsiteX1" fmla="*/ 1123780 w 3866980"/>
              <a:gd name="connsiteY1" fmla="*/ 40 h 1524040"/>
              <a:gd name="connsiteX2" fmla="*/ 3866980 w 3866980"/>
              <a:gd name="connsiteY2" fmla="*/ 1524040 h 1524040"/>
              <a:gd name="connsiteX0" fmla="*/ 0 w 3866980"/>
              <a:gd name="connsiteY0" fmla="*/ 1529207 h 1529207"/>
              <a:gd name="connsiteX1" fmla="*/ 1123780 w 3866980"/>
              <a:gd name="connsiteY1" fmla="*/ 1 h 1529207"/>
              <a:gd name="connsiteX2" fmla="*/ 3866980 w 3866980"/>
              <a:gd name="connsiteY2" fmla="*/ 1524001 h 1529207"/>
              <a:gd name="connsiteX0" fmla="*/ 0 w 3866980"/>
              <a:gd name="connsiteY0" fmla="*/ 1529207 h 1529207"/>
              <a:gd name="connsiteX1" fmla="*/ 1123780 w 3866980"/>
              <a:gd name="connsiteY1" fmla="*/ 1 h 1529207"/>
              <a:gd name="connsiteX2" fmla="*/ 3866980 w 3866980"/>
              <a:gd name="connsiteY2" fmla="*/ 1524001 h 1529207"/>
              <a:gd name="connsiteX0" fmla="*/ 0 w 3866980"/>
              <a:gd name="connsiteY0" fmla="*/ 1529207 h 1529214"/>
              <a:gd name="connsiteX1" fmla="*/ 1123780 w 3866980"/>
              <a:gd name="connsiteY1" fmla="*/ 1 h 1529214"/>
              <a:gd name="connsiteX2" fmla="*/ 3866980 w 3866980"/>
              <a:gd name="connsiteY2" fmla="*/ 1524001 h 1529214"/>
              <a:gd name="connsiteX0" fmla="*/ 0 w 3866980"/>
              <a:gd name="connsiteY0" fmla="*/ 1529207 h 1529214"/>
              <a:gd name="connsiteX1" fmla="*/ 1123780 w 3866980"/>
              <a:gd name="connsiteY1" fmla="*/ 1 h 1529214"/>
              <a:gd name="connsiteX2" fmla="*/ 3866980 w 3866980"/>
              <a:gd name="connsiteY2" fmla="*/ 1524001 h 1529214"/>
              <a:gd name="connsiteX0" fmla="*/ 0 w 3866980"/>
              <a:gd name="connsiteY0" fmla="*/ 1529232 h 1529239"/>
              <a:gd name="connsiteX1" fmla="*/ 1123780 w 3866980"/>
              <a:gd name="connsiteY1" fmla="*/ 26 h 1529239"/>
              <a:gd name="connsiteX2" fmla="*/ 3866980 w 3866980"/>
              <a:gd name="connsiteY2" fmla="*/ 1524026 h 1529239"/>
              <a:gd name="connsiteX0" fmla="*/ 0 w 3866980"/>
              <a:gd name="connsiteY0" fmla="*/ 1529232 h 1529239"/>
              <a:gd name="connsiteX1" fmla="*/ 1123780 w 3866980"/>
              <a:gd name="connsiteY1" fmla="*/ 26 h 1529239"/>
              <a:gd name="connsiteX2" fmla="*/ 3866980 w 3866980"/>
              <a:gd name="connsiteY2" fmla="*/ 1524026 h 1529239"/>
              <a:gd name="connsiteX0" fmla="*/ 0 w 3866980"/>
              <a:gd name="connsiteY0" fmla="*/ 1529232 h 1529232"/>
              <a:gd name="connsiteX1" fmla="*/ 1123780 w 3866980"/>
              <a:gd name="connsiteY1" fmla="*/ 26 h 1529232"/>
              <a:gd name="connsiteX2" fmla="*/ 3866980 w 3866980"/>
              <a:gd name="connsiteY2" fmla="*/ 1524026 h 15292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866980" h="1529232">
                <a:moveTo>
                  <a:pt x="0" y="1529232"/>
                </a:moveTo>
                <a:cubicBezTo>
                  <a:pt x="735646" y="1524802"/>
                  <a:pt x="680259" y="-7376"/>
                  <a:pt x="1123780" y="26"/>
                </a:cubicBezTo>
                <a:cubicBezTo>
                  <a:pt x="1567301" y="7428"/>
                  <a:pt x="1582343" y="1531058"/>
                  <a:pt x="3866980" y="1524026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Time over threshold (1/2)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5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>
            <a:off x="1553704" y="5604480"/>
            <a:ext cx="612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1552984" y="2191336"/>
            <a:ext cx="0" cy="342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059832" y="6135687"/>
            <a:ext cx="7569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time</a:t>
            </a:r>
            <a:endParaRPr lang="en-GB" sz="2400" dirty="0"/>
          </a:p>
        </p:txBody>
      </p:sp>
      <p:cxnSp>
        <p:nvCxnSpPr>
          <p:cNvPr id="13" name="Straight Connector 12"/>
          <p:cNvCxnSpPr/>
          <p:nvPr/>
        </p:nvCxnSpPr>
        <p:spPr>
          <a:xfrm>
            <a:off x="3917386" y="6382715"/>
            <a:ext cx="432000" cy="0"/>
          </a:xfrm>
          <a:prstGeom prst="line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5925425" y="4623519"/>
            <a:ext cx="13828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threshold</a:t>
            </a:r>
            <a:endParaRPr lang="en-GB" sz="2400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2569480" y="4903832"/>
            <a:ext cx="0" cy="900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994128" y="4903832"/>
            <a:ext cx="0" cy="900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V="1">
            <a:off x="2580528" y="5985087"/>
            <a:ext cx="252000" cy="1"/>
          </a:xfrm>
          <a:prstGeom prst="line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V="1">
            <a:off x="4735264" y="5985088"/>
            <a:ext cx="252000" cy="1"/>
          </a:xfrm>
          <a:prstGeom prst="line">
            <a:avLst/>
          </a:prstGeom>
          <a:ln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2777982" y="5765194"/>
            <a:ext cx="20002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2400"/>
              </a:lnSpc>
            </a:pPr>
            <a:r>
              <a:rPr lang="en-GB" sz="2000" spc="-100" dirty="0" smtClean="0"/>
              <a:t>time over threshold</a:t>
            </a:r>
            <a:endParaRPr lang="en-GB" sz="2000" spc="-100" dirty="0"/>
          </a:p>
        </p:txBody>
      </p:sp>
      <p:sp>
        <p:nvSpPr>
          <p:cNvPr id="40" name="TextBox 39"/>
          <p:cNvSpPr txBox="1"/>
          <p:nvPr/>
        </p:nvSpPr>
        <p:spPr>
          <a:xfrm>
            <a:off x="1773912" y="2016274"/>
            <a:ext cx="1084272" cy="70788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>
              <a:lnSpc>
                <a:spcPts val="2400"/>
              </a:lnSpc>
            </a:pPr>
            <a:r>
              <a:rPr lang="en-GB" sz="2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gain</a:t>
            </a:r>
          </a:p>
          <a:p>
            <a:pPr algn="ctr">
              <a:lnSpc>
                <a:spcPts val="2400"/>
              </a:lnSpc>
            </a:pPr>
            <a:r>
              <a:rPr lang="en-GB" sz="2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spread</a:t>
            </a:r>
            <a:endParaRPr lang="en-GB" sz="2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1855080" y="2735257"/>
            <a:ext cx="5400000" cy="2880000"/>
          </a:xfrm>
          <a:custGeom>
            <a:avLst/>
            <a:gdLst>
              <a:gd name="connsiteX0" fmla="*/ 0 w 3642360"/>
              <a:gd name="connsiteY0" fmla="*/ 1478382 h 1539342"/>
              <a:gd name="connsiteX1" fmla="*/ 640080 w 3642360"/>
              <a:gd name="connsiteY1" fmla="*/ 102 h 1539342"/>
              <a:gd name="connsiteX2" fmla="*/ 3642360 w 3642360"/>
              <a:gd name="connsiteY2" fmla="*/ 1539342 h 1539342"/>
              <a:gd name="connsiteX0" fmla="*/ 0 w 3642360"/>
              <a:gd name="connsiteY0" fmla="*/ 1478382 h 1539342"/>
              <a:gd name="connsiteX1" fmla="*/ 640080 w 3642360"/>
              <a:gd name="connsiteY1" fmla="*/ 102 h 1539342"/>
              <a:gd name="connsiteX2" fmla="*/ 3642360 w 3642360"/>
              <a:gd name="connsiteY2" fmla="*/ 1539342 h 1539342"/>
              <a:gd name="connsiteX0" fmla="*/ 0 w 3642360"/>
              <a:gd name="connsiteY0" fmla="*/ 1478382 h 1539342"/>
              <a:gd name="connsiteX1" fmla="*/ 640080 w 3642360"/>
              <a:gd name="connsiteY1" fmla="*/ 102 h 1539342"/>
              <a:gd name="connsiteX2" fmla="*/ 3642360 w 3642360"/>
              <a:gd name="connsiteY2" fmla="*/ 1539342 h 1539342"/>
              <a:gd name="connsiteX0" fmla="*/ 0 w 3642360"/>
              <a:gd name="connsiteY0" fmla="*/ 1463145 h 1524105"/>
              <a:gd name="connsiteX1" fmla="*/ 899160 w 3642360"/>
              <a:gd name="connsiteY1" fmla="*/ 105 h 1524105"/>
              <a:gd name="connsiteX2" fmla="*/ 3642360 w 3642360"/>
              <a:gd name="connsiteY2" fmla="*/ 1524105 h 1524105"/>
              <a:gd name="connsiteX0" fmla="*/ 0 w 3642360"/>
              <a:gd name="connsiteY0" fmla="*/ 1463145 h 1524105"/>
              <a:gd name="connsiteX1" fmla="*/ 899160 w 3642360"/>
              <a:gd name="connsiteY1" fmla="*/ 105 h 1524105"/>
              <a:gd name="connsiteX2" fmla="*/ 3642360 w 3642360"/>
              <a:gd name="connsiteY2" fmla="*/ 1524105 h 1524105"/>
              <a:gd name="connsiteX0" fmla="*/ 0 w 3642360"/>
              <a:gd name="connsiteY0" fmla="*/ 1463093 h 1524053"/>
              <a:gd name="connsiteX1" fmla="*/ 899160 w 3642360"/>
              <a:gd name="connsiteY1" fmla="*/ 53 h 1524053"/>
              <a:gd name="connsiteX2" fmla="*/ 3642360 w 3642360"/>
              <a:gd name="connsiteY2" fmla="*/ 1524053 h 1524053"/>
              <a:gd name="connsiteX0" fmla="*/ 0 w 3866980"/>
              <a:gd name="connsiteY0" fmla="*/ 1471351 h 1524040"/>
              <a:gd name="connsiteX1" fmla="*/ 1123780 w 3866980"/>
              <a:gd name="connsiteY1" fmla="*/ 40 h 1524040"/>
              <a:gd name="connsiteX2" fmla="*/ 3866980 w 3866980"/>
              <a:gd name="connsiteY2" fmla="*/ 1524040 h 1524040"/>
              <a:gd name="connsiteX0" fmla="*/ 0 w 3866980"/>
              <a:gd name="connsiteY0" fmla="*/ 1529207 h 1529207"/>
              <a:gd name="connsiteX1" fmla="*/ 1123780 w 3866980"/>
              <a:gd name="connsiteY1" fmla="*/ 1 h 1529207"/>
              <a:gd name="connsiteX2" fmla="*/ 3866980 w 3866980"/>
              <a:gd name="connsiteY2" fmla="*/ 1524001 h 1529207"/>
              <a:gd name="connsiteX0" fmla="*/ 0 w 3866980"/>
              <a:gd name="connsiteY0" fmla="*/ 1529207 h 1529207"/>
              <a:gd name="connsiteX1" fmla="*/ 1123780 w 3866980"/>
              <a:gd name="connsiteY1" fmla="*/ 1 h 1529207"/>
              <a:gd name="connsiteX2" fmla="*/ 3866980 w 3866980"/>
              <a:gd name="connsiteY2" fmla="*/ 1524001 h 1529207"/>
              <a:gd name="connsiteX0" fmla="*/ 0 w 3866980"/>
              <a:gd name="connsiteY0" fmla="*/ 1529207 h 1529214"/>
              <a:gd name="connsiteX1" fmla="*/ 1123780 w 3866980"/>
              <a:gd name="connsiteY1" fmla="*/ 1 h 1529214"/>
              <a:gd name="connsiteX2" fmla="*/ 3866980 w 3866980"/>
              <a:gd name="connsiteY2" fmla="*/ 1524001 h 1529214"/>
              <a:gd name="connsiteX0" fmla="*/ 0 w 3866980"/>
              <a:gd name="connsiteY0" fmla="*/ 1529207 h 1529214"/>
              <a:gd name="connsiteX1" fmla="*/ 1123780 w 3866980"/>
              <a:gd name="connsiteY1" fmla="*/ 1 h 1529214"/>
              <a:gd name="connsiteX2" fmla="*/ 3866980 w 3866980"/>
              <a:gd name="connsiteY2" fmla="*/ 1524001 h 1529214"/>
              <a:gd name="connsiteX0" fmla="*/ 0 w 3866980"/>
              <a:gd name="connsiteY0" fmla="*/ 1529232 h 1529239"/>
              <a:gd name="connsiteX1" fmla="*/ 1123780 w 3866980"/>
              <a:gd name="connsiteY1" fmla="*/ 26 h 1529239"/>
              <a:gd name="connsiteX2" fmla="*/ 3866980 w 3866980"/>
              <a:gd name="connsiteY2" fmla="*/ 1524026 h 1529239"/>
              <a:gd name="connsiteX0" fmla="*/ 0 w 3866980"/>
              <a:gd name="connsiteY0" fmla="*/ 1529232 h 1529239"/>
              <a:gd name="connsiteX1" fmla="*/ 1123780 w 3866980"/>
              <a:gd name="connsiteY1" fmla="*/ 26 h 1529239"/>
              <a:gd name="connsiteX2" fmla="*/ 3866980 w 3866980"/>
              <a:gd name="connsiteY2" fmla="*/ 1524026 h 1529239"/>
              <a:gd name="connsiteX0" fmla="*/ 0 w 3866980"/>
              <a:gd name="connsiteY0" fmla="*/ 1529232 h 1529232"/>
              <a:gd name="connsiteX1" fmla="*/ 1123780 w 3866980"/>
              <a:gd name="connsiteY1" fmla="*/ 26 h 1529232"/>
              <a:gd name="connsiteX2" fmla="*/ 3866980 w 3866980"/>
              <a:gd name="connsiteY2" fmla="*/ 1524026 h 15292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866980" h="1529232">
                <a:moveTo>
                  <a:pt x="0" y="1529232"/>
                </a:moveTo>
                <a:cubicBezTo>
                  <a:pt x="735646" y="1524802"/>
                  <a:pt x="680259" y="-7376"/>
                  <a:pt x="1123780" y="26"/>
                </a:cubicBezTo>
                <a:cubicBezTo>
                  <a:pt x="1567301" y="7428"/>
                  <a:pt x="1582343" y="1531058"/>
                  <a:pt x="3866980" y="1524026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4" name="Straight Connector 53"/>
          <p:cNvCxnSpPr/>
          <p:nvPr/>
        </p:nvCxnSpPr>
        <p:spPr>
          <a:xfrm flipV="1">
            <a:off x="3569208" y="3671432"/>
            <a:ext cx="1080000" cy="1080000"/>
          </a:xfrm>
          <a:prstGeom prst="line">
            <a:avLst/>
          </a:prstGeom>
          <a:ln w="1905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1439928" y="4893920"/>
            <a:ext cx="43200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2781584" y="2354633"/>
            <a:ext cx="612000" cy="0"/>
          </a:xfrm>
          <a:prstGeom prst="line">
            <a:avLst/>
          </a:prstGeom>
          <a:ln>
            <a:solidFill>
              <a:schemeClr val="tx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reeform 19"/>
          <p:cNvSpPr/>
          <p:nvPr/>
        </p:nvSpPr>
        <p:spPr>
          <a:xfrm>
            <a:off x="1860448" y="4893919"/>
            <a:ext cx="5400000" cy="720000"/>
          </a:xfrm>
          <a:custGeom>
            <a:avLst/>
            <a:gdLst>
              <a:gd name="connsiteX0" fmla="*/ 0 w 3642360"/>
              <a:gd name="connsiteY0" fmla="*/ 1478382 h 1539342"/>
              <a:gd name="connsiteX1" fmla="*/ 640080 w 3642360"/>
              <a:gd name="connsiteY1" fmla="*/ 102 h 1539342"/>
              <a:gd name="connsiteX2" fmla="*/ 3642360 w 3642360"/>
              <a:gd name="connsiteY2" fmla="*/ 1539342 h 1539342"/>
              <a:gd name="connsiteX0" fmla="*/ 0 w 3642360"/>
              <a:gd name="connsiteY0" fmla="*/ 1478382 h 1539342"/>
              <a:gd name="connsiteX1" fmla="*/ 640080 w 3642360"/>
              <a:gd name="connsiteY1" fmla="*/ 102 h 1539342"/>
              <a:gd name="connsiteX2" fmla="*/ 3642360 w 3642360"/>
              <a:gd name="connsiteY2" fmla="*/ 1539342 h 1539342"/>
              <a:gd name="connsiteX0" fmla="*/ 0 w 3642360"/>
              <a:gd name="connsiteY0" fmla="*/ 1478382 h 1539342"/>
              <a:gd name="connsiteX1" fmla="*/ 640080 w 3642360"/>
              <a:gd name="connsiteY1" fmla="*/ 102 h 1539342"/>
              <a:gd name="connsiteX2" fmla="*/ 3642360 w 3642360"/>
              <a:gd name="connsiteY2" fmla="*/ 1539342 h 1539342"/>
              <a:gd name="connsiteX0" fmla="*/ 0 w 3642360"/>
              <a:gd name="connsiteY0" fmla="*/ 1463145 h 1524105"/>
              <a:gd name="connsiteX1" fmla="*/ 899160 w 3642360"/>
              <a:gd name="connsiteY1" fmla="*/ 105 h 1524105"/>
              <a:gd name="connsiteX2" fmla="*/ 3642360 w 3642360"/>
              <a:gd name="connsiteY2" fmla="*/ 1524105 h 1524105"/>
              <a:gd name="connsiteX0" fmla="*/ 0 w 3642360"/>
              <a:gd name="connsiteY0" fmla="*/ 1463145 h 1524105"/>
              <a:gd name="connsiteX1" fmla="*/ 899160 w 3642360"/>
              <a:gd name="connsiteY1" fmla="*/ 105 h 1524105"/>
              <a:gd name="connsiteX2" fmla="*/ 3642360 w 3642360"/>
              <a:gd name="connsiteY2" fmla="*/ 1524105 h 1524105"/>
              <a:gd name="connsiteX0" fmla="*/ 0 w 3642360"/>
              <a:gd name="connsiteY0" fmla="*/ 1463093 h 1524053"/>
              <a:gd name="connsiteX1" fmla="*/ 899160 w 3642360"/>
              <a:gd name="connsiteY1" fmla="*/ 53 h 1524053"/>
              <a:gd name="connsiteX2" fmla="*/ 3642360 w 3642360"/>
              <a:gd name="connsiteY2" fmla="*/ 1524053 h 1524053"/>
              <a:gd name="connsiteX0" fmla="*/ 0 w 3866980"/>
              <a:gd name="connsiteY0" fmla="*/ 1471351 h 1524040"/>
              <a:gd name="connsiteX1" fmla="*/ 1123780 w 3866980"/>
              <a:gd name="connsiteY1" fmla="*/ 40 h 1524040"/>
              <a:gd name="connsiteX2" fmla="*/ 3866980 w 3866980"/>
              <a:gd name="connsiteY2" fmla="*/ 1524040 h 1524040"/>
              <a:gd name="connsiteX0" fmla="*/ 0 w 3866980"/>
              <a:gd name="connsiteY0" fmla="*/ 1529207 h 1529207"/>
              <a:gd name="connsiteX1" fmla="*/ 1123780 w 3866980"/>
              <a:gd name="connsiteY1" fmla="*/ 1 h 1529207"/>
              <a:gd name="connsiteX2" fmla="*/ 3866980 w 3866980"/>
              <a:gd name="connsiteY2" fmla="*/ 1524001 h 1529207"/>
              <a:gd name="connsiteX0" fmla="*/ 0 w 3866980"/>
              <a:gd name="connsiteY0" fmla="*/ 1529207 h 1529207"/>
              <a:gd name="connsiteX1" fmla="*/ 1123780 w 3866980"/>
              <a:gd name="connsiteY1" fmla="*/ 1 h 1529207"/>
              <a:gd name="connsiteX2" fmla="*/ 3866980 w 3866980"/>
              <a:gd name="connsiteY2" fmla="*/ 1524001 h 1529207"/>
              <a:gd name="connsiteX0" fmla="*/ 0 w 3866980"/>
              <a:gd name="connsiteY0" fmla="*/ 1529207 h 1529214"/>
              <a:gd name="connsiteX1" fmla="*/ 1123780 w 3866980"/>
              <a:gd name="connsiteY1" fmla="*/ 1 h 1529214"/>
              <a:gd name="connsiteX2" fmla="*/ 3866980 w 3866980"/>
              <a:gd name="connsiteY2" fmla="*/ 1524001 h 1529214"/>
              <a:gd name="connsiteX0" fmla="*/ 0 w 3866980"/>
              <a:gd name="connsiteY0" fmla="*/ 1529207 h 1529214"/>
              <a:gd name="connsiteX1" fmla="*/ 1123780 w 3866980"/>
              <a:gd name="connsiteY1" fmla="*/ 1 h 1529214"/>
              <a:gd name="connsiteX2" fmla="*/ 3866980 w 3866980"/>
              <a:gd name="connsiteY2" fmla="*/ 1524001 h 1529214"/>
              <a:gd name="connsiteX0" fmla="*/ 0 w 3866980"/>
              <a:gd name="connsiteY0" fmla="*/ 1529232 h 1529239"/>
              <a:gd name="connsiteX1" fmla="*/ 1123780 w 3866980"/>
              <a:gd name="connsiteY1" fmla="*/ 26 h 1529239"/>
              <a:gd name="connsiteX2" fmla="*/ 3866980 w 3866980"/>
              <a:gd name="connsiteY2" fmla="*/ 1524026 h 1529239"/>
              <a:gd name="connsiteX0" fmla="*/ 0 w 3866980"/>
              <a:gd name="connsiteY0" fmla="*/ 1529232 h 1529239"/>
              <a:gd name="connsiteX1" fmla="*/ 1123780 w 3866980"/>
              <a:gd name="connsiteY1" fmla="*/ 26 h 1529239"/>
              <a:gd name="connsiteX2" fmla="*/ 3866980 w 3866980"/>
              <a:gd name="connsiteY2" fmla="*/ 1524026 h 1529239"/>
              <a:gd name="connsiteX0" fmla="*/ 0 w 3866980"/>
              <a:gd name="connsiteY0" fmla="*/ 1529232 h 1529232"/>
              <a:gd name="connsiteX1" fmla="*/ 1123780 w 3866980"/>
              <a:gd name="connsiteY1" fmla="*/ 26 h 1529232"/>
              <a:gd name="connsiteX2" fmla="*/ 3866980 w 3866980"/>
              <a:gd name="connsiteY2" fmla="*/ 1524026 h 15292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866980" h="1529232">
                <a:moveTo>
                  <a:pt x="0" y="1529232"/>
                </a:moveTo>
                <a:cubicBezTo>
                  <a:pt x="735646" y="1524802"/>
                  <a:pt x="680259" y="-7376"/>
                  <a:pt x="1123780" y="26"/>
                </a:cubicBezTo>
                <a:cubicBezTo>
                  <a:pt x="1567301" y="7428"/>
                  <a:pt x="1582343" y="1531058"/>
                  <a:pt x="3866980" y="1524026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/>
              <p:cNvSpPr txBox="1"/>
              <p:nvPr/>
            </p:nvSpPr>
            <p:spPr>
              <a:xfrm>
                <a:off x="4598288" y="2519184"/>
                <a:ext cx="3444789" cy="146110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342900" indent="-250825">
                  <a:lnSpc>
                    <a:spcPct val="150000"/>
                  </a:lnSpc>
                  <a:buFont typeface="Wingdings" panose="05000000000000000000" pitchFamily="2" charset="2"/>
                  <a:buChar char="§"/>
                </a:pPr>
                <a:r>
                  <a:rPr lang="en-GB" sz="2400" dirty="0" smtClean="0">
                    <a:solidFill>
                      <a:schemeClr val="tx1"/>
                    </a:solidFill>
                  </a:rPr>
                  <a:t>time over threshold = 0</a:t>
                </a:r>
              </a:p>
              <a:p>
                <a:pPr marL="342900" indent="-250825">
                  <a:lnSpc>
                    <a:spcPct val="150000"/>
                  </a:lnSpc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𝜕</m:t>
                        </m:r>
                        <m:r>
                          <a:rPr lang="nl-NL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𝑉</m:t>
                        </m:r>
                      </m:num>
                      <m:den>
                        <m:r>
                          <a:rPr lang="en-GB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𝜕</m:t>
                        </m:r>
                        <m:r>
                          <a:rPr lang="nl-NL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den>
                    </m:f>
                    <m:r>
                      <a:rPr lang="nl-NL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=0 </m:t>
                    </m:r>
                    <m:r>
                      <a:rPr lang="nl-NL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  </m:t>
                    </m:r>
                    <m:f>
                      <m:fPr>
                        <m:ctrlPr>
                          <a:rPr lang="en-GB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𝜕</m:t>
                        </m:r>
                        <m:r>
                          <a:rPr lang="nl-NL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num>
                      <m:den>
                        <m:r>
                          <a:rPr lang="en-GB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𝜕</m:t>
                        </m:r>
                        <m:r>
                          <a:rPr lang="nl-NL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𝑉</m:t>
                        </m:r>
                      </m:den>
                    </m:f>
                    <m:r>
                      <a:rPr lang="nl-NL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=∞</m:t>
                    </m:r>
                  </m:oMath>
                </a14:m>
                <a:endParaRPr lang="en-GB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2" name="TextBox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98288" y="2519184"/>
                <a:ext cx="3444789" cy="1461106"/>
              </a:xfrm>
              <a:prstGeom prst="rect">
                <a:avLst/>
              </a:prstGeom>
              <a:blipFill rotWithShape="0">
                <a:blip r:embed="rId3"/>
                <a:stretch>
                  <a:fillRect r="-177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4" name="Straight Connector 63"/>
          <p:cNvCxnSpPr/>
          <p:nvPr/>
        </p:nvCxnSpPr>
        <p:spPr>
          <a:xfrm>
            <a:off x="4649208" y="2637056"/>
            <a:ext cx="0" cy="1296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 rot="16200000">
            <a:off x="298775" y="3598622"/>
            <a:ext cx="14554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charge [V]</a:t>
            </a:r>
            <a:endParaRPr lang="en-GB" sz="2400" dirty="0"/>
          </a:p>
        </p:txBody>
      </p:sp>
      <p:cxnSp>
        <p:nvCxnSpPr>
          <p:cNvPr id="39" name="Straight Connector 38"/>
          <p:cNvCxnSpPr/>
          <p:nvPr/>
        </p:nvCxnSpPr>
        <p:spPr>
          <a:xfrm flipV="1">
            <a:off x="1063389" y="2643768"/>
            <a:ext cx="0" cy="432048"/>
          </a:xfrm>
          <a:prstGeom prst="line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7" name="TextBox 26"/>
              <p:cNvSpPr txBox="1"/>
              <p:nvPr/>
            </p:nvSpPr>
            <p:spPr>
              <a:xfrm>
                <a:off x="1032443" y="4648944"/>
                <a:ext cx="520527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nl-NL" sz="2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nl-NL" sz="2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GB" sz="2200" dirty="0"/>
              </a:p>
            </p:txBody>
          </p:sp>
        </mc:Choice>
        <mc:Fallback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2443" y="4648944"/>
                <a:ext cx="520527" cy="430887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73313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03000" y="1629360"/>
            <a:ext cx="7740000" cy="504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Time over threshold </a:t>
            </a:r>
            <a:r>
              <a:rPr lang="en-GB" dirty="0" smtClean="0">
                <a:solidFill>
                  <a:schemeClr val="bg1"/>
                </a:solidFill>
              </a:rPr>
              <a:t>(2/2</a:t>
            </a:r>
            <a:r>
              <a:rPr lang="en-GB" dirty="0">
                <a:solidFill>
                  <a:schemeClr val="bg1"/>
                </a:solidFill>
              </a:rPr>
              <a:t>)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6</a:t>
            </a:fld>
            <a:endParaRPr lang="en-GB"/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2060992" y="2541856"/>
            <a:ext cx="0" cy="324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2061712" y="5783168"/>
            <a:ext cx="504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873768" y="6222072"/>
            <a:ext cx="10226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charge</a:t>
            </a:r>
            <a:endParaRPr lang="en-GB" sz="2400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4877736" y="6469100"/>
            <a:ext cx="432000" cy="0"/>
          </a:xfrm>
          <a:prstGeom prst="line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 rot="16200000">
            <a:off x="-253523" y="4243452"/>
            <a:ext cx="26513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dirty="0" smtClean="0"/>
              <a:t>time over threshold</a:t>
            </a:r>
            <a:endParaRPr lang="en-GB" sz="2400" dirty="0"/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1119808" y="2667392"/>
            <a:ext cx="0" cy="432048"/>
          </a:xfrm>
          <a:prstGeom prst="line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2060272" y="2641344"/>
            <a:ext cx="4320000" cy="2160000"/>
          </a:xfrm>
          <a:prstGeom prst="line">
            <a:avLst/>
          </a:prstGeom>
          <a:ln w="158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/>
              <p:cNvSpPr txBox="1"/>
              <p:nvPr/>
            </p:nvSpPr>
            <p:spPr>
              <a:xfrm>
                <a:off x="5067424" y="3866103"/>
                <a:ext cx="215943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nl-NL" sz="2400" b="0" i="1" smtClean="0">
                          <a:latin typeface="Cambria Math" panose="02040503050406030204" pitchFamily="18" charset="0"/>
                        </a:rPr>
                        <m:t>𝑔</m:t>
                      </m:r>
                      <m:d>
                        <m:dPr>
                          <m:ctrlPr>
                            <a:rPr lang="nl-NL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nl-NL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nl-NL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nl-NL" sz="2400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nl-NL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nl-NL" sz="2400" b="0" i="1" smtClean="0">
                          <a:latin typeface="Cambria Math" panose="02040503050406030204" pitchFamily="18" charset="0"/>
                        </a:rPr>
                        <m:t>𝑏𝑥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67424" y="3866103"/>
                <a:ext cx="2159437" cy="461665"/>
              </a:xfrm>
              <a:prstGeom prst="rect">
                <a:avLst/>
              </a:prstGeom>
              <a:blipFill rotWithShape="0">
                <a:blip r:embed="rId2"/>
                <a:stretch>
                  <a:fillRect b="-1052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Straight Connector 14"/>
          <p:cNvCxnSpPr/>
          <p:nvPr/>
        </p:nvCxnSpPr>
        <p:spPr>
          <a:xfrm>
            <a:off x="4071465" y="3835000"/>
            <a:ext cx="0" cy="2088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921002" y="5947020"/>
            <a:ext cx="32733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200" dirty="0" smtClean="0"/>
              <a:t>1</a:t>
            </a:r>
            <a:endParaRPr lang="en-GB" sz="2200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1998593" y="3839830"/>
            <a:ext cx="20880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2580288" y="4827632"/>
            <a:ext cx="0" cy="1080000"/>
          </a:xfrm>
          <a:prstGeom prst="line">
            <a:avLst/>
          </a:prstGeom>
          <a:ln w="158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2" name="TextBox 21"/>
              <p:cNvSpPr txBox="1"/>
              <p:nvPr/>
            </p:nvSpPr>
            <p:spPr>
              <a:xfrm>
                <a:off x="2369257" y="5927184"/>
                <a:ext cx="520527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nl-NL" sz="2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nl-NL" sz="2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GB" sz="2200" dirty="0"/>
              </a:p>
            </p:txBody>
          </p:sp>
        </mc:Choice>
        <mc:Fallback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9257" y="5927184"/>
                <a:ext cx="520527" cy="43088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Freeform 22"/>
          <p:cNvSpPr/>
          <p:nvPr/>
        </p:nvSpPr>
        <p:spPr>
          <a:xfrm>
            <a:off x="2584832" y="3607688"/>
            <a:ext cx="1920240" cy="2168272"/>
          </a:xfrm>
          <a:custGeom>
            <a:avLst/>
            <a:gdLst>
              <a:gd name="connsiteX0" fmla="*/ 0 w 1920240"/>
              <a:gd name="connsiteY0" fmla="*/ 2377440 h 2377440"/>
              <a:gd name="connsiteX1" fmla="*/ 1920240 w 1920240"/>
              <a:gd name="connsiteY1" fmla="*/ 0 h 2377440"/>
              <a:gd name="connsiteX0" fmla="*/ 0 w 1920240"/>
              <a:gd name="connsiteY0" fmla="*/ 2377440 h 2377440"/>
              <a:gd name="connsiteX1" fmla="*/ 1920240 w 1920240"/>
              <a:gd name="connsiteY1" fmla="*/ 0 h 2377440"/>
              <a:gd name="connsiteX0" fmla="*/ 0 w 1920240"/>
              <a:gd name="connsiteY0" fmla="*/ 2377440 h 2377440"/>
              <a:gd name="connsiteX1" fmla="*/ 1920240 w 1920240"/>
              <a:gd name="connsiteY1" fmla="*/ 0 h 2377440"/>
              <a:gd name="connsiteX0" fmla="*/ 0 w 1920240"/>
              <a:gd name="connsiteY0" fmla="*/ 2377440 h 2377440"/>
              <a:gd name="connsiteX1" fmla="*/ 1920240 w 1920240"/>
              <a:gd name="connsiteY1" fmla="*/ 0 h 2377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920240" h="2377440">
                <a:moveTo>
                  <a:pt x="0" y="2377440"/>
                </a:moveTo>
                <a:cubicBezTo>
                  <a:pt x="0" y="1371600"/>
                  <a:pt x="548640" y="735930"/>
                  <a:pt x="1920240" y="0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5" name="Straight Connector 24"/>
          <p:cNvCxnSpPr/>
          <p:nvPr/>
        </p:nvCxnSpPr>
        <p:spPr>
          <a:xfrm flipV="1">
            <a:off x="4482976" y="2898656"/>
            <a:ext cx="1440000" cy="72000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6" name="TextBox 25"/>
              <p:cNvSpPr txBox="1"/>
              <p:nvPr/>
            </p:nvSpPr>
            <p:spPr>
              <a:xfrm>
                <a:off x="5039608" y="4501907"/>
                <a:ext cx="2412712" cy="8438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nl-NL" sz="2400" b="0" i="1" smtClean="0"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lang="nl-NL" sz="24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nl-NL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nl-NL" sz="2400" b="0" i="1" smtClean="0">
                          <a:latin typeface="Cambria Math" panose="02040503050406030204" pitchFamily="18" charset="0"/>
                        </a:rPr>
                        <m:t>)=</m:t>
                      </m:r>
                      <m:rad>
                        <m:radPr>
                          <m:degHide m:val="on"/>
                          <m:ctrlPr>
                            <a:rPr lang="nl-NL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nl-NL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nl-NL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nl-NL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nl-NL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nl-NL" sz="24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nl-NL" sz="24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nl-NL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en-GB" sz="2400" dirty="0"/>
              </a:p>
            </p:txBody>
          </p:sp>
        </mc:Choice>
        <mc:Fallback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9608" y="4501907"/>
                <a:ext cx="2412712" cy="843885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8" name="Straight Connector 27"/>
          <p:cNvCxnSpPr/>
          <p:nvPr/>
        </p:nvCxnSpPr>
        <p:spPr>
          <a:xfrm>
            <a:off x="3092728" y="4955032"/>
            <a:ext cx="1800000" cy="0"/>
          </a:xfrm>
          <a:prstGeom prst="line">
            <a:avLst/>
          </a:prstGeom>
          <a:ln>
            <a:solidFill>
              <a:schemeClr val="tx1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9" name="TextBox 28"/>
              <p:cNvSpPr txBox="1"/>
              <p:nvPr/>
            </p:nvSpPr>
            <p:spPr>
              <a:xfrm>
                <a:off x="2699792" y="1836113"/>
                <a:ext cx="3731278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nl-NL" sz="32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nl-NL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nl-NL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nl-NL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≡</m:t>
                      </m:r>
                      <m:r>
                        <a:rPr lang="nl-NL" sz="3200" b="0" i="1" smtClean="0">
                          <a:latin typeface="Cambria Math" panose="02040503050406030204" pitchFamily="18" charset="0"/>
                        </a:rPr>
                        <m:t>𝑔</m:t>
                      </m:r>
                      <m:d>
                        <m:dPr>
                          <m:ctrlPr>
                            <a:rPr lang="nl-NL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nl-NL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nl-NL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nl-NL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h</m:t>
                      </m:r>
                      <m:r>
                        <a:rPr lang="nl-NL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nl-NL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nl-NL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sz="3200" dirty="0"/>
              </a:p>
            </p:txBody>
          </p:sp>
        </mc:Choice>
        <mc:Fallback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9792" y="1836113"/>
                <a:ext cx="3731278" cy="584775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1" name="Straight Connector 30"/>
          <p:cNvCxnSpPr/>
          <p:nvPr/>
        </p:nvCxnSpPr>
        <p:spPr>
          <a:xfrm>
            <a:off x="4944192" y="3402712"/>
            <a:ext cx="180000" cy="360000"/>
          </a:xfrm>
          <a:prstGeom prst="line">
            <a:avLst/>
          </a:prstGeom>
          <a:ln>
            <a:solidFill>
              <a:schemeClr val="tx1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H="1">
            <a:off x="1868592" y="3068960"/>
            <a:ext cx="540000" cy="540000"/>
          </a:xfrm>
          <a:prstGeom prst="line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420353" y="2656855"/>
            <a:ext cx="17549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specification</a:t>
            </a:r>
            <a:endParaRPr lang="en-GB" sz="2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/>
              <p:cNvSpPr txBox="1"/>
              <p:nvPr/>
            </p:nvSpPr>
            <p:spPr>
              <a:xfrm>
                <a:off x="1318816" y="3636466"/>
                <a:ext cx="802207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nl-NL" sz="22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nl-NL" sz="2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nl-NL" sz="2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</m:oMath>
                  </m:oMathPara>
                </a14:m>
                <a:endParaRPr lang="en-GB" sz="2200" dirty="0"/>
              </a:p>
            </p:txBody>
          </p:sp>
        </mc:Choice>
        <mc:Fallback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18816" y="3636466"/>
                <a:ext cx="802207" cy="430887"/>
              </a:xfrm>
              <a:prstGeom prst="rect">
                <a:avLst/>
              </a:prstGeom>
              <a:blipFill rotWithShape="0">
                <a:blip r:embed="rId6"/>
                <a:stretch>
                  <a:fillRect b="-1714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00970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Time slewing (1/1)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7</a:t>
            </a:fld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694616" y="1623840"/>
            <a:ext cx="7740000" cy="507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 dirty="0">
              <a:solidFill>
                <a:schemeClr val="tx1"/>
              </a:solidFill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1856256" y="3562577"/>
            <a:ext cx="5400000" cy="2038920"/>
          </a:xfrm>
          <a:custGeom>
            <a:avLst/>
            <a:gdLst>
              <a:gd name="connsiteX0" fmla="*/ 0 w 3642360"/>
              <a:gd name="connsiteY0" fmla="*/ 1478382 h 1539342"/>
              <a:gd name="connsiteX1" fmla="*/ 640080 w 3642360"/>
              <a:gd name="connsiteY1" fmla="*/ 102 h 1539342"/>
              <a:gd name="connsiteX2" fmla="*/ 3642360 w 3642360"/>
              <a:gd name="connsiteY2" fmla="*/ 1539342 h 1539342"/>
              <a:gd name="connsiteX0" fmla="*/ 0 w 3642360"/>
              <a:gd name="connsiteY0" fmla="*/ 1478382 h 1539342"/>
              <a:gd name="connsiteX1" fmla="*/ 640080 w 3642360"/>
              <a:gd name="connsiteY1" fmla="*/ 102 h 1539342"/>
              <a:gd name="connsiteX2" fmla="*/ 3642360 w 3642360"/>
              <a:gd name="connsiteY2" fmla="*/ 1539342 h 1539342"/>
              <a:gd name="connsiteX0" fmla="*/ 0 w 3642360"/>
              <a:gd name="connsiteY0" fmla="*/ 1478382 h 1539342"/>
              <a:gd name="connsiteX1" fmla="*/ 640080 w 3642360"/>
              <a:gd name="connsiteY1" fmla="*/ 102 h 1539342"/>
              <a:gd name="connsiteX2" fmla="*/ 3642360 w 3642360"/>
              <a:gd name="connsiteY2" fmla="*/ 1539342 h 1539342"/>
              <a:gd name="connsiteX0" fmla="*/ 0 w 3642360"/>
              <a:gd name="connsiteY0" fmla="*/ 1463145 h 1524105"/>
              <a:gd name="connsiteX1" fmla="*/ 899160 w 3642360"/>
              <a:gd name="connsiteY1" fmla="*/ 105 h 1524105"/>
              <a:gd name="connsiteX2" fmla="*/ 3642360 w 3642360"/>
              <a:gd name="connsiteY2" fmla="*/ 1524105 h 1524105"/>
              <a:gd name="connsiteX0" fmla="*/ 0 w 3642360"/>
              <a:gd name="connsiteY0" fmla="*/ 1463145 h 1524105"/>
              <a:gd name="connsiteX1" fmla="*/ 899160 w 3642360"/>
              <a:gd name="connsiteY1" fmla="*/ 105 h 1524105"/>
              <a:gd name="connsiteX2" fmla="*/ 3642360 w 3642360"/>
              <a:gd name="connsiteY2" fmla="*/ 1524105 h 1524105"/>
              <a:gd name="connsiteX0" fmla="*/ 0 w 3642360"/>
              <a:gd name="connsiteY0" fmla="*/ 1463093 h 1524053"/>
              <a:gd name="connsiteX1" fmla="*/ 899160 w 3642360"/>
              <a:gd name="connsiteY1" fmla="*/ 53 h 1524053"/>
              <a:gd name="connsiteX2" fmla="*/ 3642360 w 3642360"/>
              <a:gd name="connsiteY2" fmla="*/ 1524053 h 1524053"/>
              <a:gd name="connsiteX0" fmla="*/ 0 w 3866980"/>
              <a:gd name="connsiteY0" fmla="*/ 1471351 h 1524040"/>
              <a:gd name="connsiteX1" fmla="*/ 1123780 w 3866980"/>
              <a:gd name="connsiteY1" fmla="*/ 40 h 1524040"/>
              <a:gd name="connsiteX2" fmla="*/ 3866980 w 3866980"/>
              <a:gd name="connsiteY2" fmla="*/ 1524040 h 1524040"/>
              <a:gd name="connsiteX0" fmla="*/ 0 w 3866980"/>
              <a:gd name="connsiteY0" fmla="*/ 1529207 h 1529207"/>
              <a:gd name="connsiteX1" fmla="*/ 1123780 w 3866980"/>
              <a:gd name="connsiteY1" fmla="*/ 1 h 1529207"/>
              <a:gd name="connsiteX2" fmla="*/ 3866980 w 3866980"/>
              <a:gd name="connsiteY2" fmla="*/ 1524001 h 1529207"/>
              <a:gd name="connsiteX0" fmla="*/ 0 w 3866980"/>
              <a:gd name="connsiteY0" fmla="*/ 1529207 h 1529207"/>
              <a:gd name="connsiteX1" fmla="*/ 1123780 w 3866980"/>
              <a:gd name="connsiteY1" fmla="*/ 1 h 1529207"/>
              <a:gd name="connsiteX2" fmla="*/ 3866980 w 3866980"/>
              <a:gd name="connsiteY2" fmla="*/ 1524001 h 1529207"/>
              <a:gd name="connsiteX0" fmla="*/ 0 w 3866980"/>
              <a:gd name="connsiteY0" fmla="*/ 1529207 h 1529214"/>
              <a:gd name="connsiteX1" fmla="*/ 1123780 w 3866980"/>
              <a:gd name="connsiteY1" fmla="*/ 1 h 1529214"/>
              <a:gd name="connsiteX2" fmla="*/ 3866980 w 3866980"/>
              <a:gd name="connsiteY2" fmla="*/ 1524001 h 1529214"/>
              <a:gd name="connsiteX0" fmla="*/ 0 w 3866980"/>
              <a:gd name="connsiteY0" fmla="*/ 1529207 h 1529214"/>
              <a:gd name="connsiteX1" fmla="*/ 1123780 w 3866980"/>
              <a:gd name="connsiteY1" fmla="*/ 1 h 1529214"/>
              <a:gd name="connsiteX2" fmla="*/ 3866980 w 3866980"/>
              <a:gd name="connsiteY2" fmla="*/ 1524001 h 1529214"/>
              <a:gd name="connsiteX0" fmla="*/ 0 w 3866980"/>
              <a:gd name="connsiteY0" fmla="*/ 1529232 h 1529239"/>
              <a:gd name="connsiteX1" fmla="*/ 1123780 w 3866980"/>
              <a:gd name="connsiteY1" fmla="*/ 26 h 1529239"/>
              <a:gd name="connsiteX2" fmla="*/ 3866980 w 3866980"/>
              <a:gd name="connsiteY2" fmla="*/ 1524026 h 1529239"/>
              <a:gd name="connsiteX0" fmla="*/ 0 w 3866980"/>
              <a:gd name="connsiteY0" fmla="*/ 1529232 h 1529239"/>
              <a:gd name="connsiteX1" fmla="*/ 1123780 w 3866980"/>
              <a:gd name="connsiteY1" fmla="*/ 26 h 1529239"/>
              <a:gd name="connsiteX2" fmla="*/ 3866980 w 3866980"/>
              <a:gd name="connsiteY2" fmla="*/ 1524026 h 1529239"/>
              <a:gd name="connsiteX0" fmla="*/ 0 w 3866980"/>
              <a:gd name="connsiteY0" fmla="*/ 1529232 h 1529232"/>
              <a:gd name="connsiteX1" fmla="*/ 1123780 w 3866980"/>
              <a:gd name="connsiteY1" fmla="*/ 26 h 1529232"/>
              <a:gd name="connsiteX2" fmla="*/ 3866980 w 3866980"/>
              <a:gd name="connsiteY2" fmla="*/ 1524026 h 15292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866980" h="1529232">
                <a:moveTo>
                  <a:pt x="0" y="1529232"/>
                </a:moveTo>
                <a:cubicBezTo>
                  <a:pt x="735646" y="1524802"/>
                  <a:pt x="680259" y="-7376"/>
                  <a:pt x="1123780" y="26"/>
                </a:cubicBezTo>
                <a:cubicBezTo>
                  <a:pt x="1567301" y="7428"/>
                  <a:pt x="1582343" y="1531058"/>
                  <a:pt x="3866980" y="1524026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553704" y="5601817"/>
            <a:ext cx="612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 rot="16200000">
            <a:off x="298775" y="3595959"/>
            <a:ext cx="14554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charge [V]</a:t>
            </a:r>
            <a:endParaRPr lang="en-GB" sz="2400" dirty="0"/>
          </a:p>
        </p:txBody>
      </p:sp>
      <p:cxnSp>
        <p:nvCxnSpPr>
          <p:cNvPr id="14" name="Straight Connector 13"/>
          <p:cNvCxnSpPr/>
          <p:nvPr/>
        </p:nvCxnSpPr>
        <p:spPr>
          <a:xfrm flipV="1">
            <a:off x="1063389" y="2641105"/>
            <a:ext cx="0" cy="432048"/>
          </a:xfrm>
          <a:prstGeom prst="line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5925425" y="4620856"/>
            <a:ext cx="13828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threshold</a:t>
            </a:r>
            <a:endParaRPr lang="en-GB" sz="2400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2262016" y="5417697"/>
            <a:ext cx="0" cy="432000"/>
          </a:xfrm>
          <a:prstGeom prst="line">
            <a:avLst/>
          </a:prstGeom>
          <a:ln w="1905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Freeform 29"/>
          <p:cNvSpPr/>
          <p:nvPr/>
        </p:nvSpPr>
        <p:spPr>
          <a:xfrm>
            <a:off x="1855080" y="2717354"/>
            <a:ext cx="5400000" cy="2880000"/>
          </a:xfrm>
          <a:custGeom>
            <a:avLst/>
            <a:gdLst>
              <a:gd name="connsiteX0" fmla="*/ 0 w 3642360"/>
              <a:gd name="connsiteY0" fmla="*/ 1478382 h 1539342"/>
              <a:gd name="connsiteX1" fmla="*/ 640080 w 3642360"/>
              <a:gd name="connsiteY1" fmla="*/ 102 h 1539342"/>
              <a:gd name="connsiteX2" fmla="*/ 3642360 w 3642360"/>
              <a:gd name="connsiteY2" fmla="*/ 1539342 h 1539342"/>
              <a:gd name="connsiteX0" fmla="*/ 0 w 3642360"/>
              <a:gd name="connsiteY0" fmla="*/ 1478382 h 1539342"/>
              <a:gd name="connsiteX1" fmla="*/ 640080 w 3642360"/>
              <a:gd name="connsiteY1" fmla="*/ 102 h 1539342"/>
              <a:gd name="connsiteX2" fmla="*/ 3642360 w 3642360"/>
              <a:gd name="connsiteY2" fmla="*/ 1539342 h 1539342"/>
              <a:gd name="connsiteX0" fmla="*/ 0 w 3642360"/>
              <a:gd name="connsiteY0" fmla="*/ 1478382 h 1539342"/>
              <a:gd name="connsiteX1" fmla="*/ 640080 w 3642360"/>
              <a:gd name="connsiteY1" fmla="*/ 102 h 1539342"/>
              <a:gd name="connsiteX2" fmla="*/ 3642360 w 3642360"/>
              <a:gd name="connsiteY2" fmla="*/ 1539342 h 1539342"/>
              <a:gd name="connsiteX0" fmla="*/ 0 w 3642360"/>
              <a:gd name="connsiteY0" fmla="*/ 1463145 h 1524105"/>
              <a:gd name="connsiteX1" fmla="*/ 899160 w 3642360"/>
              <a:gd name="connsiteY1" fmla="*/ 105 h 1524105"/>
              <a:gd name="connsiteX2" fmla="*/ 3642360 w 3642360"/>
              <a:gd name="connsiteY2" fmla="*/ 1524105 h 1524105"/>
              <a:gd name="connsiteX0" fmla="*/ 0 w 3642360"/>
              <a:gd name="connsiteY0" fmla="*/ 1463145 h 1524105"/>
              <a:gd name="connsiteX1" fmla="*/ 899160 w 3642360"/>
              <a:gd name="connsiteY1" fmla="*/ 105 h 1524105"/>
              <a:gd name="connsiteX2" fmla="*/ 3642360 w 3642360"/>
              <a:gd name="connsiteY2" fmla="*/ 1524105 h 1524105"/>
              <a:gd name="connsiteX0" fmla="*/ 0 w 3642360"/>
              <a:gd name="connsiteY0" fmla="*/ 1463093 h 1524053"/>
              <a:gd name="connsiteX1" fmla="*/ 899160 w 3642360"/>
              <a:gd name="connsiteY1" fmla="*/ 53 h 1524053"/>
              <a:gd name="connsiteX2" fmla="*/ 3642360 w 3642360"/>
              <a:gd name="connsiteY2" fmla="*/ 1524053 h 1524053"/>
              <a:gd name="connsiteX0" fmla="*/ 0 w 3866980"/>
              <a:gd name="connsiteY0" fmla="*/ 1471351 h 1524040"/>
              <a:gd name="connsiteX1" fmla="*/ 1123780 w 3866980"/>
              <a:gd name="connsiteY1" fmla="*/ 40 h 1524040"/>
              <a:gd name="connsiteX2" fmla="*/ 3866980 w 3866980"/>
              <a:gd name="connsiteY2" fmla="*/ 1524040 h 1524040"/>
              <a:gd name="connsiteX0" fmla="*/ 0 w 3866980"/>
              <a:gd name="connsiteY0" fmla="*/ 1529207 h 1529207"/>
              <a:gd name="connsiteX1" fmla="*/ 1123780 w 3866980"/>
              <a:gd name="connsiteY1" fmla="*/ 1 h 1529207"/>
              <a:gd name="connsiteX2" fmla="*/ 3866980 w 3866980"/>
              <a:gd name="connsiteY2" fmla="*/ 1524001 h 1529207"/>
              <a:gd name="connsiteX0" fmla="*/ 0 w 3866980"/>
              <a:gd name="connsiteY0" fmla="*/ 1529207 h 1529207"/>
              <a:gd name="connsiteX1" fmla="*/ 1123780 w 3866980"/>
              <a:gd name="connsiteY1" fmla="*/ 1 h 1529207"/>
              <a:gd name="connsiteX2" fmla="*/ 3866980 w 3866980"/>
              <a:gd name="connsiteY2" fmla="*/ 1524001 h 1529207"/>
              <a:gd name="connsiteX0" fmla="*/ 0 w 3866980"/>
              <a:gd name="connsiteY0" fmla="*/ 1529207 h 1529214"/>
              <a:gd name="connsiteX1" fmla="*/ 1123780 w 3866980"/>
              <a:gd name="connsiteY1" fmla="*/ 1 h 1529214"/>
              <a:gd name="connsiteX2" fmla="*/ 3866980 w 3866980"/>
              <a:gd name="connsiteY2" fmla="*/ 1524001 h 1529214"/>
              <a:gd name="connsiteX0" fmla="*/ 0 w 3866980"/>
              <a:gd name="connsiteY0" fmla="*/ 1529207 h 1529214"/>
              <a:gd name="connsiteX1" fmla="*/ 1123780 w 3866980"/>
              <a:gd name="connsiteY1" fmla="*/ 1 h 1529214"/>
              <a:gd name="connsiteX2" fmla="*/ 3866980 w 3866980"/>
              <a:gd name="connsiteY2" fmla="*/ 1524001 h 1529214"/>
              <a:gd name="connsiteX0" fmla="*/ 0 w 3866980"/>
              <a:gd name="connsiteY0" fmla="*/ 1529232 h 1529239"/>
              <a:gd name="connsiteX1" fmla="*/ 1123780 w 3866980"/>
              <a:gd name="connsiteY1" fmla="*/ 26 h 1529239"/>
              <a:gd name="connsiteX2" fmla="*/ 3866980 w 3866980"/>
              <a:gd name="connsiteY2" fmla="*/ 1524026 h 1529239"/>
              <a:gd name="connsiteX0" fmla="*/ 0 w 3866980"/>
              <a:gd name="connsiteY0" fmla="*/ 1529232 h 1529239"/>
              <a:gd name="connsiteX1" fmla="*/ 1123780 w 3866980"/>
              <a:gd name="connsiteY1" fmla="*/ 26 h 1529239"/>
              <a:gd name="connsiteX2" fmla="*/ 3866980 w 3866980"/>
              <a:gd name="connsiteY2" fmla="*/ 1524026 h 1529239"/>
              <a:gd name="connsiteX0" fmla="*/ 0 w 3866980"/>
              <a:gd name="connsiteY0" fmla="*/ 1529232 h 1529232"/>
              <a:gd name="connsiteX1" fmla="*/ 1123780 w 3866980"/>
              <a:gd name="connsiteY1" fmla="*/ 26 h 1529232"/>
              <a:gd name="connsiteX2" fmla="*/ 3866980 w 3866980"/>
              <a:gd name="connsiteY2" fmla="*/ 1524026 h 15292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866980" h="1529232">
                <a:moveTo>
                  <a:pt x="0" y="1529232"/>
                </a:moveTo>
                <a:cubicBezTo>
                  <a:pt x="735646" y="1524802"/>
                  <a:pt x="680259" y="-7376"/>
                  <a:pt x="1123780" y="26"/>
                </a:cubicBezTo>
                <a:cubicBezTo>
                  <a:pt x="1567301" y="7428"/>
                  <a:pt x="1582343" y="1531058"/>
                  <a:pt x="3866980" y="1524026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2" name="Straight Connector 31"/>
          <p:cNvCxnSpPr/>
          <p:nvPr/>
        </p:nvCxnSpPr>
        <p:spPr>
          <a:xfrm flipH="1">
            <a:off x="3408824" y="2193817"/>
            <a:ext cx="0" cy="3420000"/>
          </a:xfrm>
          <a:prstGeom prst="line">
            <a:avLst/>
          </a:prstGeom>
          <a:ln w="1905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4208081" y="2503137"/>
                <a:ext cx="3685240" cy="6450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Δ</m:t>
                      </m:r>
                      <m:r>
                        <a:rPr lang="nl-NL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</m:t>
                      </m:r>
                      <m:r>
                        <a:rPr lang="nl-NL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GB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𝜏</m:t>
                      </m:r>
                      <m:r>
                        <a:rPr lang="en-GB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d>
                        <m:dPr>
                          <m:endChr m:val=""/>
                          <m:ctrlPr>
                            <a:rPr lang="en-GB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ad>
                            <m:radPr>
                              <m:degHide m:val="on"/>
                              <m:ctrlPr>
                                <a:rPr lang="en-GB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func>
                                <m:funcPr>
                                  <m:ctrlPr>
                                    <a:rPr lang="en-GB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a:rPr lang="nl-NL" sz="240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2 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GB" sz="240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log</m:t>
                                  </m:r>
                                </m:fName>
                                <m:e>
                                  <m:d>
                                    <m:dPr>
                                      <m:ctrlPr>
                                        <a:rPr lang="en-GB" sz="24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type m:val="lin"/>
                                          <m:ctrlPr>
                                            <a:rPr lang="en-GB" sz="24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nl-NL" sz="24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num>
                                        <m:den>
                                          <m:sSub>
                                            <m:sSubPr>
                                              <m:ctrlPr>
                                                <a:rPr lang="en-GB" sz="24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nl-NL" sz="24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𝑥</m:t>
                                              </m:r>
                                            </m:e>
                                            <m:sub>
                                              <m:r>
                                                <a:rPr lang="nl-NL" sz="24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0</m:t>
                                              </m:r>
                                            </m:sub>
                                          </m:sSub>
                                        </m:den>
                                      </m:f>
                                    </m:e>
                                  </m:d>
                                </m:e>
                              </m:func>
                            </m:e>
                          </m:rad>
                          <m:r>
                            <a:rPr lang="nl-NL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</m:e>
                      </m:d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8081" y="2503137"/>
                <a:ext cx="3685240" cy="645048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6" name="Straight Connector 45"/>
          <p:cNvCxnSpPr/>
          <p:nvPr/>
        </p:nvCxnSpPr>
        <p:spPr>
          <a:xfrm flipV="1">
            <a:off x="2267744" y="5752688"/>
            <a:ext cx="288000" cy="1"/>
          </a:xfrm>
          <a:prstGeom prst="line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1439928" y="4891257"/>
            <a:ext cx="43200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2915816" y="3701793"/>
                <a:ext cx="37561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2400" i="1" spc="-100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𝜏</m:t>
                      </m:r>
                    </m:oMath>
                  </m:oMathPara>
                </a14:m>
                <a:endParaRPr lang="en-GB" sz="2400" spc="-100" dirty="0"/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5816" y="3701793"/>
                <a:ext cx="375616" cy="461665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0" name="Straight Connector 49"/>
          <p:cNvCxnSpPr/>
          <p:nvPr/>
        </p:nvCxnSpPr>
        <p:spPr>
          <a:xfrm flipV="1">
            <a:off x="2843808" y="4183753"/>
            <a:ext cx="504000" cy="1"/>
          </a:xfrm>
          <a:prstGeom prst="line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2569480" y="4901169"/>
            <a:ext cx="0" cy="936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1443736" y="5432937"/>
            <a:ext cx="792000" cy="0"/>
          </a:xfrm>
          <a:prstGeom prst="line">
            <a:avLst/>
          </a:prstGeom>
          <a:ln w="1905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994309" y="5211297"/>
                <a:ext cx="527067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nl-NL" sz="2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nl-NL" sz="22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GB" sz="2200" dirty="0"/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4309" y="5211297"/>
                <a:ext cx="527067" cy="430887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5" name="TextBox 54"/>
          <p:cNvSpPr txBox="1"/>
          <p:nvPr/>
        </p:nvSpPr>
        <p:spPr>
          <a:xfrm>
            <a:off x="1850936" y="1849017"/>
            <a:ext cx="13083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dirty="0" smtClean="0"/>
              <a:t>Gaussian</a:t>
            </a:r>
            <a:endParaRPr lang="en-GB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/>
              <p:cNvSpPr txBox="1"/>
              <p:nvPr/>
            </p:nvSpPr>
            <p:spPr>
              <a:xfrm>
                <a:off x="1000219" y="4642089"/>
                <a:ext cx="520527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nl-NL" sz="2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nl-NL" sz="2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GB" sz="2200" dirty="0"/>
              </a:p>
            </p:txBody>
          </p:sp>
        </mc:Choice>
        <mc:Fallback xmlns=""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0219" y="4642089"/>
                <a:ext cx="520527" cy="430887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/>
              <p:cNvSpPr txBox="1"/>
              <p:nvPr/>
            </p:nvSpPr>
            <p:spPr>
              <a:xfrm>
                <a:off x="2175525" y="5806425"/>
                <a:ext cx="534570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sz="22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Δ</m:t>
                      </m:r>
                      <m:r>
                        <a:rPr lang="nl-NL" sz="2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</m:t>
                      </m:r>
                    </m:oMath>
                  </m:oMathPara>
                </a14:m>
                <a:endParaRPr lang="en-GB" sz="2200" dirty="0"/>
              </a:p>
            </p:txBody>
          </p:sp>
        </mc:Choice>
        <mc:Fallback xmlns=""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5525" y="5806425"/>
                <a:ext cx="534570" cy="430887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2" name="Right Brace 61"/>
          <p:cNvSpPr/>
          <p:nvPr/>
        </p:nvSpPr>
        <p:spPr>
          <a:xfrm rot="16200000">
            <a:off x="2389480" y="1585930"/>
            <a:ext cx="216000" cy="1764000"/>
          </a:xfrm>
          <a:prstGeom prst="righ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3" name="Straight Connector 62"/>
          <p:cNvCxnSpPr/>
          <p:nvPr/>
        </p:nvCxnSpPr>
        <p:spPr>
          <a:xfrm flipV="1">
            <a:off x="1552984" y="2188673"/>
            <a:ext cx="0" cy="342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3059832" y="6135687"/>
            <a:ext cx="7569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time</a:t>
            </a:r>
            <a:endParaRPr lang="en-GB" sz="2400" dirty="0"/>
          </a:p>
        </p:txBody>
      </p:sp>
      <p:cxnSp>
        <p:nvCxnSpPr>
          <p:cNvPr id="65" name="Straight Connector 64"/>
          <p:cNvCxnSpPr/>
          <p:nvPr/>
        </p:nvCxnSpPr>
        <p:spPr>
          <a:xfrm>
            <a:off x="3917386" y="6382715"/>
            <a:ext cx="432000" cy="0"/>
          </a:xfrm>
          <a:prstGeom prst="line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/>
              <p:cNvSpPr txBox="1"/>
              <p:nvPr/>
            </p:nvSpPr>
            <p:spPr>
              <a:xfrm>
                <a:off x="6080289" y="3220193"/>
                <a:ext cx="2164119" cy="64504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"/>
                          <m:ctrlPr>
                            <a:rPr lang="nl-NL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ad>
                            <m:radPr>
                              <m:degHide m:val="on"/>
                              <m:ctrlPr>
                                <a:rPr lang="en-GB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func>
                                <m:funcPr>
                                  <m:ctrlPr>
                                    <a:rPr lang="en-GB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a:rPr lang="nl-NL" sz="240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2 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GB" sz="240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log</m:t>
                                  </m:r>
                                </m:fName>
                                <m:e>
                                  <m:d>
                                    <m:dPr>
                                      <m:ctrlPr>
                                        <a:rPr lang="en-GB" sz="24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type m:val="lin"/>
                                          <m:ctrlPr>
                                            <a:rPr lang="en-GB" sz="24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nl-NL" sz="24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num>
                                        <m:den>
                                          <m:sSub>
                                            <m:sSubPr>
                                              <m:ctrlPr>
                                                <a:rPr lang="en-GB" sz="24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nl-NL" sz="24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𝑥</m:t>
                                              </m:r>
                                            </m:e>
                                            <m:sub>
                                              <m:r>
                                                <a:rPr lang="nl-NL" sz="24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1</m:t>
                                              </m:r>
                                            </m:sub>
                                          </m:sSub>
                                        </m:den>
                                      </m:f>
                                    </m:e>
                                  </m:d>
                                </m:e>
                              </m:func>
                            </m:e>
                          </m:rad>
                        </m:e>
                      </m:d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66" name="TextBox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80289" y="3220193"/>
                <a:ext cx="2164119" cy="645048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54028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Rectangle 115"/>
          <p:cNvSpPr/>
          <p:nvPr/>
        </p:nvSpPr>
        <p:spPr>
          <a:xfrm>
            <a:off x="694616" y="1623840"/>
            <a:ext cx="7740000" cy="507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Time slewing (2/2)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8</a:t>
            </a:fld>
            <a:endParaRPr lang="en-GB"/>
          </a:p>
        </p:txBody>
      </p:sp>
      <p:grpSp>
        <p:nvGrpSpPr>
          <p:cNvPr id="98" name="Group 97"/>
          <p:cNvGrpSpPr>
            <a:grpSpLocks noChangeAspect="1"/>
          </p:cNvGrpSpPr>
          <p:nvPr/>
        </p:nvGrpSpPr>
        <p:grpSpPr>
          <a:xfrm>
            <a:off x="2108488" y="3717192"/>
            <a:ext cx="1440000" cy="1440000"/>
            <a:chOff x="4211960" y="2895474"/>
            <a:chExt cx="1116000" cy="1116000"/>
          </a:xfrm>
        </p:grpSpPr>
        <p:grpSp>
          <p:nvGrpSpPr>
            <p:cNvPr id="41" name="Group 40"/>
            <p:cNvGrpSpPr>
              <a:grpSpLocks noChangeAspect="1"/>
            </p:cNvGrpSpPr>
            <p:nvPr/>
          </p:nvGrpSpPr>
          <p:grpSpPr>
            <a:xfrm>
              <a:off x="4238248" y="3285024"/>
              <a:ext cx="360460" cy="360000"/>
              <a:chOff x="1963992" y="1066800"/>
              <a:chExt cx="1237996" cy="1236417"/>
            </a:xfrm>
            <a:solidFill>
              <a:schemeClr val="bg1"/>
            </a:solidFill>
          </p:grpSpPr>
          <p:sp>
            <p:nvSpPr>
              <p:cNvPr id="42" name="Freeform 41"/>
              <p:cNvSpPr/>
              <p:nvPr/>
            </p:nvSpPr>
            <p:spPr>
              <a:xfrm flipV="1">
                <a:off x="1968000" y="1691217"/>
                <a:ext cx="1224000" cy="612000"/>
              </a:xfrm>
              <a:custGeom>
                <a:avLst/>
                <a:gdLst>
                  <a:gd name="connsiteX0" fmla="*/ 0 w 1061884"/>
                  <a:gd name="connsiteY0" fmla="*/ 786580 h 786580"/>
                  <a:gd name="connsiteX1" fmla="*/ 117987 w 1061884"/>
                  <a:gd name="connsiteY1" fmla="*/ 49161 h 786580"/>
                  <a:gd name="connsiteX2" fmla="*/ 619433 w 1061884"/>
                  <a:gd name="connsiteY2" fmla="*/ 491612 h 786580"/>
                  <a:gd name="connsiteX3" fmla="*/ 1061884 w 1061884"/>
                  <a:gd name="connsiteY3" fmla="*/ 565354 h 786580"/>
                  <a:gd name="connsiteX0" fmla="*/ 0 w 1061884"/>
                  <a:gd name="connsiteY0" fmla="*/ 684616 h 684616"/>
                  <a:gd name="connsiteX1" fmla="*/ 117987 w 1061884"/>
                  <a:gd name="connsiteY1" fmla="*/ 34595 h 684616"/>
                  <a:gd name="connsiteX2" fmla="*/ 619433 w 1061884"/>
                  <a:gd name="connsiteY2" fmla="*/ 477046 h 684616"/>
                  <a:gd name="connsiteX3" fmla="*/ 1061884 w 1061884"/>
                  <a:gd name="connsiteY3" fmla="*/ 550788 h 684616"/>
                  <a:gd name="connsiteX0" fmla="*/ 0 w 1061884"/>
                  <a:gd name="connsiteY0" fmla="*/ 667622 h 667622"/>
                  <a:gd name="connsiteX1" fmla="*/ 117987 w 1061884"/>
                  <a:gd name="connsiteY1" fmla="*/ 32167 h 667622"/>
                  <a:gd name="connsiteX2" fmla="*/ 619433 w 1061884"/>
                  <a:gd name="connsiteY2" fmla="*/ 474618 h 667622"/>
                  <a:gd name="connsiteX3" fmla="*/ 1061884 w 1061884"/>
                  <a:gd name="connsiteY3" fmla="*/ 548360 h 667622"/>
                  <a:gd name="connsiteX0" fmla="*/ 0 w 1211728"/>
                  <a:gd name="connsiteY0" fmla="*/ 664787 h 664787"/>
                  <a:gd name="connsiteX1" fmla="*/ 267831 w 1211728"/>
                  <a:gd name="connsiteY1" fmla="*/ 31762 h 664787"/>
                  <a:gd name="connsiteX2" fmla="*/ 769277 w 1211728"/>
                  <a:gd name="connsiteY2" fmla="*/ 474213 h 664787"/>
                  <a:gd name="connsiteX3" fmla="*/ 1211728 w 1211728"/>
                  <a:gd name="connsiteY3" fmla="*/ 547955 h 6647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11728" h="664787">
                    <a:moveTo>
                      <a:pt x="0" y="664787"/>
                    </a:moveTo>
                    <a:cubicBezTo>
                      <a:pt x="7374" y="320658"/>
                      <a:pt x="139618" y="63524"/>
                      <a:pt x="267831" y="31762"/>
                    </a:cubicBezTo>
                    <a:cubicBezTo>
                      <a:pt x="396044" y="0"/>
                      <a:pt x="611961" y="388181"/>
                      <a:pt x="769277" y="474213"/>
                    </a:cubicBezTo>
                    <a:cubicBezTo>
                      <a:pt x="926593" y="560245"/>
                      <a:pt x="1069160" y="554100"/>
                      <a:pt x="1211728" y="547955"/>
                    </a:cubicBezTo>
                  </a:path>
                </a:pathLst>
              </a:cu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3" name="Freeform 42"/>
              <p:cNvSpPr/>
              <p:nvPr/>
            </p:nvSpPr>
            <p:spPr>
              <a:xfrm>
                <a:off x="1963992" y="1066800"/>
                <a:ext cx="1224000" cy="612000"/>
              </a:xfrm>
              <a:custGeom>
                <a:avLst/>
                <a:gdLst>
                  <a:gd name="connsiteX0" fmla="*/ 0 w 1061884"/>
                  <a:gd name="connsiteY0" fmla="*/ 786580 h 786580"/>
                  <a:gd name="connsiteX1" fmla="*/ 117987 w 1061884"/>
                  <a:gd name="connsiteY1" fmla="*/ 49161 h 786580"/>
                  <a:gd name="connsiteX2" fmla="*/ 619433 w 1061884"/>
                  <a:gd name="connsiteY2" fmla="*/ 491612 h 786580"/>
                  <a:gd name="connsiteX3" fmla="*/ 1061884 w 1061884"/>
                  <a:gd name="connsiteY3" fmla="*/ 565354 h 786580"/>
                  <a:gd name="connsiteX0" fmla="*/ 0 w 1061884"/>
                  <a:gd name="connsiteY0" fmla="*/ 684616 h 684616"/>
                  <a:gd name="connsiteX1" fmla="*/ 117987 w 1061884"/>
                  <a:gd name="connsiteY1" fmla="*/ 34595 h 684616"/>
                  <a:gd name="connsiteX2" fmla="*/ 619433 w 1061884"/>
                  <a:gd name="connsiteY2" fmla="*/ 477046 h 684616"/>
                  <a:gd name="connsiteX3" fmla="*/ 1061884 w 1061884"/>
                  <a:gd name="connsiteY3" fmla="*/ 550788 h 684616"/>
                  <a:gd name="connsiteX0" fmla="*/ 0 w 1061884"/>
                  <a:gd name="connsiteY0" fmla="*/ 667622 h 667622"/>
                  <a:gd name="connsiteX1" fmla="*/ 117987 w 1061884"/>
                  <a:gd name="connsiteY1" fmla="*/ 32167 h 667622"/>
                  <a:gd name="connsiteX2" fmla="*/ 619433 w 1061884"/>
                  <a:gd name="connsiteY2" fmla="*/ 474618 h 667622"/>
                  <a:gd name="connsiteX3" fmla="*/ 1061884 w 1061884"/>
                  <a:gd name="connsiteY3" fmla="*/ 548360 h 667622"/>
                  <a:gd name="connsiteX0" fmla="*/ 0 w 1211728"/>
                  <a:gd name="connsiteY0" fmla="*/ 664787 h 664787"/>
                  <a:gd name="connsiteX1" fmla="*/ 267831 w 1211728"/>
                  <a:gd name="connsiteY1" fmla="*/ 31762 h 664787"/>
                  <a:gd name="connsiteX2" fmla="*/ 769277 w 1211728"/>
                  <a:gd name="connsiteY2" fmla="*/ 474213 h 664787"/>
                  <a:gd name="connsiteX3" fmla="*/ 1211728 w 1211728"/>
                  <a:gd name="connsiteY3" fmla="*/ 547955 h 6647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11728" h="664787">
                    <a:moveTo>
                      <a:pt x="0" y="664787"/>
                    </a:moveTo>
                    <a:cubicBezTo>
                      <a:pt x="7374" y="320658"/>
                      <a:pt x="139618" y="63524"/>
                      <a:pt x="267831" y="31762"/>
                    </a:cubicBezTo>
                    <a:cubicBezTo>
                      <a:pt x="396044" y="0"/>
                      <a:pt x="611961" y="388181"/>
                      <a:pt x="769277" y="474213"/>
                    </a:cubicBezTo>
                    <a:cubicBezTo>
                      <a:pt x="926593" y="560245"/>
                      <a:pt x="1069160" y="554100"/>
                      <a:pt x="1211728" y="547955"/>
                    </a:cubicBezTo>
                  </a:path>
                </a:pathLst>
              </a:cu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44" name="Straight Connector 43"/>
              <p:cNvCxnSpPr/>
              <p:nvPr/>
            </p:nvCxnSpPr>
            <p:spPr>
              <a:xfrm rot="5400000">
                <a:off x="3093194" y="1678704"/>
                <a:ext cx="216000" cy="1588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5" name="Group 44"/>
            <p:cNvGrpSpPr>
              <a:grpSpLocks noChangeAspect="1"/>
            </p:cNvGrpSpPr>
            <p:nvPr/>
          </p:nvGrpSpPr>
          <p:grpSpPr>
            <a:xfrm rot="3600000">
              <a:off x="4406506" y="2981942"/>
              <a:ext cx="360460" cy="360000"/>
              <a:chOff x="1963992" y="1066800"/>
              <a:chExt cx="1237996" cy="1236417"/>
            </a:xfrm>
            <a:solidFill>
              <a:schemeClr val="bg1"/>
            </a:solidFill>
          </p:grpSpPr>
          <p:sp>
            <p:nvSpPr>
              <p:cNvPr id="46" name="Freeform 45"/>
              <p:cNvSpPr/>
              <p:nvPr/>
            </p:nvSpPr>
            <p:spPr>
              <a:xfrm flipV="1">
                <a:off x="1968000" y="1691217"/>
                <a:ext cx="1224000" cy="612000"/>
              </a:xfrm>
              <a:custGeom>
                <a:avLst/>
                <a:gdLst>
                  <a:gd name="connsiteX0" fmla="*/ 0 w 1061884"/>
                  <a:gd name="connsiteY0" fmla="*/ 786580 h 786580"/>
                  <a:gd name="connsiteX1" fmla="*/ 117987 w 1061884"/>
                  <a:gd name="connsiteY1" fmla="*/ 49161 h 786580"/>
                  <a:gd name="connsiteX2" fmla="*/ 619433 w 1061884"/>
                  <a:gd name="connsiteY2" fmla="*/ 491612 h 786580"/>
                  <a:gd name="connsiteX3" fmla="*/ 1061884 w 1061884"/>
                  <a:gd name="connsiteY3" fmla="*/ 565354 h 786580"/>
                  <a:gd name="connsiteX0" fmla="*/ 0 w 1061884"/>
                  <a:gd name="connsiteY0" fmla="*/ 684616 h 684616"/>
                  <a:gd name="connsiteX1" fmla="*/ 117987 w 1061884"/>
                  <a:gd name="connsiteY1" fmla="*/ 34595 h 684616"/>
                  <a:gd name="connsiteX2" fmla="*/ 619433 w 1061884"/>
                  <a:gd name="connsiteY2" fmla="*/ 477046 h 684616"/>
                  <a:gd name="connsiteX3" fmla="*/ 1061884 w 1061884"/>
                  <a:gd name="connsiteY3" fmla="*/ 550788 h 684616"/>
                  <a:gd name="connsiteX0" fmla="*/ 0 w 1061884"/>
                  <a:gd name="connsiteY0" fmla="*/ 667622 h 667622"/>
                  <a:gd name="connsiteX1" fmla="*/ 117987 w 1061884"/>
                  <a:gd name="connsiteY1" fmla="*/ 32167 h 667622"/>
                  <a:gd name="connsiteX2" fmla="*/ 619433 w 1061884"/>
                  <a:gd name="connsiteY2" fmla="*/ 474618 h 667622"/>
                  <a:gd name="connsiteX3" fmla="*/ 1061884 w 1061884"/>
                  <a:gd name="connsiteY3" fmla="*/ 548360 h 667622"/>
                  <a:gd name="connsiteX0" fmla="*/ 0 w 1211728"/>
                  <a:gd name="connsiteY0" fmla="*/ 664787 h 664787"/>
                  <a:gd name="connsiteX1" fmla="*/ 267831 w 1211728"/>
                  <a:gd name="connsiteY1" fmla="*/ 31762 h 664787"/>
                  <a:gd name="connsiteX2" fmla="*/ 769277 w 1211728"/>
                  <a:gd name="connsiteY2" fmla="*/ 474213 h 664787"/>
                  <a:gd name="connsiteX3" fmla="*/ 1211728 w 1211728"/>
                  <a:gd name="connsiteY3" fmla="*/ 547955 h 6647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11728" h="664787">
                    <a:moveTo>
                      <a:pt x="0" y="664787"/>
                    </a:moveTo>
                    <a:cubicBezTo>
                      <a:pt x="7374" y="320658"/>
                      <a:pt x="139618" y="63524"/>
                      <a:pt x="267831" y="31762"/>
                    </a:cubicBezTo>
                    <a:cubicBezTo>
                      <a:pt x="396044" y="0"/>
                      <a:pt x="611961" y="388181"/>
                      <a:pt x="769277" y="474213"/>
                    </a:cubicBezTo>
                    <a:cubicBezTo>
                      <a:pt x="926593" y="560245"/>
                      <a:pt x="1069160" y="554100"/>
                      <a:pt x="1211728" y="547955"/>
                    </a:cubicBezTo>
                  </a:path>
                </a:pathLst>
              </a:cu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7" name="Freeform 46"/>
              <p:cNvSpPr/>
              <p:nvPr/>
            </p:nvSpPr>
            <p:spPr>
              <a:xfrm>
                <a:off x="1963992" y="1066800"/>
                <a:ext cx="1224000" cy="612000"/>
              </a:xfrm>
              <a:custGeom>
                <a:avLst/>
                <a:gdLst>
                  <a:gd name="connsiteX0" fmla="*/ 0 w 1061884"/>
                  <a:gd name="connsiteY0" fmla="*/ 786580 h 786580"/>
                  <a:gd name="connsiteX1" fmla="*/ 117987 w 1061884"/>
                  <a:gd name="connsiteY1" fmla="*/ 49161 h 786580"/>
                  <a:gd name="connsiteX2" fmla="*/ 619433 w 1061884"/>
                  <a:gd name="connsiteY2" fmla="*/ 491612 h 786580"/>
                  <a:gd name="connsiteX3" fmla="*/ 1061884 w 1061884"/>
                  <a:gd name="connsiteY3" fmla="*/ 565354 h 786580"/>
                  <a:gd name="connsiteX0" fmla="*/ 0 w 1061884"/>
                  <a:gd name="connsiteY0" fmla="*/ 684616 h 684616"/>
                  <a:gd name="connsiteX1" fmla="*/ 117987 w 1061884"/>
                  <a:gd name="connsiteY1" fmla="*/ 34595 h 684616"/>
                  <a:gd name="connsiteX2" fmla="*/ 619433 w 1061884"/>
                  <a:gd name="connsiteY2" fmla="*/ 477046 h 684616"/>
                  <a:gd name="connsiteX3" fmla="*/ 1061884 w 1061884"/>
                  <a:gd name="connsiteY3" fmla="*/ 550788 h 684616"/>
                  <a:gd name="connsiteX0" fmla="*/ 0 w 1061884"/>
                  <a:gd name="connsiteY0" fmla="*/ 667622 h 667622"/>
                  <a:gd name="connsiteX1" fmla="*/ 117987 w 1061884"/>
                  <a:gd name="connsiteY1" fmla="*/ 32167 h 667622"/>
                  <a:gd name="connsiteX2" fmla="*/ 619433 w 1061884"/>
                  <a:gd name="connsiteY2" fmla="*/ 474618 h 667622"/>
                  <a:gd name="connsiteX3" fmla="*/ 1061884 w 1061884"/>
                  <a:gd name="connsiteY3" fmla="*/ 548360 h 667622"/>
                  <a:gd name="connsiteX0" fmla="*/ 0 w 1211728"/>
                  <a:gd name="connsiteY0" fmla="*/ 664787 h 664787"/>
                  <a:gd name="connsiteX1" fmla="*/ 267831 w 1211728"/>
                  <a:gd name="connsiteY1" fmla="*/ 31762 h 664787"/>
                  <a:gd name="connsiteX2" fmla="*/ 769277 w 1211728"/>
                  <a:gd name="connsiteY2" fmla="*/ 474213 h 664787"/>
                  <a:gd name="connsiteX3" fmla="*/ 1211728 w 1211728"/>
                  <a:gd name="connsiteY3" fmla="*/ 547955 h 6647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11728" h="664787">
                    <a:moveTo>
                      <a:pt x="0" y="664787"/>
                    </a:moveTo>
                    <a:cubicBezTo>
                      <a:pt x="7374" y="320658"/>
                      <a:pt x="139618" y="63524"/>
                      <a:pt x="267831" y="31762"/>
                    </a:cubicBezTo>
                    <a:cubicBezTo>
                      <a:pt x="396044" y="0"/>
                      <a:pt x="611961" y="388181"/>
                      <a:pt x="769277" y="474213"/>
                    </a:cubicBezTo>
                    <a:cubicBezTo>
                      <a:pt x="926593" y="560245"/>
                      <a:pt x="1069160" y="554100"/>
                      <a:pt x="1211728" y="547955"/>
                    </a:cubicBezTo>
                  </a:path>
                </a:pathLst>
              </a:cu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48" name="Straight Connector 47"/>
              <p:cNvCxnSpPr/>
              <p:nvPr/>
            </p:nvCxnSpPr>
            <p:spPr>
              <a:xfrm rot="5400000">
                <a:off x="3093194" y="1678704"/>
                <a:ext cx="216000" cy="1588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9" name="Group 48"/>
            <p:cNvGrpSpPr>
              <a:grpSpLocks noChangeAspect="1"/>
            </p:cNvGrpSpPr>
            <p:nvPr/>
          </p:nvGrpSpPr>
          <p:grpSpPr>
            <a:xfrm rot="7200000">
              <a:off x="4778602" y="2991028"/>
              <a:ext cx="360460" cy="360000"/>
              <a:chOff x="1963992" y="1066800"/>
              <a:chExt cx="1237996" cy="1236417"/>
            </a:xfrm>
            <a:solidFill>
              <a:schemeClr val="bg1"/>
            </a:solidFill>
          </p:grpSpPr>
          <p:sp>
            <p:nvSpPr>
              <p:cNvPr id="50" name="Freeform 49"/>
              <p:cNvSpPr/>
              <p:nvPr/>
            </p:nvSpPr>
            <p:spPr>
              <a:xfrm flipV="1">
                <a:off x="1968000" y="1691217"/>
                <a:ext cx="1224000" cy="612000"/>
              </a:xfrm>
              <a:custGeom>
                <a:avLst/>
                <a:gdLst>
                  <a:gd name="connsiteX0" fmla="*/ 0 w 1061884"/>
                  <a:gd name="connsiteY0" fmla="*/ 786580 h 786580"/>
                  <a:gd name="connsiteX1" fmla="*/ 117987 w 1061884"/>
                  <a:gd name="connsiteY1" fmla="*/ 49161 h 786580"/>
                  <a:gd name="connsiteX2" fmla="*/ 619433 w 1061884"/>
                  <a:gd name="connsiteY2" fmla="*/ 491612 h 786580"/>
                  <a:gd name="connsiteX3" fmla="*/ 1061884 w 1061884"/>
                  <a:gd name="connsiteY3" fmla="*/ 565354 h 786580"/>
                  <a:gd name="connsiteX0" fmla="*/ 0 w 1061884"/>
                  <a:gd name="connsiteY0" fmla="*/ 684616 h 684616"/>
                  <a:gd name="connsiteX1" fmla="*/ 117987 w 1061884"/>
                  <a:gd name="connsiteY1" fmla="*/ 34595 h 684616"/>
                  <a:gd name="connsiteX2" fmla="*/ 619433 w 1061884"/>
                  <a:gd name="connsiteY2" fmla="*/ 477046 h 684616"/>
                  <a:gd name="connsiteX3" fmla="*/ 1061884 w 1061884"/>
                  <a:gd name="connsiteY3" fmla="*/ 550788 h 684616"/>
                  <a:gd name="connsiteX0" fmla="*/ 0 w 1061884"/>
                  <a:gd name="connsiteY0" fmla="*/ 667622 h 667622"/>
                  <a:gd name="connsiteX1" fmla="*/ 117987 w 1061884"/>
                  <a:gd name="connsiteY1" fmla="*/ 32167 h 667622"/>
                  <a:gd name="connsiteX2" fmla="*/ 619433 w 1061884"/>
                  <a:gd name="connsiteY2" fmla="*/ 474618 h 667622"/>
                  <a:gd name="connsiteX3" fmla="*/ 1061884 w 1061884"/>
                  <a:gd name="connsiteY3" fmla="*/ 548360 h 667622"/>
                  <a:gd name="connsiteX0" fmla="*/ 0 w 1211728"/>
                  <a:gd name="connsiteY0" fmla="*/ 664787 h 664787"/>
                  <a:gd name="connsiteX1" fmla="*/ 267831 w 1211728"/>
                  <a:gd name="connsiteY1" fmla="*/ 31762 h 664787"/>
                  <a:gd name="connsiteX2" fmla="*/ 769277 w 1211728"/>
                  <a:gd name="connsiteY2" fmla="*/ 474213 h 664787"/>
                  <a:gd name="connsiteX3" fmla="*/ 1211728 w 1211728"/>
                  <a:gd name="connsiteY3" fmla="*/ 547955 h 6647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11728" h="664787">
                    <a:moveTo>
                      <a:pt x="0" y="664787"/>
                    </a:moveTo>
                    <a:cubicBezTo>
                      <a:pt x="7374" y="320658"/>
                      <a:pt x="139618" y="63524"/>
                      <a:pt x="267831" y="31762"/>
                    </a:cubicBezTo>
                    <a:cubicBezTo>
                      <a:pt x="396044" y="0"/>
                      <a:pt x="611961" y="388181"/>
                      <a:pt x="769277" y="474213"/>
                    </a:cubicBezTo>
                    <a:cubicBezTo>
                      <a:pt x="926593" y="560245"/>
                      <a:pt x="1069160" y="554100"/>
                      <a:pt x="1211728" y="547955"/>
                    </a:cubicBezTo>
                  </a:path>
                </a:pathLst>
              </a:cu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1" name="Freeform 50"/>
              <p:cNvSpPr/>
              <p:nvPr/>
            </p:nvSpPr>
            <p:spPr>
              <a:xfrm>
                <a:off x="1963992" y="1066800"/>
                <a:ext cx="1224000" cy="612000"/>
              </a:xfrm>
              <a:custGeom>
                <a:avLst/>
                <a:gdLst>
                  <a:gd name="connsiteX0" fmla="*/ 0 w 1061884"/>
                  <a:gd name="connsiteY0" fmla="*/ 786580 h 786580"/>
                  <a:gd name="connsiteX1" fmla="*/ 117987 w 1061884"/>
                  <a:gd name="connsiteY1" fmla="*/ 49161 h 786580"/>
                  <a:gd name="connsiteX2" fmla="*/ 619433 w 1061884"/>
                  <a:gd name="connsiteY2" fmla="*/ 491612 h 786580"/>
                  <a:gd name="connsiteX3" fmla="*/ 1061884 w 1061884"/>
                  <a:gd name="connsiteY3" fmla="*/ 565354 h 786580"/>
                  <a:gd name="connsiteX0" fmla="*/ 0 w 1061884"/>
                  <a:gd name="connsiteY0" fmla="*/ 684616 h 684616"/>
                  <a:gd name="connsiteX1" fmla="*/ 117987 w 1061884"/>
                  <a:gd name="connsiteY1" fmla="*/ 34595 h 684616"/>
                  <a:gd name="connsiteX2" fmla="*/ 619433 w 1061884"/>
                  <a:gd name="connsiteY2" fmla="*/ 477046 h 684616"/>
                  <a:gd name="connsiteX3" fmla="*/ 1061884 w 1061884"/>
                  <a:gd name="connsiteY3" fmla="*/ 550788 h 684616"/>
                  <a:gd name="connsiteX0" fmla="*/ 0 w 1061884"/>
                  <a:gd name="connsiteY0" fmla="*/ 667622 h 667622"/>
                  <a:gd name="connsiteX1" fmla="*/ 117987 w 1061884"/>
                  <a:gd name="connsiteY1" fmla="*/ 32167 h 667622"/>
                  <a:gd name="connsiteX2" fmla="*/ 619433 w 1061884"/>
                  <a:gd name="connsiteY2" fmla="*/ 474618 h 667622"/>
                  <a:gd name="connsiteX3" fmla="*/ 1061884 w 1061884"/>
                  <a:gd name="connsiteY3" fmla="*/ 548360 h 667622"/>
                  <a:gd name="connsiteX0" fmla="*/ 0 w 1211728"/>
                  <a:gd name="connsiteY0" fmla="*/ 664787 h 664787"/>
                  <a:gd name="connsiteX1" fmla="*/ 267831 w 1211728"/>
                  <a:gd name="connsiteY1" fmla="*/ 31762 h 664787"/>
                  <a:gd name="connsiteX2" fmla="*/ 769277 w 1211728"/>
                  <a:gd name="connsiteY2" fmla="*/ 474213 h 664787"/>
                  <a:gd name="connsiteX3" fmla="*/ 1211728 w 1211728"/>
                  <a:gd name="connsiteY3" fmla="*/ 547955 h 6647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11728" h="664787">
                    <a:moveTo>
                      <a:pt x="0" y="664787"/>
                    </a:moveTo>
                    <a:cubicBezTo>
                      <a:pt x="7374" y="320658"/>
                      <a:pt x="139618" y="63524"/>
                      <a:pt x="267831" y="31762"/>
                    </a:cubicBezTo>
                    <a:cubicBezTo>
                      <a:pt x="396044" y="0"/>
                      <a:pt x="611961" y="388181"/>
                      <a:pt x="769277" y="474213"/>
                    </a:cubicBezTo>
                    <a:cubicBezTo>
                      <a:pt x="926593" y="560245"/>
                      <a:pt x="1069160" y="554100"/>
                      <a:pt x="1211728" y="547955"/>
                    </a:cubicBezTo>
                  </a:path>
                </a:pathLst>
              </a:cu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52" name="Straight Connector 51"/>
              <p:cNvCxnSpPr/>
              <p:nvPr/>
            </p:nvCxnSpPr>
            <p:spPr>
              <a:xfrm rot="5400000">
                <a:off x="3093194" y="1678704"/>
                <a:ext cx="216000" cy="1588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3" name="Group 52"/>
            <p:cNvGrpSpPr>
              <a:grpSpLocks noChangeAspect="1"/>
            </p:cNvGrpSpPr>
            <p:nvPr/>
          </p:nvGrpSpPr>
          <p:grpSpPr>
            <a:xfrm rot="10800000">
              <a:off x="4920572" y="3284984"/>
              <a:ext cx="360460" cy="360000"/>
              <a:chOff x="1963992" y="1066800"/>
              <a:chExt cx="1237996" cy="1236417"/>
            </a:xfrm>
            <a:solidFill>
              <a:schemeClr val="bg1"/>
            </a:solidFill>
          </p:grpSpPr>
          <p:sp>
            <p:nvSpPr>
              <p:cNvPr id="54" name="Freeform 53"/>
              <p:cNvSpPr/>
              <p:nvPr/>
            </p:nvSpPr>
            <p:spPr>
              <a:xfrm flipV="1">
                <a:off x="1968000" y="1691217"/>
                <a:ext cx="1224000" cy="612000"/>
              </a:xfrm>
              <a:custGeom>
                <a:avLst/>
                <a:gdLst>
                  <a:gd name="connsiteX0" fmla="*/ 0 w 1061884"/>
                  <a:gd name="connsiteY0" fmla="*/ 786580 h 786580"/>
                  <a:gd name="connsiteX1" fmla="*/ 117987 w 1061884"/>
                  <a:gd name="connsiteY1" fmla="*/ 49161 h 786580"/>
                  <a:gd name="connsiteX2" fmla="*/ 619433 w 1061884"/>
                  <a:gd name="connsiteY2" fmla="*/ 491612 h 786580"/>
                  <a:gd name="connsiteX3" fmla="*/ 1061884 w 1061884"/>
                  <a:gd name="connsiteY3" fmla="*/ 565354 h 786580"/>
                  <a:gd name="connsiteX0" fmla="*/ 0 w 1061884"/>
                  <a:gd name="connsiteY0" fmla="*/ 684616 h 684616"/>
                  <a:gd name="connsiteX1" fmla="*/ 117987 w 1061884"/>
                  <a:gd name="connsiteY1" fmla="*/ 34595 h 684616"/>
                  <a:gd name="connsiteX2" fmla="*/ 619433 w 1061884"/>
                  <a:gd name="connsiteY2" fmla="*/ 477046 h 684616"/>
                  <a:gd name="connsiteX3" fmla="*/ 1061884 w 1061884"/>
                  <a:gd name="connsiteY3" fmla="*/ 550788 h 684616"/>
                  <a:gd name="connsiteX0" fmla="*/ 0 w 1061884"/>
                  <a:gd name="connsiteY0" fmla="*/ 667622 h 667622"/>
                  <a:gd name="connsiteX1" fmla="*/ 117987 w 1061884"/>
                  <a:gd name="connsiteY1" fmla="*/ 32167 h 667622"/>
                  <a:gd name="connsiteX2" fmla="*/ 619433 w 1061884"/>
                  <a:gd name="connsiteY2" fmla="*/ 474618 h 667622"/>
                  <a:gd name="connsiteX3" fmla="*/ 1061884 w 1061884"/>
                  <a:gd name="connsiteY3" fmla="*/ 548360 h 667622"/>
                  <a:gd name="connsiteX0" fmla="*/ 0 w 1211728"/>
                  <a:gd name="connsiteY0" fmla="*/ 664787 h 664787"/>
                  <a:gd name="connsiteX1" fmla="*/ 267831 w 1211728"/>
                  <a:gd name="connsiteY1" fmla="*/ 31762 h 664787"/>
                  <a:gd name="connsiteX2" fmla="*/ 769277 w 1211728"/>
                  <a:gd name="connsiteY2" fmla="*/ 474213 h 664787"/>
                  <a:gd name="connsiteX3" fmla="*/ 1211728 w 1211728"/>
                  <a:gd name="connsiteY3" fmla="*/ 547955 h 6647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11728" h="664787">
                    <a:moveTo>
                      <a:pt x="0" y="664787"/>
                    </a:moveTo>
                    <a:cubicBezTo>
                      <a:pt x="7374" y="320658"/>
                      <a:pt x="139618" y="63524"/>
                      <a:pt x="267831" y="31762"/>
                    </a:cubicBezTo>
                    <a:cubicBezTo>
                      <a:pt x="396044" y="0"/>
                      <a:pt x="611961" y="388181"/>
                      <a:pt x="769277" y="474213"/>
                    </a:cubicBezTo>
                    <a:cubicBezTo>
                      <a:pt x="926593" y="560245"/>
                      <a:pt x="1069160" y="554100"/>
                      <a:pt x="1211728" y="547955"/>
                    </a:cubicBezTo>
                  </a:path>
                </a:pathLst>
              </a:cu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5" name="Freeform 54"/>
              <p:cNvSpPr/>
              <p:nvPr/>
            </p:nvSpPr>
            <p:spPr>
              <a:xfrm>
                <a:off x="1963992" y="1066800"/>
                <a:ext cx="1224000" cy="612000"/>
              </a:xfrm>
              <a:custGeom>
                <a:avLst/>
                <a:gdLst>
                  <a:gd name="connsiteX0" fmla="*/ 0 w 1061884"/>
                  <a:gd name="connsiteY0" fmla="*/ 786580 h 786580"/>
                  <a:gd name="connsiteX1" fmla="*/ 117987 w 1061884"/>
                  <a:gd name="connsiteY1" fmla="*/ 49161 h 786580"/>
                  <a:gd name="connsiteX2" fmla="*/ 619433 w 1061884"/>
                  <a:gd name="connsiteY2" fmla="*/ 491612 h 786580"/>
                  <a:gd name="connsiteX3" fmla="*/ 1061884 w 1061884"/>
                  <a:gd name="connsiteY3" fmla="*/ 565354 h 786580"/>
                  <a:gd name="connsiteX0" fmla="*/ 0 w 1061884"/>
                  <a:gd name="connsiteY0" fmla="*/ 684616 h 684616"/>
                  <a:gd name="connsiteX1" fmla="*/ 117987 w 1061884"/>
                  <a:gd name="connsiteY1" fmla="*/ 34595 h 684616"/>
                  <a:gd name="connsiteX2" fmla="*/ 619433 w 1061884"/>
                  <a:gd name="connsiteY2" fmla="*/ 477046 h 684616"/>
                  <a:gd name="connsiteX3" fmla="*/ 1061884 w 1061884"/>
                  <a:gd name="connsiteY3" fmla="*/ 550788 h 684616"/>
                  <a:gd name="connsiteX0" fmla="*/ 0 w 1061884"/>
                  <a:gd name="connsiteY0" fmla="*/ 667622 h 667622"/>
                  <a:gd name="connsiteX1" fmla="*/ 117987 w 1061884"/>
                  <a:gd name="connsiteY1" fmla="*/ 32167 h 667622"/>
                  <a:gd name="connsiteX2" fmla="*/ 619433 w 1061884"/>
                  <a:gd name="connsiteY2" fmla="*/ 474618 h 667622"/>
                  <a:gd name="connsiteX3" fmla="*/ 1061884 w 1061884"/>
                  <a:gd name="connsiteY3" fmla="*/ 548360 h 667622"/>
                  <a:gd name="connsiteX0" fmla="*/ 0 w 1211728"/>
                  <a:gd name="connsiteY0" fmla="*/ 664787 h 664787"/>
                  <a:gd name="connsiteX1" fmla="*/ 267831 w 1211728"/>
                  <a:gd name="connsiteY1" fmla="*/ 31762 h 664787"/>
                  <a:gd name="connsiteX2" fmla="*/ 769277 w 1211728"/>
                  <a:gd name="connsiteY2" fmla="*/ 474213 h 664787"/>
                  <a:gd name="connsiteX3" fmla="*/ 1211728 w 1211728"/>
                  <a:gd name="connsiteY3" fmla="*/ 547955 h 6647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11728" h="664787">
                    <a:moveTo>
                      <a:pt x="0" y="664787"/>
                    </a:moveTo>
                    <a:cubicBezTo>
                      <a:pt x="7374" y="320658"/>
                      <a:pt x="139618" y="63524"/>
                      <a:pt x="267831" y="31762"/>
                    </a:cubicBezTo>
                    <a:cubicBezTo>
                      <a:pt x="396044" y="0"/>
                      <a:pt x="611961" y="388181"/>
                      <a:pt x="769277" y="474213"/>
                    </a:cubicBezTo>
                    <a:cubicBezTo>
                      <a:pt x="926593" y="560245"/>
                      <a:pt x="1069160" y="554100"/>
                      <a:pt x="1211728" y="547955"/>
                    </a:cubicBezTo>
                  </a:path>
                </a:pathLst>
              </a:cu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56" name="Straight Connector 55"/>
              <p:cNvCxnSpPr/>
              <p:nvPr/>
            </p:nvCxnSpPr>
            <p:spPr>
              <a:xfrm rot="5400000">
                <a:off x="3093194" y="1678704"/>
                <a:ext cx="216000" cy="1588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7" name="Group 56"/>
            <p:cNvGrpSpPr>
              <a:grpSpLocks noChangeAspect="1"/>
            </p:cNvGrpSpPr>
            <p:nvPr/>
          </p:nvGrpSpPr>
          <p:grpSpPr>
            <a:xfrm rot="14400000">
              <a:off x="4751306" y="3563740"/>
              <a:ext cx="360460" cy="360000"/>
              <a:chOff x="1963992" y="1066800"/>
              <a:chExt cx="1237996" cy="1236417"/>
            </a:xfrm>
            <a:solidFill>
              <a:schemeClr val="bg1"/>
            </a:solidFill>
          </p:grpSpPr>
          <p:sp>
            <p:nvSpPr>
              <p:cNvPr id="58" name="Freeform 57"/>
              <p:cNvSpPr/>
              <p:nvPr/>
            </p:nvSpPr>
            <p:spPr>
              <a:xfrm flipV="1">
                <a:off x="1968000" y="1691217"/>
                <a:ext cx="1224000" cy="612000"/>
              </a:xfrm>
              <a:custGeom>
                <a:avLst/>
                <a:gdLst>
                  <a:gd name="connsiteX0" fmla="*/ 0 w 1061884"/>
                  <a:gd name="connsiteY0" fmla="*/ 786580 h 786580"/>
                  <a:gd name="connsiteX1" fmla="*/ 117987 w 1061884"/>
                  <a:gd name="connsiteY1" fmla="*/ 49161 h 786580"/>
                  <a:gd name="connsiteX2" fmla="*/ 619433 w 1061884"/>
                  <a:gd name="connsiteY2" fmla="*/ 491612 h 786580"/>
                  <a:gd name="connsiteX3" fmla="*/ 1061884 w 1061884"/>
                  <a:gd name="connsiteY3" fmla="*/ 565354 h 786580"/>
                  <a:gd name="connsiteX0" fmla="*/ 0 w 1061884"/>
                  <a:gd name="connsiteY0" fmla="*/ 684616 h 684616"/>
                  <a:gd name="connsiteX1" fmla="*/ 117987 w 1061884"/>
                  <a:gd name="connsiteY1" fmla="*/ 34595 h 684616"/>
                  <a:gd name="connsiteX2" fmla="*/ 619433 w 1061884"/>
                  <a:gd name="connsiteY2" fmla="*/ 477046 h 684616"/>
                  <a:gd name="connsiteX3" fmla="*/ 1061884 w 1061884"/>
                  <a:gd name="connsiteY3" fmla="*/ 550788 h 684616"/>
                  <a:gd name="connsiteX0" fmla="*/ 0 w 1061884"/>
                  <a:gd name="connsiteY0" fmla="*/ 667622 h 667622"/>
                  <a:gd name="connsiteX1" fmla="*/ 117987 w 1061884"/>
                  <a:gd name="connsiteY1" fmla="*/ 32167 h 667622"/>
                  <a:gd name="connsiteX2" fmla="*/ 619433 w 1061884"/>
                  <a:gd name="connsiteY2" fmla="*/ 474618 h 667622"/>
                  <a:gd name="connsiteX3" fmla="*/ 1061884 w 1061884"/>
                  <a:gd name="connsiteY3" fmla="*/ 548360 h 667622"/>
                  <a:gd name="connsiteX0" fmla="*/ 0 w 1211728"/>
                  <a:gd name="connsiteY0" fmla="*/ 664787 h 664787"/>
                  <a:gd name="connsiteX1" fmla="*/ 267831 w 1211728"/>
                  <a:gd name="connsiteY1" fmla="*/ 31762 h 664787"/>
                  <a:gd name="connsiteX2" fmla="*/ 769277 w 1211728"/>
                  <a:gd name="connsiteY2" fmla="*/ 474213 h 664787"/>
                  <a:gd name="connsiteX3" fmla="*/ 1211728 w 1211728"/>
                  <a:gd name="connsiteY3" fmla="*/ 547955 h 6647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11728" h="664787">
                    <a:moveTo>
                      <a:pt x="0" y="664787"/>
                    </a:moveTo>
                    <a:cubicBezTo>
                      <a:pt x="7374" y="320658"/>
                      <a:pt x="139618" y="63524"/>
                      <a:pt x="267831" y="31762"/>
                    </a:cubicBezTo>
                    <a:cubicBezTo>
                      <a:pt x="396044" y="0"/>
                      <a:pt x="611961" y="388181"/>
                      <a:pt x="769277" y="474213"/>
                    </a:cubicBezTo>
                    <a:cubicBezTo>
                      <a:pt x="926593" y="560245"/>
                      <a:pt x="1069160" y="554100"/>
                      <a:pt x="1211728" y="547955"/>
                    </a:cubicBezTo>
                  </a:path>
                </a:pathLst>
              </a:cu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9" name="Freeform 58"/>
              <p:cNvSpPr/>
              <p:nvPr/>
            </p:nvSpPr>
            <p:spPr>
              <a:xfrm>
                <a:off x="1963992" y="1066800"/>
                <a:ext cx="1224000" cy="612000"/>
              </a:xfrm>
              <a:custGeom>
                <a:avLst/>
                <a:gdLst>
                  <a:gd name="connsiteX0" fmla="*/ 0 w 1061884"/>
                  <a:gd name="connsiteY0" fmla="*/ 786580 h 786580"/>
                  <a:gd name="connsiteX1" fmla="*/ 117987 w 1061884"/>
                  <a:gd name="connsiteY1" fmla="*/ 49161 h 786580"/>
                  <a:gd name="connsiteX2" fmla="*/ 619433 w 1061884"/>
                  <a:gd name="connsiteY2" fmla="*/ 491612 h 786580"/>
                  <a:gd name="connsiteX3" fmla="*/ 1061884 w 1061884"/>
                  <a:gd name="connsiteY3" fmla="*/ 565354 h 786580"/>
                  <a:gd name="connsiteX0" fmla="*/ 0 w 1061884"/>
                  <a:gd name="connsiteY0" fmla="*/ 684616 h 684616"/>
                  <a:gd name="connsiteX1" fmla="*/ 117987 w 1061884"/>
                  <a:gd name="connsiteY1" fmla="*/ 34595 h 684616"/>
                  <a:gd name="connsiteX2" fmla="*/ 619433 w 1061884"/>
                  <a:gd name="connsiteY2" fmla="*/ 477046 h 684616"/>
                  <a:gd name="connsiteX3" fmla="*/ 1061884 w 1061884"/>
                  <a:gd name="connsiteY3" fmla="*/ 550788 h 684616"/>
                  <a:gd name="connsiteX0" fmla="*/ 0 w 1061884"/>
                  <a:gd name="connsiteY0" fmla="*/ 667622 h 667622"/>
                  <a:gd name="connsiteX1" fmla="*/ 117987 w 1061884"/>
                  <a:gd name="connsiteY1" fmla="*/ 32167 h 667622"/>
                  <a:gd name="connsiteX2" fmla="*/ 619433 w 1061884"/>
                  <a:gd name="connsiteY2" fmla="*/ 474618 h 667622"/>
                  <a:gd name="connsiteX3" fmla="*/ 1061884 w 1061884"/>
                  <a:gd name="connsiteY3" fmla="*/ 548360 h 667622"/>
                  <a:gd name="connsiteX0" fmla="*/ 0 w 1211728"/>
                  <a:gd name="connsiteY0" fmla="*/ 664787 h 664787"/>
                  <a:gd name="connsiteX1" fmla="*/ 267831 w 1211728"/>
                  <a:gd name="connsiteY1" fmla="*/ 31762 h 664787"/>
                  <a:gd name="connsiteX2" fmla="*/ 769277 w 1211728"/>
                  <a:gd name="connsiteY2" fmla="*/ 474213 h 664787"/>
                  <a:gd name="connsiteX3" fmla="*/ 1211728 w 1211728"/>
                  <a:gd name="connsiteY3" fmla="*/ 547955 h 6647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11728" h="664787">
                    <a:moveTo>
                      <a:pt x="0" y="664787"/>
                    </a:moveTo>
                    <a:cubicBezTo>
                      <a:pt x="7374" y="320658"/>
                      <a:pt x="139618" y="63524"/>
                      <a:pt x="267831" y="31762"/>
                    </a:cubicBezTo>
                    <a:cubicBezTo>
                      <a:pt x="396044" y="0"/>
                      <a:pt x="611961" y="388181"/>
                      <a:pt x="769277" y="474213"/>
                    </a:cubicBezTo>
                    <a:cubicBezTo>
                      <a:pt x="926593" y="560245"/>
                      <a:pt x="1069160" y="554100"/>
                      <a:pt x="1211728" y="547955"/>
                    </a:cubicBezTo>
                  </a:path>
                </a:pathLst>
              </a:cu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60" name="Straight Connector 59"/>
              <p:cNvCxnSpPr/>
              <p:nvPr/>
            </p:nvCxnSpPr>
            <p:spPr>
              <a:xfrm rot="5400000">
                <a:off x="3093194" y="1678704"/>
                <a:ext cx="216000" cy="1588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1" name="Group 60"/>
            <p:cNvGrpSpPr>
              <a:grpSpLocks noChangeAspect="1"/>
            </p:cNvGrpSpPr>
            <p:nvPr/>
          </p:nvGrpSpPr>
          <p:grpSpPr>
            <a:xfrm rot="18000000">
              <a:off x="4418562" y="3567092"/>
              <a:ext cx="360460" cy="360000"/>
              <a:chOff x="1963992" y="1066800"/>
              <a:chExt cx="1237996" cy="1236417"/>
            </a:xfrm>
            <a:solidFill>
              <a:schemeClr val="bg1"/>
            </a:solidFill>
          </p:grpSpPr>
          <p:sp>
            <p:nvSpPr>
              <p:cNvPr id="62" name="Freeform 61"/>
              <p:cNvSpPr/>
              <p:nvPr/>
            </p:nvSpPr>
            <p:spPr>
              <a:xfrm flipV="1">
                <a:off x="1968000" y="1691217"/>
                <a:ext cx="1224000" cy="612000"/>
              </a:xfrm>
              <a:custGeom>
                <a:avLst/>
                <a:gdLst>
                  <a:gd name="connsiteX0" fmla="*/ 0 w 1061884"/>
                  <a:gd name="connsiteY0" fmla="*/ 786580 h 786580"/>
                  <a:gd name="connsiteX1" fmla="*/ 117987 w 1061884"/>
                  <a:gd name="connsiteY1" fmla="*/ 49161 h 786580"/>
                  <a:gd name="connsiteX2" fmla="*/ 619433 w 1061884"/>
                  <a:gd name="connsiteY2" fmla="*/ 491612 h 786580"/>
                  <a:gd name="connsiteX3" fmla="*/ 1061884 w 1061884"/>
                  <a:gd name="connsiteY3" fmla="*/ 565354 h 786580"/>
                  <a:gd name="connsiteX0" fmla="*/ 0 w 1061884"/>
                  <a:gd name="connsiteY0" fmla="*/ 684616 h 684616"/>
                  <a:gd name="connsiteX1" fmla="*/ 117987 w 1061884"/>
                  <a:gd name="connsiteY1" fmla="*/ 34595 h 684616"/>
                  <a:gd name="connsiteX2" fmla="*/ 619433 w 1061884"/>
                  <a:gd name="connsiteY2" fmla="*/ 477046 h 684616"/>
                  <a:gd name="connsiteX3" fmla="*/ 1061884 w 1061884"/>
                  <a:gd name="connsiteY3" fmla="*/ 550788 h 684616"/>
                  <a:gd name="connsiteX0" fmla="*/ 0 w 1061884"/>
                  <a:gd name="connsiteY0" fmla="*/ 667622 h 667622"/>
                  <a:gd name="connsiteX1" fmla="*/ 117987 w 1061884"/>
                  <a:gd name="connsiteY1" fmla="*/ 32167 h 667622"/>
                  <a:gd name="connsiteX2" fmla="*/ 619433 w 1061884"/>
                  <a:gd name="connsiteY2" fmla="*/ 474618 h 667622"/>
                  <a:gd name="connsiteX3" fmla="*/ 1061884 w 1061884"/>
                  <a:gd name="connsiteY3" fmla="*/ 548360 h 667622"/>
                  <a:gd name="connsiteX0" fmla="*/ 0 w 1211728"/>
                  <a:gd name="connsiteY0" fmla="*/ 664787 h 664787"/>
                  <a:gd name="connsiteX1" fmla="*/ 267831 w 1211728"/>
                  <a:gd name="connsiteY1" fmla="*/ 31762 h 664787"/>
                  <a:gd name="connsiteX2" fmla="*/ 769277 w 1211728"/>
                  <a:gd name="connsiteY2" fmla="*/ 474213 h 664787"/>
                  <a:gd name="connsiteX3" fmla="*/ 1211728 w 1211728"/>
                  <a:gd name="connsiteY3" fmla="*/ 547955 h 6647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11728" h="664787">
                    <a:moveTo>
                      <a:pt x="0" y="664787"/>
                    </a:moveTo>
                    <a:cubicBezTo>
                      <a:pt x="7374" y="320658"/>
                      <a:pt x="139618" y="63524"/>
                      <a:pt x="267831" y="31762"/>
                    </a:cubicBezTo>
                    <a:cubicBezTo>
                      <a:pt x="396044" y="0"/>
                      <a:pt x="611961" y="388181"/>
                      <a:pt x="769277" y="474213"/>
                    </a:cubicBezTo>
                    <a:cubicBezTo>
                      <a:pt x="926593" y="560245"/>
                      <a:pt x="1069160" y="554100"/>
                      <a:pt x="1211728" y="547955"/>
                    </a:cubicBezTo>
                  </a:path>
                </a:pathLst>
              </a:cu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3" name="Freeform 62"/>
              <p:cNvSpPr/>
              <p:nvPr/>
            </p:nvSpPr>
            <p:spPr>
              <a:xfrm>
                <a:off x="1963992" y="1066800"/>
                <a:ext cx="1224000" cy="612000"/>
              </a:xfrm>
              <a:custGeom>
                <a:avLst/>
                <a:gdLst>
                  <a:gd name="connsiteX0" fmla="*/ 0 w 1061884"/>
                  <a:gd name="connsiteY0" fmla="*/ 786580 h 786580"/>
                  <a:gd name="connsiteX1" fmla="*/ 117987 w 1061884"/>
                  <a:gd name="connsiteY1" fmla="*/ 49161 h 786580"/>
                  <a:gd name="connsiteX2" fmla="*/ 619433 w 1061884"/>
                  <a:gd name="connsiteY2" fmla="*/ 491612 h 786580"/>
                  <a:gd name="connsiteX3" fmla="*/ 1061884 w 1061884"/>
                  <a:gd name="connsiteY3" fmla="*/ 565354 h 786580"/>
                  <a:gd name="connsiteX0" fmla="*/ 0 w 1061884"/>
                  <a:gd name="connsiteY0" fmla="*/ 684616 h 684616"/>
                  <a:gd name="connsiteX1" fmla="*/ 117987 w 1061884"/>
                  <a:gd name="connsiteY1" fmla="*/ 34595 h 684616"/>
                  <a:gd name="connsiteX2" fmla="*/ 619433 w 1061884"/>
                  <a:gd name="connsiteY2" fmla="*/ 477046 h 684616"/>
                  <a:gd name="connsiteX3" fmla="*/ 1061884 w 1061884"/>
                  <a:gd name="connsiteY3" fmla="*/ 550788 h 684616"/>
                  <a:gd name="connsiteX0" fmla="*/ 0 w 1061884"/>
                  <a:gd name="connsiteY0" fmla="*/ 667622 h 667622"/>
                  <a:gd name="connsiteX1" fmla="*/ 117987 w 1061884"/>
                  <a:gd name="connsiteY1" fmla="*/ 32167 h 667622"/>
                  <a:gd name="connsiteX2" fmla="*/ 619433 w 1061884"/>
                  <a:gd name="connsiteY2" fmla="*/ 474618 h 667622"/>
                  <a:gd name="connsiteX3" fmla="*/ 1061884 w 1061884"/>
                  <a:gd name="connsiteY3" fmla="*/ 548360 h 667622"/>
                  <a:gd name="connsiteX0" fmla="*/ 0 w 1211728"/>
                  <a:gd name="connsiteY0" fmla="*/ 664787 h 664787"/>
                  <a:gd name="connsiteX1" fmla="*/ 267831 w 1211728"/>
                  <a:gd name="connsiteY1" fmla="*/ 31762 h 664787"/>
                  <a:gd name="connsiteX2" fmla="*/ 769277 w 1211728"/>
                  <a:gd name="connsiteY2" fmla="*/ 474213 h 664787"/>
                  <a:gd name="connsiteX3" fmla="*/ 1211728 w 1211728"/>
                  <a:gd name="connsiteY3" fmla="*/ 547955 h 6647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11728" h="664787">
                    <a:moveTo>
                      <a:pt x="0" y="664787"/>
                    </a:moveTo>
                    <a:cubicBezTo>
                      <a:pt x="7374" y="320658"/>
                      <a:pt x="139618" y="63524"/>
                      <a:pt x="267831" y="31762"/>
                    </a:cubicBezTo>
                    <a:cubicBezTo>
                      <a:pt x="396044" y="0"/>
                      <a:pt x="611961" y="388181"/>
                      <a:pt x="769277" y="474213"/>
                    </a:cubicBezTo>
                    <a:cubicBezTo>
                      <a:pt x="926593" y="560245"/>
                      <a:pt x="1069160" y="554100"/>
                      <a:pt x="1211728" y="547955"/>
                    </a:cubicBezTo>
                  </a:path>
                </a:pathLst>
              </a:cu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64" name="Straight Connector 63"/>
              <p:cNvCxnSpPr/>
              <p:nvPr/>
            </p:nvCxnSpPr>
            <p:spPr>
              <a:xfrm rot="5400000">
                <a:off x="3093194" y="1678704"/>
                <a:ext cx="216000" cy="1588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5" name="Oval 64"/>
            <p:cNvSpPr>
              <a:spLocks noChangeAspect="1"/>
            </p:cNvSpPr>
            <p:nvPr/>
          </p:nvSpPr>
          <p:spPr>
            <a:xfrm>
              <a:off x="4211960" y="2895474"/>
              <a:ext cx="1116000" cy="1116000"/>
            </a:xfrm>
            <a:prstGeom prst="ellipse">
              <a:avLst/>
            </a:prstGeom>
            <a:noFill/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17" name="Group 116"/>
          <p:cNvGrpSpPr/>
          <p:nvPr/>
        </p:nvGrpSpPr>
        <p:grpSpPr>
          <a:xfrm>
            <a:off x="956360" y="4645139"/>
            <a:ext cx="1590457" cy="1448157"/>
            <a:chOff x="1485953" y="4551511"/>
            <a:chExt cx="1590457" cy="1448157"/>
          </a:xfrm>
        </p:grpSpPr>
        <p:grpSp>
          <p:nvGrpSpPr>
            <p:cNvPr id="66" name="Group 65"/>
            <p:cNvGrpSpPr/>
            <p:nvPr/>
          </p:nvGrpSpPr>
          <p:grpSpPr>
            <a:xfrm rot="19963150">
              <a:off x="1504933" y="5176416"/>
              <a:ext cx="496124" cy="562347"/>
              <a:chOff x="3275871" y="3129271"/>
              <a:chExt cx="496124" cy="562347"/>
            </a:xfrm>
          </p:grpSpPr>
          <p:sp>
            <p:nvSpPr>
              <p:cNvPr id="13" name="Arc 118"/>
              <p:cNvSpPr>
                <a:spLocks noChangeAspect="1"/>
              </p:cNvSpPr>
              <p:nvPr/>
            </p:nvSpPr>
            <p:spPr bwMode="auto">
              <a:xfrm rot="2700000">
                <a:off x="3711917" y="3219628"/>
                <a:ext cx="47150" cy="3644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4" name="Arc 119"/>
              <p:cNvSpPr>
                <a:spLocks noChangeAspect="1"/>
              </p:cNvSpPr>
              <p:nvPr/>
            </p:nvSpPr>
            <p:spPr bwMode="auto">
              <a:xfrm rot="8100000">
                <a:off x="3691499" y="3240108"/>
                <a:ext cx="36445" cy="47150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5" name="Arc 121"/>
              <p:cNvSpPr>
                <a:spLocks noChangeAspect="1"/>
              </p:cNvSpPr>
              <p:nvPr/>
            </p:nvSpPr>
            <p:spPr bwMode="auto">
              <a:xfrm rot="13500000">
                <a:off x="3704427" y="3160456"/>
                <a:ext cx="47150" cy="3644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6" name="Arc 122"/>
              <p:cNvSpPr>
                <a:spLocks noChangeAspect="1"/>
              </p:cNvSpPr>
              <p:nvPr/>
            </p:nvSpPr>
            <p:spPr bwMode="auto">
              <a:xfrm rot="18900000">
                <a:off x="3735550" y="3129271"/>
                <a:ext cx="36445" cy="47150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  <p:grpSp>
            <p:nvGrpSpPr>
              <p:cNvPr id="17" name="Group 125"/>
              <p:cNvGrpSpPr>
                <a:grpSpLocks noChangeAspect="1"/>
              </p:cNvGrpSpPr>
              <p:nvPr/>
            </p:nvGrpSpPr>
            <p:grpSpPr bwMode="auto">
              <a:xfrm rot="2700000">
                <a:off x="3597980" y="3321610"/>
                <a:ext cx="47150" cy="72889"/>
                <a:chOff x="864" y="2688"/>
                <a:chExt cx="576" cy="1152"/>
              </a:xfrm>
            </p:grpSpPr>
            <p:sp>
              <p:nvSpPr>
                <p:cNvPr id="39" name="Arc 126"/>
                <p:cNvSpPr>
                  <a:spLocks noChangeAspect="1"/>
                </p:cNvSpPr>
                <p:nvPr/>
              </p:nvSpPr>
              <p:spPr bwMode="auto">
                <a:xfrm>
                  <a:off x="864" y="2688"/>
                  <a:ext cx="576" cy="57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40" name="Arc 127"/>
                <p:cNvSpPr>
                  <a:spLocks noChangeAspect="1"/>
                </p:cNvSpPr>
                <p:nvPr/>
              </p:nvSpPr>
              <p:spPr bwMode="auto">
                <a:xfrm rot="5400000">
                  <a:off x="864" y="3264"/>
                  <a:ext cx="576" cy="57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</p:grpSp>
          <p:grpSp>
            <p:nvGrpSpPr>
              <p:cNvPr id="18" name="Group 128"/>
              <p:cNvGrpSpPr>
                <a:grpSpLocks noChangeAspect="1"/>
              </p:cNvGrpSpPr>
              <p:nvPr/>
            </p:nvGrpSpPr>
            <p:grpSpPr bwMode="auto">
              <a:xfrm rot="13500000">
                <a:off x="3616261" y="3236605"/>
                <a:ext cx="47150" cy="72889"/>
                <a:chOff x="864" y="2688"/>
                <a:chExt cx="576" cy="1152"/>
              </a:xfrm>
            </p:grpSpPr>
            <p:sp>
              <p:nvSpPr>
                <p:cNvPr id="37" name="Arc 129"/>
                <p:cNvSpPr>
                  <a:spLocks noChangeAspect="1"/>
                </p:cNvSpPr>
                <p:nvPr/>
              </p:nvSpPr>
              <p:spPr bwMode="auto">
                <a:xfrm>
                  <a:off x="864" y="2688"/>
                  <a:ext cx="576" cy="57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38" name="Arc 130"/>
                <p:cNvSpPr>
                  <a:spLocks noChangeAspect="1"/>
                </p:cNvSpPr>
                <p:nvPr/>
              </p:nvSpPr>
              <p:spPr bwMode="auto">
                <a:xfrm rot="5400000">
                  <a:off x="864" y="3264"/>
                  <a:ext cx="576" cy="57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</p:grpSp>
          <p:grpSp>
            <p:nvGrpSpPr>
              <p:cNvPr id="19" name="Group 132"/>
              <p:cNvGrpSpPr>
                <a:grpSpLocks noChangeAspect="1"/>
              </p:cNvGrpSpPr>
              <p:nvPr/>
            </p:nvGrpSpPr>
            <p:grpSpPr bwMode="auto">
              <a:xfrm rot="2700000">
                <a:off x="3494901" y="3424939"/>
                <a:ext cx="47150" cy="72889"/>
                <a:chOff x="864" y="2688"/>
                <a:chExt cx="576" cy="1152"/>
              </a:xfrm>
            </p:grpSpPr>
            <p:sp>
              <p:nvSpPr>
                <p:cNvPr id="35" name="Arc 133"/>
                <p:cNvSpPr>
                  <a:spLocks noChangeAspect="1"/>
                </p:cNvSpPr>
                <p:nvPr/>
              </p:nvSpPr>
              <p:spPr bwMode="auto">
                <a:xfrm>
                  <a:off x="864" y="2688"/>
                  <a:ext cx="576" cy="57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36" name="Arc 134"/>
                <p:cNvSpPr>
                  <a:spLocks noChangeAspect="1"/>
                </p:cNvSpPr>
                <p:nvPr/>
              </p:nvSpPr>
              <p:spPr bwMode="auto">
                <a:xfrm rot="5400000">
                  <a:off x="864" y="3264"/>
                  <a:ext cx="576" cy="57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</p:grpSp>
          <p:grpSp>
            <p:nvGrpSpPr>
              <p:cNvPr id="20" name="Group 135"/>
              <p:cNvGrpSpPr>
                <a:grpSpLocks noChangeAspect="1"/>
              </p:cNvGrpSpPr>
              <p:nvPr/>
            </p:nvGrpSpPr>
            <p:grpSpPr bwMode="auto">
              <a:xfrm rot="13500000">
                <a:off x="3513181" y="3339934"/>
                <a:ext cx="47150" cy="72889"/>
                <a:chOff x="864" y="2688"/>
                <a:chExt cx="576" cy="1152"/>
              </a:xfrm>
            </p:grpSpPr>
            <p:sp>
              <p:nvSpPr>
                <p:cNvPr id="33" name="Arc 136"/>
                <p:cNvSpPr>
                  <a:spLocks noChangeAspect="1"/>
                </p:cNvSpPr>
                <p:nvPr/>
              </p:nvSpPr>
              <p:spPr bwMode="auto">
                <a:xfrm>
                  <a:off x="864" y="2688"/>
                  <a:ext cx="576" cy="57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34" name="Arc 137"/>
                <p:cNvSpPr>
                  <a:spLocks noChangeAspect="1"/>
                </p:cNvSpPr>
                <p:nvPr/>
              </p:nvSpPr>
              <p:spPr bwMode="auto">
                <a:xfrm rot="5400000">
                  <a:off x="864" y="3264"/>
                  <a:ext cx="576" cy="57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</p:grpSp>
          <p:grpSp>
            <p:nvGrpSpPr>
              <p:cNvPr id="21" name="Group 139"/>
              <p:cNvGrpSpPr>
                <a:grpSpLocks noChangeAspect="1"/>
              </p:cNvGrpSpPr>
              <p:nvPr/>
            </p:nvGrpSpPr>
            <p:grpSpPr bwMode="auto">
              <a:xfrm rot="2700000">
                <a:off x="3391821" y="3528268"/>
                <a:ext cx="47150" cy="72889"/>
                <a:chOff x="864" y="2688"/>
                <a:chExt cx="576" cy="1152"/>
              </a:xfrm>
            </p:grpSpPr>
            <p:sp>
              <p:nvSpPr>
                <p:cNvPr id="31" name="Arc 140"/>
                <p:cNvSpPr>
                  <a:spLocks noChangeAspect="1"/>
                </p:cNvSpPr>
                <p:nvPr/>
              </p:nvSpPr>
              <p:spPr bwMode="auto">
                <a:xfrm>
                  <a:off x="864" y="2688"/>
                  <a:ext cx="576" cy="57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32" name="Arc 141"/>
                <p:cNvSpPr>
                  <a:spLocks noChangeAspect="1"/>
                </p:cNvSpPr>
                <p:nvPr/>
              </p:nvSpPr>
              <p:spPr bwMode="auto">
                <a:xfrm rot="5400000">
                  <a:off x="864" y="3264"/>
                  <a:ext cx="576" cy="57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</p:grpSp>
          <p:grpSp>
            <p:nvGrpSpPr>
              <p:cNvPr id="22" name="Group 142"/>
              <p:cNvGrpSpPr>
                <a:grpSpLocks noChangeAspect="1"/>
              </p:cNvGrpSpPr>
              <p:nvPr/>
            </p:nvGrpSpPr>
            <p:grpSpPr bwMode="auto">
              <a:xfrm rot="13500000">
                <a:off x="3410101" y="3443263"/>
                <a:ext cx="47150" cy="72889"/>
                <a:chOff x="864" y="2688"/>
                <a:chExt cx="576" cy="1152"/>
              </a:xfrm>
            </p:grpSpPr>
            <p:sp>
              <p:nvSpPr>
                <p:cNvPr id="29" name="Arc 143"/>
                <p:cNvSpPr>
                  <a:spLocks noChangeAspect="1"/>
                </p:cNvSpPr>
                <p:nvPr/>
              </p:nvSpPr>
              <p:spPr bwMode="auto">
                <a:xfrm>
                  <a:off x="864" y="2688"/>
                  <a:ext cx="576" cy="57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30" name="Arc 144"/>
                <p:cNvSpPr>
                  <a:spLocks noChangeAspect="1"/>
                </p:cNvSpPr>
                <p:nvPr/>
              </p:nvSpPr>
              <p:spPr bwMode="auto">
                <a:xfrm rot="5400000">
                  <a:off x="864" y="3264"/>
                  <a:ext cx="576" cy="57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</p:grpSp>
          <p:grpSp>
            <p:nvGrpSpPr>
              <p:cNvPr id="23" name="Group 146"/>
              <p:cNvGrpSpPr>
                <a:grpSpLocks noChangeAspect="1"/>
              </p:cNvGrpSpPr>
              <p:nvPr/>
            </p:nvGrpSpPr>
            <p:grpSpPr bwMode="auto">
              <a:xfrm rot="2700000">
                <a:off x="3288741" y="3631598"/>
                <a:ext cx="47150" cy="72889"/>
                <a:chOff x="864" y="2688"/>
                <a:chExt cx="576" cy="1152"/>
              </a:xfrm>
            </p:grpSpPr>
            <p:sp>
              <p:nvSpPr>
                <p:cNvPr id="27" name="Arc 147"/>
                <p:cNvSpPr>
                  <a:spLocks noChangeAspect="1"/>
                </p:cNvSpPr>
                <p:nvPr/>
              </p:nvSpPr>
              <p:spPr bwMode="auto">
                <a:xfrm>
                  <a:off x="864" y="2688"/>
                  <a:ext cx="576" cy="57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28" name="Arc 148"/>
                <p:cNvSpPr>
                  <a:spLocks noChangeAspect="1"/>
                </p:cNvSpPr>
                <p:nvPr/>
              </p:nvSpPr>
              <p:spPr bwMode="auto">
                <a:xfrm rot="5400000">
                  <a:off x="864" y="3264"/>
                  <a:ext cx="576" cy="57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</p:grpSp>
          <p:grpSp>
            <p:nvGrpSpPr>
              <p:cNvPr id="24" name="Group 149"/>
              <p:cNvGrpSpPr>
                <a:grpSpLocks noChangeAspect="1"/>
              </p:cNvGrpSpPr>
              <p:nvPr/>
            </p:nvGrpSpPr>
            <p:grpSpPr bwMode="auto">
              <a:xfrm rot="13500000">
                <a:off x="3307022" y="3546593"/>
                <a:ext cx="47150" cy="72889"/>
                <a:chOff x="864" y="2688"/>
                <a:chExt cx="576" cy="1152"/>
              </a:xfrm>
            </p:grpSpPr>
            <p:sp>
              <p:nvSpPr>
                <p:cNvPr id="25" name="Arc 150"/>
                <p:cNvSpPr>
                  <a:spLocks noChangeAspect="1"/>
                </p:cNvSpPr>
                <p:nvPr/>
              </p:nvSpPr>
              <p:spPr bwMode="auto">
                <a:xfrm>
                  <a:off x="864" y="2688"/>
                  <a:ext cx="576" cy="57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26" name="Arc 151"/>
                <p:cNvSpPr>
                  <a:spLocks noChangeAspect="1"/>
                </p:cNvSpPr>
                <p:nvPr/>
              </p:nvSpPr>
              <p:spPr bwMode="auto">
                <a:xfrm rot="5400000">
                  <a:off x="864" y="3264"/>
                  <a:ext cx="576" cy="57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</p:grpSp>
        </p:grpSp>
        <p:grpSp>
          <p:nvGrpSpPr>
            <p:cNvPr id="67" name="Group 66"/>
            <p:cNvGrpSpPr/>
            <p:nvPr/>
          </p:nvGrpSpPr>
          <p:grpSpPr>
            <a:xfrm rot="2385686">
              <a:off x="1906708" y="5437321"/>
              <a:ext cx="496124" cy="562347"/>
              <a:chOff x="3275871" y="3129271"/>
              <a:chExt cx="496124" cy="562347"/>
            </a:xfrm>
          </p:grpSpPr>
          <p:sp>
            <p:nvSpPr>
              <p:cNvPr id="68" name="Arc 118"/>
              <p:cNvSpPr>
                <a:spLocks noChangeAspect="1"/>
              </p:cNvSpPr>
              <p:nvPr/>
            </p:nvSpPr>
            <p:spPr bwMode="auto">
              <a:xfrm rot="2700000">
                <a:off x="3711917" y="3219628"/>
                <a:ext cx="47150" cy="3644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69" name="Arc 119"/>
              <p:cNvSpPr>
                <a:spLocks noChangeAspect="1"/>
              </p:cNvSpPr>
              <p:nvPr/>
            </p:nvSpPr>
            <p:spPr bwMode="auto">
              <a:xfrm rot="8100000">
                <a:off x="3691499" y="3240108"/>
                <a:ext cx="36445" cy="47150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70" name="Arc 121"/>
              <p:cNvSpPr>
                <a:spLocks noChangeAspect="1"/>
              </p:cNvSpPr>
              <p:nvPr/>
            </p:nvSpPr>
            <p:spPr bwMode="auto">
              <a:xfrm rot="13500000">
                <a:off x="3704427" y="3160456"/>
                <a:ext cx="47150" cy="3644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71" name="Arc 122"/>
              <p:cNvSpPr>
                <a:spLocks noChangeAspect="1"/>
              </p:cNvSpPr>
              <p:nvPr/>
            </p:nvSpPr>
            <p:spPr bwMode="auto">
              <a:xfrm rot="18900000">
                <a:off x="3735550" y="3129271"/>
                <a:ext cx="36445" cy="47150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GB"/>
              </a:p>
            </p:txBody>
          </p:sp>
          <p:grpSp>
            <p:nvGrpSpPr>
              <p:cNvPr id="72" name="Group 125"/>
              <p:cNvGrpSpPr>
                <a:grpSpLocks noChangeAspect="1"/>
              </p:cNvGrpSpPr>
              <p:nvPr/>
            </p:nvGrpSpPr>
            <p:grpSpPr bwMode="auto">
              <a:xfrm rot="2700000">
                <a:off x="3597980" y="3321610"/>
                <a:ext cx="47150" cy="72889"/>
                <a:chOff x="864" y="2688"/>
                <a:chExt cx="576" cy="1152"/>
              </a:xfrm>
            </p:grpSpPr>
            <p:sp>
              <p:nvSpPr>
                <p:cNvPr id="94" name="Arc 126"/>
                <p:cNvSpPr>
                  <a:spLocks noChangeAspect="1"/>
                </p:cNvSpPr>
                <p:nvPr/>
              </p:nvSpPr>
              <p:spPr bwMode="auto">
                <a:xfrm>
                  <a:off x="864" y="2688"/>
                  <a:ext cx="576" cy="57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95" name="Arc 127"/>
                <p:cNvSpPr>
                  <a:spLocks noChangeAspect="1"/>
                </p:cNvSpPr>
                <p:nvPr/>
              </p:nvSpPr>
              <p:spPr bwMode="auto">
                <a:xfrm rot="5400000">
                  <a:off x="864" y="3264"/>
                  <a:ext cx="576" cy="57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</p:grpSp>
          <p:grpSp>
            <p:nvGrpSpPr>
              <p:cNvPr id="73" name="Group 128"/>
              <p:cNvGrpSpPr>
                <a:grpSpLocks noChangeAspect="1"/>
              </p:cNvGrpSpPr>
              <p:nvPr/>
            </p:nvGrpSpPr>
            <p:grpSpPr bwMode="auto">
              <a:xfrm rot="13500000">
                <a:off x="3616261" y="3236605"/>
                <a:ext cx="47150" cy="72889"/>
                <a:chOff x="864" y="2688"/>
                <a:chExt cx="576" cy="1152"/>
              </a:xfrm>
            </p:grpSpPr>
            <p:sp>
              <p:nvSpPr>
                <p:cNvPr id="92" name="Arc 129"/>
                <p:cNvSpPr>
                  <a:spLocks noChangeAspect="1"/>
                </p:cNvSpPr>
                <p:nvPr/>
              </p:nvSpPr>
              <p:spPr bwMode="auto">
                <a:xfrm>
                  <a:off x="864" y="2688"/>
                  <a:ext cx="576" cy="57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93" name="Arc 130"/>
                <p:cNvSpPr>
                  <a:spLocks noChangeAspect="1"/>
                </p:cNvSpPr>
                <p:nvPr/>
              </p:nvSpPr>
              <p:spPr bwMode="auto">
                <a:xfrm rot="5400000">
                  <a:off x="864" y="3264"/>
                  <a:ext cx="576" cy="57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</p:grpSp>
          <p:grpSp>
            <p:nvGrpSpPr>
              <p:cNvPr id="74" name="Group 132"/>
              <p:cNvGrpSpPr>
                <a:grpSpLocks noChangeAspect="1"/>
              </p:cNvGrpSpPr>
              <p:nvPr/>
            </p:nvGrpSpPr>
            <p:grpSpPr bwMode="auto">
              <a:xfrm rot="2700000">
                <a:off x="3494901" y="3424939"/>
                <a:ext cx="47150" cy="72889"/>
                <a:chOff x="864" y="2688"/>
                <a:chExt cx="576" cy="1152"/>
              </a:xfrm>
            </p:grpSpPr>
            <p:sp>
              <p:nvSpPr>
                <p:cNvPr id="90" name="Arc 133"/>
                <p:cNvSpPr>
                  <a:spLocks noChangeAspect="1"/>
                </p:cNvSpPr>
                <p:nvPr/>
              </p:nvSpPr>
              <p:spPr bwMode="auto">
                <a:xfrm>
                  <a:off x="864" y="2688"/>
                  <a:ext cx="576" cy="57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91" name="Arc 134"/>
                <p:cNvSpPr>
                  <a:spLocks noChangeAspect="1"/>
                </p:cNvSpPr>
                <p:nvPr/>
              </p:nvSpPr>
              <p:spPr bwMode="auto">
                <a:xfrm rot="5400000">
                  <a:off x="864" y="3264"/>
                  <a:ext cx="576" cy="57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</p:grpSp>
          <p:grpSp>
            <p:nvGrpSpPr>
              <p:cNvPr id="75" name="Group 135"/>
              <p:cNvGrpSpPr>
                <a:grpSpLocks noChangeAspect="1"/>
              </p:cNvGrpSpPr>
              <p:nvPr/>
            </p:nvGrpSpPr>
            <p:grpSpPr bwMode="auto">
              <a:xfrm rot="13500000">
                <a:off x="3513181" y="3339934"/>
                <a:ext cx="47150" cy="72889"/>
                <a:chOff x="864" y="2688"/>
                <a:chExt cx="576" cy="1152"/>
              </a:xfrm>
            </p:grpSpPr>
            <p:sp>
              <p:nvSpPr>
                <p:cNvPr id="88" name="Arc 136"/>
                <p:cNvSpPr>
                  <a:spLocks noChangeAspect="1"/>
                </p:cNvSpPr>
                <p:nvPr/>
              </p:nvSpPr>
              <p:spPr bwMode="auto">
                <a:xfrm>
                  <a:off x="864" y="2688"/>
                  <a:ext cx="576" cy="57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89" name="Arc 137"/>
                <p:cNvSpPr>
                  <a:spLocks noChangeAspect="1"/>
                </p:cNvSpPr>
                <p:nvPr/>
              </p:nvSpPr>
              <p:spPr bwMode="auto">
                <a:xfrm rot="5400000">
                  <a:off x="864" y="3264"/>
                  <a:ext cx="576" cy="57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</p:grpSp>
          <p:grpSp>
            <p:nvGrpSpPr>
              <p:cNvPr id="76" name="Group 139"/>
              <p:cNvGrpSpPr>
                <a:grpSpLocks noChangeAspect="1"/>
              </p:cNvGrpSpPr>
              <p:nvPr/>
            </p:nvGrpSpPr>
            <p:grpSpPr bwMode="auto">
              <a:xfrm rot="2700000">
                <a:off x="3391821" y="3528268"/>
                <a:ext cx="47150" cy="72889"/>
                <a:chOff x="864" y="2688"/>
                <a:chExt cx="576" cy="1152"/>
              </a:xfrm>
            </p:grpSpPr>
            <p:sp>
              <p:nvSpPr>
                <p:cNvPr id="86" name="Arc 140"/>
                <p:cNvSpPr>
                  <a:spLocks noChangeAspect="1"/>
                </p:cNvSpPr>
                <p:nvPr/>
              </p:nvSpPr>
              <p:spPr bwMode="auto">
                <a:xfrm>
                  <a:off x="864" y="2688"/>
                  <a:ext cx="576" cy="57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87" name="Arc 141"/>
                <p:cNvSpPr>
                  <a:spLocks noChangeAspect="1"/>
                </p:cNvSpPr>
                <p:nvPr/>
              </p:nvSpPr>
              <p:spPr bwMode="auto">
                <a:xfrm rot="5400000">
                  <a:off x="864" y="3264"/>
                  <a:ext cx="576" cy="57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</p:grpSp>
          <p:grpSp>
            <p:nvGrpSpPr>
              <p:cNvPr id="77" name="Group 142"/>
              <p:cNvGrpSpPr>
                <a:grpSpLocks noChangeAspect="1"/>
              </p:cNvGrpSpPr>
              <p:nvPr/>
            </p:nvGrpSpPr>
            <p:grpSpPr bwMode="auto">
              <a:xfrm rot="13500000">
                <a:off x="3410101" y="3443263"/>
                <a:ext cx="47150" cy="72889"/>
                <a:chOff x="864" y="2688"/>
                <a:chExt cx="576" cy="1152"/>
              </a:xfrm>
            </p:grpSpPr>
            <p:sp>
              <p:nvSpPr>
                <p:cNvPr id="84" name="Arc 143"/>
                <p:cNvSpPr>
                  <a:spLocks noChangeAspect="1"/>
                </p:cNvSpPr>
                <p:nvPr/>
              </p:nvSpPr>
              <p:spPr bwMode="auto">
                <a:xfrm>
                  <a:off x="864" y="2688"/>
                  <a:ext cx="576" cy="57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85" name="Arc 144"/>
                <p:cNvSpPr>
                  <a:spLocks noChangeAspect="1"/>
                </p:cNvSpPr>
                <p:nvPr/>
              </p:nvSpPr>
              <p:spPr bwMode="auto">
                <a:xfrm rot="5400000">
                  <a:off x="864" y="3264"/>
                  <a:ext cx="576" cy="57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</p:grpSp>
          <p:grpSp>
            <p:nvGrpSpPr>
              <p:cNvPr id="78" name="Group 146"/>
              <p:cNvGrpSpPr>
                <a:grpSpLocks noChangeAspect="1"/>
              </p:cNvGrpSpPr>
              <p:nvPr/>
            </p:nvGrpSpPr>
            <p:grpSpPr bwMode="auto">
              <a:xfrm rot="2700000">
                <a:off x="3288741" y="3631598"/>
                <a:ext cx="47150" cy="72889"/>
                <a:chOff x="864" y="2688"/>
                <a:chExt cx="576" cy="1152"/>
              </a:xfrm>
            </p:grpSpPr>
            <p:sp>
              <p:nvSpPr>
                <p:cNvPr id="82" name="Arc 147"/>
                <p:cNvSpPr>
                  <a:spLocks noChangeAspect="1"/>
                </p:cNvSpPr>
                <p:nvPr/>
              </p:nvSpPr>
              <p:spPr bwMode="auto">
                <a:xfrm>
                  <a:off x="864" y="2688"/>
                  <a:ext cx="576" cy="57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83" name="Arc 148"/>
                <p:cNvSpPr>
                  <a:spLocks noChangeAspect="1"/>
                </p:cNvSpPr>
                <p:nvPr/>
              </p:nvSpPr>
              <p:spPr bwMode="auto">
                <a:xfrm rot="5400000">
                  <a:off x="864" y="3264"/>
                  <a:ext cx="576" cy="57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</p:grpSp>
          <p:grpSp>
            <p:nvGrpSpPr>
              <p:cNvPr id="79" name="Group 149"/>
              <p:cNvGrpSpPr>
                <a:grpSpLocks noChangeAspect="1"/>
              </p:cNvGrpSpPr>
              <p:nvPr/>
            </p:nvGrpSpPr>
            <p:grpSpPr bwMode="auto">
              <a:xfrm rot="13500000">
                <a:off x="3307022" y="3546593"/>
                <a:ext cx="47150" cy="72889"/>
                <a:chOff x="864" y="2688"/>
                <a:chExt cx="576" cy="1152"/>
              </a:xfrm>
            </p:grpSpPr>
            <p:sp>
              <p:nvSpPr>
                <p:cNvPr id="80" name="Arc 150"/>
                <p:cNvSpPr>
                  <a:spLocks noChangeAspect="1"/>
                </p:cNvSpPr>
                <p:nvPr/>
              </p:nvSpPr>
              <p:spPr bwMode="auto">
                <a:xfrm>
                  <a:off x="864" y="2688"/>
                  <a:ext cx="576" cy="57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81" name="Arc 151"/>
                <p:cNvSpPr>
                  <a:spLocks noChangeAspect="1"/>
                </p:cNvSpPr>
                <p:nvPr/>
              </p:nvSpPr>
              <p:spPr bwMode="auto">
                <a:xfrm rot="5400000">
                  <a:off x="864" y="3264"/>
                  <a:ext cx="576" cy="57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</p:grpSp>
        </p:grpSp>
        <p:cxnSp>
          <p:nvCxnSpPr>
            <p:cNvPr id="97" name="Straight Connector 96"/>
            <p:cNvCxnSpPr/>
            <p:nvPr/>
          </p:nvCxnSpPr>
          <p:spPr>
            <a:xfrm flipV="1">
              <a:off x="1485953" y="5604541"/>
              <a:ext cx="493101" cy="338860"/>
            </a:xfrm>
            <a:prstGeom prst="line">
              <a:avLst/>
            </a:prstGeom>
            <a:ln w="254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00" name="TextBox 99"/>
                <p:cNvSpPr txBox="1"/>
                <p:nvPr/>
              </p:nvSpPr>
              <p:spPr>
                <a:xfrm>
                  <a:off x="2597304" y="5415607"/>
                  <a:ext cx="479106" cy="43088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GB" sz="22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nl-NL" sz="2200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nl-NL" sz="22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GB" sz="2200" dirty="0"/>
                </a:p>
              </p:txBody>
            </p:sp>
          </mc:Choice>
          <mc:Fallback>
            <p:sp>
              <p:nvSpPr>
                <p:cNvPr id="100" name="TextBox 9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97304" y="5415607"/>
                  <a:ext cx="479106" cy="430887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01" name="TextBox 100"/>
                <p:cNvSpPr txBox="1"/>
                <p:nvPr/>
              </p:nvSpPr>
              <p:spPr>
                <a:xfrm>
                  <a:off x="1732109" y="4551511"/>
                  <a:ext cx="485646" cy="43088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GB" sz="22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nl-NL" sz="2200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nl-NL" sz="22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GB" sz="2200" dirty="0"/>
                </a:p>
              </p:txBody>
            </p:sp>
          </mc:Choice>
          <mc:Fallback>
            <p:sp>
              <p:nvSpPr>
                <p:cNvPr id="101" name="TextBox 10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32109" y="4551511"/>
                  <a:ext cx="485646" cy="430887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103" name="Straight Connector 102"/>
          <p:cNvCxnSpPr/>
          <p:nvPr/>
        </p:nvCxnSpPr>
        <p:spPr>
          <a:xfrm flipV="1">
            <a:off x="3497464" y="2925024"/>
            <a:ext cx="432000" cy="720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/>
          <p:nvPr/>
        </p:nvCxnSpPr>
        <p:spPr>
          <a:xfrm>
            <a:off x="3512704" y="5229280"/>
            <a:ext cx="432000" cy="720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>
            <a:off x="4977412" y="2891800"/>
            <a:ext cx="0" cy="28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10" name="TextBox 109"/>
              <p:cNvSpPr txBox="1"/>
              <p:nvPr/>
            </p:nvSpPr>
            <p:spPr>
              <a:xfrm rot="16200000">
                <a:off x="4015251" y="4126560"/>
                <a:ext cx="1051378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2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nl-NL" sz="22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nl-NL" sz="2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nl-NL" sz="2200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nl-NL" sz="2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nl-NL" sz="22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nl-NL" sz="2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GB" sz="2200" dirty="0"/>
              </a:p>
            </p:txBody>
          </p:sp>
        </mc:Choice>
        <mc:Fallback>
          <p:sp>
            <p:nvSpPr>
              <p:cNvPr id="110" name="TextBox 10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6200000">
                <a:off x="4015251" y="4126560"/>
                <a:ext cx="1051378" cy="430887"/>
              </a:xfrm>
              <a:prstGeom prst="rect">
                <a:avLst/>
              </a:prstGeom>
              <a:blipFill rotWithShape="0">
                <a:blip r:embed="rId4"/>
                <a:stretch>
                  <a:fillRect r="-14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1" name="TextBox 110"/>
          <p:cNvSpPr txBox="1"/>
          <p:nvPr/>
        </p:nvSpPr>
        <p:spPr>
          <a:xfrm>
            <a:off x="5333020" y="5887114"/>
            <a:ext cx="22438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dirty="0" smtClean="0"/>
              <a:t>time over threshold</a:t>
            </a:r>
            <a:endParaRPr lang="en-GB" sz="2000" dirty="0"/>
          </a:p>
        </p:txBody>
      </p:sp>
      <p:cxnSp>
        <p:nvCxnSpPr>
          <p:cNvPr id="114" name="Straight Connector 113"/>
          <p:cNvCxnSpPr/>
          <p:nvPr/>
        </p:nvCxnSpPr>
        <p:spPr>
          <a:xfrm>
            <a:off x="5061128" y="4595141"/>
            <a:ext cx="2520000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15" name="TextBox 114"/>
              <p:cNvSpPr txBox="1"/>
              <p:nvPr/>
            </p:nvSpPr>
            <p:spPr>
              <a:xfrm>
                <a:off x="2993770" y="1784132"/>
                <a:ext cx="3018390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Pre>
                        <m:sPrePr>
                          <m:ctrlPr>
                            <a:rPr lang="en-GB" sz="2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PrePr>
                        <m:sub>
                          <m:r>
                            <a:rPr lang="nl-NL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  <m:sup>
                          <m:r>
                            <a:rPr lang="nl-NL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40</m:t>
                          </m:r>
                        </m:sup>
                        <m:e>
                          <m:r>
                            <a:rPr lang="nl-NL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𝐾</m:t>
                          </m:r>
                          <m:r>
                            <a:rPr lang="nl-NL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→ </m:t>
                          </m:r>
                          <m:sPre>
                            <m:sPrePr>
                              <m:ctrlPr>
                                <a:rPr lang="nl-NL" sz="2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PrePr>
                            <m:sub>
                              <m:r>
                                <a:rPr lang="nl-NL" sz="2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</m:sub>
                            <m:sup>
                              <m:r>
                                <a:rPr lang="nl-NL" sz="2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40</m:t>
                              </m:r>
                            </m:sup>
                            <m:e>
                              <m:r>
                                <a:rPr lang="nl-NL" sz="2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𝐶𝑎</m:t>
                              </m:r>
                            </m:e>
                          </m:sPre>
                          <m:r>
                            <a:rPr lang="nl-NL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nl-NL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 </m:t>
                          </m:r>
                          <m:r>
                            <a:rPr lang="nl-NL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𝑒</m:t>
                          </m:r>
                        </m:e>
                      </m:sPre>
                    </m:oMath>
                  </m:oMathPara>
                </a14:m>
                <a:endParaRPr lang="en-GB" sz="2800" dirty="0"/>
              </a:p>
            </p:txBody>
          </p:sp>
        </mc:Choice>
        <mc:Fallback>
          <p:sp>
            <p:nvSpPr>
              <p:cNvPr id="115" name="TextBox 1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93770" y="1784132"/>
                <a:ext cx="3018390" cy="523220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8" name="TextBox 117"/>
          <p:cNvSpPr txBox="1"/>
          <p:nvPr/>
        </p:nvSpPr>
        <p:spPr>
          <a:xfrm>
            <a:off x="5815967" y="2837696"/>
            <a:ext cx="21487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see e.g. presentation</a:t>
            </a:r>
          </a:p>
          <a:p>
            <a:r>
              <a:rPr lang="en-GB" dirty="0" smtClean="0"/>
              <a:t>Karel M.</a:t>
            </a:r>
            <a:endParaRPr lang="en-GB" dirty="0"/>
          </a:p>
        </p:txBody>
      </p:sp>
      <p:sp>
        <p:nvSpPr>
          <p:cNvPr id="119" name="Freeform 118"/>
          <p:cNvSpPr/>
          <p:nvPr/>
        </p:nvSpPr>
        <p:spPr>
          <a:xfrm>
            <a:off x="5004048" y="3977639"/>
            <a:ext cx="828000" cy="1799999"/>
          </a:xfrm>
          <a:custGeom>
            <a:avLst/>
            <a:gdLst>
              <a:gd name="connsiteX0" fmla="*/ 0 w 1021080"/>
              <a:gd name="connsiteY0" fmla="*/ 1874520 h 1874520"/>
              <a:gd name="connsiteX1" fmla="*/ 1021080 w 1021080"/>
              <a:gd name="connsiteY1" fmla="*/ 0 h 1874520"/>
              <a:gd name="connsiteX0" fmla="*/ 0 w 1021080"/>
              <a:gd name="connsiteY0" fmla="*/ 1874520 h 1874520"/>
              <a:gd name="connsiteX1" fmla="*/ 1021080 w 1021080"/>
              <a:gd name="connsiteY1" fmla="*/ 0 h 1874520"/>
              <a:gd name="connsiteX0" fmla="*/ 0 w 1021080"/>
              <a:gd name="connsiteY0" fmla="*/ 1874520 h 1874612"/>
              <a:gd name="connsiteX1" fmla="*/ 1021080 w 1021080"/>
              <a:gd name="connsiteY1" fmla="*/ 0 h 1874612"/>
              <a:gd name="connsiteX0" fmla="*/ 0 w 1021080"/>
              <a:gd name="connsiteY0" fmla="*/ 1874520 h 1874611"/>
              <a:gd name="connsiteX1" fmla="*/ 1021080 w 1021080"/>
              <a:gd name="connsiteY1" fmla="*/ 0 h 18746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21080" h="1874611">
                <a:moveTo>
                  <a:pt x="0" y="1874520"/>
                </a:moveTo>
                <a:cubicBezTo>
                  <a:pt x="919480" y="1889760"/>
                  <a:pt x="685504" y="-632"/>
                  <a:pt x="1021080" y="0"/>
                </a:cubicBezTo>
              </a:path>
            </a:pathLst>
          </a:cu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1" name="Freeform 120"/>
          <p:cNvSpPr/>
          <p:nvPr/>
        </p:nvSpPr>
        <p:spPr>
          <a:xfrm flipH="1">
            <a:off x="5837664" y="3974785"/>
            <a:ext cx="828000" cy="1799999"/>
          </a:xfrm>
          <a:custGeom>
            <a:avLst/>
            <a:gdLst>
              <a:gd name="connsiteX0" fmla="*/ 0 w 1021080"/>
              <a:gd name="connsiteY0" fmla="*/ 1874520 h 1874520"/>
              <a:gd name="connsiteX1" fmla="*/ 1021080 w 1021080"/>
              <a:gd name="connsiteY1" fmla="*/ 0 h 1874520"/>
              <a:gd name="connsiteX0" fmla="*/ 0 w 1021080"/>
              <a:gd name="connsiteY0" fmla="*/ 1874520 h 1874520"/>
              <a:gd name="connsiteX1" fmla="*/ 1021080 w 1021080"/>
              <a:gd name="connsiteY1" fmla="*/ 0 h 1874520"/>
              <a:gd name="connsiteX0" fmla="*/ 0 w 1021080"/>
              <a:gd name="connsiteY0" fmla="*/ 1874520 h 1874612"/>
              <a:gd name="connsiteX1" fmla="*/ 1021080 w 1021080"/>
              <a:gd name="connsiteY1" fmla="*/ 0 h 1874612"/>
              <a:gd name="connsiteX0" fmla="*/ 0 w 1021080"/>
              <a:gd name="connsiteY0" fmla="*/ 1874520 h 1874611"/>
              <a:gd name="connsiteX1" fmla="*/ 1021080 w 1021080"/>
              <a:gd name="connsiteY1" fmla="*/ 0 h 18746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21080" h="1874611">
                <a:moveTo>
                  <a:pt x="0" y="1874520"/>
                </a:moveTo>
                <a:cubicBezTo>
                  <a:pt x="919480" y="1889760"/>
                  <a:pt x="685504" y="-632"/>
                  <a:pt x="1021080" y="0"/>
                </a:cubicBezTo>
              </a:path>
            </a:pathLst>
          </a:cu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2" name="Freeform 111"/>
          <p:cNvSpPr/>
          <p:nvPr/>
        </p:nvSpPr>
        <p:spPr>
          <a:xfrm>
            <a:off x="5059092" y="3732392"/>
            <a:ext cx="2520000" cy="1080000"/>
          </a:xfrm>
          <a:custGeom>
            <a:avLst/>
            <a:gdLst>
              <a:gd name="connsiteX0" fmla="*/ 0 w 2072640"/>
              <a:gd name="connsiteY0" fmla="*/ 0 h 1143000"/>
              <a:gd name="connsiteX1" fmla="*/ 2072640 w 2072640"/>
              <a:gd name="connsiteY1" fmla="*/ 1143000 h 1143000"/>
              <a:gd name="connsiteX0" fmla="*/ 0 w 2072640"/>
              <a:gd name="connsiteY0" fmla="*/ 0 h 1143000"/>
              <a:gd name="connsiteX1" fmla="*/ 2072640 w 2072640"/>
              <a:gd name="connsiteY1" fmla="*/ 1143000 h 1143000"/>
              <a:gd name="connsiteX0" fmla="*/ 0 w 2072640"/>
              <a:gd name="connsiteY0" fmla="*/ 0 h 1143000"/>
              <a:gd name="connsiteX1" fmla="*/ 2072640 w 2072640"/>
              <a:gd name="connsiteY1" fmla="*/ 1143000 h 1143000"/>
              <a:gd name="connsiteX0" fmla="*/ 0 w 2072640"/>
              <a:gd name="connsiteY0" fmla="*/ 0 h 1143000"/>
              <a:gd name="connsiteX1" fmla="*/ 2072640 w 2072640"/>
              <a:gd name="connsiteY1" fmla="*/ 1143000 h 1143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72640" h="1143000">
                <a:moveTo>
                  <a:pt x="0" y="0"/>
                </a:moveTo>
                <a:cubicBezTo>
                  <a:pt x="343066" y="780796"/>
                  <a:pt x="391160" y="1127760"/>
                  <a:pt x="2072640" y="1143000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09" name="Straight Connector 108"/>
          <p:cNvCxnSpPr/>
          <p:nvPr/>
        </p:nvCxnSpPr>
        <p:spPr>
          <a:xfrm>
            <a:off x="4977412" y="5776312"/>
            <a:ext cx="288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Rectangle 121"/>
          <p:cNvSpPr/>
          <p:nvPr/>
        </p:nvSpPr>
        <p:spPr>
          <a:xfrm>
            <a:off x="4234056" y="2534424"/>
            <a:ext cx="3960000" cy="37800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5872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PMT </a:t>
            </a:r>
            <a:r>
              <a:rPr lang="en-GB" dirty="0">
                <a:solidFill>
                  <a:schemeClr val="bg1"/>
                </a:solidFill>
              </a:rPr>
              <a:t>parameters </a:t>
            </a:r>
            <a:r>
              <a:rPr lang="en-GB" dirty="0" smtClean="0">
                <a:solidFill>
                  <a:schemeClr val="bg1"/>
                </a:solidFill>
              </a:rPr>
              <a:t>(1/2)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lnSpc>
                    <a:spcPct val="200000"/>
                  </a:lnSpc>
                  <a:buNone/>
                </a:pPr>
                <a:r>
                  <a:rPr lang="en-GB" dirty="0" smtClean="0">
                    <a:solidFill>
                      <a:schemeClr val="bg1"/>
                    </a:solidFill>
                  </a:rPr>
                  <a:t>Model constraints:</a:t>
                </a:r>
              </a:p>
              <a:p>
                <a:pPr marL="971550" lvl="1" indent="-514350" defTabSz="944563">
                  <a:lnSpc>
                    <a:spcPts val="6000"/>
                  </a:lnSpc>
                  <a:buFont typeface="+mj-lt"/>
                  <a:buAutoNum type="arabicParenR"/>
                  <a:tabLst>
                    <a:tab pos="5029200" algn="l"/>
                  </a:tabLst>
                </a:pPr>
                <a:r>
                  <a:rPr lang="en-GB" dirty="0" smtClean="0">
                    <a:solidFill>
                      <a:schemeClr val="bg1"/>
                    </a:solidFill>
                  </a:rPr>
                  <a:t>threshold	</a:t>
                </a:r>
                <a14:m>
                  <m:oMath xmlns:m="http://schemas.openxmlformats.org/officeDocument/2006/math">
                    <m:r>
                      <a:rPr lang="en-GB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</m:t>
                    </m:r>
                    <m:sSub>
                      <m:sSubPr>
                        <m:ctrlPr>
                          <a:rPr lang="en-GB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nl-NL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nl-NL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dirty="0" smtClean="0">
                    <a:solidFill>
                      <a:schemeClr val="bg1"/>
                    </a:solidFill>
                  </a:rPr>
                  <a:t>	</a:t>
                </a:r>
              </a:p>
              <a:p>
                <a:pPr marL="971550" lvl="1" indent="-514350" defTabSz="944563">
                  <a:lnSpc>
                    <a:spcPts val="6000"/>
                  </a:lnSpc>
                  <a:buFont typeface="+mj-lt"/>
                  <a:buAutoNum type="arabicParenR"/>
                  <a:tabLst>
                    <a:tab pos="5029200" algn="l"/>
                  </a:tabLst>
                </a:pPr>
                <a:r>
                  <a:rPr lang="en-GB" dirty="0" smtClean="0">
                    <a:solidFill>
                      <a:schemeClr val="bg1"/>
                    </a:solidFill>
                  </a:rPr>
                  <a:t>time over threshold peak	</a:t>
                </a:r>
                <a14:m>
                  <m:oMath xmlns:m="http://schemas.openxmlformats.org/officeDocument/2006/math">
                    <m:r>
                      <a:rPr lang="nl-NL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</m:t>
                    </m:r>
                    <m:r>
                      <a:rPr lang="nl-NL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𝑎</m:t>
                    </m:r>
                    <m:r>
                      <a:rPr lang="nl-NL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nl-NL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𝑏</m:t>
                    </m:r>
                    <m:r>
                      <a:rPr lang="nl-NL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≅</m:t>
                    </m:r>
                    <m:r>
                      <a:rPr lang="nl-NL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27</m:t>
                    </m:r>
                  </m:oMath>
                </a14:m>
                <a:endParaRPr lang="en-GB" dirty="0" smtClean="0">
                  <a:solidFill>
                    <a:schemeClr val="bg1"/>
                  </a:solidFill>
                </a:endParaRPr>
              </a:p>
              <a:p>
                <a:pPr marL="971550" lvl="1" indent="-514350" defTabSz="944563">
                  <a:lnSpc>
                    <a:spcPts val="6000"/>
                  </a:lnSpc>
                  <a:buFont typeface="+mj-lt"/>
                  <a:buAutoNum type="arabicParenR"/>
                  <a:tabLst>
                    <a:tab pos="5029200" algn="l"/>
                  </a:tabLst>
                </a:pPr>
                <a:r>
                  <a:rPr lang="en-GB" dirty="0" smtClean="0">
                    <a:solidFill>
                      <a:schemeClr val="bg1"/>
                    </a:solidFill>
                  </a:rPr>
                  <a:t>time over threshold width	</a:t>
                </a:r>
                <a14:m>
                  <m:oMath xmlns:m="http://schemas.openxmlformats.org/officeDocument/2006/math">
                    <m:r>
                      <a:rPr lang="nl-NL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</m:t>
                    </m:r>
                    <m:r>
                      <a:rPr lang="nl-NL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𝑏</m:t>
                    </m:r>
                    <m:r>
                      <a:rPr lang="nl-NL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≅</m:t>
                    </m:r>
                    <m:f>
                      <m:fPr>
                        <m:ctrlPr>
                          <a:rPr lang="nl-NL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nl-NL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5 </m:t>
                        </m:r>
                        <m:r>
                          <a:rPr lang="nl-NL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𝑛𝑠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nl-NL" b="0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gain</m:t>
                        </m:r>
                        <m:r>
                          <a:rPr lang="nl-NL" b="0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nl-NL" b="0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spread</m:t>
                        </m:r>
                      </m:den>
                    </m:f>
                  </m:oMath>
                </a14:m>
                <a:endParaRPr lang="nl-NL" b="0" dirty="0" smtClean="0">
                  <a:solidFill>
                    <a:schemeClr val="bg1"/>
                  </a:solidFill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85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6307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4083</TotalTime>
  <Words>290</Words>
  <Application>Microsoft Office PowerPoint</Application>
  <PresentationFormat>On-screen Show (4:3)</PresentationFormat>
  <Paragraphs>109</Paragraphs>
  <Slides>15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Cambria Math</vt:lpstr>
      <vt:lpstr>Symbol</vt:lpstr>
      <vt:lpstr>Wingdings</vt:lpstr>
      <vt:lpstr>Office Theme</vt:lpstr>
      <vt:lpstr>PMT simulation</vt:lpstr>
      <vt:lpstr>Introduction (1/2)</vt:lpstr>
      <vt:lpstr>Introduction (2/2)</vt:lpstr>
      <vt:lpstr>Transit time (1/1)</vt:lpstr>
      <vt:lpstr>Time over threshold (1/2)</vt:lpstr>
      <vt:lpstr>Time over threshold (2/2)</vt:lpstr>
      <vt:lpstr>Time slewing (1/1)</vt:lpstr>
      <vt:lpstr>Time slewing (2/2)</vt:lpstr>
      <vt:lpstr>PMT parameters (1/2)</vt:lpstr>
      <vt:lpstr>PMT parameters (2/2)</vt:lpstr>
      <vt:lpstr>data – Monte Carlo (1/2)</vt:lpstr>
      <vt:lpstr>data – Monte Carlo (2/2)</vt:lpstr>
      <vt:lpstr>Time slewing correction (1/2)</vt:lpstr>
      <vt:lpstr>Time slewing correction (2/2)</vt:lpstr>
      <vt:lpstr>Status &amp; Outlook</vt:lpstr>
    </vt:vector>
  </TitlesOfParts>
  <Company>Nikhef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Memorandum of Understanding KM3NeT Phase-1</dc:title>
  <dc:creator>mjg_2</dc:creator>
  <cp:lastModifiedBy>mjg</cp:lastModifiedBy>
  <cp:revision>1098</cp:revision>
  <dcterms:created xsi:type="dcterms:W3CDTF">2013-10-02T15:15:34Z</dcterms:created>
  <dcterms:modified xsi:type="dcterms:W3CDTF">2017-03-01T16:34:33Z</dcterms:modified>
</cp:coreProperties>
</file>