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3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4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9" r:id="rId1"/>
    <p:sldMasterId id="2147483728" r:id="rId2"/>
    <p:sldMasterId id="2147483741" r:id="rId3"/>
    <p:sldMasterId id="2147483830" r:id="rId4"/>
    <p:sldMasterId id="2147483839" r:id="rId5"/>
  </p:sldMasterIdLst>
  <p:notesMasterIdLst>
    <p:notesMasterId r:id="rId48"/>
  </p:notesMasterIdLst>
  <p:handoutMasterIdLst>
    <p:handoutMasterId r:id="rId49"/>
  </p:handoutMasterIdLst>
  <p:sldIdLst>
    <p:sldId id="258" r:id="rId6"/>
    <p:sldId id="391" r:id="rId7"/>
    <p:sldId id="268" r:id="rId8"/>
    <p:sldId id="389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392" r:id="rId17"/>
    <p:sldId id="393" r:id="rId18"/>
    <p:sldId id="305" r:id="rId19"/>
    <p:sldId id="307" r:id="rId20"/>
    <p:sldId id="308" r:id="rId21"/>
    <p:sldId id="382" r:id="rId22"/>
    <p:sldId id="291" r:id="rId23"/>
    <p:sldId id="292" r:id="rId24"/>
    <p:sldId id="293" r:id="rId25"/>
    <p:sldId id="294" r:id="rId26"/>
    <p:sldId id="296" r:id="rId27"/>
    <p:sldId id="297" r:id="rId28"/>
    <p:sldId id="311" r:id="rId29"/>
    <p:sldId id="312" r:id="rId30"/>
    <p:sldId id="313" r:id="rId31"/>
    <p:sldId id="314" r:id="rId32"/>
    <p:sldId id="315" r:id="rId33"/>
    <p:sldId id="322" r:id="rId34"/>
    <p:sldId id="319" r:id="rId35"/>
    <p:sldId id="321" r:id="rId36"/>
    <p:sldId id="323" r:id="rId37"/>
    <p:sldId id="324" r:id="rId38"/>
    <p:sldId id="337" r:id="rId39"/>
    <p:sldId id="330" r:id="rId40"/>
    <p:sldId id="333" r:id="rId41"/>
    <p:sldId id="377" r:id="rId42"/>
    <p:sldId id="379" r:id="rId43"/>
    <p:sldId id="394" r:id="rId44"/>
    <p:sldId id="395" r:id="rId45"/>
    <p:sldId id="396" r:id="rId46"/>
    <p:sldId id="335" r:id="rId47"/>
  </p:sldIdLst>
  <p:sldSz cx="9144000" cy="5143500" type="screen16x9"/>
  <p:notesSz cx="9144000" cy="6858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A3B"/>
    <a:srgbClr val="F6791C"/>
    <a:srgbClr val="6F2575"/>
    <a:srgbClr val="FFFFFF"/>
    <a:srgbClr val="001B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9409" autoAdjust="0"/>
    <p:restoredTop sz="94670"/>
  </p:normalViewPr>
  <p:slideViewPr>
    <p:cSldViewPr snapToGrid="0" snapToObjects="1">
      <p:cViewPr>
        <p:scale>
          <a:sx n="98" d="100"/>
          <a:sy n="98" d="100"/>
        </p:scale>
        <p:origin x="510" y="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2040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8E4F01-E98C-46D1-8EAE-5FF8F83C507A}" type="doc">
      <dgm:prSet loTypeId="urn:microsoft.com/office/officeart/2009/layout/CirclePicture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AC5A48-779B-4237-8BB9-512CCFB3254E}">
      <dgm:prSet phldrT="[Text]"/>
      <dgm:spPr/>
      <dgm:t>
        <a:bodyPr lIns="822960" rIns="0"/>
        <a:lstStyle/>
        <a:p>
          <a:r>
            <a:rPr lang="en-US" dirty="0" smtClean="0"/>
            <a:t>Governance Board</a:t>
          </a:r>
          <a:endParaRPr lang="en-US" dirty="0"/>
        </a:p>
      </dgm:t>
    </dgm:pt>
    <dgm:pt modelId="{D7B83923-93AD-43F5-BD4B-F69A7606976A}" type="parTrans" cxnId="{080949EE-B4DD-4411-95B8-C0D503FEE8AD}">
      <dgm:prSet/>
      <dgm:spPr/>
      <dgm:t>
        <a:bodyPr/>
        <a:lstStyle/>
        <a:p>
          <a:endParaRPr lang="en-US"/>
        </a:p>
      </dgm:t>
    </dgm:pt>
    <dgm:pt modelId="{EE59E471-9F07-4539-96AF-665355481133}" type="sibTrans" cxnId="{080949EE-B4DD-4411-95B8-C0D503FEE8AD}">
      <dgm:prSet/>
      <dgm:spPr/>
      <dgm:t>
        <a:bodyPr/>
        <a:lstStyle/>
        <a:p>
          <a:endParaRPr lang="en-US"/>
        </a:p>
      </dgm:t>
    </dgm:pt>
    <dgm:pt modelId="{167B848C-0BC9-4754-B1A8-571D165FB027}" type="asst">
      <dgm:prSet phldrT="[Text]"/>
      <dgm:spPr/>
      <dgm:t>
        <a:bodyPr lIns="822960" rIns="0"/>
        <a:lstStyle/>
        <a:p>
          <a:r>
            <a:rPr lang="en-US" dirty="0" err="1" smtClean="0"/>
            <a:t>RCauth</a:t>
          </a:r>
          <a:r>
            <a:rPr lang="en-US" dirty="0" smtClean="0"/>
            <a:t> PMA</a:t>
          </a:r>
          <a:endParaRPr lang="en-US" dirty="0"/>
        </a:p>
      </dgm:t>
    </dgm:pt>
    <dgm:pt modelId="{3A6DFB73-CD29-4659-B56B-570420199147}" type="sibTrans" cxnId="{07DC2BFB-A192-441A-9977-8604BC320769}">
      <dgm:prSet/>
      <dgm:spPr/>
      <dgm:t>
        <a:bodyPr/>
        <a:lstStyle/>
        <a:p>
          <a:endParaRPr lang="en-US"/>
        </a:p>
      </dgm:t>
    </dgm:pt>
    <dgm:pt modelId="{E8444021-4AA8-4810-9F2B-3241C7B7240D}" type="parTrans" cxnId="{07DC2BFB-A192-441A-9977-8604BC320769}">
      <dgm:prSet/>
      <dgm:spPr/>
      <dgm:t>
        <a:bodyPr/>
        <a:lstStyle/>
        <a:p>
          <a:endParaRPr lang="en-US"/>
        </a:p>
      </dgm:t>
    </dgm:pt>
    <dgm:pt modelId="{F2B7DA55-5ECF-48FF-B4BB-7B2643F12549}">
      <dgm:prSet phldrT="[Text]"/>
      <dgm:spPr/>
      <dgm:t>
        <a:bodyPr lIns="822960" rIns="0"/>
        <a:lstStyle/>
        <a:p>
          <a:r>
            <a:rPr lang="en-US" dirty="0" smtClean="0"/>
            <a:t>Ops Coordination Team</a:t>
          </a:r>
          <a:endParaRPr lang="en-US" dirty="0"/>
        </a:p>
      </dgm:t>
    </dgm:pt>
    <dgm:pt modelId="{E960D01A-85C1-45BA-AEC3-3F1114A50E0F}" type="sibTrans" cxnId="{25FB18F5-E051-482D-9B7A-7065FC13C043}">
      <dgm:prSet/>
      <dgm:spPr/>
      <dgm:t>
        <a:bodyPr/>
        <a:lstStyle/>
        <a:p>
          <a:endParaRPr lang="en-US"/>
        </a:p>
      </dgm:t>
    </dgm:pt>
    <dgm:pt modelId="{BEA8430C-3FB6-4C44-83AC-48875C502814}" type="parTrans" cxnId="{25FB18F5-E051-482D-9B7A-7065FC13C043}">
      <dgm:prSet/>
      <dgm:spPr/>
      <dgm:t>
        <a:bodyPr/>
        <a:lstStyle/>
        <a:p>
          <a:endParaRPr lang="en-US"/>
        </a:p>
      </dgm:t>
    </dgm:pt>
    <dgm:pt modelId="{0F00426C-3883-4A49-889C-F358C36957C0}" type="pres">
      <dgm:prSet presAssocID="{448E4F01-E98C-46D1-8EAE-5FF8F83C507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2E03E18-009F-402C-AD7D-65B6A063AD8D}" type="pres">
      <dgm:prSet presAssocID="{D6AC5A48-779B-4237-8BB9-512CCFB3254E}" presName="hierRoot1" presStyleCnt="0"/>
      <dgm:spPr/>
    </dgm:pt>
    <dgm:pt modelId="{6422EAE3-C8EB-487C-B140-4212779949DC}" type="pres">
      <dgm:prSet presAssocID="{D6AC5A48-779B-4237-8BB9-512CCFB3254E}" presName="composite" presStyleCnt="0"/>
      <dgm:spPr/>
    </dgm:pt>
    <dgm:pt modelId="{D6EEFAB6-1401-4F53-BFC9-02A2FC5B882A}" type="pres">
      <dgm:prSet presAssocID="{D6AC5A48-779B-4237-8BB9-512CCFB3254E}" presName="image" presStyleLbl="node0" presStyleIdx="0" presStyleCnt="1"/>
      <dgm:spPr/>
    </dgm:pt>
    <dgm:pt modelId="{BAF2B5AE-775E-4821-9406-B6A485DF6971}" type="pres">
      <dgm:prSet presAssocID="{D6AC5A48-779B-4237-8BB9-512CCFB3254E}" presName="text" presStyleLbl="revTx" presStyleIdx="0" presStyleCnt="3" custScaleX="1008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A65DF6-98F9-4A12-9D01-F149EA6A8BEE}" type="pres">
      <dgm:prSet presAssocID="{D6AC5A48-779B-4237-8BB9-512CCFB3254E}" presName="hierChild2" presStyleCnt="0"/>
      <dgm:spPr/>
    </dgm:pt>
    <dgm:pt modelId="{ECAE533D-2959-4C59-86AD-5E4B0C906EE5}" type="pres">
      <dgm:prSet presAssocID="{E8444021-4AA8-4810-9F2B-3241C7B7240D}" presName="Name10" presStyleLbl="parChTrans1D2" presStyleIdx="0" presStyleCnt="1"/>
      <dgm:spPr/>
      <dgm:t>
        <a:bodyPr/>
        <a:lstStyle/>
        <a:p>
          <a:endParaRPr lang="en-US"/>
        </a:p>
      </dgm:t>
    </dgm:pt>
    <dgm:pt modelId="{FE25FCA7-7587-42E3-932F-B84D38A1E611}" type="pres">
      <dgm:prSet presAssocID="{167B848C-0BC9-4754-B1A8-571D165FB027}" presName="hierRoot2" presStyleCnt="0"/>
      <dgm:spPr/>
    </dgm:pt>
    <dgm:pt modelId="{6BE858BE-D372-4A6E-A824-3B62A2CE51D9}" type="pres">
      <dgm:prSet presAssocID="{167B848C-0BC9-4754-B1A8-571D165FB027}" presName="composite2" presStyleCnt="0"/>
      <dgm:spPr/>
    </dgm:pt>
    <dgm:pt modelId="{57CDE482-9592-4032-825C-1DDABD30E7A7}" type="pres">
      <dgm:prSet presAssocID="{167B848C-0BC9-4754-B1A8-571D165FB027}" presName="image2" presStyleLbl="asst1" presStyleIdx="0" presStyleCnt="1"/>
      <dgm:spPr/>
    </dgm:pt>
    <dgm:pt modelId="{060543C8-3705-4F92-A2E2-FAAA481F9308}" type="pres">
      <dgm:prSet presAssocID="{167B848C-0BC9-4754-B1A8-571D165FB027}" presName="text2" presStyleLbl="revTx" presStyleIdx="1" presStyleCnt="3" custScaleX="1008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AA66F86-D932-4658-A414-0C8563C3B97D}" type="pres">
      <dgm:prSet presAssocID="{167B848C-0BC9-4754-B1A8-571D165FB027}" presName="hierChild3" presStyleCnt="0"/>
      <dgm:spPr/>
    </dgm:pt>
    <dgm:pt modelId="{E786466B-C7BB-4760-821C-F63EEBCB56BE}" type="pres">
      <dgm:prSet presAssocID="{BEA8430C-3FB6-4C44-83AC-48875C502814}" presName="Name17" presStyleLbl="parChTrans1D3" presStyleIdx="0" presStyleCnt="1"/>
      <dgm:spPr/>
      <dgm:t>
        <a:bodyPr/>
        <a:lstStyle/>
        <a:p>
          <a:endParaRPr lang="en-US"/>
        </a:p>
      </dgm:t>
    </dgm:pt>
    <dgm:pt modelId="{D4AE6593-C952-4152-8537-AB328B6FA863}" type="pres">
      <dgm:prSet presAssocID="{F2B7DA55-5ECF-48FF-B4BB-7B2643F12549}" presName="hierRoot3" presStyleCnt="0"/>
      <dgm:spPr/>
    </dgm:pt>
    <dgm:pt modelId="{E076F92E-8768-4B77-974F-935D747BA56C}" type="pres">
      <dgm:prSet presAssocID="{F2B7DA55-5ECF-48FF-B4BB-7B2643F12549}" presName="composite3" presStyleCnt="0"/>
      <dgm:spPr/>
    </dgm:pt>
    <dgm:pt modelId="{F619059F-D3CD-4AA7-97D9-0F189F846E3E}" type="pres">
      <dgm:prSet presAssocID="{F2B7DA55-5ECF-48FF-B4BB-7B2643F12549}" presName="image3" presStyleLbl="node3" presStyleIdx="0" presStyleCnt="1"/>
      <dgm:spPr/>
    </dgm:pt>
    <dgm:pt modelId="{3C64E244-6A80-4547-88E2-F40A339DFB9B}" type="pres">
      <dgm:prSet presAssocID="{F2B7DA55-5ECF-48FF-B4BB-7B2643F12549}" presName="text3" presStyleLbl="revTx" presStyleIdx="2" presStyleCnt="3" custScaleX="1008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AD3F35E-8F0E-47F1-9D10-E35DDDD35EBB}" type="pres">
      <dgm:prSet presAssocID="{F2B7DA55-5ECF-48FF-B4BB-7B2643F12549}" presName="hierChild4" presStyleCnt="0"/>
      <dgm:spPr/>
    </dgm:pt>
  </dgm:ptLst>
  <dgm:cxnLst>
    <dgm:cxn modelId="{07DC2BFB-A192-441A-9977-8604BC320769}" srcId="{D6AC5A48-779B-4237-8BB9-512CCFB3254E}" destId="{167B848C-0BC9-4754-B1A8-571D165FB027}" srcOrd="0" destOrd="0" parTransId="{E8444021-4AA8-4810-9F2B-3241C7B7240D}" sibTransId="{3A6DFB73-CD29-4659-B56B-570420199147}"/>
    <dgm:cxn modelId="{F1C6301C-7039-4A4E-B22E-7A90738245AE}" type="presOf" srcId="{D6AC5A48-779B-4237-8BB9-512CCFB3254E}" destId="{BAF2B5AE-775E-4821-9406-B6A485DF6971}" srcOrd="0" destOrd="0" presId="urn:microsoft.com/office/officeart/2009/layout/CirclePictureHierarchy"/>
    <dgm:cxn modelId="{25FB18F5-E051-482D-9B7A-7065FC13C043}" srcId="{167B848C-0BC9-4754-B1A8-571D165FB027}" destId="{F2B7DA55-5ECF-48FF-B4BB-7B2643F12549}" srcOrd="0" destOrd="0" parTransId="{BEA8430C-3FB6-4C44-83AC-48875C502814}" sibTransId="{E960D01A-85C1-45BA-AEC3-3F1114A50E0F}"/>
    <dgm:cxn modelId="{35B8710A-A6FE-45BC-9E7A-EF27053CFB07}" type="presOf" srcId="{167B848C-0BC9-4754-B1A8-571D165FB027}" destId="{060543C8-3705-4F92-A2E2-FAAA481F9308}" srcOrd="0" destOrd="0" presId="urn:microsoft.com/office/officeart/2009/layout/CirclePictureHierarchy"/>
    <dgm:cxn modelId="{CDE824EB-5A42-4439-A1FB-8690D849F20B}" type="presOf" srcId="{448E4F01-E98C-46D1-8EAE-5FF8F83C507A}" destId="{0F00426C-3883-4A49-889C-F358C36957C0}" srcOrd="0" destOrd="0" presId="urn:microsoft.com/office/officeart/2009/layout/CirclePictureHierarchy"/>
    <dgm:cxn modelId="{3550075C-B104-439A-A73A-099F9B239FAA}" type="presOf" srcId="{F2B7DA55-5ECF-48FF-B4BB-7B2643F12549}" destId="{3C64E244-6A80-4547-88E2-F40A339DFB9B}" srcOrd="0" destOrd="0" presId="urn:microsoft.com/office/officeart/2009/layout/CirclePictureHierarchy"/>
    <dgm:cxn modelId="{080949EE-B4DD-4411-95B8-C0D503FEE8AD}" srcId="{448E4F01-E98C-46D1-8EAE-5FF8F83C507A}" destId="{D6AC5A48-779B-4237-8BB9-512CCFB3254E}" srcOrd="0" destOrd="0" parTransId="{D7B83923-93AD-43F5-BD4B-F69A7606976A}" sibTransId="{EE59E471-9F07-4539-96AF-665355481133}"/>
    <dgm:cxn modelId="{6D59E1DA-3DD8-40B9-847A-D85EC8FE6E84}" type="presOf" srcId="{BEA8430C-3FB6-4C44-83AC-48875C502814}" destId="{E786466B-C7BB-4760-821C-F63EEBCB56BE}" srcOrd="0" destOrd="0" presId="urn:microsoft.com/office/officeart/2009/layout/CirclePictureHierarchy"/>
    <dgm:cxn modelId="{D16E72CA-11CD-4C7D-B6FF-ECA326BAD9B0}" type="presOf" srcId="{E8444021-4AA8-4810-9F2B-3241C7B7240D}" destId="{ECAE533D-2959-4C59-86AD-5E4B0C906EE5}" srcOrd="0" destOrd="0" presId="urn:microsoft.com/office/officeart/2009/layout/CirclePictureHierarchy"/>
    <dgm:cxn modelId="{1B2C736D-41F1-4E73-97FA-5124EFFA22E1}" type="presParOf" srcId="{0F00426C-3883-4A49-889C-F358C36957C0}" destId="{92E03E18-009F-402C-AD7D-65B6A063AD8D}" srcOrd="0" destOrd="0" presId="urn:microsoft.com/office/officeart/2009/layout/CirclePictureHierarchy"/>
    <dgm:cxn modelId="{91EF2EFE-8566-490A-B128-D72965EA1CD5}" type="presParOf" srcId="{92E03E18-009F-402C-AD7D-65B6A063AD8D}" destId="{6422EAE3-C8EB-487C-B140-4212779949DC}" srcOrd="0" destOrd="0" presId="urn:microsoft.com/office/officeart/2009/layout/CirclePictureHierarchy"/>
    <dgm:cxn modelId="{AC04A461-7256-4770-900F-54661D6AF16B}" type="presParOf" srcId="{6422EAE3-C8EB-487C-B140-4212779949DC}" destId="{D6EEFAB6-1401-4F53-BFC9-02A2FC5B882A}" srcOrd="0" destOrd="0" presId="urn:microsoft.com/office/officeart/2009/layout/CirclePictureHierarchy"/>
    <dgm:cxn modelId="{143AE832-F7E4-4297-981C-BA6DAEF280A3}" type="presParOf" srcId="{6422EAE3-C8EB-487C-B140-4212779949DC}" destId="{BAF2B5AE-775E-4821-9406-B6A485DF6971}" srcOrd="1" destOrd="0" presId="urn:microsoft.com/office/officeart/2009/layout/CirclePictureHierarchy"/>
    <dgm:cxn modelId="{29EFCD73-0992-4CBD-9965-62065CAD644D}" type="presParOf" srcId="{92E03E18-009F-402C-AD7D-65B6A063AD8D}" destId="{8BA65DF6-98F9-4A12-9D01-F149EA6A8BEE}" srcOrd="1" destOrd="0" presId="urn:microsoft.com/office/officeart/2009/layout/CirclePictureHierarchy"/>
    <dgm:cxn modelId="{533666A0-7BAC-4E01-B7E1-B7C440F3ACC9}" type="presParOf" srcId="{8BA65DF6-98F9-4A12-9D01-F149EA6A8BEE}" destId="{ECAE533D-2959-4C59-86AD-5E4B0C906EE5}" srcOrd="0" destOrd="0" presId="urn:microsoft.com/office/officeart/2009/layout/CirclePictureHierarchy"/>
    <dgm:cxn modelId="{167D00C9-FD36-4A52-BB0B-1D318CE38D9C}" type="presParOf" srcId="{8BA65DF6-98F9-4A12-9D01-F149EA6A8BEE}" destId="{FE25FCA7-7587-42E3-932F-B84D38A1E611}" srcOrd="1" destOrd="0" presId="urn:microsoft.com/office/officeart/2009/layout/CirclePictureHierarchy"/>
    <dgm:cxn modelId="{4CFB12A7-A84B-4377-B90B-577FC7F24B49}" type="presParOf" srcId="{FE25FCA7-7587-42E3-932F-B84D38A1E611}" destId="{6BE858BE-D372-4A6E-A824-3B62A2CE51D9}" srcOrd="0" destOrd="0" presId="urn:microsoft.com/office/officeart/2009/layout/CirclePictureHierarchy"/>
    <dgm:cxn modelId="{76B57A74-F1EE-4586-AF00-2E34203C5206}" type="presParOf" srcId="{6BE858BE-D372-4A6E-A824-3B62A2CE51D9}" destId="{57CDE482-9592-4032-825C-1DDABD30E7A7}" srcOrd="0" destOrd="0" presId="urn:microsoft.com/office/officeart/2009/layout/CirclePictureHierarchy"/>
    <dgm:cxn modelId="{002DC789-C3A5-4477-BA1E-D01D341572E4}" type="presParOf" srcId="{6BE858BE-D372-4A6E-A824-3B62A2CE51D9}" destId="{060543C8-3705-4F92-A2E2-FAAA481F9308}" srcOrd="1" destOrd="0" presId="urn:microsoft.com/office/officeart/2009/layout/CirclePictureHierarchy"/>
    <dgm:cxn modelId="{1FBD8C91-C051-4F1F-A960-3AA45F023F43}" type="presParOf" srcId="{FE25FCA7-7587-42E3-932F-B84D38A1E611}" destId="{7AA66F86-D932-4658-A414-0C8563C3B97D}" srcOrd="1" destOrd="0" presId="urn:microsoft.com/office/officeart/2009/layout/CirclePictureHierarchy"/>
    <dgm:cxn modelId="{880623C1-DF74-4DDB-A640-6E153EE1B220}" type="presParOf" srcId="{7AA66F86-D932-4658-A414-0C8563C3B97D}" destId="{E786466B-C7BB-4760-821C-F63EEBCB56BE}" srcOrd="0" destOrd="0" presId="urn:microsoft.com/office/officeart/2009/layout/CirclePictureHierarchy"/>
    <dgm:cxn modelId="{721111E4-332C-4E8F-A463-74D5E48F2947}" type="presParOf" srcId="{7AA66F86-D932-4658-A414-0C8563C3B97D}" destId="{D4AE6593-C952-4152-8537-AB328B6FA863}" srcOrd="1" destOrd="0" presId="urn:microsoft.com/office/officeart/2009/layout/CirclePictureHierarchy"/>
    <dgm:cxn modelId="{DDA9C15A-8902-4E44-B163-BA20A9862DD0}" type="presParOf" srcId="{D4AE6593-C952-4152-8537-AB328B6FA863}" destId="{E076F92E-8768-4B77-974F-935D747BA56C}" srcOrd="0" destOrd="0" presId="urn:microsoft.com/office/officeart/2009/layout/CirclePictureHierarchy"/>
    <dgm:cxn modelId="{53EC1A40-495D-4894-B7E5-ACFF3427B9C0}" type="presParOf" srcId="{E076F92E-8768-4B77-974F-935D747BA56C}" destId="{F619059F-D3CD-4AA7-97D9-0F189F846E3E}" srcOrd="0" destOrd="0" presId="urn:microsoft.com/office/officeart/2009/layout/CirclePictureHierarchy"/>
    <dgm:cxn modelId="{86E3B190-1EBF-45D9-8D12-D727A26ADBBF}" type="presParOf" srcId="{E076F92E-8768-4B77-974F-935D747BA56C}" destId="{3C64E244-6A80-4547-88E2-F40A339DFB9B}" srcOrd="1" destOrd="0" presId="urn:microsoft.com/office/officeart/2009/layout/CirclePictureHierarchy"/>
    <dgm:cxn modelId="{0AA804F5-52DC-4916-8E80-C25883F8BD64}" type="presParOf" srcId="{D4AE6593-C952-4152-8537-AB328B6FA863}" destId="{6AD3F35E-8F0E-47F1-9D10-E35DDDD35EBB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3F0290-34C2-49F9-B221-3452E5B734D5}" type="doc">
      <dgm:prSet loTypeId="urn:microsoft.com/office/officeart/2005/8/layout/cycle6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798D064-DE0F-4D33-B368-21352B032682}">
      <dgm:prSet phldrT="[Text]"/>
      <dgm:spPr/>
      <dgm:t>
        <a:bodyPr/>
        <a:lstStyle/>
        <a:p>
          <a:r>
            <a:rPr lang="en-US" dirty="0" smtClean="0"/>
            <a:t>STFC</a:t>
          </a:r>
          <a:endParaRPr lang="en-US" dirty="0"/>
        </a:p>
      </dgm:t>
    </dgm:pt>
    <dgm:pt modelId="{E72178C1-594E-4354-B375-F29ADE27B665}" type="parTrans" cxnId="{E92D96AB-1DD9-4670-8DEE-0A344D87CDCC}">
      <dgm:prSet/>
      <dgm:spPr/>
      <dgm:t>
        <a:bodyPr/>
        <a:lstStyle/>
        <a:p>
          <a:endParaRPr lang="en-US"/>
        </a:p>
      </dgm:t>
    </dgm:pt>
    <dgm:pt modelId="{54AAF65D-C4FB-43CF-87DF-20403AAED67B}" type="sibTrans" cxnId="{E92D96AB-1DD9-4670-8DEE-0A344D87CDCC}">
      <dgm:prSet/>
      <dgm:spPr/>
      <dgm:t>
        <a:bodyPr/>
        <a:lstStyle/>
        <a:p>
          <a:endParaRPr lang="en-US"/>
        </a:p>
      </dgm:t>
    </dgm:pt>
    <dgm:pt modelId="{EF72B0BF-5961-4BA5-992F-4C97FB881B3B}">
      <dgm:prSet phldrT="[Text]"/>
      <dgm:spPr/>
      <dgm:t>
        <a:bodyPr/>
        <a:lstStyle/>
        <a:p>
          <a:r>
            <a:rPr lang="en-US" dirty="0" smtClean="0"/>
            <a:t>GRNET</a:t>
          </a:r>
          <a:endParaRPr lang="en-US" dirty="0"/>
        </a:p>
      </dgm:t>
    </dgm:pt>
    <dgm:pt modelId="{D3E3CFF8-BA87-4DFA-B7D0-99D0085C158E}" type="parTrans" cxnId="{975A08A4-9650-46DD-AE92-005F3AEF5788}">
      <dgm:prSet/>
      <dgm:spPr/>
      <dgm:t>
        <a:bodyPr/>
        <a:lstStyle/>
        <a:p>
          <a:endParaRPr lang="en-US"/>
        </a:p>
      </dgm:t>
    </dgm:pt>
    <dgm:pt modelId="{A78E3050-F973-4990-B50B-F5B824CE9A23}" type="sibTrans" cxnId="{975A08A4-9650-46DD-AE92-005F3AEF5788}">
      <dgm:prSet/>
      <dgm:spPr/>
      <dgm:t>
        <a:bodyPr/>
        <a:lstStyle/>
        <a:p>
          <a:endParaRPr lang="en-US"/>
        </a:p>
      </dgm:t>
    </dgm:pt>
    <dgm:pt modelId="{D5F5A781-72E8-4F1D-9CAC-CEC6D0C77F1B}">
      <dgm:prSet phldrT="[Text]"/>
      <dgm:spPr/>
      <dgm:t>
        <a:bodyPr/>
        <a:lstStyle/>
        <a:p>
          <a:r>
            <a:rPr lang="en-US" dirty="0" smtClean="0"/>
            <a:t>Nikhef</a:t>
          </a:r>
          <a:endParaRPr lang="en-US" dirty="0"/>
        </a:p>
      </dgm:t>
    </dgm:pt>
    <dgm:pt modelId="{170F08FB-121C-48BD-840D-960B165462F5}" type="parTrans" cxnId="{0EA66792-9123-430C-9D3E-367BC8290F8E}">
      <dgm:prSet/>
      <dgm:spPr/>
      <dgm:t>
        <a:bodyPr/>
        <a:lstStyle/>
        <a:p>
          <a:endParaRPr lang="en-US"/>
        </a:p>
      </dgm:t>
    </dgm:pt>
    <dgm:pt modelId="{415426FD-BFE5-44E1-8E4C-94164502DC50}" type="sibTrans" cxnId="{0EA66792-9123-430C-9D3E-367BC8290F8E}">
      <dgm:prSet/>
      <dgm:spPr/>
      <dgm:t>
        <a:bodyPr/>
        <a:lstStyle/>
        <a:p>
          <a:endParaRPr lang="en-US"/>
        </a:p>
      </dgm:t>
    </dgm:pt>
    <dgm:pt modelId="{06D79FEB-0177-4583-9F2B-1067802206E5}" type="pres">
      <dgm:prSet presAssocID="{693F0290-34C2-49F9-B221-3452E5B734D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14BE3F5-9538-47E3-833E-4CA93BC90B2A}" type="pres">
      <dgm:prSet presAssocID="{2798D064-DE0F-4D33-B368-21352B03268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25B877-B923-4097-B8C3-2A9B47B1FC2C}" type="pres">
      <dgm:prSet presAssocID="{2798D064-DE0F-4D33-B368-21352B032682}" presName="spNode" presStyleCnt="0"/>
      <dgm:spPr/>
    </dgm:pt>
    <dgm:pt modelId="{0B8EACBB-8CA9-444D-9086-FA4B617FBE48}" type="pres">
      <dgm:prSet presAssocID="{54AAF65D-C4FB-43CF-87DF-20403AAED67B}" presName="sibTrans" presStyleLbl="sibTrans1D1" presStyleIdx="0" presStyleCnt="3"/>
      <dgm:spPr/>
      <dgm:t>
        <a:bodyPr/>
        <a:lstStyle/>
        <a:p>
          <a:endParaRPr lang="en-US"/>
        </a:p>
      </dgm:t>
    </dgm:pt>
    <dgm:pt modelId="{2C60587E-F907-4A1F-880D-376CE71B3AB5}" type="pres">
      <dgm:prSet presAssocID="{EF72B0BF-5961-4BA5-992F-4C97FB881B3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8A2ADD-AB6D-4310-B55B-68BCF3E93B86}" type="pres">
      <dgm:prSet presAssocID="{EF72B0BF-5961-4BA5-992F-4C97FB881B3B}" presName="spNode" presStyleCnt="0"/>
      <dgm:spPr/>
    </dgm:pt>
    <dgm:pt modelId="{35EEB9E1-A6C1-46EA-810B-3546BE5C1B24}" type="pres">
      <dgm:prSet presAssocID="{A78E3050-F973-4990-B50B-F5B824CE9A23}" presName="sibTrans" presStyleLbl="sibTrans1D1" presStyleIdx="1" presStyleCnt="3"/>
      <dgm:spPr/>
      <dgm:t>
        <a:bodyPr/>
        <a:lstStyle/>
        <a:p>
          <a:endParaRPr lang="en-US"/>
        </a:p>
      </dgm:t>
    </dgm:pt>
    <dgm:pt modelId="{558FDC3D-E3F9-47B4-A21C-12FB2394924A}" type="pres">
      <dgm:prSet presAssocID="{D5F5A781-72E8-4F1D-9CAC-CEC6D0C77F1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6D08AC-2251-4968-B101-DFE9007D60E4}" type="pres">
      <dgm:prSet presAssocID="{D5F5A781-72E8-4F1D-9CAC-CEC6D0C77F1B}" presName="spNode" presStyleCnt="0"/>
      <dgm:spPr/>
    </dgm:pt>
    <dgm:pt modelId="{20B826B6-E233-4950-A407-26E768120E4E}" type="pres">
      <dgm:prSet presAssocID="{415426FD-BFE5-44E1-8E4C-94164502DC50}" presName="sibTrans" presStyleLbl="sibTrans1D1" presStyleIdx="2" presStyleCnt="3"/>
      <dgm:spPr/>
      <dgm:t>
        <a:bodyPr/>
        <a:lstStyle/>
        <a:p>
          <a:endParaRPr lang="en-US"/>
        </a:p>
      </dgm:t>
    </dgm:pt>
  </dgm:ptLst>
  <dgm:cxnLst>
    <dgm:cxn modelId="{FD7B429F-93DE-4733-9AC4-7AEADB24BCDF}" type="presOf" srcId="{D5F5A781-72E8-4F1D-9CAC-CEC6D0C77F1B}" destId="{558FDC3D-E3F9-47B4-A21C-12FB2394924A}" srcOrd="0" destOrd="0" presId="urn:microsoft.com/office/officeart/2005/8/layout/cycle6"/>
    <dgm:cxn modelId="{EEE27E08-4956-4475-BE5A-B494238E03FA}" type="presOf" srcId="{2798D064-DE0F-4D33-B368-21352B032682}" destId="{614BE3F5-9538-47E3-833E-4CA93BC90B2A}" srcOrd="0" destOrd="0" presId="urn:microsoft.com/office/officeart/2005/8/layout/cycle6"/>
    <dgm:cxn modelId="{CD7F46A1-BFEA-487F-AF65-95A45146BA2D}" type="presOf" srcId="{A78E3050-F973-4990-B50B-F5B824CE9A23}" destId="{35EEB9E1-A6C1-46EA-810B-3546BE5C1B24}" srcOrd="0" destOrd="0" presId="urn:microsoft.com/office/officeart/2005/8/layout/cycle6"/>
    <dgm:cxn modelId="{CEF0E326-5684-4568-8704-B5399C2B8A51}" type="presOf" srcId="{54AAF65D-C4FB-43CF-87DF-20403AAED67B}" destId="{0B8EACBB-8CA9-444D-9086-FA4B617FBE48}" srcOrd="0" destOrd="0" presId="urn:microsoft.com/office/officeart/2005/8/layout/cycle6"/>
    <dgm:cxn modelId="{0EA66792-9123-430C-9D3E-367BC8290F8E}" srcId="{693F0290-34C2-49F9-B221-3452E5B734D5}" destId="{D5F5A781-72E8-4F1D-9CAC-CEC6D0C77F1B}" srcOrd="2" destOrd="0" parTransId="{170F08FB-121C-48BD-840D-960B165462F5}" sibTransId="{415426FD-BFE5-44E1-8E4C-94164502DC50}"/>
    <dgm:cxn modelId="{9046CD41-1E07-4F80-8360-D1F6D7581187}" type="presOf" srcId="{EF72B0BF-5961-4BA5-992F-4C97FB881B3B}" destId="{2C60587E-F907-4A1F-880D-376CE71B3AB5}" srcOrd="0" destOrd="0" presId="urn:microsoft.com/office/officeart/2005/8/layout/cycle6"/>
    <dgm:cxn modelId="{975A08A4-9650-46DD-AE92-005F3AEF5788}" srcId="{693F0290-34C2-49F9-B221-3452E5B734D5}" destId="{EF72B0BF-5961-4BA5-992F-4C97FB881B3B}" srcOrd="1" destOrd="0" parTransId="{D3E3CFF8-BA87-4DFA-B7D0-99D0085C158E}" sibTransId="{A78E3050-F973-4990-B50B-F5B824CE9A23}"/>
    <dgm:cxn modelId="{E92D96AB-1DD9-4670-8DEE-0A344D87CDCC}" srcId="{693F0290-34C2-49F9-B221-3452E5B734D5}" destId="{2798D064-DE0F-4D33-B368-21352B032682}" srcOrd="0" destOrd="0" parTransId="{E72178C1-594E-4354-B375-F29ADE27B665}" sibTransId="{54AAF65D-C4FB-43CF-87DF-20403AAED67B}"/>
    <dgm:cxn modelId="{9E7BFF74-1145-4596-AECE-8A0F2C155F32}" type="presOf" srcId="{693F0290-34C2-49F9-B221-3452E5B734D5}" destId="{06D79FEB-0177-4583-9F2B-1067802206E5}" srcOrd="0" destOrd="0" presId="urn:microsoft.com/office/officeart/2005/8/layout/cycle6"/>
    <dgm:cxn modelId="{DDAB4694-590A-4EBF-B7FD-DC6478B8E64D}" type="presOf" srcId="{415426FD-BFE5-44E1-8E4C-94164502DC50}" destId="{20B826B6-E233-4950-A407-26E768120E4E}" srcOrd="0" destOrd="0" presId="urn:microsoft.com/office/officeart/2005/8/layout/cycle6"/>
    <dgm:cxn modelId="{18D62240-560C-4436-BFE7-FF011EC38FB6}" type="presParOf" srcId="{06D79FEB-0177-4583-9F2B-1067802206E5}" destId="{614BE3F5-9538-47E3-833E-4CA93BC90B2A}" srcOrd="0" destOrd="0" presId="urn:microsoft.com/office/officeart/2005/8/layout/cycle6"/>
    <dgm:cxn modelId="{E70170C3-9849-4617-ACEE-B084A127A0A0}" type="presParOf" srcId="{06D79FEB-0177-4583-9F2B-1067802206E5}" destId="{1425B877-B923-4097-B8C3-2A9B47B1FC2C}" srcOrd="1" destOrd="0" presId="urn:microsoft.com/office/officeart/2005/8/layout/cycle6"/>
    <dgm:cxn modelId="{38C761FC-FAFA-4648-966D-3A3F593C7FF3}" type="presParOf" srcId="{06D79FEB-0177-4583-9F2B-1067802206E5}" destId="{0B8EACBB-8CA9-444D-9086-FA4B617FBE48}" srcOrd="2" destOrd="0" presId="urn:microsoft.com/office/officeart/2005/8/layout/cycle6"/>
    <dgm:cxn modelId="{41C581D1-2B94-486C-AC20-2D6AC789114B}" type="presParOf" srcId="{06D79FEB-0177-4583-9F2B-1067802206E5}" destId="{2C60587E-F907-4A1F-880D-376CE71B3AB5}" srcOrd="3" destOrd="0" presId="urn:microsoft.com/office/officeart/2005/8/layout/cycle6"/>
    <dgm:cxn modelId="{DF9F4D99-7317-433F-9BF6-66338265EEA4}" type="presParOf" srcId="{06D79FEB-0177-4583-9F2B-1067802206E5}" destId="{0F8A2ADD-AB6D-4310-B55B-68BCF3E93B86}" srcOrd="4" destOrd="0" presId="urn:microsoft.com/office/officeart/2005/8/layout/cycle6"/>
    <dgm:cxn modelId="{80C8DE4E-5C9A-4AEC-A106-7FA438800352}" type="presParOf" srcId="{06D79FEB-0177-4583-9F2B-1067802206E5}" destId="{35EEB9E1-A6C1-46EA-810B-3546BE5C1B24}" srcOrd="5" destOrd="0" presId="urn:microsoft.com/office/officeart/2005/8/layout/cycle6"/>
    <dgm:cxn modelId="{5C2F9CD6-9034-479C-8D25-F4DCD67D571C}" type="presParOf" srcId="{06D79FEB-0177-4583-9F2B-1067802206E5}" destId="{558FDC3D-E3F9-47B4-A21C-12FB2394924A}" srcOrd="6" destOrd="0" presId="urn:microsoft.com/office/officeart/2005/8/layout/cycle6"/>
    <dgm:cxn modelId="{17469F3A-AE56-4B33-B759-FE5D785753D3}" type="presParOf" srcId="{06D79FEB-0177-4583-9F2B-1067802206E5}" destId="{8B6D08AC-2251-4968-B101-DFE9007D60E4}" srcOrd="7" destOrd="0" presId="urn:microsoft.com/office/officeart/2005/8/layout/cycle6"/>
    <dgm:cxn modelId="{0832656D-D9C1-4066-BD5F-A55D4FB77DD5}" type="presParOf" srcId="{06D79FEB-0177-4583-9F2B-1067802206E5}" destId="{20B826B6-E233-4950-A407-26E768120E4E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3F0290-34C2-49F9-B221-3452E5B734D5}" type="doc">
      <dgm:prSet loTypeId="urn:microsoft.com/office/officeart/2005/8/layout/cycle6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798D064-DE0F-4D33-B368-21352B032682}">
      <dgm:prSet phldrT="[Text]"/>
      <dgm:spPr/>
      <dgm:t>
        <a:bodyPr/>
        <a:lstStyle/>
        <a:p>
          <a:r>
            <a:rPr lang="en-US" dirty="0" smtClean="0"/>
            <a:t>STFC</a:t>
          </a:r>
          <a:endParaRPr lang="en-US" dirty="0"/>
        </a:p>
      </dgm:t>
    </dgm:pt>
    <dgm:pt modelId="{E72178C1-594E-4354-B375-F29ADE27B665}" type="parTrans" cxnId="{E92D96AB-1DD9-4670-8DEE-0A344D87CDCC}">
      <dgm:prSet/>
      <dgm:spPr/>
      <dgm:t>
        <a:bodyPr/>
        <a:lstStyle/>
        <a:p>
          <a:endParaRPr lang="en-US"/>
        </a:p>
      </dgm:t>
    </dgm:pt>
    <dgm:pt modelId="{54AAF65D-C4FB-43CF-87DF-20403AAED67B}" type="sibTrans" cxnId="{E92D96AB-1DD9-4670-8DEE-0A344D87CDCC}">
      <dgm:prSet/>
      <dgm:spPr/>
      <dgm:t>
        <a:bodyPr/>
        <a:lstStyle/>
        <a:p>
          <a:endParaRPr lang="en-US"/>
        </a:p>
      </dgm:t>
    </dgm:pt>
    <dgm:pt modelId="{EF72B0BF-5961-4BA5-992F-4C97FB881B3B}">
      <dgm:prSet phldrT="[Text]"/>
      <dgm:spPr/>
      <dgm:t>
        <a:bodyPr/>
        <a:lstStyle/>
        <a:p>
          <a:r>
            <a:rPr lang="en-US" dirty="0" smtClean="0"/>
            <a:t>GRNET</a:t>
          </a:r>
          <a:endParaRPr lang="en-US" dirty="0"/>
        </a:p>
      </dgm:t>
    </dgm:pt>
    <dgm:pt modelId="{D3E3CFF8-BA87-4DFA-B7D0-99D0085C158E}" type="parTrans" cxnId="{975A08A4-9650-46DD-AE92-005F3AEF5788}">
      <dgm:prSet/>
      <dgm:spPr/>
      <dgm:t>
        <a:bodyPr/>
        <a:lstStyle/>
        <a:p>
          <a:endParaRPr lang="en-US"/>
        </a:p>
      </dgm:t>
    </dgm:pt>
    <dgm:pt modelId="{A78E3050-F973-4990-B50B-F5B824CE9A23}" type="sibTrans" cxnId="{975A08A4-9650-46DD-AE92-005F3AEF5788}">
      <dgm:prSet/>
      <dgm:spPr/>
      <dgm:t>
        <a:bodyPr/>
        <a:lstStyle/>
        <a:p>
          <a:endParaRPr lang="en-US"/>
        </a:p>
      </dgm:t>
    </dgm:pt>
    <dgm:pt modelId="{D5F5A781-72E8-4F1D-9CAC-CEC6D0C77F1B}">
      <dgm:prSet phldrT="[Text]"/>
      <dgm:spPr/>
      <dgm:t>
        <a:bodyPr/>
        <a:lstStyle/>
        <a:p>
          <a:r>
            <a:rPr lang="en-US" dirty="0" smtClean="0"/>
            <a:t>Nikhef</a:t>
          </a:r>
          <a:endParaRPr lang="en-US" dirty="0"/>
        </a:p>
      </dgm:t>
    </dgm:pt>
    <dgm:pt modelId="{170F08FB-121C-48BD-840D-960B165462F5}" type="parTrans" cxnId="{0EA66792-9123-430C-9D3E-367BC8290F8E}">
      <dgm:prSet/>
      <dgm:spPr/>
      <dgm:t>
        <a:bodyPr/>
        <a:lstStyle/>
        <a:p>
          <a:endParaRPr lang="en-US"/>
        </a:p>
      </dgm:t>
    </dgm:pt>
    <dgm:pt modelId="{415426FD-BFE5-44E1-8E4C-94164502DC50}" type="sibTrans" cxnId="{0EA66792-9123-430C-9D3E-367BC8290F8E}">
      <dgm:prSet/>
      <dgm:spPr/>
      <dgm:t>
        <a:bodyPr/>
        <a:lstStyle/>
        <a:p>
          <a:endParaRPr lang="en-US"/>
        </a:p>
      </dgm:t>
    </dgm:pt>
    <dgm:pt modelId="{06D79FEB-0177-4583-9F2B-1067802206E5}" type="pres">
      <dgm:prSet presAssocID="{693F0290-34C2-49F9-B221-3452E5B734D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14BE3F5-9538-47E3-833E-4CA93BC90B2A}" type="pres">
      <dgm:prSet presAssocID="{2798D064-DE0F-4D33-B368-21352B03268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25B877-B923-4097-B8C3-2A9B47B1FC2C}" type="pres">
      <dgm:prSet presAssocID="{2798D064-DE0F-4D33-B368-21352B032682}" presName="spNode" presStyleCnt="0"/>
      <dgm:spPr/>
    </dgm:pt>
    <dgm:pt modelId="{0B8EACBB-8CA9-444D-9086-FA4B617FBE48}" type="pres">
      <dgm:prSet presAssocID="{54AAF65D-C4FB-43CF-87DF-20403AAED67B}" presName="sibTrans" presStyleLbl="sibTrans1D1" presStyleIdx="0" presStyleCnt="3"/>
      <dgm:spPr/>
      <dgm:t>
        <a:bodyPr/>
        <a:lstStyle/>
        <a:p>
          <a:endParaRPr lang="en-US"/>
        </a:p>
      </dgm:t>
    </dgm:pt>
    <dgm:pt modelId="{2C60587E-F907-4A1F-880D-376CE71B3AB5}" type="pres">
      <dgm:prSet presAssocID="{EF72B0BF-5961-4BA5-992F-4C97FB881B3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8A2ADD-AB6D-4310-B55B-68BCF3E93B86}" type="pres">
      <dgm:prSet presAssocID="{EF72B0BF-5961-4BA5-992F-4C97FB881B3B}" presName="spNode" presStyleCnt="0"/>
      <dgm:spPr/>
    </dgm:pt>
    <dgm:pt modelId="{35EEB9E1-A6C1-46EA-810B-3546BE5C1B24}" type="pres">
      <dgm:prSet presAssocID="{A78E3050-F973-4990-B50B-F5B824CE9A23}" presName="sibTrans" presStyleLbl="sibTrans1D1" presStyleIdx="1" presStyleCnt="3"/>
      <dgm:spPr/>
      <dgm:t>
        <a:bodyPr/>
        <a:lstStyle/>
        <a:p>
          <a:endParaRPr lang="en-US"/>
        </a:p>
      </dgm:t>
    </dgm:pt>
    <dgm:pt modelId="{558FDC3D-E3F9-47B4-A21C-12FB2394924A}" type="pres">
      <dgm:prSet presAssocID="{D5F5A781-72E8-4F1D-9CAC-CEC6D0C77F1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6D08AC-2251-4968-B101-DFE9007D60E4}" type="pres">
      <dgm:prSet presAssocID="{D5F5A781-72E8-4F1D-9CAC-CEC6D0C77F1B}" presName="spNode" presStyleCnt="0"/>
      <dgm:spPr/>
    </dgm:pt>
    <dgm:pt modelId="{20B826B6-E233-4950-A407-26E768120E4E}" type="pres">
      <dgm:prSet presAssocID="{415426FD-BFE5-44E1-8E4C-94164502DC50}" presName="sibTrans" presStyleLbl="sibTrans1D1" presStyleIdx="2" presStyleCnt="3"/>
      <dgm:spPr/>
      <dgm:t>
        <a:bodyPr/>
        <a:lstStyle/>
        <a:p>
          <a:endParaRPr lang="en-US"/>
        </a:p>
      </dgm:t>
    </dgm:pt>
  </dgm:ptLst>
  <dgm:cxnLst>
    <dgm:cxn modelId="{FD7B429F-93DE-4733-9AC4-7AEADB24BCDF}" type="presOf" srcId="{D5F5A781-72E8-4F1D-9CAC-CEC6D0C77F1B}" destId="{558FDC3D-E3F9-47B4-A21C-12FB2394924A}" srcOrd="0" destOrd="0" presId="urn:microsoft.com/office/officeart/2005/8/layout/cycle6"/>
    <dgm:cxn modelId="{EEE27E08-4956-4475-BE5A-B494238E03FA}" type="presOf" srcId="{2798D064-DE0F-4D33-B368-21352B032682}" destId="{614BE3F5-9538-47E3-833E-4CA93BC90B2A}" srcOrd="0" destOrd="0" presId="urn:microsoft.com/office/officeart/2005/8/layout/cycle6"/>
    <dgm:cxn modelId="{CD7F46A1-BFEA-487F-AF65-95A45146BA2D}" type="presOf" srcId="{A78E3050-F973-4990-B50B-F5B824CE9A23}" destId="{35EEB9E1-A6C1-46EA-810B-3546BE5C1B24}" srcOrd="0" destOrd="0" presId="urn:microsoft.com/office/officeart/2005/8/layout/cycle6"/>
    <dgm:cxn modelId="{CEF0E326-5684-4568-8704-B5399C2B8A51}" type="presOf" srcId="{54AAF65D-C4FB-43CF-87DF-20403AAED67B}" destId="{0B8EACBB-8CA9-444D-9086-FA4B617FBE48}" srcOrd="0" destOrd="0" presId="urn:microsoft.com/office/officeart/2005/8/layout/cycle6"/>
    <dgm:cxn modelId="{0EA66792-9123-430C-9D3E-367BC8290F8E}" srcId="{693F0290-34C2-49F9-B221-3452E5B734D5}" destId="{D5F5A781-72E8-4F1D-9CAC-CEC6D0C77F1B}" srcOrd="2" destOrd="0" parTransId="{170F08FB-121C-48BD-840D-960B165462F5}" sibTransId="{415426FD-BFE5-44E1-8E4C-94164502DC50}"/>
    <dgm:cxn modelId="{9046CD41-1E07-4F80-8360-D1F6D7581187}" type="presOf" srcId="{EF72B0BF-5961-4BA5-992F-4C97FB881B3B}" destId="{2C60587E-F907-4A1F-880D-376CE71B3AB5}" srcOrd="0" destOrd="0" presId="urn:microsoft.com/office/officeart/2005/8/layout/cycle6"/>
    <dgm:cxn modelId="{975A08A4-9650-46DD-AE92-005F3AEF5788}" srcId="{693F0290-34C2-49F9-B221-3452E5B734D5}" destId="{EF72B0BF-5961-4BA5-992F-4C97FB881B3B}" srcOrd="1" destOrd="0" parTransId="{D3E3CFF8-BA87-4DFA-B7D0-99D0085C158E}" sibTransId="{A78E3050-F973-4990-B50B-F5B824CE9A23}"/>
    <dgm:cxn modelId="{E92D96AB-1DD9-4670-8DEE-0A344D87CDCC}" srcId="{693F0290-34C2-49F9-B221-3452E5B734D5}" destId="{2798D064-DE0F-4D33-B368-21352B032682}" srcOrd="0" destOrd="0" parTransId="{E72178C1-594E-4354-B375-F29ADE27B665}" sibTransId="{54AAF65D-C4FB-43CF-87DF-20403AAED67B}"/>
    <dgm:cxn modelId="{9E7BFF74-1145-4596-AECE-8A0F2C155F32}" type="presOf" srcId="{693F0290-34C2-49F9-B221-3452E5B734D5}" destId="{06D79FEB-0177-4583-9F2B-1067802206E5}" srcOrd="0" destOrd="0" presId="urn:microsoft.com/office/officeart/2005/8/layout/cycle6"/>
    <dgm:cxn modelId="{DDAB4694-590A-4EBF-B7FD-DC6478B8E64D}" type="presOf" srcId="{415426FD-BFE5-44E1-8E4C-94164502DC50}" destId="{20B826B6-E233-4950-A407-26E768120E4E}" srcOrd="0" destOrd="0" presId="urn:microsoft.com/office/officeart/2005/8/layout/cycle6"/>
    <dgm:cxn modelId="{18D62240-560C-4436-BFE7-FF011EC38FB6}" type="presParOf" srcId="{06D79FEB-0177-4583-9F2B-1067802206E5}" destId="{614BE3F5-9538-47E3-833E-4CA93BC90B2A}" srcOrd="0" destOrd="0" presId="urn:microsoft.com/office/officeart/2005/8/layout/cycle6"/>
    <dgm:cxn modelId="{E70170C3-9849-4617-ACEE-B084A127A0A0}" type="presParOf" srcId="{06D79FEB-0177-4583-9F2B-1067802206E5}" destId="{1425B877-B923-4097-B8C3-2A9B47B1FC2C}" srcOrd="1" destOrd="0" presId="urn:microsoft.com/office/officeart/2005/8/layout/cycle6"/>
    <dgm:cxn modelId="{38C761FC-FAFA-4648-966D-3A3F593C7FF3}" type="presParOf" srcId="{06D79FEB-0177-4583-9F2B-1067802206E5}" destId="{0B8EACBB-8CA9-444D-9086-FA4B617FBE48}" srcOrd="2" destOrd="0" presId="urn:microsoft.com/office/officeart/2005/8/layout/cycle6"/>
    <dgm:cxn modelId="{41C581D1-2B94-486C-AC20-2D6AC789114B}" type="presParOf" srcId="{06D79FEB-0177-4583-9F2B-1067802206E5}" destId="{2C60587E-F907-4A1F-880D-376CE71B3AB5}" srcOrd="3" destOrd="0" presId="urn:microsoft.com/office/officeart/2005/8/layout/cycle6"/>
    <dgm:cxn modelId="{DF9F4D99-7317-433F-9BF6-66338265EEA4}" type="presParOf" srcId="{06D79FEB-0177-4583-9F2B-1067802206E5}" destId="{0F8A2ADD-AB6D-4310-B55B-68BCF3E93B86}" srcOrd="4" destOrd="0" presId="urn:microsoft.com/office/officeart/2005/8/layout/cycle6"/>
    <dgm:cxn modelId="{80C8DE4E-5C9A-4AEC-A106-7FA438800352}" type="presParOf" srcId="{06D79FEB-0177-4583-9F2B-1067802206E5}" destId="{35EEB9E1-A6C1-46EA-810B-3546BE5C1B24}" srcOrd="5" destOrd="0" presId="urn:microsoft.com/office/officeart/2005/8/layout/cycle6"/>
    <dgm:cxn modelId="{5C2F9CD6-9034-479C-8D25-F4DCD67D571C}" type="presParOf" srcId="{06D79FEB-0177-4583-9F2B-1067802206E5}" destId="{558FDC3D-E3F9-47B4-A21C-12FB2394924A}" srcOrd="6" destOrd="0" presId="urn:microsoft.com/office/officeart/2005/8/layout/cycle6"/>
    <dgm:cxn modelId="{17469F3A-AE56-4B33-B759-FE5D785753D3}" type="presParOf" srcId="{06D79FEB-0177-4583-9F2B-1067802206E5}" destId="{8B6D08AC-2251-4968-B101-DFE9007D60E4}" srcOrd="7" destOrd="0" presId="urn:microsoft.com/office/officeart/2005/8/layout/cycle6"/>
    <dgm:cxn modelId="{0832656D-D9C1-4066-BD5F-A55D4FB77DD5}" type="presParOf" srcId="{06D79FEB-0177-4583-9F2B-1067802206E5}" destId="{20B826B6-E233-4950-A407-26E768120E4E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86466B-C7BB-4760-821C-F63EEBCB56BE}">
      <dsp:nvSpPr>
        <dsp:cNvPr id="0" name=""/>
        <dsp:cNvSpPr/>
      </dsp:nvSpPr>
      <dsp:spPr>
        <a:xfrm>
          <a:off x="773680" y="2353064"/>
          <a:ext cx="91440" cy="3150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509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AE533D-2959-4C59-86AD-5E4B0C906EE5}">
      <dsp:nvSpPr>
        <dsp:cNvPr id="0" name=""/>
        <dsp:cNvSpPr/>
      </dsp:nvSpPr>
      <dsp:spPr>
        <a:xfrm>
          <a:off x="773680" y="1037658"/>
          <a:ext cx="91440" cy="3150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50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EEFAB6-1401-4F53-BFC9-02A2FC5B882A}">
      <dsp:nvSpPr>
        <dsp:cNvPr id="0" name=""/>
        <dsp:cNvSpPr/>
      </dsp:nvSpPr>
      <dsp:spPr>
        <a:xfrm>
          <a:off x="319246" y="37349"/>
          <a:ext cx="1000309" cy="10003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F2B5AE-775E-4821-9406-B6A485DF6971}">
      <dsp:nvSpPr>
        <dsp:cNvPr id="0" name=""/>
        <dsp:cNvSpPr/>
      </dsp:nvSpPr>
      <dsp:spPr>
        <a:xfrm>
          <a:off x="1312885" y="34848"/>
          <a:ext cx="1513802" cy="10003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2960" tIns="38100" rIns="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Governance Board</a:t>
          </a:r>
          <a:endParaRPr lang="en-US" sz="1000" kern="1200" dirty="0"/>
        </a:p>
      </dsp:txBody>
      <dsp:txXfrm>
        <a:off x="1312885" y="34848"/>
        <a:ext cx="1513802" cy="1000309"/>
      </dsp:txXfrm>
    </dsp:sp>
    <dsp:sp modelId="{57CDE482-9592-4032-825C-1DDABD30E7A7}">
      <dsp:nvSpPr>
        <dsp:cNvPr id="0" name=""/>
        <dsp:cNvSpPr/>
      </dsp:nvSpPr>
      <dsp:spPr>
        <a:xfrm>
          <a:off x="319246" y="1352755"/>
          <a:ext cx="1000309" cy="10003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0543C8-3705-4F92-A2E2-FAAA481F9308}">
      <dsp:nvSpPr>
        <dsp:cNvPr id="0" name=""/>
        <dsp:cNvSpPr/>
      </dsp:nvSpPr>
      <dsp:spPr>
        <a:xfrm>
          <a:off x="1312885" y="1350255"/>
          <a:ext cx="1513802" cy="10003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2960" tIns="38100" rIns="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 smtClean="0"/>
            <a:t>RCauth</a:t>
          </a:r>
          <a:r>
            <a:rPr lang="en-US" sz="1000" kern="1200" dirty="0" smtClean="0"/>
            <a:t> PMA</a:t>
          </a:r>
          <a:endParaRPr lang="en-US" sz="1000" kern="1200" dirty="0"/>
        </a:p>
      </dsp:txBody>
      <dsp:txXfrm>
        <a:off x="1312885" y="1350255"/>
        <a:ext cx="1513802" cy="1000309"/>
      </dsp:txXfrm>
    </dsp:sp>
    <dsp:sp modelId="{F619059F-D3CD-4AA7-97D9-0F189F846E3E}">
      <dsp:nvSpPr>
        <dsp:cNvPr id="0" name=""/>
        <dsp:cNvSpPr/>
      </dsp:nvSpPr>
      <dsp:spPr>
        <a:xfrm>
          <a:off x="319246" y="2668162"/>
          <a:ext cx="1000309" cy="10003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64E244-6A80-4547-88E2-F40A339DFB9B}">
      <dsp:nvSpPr>
        <dsp:cNvPr id="0" name=""/>
        <dsp:cNvSpPr/>
      </dsp:nvSpPr>
      <dsp:spPr>
        <a:xfrm>
          <a:off x="1312885" y="2665661"/>
          <a:ext cx="1513802" cy="10003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2960" tIns="38100" rIns="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Ops Coordination Team</a:t>
          </a:r>
          <a:endParaRPr lang="en-US" sz="1000" kern="1200" dirty="0"/>
        </a:p>
      </dsp:txBody>
      <dsp:txXfrm>
        <a:off x="1312885" y="2665661"/>
        <a:ext cx="1513802" cy="10003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4BE3F5-9538-47E3-833E-4CA93BC90B2A}">
      <dsp:nvSpPr>
        <dsp:cNvPr id="0" name=""/>
        <dsp:cNvSpPr/>
      </dsp:nvSpPr>
      <dsp:spPr>
        <a:xfrm>
          <a:off x="781930" y="507"/>
          <a:ext cx="688450" cy="44749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STFC</a:t>
          </a:r>
          <a:endParaRPr lang="en-US" sz="1400" kern="1200" dirty="0"/>
        </a:p>
      </dsp:txBody>
      <dsp:txXfrm>
        <a:off x="803775" y="22352"/>
        <a:ext cx="644760" cy="403802"/>
      </dsp:txXfrm>
    </dsp:sp>
    <dsp:sp modelId="{0B8EACBB-8CA9-444D-9086-FA4B617FBE48}">
      <dsp:nvSpPr>
        <dsp:cNvPr id="0" name=""/>
        <dsp:cNvSpPr/>
      </dsp:nvSpPr>
      <dsp:spPr>
        <a:xfrm>
          <a:off x="529072" y="224253"/>
          <a:ext cx="1194166" cy="1194166"/>
        </a:xfrm>
        <a:custGeom>
          <a:avLst/>
          <a:gdLst/>
          <a:ahLst/>
          <a:cxnLst/>
          <a:rect l="0" t="0" r="0" b="0"/>
          <a:pathLst>
            <a:path>
              <a:moveTo>
                <a:pt x="946314" y="112784"/>
              </a:moveTo>
              <a:arcTo wR="597083" hR="597083" stAng="18347740" swAng="3648626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60587E-F907-4A1F-880D-376CE71B3AB5}">
      <dsp:nvSpPr>
        <dsp:cNvPr id="0" name=""/>
        <dsp:cNvSpPr/>
      </dsp:nvSpPr>
      <dsp:spPr>
        <a:xfrm>
          <a:off x="1299019" y="896131"/>
          <a:ext cx="688450" cy="447492"/>
        </a:xfrm>
        <a:prstGeom prst="round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GRNET</a:t>
          </a:r>
          <a:endParaRPr lang="en-US" sz="1400" kern="1200" dirty="0"/>
        </a:p>
      </dsp:txBody>
      <dsp:txXfrm>
        <a:off x="1320864" y="917976"/>
        <a:ext cx="644760" cy="403802"/>
      </dsp:txXfrm>
    </dsp:sp>
    <dsp:sp modelId="{35EEB9E1-A6C1-46EA-810B-3546BE5C1B24}">
      <dsp:nvSpPr>
        <dsp:cNvPr id="0" name=""/>
        <dsp:cNvSpPr/>
      </dsp:nvSpPr>
      <dsp:spPr>
        <a:xfrm>
          <a:off x="529072" y="224253"/>
          <a:ext cx="1194166" cy="1194166"/>
        </a:xfrm>
        <a:custGeom>
          <a:avLst/>
          <a:gdLst/>
          <a:ahLst/>
          <a:cxnLst/>
          <a:rect l="0" t="0" r="0" b="0"/>
          <a:pathLst>
            <a:path>
              <a:moveTo>
                <a:pt x="881357" y="1122150"/>
              </a:moveTo>
              <a:arcTo wR="597083" hR="597083" stAng="3694119" swAng="3411762"/>
            </a:path>
          </a:pathLst>
        </a:custGeom>
        <a:noFill/>
        <a:ln w="635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8FDC3D-E3F9-47B4-A21C-12FB2394924A}">
      <dsp:nvSpPr>
        <dsp:cNvPr id="0" name=""/>
        <dsp:cNvSpPr/>
      </dsp:nvSpPr>
      <dsp:spPr>
        <a:xfrm>
          <a:off x="264841" y="896131"/>
          <a:ext cx="688450" cy="447492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Nikhef</a:t>
          </a:r>
          <a:endParaRPr lang="en-US" sz="1400" kern="1200" dirty="0"/>
        </a:p>
      </dsp:txBody>
      <dsp:txXfrm>
        <a:off x="286686" y="917976"/>
        <a:ext cx="644760" cy="403802"/>
      </dsp:txXfrm>
    </dsp:sp>
    <dsp:sp modelId="{20B826B6-E233-4950-A407-26E768120E4E}">
      <dsp:nvSpPr>
        <dsp:cNvPr id="0" name=""/>
        <dsp:cNvSpPr/>
      </dsp:nvSpPr>
      <dsp:spPr>
        <a:xfrm>
          <a:off x="529072" y="224253"/>
          <a:ext cx="1194166" cy="1194166"/>
        </a:xfrm>
        <a:custGeom>
          <a:avLst/>
          <a:gdLst/>
          <a:ahLst/>
          <a:cxnLst/>
          <a:rect l="0" t="0" r="0" b="0"/>
          <a:pathLst>
            <a:path>
              <a:moveTo>
                <a:pt x="3964" y="665773"/>
              </a:moveTo>
              <a:arcTo wR="597083" hR="597083" stAng="10403634" swAng="3648626"/>
            </a:path>
          </a:pathLst>
        </a:custGeom>
        <a:noFill/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4BE3F5-9538-47E3-833E-4CA93BC90B2A}">
      <dsp:nvSpPr>
        <dsp:cNvPr id="0" name=""/>
        <dsp:cNvSpPr/>
      </dsp:nvSpPr>
      <dsp:spPr>
        <a:xfrm>
          <a:off x="737180" y="478"/>
          <a:ext cx="649051" cy="42188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STFC</a:t>
          </a:r>
          <a:endParaRPr lang="en-US" sz="1100" kern="1200" dirty="0"/>
        </a:p>
      </dsp:txBody>
      <dsp:txXfrm>
        <a:off x="757775" y="21073"/>
        <a:ext cx="607861" cy="380693"/>
      </dsp:txXfrm>
    </dsp:sp>
    <dsp:sp modelId="{0B8EACBB-8CA9-444D-9086-FA4B617FBE48}">
      <dsp:nvSpPr>
        <dsp:cNvPr id="0" name=""/>
        <dsp:cNvSpPr/>
      </dsp:nvSpPr>
      <dsp:spPr>
        <a:xfrm>
          <a:off x="498794" y="211419"/>
          <a:ext cx="1125824" cy="1125824"/>
        </a:xfrm>
        <a:custGeom>
          <a:avLst/>
          <a:gdLst/>
          <a:ahLst/>
          <a:cxnLst/>
          <a:rect l="0" t="0" r="0" b="0"/>
          <a:pathLst>
            <a:path>
              <a:moveTo>
                <a:pt x="892157" y="106329"/>
              </a:moveTo>
              <a:arcTo wR="562912" hR="562912" stAng="18347740" swAng="3648626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60587E-F907-4A1F-880D-376CE71B3AB5}">
      <dsp:nvSpPr>
        <dsp:cNvPr id="0" name=""/>
        <dsp:cNvSpPr/>
      </dsp:nvSpPr>
      <dsp:spPr>
        <a:xfrm>
          <a:off x="1224677" y="844846"/>
          <a:ext cx="649051" cy="421883"/>
        </a:xfrm>
        <a:prstGeom prst="roundRect">
          <a:avLst/>
        </a:prstGeom>
        <a:solidFill>
          <a:schemeClr val="accent4">
            <a:hueOff val="3357415"/>
            <a:satOff val="16391"/>
            <a:lumOff val="-198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GRNET</a:t>
          </a:r>
          <a:endParaRPr lang="en-US" sz="1100" kern="1200" dirty="0"/>
        </a:p>
      </dsp:txBody>
      <dsp:txXfrm>
        <a:off x="1245272" y="865441"/>
        <a:ext cx="607861" cy="380693"/>
      </dsp:txXfrm>
    </dsp:sp>
    <dsp:sp modelId="{35EEB9E1-A6C1-46EA-810B-3546BE5C1B24}">
      <dsp:nvSpPr>
        <dsp:cNvPr id="0" name=""/>
        <dsp:cNvSpPr/>
      </dsp:nvSpPr>
      <dsp:spPr>
        <a:xfrm>
          <a:off x="498794" y="211419"/>
          <a:ext cx="1125824" cy="1125824"/>
        </a:xfrm>
        <a:custGeom>
          <a:avLst/>
          <a:gdLst/>
          <a:ahLst/>
          <a:cxnLst/>
          <a:rect l="0" t="0" r="0" b="0"/>
          <a:pathLst>
            <a:path>
              <a:moveTo>
                <a:pt x="830918" y="1057931"/>
              </a:moveTo>
              <a:arcTo wR="562912" hR="562912" stAng="3694119" swAng="3411762"/>
            </a:path>
          </a:pathLst>
        </a:custGeom>
        <a:noFill/>
        <a:ln w="9525" cap="flat" cmpd="sng" algn="ctr">
          <a:solidFill>
            <a:schemeClr val="accent4">
              <a:hueOff val="3357415"/>
              <a:satOff val="16391"/>
              <a:lumOff val="-1980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8FDC3D-E3F9-47B4-A21C-12FB2394924A}">
      <dsp:nvSpPr>
        <dsp:cNvPr id="0" name=""/>
        <dsp:cNvSpPr/>
      </dsp:nvSpPr>
      <dsp:spPr>
        <a:xfrm>
          <a:off x="249684" y="844846"/>
          <a:ext cx="649051" cy="421883"/>
        </a:xfrm>
        <a:prstGeom prst="roundRect">
          <a:avLst/>
        </a:prstGeom>
        <a:solidFill>
          <a:schemeClr val="accent4">
            <a:hueOff val="6714831"/>
            <a:satOff val="32782"/>
            <a:lumOff val="-396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Nikhef</a:t>
          </a:r>
          <a:endParaRPr lang="en-US" sz="1100" kern="1200" dirty="0"/>
        </a:p>
      </dsp:txBody>
      <dsp:txXfrm>
        <a:off x="270279" y="865441"/>
        <a:ext cx="607861" cy="380693"/>
      </dsp:txXfrm>
    </dsp:sp>
    <dsp:sp modelId="{20B826B6-E233-4950-A407-26E768120E4E}">
      <dsp:nvSpPr>
        <dsp:cNvPr id="0" name=""/>
        <dsp:cNvSpPr/>
      </dsp:nvSpPr>
      <dsp:spPr>
        <a:xfrm>
          <a:off x="498794" y="211419"/>
          <a:ext cx="1125824" cy="1125824"/>
        </a:xfrm>
        <a:custGeom>
          <a:avLst/>
          <a:gdLst/>
          <a:ahLst/>
          <a:cxnLst/>
          <a:rect l="0" t="0" r="0" b="0"/>
          <a:pathLst>
            <a:path>
              <a:moveTo>
                <a:pt x="3737" y="627671"/>
              </a:moveTo>
              <a:arcTo wR="562912" hR="562912" stAng="10403634" swAng="3648626"/>
            </a:path>
          </a:pathLst>
        </a:custGeom>
        <a:noFill/>
        <a:ln w="9525" cap="flat" cmpd="sng" algn="ctr">
          <a:solidFill>
            <a:schemeClr val="accent4">
              <a:hueOff val="6714831"/>
              <a:satOff val="32782"/>
              <a:lumOff val="-3960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C0C369-13E3-C04F-AA91-3C19CF4D27E6}" type="datetimeFigureOut">
              <a:rPr lang="nl-NL" smtClean="0"/>
              <a:t>30-9-2025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8B745-3CC2-3B46-A8BC-FE1F07A0832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58237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7D42C8-A255-5F4D-A951-1B90F54B60E2}" type="datetimeFigureOut">
              <a:rPr lang="nl-NL" smtClean="0"/>
              <a:t>30-9-2025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75814-5E86-5743-808B-FA33B96378E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78841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946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VO</a:t>
            </a:r>
            <a:r>
              <a:rPr lang="en-GB" baseline="0" dirty="0" smtClean="0"/>
              <a:t> portal can be anything even a simple shell </a:t>
            </a:r>
          </a:p>
          <a:p>
            <a:r>
              <a:rPr lang="en-GB" baseline="0" dirty="0" smtClean="0"/>
              <a:t>Certs stored only for 11 days </a:t>
            </a:r>
          </a:p>
          <a:p>
            <a:r>
              <a:rPr lang="en-GB" baseline="0" dirty="0" smtClean="0"/>
              <a:t>Master portal can add attributes via VOMS (or others in the future)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C110B-1C27-4A5B-8007-E6BF4BB6C5F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9141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wmf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wmf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wmf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wmf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23.w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4.png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wmf"/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23.wmf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4.png"/><Relationship Id="rId4" Type="http://schemas.openxmlformats.org/officeDocument/2006/relationships/image" Target="../media/image17.jpeg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3.w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4.png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4.png"/><Relationship Id="rId4" Type="http://schemas.openxmlformats.org/officeDocument/2006/relationships/image" Target="../media/image20.png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3.wmf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4.png"/><Relationship Id="rId4" Type="http://schemas.openxmlformats.org/officeDocument/2006/relationships/image" Target="../media/image2.wmf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w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wmf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wmf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8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wmf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wmf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wmf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wmf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Voorbla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" name="NIKHEF_PATROON1.png" descr="NIKHEF_PATROON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28926" y="98775"/>
            <a:ext cx="7123931" cy="4945950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Vorm"/>
          <p:cNvSpPr/>
          <p:nvPr/>
        </p:nvSpPr>
        <p:spPr>
          <a:xfrm>
            <a:off x="7262180" y="1067"/>
            <a:ext cx="1916944" cy="5141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21113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" name="Driehoek"/>
          <p:cNvSpPr/>
          <p:nvPr/>
        </p:nvSpPr>
        <p:spPr>
          <a:xfrm>
            <a:off x="-819" y="1067"/>
            <a:ext cx="7262999" cy="26439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 dirty="0"/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anchor="b"/>
          <a:lstStyle>
            <a:lvl1pPr>
              <a:defRPr sz="3375" cap="none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0" name="Tekst"/>
          <p:cNvSpPr txBox="1">
            <a:spLocks noGrp="1"/>
          </p:cNvSpPr>
          <p:nvPr>
            <p:ph type="body" sz="quarter" idx="13"/>
          </p:nvPr>
        </p:nvSpPr>
        <p:spPr>
          <a:xfrm>
            <a:off x="5768975" y="2716932"/>
            <a:ext cx="2443114" cy="2182697"/>
          </a:xfrm>
          <a:prstGeom prst="rect">
            <a:avLst/>
          </a:prstGeom>
        </p:spPr>
        <p:txBody>
          <a:bodyPr anchor="b"/>
          <a:lstStyle>
            <a:lvl1pPr>
              <a:defRPr sz="1600" baseline="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8125" y="238125"/>
            <a:ext cx="1905000" cy="7483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69" y="1070674"/>
            <a:ext cx="2428073" cy="50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185350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9144000" cy="457734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Building the anycasted RCauth Federated authentication proxy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1011100"/>
      </p:ext>
    </p:extLst>
  </p:cSld>
  <p:clrMapOvr>
    <a:masterClrMapping/>
  </p:clrMapOvr>
  <p:transition spd="med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[F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505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508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50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50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50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sp>
        <p:nvSpPr>
          <p:cNvPr id="511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512" name="HOOFDTITEL VAN DEZE SLIDE, EVENTUEEL OVER MEERDERE REGELS."/>
          <p:cNvSpPr txBox="1">
            <a:spLocks noGrp="1"/>
          </p:cNvSpPr>
          <p:nvPr>
            <p:ph type="body" sz="quarter" idx="14"/>
          </p:nvPr>
        </p:nvSpPr>
        <p:spPr>
          <a:xfrm>
            <a:off x="238125" y="238125"/>
            <a:ext cx="3572718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514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A56256B-307C-794B-9ADB-E6E5BD1FDA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Building the anycasted RCauth Federated authentication proxy</a:t>
            </a:r>
            <a:endParaRPr lang="nl-NL" dirty="0"/>
          </a:p>
        </p:txBody>
      </p:sp>
      <p:sp>
        <p:nvSpPr>
          <p:cNvPr id="14" name="Tijdelijke aanduiding voor afbeelding 6">
            <a:extLst>
              <a:ext uri="{FF2B5EF4-FFF2-40B4-BE49-F238E27FC236}">
                <a16:creationId xmlns:a16="http://schemas.microsoft.com/office/drawing/2014/main" id="{78164A18-3028-8F4E-8E60-C70DBE92E85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97537" y="0"/>
            <a:ext cx="4531542" cy="4572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938537"/>
      </p:ext>
    </p:extLst>
  </p:cSld>
  <p:clrMapOvr>
    <a:masterClrMapping/>
  </p:clrMapOvr>
  <p:transition spd="med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[F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554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557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555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556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55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55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sp>
        <p:nvSpPr>
          <p:cNvPr id="561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ijdelijke aanduiding voor voettekst 9">
            <a:extLst>
              <a:ext uri="{FF2B5EF4-FFF2-40B4-BE49-F238E27FC236}">
                <a16:creationId xmlns:a16="http://schemas.microsoft.com/office/drawing/2014/main" id="{C0F6039B-D945-4343-8C53-87D4543F3B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Building the anycasted RCauth Federated authentication proxy</a:t>
            </a:r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FE170D58-885D-C949-B35D-094D7AD0906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71108" y="-6123"/>
            <a:ext cx="5962625" cy="4578123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00127"/>
      </p:ext>
    </p:extLst>
  </p:cSld>
  <p:clrMapOvr>
    <a:masterClrMapping/>
  </p:clrMapOvr>
  <p:transition spd="med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Afbeelding"/>
          <p:cNvSpPr>
            <a:spLocks noGrp="1"/>
          </p:cNvSpPr>
          <p:nvPr>
            <p:ph type="pic" idx="13"/>
          </p:nvPr>
        </p:nvSpPr>
        <p:spPr>
          <a:xfrm>
            <a:off x="-23243" y="-7317"/>
            <a:ext cx="9190485" cy="515813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83636983"/>
      </p:ext>
    </p:extLst>
  </p:cSld>
  <p:clrMapOvr>
    <a:masterClrMapping/>
  </p:clrMapOvr>
  <p:transition spd="med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. vlak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Afbeelding"/>
          <p:cNvSpPr>
            <a:spLocks noGrp="1"/>
          </p:cNvSpPr>
          <p:nvPr>
            <p:ph type="pic" idx="13"/>
          </p:nvPr>
        </p:nvSpPr>
        <p:spPr>
          <a:xfrm>
            <a:off x="-12247" y="0"/>
            <a:ext cx="9156247" cy="5161686"/>
          </a:xfrm>
          <a:custGeom>
            <a:avLst/>
            <a:gdLst>
              <a:gd name="connsiteX0" fmla="*/ 0 w 24384000"/>
              <a:gd name="connsiteY0" fmla="*/ 0 h 13748168"/>
              <a:gd name="connsiteX1" fmla="*/ 24384000 w 24384000"/>
              <a:gd name="connsiteY1" fmla="*/ 0 h 13748168"/>
              <a:gd name="connsiteX2" fmla="*/ 24384000 w 24384000"/>
              <a:gd name="connsiteY2" fmla="*/ 13748168 h 13748168"/>
              <a:gd name="connsiteX3" fmla="*/ 0 w 24384000"/>
              <a:gd name="connsiteY3" fmla="*/ 13748168 h 13748168"/>
              <a:gd name="connsiteX4" fmla="*/ 0 w 24384000"/>
              <a:gd name="connsiteY4" fmla="*/ 0 h 13748168"/>
              <a:gd name="connsiteX0" fmla="*/ 0 w 24384000"/>
              <a:gd name="connsiteY0" fmla="*/ 0 h 13764497"/>
              <a:gd name="connsiteX1" fmla="*/ 24384000 w 24384000"/>
              <a:gd name="connsiteY1" fmla="*/ 0 h 13764497"/>
              <a:gd name="connsiteX2" fmla="*/ 24384000 w 24384000"/>
              <a:gd name="connsiteY2" fmla="*/ 13748168 h 13764497"/>
              <a:gd name="connsiteX3" fmla="*/ 12344400 w 24384000"/>
              <a:gd name="connsiteY3" fmla="*/ 13764497 h 13764497"/>
              <a:gd name="connsiteX4" fmla="*/ 0 w 24384000"/>
              <a:gd name="connsiteY4" fmla="*/ 0 h 13764497"/>
              <a:gd name="connsiteX0" fmla="*/ 0 w 24384000"/>
              <a:gd name="connsiteY0" fmla="*/ 0 h 13764497"/>
              <a:gd name="connsiteX1" fmla="*/ 24384000 w 24384000"/>
              <a:gd name="connsiteY1" fmla="*/ 0 h 13764497"/>
              <a:gd name="connsiteX2" fmla="*/ 24384000 w 24384000"/>
              <a:gd name="connsiteY2" fmla="*/ 13748168 h 13764497"/>
              <a:gd name="connsiteX3" fmla="*/ 12344400 w 24384000"/>
              <a:gd name="connsiteY3" fmla="*/ 13764497 h 13764497"/>
              <a:gd name="connsiteX4" fmla="*/ 4539343 w 24384000"/>
              <a:gd name="connsiteY4" fmla="*/ 5061857 h 13764497"/>
              <a:gd name="connsiteX5" fmla="*/ 0 w 24384000"/>
              <a:gd name="connsiteY5" fmla="*/ 0 h 13764497"/>
              <a:gd name="connsiteX0" fmla="*/ 16329 w 24400329"/>
              <a:gd name="connsiteY0" fmla="*/ 0 h 13764497"/>
              <a:gd name="connsiteX1" fmla="*/ 24400329 w 24400329"/>
              <a:gd name="connsiteY1" fmla="*/ 0 h 13764497"/>
              <a:gd name="connsiteX2" fmla="*/ 24400329 w 24400329"/>
              <a:gd name="connsiteY2" fmla="*/ 13748168 h 13764497"/>
              <a:gd name="connsiteX3" fmla="*/ 12360729 w 24400329"/>
              <a:gd name="connsiteY3" fmla="*/ 13764497 h 13764497"/>
              <a:gd name="connsiteX4" fmla="*/ 0 w 24400329"/>
              <a:gd name="connsiteY4" fmla="*/ 6874328 h 13764497"/>
              <a:gd name="connsiteX5" fmla="*/ 16329 w 24400329"/>
              <a:gd name="connsiteY5" fmla="*/ 0 h 13764497"/>
              <a:gd name="connsiteX0" fmla="*/ 32658 w 24416658"/>
              <a:gd name="connsiteY0" fmla="*/ 0 h 13764497"/>
              <a:gd name="connsiteX1" fmla="*/ 24416658 w 24416658"/>
              <a:gd name="connsiteY1" fmla="*/ 0 h 13764497"/>
              <a:gd name="connsiteX2" fmla="*/ 24416658 w 24416658"/>
              <a:gd name="connsiteY2" fmla="*/ 13748168 h 13764497"/>
              <a:gd name="connsiteX3" fmla="*/ 12377058 w 24416658"/>
              <a:gd name="connsiteY3" fmla="*/ 13764497 h 13764497"/>
              <a:gd name="connsiteX4" fmla="*/ 0 w 24416658"/>
              <a:gd name="connsiteY4" fmla="*/ 8850086 h 13764497"/>
              <a:gd name="connsiteX5" fmla="*/ 32658 w 24416658"/>
              <a:gd name="connsiteY5" fmla="*/ 0 h 13764497"/>
              <a:gd name="connsiteX0" fmla="*/ 32658 w 24416658"/>
              <a:gd name="connsiteY0" fmla="*/ 0 h 13748168"/>
              <a:gd name="connsiteX1" fmla="*/ 24416658 w 24416658"/>
              <a:gd name="connsiteY1" fmla="*/ 0 h 13748168"/>
              <a:gd name="connsiteX2" fmla="*/ 24416658 w 24416658"/>
              <a:gd name="connsiteY2" fmla="*/ 13748168 h 13748168"/>
              <a:gd name="connsiteX3" fmla="*/ 14597744 w 24416658"/>
              <a:gd name="connsiteY3" fmla="*/ 13748168 h 13748168"/>
              <a:gd name="connsiteX4" fmla="*/ 0 w 24416658"/>
              <a:gd name="connsiteY4" fmla="*/ 8850086 h 13748168"/>
              <a:gd name="connsiteX5" fmla="*/ 32658 w 24416658"/>
              <a:gd name="connsiteY5" fmla="*/ 0 h 13748168"/>
              <a:gd name="connsiteX0" fmla="*/ 32658 w 24416658"/>
              <a:gd name="connsiteY0" fmla="*/ 0 h 13764496"/>
              <a:gd name="connsiteX1" fmla="*/ 24416658 w 24416658"/>
              <a:gd name="connsiteY1" fmla="*/ 0 h 13764496"/>
              <a:gd name="connsiteX2" fmla="*/ 24416658 w 24416658"/>
              <a:gd name="connsiteY2" fmla="*/ 13748168 h 13764496"/>
              <a:gd name="connsiteX3" fmla="*/ 14173201 w 24416658"/>
              <a:gd name="connsiteY3" fmla="*/ 13764496 h 13764496"/>
              <a:gd name="connsiteX4" fmla="*/ 0 w 24416658"/>
              <a:gd name="connsiteY4" fmla="*/ 8850086 h 13764496"/>
              <a:gd name="connsiteX5" fmla="*/ 32658 w 24416658"/>
              <a:gd name="connsiteY5" fmla="*/ 0 h 1376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16658" h="13764496">
                <a:moveTo>
                  <a:pt x="32658" y="0"/>
                </a:moveTo>
                <a:lnTo>
                  <a:pt x="24416658" y="0"/>
                </a:lnTo>
                <a:lnTo>
                  <a:pt x="24416658" y="13748168"/>
                </a:lnTo>
                <a:lnTo>
                  <a:pt x="14173201" y="13764496"/>
                </a:lnTo>
                <a:lnTo>
                  <a:pt x="0" y="8850086"/>
                </a:lnTo>
                <a:lnTo>
                  <a:pt x="32658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587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238125" y="3581243"/>
            <a:ext cx="2300040" cy="1319526"/>
          </a:xfrm>
          <a:prstGeom prst="rect">
            <a:avLst/>
          </a:prstGeom>
        </p:spPr>
        <p:txBody>
          <a:bodyPr anchor="b"/>
          <a:lstStyle>
            <a:lvl1pPr>
              <a:defRPr sz="938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3281794"/>
      </p:ext>
    </p:extLst>
  </p:cSld>
  <p:clrMapOvr>
    <a:masterClrMapping/>
  </p:clrMapOvr>
  <p:transition spd="med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. vla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Afbeelding"/>
          <p:cNvSpPr>
            <a:spLocks noGrp="1"/>
          </p:cNvSpPr>
          <p:nvPr>
            <p:ph type="pic" idx="13"/>
          </p:nvPr>
        </p:nvSpPr>
        <p:spPr>
          <a:xfrm>
            <a:off x="-3348" y="-12520"/>
            <a:ext cx="8438094" cy="5156293"/>
          </a:xfrm>
          <a:custGeom>
            <a:avLst/>
            <a:gdLst>
              <a:gd name="connsiteX0" fmla="*/ 0 w 22501585"/>
              <a:gd name="connsiteY0" fmla="*/ 0 h 13717457"/>
              <a:gd name="connsiteX1" fmla="*/ 22501585 w 22501585"/>
              <a:gd name="connsiteY1" fmla="*/ 0 h 13717457"/>
              <a:gd name="connsiteX2" fmla="*/ 22501585 w 22501585"/>
              <a:gd name="connsiteY2" fmla="*/ 13717457 h 13717457"/>
              <a:gd name="connsiteX3" fmla="*/ 0 w 22501585"/>
              <a:gd name="connsiteY3" fmla="*/ 13717457 h 13717457"/>
              <a:gd name="connsiteX4" fmla="*/ 0 w 22501585"/>
              <a:gd name="connsiteY4" fmla="*/ 0 h 13717457"/>
              <a:gd name="connsiteX0" fmla="*/ 0 w 22501585"/>
              <a:gd name="connsiteY0" fmla="*/ 0 h 13717457"/>
              <a:gd name="connsiteX1" fmla="*/ 17896927 w 22501585"/>
              <a:gd name="connsiteY1" fmla="*/ 0 h 13717457"/>
              <a:gd name="connsiteX2" fmla="*/ 22501585 w 22501585"/>
              <a:gd name="connsiteY2" fmla="*/ 13717457 h 13717457"/>
              <a:gd name="connsiteX3" fmla="*/ 0 w 22501585"/>
              <a:gd name="connsiteY3" fmla="*/ 13717457 h 13717457"/>
              <a:gd name="connsiteX4" fmla="*/ 0 w 22501585"/>
              <a:gd name="connsiteY4" fmla="*/ 0 h 13717457"/>
              <a:gd name="connsiteX0" fmla="*/ 0 w 22501585"/>
              <a:gd name="connsiteY0" fmla="*/ 16329 h 13733786"/>
              <a:gd name="connsiteX1" fmla="*/ 17456057 w 22501585"/>
              <a:gd name="connsiteY1" fmla="*/ 0 h 13733786"/>
              <a:gd name="connsiteX2" fmla="*/ 22501585 w 22501585"/>
              <a:gd name="connsiteY2" fmla="*/ 13733786 h 13733786"/>
              <a:gd name="connsiteX3" fmla="*/ 0 w 22501585"/>
              <a:gd name="connsiteY3" fmla="*/ 13733786 h 13733786"/>
              <a:gd name="connsiteX4" fmla="*/ 0 w 22501585"/>
              <a:gd name="connsiteY4" fmla="*/ 16329 h 13733786"/>
              <a:gd name="connsiteX0" fmla="*/ 0 w 22501585"/>
              <a:gd name="connsiteY0" fmla="*/ 32657 h 13750114"/>
              <a:gd name="connsiteX1" fmla="*/ 17080499 w 22501585"/>
              <a:gd name="connsiteY1" fmla="*/ 0 h 13750114"/>
              <a:gd name="connsiteX2" fmla="*/ 22501585 w 22501585"/>
              <a:gd name="connsiteY2" fmla="*/ 13750114 h 13750114"/>
              <a:gd name="connsiteX3" fmla="*/ 0 w 22501585"/>
              <a:gd name="connsiteY3" fmla="*/ 13750114 h 13750114"/>
              <a:gd name="connsiteX4" fmla="*/ 0 w 22501585"/>
              <a:gd name="connsiteY4" fmla="*/ 32657 h 1375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01585" h="13750114">
                <a:moveTo>
                  <a:pt x="0" y="32657"/>
                </a:moveTo>
                <a:lnTo>
                  <a:pt x="17080499" y="0"/>
                </a:lnTo>
                <a:lnTo>
                  <a:pt x="22501585" y="13750114"/>
                </a:lnTo>
                <a:lnTo>
                  <a:pt x="0" y="13750114"/>
                </a:lnTo>
                <a:lnTo>
                  <a:pt x="0" y="32657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96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7070725" y="242731"/>
            <a:ext cx="1832273" cy="4658039"/>
          </a:xfrm>
          <a:prstGeom prst="rect">
            <a:avLst/>
          </a:prstGeom>
        </p:spPr>
        <p:txBody>
          <a:bodyPr/>
          <a:lstStyle>
            <a:lvl1pPr algn="r">
              <a:defRPr sz="938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0620181"/>
      </p:ext>
    </p:extLst>
  </p:cSld>
  <p:clrMapOvr>
    <a:masterClrMapping/>
  </p:clrMapOvr>
  <p:transition spd="med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. vlak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Afbeelding"/>
          <p:cNvSpPr>
            <a:spLocks noGrp="1"/>
          </p:cNvSpPr>
          <p:nvPr>
            <p:ph type="pic" idx="13"/>
          </p:nvPr>
        </p:nvSpPr>
        <p:spPr>
          <a:xfrm>
            <a:off x="-3349" y="-23174"/>
            <a:ext cx="9175924" cy="5166947"/>
          </a:xfrm>
          <a:custGeom>
            <a:avLst/>
            <a:gdLst>
              <a:gd name="connsiteX0" fmla="*/ 0 w 24401860"/>
              <a:gd name="connsiteY0" fmla="*/ 0 h 13745869"/>
              <a:gd name="connsiteX1" fmla="*/ 24401860 w 24401860"/>
              <a:gd name="connsiteY1" fmla="*/ 0 h 13745869"/>
              <a:gd name="connsiteX2" fmla="*/ 24401860 w 24401860"/>
              <a:gd name="connsiteY2" fmla="*/ 13745869 h 13745869"/>
              <a:gd name="connsiteX3" fmla="*/ 0 w 24401860"/>
              <a:gd name="connsiteY3" fmla="*/ 13745869 h 13745869"/>
              <a:gd name="connsiteX4" fmla="*/ 0 w 24401860"/>
              <a:gd name="connsiteY4" fmla="*/ 0 h 13745869"/>
              <a:gd name="connsiteX0" fmla="*/ 0 w 24401860"/>
              <a:gd name="connsiteY0" fmla="*/ 32657 h 13778526"/>
              <a:gd name="connsiteX1" fmla="*/ 10244988 w 24401860"/>
              <a:gd name="connsiteY1" fmla="*/ 0 h 13778526"/>
              <a:gd name="connsiteX2" fmla="*/ 24401860 w 24401860"/>
              <a:gd name="connsiteY2" fmla="*/ 13778526 h 13778526"/>
              <a:gd name="connsiteX3" fmla="*/ 0 w 24401860"/>
              <a:gd name="connsiteY3" fmla="*/ 13778526 h 13778526"/>
              <a:gd name="connsiteX4" fmla="*/ 0 w 24401860"/>
              <a:gd name="connsiteY4" fmla="*/ 32657 h 13778526"/>
              <a:gd name="connsiteX0" fmla="*/ 0 w 24401860"/>
              <a:gd name="connsiteY0" fmla="*/ 32657 h 13778526"/>
              <a:gd name="connsiteX1" fmla="*/ 10244988 w 24401860"/>
              <a:gd name="connsiteY1" fmla="*/ 0 h 13778526"/>
              <a:gd name="connsiteX2" fmla="*/ 15423101 w 24401860"/>
              <a:gd name="connsiteY2" fmla="*/ 5074668 h 13778526"/>
              <a:gd name="connsiteX3" fmla="*/ 24401860 w 24401860"/>
              <a:gd name="connsiteY3" fmla="*/ 13778526 h 13778526"/>
              <a:gd name="connsiteX4" fmla="*/ 0 w 24401860"/>
              <a:gd name="connsiteY4" fmla="*/ 13778526 h 13778526"/>
              <a:gd name="connsiteX5" fmla="*/ 0 w 24401860"/>
              <a:gd name="connsiteY5" fmla="*/ 32657 h 13778526"/>
              <a:gd name="connsiteX0" fmla="*/ 0 w 24469130"/>
              <a:gd name="connsiteY0" fmla="*/ 32657 h 13778526"/>
              <a:gd name="connsiteX1" fmla="*/ 10244988 w 24469130"/>
              <a:gd name="connsiteY1" fmla="*/ 0 h 13778526"/>
              <a:gd name="connsiteX2" fmla="*/ 24469130 w 24469130"/>
              <a:gd name="connsiteY2" fmla="*/ 5384911 h 13778526"/>
              <a:gd name="connsiteX3" fmla="*/ 24401860 w 24469130"/>
              <a:gd name="connsiteY3" fmla="*/ 13778526 h 13778526"/>
              <a:gd name="connsiteX4" fmla="*/ 0 w 24469130"/>
              <a:gd name="connsiteY4" fmla="*/ 13778526 h 13778526"/>
              <a:gd name="connsiteX5" fmla="*/ 0 w 24469130"/>
              <a:gd name="connsiteY5" fmla="*/ 32657 h 1377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69130" h="13778526">
                <a:moveTo>
                  <a:pt x="0" y="32657"/>
                </a:moveTo>
                <a:lnTo>
                  <a:pt x="10244988" y="0"/>
                </a:lnTo>
                <a:lnTo>
                  <a:pt x="24469130" y="5384911"/>
                </a:lnTo>
                <a:lnTo>
                  <a:pt x="24401860" y="13778526"/>
                </a:lnTo>
                <a:lnTo>
                  <a:pt x="0" y="13778526"/>
                </a:lnTo>
                <a:lnTo>
                  <a:pt x="0" y="32657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605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6289303" y="242731"/>
            <a:ext cx="2613695" cy="1498269"/>
          </a:xfrm>
          <a:prstGeom prst="rect">
            <a:avLst/>
          </a:prstGeom>
        </p:spPr>
        <p:txBody>
          <a:bodyPr/>
          <a:lstStyle>
            <a:lvl1pPr algn="r">
              <a:defRPr sz="938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9203869"/>
      </p:ext>
    </p:extLst>
  </p:cSld>
  <p:clrMapOvr>
    <a:masterClrMapping/>
  </p:clrMapOvr>
  <p:transition spd="med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oorblad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">
            <a:extLst>
              <a:ext uri="{FF2B5EF4-FFF2-40B4-BE49-F238E27FC236}">
                <a16:creationId xmlns:a16="http://schemas.microsoft.com/office/drawing/2014/main" id="{CF5EDDB9-7A86-D04C-9401-98EF4D0D7E6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4" name="NIKHEF_PATROON5.png">
            <a:extLst>
              <a:ext uri="{FF2B5EF4-FFF2-40B4-BE49-F238E27FC236}">
                <a16:creationId xmlns:a16="http://schemas.microsoft.com/office/drawing/2014/main" id="{10B15CBC-C311-4E4C-B35B-5B9ACCE31A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070" y="873934"/>
            <a:ext cx="4044130" cy="3692993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Vorm">
            <a:extLst>
              <a:ext uri="{FF2B5EF4-FFF2-40B4-BE49-F238E27FC236}">
                <a16:creationId xmlns:a16="http://schemas.microsoft.com/office/drawing/2014/main" id="{2F26257E-A76C-5E40-B770-327856CFA5B4}"/>
              </a:ext>
            </a:extLst>
          </p:cNvPr>
          <p:cNvSpPr/>
          <p:nvPr userDrawn="1"/>
        </p:nvSpPr>
        <p:spPr>
          <a:xfrm rot="10800000">
            <a:off x="-40143" y="1067"/>
            <a:ext cx="6399866" cy="5141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" name="Tekst">
            <a:extLst>
              <a:ext uri="{FF2B5EF4-FFF2-40B4-BE49-F238E27FC236}">
                <a16:creationId xmlns:a16="http://schemas.microsoft.com/office/drawing/2014/main" id="{095B19CA-2E01-7341-ABB3-F760D1C40DC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573341" y="2716932"/>
            <a:ext cx="2331716" cy="2182697"/>
          </a:xfrm>
          <a:prstGeom prst="rect">
            <a:avLst/>
          </a:prstGeom>
        </p:spPr>
        <p:txBody>
          <a:bodyPr anchor="b"/>
          <a:lstStyle>
            <a:lvl1pPr>
              <a:defRPr sz="160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anchor="b"/>
          <a:lstStyle>
            <a:lvl1pPr>
              <a:defRPr sz="3375" cap="none" baseline="0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8" name="NIKHEF_LOGO_groot2.png" descr="NIKHEF_LOGO_groot2.png">
            <a:extLst>
              <a:ext uri="{FF2B5EF4-FFF2-40B4-BE49-F238E27FC236}">
                <a16:creationId xmlns:a16="http://schemas.microsoft.com/office/drawing/2014/main" id="{59A200F2-14CE-0F42-A103-3A81AC649A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238125" y="238125"/>
            <a:ext cx="1905001" cy="748349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rgbClr val="E3D88B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69" y="1223532"/>
            <a:ext cx="2657839" cy="55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631617"/>
      </p:ext>
    </p:extLst>
  </p:cSld>
  <p:clrMapOvr>
    <a:masterClrMapping/>
  </p:clrMapOvr>
  <p:transition spd="med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oorblad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">
            <a:extLst>
              <a:ext uri="{FF2B5EF4-FFF2-40B4-BE49-F238E27FC236}">
                <a16:creationId xmlns:a16="http://schemas.microsoft.com/office/drawing/2014/main" id="{239C9850-7907-4B45-AD97-31A4432A1B9C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0" name="NIKHEF_PATROON6.png">
            <a:extLst>
              <a:ext uri="{FF2B5EF4-FFF2-40B4-BE49-F238E27FC236}">
                <a16:creationId xmlns:a16="http://schemas.microsoft.com/office/drawing/2014/main" id="{97CF3DCA-6A1B-6F45-9EA9-4D7C469FCE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443" y="531491"/>
            <a:ext cx="4364024" cy="3985112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Vorm">
            <a:extLst>
              <a:ext uri="{FF2B5EF4-FFF2-40B4-BE49-F238E27FC236}">
                <a16:creationId xmlns:a16="http://schemas.microsoft.com/office/drawing/2014/main" id="{649A8509-C260-3449-8987-DC7F00F54DDA}"/>
              </a:ext>
            </a:extLst>
          </p:cNvPr>
          <p:cNvSpPr/>
          <p:nvPr userDrawn="1"/>
        </p:nvSpPr>
        <p:spPr>
          <a:xfrm rot="10800000">
            <a:off x="-40143" y="1067"/>
            <a:ext cx="6399866" cy="5141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2" name="Tekst">
            <a:extLst>
              <a:ext uri="{FF2B5EF4-FFF2-40B4-BE49-F238E27FC236}">
                <a16:creationId xmlns:a16="http://schemas.microsoft.com/office/drawing/2014/main" id="{1BE53F92-048C-8D4C-9E5F-D05CF7DDA73A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573341" y="2716932"/>
            <a:ext cx="2331716" cy="2182697"/>
          </a:xfrm>
          <a:prstGeom prst="rect">
            <a:avLst/>
          </a:prstGeom>
        </p:spPr>
        <p:txBody>
          <a:bodyPr anchor="b"/>
          <a:lstStyle>
            <a:lvl1pPr>
              <a:defRPr sz="160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7" name="NIKHEF_LOGO_groot3.png" descr="NIKHEF_LOGO_groot3.png">
            <a:extLst>
              <a:ext uri="{FF2B5EF4-FFF2-40B4-BE49-F238E27FC236}">
                <a16:creationId xmlns:a16="http://schemas.microsoft.com/office/drawing/2014/main" id="{6DF12E6D-91A2-994D-A848-DF0527EFDC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238125" y="238125"/>
            <a:ext cx="1905001" cy="748349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anchor="b"/>
          <a:lstStyle>
            <a:lvl1pPr>
              <a:defRPr sz="3375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59" y="1181003"/>
            <a:ext cx="2614842" cy="54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717901"/>
      </p:ext>
    </p:extLst>
  </p:cSld>
  <p:clrMapOvr>
    <a:masterClrMapping/>
  </p:clrMapOvr>
  <p:transition spd="med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oorblad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NIKHEF_PATROON3.png">
            <a:extLst>
              <a:ext uri="{FF2B5EF4-FFF2-40B4-BE49-F238E27FC236}">
                <a16:creationId xmlns:a16="http://schemas.microsoft.com/office/drawing/2014/main" id="{117B1C4A-E71D-C149-A599-6C54348A35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351" y="436086"/>
            <a:ext cx="3919974" cy="408678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Vorm">
            <a:extLst>
              <a:ext uri="{FF2B5EF4-FFF2-40B4-BE49-F238E27FC236}">
                <a16:creationId xmlns:a16="http://schemas.microsoft.com/office/drawing/2014/main" id="{96100131-228D-D34D-9A53-6D440D784316}"/>
              </a:ext>
            </a:extLst>
          </p:cNvPr>
          <p:cNvSpPr/>
          <p:nvPr userDrawn="1"/>
        </p:nvSpPr>
        <p:spPr>
          <a:xfrm rot="10800000">
            <a:off x="-40143" y="1067"/>
            <a:ext cx="6399866" cy="5141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8" name="Tekst">
            <a:extLst>
              <a:ext uri="{FF2B5EF4-FFF2-40B4-BE49-F238E27FC236}">
                <a16:creationId xmlns:a16="http://schemas.microsoft.com/office/drawing/2014/main" id="{BDDDFCA9-F825-5B4E-AE28-D51CB58FFAB5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573341" y="2716932"/>
            <a:ext cx="2331716" cy="2182697"/>
          </a:xfrm>
          <a:prstGeom prst="rect">
            <a:avLst/>
          </a:prstGeom>
        </p:spPr>
        <p:txBody>
          <a:bodyPr anchor="b"/>
          <a:lstStyle>
            <a:lvl1pPr>
              <a:defRPr sz="160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anchor="b"/>
          <a:lstStyle>
            <a:lvl1pPr>
              <a:defRPr sz="3375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8125" y="238125"/>
            <a:ext cx="1905000" cy="748349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69" y="1070674"/>
            <a:ext cx="2428073" cy="50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857009"/>
      </p:ext>
    </p:extLst>
  </p:cSld>
  <p:clrMapOvr>
    <a:masterClrMapping/>
  </p:clrMapOvr>
  <p:transition spd="med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oorblad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riehoek">
            <a:extLst>
              <a:ext uri="{FF2B5EF4-FFF2-40B4-BE49-F238E27FC236}">
                <a16:creationId xmlns:a16="http://schemas.microsoft.com/office/drawing/2014/main" id="{D94CC9BE-E0E2-DD44-99EA-8079FEA30B0A}"/>
              </a:ext>
            </a:extLst>
          </p:cNvPr>
          <p:cNvSpPr/>
          <p:nvPr userDrawn="1"/>
        </p:nvSpPr>
        <p:spPr>
          <a:xfrm>
            <a:off x="-819" y="1067"/>
            <a:ext cx="7262999" cy="26439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anchor="b"/>
          <a:lstStyle>
            <a:lvl1pPr>
              <a:defRPr sz="3375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8125" y="238125"/>
            <a:ext cx="1905000" cy="748349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FF3F697-74A7-814C-A92A-9DAF02A44E9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70202" y="0"/>
            <a:ext cx="4673798" cy="5149623"/>
          </a:xfrm>
          <a:custGeom>
            <a:avLst/>
            <a:gdLst>
              <a:gd name="connsiteX0" fmla="*/ 0 w 12463462"/>
              <a:gd name="connsiteY0" fmla="*/ 0 h 13716000"/>
              <a:gd name="connsiteX1" fmla="*/ 12463462 w 12463462"/>
              <a:gd name="connsiteY1" fmla="*/ 0 h 13716000"/>
              <a:gd name="connsiteX2" fmla="*/ 12463462 w 12463462"/>
              <a:gd name="connsiteY2" fmla="*/ 13716000 h 13716000"/>
              <a:gd name="connsiteX3" fmla="*/ 0 w 12463462"/>
              <a:gd name="connsiteY3" fmla="*/ 13716000 h 13716000"/>
              <a:gd name="connsiteX4" fmla="*/ 0 w 12463462"/>
              <a:gd name="connsiteY4" fmla="*/ 0 h 13716000"/>
              <a:gd name="connsiteX0" fmla="*/ 0 w 12463462"/>
              <a:gd name="connsiteY0" fmla="*/ 0 h 13732328"/>
              <a:gd name="connsiteX1" fmla="*/ 12463462 w 12463462"/>
              <a:gd name="connsiteY1" fmla="*/ 0 h 13732328"/>
              <a:gd name="connsiteX2" fmla="*/ 12463462 w 12463462"/>
              <a:gd name="connsiteY2" fmla="*/ 13716000 h 13732328"/>
              <a:gd name="connsiteX3" fmla="*/ 4980215 w 12463462"/>
              <a:gd name="connsiteY3" fmla="*/ 13732328 h 13732328"/>
              <a:gd name="connsiteX4" fmla="*/ 0 w 12463462"/>
              <a:gd name="connsiteY4" fmla="*/ 0 h 13732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3462" h="13732328">
                <a:moveTo>
                  <a:pt x="0" y="0"/>
                </a:moveTo>
                <a:lnTo>
                  <a:pt x="12463462" y="0"/>
                </a:lnTo>
                <a:lnTo>
                  <a:pt x="12463462" y="13716000"/>
                </a:lnTo>
                <a:lnTo>
                  <a:pt x="4980215" y="13732328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69" y="1070674"/>
            <a:ext cx="2428073" cy="50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333021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_titl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9144000" cy="457734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Building the anycasted RCauth Federated authentication proxy</a:t>
            </a:r>
            <a:endParaRPr lang="nl-NL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94418" y="3280613"/>
            <a:ext cx="5020932" cy="993775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E3D88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10" name="NIKHEF_PATROON1.png" descr="NIKHEF_PATROON1.png"/>
          <p:cNvPicPr>
            <a:picLocks noChangeAspect="1"/>
          </p:cNvPicPr>
          <p:nvPr userDrawn="1"/>
        </p:nvPicPr>
        <p:blipFill rotWithShape="1">
          <a:blip r:embed="rId2">
            <a:extLst/>
          </a:blip>
          <a:srcRect l="3709" t="15831" r="44950" b="12066"/>
          <a:stretch/>
        </p:blipFill>
        <p:spPr>
          <a:xfrm rot="10800000">
            <a:off x="0" y="505593"/>
            <a:ext cx="3657600" cy="356616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495040" y="2022475"/>
            <a:ext cx="5020310" cy="914400"/>
          </a:xfrm>
        </p:spPr>
        <p:txBody>
          <a:bodyPr anchor="b"/>
          <a:lstStyle>
            <a:lvl1pPr marL="0" marR="0" indent="0" algn="l" defTabSz="3095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E3D88B"/>
                </a:solidFill>
              </a:defRPr>
            </a:lvl1pPr>
            <a:lvl2pPr marL="0" indent="0">
              <a:defRPr>
                <a:solidFill>
                  <a:schemeClr val="accent4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7439525"/>
      </p:ext>
    </p:extLst>
  </p:cSld>
  <p:clrMapOvr>
    <a:masterClrMapping/>
  </p:clrMapOvr>
  <p:transition spd="med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8669759" cy="3373033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63"/>
            </a:lvl1pPr>
            <a:lvl2pPr marL="119063" indent="0">
              <a:buFont typeface="Arial" panose="020B0604020202020204" pitchFamily="34" charset="0"/>
              <a:buNone/>
              <a:defRPr/>
            </a:lvl2pPr>
            <a:lvl3pPr marL="288925" indent="0">
              <a:buFont typeface="Arial" panose="020B0604020202020204" pitchFamily="34" charset="0"/>
              <a:buNone/>
              <a:defRPr/>
            </a:lvl3pPr>
            <a:lvl4pPr marL="401638" indent="0">
              <a:buFont typeface="Arial" panose="020B0604020202020204" pitchFamily="34" charset="0"/>
              <a:buNone/>
              <a:defRPr/>
            </a:lvl4pPr>
            <a:lvl5pPr marL="515938" indent="0">
              <a:buFont typeface="Arial" panose="020B0604020202020204" pitchFamily="34" charset="0"/>
              <a:buNone/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Building the anycasted RCauth Federated authentication proxy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011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3307597"/>
      </p:ext>
    </p:extLst>
  </p:cSld>
  <p:clrMapOvr>
    <a:masterClrMapping/>
  </p:clrMapOvr>
  <p:transition spd="med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[A2]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Building the anycasted RCauth Federated authentication proxy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011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8386460"/>
      </p:ext>
    </p:extLst>
  </p:cSld>
  <p:clrMapOvr>
    <a:masterClrMapping/>
  </p:clrMapOvr>
  <p:transition spd="med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section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3280613"/>
            <a:ext cx="5772150" cy="993775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6F257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Building the anycasted RCauth Federated authentication proxy</a:t>
            </a:r>
            <a:endParaRPr lang="nl-NL" dirty="0"/>
          </a:p>
        </p:txBody>
      </p:sp>
      <p:pic>
        <p:nvPicPr>
          <p:cNvPr id="6" name="NIKHEF_PATROON3.png">
            <a:extLst>
              <a:ext uri="{FF2B5EF4-FFF2-40B4-BE49-F238E27FC236}">
                <a16:creationId xmlns:a16="http://schemas.microsoft.com/office/drawing/2014/main" id="{117B1C4A-E71D-C149-A599-6C54348A35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7" r="-3946"/>
          <a:stretch/>
        </p:blipFill>
        <p:spPr>
          <a:xfrm>
            <a:off x="0" y="187608"/>
            <a:ext cx="2743200" cy="408678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3200" y="2022475"/>
            <a:ext cx="5772150" cy="914400"/>
          </a:xfrm>
        </p:spPr>
        <p:txBody>
          <a:bodyPr anchor="b"/>
          <a:lstStyle>
            <a:lvl1pPr marL="0" marR="0" indent="0" algn="l" defTabSz="3095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6F2575"/>
                </a:solidFill>
              </a:defRPr>
            </a:lvl1pPr>
            <a:lvl2pPr marL="0" indent="0">
              <a:defRPr>
                <a:solidFill>
                  <a:schemeClr val="accent4">
                    <a:lumMod val="50000"/>
                  </a:schemeClr>
                </a:solidFill>
              </a:defRPr>
            </a:lvl2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8858698"/>
      </p:ext>
    </p:extLst>
  </p:cSld>
  <p:clrMapOvr>
    <a:masterClrMapping/>
  </p:clrMapOvr>
  <p:transition spd="med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9144000" cy="457734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8669759" cy="3373033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63">
                <a:solidFill>
                  <a:srgbClr val="E3D88B"/>
                </a:solidFill>
              </a:defRPr>
            </a:lvl1pPr>
            <a:lvl2pPr marL="119063" indent="0">
              <a:buFont typeface="Arial" panose="020B0604020202020204" pitchFamily="34" charset="0"/>
              <a:buNone/>
              <a:defRPr/>
            </a:lvl2pPr>
            <a:lvl3pPr marL="288925" indent="0">
              <a:buFont typeface="Arial" panose="020B0604020202020204" pitchFamily="34" charset="0"/>
              <a:buNone/>
              <a:defRPr/>
            </a:lvl3pPr>
            <a:lvl4pPr marL="401638" indent="0">
              <a:buFont typeface="Arial" panose="020B0604020202020204" pitchFamily="34" charset="0"/>
              <a:buNone/>
              <a:defRPr/>
            </a:lvl4pPr>
            <a:lvl5pPr marL="515938" indent="0">
              <a:buFont typeface="Arial" panose="020B0604020202020204" pitchFamily="34" charset="0"/>
              <a:buNone/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Building the anycasted RCauth Federated authentication proxy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2850814"/>
      </p:ext>
    </p:extLst>
  </p:cSld>
  <p:clrMapOvr>
    <a:masterClrMapping/>
  </p:clrMapOvr>
  <p:transition spd="med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9144000" cy="457734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Building the anycasted RCauth Federated authentication proxy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1082481"/>
      </p:ext>
    </p:extLst>
  </p:cSld>
  <p:clrMapOvr>
    <a:masterClrMapping/>
  </p:clrMapOvr>
  <p:transition spd="med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9144000" cy="457734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Building the anycasted RCauth Federated authentication proxy</a:t>
            </a:r>
            <a:endParaRPr lang="nl-NL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94418" y="3280613"/>
            <a:ext cx="5020932" cy="993775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E3D88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10" name="NIKHEF_PATROON1.png" descr="NIKHEF_PATROON1.png"/>
          <p:cNvPicPr>
            <a:picLocks noChangeAspect="1"/>
          </p:cNvPicPr>
          <p:nvPr userDrawn="1"/>
        </p:nvPicPr>
        <p:blipFill rotWithShape="1">
          <a:blip r:embed="rId2">
            <a:extLst/>
          </a:blip>
          <a:srcRect l="3709" t="15831" r="44950" b="12066"/>
          <a:stretch/>
        </p:blipFill>
        <p:spPr>
          <a:xfrm rot="10800000">
            <a:off x="0" y="505593"/>
            <a:ext cx="3657600" cy="356616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495040" y="2022475"/>
            <a:ext cx="5020310" cy="914400"/>
          </a:xfrm>
        </p:spPr>
        <p:txBody>
          <a:bodyPr anchor="b"/>
          <a:lstStyle>
            <a:lvl1pPr marL="0" marR="0" indent="0" algn="l" defTabSz="3095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E3D88B"/>
                </a:solidFill>
              </a:defRPr>
            </a:lvl1pPr>
            <a:lvl2pPr marL="0" indent="0">
              <a:defRPr>
                <a:solidFill>
                  <a:schemeClr val="accent4">
                    <a:lumMod val="50000"/>
                  </a:schemeClr>
                </a:solidFill>
              </a:defRPr>
            </a:lvl2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4296150"/>
      </p:ext>
    </p:extLst>
  </p:cSld>
  <p:clrMapOvr>
    <a:masterClrMapping/>
  </p:clrMapOvr>
  <p:transition spd="med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7796"/>
            <a:ext cx="4191769" cy="3366079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070"/>
            <a:ext cx="4193009" cy="3373759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Building the anycasted RCauth Federated authentication proxy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1233940"/>
      </p:ext>
    </p:extLst>
  </p:cSld>
  <p:clrMapOvr>
    <a:masterClrMapping/>
  </p:clrMapOvr>
  <p:transition spd="med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[A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96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9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B83153A6-F6AA-7F44-8E1F-AAB407344F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Building the anycasted RCauth Federated authentication proxy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DC859610-B140-AC4F-91F1-D90108BC3EA2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845256"/>
      </p:ext>
    </p:extLst>
  </p:cSld>
  <p:clrMapOvr>
    <a:masterClrMapping/>
  </p:clrMapOvr>
  <p:transition spd="med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[A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Tijdelijke aanduiding voor voettekst 9">
            <a:extLst>
              <a:ext uri="{FF2B5EF4-FFF2-40B4-BE49-F238E27FC236}">
                <a16:creationId xmlns:a16="http://schemas.microsoft.com/office/drawing/2014/main" id="{D8CA713B-5C09-4E4F-9C38-F857A8727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Building the anycasted RCauth Federated authentication proxy</a:t>
            </a:r>
            <a:endParaRPr lang="nl-NL" dirty="0"/>
          </a:p>
        </p:txBody>
      </p:sp>
      <p:sp>
        <p:nvSpPr>
          <p:cNvPr id="7" name="HOOFDTITEL VAN DEZE SLIDE, EVENTUEEL OVER MEERDERE REGELS.">
            <a:extLst>
              <a:ext uri="{FF2B5EF4-FFF2-40B4-BE49-F238E27FC236}">
                <a16:creationId xmlns:a16="http://schemas.microsoft.com/office/drawing/2014/main" id="{B102C488-C56D-1745-89EB-AEBECD0741F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38125"/>
            <a:ext cx="4193009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Hoofdtekst">
            <a:extLst>
              <a:ext uri="{FF2B5EF4-FFF2-40B4-BE49-F238E27FC236}">
                <a16:creationId xmlns:a16="http://schemas.microsoft.com/office/drawing/2014/main" id="{C74FE25D-C6A2-C04E-A06E-A3DFC5860968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9" name="Afbeelding">
            <a:extLst>
              <a:ext uri="{FF2B5EF4-FFF2-40B4-BE49-F238E27FC236}">
                <a16:creationId xmlns:a16="http://schemas.microsoft.com/office/drawing/2014/main" id="{14E92ADA-9A18-D848-96CE-8133951A757C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4715073" y="0"/>
            <a:ext cx="4428927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78844599"/>
      </p:ext>
    </p:extLst>
  </p:cSld>
  <p:clrMapOvr>
    <a:masterClrMapping/>
  </p:clrMapOvr>
  <p:transition spd="med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[A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79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80" name="Afbeelding"/>
          <p:cNvSpPr>
            <a:spLocks noGrp="1"/>
          </p:cNvSpPr>
          <p:nvPr>
            <p:ph type="pic" idx="14"/>
          </p:nvPr>
        </p:nvSpPr>
        <p:spPr>
          <a:xfrm>
            <a:off x="2667570" y="0"/>
            <a:ext cx="6476430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6" name="Tijdelijke aanduiding voor voettekst 9">
            <a:extLst>
              <a:ext uri="{FF2B5EF4-FFF2-40B4-BE49-F238E27FC236}">
                <a16:creationId xmlns:a16="http://schemas.microsoft.com/office/drawing/2014/main" id="{D8CA713B-5C09-4E4F-9C38-F857A8727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Building the anycasted RCauth Federated authentication proxy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15726107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7796"/>
            <a:ext cx="4191769" cy="3366079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070"/>
            <a:ext cx="4193009" cy="3373759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Building the anycasted RCauth Federated authentication proxy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2449453"/>
      </p:ext>
    </p:extLst>
  </p:cSld>
  <p:clrMapOvr>
    <a:masterClrMapping/>
  </p:clrMapOvr>
  <p:transition spd="med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[B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Building the anycasted RCauth Federated authentication proxy</a:t>
            </a:r>
            <a:endParaRPr lang="nl-NL" dirty="0"/>
          </a:p>
        </p:txBody>
      </p:sp>
      <p:sp>
        <p:nvSpPr>
          <p:cNvPr id="13" name="HOOFDTITEL VAN DEZE SLIDE, EVENTUEEL OVER MEERDERE REGELS.">
            <a:extLst>
              <a:ext uri="{FF2B5EF4-FFF2-40B4-BE49-F238E27FC236}">
                <a16:creationId xmlns:a16="http://schemas.microsoft.com/office/drawing/2014/main" id="{16CD789B-2FDE-9E4F-B724-313FCDA4D896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8F383F54-563B-9A4F-83CE-8C5D2AAC2411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1121"/>
            <a:ext cx="4193009" cy="3379708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57899EC2-C516-AE4D-BD74-2DE60B519F2C}"/>
              </a:ext>
            </a:extLst>
          </p:cNvPr>
          <p:cNvSpPr>
            <a:spLocks noGrp="1"/>
          </p:cNvSpPr>
          <p:nvPr>
            <p:ph type="pic" sz="half" idx="16"/>
          </p:nvPr>
        </p:nvSpPr>
        <p:spPr>
          <a:xfrm>
            <a:off x="4715495" y="961860"/>
            <a:ext cx="4191769" cy="337201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19877291"/>
      </p:ext>
    </p:extLst>
  </p:cSld>
  <p:clrMapOvr>
    <a:masterClrMapping/>
  </p:clrMapOvr>
  <p:transition spd="med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[B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Building the anycasted RCauth Federated authentication proxy</a:t>
            </a:r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854D6915-EC47-0443-8D2D-B4C6FA02950F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238125" y="961121"/>
            <a:ext cx="4191769" cy="3372754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4D92B7DB-1453-9C41-A644-6FDD87329F0A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1121"/>
            <a:ext cx="4193009" cy="3379708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04D00369-1CA4-7747-BA9D-8239C719DFA1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473015"/>
      </p:ext>
    </p:extLst>
  </p:cSld>
  <p:clrMapOvr>
    <a:masterClrMapping/>
  </p:clrMapOvr>
  <p:transition spd="med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[B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Building the anycasted RCauth Federated authentication proxy</a:t>
            </a:r>
            <a:endParaRPr lang="nl-NL" dirty="0"/>
          </a:p>
        </p:txBody>
      </p:sp>
      <p:sp>
        <p:nvSpPr>
          <p:cNvPr id="13" name="Hoofdtekst">
            <a:extLst>
              <a:ext uri="{FF2B5EF4-FFF2-40B4-BE49-F238E27FC236}">
                <a16:creationId xmlns:a16="http://schemas.microsoft.com/office/drawing/2014/main" id="{519E42B3-C5CA-B34A-BFA7-5538D5460E4D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EC571EEC-5282-8A4B-BBE3-EC6B17059A06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1AFB6DD2-2DB6-054C-8587-4E89E3A6EE4B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3360432"/>
      </p:ext>
    </p:extLst>
  </p:cSld>
  <p:clrMapOvr>
    <a:masterClrMapping/>
  </p:clrMapOvr>
  <p:transition spd="med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[B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Building the anycasted RCauth Federated authentication proxy</a:t>
            </a:r>
            <a:endParaRPr lang="nl-NL" dirty="0"/>
          </a:p>
        </p:txBody>
      </p:sp>
      <p:sp>
        <p:nvSpPr>
          <p:cNvPr id="13" name="HOOFDTITEL VAN DEZE SLIDE, EVENTUEEL OVER MEERDERE REGELS.">
            <a:extLst>
              <a:ext uri="{FF2B5EF4-FFF2-40B4-BE49-F238E27FC236}">
                <a16:creationId xmlns:a16="http://schemas.microsoft.com/office/drawing/2014/main" id="{CECC546E-8411-2446-B343-37FCE081BA5D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38125"/>
            <a:ext cx="4193009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832AADFA-B07E-7045-93DC-A348550AB487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FFA60698-6560-1741-B899-43E9278DBA31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4715073" y="0"/>
            <a:ext cx="4428927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92734137"/>
      </p:ext>
    </p:extLst>
  </p:cSld>
  <p:clrMapOvr>
    <a:masterClrMapping/>
  </p:clrMapOvr>
  <p:transition spd="med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[B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Building the anycasted RCauth Federated authentication proxy</a:t>
            </a:r>
            <a:endParaRPr lang="nl-NL" dirty="0"/>
          </a:p>
        </p:txBody>
      </p:sp>
      <p:sp>
        <p:nvSpPr>
          <p:cNvPr id="13" name="Foto bijschrift">
            <a:extLst>
              <a:ext uri="{FF2B5EF4-FFF2-40B4-BE49-F238E27FC236}">
                <a16:creationId xmlns:a16="http://schemas.microsoft.com/office/drawing/2014/main" id="{E424E1FF-715F-A04E-A5DD-28E5C7DF8C7F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Afbeelding">
            <a:extLst>
              <a:ext uri="{FF2B5EF4-FFF2-40B4-BE49-F238E27FC236}">
                <a16:creationId xmlns:a16="http://schemas.microsoft.com/office/drawing/2014/main" id="{9B31A421-C084-6941-A8A8-5DFA5DB6612D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67570" y="0"/>
            <a:ext cx="6476430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8266767"/>
      </p:ext>
    </p:extLst>
  </p:cSld>
  <p:clrMapOvr>
    <a:masterClrMapping/>
  </p:clrMapOvr>
  <p:transition spd="med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[C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1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2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8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A6D0FEAE-F148-754A-851C-E90D8F873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Building the anycasted RCauth Federated authentication proxy</a:t>
            </a:r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6EC8961D-AFA0-2141-B213-CDDAD5E88B49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Hoofdtekst">
            <a:extLst>
              <a:ext uri="{FF2B5EF4-FFF2-40B4-BE49-F238E27FC236}">
                <a16:creationId xmlns:a16="http://schemas.microsoft.com/office/drawing/2014/main" id="{58D32B9B-485B-7448-AEFC-33F6D51139A7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4" name="Afbeelding">
            <a:extLst>
              <a:ext uri="{FF2B5EF4-FFF2-40B4-BE49-F238E27FC236}">
                <a16:creationId xmlns:a16="http://schemas.microsoft.com/office/drawing/2014/main" id="{4F1FD79B-1171-2E4D-AE4A-521A5A58D973}"/>
              </a:ext>
            </a:extLst>
          </p:cNvPr>
          <p:cNvSpPr>
            <a:spLocks noGrp="1"/>
          </p:cNvSpPr>
          <p:nvPr>
            <p:ph type="pic" sz="half" idx="16"/>
          </p:nvPr>
        </p:nvSpPr>
        <p:spPr>
          <a:xfrm>
            <a:off x="4715495" y="968520"/>
            <a:ext cx="4191769" cy="336535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51103758"/>
      </p:ext>
    </p:extLst>
  </p:cSld>
  <p:clrMapOvr>
    <a:masterClrMapping/>
  </p:clrMapOvr>
  <p:transition spd="med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[C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1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2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8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7796"/>
            <a:ext cx="4191769" cy="3366079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8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070"/>
            <a:ext cx="4193009" cy="3373759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8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A6D0FEAE-F148-754A-851C-E90D8F873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Building the anycasted RCauth Federated authentication proxy</a:t>
            </a:r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6EC8961D-AFA0-2141-B213-CDDAD5E88B49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4015796"/>
      </p:ext>
    </p:extLst>
  </p:cSld>
  <p:clrMapOvr>
    <a:masterClrMapping/>
  </p:clrMapOvr>
  <p:transition spd="med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[C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22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23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2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25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22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F86E10D-74D2-C949-AFEC-6FE315C0C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Building the anycasted RCauth Federated authentication proxy</a:t>
            </a:r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F596623C-DCE5-7141-B4B8-F3C3FF99FC76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4019400"/>
      </p:ext>
    </p:extLst>
  </p:cSld>
  <p:clrMapOvr>
    <a:masterClrMapping/>
  </p:clrMapOvr>
  <p:transition spd="med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[C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4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67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HOOFDTITEL VAN DEZE SLIDE, EVENTUEEL OVER MEERDERE REGELS."/>
          <p:cNvSpPr txBox="1">
            <a:spLocks noGrp="1"/>
          </p:cNvSpPr>
          <p:nvPr>
            <p:ph type="body" sz="quarter" idx="13"/>
          </p:nvPr>
        </p:nvSpPr>
        <p:spPr>
          <a:xfrm>
            <a:off x="238125" y="238125"/>
            <a:ext cx="4193009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9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270" name="Afbeelding"/>
          <p:cNvSpPr>
            <a:spLocks noGrp="1"/>
          </p:cNvSpPr>
          <p:nvPr>
            <p:ph type="pic" idx="15"/>
          </p:nvPr>
        </p:nvSpPr>
        <p:spPr>
          <a:xfrm>
            <a:off x="4715073" y="0"/>
            <a:ext cx="4428927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FF5E4FE4-B6DD-BD44-B946-6789BC35F7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Building the anycasted RCauth Federated authentication proxy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57154305"/>
      </p:ext>
    </p:extLst>
  </p:cSld>
  <p:clrMapOvr>
    <a:masterClrMapping/>
  </p:clrMapOvr>
  <p:transition spd="med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[C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4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67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FF5E4FE4-B6DD-BD44-B946-6789BC35F7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Building the anycasted RCauth Federated authentication proxy</a:t>
            </a:r>
            <a:endParaRPr lang="nl-NL" dirty="0"/>
          </a:p>
        </p:txBody>
      </p:sp>
      <p:sp>
        <p:nvSpPr>
          <p:cNvPr id="12" name="Foto bijschrift">
            <a:extLst>
              <a:ext uri="{FF2B5EF4-FFF2-40B4-BE49-F238E27FC236}">
                <a16:creationId xmlns:a16="http://schemas.microsoft.com/office/drawing/2014/main" id="{5CB58DAA-4A13-1D45-8D6B-C9714A08623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FA69A5FC-118C-FD41-9E0E-390B213F5EC9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67570" y="0"/>
            <a:ext cx="6476430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8616157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[A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96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9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B83153A6-F6AA-7F44-8E1F-AAB407344F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Building the anycasted RCauth Federated authentication proxy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DC859610-B140-AC4F-91F1-D90108BC3EA2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260078"/>
      </p:ext>
    </p:extLst>
  </p:cSld>
  <p:clrMapOvr>
    <a:masterClrMapping/>
  </p:clrMapOvr>
  <p:transition spd="med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[D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37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Building the anycasted RCauth Federated authentication proxy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Hoofdtekst">
            <a:extLst>
              <a:ext uri="{FF2B5EF4-FFF2-40B4-BE49-F238E27FC236}">
                <a16:creationId xmlns:a16="http://schemas.microsoft.com/office/drawing/2014/main" id="{7DE1DA42-EFA7-7D4A-B851-7B8E5CE6DE1E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1121"/>
            <a:ext cx="7440464" cy="3379708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</p:spTree>
    <p:extLst>
      <p:ext uri="{BB962C8B-B14F-4D97-AF65-F5344CB8AC3E}">
        <p14:creationId xmlns:p14="http://schemas.microsoft.com/office/powerpoint/2010/main" val="452551930"/>
      </p:ext>
    </p:extLst>
  </p:cSld>
  <p:clrMapOvr>
    <a:masterClrMapping/>
  </p:clrMapOvr>
  <p:transition spd="med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[D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37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Building the anycasted RCauth Federated authentication proxy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947EFE01-6BFF-0E44-8E51-5AF6FA991248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4105275" y="968520"/>
            <a:ext cx="3573314" cy="336535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6" name="Hoofdtekst">
            <a:extLst>
              <a:ext uri="{FF2B5EF4-FFF2-40B4-BE49-F238E27FC236}">
                <a16:creationId xmlns:a16="http://schemas.microsoft.com/office/drawing/2014/main" id="{7DE1DA42-EFA7-7D4A-B851-7B8E5CE6DE1E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</p:spTree>
    <p:extLst>
      <p:ext uri="{BB962C8B-B14F-4D97-AF65-F5344CB8AC3E}">
        <p14:creationId xmlns:p14="http://schemas.microsoft.com/office/powerpoint/2010/main" val="4098179820"/>
      </p:ext>
    </p:extLst>
  </p:cSld>
  <p:clrMapOvr>
    <a:masterClrMapping/>
  </p:clrMapOvr>
  <p:transition spd="med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[D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71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7796"/>
            <a:ext cx="3573314" cy="3366079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72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095750" y="967070"/>
            <a:ext cx="3572718" cy="3373759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7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Building the anycasted RCauth Federated authentication proxy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6960475"/>
      </p:ext>
    </p:extLst>
  </p:cSld>
  <p:clrMapOvr>
    <a:masterClrMapping/>
  </p:clrMapOvr>
  <p:transition spd="med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[D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19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22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4095750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42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42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Building the anycasted RCauth Federated authentication proxy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0E4F1D00-CFCD-EF44-B83A-277DE284857E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2301681"/>
      </p:ext>
    </p:extLst>
  </p:cSld>
  <p:clrMapOvr>
    <a:masterClrMapping/>
  </p:clrMapOvr>
  <p:transition spd="med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[D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19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42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Building the anycasted RCauth Federated authentication proxy</a:t>
            </a:r>
            <a:endParaRPr lang="nl-NL" dirty="0"/>
          </a:p>
        </p:txBody>
      </p:sp>
      <p:sp>
        <p:nvSpPr>
          <p:cNvPr id="15" name="Hoofdtekst">
            <a:extLst>
              <a:ext uri="{FF2B5EF4-FFF2-40B4-BE49-F238E27FC236}">
                <a16:creationId xmlns:a16="http://schemas.microsoft.com/office/drawing/2014/main" id="{CE3A2554-74BD-F447-B71D-43C908BF2C3B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6" name="HOOFDTITEL VAN DEZE SLIDE, EVENTUEEL OVER MEERDERE REGELS.">
            <a:extLst>
              <a:ext uri="{FF2B5EF4-FFF2-40B4-BE49-F238E27FC236}">
                <a16:creationId xmlns:a16="http://schemas.microsoft.com/office/drawing/2014/main" id="{0E4203EE-2136-E44A-A60B-E597DA61CB31}"/>
              </a:ext>
            </a:extLst>
          </p:cNvPr>
          <p:cNvSpPr txBox="1">
            <a:spLocks noGrp="1"/>
          </p:cNvSpPr>
          <p:nvPr>
            <p:ph type="body" sz="quarter" idx="14"/>
          </p:nvPr>
        </p:nvSpPr>
        <p:spPr>
          <a:xfrm>
            <a:off x="238125" y="238125"/>
            <a:ext cx="3572718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Tijdelijke aanduiding voor afbeelding 6">
            <a:extLst>
              <a:ext uri="{FF2B5EF4-FFF2-40B4-BE49-F238E27FC236}">
                <a16:creationId xmlns:a16="http://schemas.microsoft.com/office/drawing/2014/main" id="{B78BA9A3-8950-384F-A16D-93BFCA9CD9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97537" y="0"/>
            <a:ext cx="4531542" cy="4572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142577"/>
      </p:ext>
    </p:extLst>
  </p:cSld>
  <p:clrMapOvr>
    <a:masterClrMapping/>
  </p:clrMapOvr>
  <p:transition spd="med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[D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19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42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Building the anycasted RCauth Federated authentication proxy</a:t>
            </a:r>
            <a:endParaRPr lang="nl-NL" dirty="0"/>
          </a:p>
        </p:txBody>
      </p:sp>
      <p:sp>
        <p:nvSpPr>
          <p:cNvPr id="15" name="Foto bijschrift">
            <a:extLst>
              <a:ext uri="{FF2B5EF4-FFF2-40B4-BE49-F238E27FC236}">
                <a16:creationId xmlns:a16="http://schemas.microsoft.com/office/drawing/2014/main" id="{1D5E391E-F142-F047-84DE-09F983F5C0BE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Afbeelding">
            <a:extLst>
              <a:ext uri="{FF2B5EF4-FFF2-40B4-BE49-F238E27FC236}">
                <a16:creationId xmlns:a16="http://schemas.microsoft.com/office/drawing/2014/main" id="{99AD337A-CABF-0047-B43E-BC0DE0A2E04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71108" y="-6123"/>
            <a:ext cx="5962625" cy="4578123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41722766"/>
      </p:ext>
    </p:extLst>
  </p:cSld>
  <p:clrMapOvr>
    <a:masterClrMapping/>
  </p:clrMapOvr>
  <p:transition spd="med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[D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2" name="Group 1"/>
          <p:cNvGrpSpPr/>
          <p:nvPr userDrawn="1"/>
        </p:nvGrpSpPr>
        <p:grpSpPr>
          <a:xfrm>
            <a:off x="7708383" y="0"/>
            <a:ext cx="1435618" cy="5143500"/>
            <a:chOff x="20555686" y="0"/>
            <a:chExt cx="3828315" cy="13716001"/>
          </a:xfrm>
        </p:grpSpPr>
        <p:sp>
          <p:nvSpPr>
            <p:cNvPr id="373" name="Driehoek"/>
            <p:cNvSpPr/>
            <p:nvPr/>
          </p:nvSpPr>
          <p:spPr>
            <a:xfrm rot="10800000">
              <a:off x="20555686" y="2972716"/>
              <a:ext cx="3828315" cy="1074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20555686" y="0"/>
              <a:ext cx="3828315" cy="1074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D88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Building the anycasted RCauth Federated authentication proxy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Hoofdtekst">
            <a:extLst>
              <a:ext uri="{FF2B5EF4-FFF2-40B4-BE49-F238E27FC236}">
                <a16:creationId xmlns:a16="http://schemas.microsoft.com/office/drawing/2014/main" id="{7DE1DA42-EFA7-7D4A-B851-7B8E5CE6DE1E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7440464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</p:spTree>
    <p:extLst>
      <p:ext uri="{BB962C8B-B14F-4D97-AF65-F5344CB8AC3E}">
        <p14:creationId xmlns:p14="http://schemas.microsoft.com/office/powerpoint/2010/main" val="2311692994"/>
      </p:ext>
    </p:extLst>
  </p:cSld>
  <p:clrMapOvr>
    <a:masterClrMapping/>
  </p:clrMapOvr>
  <p:transition spd="med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[E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3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3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36" name="Afbeelding"/>
          <p:cNvSpPr>
            <a:spLocks noGrp="1"/>
          </p:cNvSpPr>
          <p:nvPr>
            <p:ph type="pic" sz="half" idx="13"/>
          </p:nvPr>
        </p:nvSpPr>
        <p:spPr>
          <a:xfrm>
            <a:off x="4105275" y="968520"/>
            <a:ext cx="3573314" cy="336535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3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40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38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39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41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E68A322A-3985-3B49-AA98-C343E61D2F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Building the anycasted RCauth Federated authentication proxy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F35E133F-D95E-8E45-933F-D96D674818C3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6347521"/>
      </p:ext>
    </p:extLst>
  </p:cSld>
  <p:clrMapOvr>
    <a:masterClrMapping/>
  </p:clrMapOvr>
  <p:transition spd="med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[E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85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388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8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8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38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91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7796"/>
            <a:ext cx="3573314" cy="3366079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392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095750" y="967070"/>
            <a:ext cx="3572718" cy="3373759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39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3BE53EAE-91D2-0F45-8264-18BC28E7F4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Building the anycasted RCauth Federated authentication proxy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1ABD9389-69DC-CC4D-968D-0A5DB05399E1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6456063"/>
      </p:ext>
    </p:extLst>
  </p:cSld>
  <p:clrMapOvr>
    <a:masterClrMapping/>
  </p:clrMapOvr>
  <p:transition spd="med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[E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3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439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37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38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44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42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4095750" y="961121"/>
            <a:ext cx="3572718" cy="3379708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4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444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1121"/>
            <a:ext cx="3572718" cy="3379708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F001C348-CEDD-784C-B610-CC25AEDCD3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Building the anycasted RCauth Federated authentication proxy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47B0887D-9623-2946-B53A-991301EDF138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744990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A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Tijdelijke aanduiding voor voettekst 9">
            <a:extLst>
              <a:ext uri="{FF2B5EF4-FFF2-40B4-BE49-F238E27FC236}">
                <a16:creationId xmlns:a16="http://schemas.microsoft.com/office/drawing/2014/main" id="{D8CA713B-5C09-4E4F-9C38-F857A8727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Building the anycasted RCauth Federated authentication proxy</a:t>
            </a:r>
            <a:endParaRPr lang="nl-NL" dirty="0"/>
          </a:p>
        </p:txBody>
      </p:sp>
      <p:sp>
        <p:nvSpPr>
          <p:cNvPr id="7" name="HOOFDTITEL VAN DEZE SLIDE, EVENTUEEL OVER MEERDERE REGELS.">
            <a:extLst>
              <a:ext uri="{FF2B5EF4-FFF2-40B4-BE49-F238E27FC236}">
                <a16:creationId xmlns:a16="http://schemas.microsoft.com/office/drawing/2014/main" id="{B102C488-C56D-1745-89EB-AEBECD0741F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38125"/>
            <a:ext cx="4193009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Hoofdtekst">
            <a:extLst>
              <a:ext uri="{FF2B5EF4-FFF2-40B4-BE49-F238E27FC236}">
                <a16:creationId xmlns:a16="http://schemas.microsoft.com/office/drawing/2014/main" id="{C74FE25D-C6A2-C04E-A06E-A3DFC5860968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9" name="Afbeelding">
            <a:extLst>
              <a:ext uri="{FF2B5EF4-FFF2-40B4-BE49-F238E27FC236}">
                <a16:creationId xmlns:a16="http://schemas.microsoft.com/office/drawing/2014/main" id="{14E92ADA-9A18-D848-96CE-8133951A757C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4715073" y="0"/>
            <a:ext cx="4428927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51209224"/>
      </p:ext>
    </p:extLst>
  </p:cSld>
  <p:clrMapOvr>
    <a:masterClrMapping/>
  </p:clrMapOvr>
  <p:transition spd="med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[E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8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491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89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90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49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94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495" name="HOOFDTITEL VAN DEZE SLIDE, EVENTUEEL OVER MEERDERE REGELS."/>
          <p:cNvSpPr txBox="1">
            <a:spLocks noGrp="1"/>
          </p:cNvSpPr>
          <p:nvPr>
            <p:ph type="body" sz="quarter" idx="14"/>
          </p:nvPr>
        </p:nvSpPr>
        <p:spPr>
          <a:xfrm>
            <a:off x="238125" y="238125"/>
            <a:ext cx="3572718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497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360D94FB-0949-CB4E-91C0-0724EE1FED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Building the anycasted RCauth Federated authentication proxy</a:t>
            </a:r>
            <a:endParaRPr lang="nl-NL" dirty="0"/>
          </a:p>
        </p:txBody>
      </p:sp>
      <p:sp>
        <p:nvSpPr>
          <p:cNvPr id="14" name="Tijdelijke aanduiding voor afbeelding 6">
            <a:extLst>
              <a:ext uri="{FF2B5EF4-FFF2-40B4-BE49-F238E27FC236}">
                <a16:creationId xmlns:a16="http://schemas.microsoft.com/office/drawing/2014/main" id="{2748CE92-E070-CE4E-B752-519B819C788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97537" y="0"/>
            <a:ext cx="4531542" cy="4572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8026844"/>
      </p:ext>
    </p:extLst>
  </p:cSld>
  <p:clrMapOvr>
    <a:masterClrMapping/>
  </p:clrMapOvr>
  <p:transition spd="med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[E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53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541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539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540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542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54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45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ijdelijke aanduiding voor voettekst 9">
            <a:extLst>
              <a:ext uri="{FF2B5EF4-FFF2-40B4-BE49-F238E27FC236}">
                <a16:creationId xmlns:a16="http://schemas.microsoft.com/office/drawing/2014/main" id="{4B1549F1-2F10-9040-818E-36A7E8D5C3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Building the anycasted RCauth Federated authentication proxy</a:t>
            </a:r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69834E08-80D4-0E46-994C-FDD2C37F9298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71108" y="-6123"/>
            <a:ext cx="5962625" cy="4578123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80798912"/>
      </p:ext>
    </p:extLst>
  </p:cSld>
  <p:clrMapOvr>
    <a:masterClrMapping/>
  </p:clrMapOvr>
  <p:transition spd="med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[F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50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51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5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54" name="Afbeelding"/>
          <p:cNvSpPr>
            <a:spLocks noGrp="1"/>
          </p:cNvSpPr>
          <p:nvPr>
            <p:ph type="pic" sz="half" idx="13"/>
          </p:nvPr>
        </p:nvSpPr>
        <p:spPr>
          <a:xfrm>
            <a:off x="4105275" y="968520"/>
            <a:ext cx="3573314" cy="336535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58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5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5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59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ijdelijke aanduiding voor voettekst 9">
            <a:extLst>
              <a:ext uri="{FF2B5EF4-FFF2-40B4-BE49-F238E27FC236}">
                <a16:creationId xmlns:a16="http://schemas.microsoft.com/office/drawing/2014/main" id="{D9CDCAAD-3409-3C49-BBDB-06E189C1E9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Building the anycasted RCauth Federated authentication proxy</a:t>
            </a:r>
            <a:endParaRPr lang="nl-NL" dirty="0"/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EBA045EE-B5B8-7742-A8E2-6836CA85EE1D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521803"/>
      </p:ext>
    </p:extLst>
  </p:cSld>
  <p:clrMapOvr>
    <a:masterClrMapping/>
  </p:clrMapOvr>
  <p:transition spd="med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[F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02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40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0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0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406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08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1121"/>
            <a:ext cx="3573314" cy="3372754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09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095750" y="960380"/>
            <a:ext cx="3572718" cy="3380449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10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77CCFCBD-9079-D54E-988E-EBE6541818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Building the anycasted RCauth Federated authentication proxy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C20BBACA-BDFE-9341-8ED2-C6E910F3D52F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921722"/>
      </p:ext>
    </p:extLst>
  </p:cSld>
  <p:clrMapOvr>
    <a:masterClrMapping/>
  </p:clrMapOvr>
  <p:transition spd="med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[F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5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456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54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55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4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59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4095750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60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461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211BF1ED-0B01-484D-8756-2F0EF11528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Building the anycasted RCauth Federated authentication proxy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1D2DA546-8064-7A48-B17D-4C25C7637D8A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7557165"/>
      </p:ext>
    </p:extLst>
  </p:cSld>
  <p:clrMapOvr>
    <a:masterClrMapping/>
  </p:clrMapOvr>
  <p:transition spd="med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[F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505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508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50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50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50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11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512" name="HOOFDTITEL VAN DEZE SLIDE, EVENTUEEL OVER MEERDERE REGELS."/>
          <p:cNvSpPr txBox="1">
            <a:spLocks noGrp="1"/>
          </p:cNvSpPr>
          <p:nvPr>
            <p:ph type="body" sz="quarter" idx="14"/>
          </p:nvPr>
        </p:nvSpPr>
        <p:spPr>
          <a:xfrm>
            <a:off x="238125" y="238125"/>
            <a:ext cx="3572718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514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A56256B-307C-794B-9ADB-E6E5BD1FDA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Building the anycasted RCauth Federated authentication proxy</a:t>
            </a:r>
            <a:endParaRPr lang="nl-NL" dirty="0"/>
          </a:p>
        </p:txBody>
      </p:sp>
      <p:sp>
        <p:nvSpPr>
          <p:cNvPr id="14" name="Tijdelijke aanduiding voor afbeelding 6">
            <a:extLst>
              <a:ext uri="{FF2B5EF4-FFF2-40B4-BE49-F238E27FC236}">
                <a16:creationId xmlns:a16="http://schemas.microsoft.com/office/drawing/2014/main" id="{78164A18-3028-8F4E-8E60-C70DBE92E85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97537" y="0"/>
            <a:ext cx="4531542" cy="4572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8658311"/>
      </p:ext>
    </p:extLst>
  </p:cSld>
  <p:clrMapOvr>
    <a:masterClrMapping/>
  </p:clrMapOvr>
  <p:transition spd="med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[F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554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557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555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556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55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55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61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ijdelijke aanduiding voor voettekst 9">
            <a:extLst>
              <a:ext uri="{FF2B5EF4-FFF2-40B4-BE49-F238E27FC236}">
                <a16:creationId xmlns:a16="http://schemas.microsoft.com/office/drawing/2014/main" id="{C0F6039B-D945-4343-8C53-87D4543F3B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Building the anycasted RCauth Federated authentication proxy</a:t>
            </a:r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FE170D58-885D-C949-B35D-094D7AD0906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71108" y="-6123"/>
            <a:ext cx="5962625" cy="4578123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49867297"/>
      </p:ext>
    </p:extLst>
  </p:cSld>
  <p:clrMapOvr>
    <a:masterClrMapping/>
  </p:clrMapOvr>
  <p:transition spd="med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650">
                <a:latin typeface="+mn-lt"/>
              </a:defRPr>
            </a:lvl1pPr>
            <a:lvl2pPr>
              <a:defRPr sz="1350">
                <a:solidFill>
                  <a:srgbClr val="004361"/>
                </a:solidFill>
                <a:latin typeface="+mn-lt"/>
              </a:defRPr>
            </a:lvl2pPr>
            <a:lvl3pPr>
              <a:defRPr sz="1350">
                <a:solidFill>
                  <a:srgbClr val="003F5E"/>
                </a:solidFill>
                <a:latin typeface="+mn-lt"/>
              </a:defRPr>
            </a:lvl3pPr>
            <a:lvl4pPr>
              <a:defRPr sz="1350">
                <a:latin typeface="+mn-lt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41735" y="55987"/>
            <a:ext cx="720906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848426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-NikUM-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209" y="1293854"/>
            <a:ext cx="6220749" cy="3373223"/>
          </a:xfrm>
          <a:prstGeom prst="rect">
            <a:avLst/>
          </a:prstGeom>
        </p:spPr>
      </p:pic>
      <p:sp>
        <p:nvSpPr>
          <p:cNvPr id="5" name="Driehoek"/>
          <p:cNvSpPr/>
          <p:nvPr userDrawn="1"/>
        </p:nvSpPr>
        <p:spPr>
          <a:xfrm rot="10800000" flipH="1">
            <a:off x="-2967" y="637787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0257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7" name="Rechthoek"/>
          <p:cNvSpPr/>
          <p:nvPr userDrawn="1"/>
        </p:nvSpPr>
        <p:spPr>
          <a:xfrm>
            <a:off x="-27822" y="-16147"/>
            <a:ext cx="9171822" cy="659246"/>
          </a:xfrm>
          <a:prstGeom prst="rect">
            <a:avLst/>
          </a:prstGeom>
          <a:solidFill>
            <a:srgbClr val="70257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8" name="Dianummer"/>
          <p:cNvSpPr txBox="1">
            <a:spLocks/>
          </p:cNvSpPr>
          <p:nvPr userDrawn="1"/>
        </p:nvSpPr>
        <p:spPr>
          <a:xfrm>
            <a:off x="8801243" y="4913264"/>
            <a:ext cx="256081" cy="227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9" tIns="26789" rIns="26789" bIns="2678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kkurat Std" panose="02000503000000000000" pitchFamily="2" charset="0"/>
                <a:ea typeface="+mn-ea"/>
                <a:cs typeface="+mn-cs"/>
                <a:sym typeface="Candara"/>
              </a:defRPr>
            </a:lvl1pPr>
            <a:lvl2pPr marL="0" marR="0" indent="228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GB" sz="1125" smtClean="0"/>
              <a:pPr/>
              <a:t>‹#›</a:t>
            </a:fld>
            <a:endParaRPr lang="en-GB" sz="1125"/>
          </a:p>
        </p:txBody>
      </p:sp>
      <p:sp>
        <p:nvSpPr>
          <p:cNvPr id="9" name="Physics Data Processing…"/>
          <p:cNvSpPr txBox="1">
            <a:spLocks noGrp="1"/>
          </p:cNvSpPr>
          <p:nvPr>
            <p:ph type="title" hasCustomPrompt="1"/>
          </p:nvPr>
        </p:nvSpPr>
        <p:spPr>
          <a:xfrm>
            <a:off x="-800" y="89583"/>
            <a:ext cx="9145600" cy="139700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  <a:lvl2pPr algn="ctr">
              <a:defRPr sz="2700">
                <a:latin typeface="Akkurat Std"/>
                <a:ea typeface="Akkurat Std"/>
                <a:cs typeface="Akkurat Std"/>
                <a:sym typeface="Akkurat Std"/>
              </a:defRPr>
            </a:lvl2pPr>
          </a:lstStyle>
          <a:p>
            <a:r>
              <a:rPr lang="en-US" dirty="0" smtClean="0">
                <a:solidFill>
                  <a:schemeClr val="bg1"/>
                </a:solidFill>
              </a:rPr>
              <a:t>Main Title</a:t>
            </a:r>
            <a:endParaRPr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/>
              <a:t>Subtitle text</a:t>
            </a:r>
            <a:endParaRPr dirty="0"/>
          </a:p>
        </p:txBody>
      </p:sp>
      <p:sp>
        <p:nvSpPr>
          <p:cNvPr id="11" name="Driehoek"/>
          <p:cNvSpPr/>
          <p:nvPr userDrawn="1"/>
        </p:nvSpPr>
        <p:spPr>
          <a:xfrm rot="5400000">
            <a:off x="310601" y="299996"/>
            <a:ext cx="1378257" cy="19974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3D88A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12" name="Driehoek"/>
          <p:cNvSpPr/>
          <p:nvPr userDrawn="1"/>
        </p:nvSpPr>
        <p:spPr>
          <a:xfrm>
            <a:off x="-2967" y="1655381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79950" y="3281869"/>
            <a:ext cx="4180852" cy="923697"/>
          </a:xfrm>
          <a:prstGeom prst="rect">
            <a:avLst/>
          </a:prstGeom>
        </p:spPr>
        <p:txBody>
          <a:bodyPr/>
          <a:lstStyle>
            <a:lvl1pPr marL="15240" indent="0" algn="r">
              <a:buNone/>
              <a:defRPr sz="1800">
                <a:solidFill>
                  <a:schemeClr val="bg1"/>
                </a:solidFill>
                <a:latin typeface="Akkurat Std" panose="02000503000000000000" pitchFamily="2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Rechthoek"/>
          <p:cNvSpPr/>
          <p:nvPr userDrawn="1"/>
        </p:nvSpPr>
        <p:spPr>
          <a:xfrm>
            <a:off x="-824" y="4674995"/>
            <a:ext cx="9144824" cy="476250"/>
          </a:xfrm>
          <a:prstGeom prst="rect">
            <a:avLst/>
          </a:pr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17" name="2011-2016…"/>
          <p:cNvSpPr txBox="1"/>
          <p:nvPr userDrawn="1"/>
        </p:nvSpPr>
        <p:spPr>
          <a:xfrm>
            <a:off x="7543867" y="4551606"/>
            <a:ext cx="1317668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r">
              <a:defRPr sz="4800" b="0" i="0">
                <a:solidFill>
                  <a:srgbClr val="FFFFFF"/>
                </a:solidFill>
                <a:latin typeface="Akkurat Std"/>
                <a:ea typeface="Akkurat Std"/>
                <a:cs typeface="Akkurat Std"/>
                <a:sym typeface="Akkurat Std"/>
              </a:defRPr>
            </a:pPr>
            <a:r>
              <a:rPr lang="en-US" sz="1600" cap="none" baseline="0" dirty="0" smtClean="0">
                <a:solidFill>
                  <a:srgbClr val="E3D88A"/>
                </a:solidFill>
              </a:rPr>
              <a:t>David </a:t>
            </a:r>
            <a:r>
              <a:rPr lang="en-US" sz="1600" cap="none" baseline="0" dirty="0" err="1" smtClean="0">
                <a:solidFill>
                  <a:srgbClr val="E3D88A"/>
                </a:solidFill>
              </a:rPr>
              <a:t>Groep</a:t>
            </a:r>
            <a:endParaRPr lang="en-US" sz="1600" cap="none" baseline="0" dirty="0" smtClean="0">
              <a:solidFill>
                <a:srgbClr val="E3D88A"/>
              </a:solidFill>
            </a:endParaRPr>
          </a:p>
          <a:p>
            <a:pPr algn="r">
              <a:defRPr sz="4800" b="0" i="0">
                <a:solidFill>
                  <a:srgbClr val="FFFFFF"/>
                </a:solidFill>
                <a:latin typeface="Akkurat Std"/>
                <a:ea typeface="Akkurat Std"/>
                <a:cs typeface="Akkurat Std"/>
                <a:sym typeface="Akkurat Std"/>
              </a:defRPr>
            </a:pPr>
            <a:r>
              <a:rPr lang="en-US" sz="1200" cap="none" baseline="0" dirty="0" smtClean="0">
                <a:solidFill>
                  <a:srgbClr val="6F2575"/>
                </a:solidFill>
              </a:rPr>
              <a:t>davidg@nikhef.nl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435" y="4473814"/>
            <a:ext cx="1186455" cy="4615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317" y="4390909"/>
            <a:ext cx="3017492" cy="62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6257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-NikOnly-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209" y="1293854"/>
            <a:ext cx="6220749" cy="3373223"/>
          </a:xfrm>
          <a:prstGeom prst="rect">
            <a:avLst/>
          </a:prstGeom>
        </p:spPr>
      </p:pic>
      <p:sp>
        <p:nvSpPr>
          <p:cNvPr id="5" name="Driehoek"/>
          <p:cNvSpPr/>
          <p:nvPr userDrawn="1"/>
        </p:nvSpPr>
        <p:spPr>
          <a:xfrm rot="10800000" flipH="1">
            <a:off x="-2967" y="637787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0257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7" name="Rechthoek"/>
          <p:cNvSpPr/>
          <p:nvPr userDrawn="1"/>
        </p:nvSpPr>
        <p:spPr>
          <a:xfrm>
            <a:off x="-27822" y="-16147"/>
            <a:ext cx="9171822" cy="659246"/>
          </a:xfrm>
          <a:prstGeom prst="rect">
            <a:avLst/>
          </a:prstGeom>
          <a:solidFill>
            <a:srgbClr val="70257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8" name="Dianummer"/>
          <p:cNvSpPr txBox="1">
            <a:spLocks/>
          </p:cNvSpPr>
          <p:nvPr userDrawn="1"/>
        </p:nvSpPr>
        <p:spPr>
          <a:xfrm>
            <a:off x="8801243" y="4913264"/>
            <a:ext cx="256081" cy="227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9" tIns="26789" rIns="26789" bIns="2678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kkurat Std" panose="02000503000000000000" pitchFamily="2" charset="0"/>
                <a:ea typeface="+mn-ea"/>
                <a:cs typeface="+mn-cs"/>
                <a:sym typeface="Candara"/>
              </a:defRPr>
            </a:lvl1pPr>
            <a:lvl2pPr marL="0" marR="0" indent="228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GB" sz="1125" smtClean="0"/>
              <a:pPr/>
              <a:t>‹#›</a:t>
            </a:fld>
            <a:endParaRPr lang="en-GB" sz="1125"/>
          </a:p>
        </p:txBody>
      </p:sp>
      <p:sp>
        <p:nvSpPr>
          <p:cNvPr id="9" name="Physics Data Processing…"/>
          <p:cNvSpPr txBox="1">
            <a:spLocks noGrp="1"/>
          </p:cNvSpPr>
          <p:nvPr>
            <p:ph type="title" hasCustomPrompt="1"/>
          </p:nvPr>
        </p:nvSpPr>
        <p:spPr>
          <a:xfrm>
            <a:off x="-800" y="89583"/>
            <a:ext cx="9145600" cy="139700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  <a:lvl2pPr algn="ctr">
              <a:defRPr sz="2700">
                <a:latin typeface="Akkurat Std"/>
                <a:ea typeface="Akkurat Std"/>
                <a:cs typeface="Akkurat Std"/>
                <a:sym typeface="Akkurat Std"/>
              </a:defRPr>
            </a:lvl2pPr>
          </a:lstStyle>
          <a:p>
            <a:r>
              <a:rPr lang="en-US" dirty="0" smtClean="0">
                <a:solidFill>
                  <a:schemeClr val="bg1"/>
                </a:solidFill>
              </a:rPr>
              <a:t>Main Title</a:t>
            </a:r>
            <a:endParaRPr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/>
              <a:t>Subtitle text</a:t>
            </a:r>
            <a:endParaRPr dirty="0"/>
          </a:p>
        </p:txBody>
      </p:sp>
      <p:sp>
        <p:nvSpPr>
          <p:cNvPr id="11" name="Driehoek"/>
          <p:cNvSpPr/>
          <p:nvPr userDrawn="1"/>
        </p:nvSpPr>
        <p:spPr>
          <a:xfrm rot="5400000">
            <a:off x="310601" y="299996"/>
            <a:ext cx="1378257" cy="19974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3D88A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12" name="Driehoek"/>
          <p:cNvSpPr/>
          <p:nvPr userDrawn="1"/>
        </p:nvSpPr>
        <p:spPr>
          <a:xfrm>
            <a:off x="-2967" y="1655381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79950" y="3281869"/>
            <a:ext cx="4180852" cy="923697"/>
          </a:xfrm>
          <a:prstGeom prst="rect">
            <a:avLst/>
          </a:prstGeom>
        </p:spPr>
        <p:txBody>
          <a:bodyPr/>
          <a:lstStyle>
            <a:lvl1pPr marL="15240" indent="0" algn="r">
              <a:buNone/>
              <a:defRPr sz="1800">
                <a:solidFill>
                  <a:schemeClr val="bg1"/>
                </a:solidFill>
                <a:latin typeface="Akkurat Std" panose="02000503000000000000" pitchFamily="2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Rechthoek"/>
          <p:cNvSpPr/>
          <p:nvPr userDrawn="1"/>
        </p:nvSpPr>
        <p:spPr>
          <a:xfrm>
            <a:off x="-824" y="4674995"/>
            <a:ext cx="9144824" cy="476250"/>
          </a:xfrm>
          <a:prstGeom prst="rect">
            <a:avLst/>
          </a:pr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17" name="2011-2016…"/>
          <p:cNvSpPr txBox="1"/>
          <p:nvPr userDrawn="1"/>
        </p:nvSpPr>
        <p:spPr>
          <a:xfrm>
            <a:off x="7543867" y="4551606"/>
            <a:ext cx="1317668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r">
              <a:defRPr sz="4800" b="0" i="0">
                <a:solidFill>
                  <a:srgbClr val="FFFFFF"/>
                </a:solidFill>
                <a:latin typeface="Akkurat Std"/>
                <a:ea typeface="Akkurat Std"/>
                <a:cs typeface="Akkurat Std"/>
                <a:sym typeface="Akkurat Std"/>
              </a:defRPr>
            </a:pPr>
            <a:r>
              <a:rPr lang="en-US" sz="1600" cap="none" baseline="0" dirty="0" smtClean="0">
                <a:solidFill>
                  <a:srgbClr val="E3D88A"/>
                </a:solidFill>
              </a:rPr>
              <a:t>David </a:t>
            </a:r>
            <a:r>
              <a:rPr lang="en-US" sz="1600" cap="none" baseline="0" dirty="0" err="1" smtClean="0">
                <a:solidFill>
                  <a:srgbClr val="E3D88A"/>
                </a:solidFill>
              </a:rPr>
              <a:t>Groep</a:t>
            </a:r>
            <a:endParaRPr lang="en-US" sz="1600" cap="none" baseline="0" dirty="0" smtClean="0">
              <a:solidFill>
                <a:srgbClr val="E3D88A"/>
              </a:solidFill>
            </a:endParaRPr>
          </a:p>
          <a:p>
            <a:pPr algn="r">
              <a:defRPr sz="4800" b="0" i="0">
                <a:solidFill>
                  <a:srgbClr val="FFFFFF"/>
                </a:solidFill>
                <a:latin typeface="Akkurat Std"/>
                <a:ea typeface="Akkurat Std"/>
                <a:cs typeface="Akkurat Std"/>
                <a:sym typeface="Akkurat Std"/>
              </a:defRPr>
            </a:pPr>
            <a:r>
              <a:rPr lang="en-US" sz="1200" cap="none" baseline="0" dirty="0" smtClean="0">
                <a:solidFill>
                  <a:srgbClr val="6F2575"/>
                </a:solidFill>
              </a:rPr>
              <a:t>davidg@nikhef.nl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435" y="4473814"/>
            <a:ext cx="1186455" cy="46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0815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[A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79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80" name="Afbeelding"/>
          <p:cNvSpPr>
            <a:spLocks noGrp="1"/>
          </p:cNvSpPr>
          <p:nvPr>
            <p:ph type="pic" idx="14"/>
          </p:nvPr>
        </p:nvSpPr>
        <p:spPr>
          <a:xfrm>
            <a:off x="2667570" y="0"/>
            <a:ext cx="6476430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6" name="Tijdelijke aanduiding voor voettekst 9">
            <a:extLst>
              <a:ext uri="{FF2B5EF4-FFF2-40B4-BE49-F238E27FC236}">
                <a16:creationId xmlns:a16="http://schemas.microsoft.com/office/drawing/2014/main" id="{D8CA713B-5C09-4E4F-9C38-F857A8727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Building the anycasted RCauth Federated authentication proxy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44053830"/>
      </p:ext>
    </p:extLst>
  </p:cSld>
  <p:clrMapOvr>
    <a:masterClrMapping/>
  </p:clrMapOvr>
  <p:transition spd="med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-NikUM-ORC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824" y="599440"/>
            <a:ext cx="7029450" cy="742932"/>
          </a:xfrm>
          <a:prstGeom prst="rect">
            <a:avLst/>
          </a:prstGeom>
        </p:spPr>
        <p:txBody>
          <a:bodyPr anchor="ctr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19" y="4411198"/>
            <a:ext cx="1481513" cy="5806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86" y="4487082"/>
            <a:ext cx="2428073" cy="5047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011" y="4801870"/>
            <a:ext cx="813818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000642"/>
      </p:ext>
    </p:extLst>
  </p:cSld>
  <p:clrMapOvr>
    <a:masterClrMapping/>
  </p:clrMapOvr>
  <p:transition spd="med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-NikOnly-ORC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824" y="599440"/>
            <a:ext cx="7029450" cy="742932"/>
          </a:xfrm>
          <a:prstGeom prst="rect">
            <a:avLst/>
          </a:prstGeom>
        </p:spPr>
        <p:txBody>
          <a:bodyPr anchor="ctr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19" y="4411198"/>
            <a:ext cx="1481513" cy="5806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011" y="4801870"/>
            <a:ext cx="813818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754358"/>
      </p:ext>
    </p:extLst>
  </p:cSld>
  <p:clrMapOvr>
    <a:masterClrMapping/>
  </p:clrMapOvr>
  <p:transition spd="med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-NikUM-EC-ORC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824" y="568960"/>
            <a:ext cx="7029450" cy="773412"/>
          </a:xfrm>
          <a:prstGeom prst="rect">
            <a:avLst/>
          </a:prstGeom>
        </p:spPr>
        <p:txBody>
          <a:bodyPr anchor="ctr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19" y="4411198"/>
            <a:ext cx="1481513" cy="5806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86" y="4487082"/>
            <a:ext cx="2428073" cy="504784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559206" y="-8110"/>
            <a:ext cx="284084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650" kern="1200" cap="none" dirty="0" smtClean="0">
                <a:solidFill>
                  <a:srgbClr val="E3D88B"/>
                </a:solidFill>
                <a:effectLst/>
              </a:rPr>
              <a:t>This work has also been co-supported by projects that have </a:t>
            </a:r>
            <a:br>
              <a:rPr lang="en-GB" sz="650" kern="1200" cap="none" dirty="0" smtClean="0">
                <a:solidFill>
                  <a:srgbClr val="E3D88B"/>
                </a:solidFill>
                <a:effectLst/>
              </a:rPr>
            </a:br>
            <a:r>
              <a:rPr lang="en-GB" sz="650" kern="1200" cap="none" dirty="0" smtClean="0">
                <a:solidFill>
                  <a:srgbClr val="E3D88B"/>
                </a:solidFill>
                <a:effectLst/>
              </a:rPr>
              <a:t>received funding from the European Union’s Horizon research and </a:t>
            </a:r>
            <a:br>
              <a:rPr lang="en-GB" sz="650" kern="1200" cap="none" dirty="0" smtClean="0">
                <a:solidFill>
                  <a:srgbClr val="E3D88B"/>
                </a:solidFill>
                <a:effectLst/>
              </a:rPr>
            </a:br>
            <a:r>
              <a:rPr lang="en-GB" sz="650" kern="1200" cap="none" dirty="0" smtClean="0">
                <a:solidFill>
                  <a:srgbClr val="E3D88B"/>
                </a:solidFill>
                <a:effectLst/>
              </a:rPr>
              <a:t>innovation programmes under Grant Agreement No. 856726  (GN4-3), </a:t>
            </a:r>
            <a:br>
              <a:rPr lang="en-GB" sz="650" kern="1200" cap="none" dirty="0" smtClean="0">
                <a:solidFill>
                  <a:srgbClr val="E3D88B"/>
                </a:solidFill>
                <a:effectLst/>
              </a:rPr>
            </a:br>
            <a:r>
              <a:rPr lang="en-GB" sz="650" kern="1200" cap="none" dirty="0" smtClean="0">
                <a:solidFill>
                  <a:srgbClr val="E3D88B"/>
                </a:solidFill>
                <a:effectLst/>
              </a:rPr>
              <a:t>101017536 (EOSC Future), 777536 (EOSC-hub), 730941 (AARC2).</a:t>
            </a:r>
            <a:endParaRPr lang="en-GB" sz="650" cap="none" dirty="0">
              <a:solidFill>
                <a:srgbClr val="E3D88B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5" y="45688"/>
            <a:ext cx="552054" cy="3750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011" y="4801870"/>
            <a:ext cx="813818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906528"/>
      </p:ext>
    </p:extLst>
  </p:cSld>
  <p:clrMapOvr>
    <a:masterClrMapping/>
  </p:clrMapOvr>
  <p:transition spd="med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-NikOnly-EC-ORC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824" y="568960"/>
            <a:ext cx="7029450" cy="773412"/>
          </a:xfrm>
          <a:prstGeom prst="rect">
            <a:avLst/>
          </a:prstGeom>
        </p:spPr>
        <p:txBody>
          <a:bodyPr anchor="ctr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19" y="4411198"/>
            <a:ext cx="1481513" cy="580668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559206" y="-8110"/>
            <a:ext cx="284084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650" kern="1200" cap="none" dirty="0" smtClean="0">
                <a:solidFill>
                  <a:srgbClr val="E3D88B"/>
                </a:solidFill>
                <a:effectLst/>
              </a:rPr>
              <a:t>This work has also been co-supported by projects that have </a:t>
            </a:r>
            <a:br>
              <a:rPr lang="en-GB" sz="650" kern="1200" cap="none" dirty="0" smtClean="0">
                <a:solidFill>
                  <a:srgbClr val="E3D88B"/>
                </a:solidFill>
                <a:effectLst/>
              </a:rPr>
            </a:br>
            <a:r>
              <a:rPr lang="en-GB" sz="650" kern="1200" cap="none" dirty="0" smtClean="0">
                <a:solidFill>
                  <a:srgbClr val="E3D88B"/>
                </a:solidFill>
                <a:effectLst/>
              </a:rPr>
              <a:t>received funding from the European Union’s Horizon research and </a:t>
            </a:r>
            <a:br>
              <a:rPr lang="en-GB" sz="650" kern="1200" cap="none" dirty="0" smtClean="0">
                <a:solidFill>
                  <a:srgbClr val="E3D88B"/>
                </a:solidFill>
                <a:effectLst/>
              </a:rPr>
            </a:br>
            <a:r>
              <a:rPr lang="en-GB" sz="650" kern="1200" cap="none" dirty="0" smtClean="0">
                <a:solidFill>
                  <a:srgbClr val="E3D88B"/>
                </a:solidFill>
                <a:effectLst/>
              </a:rPr>
              <a:t>innovation programmes under Grant Agreement No. 856726  (GN4-3), </a:t>
            </a:r>
            <a:br>
              <a:rPr lang="en-GB" sz="650" kern="1200" cap="none" dirty="0" smtClean="0">
                <a:solidFill>
                  <a:srgbClr val="E3D88B"/>
                </a:solidFill>
                <a:effectLst/>
              </a:rPr>
            </a:br>
            <a:r>
              <a:rPr lang="en-GB" sz="650" kern="1200" cap="none" dirty="0" smtClean="0">
                <a:solidFill>
                  <a:srgbClr val="E3D88B"/>
                </a:solidFill>
                <a:effectLst/>
              </a:rPr>
              <a:t>101017536 (EOSC Future), 777536 (EOSC-hub), 730941 (AARC2).</a:t>
            </a:r>
            <a:endParaRPr lang="en-GB" sz="650" cap="none" dirty="0">
              <a:solidFill>
                <a:srgbClr val="E3D88B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5" y="45688"/>
            <a:ext cx="552054" cy="3750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011" y="4801870"/>
            <a:ext cx="813818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126184"/>
      </p:ext>
    </p:extLst>
  </p:cSld>
  <p:clrMapOvr>
    <a:masterClrMapping/>
  </p:clrMapOvr>
  <p:transition spd="med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-NikOnly-RD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791" y="1095615"/>
            <a:ext cx="6135650" cy="3613544"/>
          </a:xfrm>
          <a:prstGeom prst="rect">
            <a:avLst/>
          </a:prstGeom>
        </p:spPr>
      </p:pic>
      <p:sp>
        <p:nvSpPr>
          <p:cNvPr id="6" name="Driehoek"/>
          <p:cNvSpPr/>
          <p:nvPr userDrawn="1"/>
        </p:nvSpPr>
        <p:spPr>
          <a:xfrm rot="10800000" flipH="1">
            <a:off x="-2967" y="637787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0257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7" name="Rechthoek"/>
          <p:cNvSpPr/>
          <p:nvPr userDrawn="1"/>
        </p:nvSpPr>
        <p:spPr>
          <a:xfrm>
            <a:off x="0" y="-14108"/>
            <a:ext cx="9146966" cy="657208"/>
          </a:xfrm>
          <a:prstGeom prst="rect">
            <a:avLst/>
          </a:prstGeom>
          <a:solidFill>
            <a:srgbClr val="70257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8" name="Driehoek"/>
          <p:cNvSpPr/>
          <p:nvPr userDrawn="1"/>
        </p:nvSpPr>
        <p:spPr>
          <a:xfrm rot="5400000">
            <a:off x="310601" y="299996"/>
            <a:ext cx="1378257" cy="19974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3D88A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9" name="Driehoek"/>
          <p:cNvSpPr/>
          <p:nvPr userDrawn="1"/>
        </p:nvSpPr>
        <p:spPr>
          <a:xfrm>
            <a:off x="-2967" y="1655381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824" y="348597"/>
            <a:ext cx="7029450" cy="993775"/>
          </a:xfrm>
          <a:prstGeom prst="rect">
            <a:avLst/>
          </a:prstGeom>
        </p:spPr>
        <p:txBody>
          <a:bodyPr anchor="ctr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731" y="3964856"/>
            <a:ext cx="1834422" cy="718988"/>
          </a:xfrm>
          <a:prstGeom prst="rect">
            <a:avLst/>
          </a:prstGeom>
        </p:spPr>
      </p:pic>
      <p:sp>
        <p:nvSpPr>
          <p:cNvPr id="10" name="Rechthoek"/>
          <p:cNvSpPr/>
          <p:nvPr userDrawn="1"/>
        </p:nvSpPr>
        <p:spPr>
          <a:xfrm>
            <a:off x="1130" y="4667250"/>
            <a:ext cx="9147791" cy="476250"/>
          </a:xfrm>
          <a:prstGeom prst="rect">
            <a:avLst/>
          </a:pr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5064467" y="3720459"/>
            <a:ext cx="3936975" cy="1105431"/>
            <a:chOff x="13257342" y="9941877"/>
            <a:chExt cx="10498600" cy="2947816"/>
          </a:xfrm>
        </p:grpSpPr>
        <p:sp>
          <p:nvSpPr>
            <p:cNvPr id="12" name="2011-2016…"/>
            <p:cNvSpPr txBox="1"/>
            <p:nvPr/>
          </p:nvSpPr>
          <p:spPr>
            <a:xfrm>
              <a:off x="13257342" y="9941877"/>
              <a:ext cx="10498600" cy="294781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101600" tIns="101600" rIns="101600" bIns="101600" anchor="ctr">
              <a:spAutoFit/>
            </a:bodyPr>
            <a:lstStyle/>
            <a:p>
              <a:pPr algn="r"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lang="en-US" sz="1800" cap="none" baseline="0" dirty="0" smtClean="0">
                  <a:solidFill>
                    <a:schemeClr val="bg1"/>
                  </a:solidFill>
                </a:rPr>
                <a:t>David </a:t>
              </a:r>
              <a:r>
                <a:rPr lang="en-US" sz="1800" cap="none" baseline="0" dirty="0" err="1" smtClean="0">
                  <a:solidFill>
                    <a:schemeClr val="bg1"/>
                  </a:solidFill>
                </a:rPr>
                <a:t>Groep</a:t>
              </a:r>
              <a:endParaRPr lang="en-US" sz="1800" cap="none" baseline="0" dirty="0" smtClean="0">
                <a:solidFill>
                  <a:schemeClr val="bg1"/>
                </a:solidFill>
              </a:endParaRPr>
            </a:p>
            <a:p>
              <a:pPr algn="r"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lang="en-US" sz="1300" cap="none" baseline="0" dirty="0" smtClean="0">
                  <a:solidFill>
                    <a:srgbClr val="6F2575"/>
                  </a:solidFill>
                </a:rPr>
                <a:t>davidg@nikhef.nl</a:t>
              </a:r>
            </a:p>
            <a:p>
              <a:pPr algn="r"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lang="en-GB" sz="1300" cap="none" baseline="0" dirty="0">
                  <a:solidFill>
                    <a:srgbClr val="6F2575"/>
                  </a:solidFill>
                </a:rPr>
                <a:t>https://www.nikhef.nl/~davidg/presentations</a:t>
              </a:r>
              <a:r>
                <a:rPr lang="en-GB" sz="1300" cap="none" baseline="0" dirty="0" smtClean="0">
                  <a:solidFill>
                    <a:srgbClr val="6F2575"/>
                  </a:solidFill>
                </a:rPr>
                <a:t>/</a:t>
              </a:r>
            </a:p>
            <a:p>
              <a:pPr algn="r"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lang="en-US" sz="1300" cap="none" baseline="0" dirty="0">
                  <a:solidFill>
                    <a:srgbClr val="6F2575"/>
                  </a:solidFill>
                </a:rPr>
                <a:t>https://orcid.org/0000-0003-1026-6606</a:t>
              </a:r>
              <a:endParaRPr sz="1300" cap="none" baseline="0" dirty="0">
                <a:solidFill>
                  <a:srgbClr val="6F2575"/>
                </a:solidFill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58979" y="12028322"/>
              <a:ext cx="529432" cy="529432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652" y="3957111"/>
            <a:ext cx="1834422" cy="7189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011" y="4801870"/>
            <a:ext cx="813818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908533"/>
      </p:ext>
    </p:extLst>
  </p:cSld>
  <p:clrMapOvr>
    <a:masterClrMapping/>
  </p:clrMapOvr>
  <p:transition spd="med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-NikUM-SURF-ORC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824" y="348597"/>
            <a:ext cx="7029450" cy="993775"/>
          </a:xfrm>
          <a:prstGeom prst="rect">
            <a:avLst/>
          </a:prstGeom>
        </p:spPr>
        <p:txBody>
          <a:bodyPr anchor="ctr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930" y="4177514"/>
            <a:ext cx="1259675" cy="493720"/>
          </a:xfrm>
          <a:prstGeom prst="rect">
            <a:avLst/>
          </a:prstGeom>
        </p:spPr>
      </p:pic>
      <p:sp>
        <p:nvSpPr>
          <p:cNvPr id="4" name="Title 4"/>
          <p:cNvSpPr txBox="1">
            <a:spLocks/>
          </p:cNvSpPr>
          <p:nvPr userDrawn="1"/>
        </p:nvSpPr>
        <p:spPr>
          <a:xfrm>
            <a:off x="-1" y="4759692"/>
            <a:ext cx="8097011" cy="272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 anchorCtr="0"/>
          <a:lstStyle>
            <a:lvl1pPr marL="21675" marR="21675" indent="0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Akkurat Std" panose="02000503000000000000" pitchFamily="2" charset="0"/>
                <a:ea typeface="Akkurat Std" panose="02000503000000000000" pitchFamily="2" charset="0"/>
                <a:cs typeface="Akkurat Std" panose="02000503000000000000" pitchFamily="2" charset="0"/>
                <a:sym typeface="Akkurat Std Mono"/>
              </a:defRPr>
            </a:lvl1pPr>
            <a:lvl2pPr marL="21675" marR="21675" indent="85725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2pPr>
            <a:lvl3pPr marL="21675" marR="21675" indent="171450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3pPr>
            <a:lvl4pPr marL="21675" marR="21675" indent="257175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4pPr>
            <a:lvl5pPr marL="21675" marR="21675" indent="342900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5pPr>
            <a:lvl6pPr marL="21675" marR="21675" indent="428625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6pPr>
            <a:lvl7pPr marL="21675" marR="21675" indent="514350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7pPr>
            <a:lvl8pPr marL="21675" marR="21675" indent="600075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8pPr>
            <a:lvl9pPr marL="21675" marR="21675" indent="685800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9pPr>
          </a:lstStyle>
          <a:p>
            <a:pPr marL="21675" marR="21675" lvl="0" indent="0" algn="ctr" defTabSz="485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0" cap="none" spc="0" normalizeH="0" baseline="0" noProof="0" dirty="0" smtClean="0">
                <a:ln>
                  <a:noFill/>
                </a:ln>
                <a:solidFill>
                  <a:srgbClr val="E3D88B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kkurat Std" panose="02000503000000000000" pitchFamily="2" charset="0"/>
                <a:sym typeface="Akkurat Std Mono"/>
              </a:rPr>
              <a:t>this work co-funded by and contributing to the Dutch National e-Infrastructure coordinated by SURF</a:t>
            </a:r>
            <a:endParaRPr kumimoji="0" lang="en-GB" sz="1350" b="0" i="0" u="none" strike="noStrike" kern="0" cap="none" spc="0" normalizeH="0" baseline="0" noProof="0" dirty="0">
              <a:ln>
                <a:noFill/>
              </a:ln>
              <a:solidFill>
                <a:srgbClr val="E3D88B"/>
              </a:solidFill>
              <a:effectLst/>
              <a:uLnTx/>
              <a:uFill>
                <a:solidFill>
                  <a:srgbClr val="000000"/>
                </a:solidFill>
              </a:uFill>
              <a:latin typeface="Akkurat Std" panose="02000503000000000000" pitchFamily="2" charset="0"/>
              <a:sym typeface="Akkurat Std Mono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883" y="4215439"/>
            <a:ext cx="1010653" cy="5151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256" y="4017975"/>
            <a:ext cx="622642" cy="7766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011" y="4801870"/>
            <a:ext cx="813818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26775"/>
      </p:ext>
    </p:extLst>
  </p:cSld>
  <p:clrMapOvr>
    <a:masterClrMapping/>
  </p:clrMapOvr>
  <p:transition spd="med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9" name="Rectangle 18"/>
          <p:cNvSpPr/>
          <p:nvPr userDrawn="1"/>
        </p:nvSpPr>
        <p:spPr>
          <a:xfrm>
            <a:off x="0" y="0"/>
            <a:ext cx="12192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930193" y="2718757"/>
            <a:ext cx="5096933" cy="281467"/>
          </a:xfrm>
        </p:spPr>
        <p:txBody>
          <a:bodyPr>
            <a:norm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 dirty="0" smtClean="0"/>
              <a:t>Presenter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930193" y="4113071"/>
            <a:ext cx="5003270" cy="327255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</a:lstStyle>
          <a:p>
            <a:pPr lvl="0"/>
            <a:r>
              <a:rPr lang="en-US" dirty="0" smtClean="0"/>
              <a:t>Event, Location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930193" y="2103260"/>
            <a:ext cx="5012795" cy="377594"/>
          </a:xfrm>
        </p:spPr>
        <p:txBody>
          <a:bodyPr>
            <a:normAutofit/>
          </a:bodyPr>
          <a:lstStyle>
            <a:lvl1pPr marL="0" indent="0">
              <a:buNone/>
              <a:defRPr sz="1463">
                <a:solidFill>
                  <a:srgbClr val="F6791C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930193" y="1798732"/>
            <a:ext cx="5012795" cy="354932"/>
          </a:xfrm>
        </p:spPr>
        <p:txBody>
          <a:bodyPr>
            <a:no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930193" y="4339000"/>
            <a:ext cx="5003270" cy="321239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930193" y="2960391"/>
            <a:ext cx="5096933" cy="260411"/>
          </a:xfrm>
        </p:spPr>
        <p:txBody>
          <a:bodyPr>
            <a:normAutofit/>
          </a:bodyPr>
          <a:lstStyle>
            <a:lvl1pPr marL="0" indent="0">
              <a:buNone/>
              <a:defRPr sz="1350" b="0" baseline="0"/>
            </a:lvl1pPr>
          </a:lstStyle>
          <a:p>
            <a:pPr lvl="0"/>
            <a:r>
              <a:rPr lang="en-US" dirty="0" smtClean="0"/>
              <a:t>Role in Project, AARC (if applicable)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30193" y="3187318"/>
            <a:ext cx="6613609" cy="260411"/>
          </a:xfrm>
        </p:spPr>
        <p:txBody>
          <a:bodyPr>
            <a:normAutofit/>
          </a:bodyPr>
          <a:lstStyle>
            <a:lvl1pPr marL="0" indent="0">
              <a:buNone/>
              <a:defRPr sz="1350" b="0" baseline="0"/>
            </a:lvl1pPr>
          </a:lstStyle>
          <a:p>
            <a:pPr lvl="0"/>
            <a:r>
              <a:rPr lang="en-US" dirty="0" smtClean="0"/>
              <a:t>Role in Organisation, Organisation Name (if Applicable)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115094" y="3574438"/>
            <a:ext cx="914400" cy="142799"/>
          </a:xfrm>
        </p:spPr>
        <p:txBody>
          <a:bodyPr>
            <a:norm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 smtClean="0"/>
              <a:t>Logo (optional)</a:t>
            </a:r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269" y="-31749"/>
            <a:ext cx="3292440" cy="5207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62" y="360466"/>
            <a:ext cx="1112082" cy="1004786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2114199" y="695848"/>
            <a:ext cx="4494820" cy="288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75" dirty="0" smtClean="0">
                <a:solidFill>
                  <a:srgbClr val="003F5E"/>
                </a:solidFill>
              </a:rPr>
              <a:t>Authentication and Authorisation for Research and Collaboration</a:t>
            </a:r>
            <a:endParaRPr lang="en-GB" sz="1275" dirty="0">
              <a:solidFill>
                <a:srgbClr val="003F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13388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650">
                <a:latin typeface="+mn-lt"/>
              </a:defRPr>
            </a:lvl1pPr>
            <a:lvl2pPr>
              <a:defRPr sz="1350">
                <a:solidFill>
                  <a:srgbClr val="004361"/>
                </a:solidFill>
                <a:latin typeface="+mn-lt"/>
              </a:defRPr>
            </a:lvl2pPr>
            <a:lvl3pPr>
              <a:defRPr sz="1350">
                <a:solidFill>
                  <a:srgbClr val="003F5E"/>
                </a:solidFill>
                <a:latin typeface="+mn-lt"/>
              </a:defRPr>
            </a:lvl3pPr>
            <a:lvl4pPr>
              <a:defRPr sz="1350">
                <a:latin typeface="+mn-lt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41735" y="55987"/>
            <a:ext cx="720906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569785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369219"/>
            <a:ext cx="4171950" cy="3263504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>
            <a:lvl1pPr>
              <a:defRPr sz="1125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50625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953" y="1260872"/>
            <a:ext cx="413623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1951" y="1866904"/>
            <a:ext cx="4164806" cy="277534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41735" y="55987"/>
            <a:ext cx="720906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9741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B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Building the anycasted RCauth Federated authentication proxy</a:t>
            </a:r>
            <a:endParaRPr lang="nl-NL" dirty="0"/>
          </a:p>
        </p:txBody>
      </p:sp>
      <p:sp>
        <p:nvSpPr>
          <p:cNvPr id="13" name="HOOFDTITEL VAN DEZE SLIDE, EVENTUEEL OVER MEERDERE REGELS.">
            <a:extLst>
              <a:ext uri="{FF2B5EF4-FFF2-40B4-BE49-F238E27FC236}">
                <a16:creationId xmlns:a16="http://schemas.microsoft.com/office/drawing/2014/main" id="{16CD789B-2FDE-9E4F-B724-313FCDA4D896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8F383F54-563B-9A4F-83CE-8C5D2AAC2411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1121"/>
            <a:ext cx="4193009" cy="3379708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57899EC2-C516-AE4D-BD74-2DE60B519F2C}"/>
              </a:ext>
            </a:extLst>
          </p:cNvPr>
          <p:cNvSpPr>
            <a:spLocks noGrp="1"/>
          </p:cNvSpPr>
          <p:nvPr>
            <p:ph type="pic" sz="half" idx="16"/>
          </p:nvPr>
        </p:nvSpPr>
        <p:spPr>
          <a:xfrm>
            <a:off x="4715495" y="961860"/>
            <a:ext cx="4191769" cy="337201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461027"/>
      </p:ext>
    </p:extLst>
  </p:cSld>
  <p:clrMapOvr>
    <a:masterClrMapping/>
  </p:clrMapOvr>
  <p:transition spd="med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:33 Text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6" y="1143003"/>
            <a:ext cx="5898092" cy="3489722"/>
          </a:xfrm>
        </p:spPr>
        <p:txBody>
          <a:bodyPr/>
          <a:lstStyle>
            <a:lvl1pPr>
              <a:defRPr sz="1125">
                <a:latin typeface="+mn-lt"/>
              </a:defRPr>
            </a:lvl1pPr>
            <a:lvl2pPr>
              <a:defRPr>
                <a:solidFill>
                  <a:srgbClr val="004361"/>
                </a:solidFill>
                <a:latin typeface="+mn-lt"/>
              </a:defRPr>
            </a:lvl2pPr>
            <a:lvl3pPr>
              <a:defRPr>
                <a:solidFill>
                  <a:srgbClr val="003F5E"/>
                </a:solidFill>
                <a:latin typeface="+mn-lt"/>
              </a:defRPr>
            </a:lvl3pPr>
            <a:lvl4pPr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41735" y="55987"/>
            <a:ext cx="720906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239933" y="114935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6451594" y="1149350"/>
            <a:ext cx="2" cy="351155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515934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341735" y="55987"/>
            <a:ext cx="720906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970698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Image Ba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341735" y="55987"/>
            <a:ext cx="720906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1257300"/>
            <a:ext cx="9144000" cy="1624263"/>
          </a:xfrm>
          <a:prstGeom prst="rect">
            <a:avLst/>
          </a:prstGeom>
          <a:solidFill>
            <a:srgbClr val="013F5E"/>
          </a:solidFill>
          <a:ln>
            <a:solidFill>
              <a:srgbClr val="01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52930" y="3062288"/>
            <a:ext cx="8406062" cy="163604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359339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Image Ba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341735" y="55987"/>
            <a:ext cx="720906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2893595"/>
            <a:ext cx="9144000" cy="1624263"/>
          </a:xfrm>
          <a:prstGeom prst="rect">
            <a:avLst/>
          </a:prstGeom>
          <a:solidFill>
            <a:srgbClr val="004361"/>
          </a:solidFill>
          <a:ln>
            <a:solidFill>
              <a:srgbClr val="01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36215" y="1143439"/>
            <a:ext cx="8486943" cy="15756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70382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38639"/>
            <a:ext cx="4629150" cy="3157149"/>
          </a:xfrm>
        </p:spPr>
        <p:txBody>
          <a:bodyPr/>
          <a:lstStyle>
            <a:lvl1pPr>
              <a:defRPr sz="1350"/>
            </a:lvl1pPr>
            <a:lvl2pPr>
              <a:defRPr sz="1238"/>
            </a:lvl2pPr>
            <a:lvl3pPr>
              <a:defRPr sz="1125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2" y="1231641"/>
            <a:ext cx="3236119" cy="3170100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41735" y="55987"/>
            <a:ext cx="720906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065424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1287628"/>
            <a:ext cx="4629150" cy="3108163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2" y="1287628"/>
            <a:ext cx="3236119" cy="3114116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41735" y="55987"/>
            <a:ext cx="720906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356863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extBox 1"/>
          <p:cNvSpPr txBox="1"/>
          <p:nvPr userDrawn="1"/>
        </p:nvSpPr>
        <p:spPr>
          <a:xfrm>
            <a:off x="489287" y="228602"/>
            <a:ext cx="274184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b="1" dirty="0" smtClean="0">
                <a:solidFill>
                  <a:srgbClr val="003F5D"/>
                </a:solidFill>
              </a:rPr>
              <a:t>Style</a:t>
            </a:r>
            <a:r>
              <a:rPr lang="en-GB" sz="1350" b="1" baseline="0" dirty="0" smtClean="0">
                <a:solidFill>
                  <a:srgbClr val="003F5D"/>
                </a:solidFill>
              </a:rPr>
              <a:t> Guide</a:t>
            </a:r>
          </a:p>
          <a:p>
            <a:r>
              <a:rPr lang="en-GB" sz="1350" baseline="0" dirty="0" smtClean="0">
                <a:solidFill>
                  <a:srgbClr val="F57A1E"/>
                </a:solidFill>
              </a:rPr>
              <a:t>A Guide to Using the AARC Template</a:t>
            </a:r>
            <a:endParaRPr lang="en-GB" sz="1350" dirty="0">
              <a:solidFill>
                <a:srgbClr val="F57A1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585275" y="1519328"/>
            <a:ext cx="7612243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0735" indent="-160735">
              <a:buFont typeface="Arial" panose="020B0604020202020204" pitchFamily="34" charset="0"/>
              <a:buChar char="•"/>
            </a:pPr>
            <a:r>
              <a:rPr lang="en-GB" sz="1350" dirty="0" smtClean="0">
                <a:solidFill>
                  <a:srgbClr val="003F5D"/>
                </a:solidFill>
              </a:rPr>
              <a:t>This template is to</a:t>
            </a:r>
            <a:r>
              <a:rPr lang="en-GB" sz="1350" baseline="0" dirty="0" smtClean="0">
                <a:solidFill>
                  <a:srgbClr val="003F5D"/>
                </a:solidFill>
              </a:rPr>
              <a:t> present information on behalf of the AARC Project</a:t>
            </a:r>
          </a:p>
          <a:p>
            <a:pPr marL="160735" indent="-160735">
              <a:buFont typeface="Arial" panose="020B0604020202020204" pitchFamily="34" charset="0"/>
              <a:buChar char="•"/>
            </a:pPr>
            <a:r>
              <a:rPr lang="en-GB" sz="1350" baseline="0" dirty="0" smtClean="0">
                <a:solidFill>
                  <a:srgbClr val="003F5D"/>
                </a:solidFill>
              </a:rPr>
              <a:t>Font is Calibri and will auto-size. Avoid using a font size less than 18pt.  Main font colour is Teal, </a:t>
            </a:r>
            <a:r>
              <a:rPr lang="en-GB" sz="1350" baseline="0" dirty="0" smtClean="0">
                <a:solidFill>
                  <a:srgbClr val="F57B20"/>
                </a:solidFill>
              </a:rPr>
              <a:t>highlight colour is Orange and should be used sparingly.</a:t>
            </a:r>
            <a:r>
              <a:rPr lang="en-GB" sz="1350" baseline="0" dirty="0" smtClean="0">
                <a:solidFill>
                  <a:srgbClr val="ED1556"/>
                </a:solidFill>
              </a:rPr>
              <a:t> </a:t>
            </a:r>
            <a:r>
              <a:rPr lang="en-GB" sz="1350" baseline="0" dirty="0" smtClean="0">
                <a:solidFill>
                  <a:srgbClr val="003F5D"/>
                </a:solidFill>
              </a:rPr>
              <a:t>If the colours are not shown in PowerPoint use the colour picker to select the correct colour from the logo or these samples</a:t>
            </a:r>
            <a:endParaRPr lang="en-GB" sz="1350" baseline="0" dirty="0" smtClean="0">
              <a:solidFill>
                <a:srgbClr val="ED1556"/>
              </a:solidFill>
            </a:endParaRPr>
          </a:p>
          <a:p>
            <a:pPr marL="160735" indent="-160735">
              <a:buFont typeface="Arial" panose="020B0604020202020204" pitchFamily="34" charset="0"/>
              <a:buChar char="•"/>
            </a:pPr>
            <a:endParaRPr lang="en-GB" sz="1350" baseline="0" dirty="0" smtClean="0">
              <a:solidFill>
                <a:srgbClr val="ED1556"/>
              </a:solidFill>
            </a:endParaRPr>
          </a:p>
          <a:p>
            <a:pPr marL="160735" indent="-160735">
              <a:buFont typeface="Arial" panose="020B0604020202020204" pitchFamily="34" charset="0"/>
              <a:buChar char="•"/>
            </a:pPr>
            <a:r>
              <a:rPr lang="en-GB" sz="1350" baseline="0" dirty="0" smtClean="0">
                <a:solidFill>
                  <a:srgbClr val="003F5D"/>
                </a:solidFill>
              </a:rPr>
              <a:t>The title slide has space for the speaker’s own organisation logo which should be no larger than the main AARC logo </a:t>
            </a:r>
          </a:p>
          <a:p>
            <a:pPr marL="160735" indent="-160735">
              <a:buFont typeface="Arial" panose="020B0604020202020204" pitchFamily="34" charset="0"/>
              <a:buChar char="•"/>
            </a:pPr>
            <a:endParaRPr lang="en-GB" sz="1350" baseline="0" dirty="0" smtClean="0">
              <a:solidFill>
                <a:srgbClr val="003F5D"/>
              </a:solidFill>
            </a:endParaRPr>
          </a:p>
          <a:p>
            <a:pPr marL="160735" indent="-160735">
              <a:buFont typeface="Arial" panose="020B0604020202020204" pitchFamily="34" charset="0"/>
              <a:buChar char="•"/>
            </a:pPr>
            <a:r>
              <a:rPr lang="en-GB" sz="1350" baseline="0" dirty="0" smtClean="0">
                <a:solidFill>
                  <a:srgbClr val="003F5D"/>
                </a:solidFill>
              </a:rPr>
              <a:t>The end slide includes EU logo, copyright, and funding statement and must be included in any slide packs distributed or printed.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8167657" y="4170730"/>
            <a:ext cx="545432" cy="397043"/>
          </a:xfrm>
          <a:prstGeom prst="ellipse">
            <a:avLst/>
          </a:prstGeom>
          <a:solidFill>
            <a:srgbClr val="003F5D"/>
          </a:solidFill>
          <a:ln>
            <a:solidFill>
              <a:srgbClr val="003F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9" name="Oval 8"/>
          <p:cNvSpPr/>
          <p:nvPr userDrawn="1"/>
        </p:nvSpPr>
        <p:spPr>
          <a:xfrm>
            <a:off x="7413676" y="4170730"/>
            <a:ext cx="545432" cy="397043"/>
          </a:xfrm>
          <a:prstGeom prst="ellipse">
            <a:avLst/>
          </a:prstGeom>
          <a:solidFill>
            <a:srgbClr val="F6791C"/>
          </a:solidFill>
          <a:ln>
            <a:solidFill>
              <a:srgbClr val="F679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</p:spTree>
    <p:extLst>
      <p:ext uri="{BB962C8B-B14F-4D97-AF65-F5344CB8AC3E}">
        <p14:creationId xmlns:p14="http://schemas.microsoft.com/office/powerpoint/2010/main" val="242230647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(Must be includ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2"/>
            <a:ext cx="9144001" cy="5143501"/>
          </a:xfrm>
          <a:prstGeom prst="rect">
            <a:avLst/>
          </a:prstGeom>
          <a:solidFill>
            <a:srgbClr val="003F5E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b="30428"/>
          <a:stretch/>
        </p:blipFill>
        <p:spPr>
          <a:xfrm>
            <a:off x="3912801" y="3627819"/>
            <a:ext cx="1038989" cy="5892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367" y="4474784"/>
            <a:ext cx="325256" cy="220998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3061687" y="1796681"/>
            <a:ext cx="285552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300" dirty="0" smtClean="0">
                <a:solidFill>
                  <a:schemeClr val="bg1"/>
                </a:solidFill>
              </a:rPr>
              <a:t>Thank you</a:t>
            </a:r>
          </a:p>
          <a:p>
            <a:pPr algn="ctr"/>
            <a:r>
              <a:rPr lang="en-GB" sz="3300" dirty="0" smtClean="0">
                <a:solidFill>
                  <a:srgbClr val="F6791C"/>
                </a:solidFill>
              </a:rPr>
              <a:t>Any</a:t>
            </a:r>
            <a:r>
              <a:rPr lang="en-GB" sz="3300" baseline="0" dirty="0" smtClean="0">
                <a:solidFill>
                  <a:srgbClr val="F6791C"/>
                </a:solidFill>
              </a:rPr>
              <a:t> Questions?</a:t>
            </a:r>
            <a:endParaRPr lang="en-GB" sz="3300" dirty="0">
              <a:solidFill>
                <a:srgbClr val="F6791C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268" y="-37666"/>
            <a:ext cx="3296182" cy="5212918"/>
          </a:xfrm>
          <a:prstGeom prst="rect">
            <a:avLst/>
          </a:prstGeom>
        </p:spPr>
      </p:pic>
      <p:sp>
        <p:nvSpPr>
          <p:cNvPr id="25" name="Content Placeholder 24"/>
          <p:cNvSpPr>
            <a:spLocks noGrp="1"/>
          </p:cNvSpPr>
          <p:nvPr>
            <p:ph sz="quarter" idx="11" hasCustomPrompt="1"/>
          </p:nvPr>
        </p:nvSpPr>
        <p:spPr>
          <a:xfrm>
            <a:off x="2822375" y="3085156"/>
            <a:ext cx="3334147" cy="280283"/>
          </a:xfr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Presenter email address</a:t>
            </a:r>
            <a:endParaRPr lang="en-GB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2294551" y="4716979"/>
            <a:ext cx="43588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5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GÉANT  on behalf of the AARC project.</a:t>
            </a:r>
          </a:p>
          <a:p>
            <a:pPr algn="ctr"/>
            <a:r>
              <a:rPr lang="en-GB" sz="45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The work leading to these results has received funding from the European Union’s Horizon 2020 research and innovation programme under Grant Agreement No. 653965 (AARC).</a:t>
            </a:r>
            <a:endParaRPr lang="en-GB" sz="45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3955102" y="4193370"/>
            <a:ext cx="1085554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50" dirty="0" smtClean="0">
                <a:solidFill>
                  <a:schemeClr val="bg1"/>
                </a:solidFill>
              </a:rPr>
              <a:t>https://aarc-project.eu</a:t>
            </a:r>
            <a:endParaRPr lang="en-GB" sz="7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7210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Building the anycasted RCauth Federated authentication proxy</a:t>
            </a:r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854D6915-EC47-0443-8D2D-B4C6FA02950F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238125" y="961121"/>
            <a:ext cx="4191769" cy="3372754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4D92B7DB-1453-9C41-A644-6FDD87329F0A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1121"/>
            <a:ext cx="4193009" cy="3379708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04D00369-1CA4-7747-BA9D-8239C719DFA1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699990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Building the anycasted RCauth Federated authentication proxy</a:t>
            </a:r>
            <a:endParaRPr lang="nl-NL" dirty="0"/>
          </a:p>
        </p:txBody>
      </p:sp>
      <p:sp>
        <p:nvSpPr>
          <p:cNvPr id="13" name="Hoofdtekst">
            <a:extLst>
              <a:ext uri="{FF2B5EF4-FFF2-40B4-BE49-F238E27FC236}">
                <a16:creationId xmlns:a16="http://schemas.microsoft.com/office/drawing/2014/main" id="{519E42B3-C5CA-B34A-BFA7-5538D5460E4D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EC571EEC-5282-8A4B-BBE3-EC6B17059A06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1AFB6DD2-2DB6-054C-8587-4E89E3A6EE4B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993755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Building the anycasted RCauth Federated authentication proxy</a:t>
            </a:r>
            <a:endParaRPr lang="nl-NL" dirty="0"/>
          </a:p>
        </p:txBody>
      </p:sp>
      <p:sp>
        <p:nvSpPr>
          <p:cNvPr id="13" name="HOOFDTITEL VAN DEZE SLIDE, EVENTUEEL OVER MEERDERE REGELS.">
            <a:extLst>
              <a:ext uri="{FF2B5EF4-FFF2-40B4-BE49-F238E27FC236}">
                <a16:creationId xmlns:a16="http://schemas.microsoft.com/office/drawing/2014/main" id="{CECC546E-8411-2446-B343-37FCE081BA5D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38125"/>
            <a:ext cx="4193009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832AADFA-B07E-7045-93DC-A348550AB487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FFA60698-6560-1741-B899-43E9278DBA31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4715073" y="0"/>
            <a:ext cx="4428927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27824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">
            <a:extLst>
              <a:ext uri="{FF2B5EF4-FFF2-40B4-BE49-F238E27FC236}">
                <a16:creationId xmlns:a16="http://schemas.microsoft.com/office/drawing/2014/main" id="{CF5EDDB9-7A86-D04C-9401-98EF4D0D7E6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4" name="NIKHEF_PATROON5.png">
            <a:extLst>
              <a:ext uri="{FF2B5EF4-FFF2-40B4-BE49-F238E27FC236}">
                <a16:creationId xmlns:a16="http://schemas.microsoft.com/office/drawing/2014/main" id="{10B15CBC-C311-4E4C-B35B-5B9ACCE31A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070" y="873934"/>
            <a:ext cx="4044130" cy="3692993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Vorm">
            <a:extLst>
              <a:ext uri="{FF2B5EF4-FFF2-40B4-BE49-F238E27FC236}">
                <a16:creationId xmlns:a16="http://schemas.microsoft.com/office/drawing/2014/main" id="{2F26257E-A76C-5E40-B770-327856CFA5B4}"/>
              </a:ext>
            </a:extLst>
          </p:cNvPr>
          <p:cNvSpPr/>
          <p:nvPr userDrawn="1"/>
        </p:nvSpPr>
        <p:spPr>
          <a:xfrm rot="10800000">
            <a:off x="-40143" y="1067"/>
            <a:ext cx="6399866" cy="5141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" name="Tekst">
            <a:extLst>
              <a:ext uri="{FF2B5EF4-FFF2-40B4-BE49-F238E27FC236}">
                <a16:creationId xmlns:a16="http://schemas.microsoft.com/office/drawing/2014/main" id="{095B19CA-2E01-7341-ABB3-F760D1C40DC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573341" y="2716932"/>
            <a:ext cx="2331716" cy="2182697"/>
          </a:xfrm>
          <a:prstGeom prst="rect">
            <a:avLst/>
          </a:prstGeom>
        </p:spPr>
        <p:txBody>
          <a:bodyPr anchor="b"/>
          <a:lstStyle>
            <a:lvl1pPr>
              <a:defRPr sz="160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anchor="b"/>
          <a:lstStyle>
            <a:lvl1pPr>
              <a:defRPr sz="3375" cap="none" baseline="0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8" name="NIKHEF_LOGO_groot2.png" descr="NIKHEF_LOGO_groot2.png">
            <a:extLst>
              <a:ext uri="{FF2B5EF4-FFF2-40B4-BE49-F238E27FC236}">
                <a16:creationId xmlns:a16="http://schemas.microsoft.com/office/drawing/2014/main" id="{59A200F2-14CE-0F42-A103-3A81AC649A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238125" y="238125"/>
            <a:ext cx="1905001" cy="748349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rgbClr val="E3D88B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69" y="1223532"/>
            <a:ext cx="2657839" cy="55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125196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Building the anycasted RCauth Federated authentication proxy</a:t>
            </a:r>
            <a:endParaRPr lang="nl-NL" dirty="0"/>
          </a:p>
        </p:txBody>
      </p:sp>
      <p:sp>
        <p:nvSpPr>
          <p:cNvPr id="13" name="Foto bijschrift">
            <a:extLst>
              <a:ext uri="{FF2B5EF4-FFF2-40B4-BE49-F238E27FC236}">
                <a16:creationId xmlns:a16="http://schemas.microsoft.com/office/drawing/2014/main" id="{E424E1FF-715F-A04E-A5DD-28E5C7DF8C7F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Afbeelding">
            <a:extLst>
              <a:ext uri="{FF2B5EF4-FFF2-40B4-BE49-F238E27FC236}">
                <a16:creationId xmlns:a16="http://schemas.microsoft.com/office/drawing/2014/main" id="{9B31A421-C084-6941-A8A8-5DFA5DB6612D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67570" y="0"/>
            <a:ext cx="6476430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710947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C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1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2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8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A6D0FEAE-F148-754A-851C-E90D8F873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Building the anycasted RCauth Federated authentication proxy</a:t>
            </a:r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6EC8961D-AFA0-2141-B213-CDDAD5E88B49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Hoofdtekst">
            <a:extLst>
              <a:ext uri="{FF2B5EF4-FFF2-40B4-BE49-F238E27FC236}">
                <a16:creationId xmlns:a16="http://schemas.microsoft.com/office/drawing/2014/main" id="{58D32B9B-485B-7448-AEFC-33F6D51139A7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4" name="Afbeelding">
            <a:extLst>
              <a:ext uri="{FF2B5EF4-FFF2-40B4-BE49-F238E27FC236}">
                <a16:creationId xmlns:a16="http://schemas.microsoft.com/office/drawing/2014/main" id="{4F1FD79B-1171-2E4D-AE4A-521A5A58D973}"/>
              </a:ext>
            </a:extLst>
          </p:cNvPr>
          <p:cNvSpPr>
            <a:spLocks noGrp="1"/>
          </p:cNvSpPr>
          <p:nvPr>
            <p:ph type="pic" sz="half" idx="16"/>
          </p:nvPr>
        </p:nvSpPr>
        <p:spPr>
          <a:xfrm>
            <a:off x="4715495" y="968520"/>
            <a:ext cx="4191769" cy="336535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228557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C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1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2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8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7796"/>
            <a:ext cx="4191769" cy="3366079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8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070"/>
            <a:ext cx="4193009" cy="3373759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8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A6D0FEAE-F148-754A-851C-E90D8F873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Building the anycasted RCauth Federated authentication proxy</a:t>
            </a:r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6EC8961D-AFA0-2141-B213-CDDAD5E88B49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089448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C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22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23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2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25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22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F86E10D-74D2-C949-AFEC-6FE315C0C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Building the anycasted RCauth Federated authentication proxy</a:t>
            </a:r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F596623C-DCE5-7141-B4B8-F3C3FF99FC76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242377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C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4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67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HOOFDTITEL VAN DEZE SLIDE, EVENTUEEL OVER MEERDERE REGELS."/>
          <p:cNvSpPr txBox="1">
            <a:spLocks noGrp="1"/>
          </p:cNvSpPr>
          <p:nvPr>
            <p:ph type="body" sz="quarter" idx="13"/>
          </p:nvPr>
        </p:nvSpPr>
        <p:spPr>
          <a:xfrm>
            <a:off x="238125" y="238125"/>
            <a:ext cx="4193009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9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270" name="Afbeelding"/>
          <p:cNvSpPr>
            <a:spLocks noGrp="1"/>
          </p:cNvSpPr>
          <p:nvPr>
            <p:ph type="pic" idx="15"/>
          </p:nvPr>
        </p:nvSpPr>
        <p:spPr>
          <a:xfrm>
            <a:off x="4715073" y="0"/>
            <a:ext cx="4428927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FF5E4FE4-B6DD-BD44-B946-6789BC35F7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Building the anycasted RCauth Federated authentication proxy</a:t>
            </a:r>
            <a:endParaRPr lang="nl-NL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188953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C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4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67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FF5E4FE4-B6DD-BD44-B946-6789BC35F7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Building the anycasted RCauth Federated authentication proxy</a:t>
            </a:r>
            <a:endParaRPr lang="nl-NL" dirty="0"/>
          </a:p>
        </p:txBody>
      </p:sp>
      <p:sp>
        <p:nvSpPr>
          <p:cNvPr id="12" name="Foto bijschrift">
            <a:extLst>
              <a:ext uri="{FF2B5EF4-FFF2-40B4-BE49-F238E27FC236}">
                <a16:creationId xmlns:a16="http://schemas.microsoft.com/office/drawing/2014/main" id="{5CB58DAA-4A13-1D45-8D6B-C9714A08623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FA69A5FC-118C-FD41-9E0E-390B213F5EC9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67570" y="0"/>
            <a:ext cx="6476430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733146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37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317481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Building the anycasted RCauth Federated authentication proxy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Hoofdtekst">
            <a:extLst>
              <a:ext uri="{FF2B5EF4-FFF2-40B4-BE49-F238E27FC236}">
                <a16:creationId xmlns:a16="http://schemas.microsoft.com/office/drawing/2014/main" id="{7DE1DA42-EFA7-7D4A-B851-7B8E5CE6DE1E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1121"/>
            <a:ext cx="7440464" cy="3379708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653869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[D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37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Building the anycasted RCauth Federated authentication proxy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947EFE01-6BFF-0E44-8E51-5AF6FA991248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4105275" y="968520"/>
            <a:ext cx="3573314" cy="336535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6" name="Hoofdtekst">
            <a:extLst>
              <a:ext uri="{FF2B5EF4-FFF2-40B4-BE49-F238E27FC236}">
                <a16:creationId xmlns:a16="http://schemas.microsoft.com/office/drawing/2014/main" id="{7DE1DA42-EFA7-7D4A-B851-7B8E5CE6DE1E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007258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D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71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7796"/>
            <a:ext cx="3573314" cy="3366079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72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095750" y="967070"/>
            <a:ext cx="3572718" cy="3373759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7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Building the anycasted RCauth Federated authentication proxy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532962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D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19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22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4095750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42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42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Building the anycasted RCauth Federated authentication proxy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0E4F1D00-CFCD-EF44-B83A-277DE284857E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77840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">
            <a:extLst>
              <a:ext uri="{FF2B5EF4-FFF2-40B4-BE49-F238E27FC236}">
                <a16:creationId xmlns:a16="http://schemas.microsoft.com/office/drawing/2014/main" id="{239C9850-7907-4B45-AD97-31A4432A1B9C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0" name="NIKHEF_PATROON6.png">
            <a:extLst>
              <a:ext uri="{FF2B5EF4-FFF2-40B4-BE49-F238E27FC236}">
                <a16:creationId xmlns:a16="http://schemas.microsoft.com/office/drawing/2014/main" id="{97CF3DCA-6A1B-6F45-9EA9-4D7C469FCE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443" y="531491"/>
            <a:ext cx="4364024" cy="3985112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Vorm">
            <a:extLst>
              <a:ext uri="{FF2B5EF4-FFF2-40B4-BE49-F238E27FC236}">
                <a16:creationId xmlns:a16="http://schemas.microsoft.com/office/drawing/2014/main" id="{649A8509-C260-3449-8987-DC7F00F54DDA}"/>
              </a:ext>
            </a:extLst>
          </p:cNvPr>
          <p:cNvSpPr/>
          <p:nvPr userDrawn="1"/>
        </p:nvSpPr>
        <p:spPr>
          <a:xfrm rot="10800000">
            <a:off x="-40143" y="1067"/>
            <a:ext cx="6399866" cy="5141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2" name="Tekst">
            <a:extLst>
              <a:ext uri="{FF2B5EF4-FFF2-40B4-BE49-F238E27FC236}">
                <a16:creationId xmlns:a16="http://schemas.microsoft.com/office/drawing/2014/main" id="{1BE53F92-048C-8D4C-9E5F-D05CF7DDA73A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573341" y="2716932"/>
            <a:ext cx="2331716" cy="2182697"/>
          </a:xfrm>
          <a:prstGeom prst="rect">
            <a:avLst/>
          </a:prstGeom>
        </p:spPr>
        <p:txBody>
          <a:bodyPr anchor="b"/>
          <a:lstStyle>
            <a:lvl1pPr>
              <a:defRPr sz="160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7" name="NIKHEF_LOGO_groot3.png" descr="NIKHEF_LOGO_groot3.png">
            <a:extLst>
              <a:ext uri="{FF2B5EF4-FFF2-40B4-BE49-F238E27FC236}">
                <a16:creationId xmlns:a16="http://schemas.microsoft.com/office/drawing/2014/main" id="{6DF12E6D-91A2-994D-A848-DF0527EFDC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238125" y="238125"/>
            <a:ext cx="1905001" cy="748349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anchor="b"/>
          <a:lstStyle>
            <a:lvl1pPr>
              <a:defRPr sz="3375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59" y="1181003"/>
            <a:ext cx="2614842" cy="54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790346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19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42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Building the anycasted RCauth Federated authentication proxy</a:t>
            </a:r>
            <a:endParaRPr lang="nl-NL" dirty="0"/>
          </a:p>
        </p:txBody>
      </p:sp>
      <p:sp>
        <p:nvSpPr>
          <p:cNvPr id="15" name="Hoofdtekst">
            <a:extLst>
              <a:ext uri="{FF2B5EF4-FFF2-40B4-BE49-F238E27FC236}">
                <a16:creationId xmlns:a16="http://schemas.microsoft.com/office/drawing/2014/main" id="{CE3A2554-74BD-F447-B71D-43C908BF2C3B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6" name="HOOFDTITEL VAN DEZE SLIDE, EVENTUEEL OVER MEERDERE REGELS.">
            <a:extLst>
              <a:ext uri="{FF2B5EF4-FFF2-40B4-BE49-F238E27FC236}">
                <a16:creationId xmlns:a16="http://schemas.microsoft.com/office/drawing/2014/main" id="{0E4203EE-2136-E44A-A60B-E597DA61CB31}"/>
              </a:ext>
            </a:extLst>
          </p:cNvPr>
          <p:cNvSpPr txBox="1">
            <a:spLocks noGrp="1"/>
          </p:cNvSpPr>
          <p:nvPr>
            <p:ph type="body" sz="quarter" idx="14"/>
          </p:nvPr>
        </p:nvSpPr>
        <p:spPr>
          <a:xfrm>
            <a:off x="238125" y="238125"/>
            <a:ext cx="3572718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Tijdelijke aanduiding voor afbeelding 6">
            <a:extLst>
              <a:ext uri="{FF2B5EF4-FFF2-40B4-BE49-F238E27FC236}">
                <a16:creationId xmlns:a16="http://schemas.microsoft.com/office/drawing/2014/main" id="{B78BA9A3-8950-384F-A16D-93BFCA9CD9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97537" y="0"/>
            <a:ext cx="4531542" cy="4572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078786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19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42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Building the anycasted RCauth Federated authentication proxy</a:t>
            </a:r>
            <a:endParaRPr lang="nl-NL" dirty="0"/>
          </a:p>
        </p:txBody>
      </p:sp>
      <p:sp>
        <p:nvSpPr>
          <p:cNvPr id="15" name="Foto bijschrift">
            <a:extLst>
              <a:ext uri="{FF2B5EF4-FFF2-40B4-BE49-F238E27FC236}">
                <a16:creationId xmlns:a16="http://schemas.microsoft.com/office/drawing/2014/main" id="{1D5E391E-F142-F047-84DE-09F983F5C0BE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Afbeelding">
            <a:extLst>
              <a:ext uri="{FF2B5EF4-FFF2-40B4-BE49-F238E27FC236}">
                <a16:creationId xmlns:a16="http://schemas.microsoft.com/office/drawing/2014/main" id="{99AD337A-CABF-0047-B43E-BC0DE0A2E04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71108" y="-6123"/>
            <a:ext cx="5962625" cy="4578123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597532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[D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2" name="Group 1"/>
          <p:cNvGrpSpPr/>
          <p:nvPr userDrawn="1"/>
        </p:nvGrpSpPr>
        <p:grpSpPr>
          <a:xfrm>
            <a:off x="7708383" y="0"/>
            <a:ext cx="1435618" cy="5143500"/>
            <a:chOff x="20555686" y="0"/>
            <a:chExt cx="3828315" cy="13716001"/>
          </a:xfrm>
        </p:grpSpPr>
        <p:sp>
          <p:nvSpPr>
            <p:cNvPr id="373" name="Driehoek"/>
            <p:cNvSpPr/>
            <p:nvPr/>
          </p:nvSpPr>
          <p:spPr>
            <a:xfrm rot="10800000">
              <a:off x="20555686" y="2972716"/>
              <a:ext cx="3828315" cy="1074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20555686" y="0"/>
              <a:ext cx="3828315" cy="1074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D88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Building the anycasted RCauth Federated authentication proxy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Hoofdtekst">
            <a:extLst>
              <a:ext uri="{FF2B5EF4-FFF2-40B4-BE49-F238E27FC236}">
                <a16:creationId xmlns:a16="http://schemas.microsoft.com/office/drawing/2014/main" id="{7DE1DA42-EFA7-7D4A-B851-7B8E5CE6DE1E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7440464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283318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3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3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36" name="Afbeelding"/>
          <p:cNvSpPr>
            <a:spLocks noGrp="1"/>
          </p:cNvSpPr>
          <p:nvPr>
            <p:ph type="pic" sz="half" idx="13"/>
          </p:nvPr>
        </p:nvSpPr>
        <p:spPr>
          <a:xfrm>
            <a:off x="4105275" y="968520"/>
            <a:ext cx="3573314" cy="336535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3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40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38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39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41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E68A322A-3985-3B49-AA98-C343E61D2F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Building the anycasted RCauth Federated authentication proxy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F35E133F-D95E-8E45-933F-D96D674818C3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564195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85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388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8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8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38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91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7796"/>
            <a:ext cx="3573314" cy="3366079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392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095750" y="967070"/>
            <a:ext cx="3572718" cy="3373759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39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3BE53EAE-91D2-0F45-8264-18BC28E7F4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Building the anycasted RCauth Federated authentication proxy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1ABD9389-69DC-CC4D-968D-0A5DB05399E1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163848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3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439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37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38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44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42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4095750" y="961121"/>
            <a:ext cx="3572718" cy="3379708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4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444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1121"/>
            <a:ext cx="3572718" cy="3379708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F001C348-CEDD-784C-B610-CC25AEDCD3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Building the anycasted RCauth Federated authentication proxy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47B0887D-9623-2946-B53A-991301EDF138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095043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8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491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89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90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49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94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495" name="HOOFDTITEL VAN DEZE SLIDE, EVENTUEEL OVER MEERDERE REGELS."/>
          <p:cNvSpPr txBox="1">
            <a:spLocks noGrp="1"/>
          </p:cNvSpPr>
          <p:nvPr>
            <p:ph type="body" sz="quarter" idx="14"/>
          </p:nvPr>
        </p:nvSpPr>
        <p:spPr>
          <a:xfrm>
            <a:off x="238125" y="238125"/>
            <a:ext cx="3572718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497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360D94FB-0949-CB4E-91C0-0724EE1FED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Building the anycasted RCauth Federated authentication proxy</a:t>
            </a:r>
            <a:endParaRPr lang="nl-NL" dirty="0"/>
          </a:p>
        </p:txBody>
      </p:sp>
      <p:sp>
        <p:nvSpPr>
          <p:cNvPr id="14" name="Tijdelijke aanduiding voor afbeelding 6">
            <a:extLst>
              <a:ext uri="{FF2B5EF4-FFF2-40B4-BE49-F238E27FC236}">
                <a16:creationId xmlns:a16="http://schemas.microsoft.com/office/drawing/2014/main" id="{2748CE92-E070-CE4E-B752-519B819C788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97537" y="0"/>
            <a:ext cx="4531542" cy="4572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78845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53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541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539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540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542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54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45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ijdelijke aanduiding voor voettekst 9">
            <a:extLst>
              <a:ext uri="{FF2B5EF4-FFF2-40B4-BE49-F238E27FC236}">
                <a16:creationId xmlns:a16="http://schemas.microsoft.com/office/drawing/2014/main" id="{4B1549F1-2F10-9040-818E-36A7E8D5C3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Building the anycasted RCauth Federated authentication proxy</a:t>
            </a:r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69834E08-80D4-0E46-994C-FDD2C37F9298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71108" y="-6123"/>
            <a:ext cx="5962625" cy="4578123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474708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50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51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5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54" name="Afbeelding"/>
          <p:cNvSpPr>
            <a:spLocks noGrp="1"/>
          </p:cNvSpPr>
          <p:nvPr>
            <p:ph type="pic" sz="half" idx="13"/>
          </p:nvPr>
        </p:nvSpPr>
        <p:spPr>
          <a:xfrm>
            <a:off x="4105275" y="968520"/>
            <a:ext cx="3573314" cy="336535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58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5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5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59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ijdelijke aanduiding voor voettekst 9">
            <a:extLst>
              <a:ext uri="{FF2B5EF4-FFF2-40B4-BE49-F238E27FC236}">
                <a16:creationId xmlns:a16="http://schemas.microsoft.com/office/drawing/2014/main" id="{D9CDCAAD-3409-3C49-BBDB-06E189C1E9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Building the anycasted RCauth Federated authentication proxy</a:t>
            </a:r>
            <a:endParaRPr lang="nl-NL" dirty="0"/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EBA045EE-B5B8-7742-A8E2-6836CA85EE1D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479385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02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40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0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0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406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08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1121"/>
            <a:ext cx="3573314" cy="3372754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09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095750" y="960380"/>
            <a:ext cx="3572718" cy="3380449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10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77CCFCBD-9079-D54E-988E-EBE6541818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Building the anycasted RCauth Federated authentication proxy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C20BBACA-BDFE-9341-8ED2-C6E910F3D52F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86912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NIKHEF_PATROON3.png">
            <a:extLst>
              <a:ext uri="{FF2B5EF4-FFF2-40B4-BE49-F238E27FC236}">
                <a16:creationId xmlns:a16="http://schemas.microsoft.com/office/drawing/2014/main" id="{117B1C4A-E71D-C149-A599-6C54348A35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351" y="436086"/>
            <a:ext cx="3919974" cy="408678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Vorm">
            <a:extLst>
              <a:ext uri="{FF2B5EF4-FFF2-40B4-BE49-F238E27FC236}">
                <a16:creationId xmlns:a16="http://schemas.microsoft.com/office/drawing/2014/main" id="{96100131-228D-D34D-9A53-6D440D784316}"/>
              </a:ext>
            </a:extLst>
          </p:cNvPr>
          <p:cNvSpPr/>
          <p:nvPr userDrawn="1"/>
        </p:nvSpPr>
        <p:spPr>
          <a:xfrm rot="10800000">
            <a:off x="-40143" y="1067"/>
            <a:ext cx="6399866" cy="5141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8" name="Tekst">
            <a:extLst>
              <a:ext uri="{FF2B5EF4-FFF2-40B4-BE49-F238E27FC236}">
                <a16:creationId xmlns:a16="http://schemas.microsoft.com/office/drawing/2014/main" id="{BDDDFCA9-F825-5B4E-AE28-D51CB58FFAB5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573341" y="2716932"/>
            <a:ext cx="2331716" cy="2182697"/>
          </a:xfrm>
          <a:prstGeom prst="rect">
            <a:avLst/>
          </a:prstGeom>
        </p:spPr>
        <p:txBody>
          <a:bodyPr anchor="b"/>
          <a:lstStyle>
            <a:lvl1pPr>
              <a:defRPr sz="160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anchor="b"/>
          <a:lstStyle>
            <a:lvl1pPr>
              <a:defRPr sz="3375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8125" y="238125"/>
            <a:ext cx="1905000" cy="748349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69" y="1070674"/>
            <a:ext cx="2428073" cy="50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757970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5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456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54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55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4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59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4095750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60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461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211BF1ED-0B01-484D-8756-2F0EF11528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Building the anycasted RCauth Federated authentication proxy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1D2DA546-8064-7A48-B17D-4C25C7637D8A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753617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505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508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50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50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50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11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512" name="HOOFDTITEL VAN DEZE SLIDE, EVENTUEEL OVER MEERDERE REGELS."/>
          <p:cNvSpPr txBox="1">
            <a:spLocks noGrp="1"/>
          </p:cNvSpPr>
          <p:nvPr>
            <p:ph type="body" sz="quarter" idx="14"/>
          </p:nvPr>
        </p:nvSpPr>
        <p:spPr>
          <a:xfrm>
            <a:off x="238125" y="238125"/>
            <a:ext cx="3572718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514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A56256B-307C-794B-9ADB-E6E5BD1FDA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Building the anycasted RCauth Federated authentication proxy</a:t>
            </a:r>
            <a:endParaRPr lang="nl-NL" dirty="0"/>
          </a:p>
        </p:txBody>
      </p:sp>
      <p:sp>
        <p:nvSpPr>
          <p:cNvPr id="14" name="Tijdelijke aanduiding voor afbeelding 6">
            <a:extLst>
              <a:ext uri="{FF2B5EF4-FFF2-40B4-BE49-F238E27FC236}">
                <a16:creationId xmlns:a16="http://schemas.microsoft.com/office/drawing/2014/main" id="{78164A18-3028-8F4E-8E60-C70DBE92E85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97537" y="0"/>
            <a:ext cx="4531542" cy="4572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830310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554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557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555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556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55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55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61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ijdelijke aanduiding voor voettekst 9">
            <a:extLst>
              <a:ext uri="{FF2B5EF4-FFF2-40B4-BE49-F238E27FC236}">
                <a16:creationId xmlns:a16="http://schemas.microsoft.com/office/drawing/2014/main" id="{C0F6039B-D945-4343-8C53-87D4543F3B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Building the anycasted RCauth Federated authentication proxy</a:t>
            </a:r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FE170D58-885D-C949-B35D-094D7AD0906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71108" y="-6123"/>
            <a:ext cx="5962625" cy="4578123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892622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Afbeelding"/>
          <p:cNvSpPr>
            <a:spLocks noGrp="1"/>
          </p:cNvSpPr>
          <p:nvPr>
            <p:ph type="pic" idx="13"/>
          </p:nvPr>
        </p:nvSpPr>
        <p:spPr>
          <a:xfrm>
            <a:off x="-23243" y="-7317"/>
            <a:ext cx="9190485" cy="515813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16560589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. vlak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Afbeelding"/>
          <p:cNvSpPr>
            <a:spLocks noGrp="1"/>
          </p:cNvSpPr>
          <p:nvPr>
            <p:ph type="pic" idx="13"/>
          </p:nvPr>
        </p:nvSpPr>
        <p:spPr>
          <a:xfrm>
            <a:off x="-12247" y="0"/>
            <a:ext cx="9156247" cy="5161686"/>
          </a:xfrm>
          <a:custGeom>
            <a:avLst/>
            <a:gdLst>
              <a:gd name="connsiteX0" fmla="*/ 0 w 24384000"/>
              <a:gd name="connsiteY0" fmla="*/ 0 h 13748168"/>
              <a:gd name="connsiteX1" fmla="*/ 24384000 w 24384000"/>
              <a:gd name="connsiteY1" fmla="*/ 0 h 13748168"/>
              <a:gd name="connsiteX2" fmla="*/ 24384000 w 24384000"/>
              <a:gd name="connsiteY2" fmla="*/ 13748168 h 13748168"/>
              <a:gd name="connsiteX3" fmla="*/ 0 w 24384000"/>
              <a:gd name="connsiteY3" fmla="*/ 13748168 h 13748168"/>
              <a:gd name="connsiteX4" fmla="*/ 0 w 24384000"/>
              <a:gd name="connsiteY4" fmla="*/ 0 h 13748168"/>
              <a:gd name="connsiteX0" fmla="*/ 0 w 24384000"/>
              <a:gd name="connsiteY0" fmla="*/ 0 h 13764497"/>
              <a:gd name="connsiteX1" fmla="*/ 24384000 w 24384000"/>
              <a:gd name="connsiteY1" fmla="*/ 0 h 13764497"/>
              <a:gd name="connsiteX2" fmla="*/ 24384000 w 24384000"/>
              <a:gd name="connsiteY2" fmla="*/ 13748168 h 13764497"/>
              <a:gd name="connsiteX3" fmla="*/ 12344400 w 24384000"/>
              <a:gd name="connsiteY3" fmla="*/ 13764497 h 13764497"/>
              <a:gd name="connsiteX4" fmla="*/ 0 w 24384000"/>
              <a:gd name="connsiteY4" fmla="*/ 0 h 13764497"/>
              <a:gd name="connsiteX0" fmla="*/ 0 w 24384000"/>
              <a:gd name="connsiteY0" fmla="*/ 0 h 13764497"/>
              <a:gd name="connsiteX1" fmla="*/ 24384000 w 24384000"/>
              <a:gd name="connsiteY1" fmla="*/ 0 h 13764497"/>
              <a:gd name="connsiteX2" fmla="*/ 24384000 w 24384000"/>
              <a:gd name="connsiteY2" fmla="*/ 13748168 h 13764497"/>
              <a:gd name="connsiteX3" fmla="*/ 12344400 w 24384000"/>
              <a:gd name="connsiteY3" fmla="*/ 13764497 h 13764497"/>
              <a:gd name="connsiteX4" fmla="*/ 4539343 w 24384000"/>
              <a:gd name="connsiteY4" fmla="*/ 5061857 h 13764497"/>
              <a:gd name="connsiteX5" fmla="*/ 0 w 24384000"/>
              <a:gd name="connsiteY5" fmla="*/ 0 h 13764497"/>
              <a:gd name="connsiteX0" fmla="*/ 16329 w 24400329"/>
              <a:gd name="connsiteY0" fmla="*/ 0 h 13764497"/>
              <a:gd name="connsiteX1" fmla="*/ 24400329 w 24400329"/>
              <a:gd name="connsiteY1" fmla="*/ 0 h 13764497"/>
              <a:gd name="connsiteX2" fmla="*/ 24400329 w 24400329"/>
              <a:gd name="connsiteY2" fmla="*/ 13748168 h 13764497"/>
              <a:gd name="connsiteX3" fmla="*/ 12360729 w 24400329"/>
              <a:gd name="connsiteY3" fmla="*/ 13764497 h 13764497"/>
              <a:gd name="connsiteX4" fmla="*/ 0 w 24400329"/>
              <a:gd name="connsiteY4" fmla="*/ 6874328 h 13764497"/>
              <a:gd name="connsiteX5" fmla="*/ 16329 w 24400329"/>
              <a:gd name="connsiteY5" fmla="*/ 0 h 13764497"/>
              <a:gd name="connsiteX0" fmla="*/ 32658 w 24416658"/>
              <a:gd name="connsiteY0" fmla="*/ 0 h 13764497"/>
              <a:gd name="connsiteX1" fmla="*/ 24416658 w 24416658"/>
              <a:gd name="connsiteY1" fmla="*/ 0 h 13764497"/>
              <a:gd name="connsiteX2" fmla="*/ 24416658 w 24416658"/>
              <a:gd name="connsiteY2" fmla="*/ 13748168 h 13764497"/>
              <a:gd name="connsiteX3" fmla="*/ 12377058 w 24416658"/>
              <a:gd name="connsiteY3" fmla="*/ 13764497 h 13764497"/>
              <a:gd name="connsiteX4" fmla="*/ 0 w 24416658"/>
              <a:gd name="connsiteY4" fmla="*/ 8850086 h 13764497"/>
              <a:gd name="connsiteX5" fmla="*/ 32658 w 24416658"/>
              <a:gd name="connsiteY5" fmla="*/ 0 h 13764497"/>
              <a:gd name="connsiteX0" fmla="*/ 32658 w 24416658"/>
              <a:gd name="connsiteY0" fmla="*/ 0 h 13748168"/>
              <a:gd name="connsiteX1" fmla="*/ 24416658 w 24416658"/>
              <a:gd name="connsiteY1" fmla="*/ 0 h 13748168"/>
              <a:gd name="connsiteX2" fmla="*/ 24416658 w 24416658"/>
              <a:gd name="connsiteY2" fmla="*/ 13748168 h 13748168"/>
              <a:gd name="connsiteX3" fmla="*/ 14597744 w 24416658"/>
              <a:gd name="connsiteY3" fmla="*/ 13748168 h 13748168"/>
              <a:gd name="connsiteX4" fmla="*/ 0 w 24416658"/>
              <a:gd name="connsiteY4" fmla="*/ 8850086 h 13748168"/>
              <a:gd name="connsiteX5" fmla="*/ 32658 w 24416658"/>
              <a:gd name="connsiteY5" fmla="*/ 0 h 13748168"/>
              <a:gd name="connsiteX0" fmla="*/ 32658 w 24416658"/>
              <a:gd name="connsiteY0" fmla="*/ 0 h 13764496"/>
              <a:gd name="connsiteX1" fmla="*/ 24416658 w 24416658"/>
              <a:gd name="connsiteY1" fmla="*/ 0 h 13764496"/>
              <a:gd name="connsiteX2" fmla="*/ 24416658 w 24416658"/>
              <a:gd name="connsiteY2" fmla="*/ 13748168 h 13764496"/>
              <a:gd name="connsiteX3" fmla="*/ 14173201 w 24416658"/>
              <a:gd name="connsiteY3" fmla="*/ 13764496 h 13764496"/>
              <a:gd name="connsiteX4" fmla="*/ 0 w 24416658"/>
              <a:gd name="connsiteY4" fmla="*/ 8850086 h 13764496"/>
              <a:gd name="connsiteX5" fmla="*/ 32658 w 24416658"/>
              <a:gd name="connsiteY5" fmla="*/ 0 h 1376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16658" h="13764496">
                <a:moveTo>
                  <a:pt x="32658" y="0"/>
                </a:moveTo>
                <a:lnTo>
                  <a:pt x="24416658" y="0"/>
                </a:lnTo>
                <a:lnTo>
                  <a:pt x="24416658" y="13748168"/>
                </a:lnTo>
                <a:lnTo>
                  <a:pt x="14173201" y="13764496"/>
                </a:lnTo>
                <a:lnTo>
                  <a:pt x="0" y="8850086"/>
                </a:lnTo>
                <a:lnTo>
                  <a:pt x="32658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587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238125" y="3581243"/>
            <a:ext cx="2300040" cy="1319526"/>
          </a:xfrm>
          <a:prstGeom prst="rect">
            <a:avLst/>
          </a:prstGeom>
        </p:spPr>
        <p:txBody>
          <a:bodyPr anchor="b"/>
          <a:lstStyle>
            <a:lvl1pPr>
              <a:defRPr sz="938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4103301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. vla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Afbeelding"/>
          <p:cNvSpPr>
            <a:spLocks noGrp="1"/>
          </p:cNvSpPr>
          <p:nvPr>
            <p:ph type="pic" idx="13"/>
          </p:nvPr>
        </p:nvSpPr>
        <p:spPr>
          <a:xfrm>
            <a:off x="-3348" y="-12520"/>
            <a:ext cx="8438094" cy="5156293"/>
          </a:xfrm>
          <a:custGeom>
            <a:avLst/>
            <a:gdLst>
              <a:gd name="connsiteX0" fmla="*/ 0 w 22501585"/>
              <a:gd name="connsiteY0" fmla="*/ 0 h 13717457"/>
              <a:gd name="connsiteX1" fmla="*/ 22501585 w 22501585"/>
              <a:gd name="connsiteY1" fmla="*/ 0 h 13717457"/>
              <a:gd name="connsiteX2" fmla="*/ 22501585 w 22501585"/>
              <a:gd name="connsiteY2" fmla="*/ 13717457 h 13717457"/>
              <a:gd name="connsiteX3" fmla="*/ 0 w 22501585"/>
              <a:gd name="connsiteY3" fmla="*/ 13717457 h 13717457"/>
              <a:gd name="connsiteX4" fmla="*/ 0 w 22501585"/>
              <a:gd name="connsiteY4" fmla="*/ 0 h 13717457"/>
              <a:gd name="connsiteX0" fmla="*/ 0 w 22501585"/>
              <a:gd name="connsiteY0" fmla="*/ 0 h 13717457"/>
              <a:gd name="connsiteX1" fmla="*/ 17896927 w 22501585"/>
              <a:gd name="connsiteY1" fmla="*/ 0 h 13717457"/>
              <a:gd name="connsiteX2" fmla="*/ 22501585 w 22501585"/>
              <a:gd name="connsiteY2" fmla="*/ 13717457 h 13717457"/>
              <a:gd name="connsiteX3" fmla="*/ 0 w 22501585"/>
              <a:gd name="connsiteY3" fmla="*/ 13717457 h 13717457"/>
              <a:gd name="connsiteX4" fmla="*/ 0 w 22501585"/>
              <a:gd name="connsiteY4" fmla="*/ 0 h 13717457"/>
              <a:gd name="connsiteX0" fmla="*/ 0 w 22501585"/>
              <a:gd name="connsiteY0" fmla="*/ 16329 h 13733786"/>
              <a:gd name="connsiteX1" fmla="*/ 17456057 w 22501585"/>
              <a:gd name="connsiteY1" fmla="*/ 0 h 13733786"/>
              <a:gd name="connsiteX2" fmla="*/ 22501585 w 22501585"/>
              <a:gd name="connsiteY2" fmla="*/ 13733786 h 13733786"/>
              <a:gd name="connsiteX3" fmla="*/ 0 w 22501585"/>
              <a:gd name="connsiteY3" fmla="*/ 13733786 h 13733786"/>
              <a:gd name="connsiteX4" fmla="*/ 0 w 22501585"/>
              <a:gd name="connsiteY4" fmla="*/ 16329 h 13733786"/>
              <a:gd name="connsiteX0" fmla="*/ 0 w 22501585"/>
              <a:gd name="connsiteY0" fmla="*/ 32657 h 13750114"/>
              <a:gd name="connsiteX1" fmla="*/ 17080499 w 22501585"/>
              <a:gd name="connsiteY1" fmla="*/ 0 h 13750114"/>
              <a:gd name="connsiteX2" fmla="*/ 22501585 w 22501585"/>
              <a:gd name="connsiteY2" fmla="*/ 13750114 h 13750114"/>
              <a:gd name="connsiteX3" fmla="*/ 0 w 22501585"/>
              <a:gd name="connsiteY3" fmla="*/ 13750114 h 13750114"/>
              <a:gd name="connsiteX4" fmla="*/ 0 w 22501585"/>
              <a:gd name="connsiteY4" fmla="*/ 32657 h 1375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01585" h="13750114">
                <a:moveTo>
                  <a:pt x="0" y="32657"/>
                </a:moveTo>
                <a:lnTo>
                  <a:pt x="17080499" y="0"/>
                </a:lnTo>
                <a:lnTo>
                  <a:pt x="22501585" y="13750114"/>
                </a:lnTo>
                <a:lnTo>
                  <a:pt x="0" y="13750114"/>
                </a:lnTo>
                <a:lnTo>
                  <a:pt x="0" y="32657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96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7070725" y="242731"/>
            <a:ext cx="1832273" cy="4658039"/>
          </a:xfrm>
          <a:prstGeom prst="rect">
            <a:avLst/>
          </a:prstGeom>
        </p:spPr>
        <p:txBody>
          <a:bodyPr/>
          <a:lstStyle>
            <a:lvl1pPr algn="r">
              <a:defRPr sz="938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7628503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. vlak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Afbeelding"/>
          <p:cNvSpPr>
            <a:spLocks noGrp="1"/>
          </p:cNvSpPr>
          <p:nvPr>
            <p:ph type="pic" idx="13"/>
          </p:nvPr>
        </p:nvSpPr>
        <p:spPr>
          <a:xfrm>
            <a:off x="-3349" y="-23174"/>
            <a:ext cx="9175924" cy="5166947"/>
          </a:xfrm>
          <a:custGeom>
            <a:avLst/>
            <a:gdLst>
              <a:gd name="connsiteX0" fmla="*/ 0 w 24401860"/>
              <a:gd name="connsiteY0" fmla="*/ 0 h 13745869"/>
              <a:gd name="connsiteX1" fmla="*/ 24401860 w 24401860"/>
              <a:gd name="connsiteY1" fmla="*/ 0 h 13745869"/>
              <a:gd name="connsiteX2" fmla="*/ 24401860 w 24401860"/>
              <a:gd name="connsiteY2" fmla="*/ 13745869 h 13745869"/>
              <a:gd name="connsiteX3" fmla="*/ 0 w 24401860"/>
              <a:gd name="connsiteY3" fmla="*/ 13745869 h 13745869"/>
              <a:gd name="connsiteX4" fmla="*/ 0 w 24401860"/>
              <a:gd name="connsiteY4" fmla="*/ 0 h 13745869"/>
              <a:gd name="connsiteX0" fmla="*/ 0 w 24401860"/>
              <a:gd name="connsiteY0" fmla="*/ 32657 h 13778526"/>
              <a:gd name="connsiteX1" fmla="*/ 10244988 w 24401860"/>
              <a:gd name="connsiteY1" fmla="*/ 0 h 13778526"/>
              <a:gd name="connsiteX2" fmla="*/ 24401860 w 24401860"/>
              <a:gd name="connsiteY2" fmla="*/ 13778526 h 13778526"/>
              <a:gd name="connsiteX3" fmla="*/ 0 w 24401860"/>
              <a:gd name="connsiteY3" fmla="*/ 13778526 h 13778526"/>
              <a:gd name="connsiteX4" fmla="*/ 0 w 24401860"/>
              <a:gd name="connsiteY4" fmla="*/ 32657 h 13778526"/>
              <a:gd name="connsiteX0" fmla="*/ 0 w 24401860"/>
              <a:gd name="connsiteY0" fmla="*/ 32657 h 13778526"/>
              <a:gd name="connsiteX1" fmla="*/ 10244988 w 24401860"/>
              <a:gd name="connsiteY1" fmla="*/ 0 h 13778526"/>
              <a:gd name="connsiteX2" fmla="*/ 15423101 w 24401860"/>
              <a:gd name="connsiteY2" fmla="*/ 5074668 h 13778526"/>
              <a:gd name="connsiteX3" fmla="*/ 24401860 w 24401860"/>
              <a:gd name="connsiteY3" fmla="*/ 13778526 h 13778526"/>
              <a:gd name="connsiteX4" fmla="*/ 0 w 24401860"/>
              <a:gd name="connsiteY4" fmla="*/ 13778526 h 13778526"/>
              <a:gd name="connsiteX5" fmla="*/ 0 w 24401860"/>
              <a:gd name="connsiteY5" fmla="*/ 32657 h 13778526"/>
              <a:gd name="connsiteX0" fmla="*/ 0 w 24469130"/>
              <a:gd name="connsiteY0" fmla="*/ 32657 h 13778526"/>
              <a:gd name="connsiteX1" fmla="*/ 10244988 w 24469130"/>
              <a:gd name="connsiteY1" fmla="*/ 0 h 13778526"/>
              <a:gd name="connsiteX2" fmla="*/ 24469130 w 24469130"/>
              <a:gd name="connsiteY2" fmla="*/ 5384911 h 13778526"/>
              <a:gd name="connsiteX3" fmla="*/ 24401860 w 24469130"/>
              <a:gd name="connsiteY3" fmla="*/ 13778526 h 13778526"/>
              <a:gd name="connsiteX4" fmla="*/ 0 w 24469130"/>
              <a:gd name="connsiteY4" fmla="*/ 13778526 h 13778526"/>
              <a:gd name="connsiteX5" fmla="*/ 0 w 24469130"/>
              <a:gd name="connsiteY5" fmla="*/ 32657 h 1377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69130" h="13778526">
                <a:moveTo>
                  <a:pt x="0" y="32657"/>
                </a:moveTo>
                <a:lnTo>
                  <a:pt x="10244988" y="0"/>
                </a:lnTo>
                <a:lnTo>
                  <a:pt x="24469130" y="5384911"/>
                </a:lnTo>
                <a:lnTo>
                  <a:pt x="24401860" y="13778526"/>
                </a:lnTo>
                <a:lnTo>
                  <a:pt x="0" y="13778526"/>
                </a:lnTo>
                <a:lnTo>
                  <a:pt x="0" y="32657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605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6289303" y="242731"/>
            <a:ext cx="2613695" cy="1498269"/>
          </a:xfrm>
          <a:prstGeom prst="rect">
            <a:avLst/>
          </a:prstGeom>
        </p:spPr>
        <p:txBody>
          <a:bodyPr/>
          <a:lstStyle>
            <a:lvl1pPr algn="r">
              <a:defRPr sz="938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7748091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[A1]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Rechthoek"/>
          <p:cNvSpPr/>
          <p:nvPr/>
        </p:nvSpPr>
        <p:spPr>
          <a:xfrm>
            <a:off x="0" y="4779354"/>
            <a:ext cx="9144000" cy="364147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05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06" name="Vorm"/>
          <p:cNvSpPr/>
          <p:nvPr/>
        </p:nvSpPr>
        <p:spPr>
          <a:xfrm rot="10800000">
            <a:off x="6721592" y="4572000"/>
            <a:ext cx="2431184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07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</p:spPr>
        <p:txBody>
          <a:bodyPr lIns="0" tIns="0" rIns="0" bIns="0"/>
          <a:lstStyle>
            <a:lvl1pPr algn="l" defTabSz="309563">
              <a:defRPr sz="1125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0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98820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238125" y="1007509"/>
            <a:ext cx="6191990" cy="33333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defTabSz="309563">
              <a:lnSpc>
                <a:spcPct val="120000"/>
              </a:lnSpc>
              <a:spcBef>
                <a:spcPts val="0"/>
              </a:spcBef>
              <a:buClrTx/>
              <a:buSzTx/>
              <a:buFontTx/>
              <a:buNone/>
              <a:defRPr sz="2063">
                <a:latin typeface="+mn-lt"/>
                <a:ea typeface="+mn-ea"/>
                <a:cs typeface="+mn-cs"/>
                <a:sym typeface="Arial"/>
              </a:defRPr>
            </a:lvl1pPr>
            <a:lvl2pPr marL="486172" indent="-248047" defTabSz="309563">
              <a:lnSpc>
                <a:spcPct val="120000"/>
              </a:lnSpc>
              <a:spcBef>
                <a:spcPts val="0"/>
              </a:spcBef>
              <a:buClrTx/>
              <a:buSzPct val="125000"/>
              <a:buFontTx/>
              <a:buChar char="•"/>
              <a:defRPr sz="1875">
                <a:solidFill>
                  <a:srgbClr val="702677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724297" indent="-248047" defTabSz="309563">
              <a:lnSpc>
                <a:spcPct val="120000"/>
              </a:lnSpc>
              <a:spcBef>
                <a:spcPts val="0"/>
              </a:spcBef>
              <a:buClrTx/>
              <a:buSzPct val="125000"/>
              <a:buFontTx/>
              <a:defRPr sz="1688">
                <a:solidFill>
                  <a:srgbClr val="E6223D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962422" indent="-248047" defTabSz="309563">
              <a:lnSpc>
                <a:spcPct val="120000"/>
              </a:lnSpc>
              <a:spcBef>
                <a:spcPts val="0"/>
              </a:spcBef>
              <a:buClrTx/>
              <a:buSzPct val="125000"/>
              <a:buFontTx/>
              <a:defRPr sz="1688">
                <a:solidFill>
                  <a:srgbClr val="00B3C4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200547" indent="-248047" defTabSz="309563">
              <a:lnSpc>
                <a:spcPct val="120000"/>
              </a:lnSpc>
              <a:spcBef>
                <a:spcPts val="0"/>
              </a:spcBef>
              <a:buClrTx/>
              <a:buSzPct val="125000"/>
              <a:buFontTx/>
              <a:defRPr sz="1688">
                <a:solidFill>
                  <a:srgbClr val="00B3C4"/>
                </a:solid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210" name="Titeltekst"/>
          <p:cNvSpPr txBox="1">
            <a:spLocks noGrp="1"/>
          </p:cNvSpPr>
          <p:nvPr>
            <p:ph type="title"/>
          </p:nvPr>
        </p:nvSpPr>
        <p:spPr>
          <a:xfrm>
            <a:off x="239712" y="238522"/>
            <a:ext cx="8664576" cy="50085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defTabSz="309563">
              <a:lnSpc>
                <a:spcPct val="100000"/>
              </a:lnSpc>
              <a:defRPr sz="2625" cap="all">
                <a:solidFill>
                  <a:srgbClr val="E6223D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211" name="FuSE, the Fundamental Sciences E-infrastructure"/>
          <p:cNvSpPr txBox="1"/>
          <p:nvPr/>
        </p:nvSpPr>
        <p:spPr>
          <a:xfrm>
            <a:off x="1043184" y="4874865"/>
            <a:ext cx="6540455" cy="1731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3000" cap="none">
                <a:solidFill>
                  <a:srgbClr val="FFFFFF"/>
                </a:solidFill>
              </a:defRPr>
            </a:lvl1pPr>
          </a:lstStyle>
          <a:p>
            <a:r>
              <a:rPr sz="1125"/>
              <a:t>FuSE, the Fundamental Sciences E-infrastructure</a:t>
            </a:r>
          </a:p>
        </p:txBody>
      </p:sp>
      <p:pic>
        <p:nvPicPr>
          <p:cNvPr id="212" name="Afbeelding" descr="Afbeelding"/>
          <p:cNvPicPr>
            <a:picLocks noChangeAspect="1"/>
          </p:cNvPicPr>
          <p:nvPr/>
        </p:nvPicPr>
        <p:blipFill>
          <a:blip r:embed="rId3">
            <a:extLst/>
          </a:blip>
          <a:srcRect r="41485" b="20345"/>
          <a:stretch>
            <a:fillRect/>
          </a:stretch>
        </p:blipFill>
        <p:spPr>
          <a:xfrm>
            <a:off x="7085338" y="4718400"/>
            <a:ext cx="1008663" cy="27870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87201365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9" name="Rectangle 18"/>
          <p:cNvSpPr/>
          <p:nvPr userDrawn="1"/>
        </p:nvSpPr>
        <p:spPr>
          <a:xfrm>
            <a:off x="0" y="0"/>
            <a:ext cx="12192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930193" y="2718757"/>
            <a:ext cx="5096933" cy="281467"/>
          </a:xfrm>
        </p:spPr>
        <p:txBody>
          <a:bodyPr>
            <a:norm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 dirty="0" smtClean="0"/>
              <a:t>Presenter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930193" y="4113071"/>
            <a:ext cx="5003270" cy="327255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</a:lstStyle>
          <a:p>
            <a:pPr lvl="0"/>
            <a:r>
              <a:rPr lang="en-US" dirty="0" smtClean="0"/>
              <a:t>Event, Location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930193" y="2103260"/>
            <a:ext cx="5012795" cy="377594"/>
          </a:xfrm>
        </p:spPr>
        <p:txBody>
          <a:bodyPr>
            <a:normAutofit/>
          </a:bodyPr>
          <a:lstStyle>
            <a:lvl1pPr marL="0" indent="0">
              <a:buNone/>
              <a:defRPr sz="1463">
                <a:solidFill>
                  <a:srgbClr val="F6791C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930193" y="1798732"/>
            <a:ext cx="5012795" cy="354932"/>
          </a:xfrm>
        </p:spPr>
        <p:txBody>
          <a:bodyPr>
            <a:no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930193" y="4339000"/>
            <a:ext cx="5003270" cy="321239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930193" y="2960391"/>
            <a:ext cx="5096933" cy="260411"/>
          </a:xfrm>
        </p:spPr>
        <p:txBody>
          <a:bodyPr>
            <a:normAutofit/>
          </a:bodyPr>
          <a:lstStyle>
            <a:lvl1pPr marL="0" indent="0">
              <a:buNone/>
              <a:defRPr sz="1350" b="0" baseline="0"/>
            </a:lvl1pPr>
          </a:lstStyle>
          <a:p>
            <a:pPr lvl="0"/>
            <a:r>
              <a:rPr lang="en-US" dirty="0" smtClean="0"/>
              <a:t>Role in Project, AARC (if applicable)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30193" y="3187318"/>
            <a:ext cx="6613609" cy="260411"/>
          </a:xfrm>
        </p:spPr>
        <p:txBody>
          <a:bodyPr>
            <a:normAutofit/>
          </a:bodyPr>
          <a:lstStyle>
            <a:lvl1pPr marL="0" indent="0">
              <a:buNone/>
              <a:defRPr sz="1350" b="0" baseline="0"/>
            </a:lvl1pPr>
          </a:lstStyle>
          <a:p>
            <a:pPr lvl="0"/>
            <a:r>
              <a:rPr lang="en-US" dirty="0" smtClean="0"/>
              <a:t>Role in Organisation, Organisation Name (if Applicable)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115094" y="3574438"/>
            <a:ext cx="914400" cy="142799"/>
          </a:xfrm>
        </p:spPr>
        <p:txBody>
          <a:bodyPr>
            <a:norm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 smtClean="0"/>
              <a:t>Logo (optional)</a:t>
            </a:r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269" y="-31749"/>
            <a:ext cx="3292440" cy="5207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62" y="360466"/>
            <a:ext cx="1112082" cy="1004786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2114199" y="695848"/>
            <a:ext cx="4494820" cy="288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75" dirty="0" smtClean="0">
                <a:solidFill>
                  <a:srgbClr val="003F5E"/>
                </a:solidFill>
              </a:rPr>
              <a:t>Authentication and Authorisation for Research and Collaboration</a:t>
            </a:r>
            <a:endParaRPr lang="en-GB" sz="1275" dirty="0">
              <a:solidFill>
                <a:srgbClr val="003F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2580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650">
                <a:latin typeface="+mn-lt"/>
              </a:defRPr>
            </a:lvl1pPr>
            <a:lvl2pPr>
              <a:defRPr sz="1350">
                <a:solidFill>
                  <a:srgbClr val="004361"/>
                </a:solidFill>
                <a:latin typeface="+mn-lt"/>
              </a:defRPr>
            </a:lvl2pPr>
            <a:lvl3pPr>
              <a:defRPr sz="1350">
                <a:solidFill>
                  <a:srgbClr val="003F5E"/>
                </a:solidFill>
                <a:latin typeface="+mn-lt"/>
              </a:defRPr>
            </a:lvl3pPr>
            <a:lvl4pPr>
              <a:defRPr sz="1350">
                <a:latin typeface="+mn-lt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41735" y="55987"/>
            <a:ext cx="720906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3938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riehoek">
            <a:extLst>
              <a:ext uri="{FF2B5EF4-FFF2-40B4-BE49-F238E27FC236}">
                <a16:creationId xmlns:a16="http://schemas.microsoft.com/office/drawing/2014/main" id="{D94CC9BE-E0E2-DD44-99EA-8079FEA30B0A}"/>
              </a:ext>
            </a:extLst>
          </p:cNvPr>
          <p:cNvSpPr/>
          <p:nvPr userDrawn="1"/>
        </p:nvSpPr>
        <p:spPr>
          <a:xfrm>
            <a:off x="-819" y="1067"/>
            <a:ext cx="7262999" cy="26439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anchor="b"/>
          <a:lstStyle>
            <a:lvl1pPr>
              <a:defRPr sz="3375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8125" y="238125"/>
            <a:ext cx="1905000" cy="748349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FF3F697-74A7-814C-A92A-9DAF02A44E9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70202" y="0"/>
            <a:ext cx="4673798" cy="5149623"/>
          </a:xfrm>
          <a:custGeom>
            <a:avLst/>
            <a:gdLst>
              <a:gd name="connsiteX0" fmla="*/ 0 w 12463462"/>
              <a:gd name="connsiteY0" fmla="*/ 0 h 13716000"/>
              <a:gd name="connsiteX1" fmla="*/ 12463462 w 12463462"/>
              <a:gd name="connsiteY1" fmla="*/ 0 h 13716000"/>
              <a:gd name="connsiteX2" fmla="*/ 12463462 w 12463462"/>
              <a:gd name="connsiteY2" fmla="*/ 13716000 h 13716000"/>
              <a:gd name="connsiteX3" fmla="*/ 0 w 12463462"/>
              <a:gd name="connsiteY3" fmla="*/ 13716000 h 13716000"/>
              <a:gd name="connsiteX4" fmla="*/ 0 w 12463462"/>
              <a:gd name="connsiteY4" fmla="*/ 0 h 13716000"/>
              <a:gd name="connsiteX0" fmla="*/ 0 w 12463462"/>
              <a:gd name="connsiteY0" fmla="*/ 0 h 13732328"/>
              <a:gd name="connsiteX1" fmla="*/ 12463462 w 12463462"/>
              <a:gd name="connsiteY1" fmla="*/ 0 h 13732328"/>
              <a:gd name="connsiteX2" fmla="*/ 12463462 w 12463462"/>
              <a:gd name="connsiteY2" fmla="*/ 13716000 h 13732328"/>
              <a:gd name="connsiteX3" fmla="*/ 4980215 w 12463462"/>
              <a:gd name="connsiteY3" fmla="*/ 13732328 h 13732328"/>
              <a:gd name="connsiteX4" fmla="*/ 0 w 12463462"/>
              <a:gd name="connsiteY4" fmla="*/ 0 h 13732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3462" h="13732328">
                <a:moveTo>
                  <a:pt x="0" y="0"/>
                </a:moveTo>
                <a:lnTo>
                  <a:pt x="12463462" y="0"/>
                </a:lnTo>
                <a:lnTo>
                  <a:pt x="12463462" y="13716000"/>
                </a:lnTo>
                <a:lnTo>
                  <a:pt x="4980215" y="13732328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69" y="1070674"/>
            <a:ext cx="2428073" cy="50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113284"/>
      </p:ext>
    </p:extLst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369219"/>
            <a:ext cx="4171950" cy="3263504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>
            <a:lvl1pPr>
              <a:defRPr sz="1125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6120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953" y="1260872"/>
            <a:ext cx="413623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1951" y="1866904"/>
            <a:ext cx="4164806" cy="277534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41735" y="55987"/>
            <a:ext cx="720906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46821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:33 Text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6" y="1143003"/>
            <a:ext cx="5898092" cy="3489722"/>
          </a:xfrm>
        </p:spPr>
        <p:txBody>
          <a:bodyPr/>
          <a:lstStyle>
            <a:lvl1pPr>
              <a:defRPr sz="1125">
                <a:latin typeface="+mn-lt"/>
              </a:defRPr>
            </a:lvl1pPr>
            <a:lvl2pPr>
              <a:defRPr>
                <a:solidFill>
                  <a:srgbClr val="004361"/>
                </a:solidFill>
                <a:latin typeface="+mn-lt"/>
              </a:defRPr>
            </a:lvl2pPr>
            <a:lvl3pPr>
              <a:defRPr>
                <a:solidFill>
                  <a:srgbClr val="003F5E"/>
                </a:solidFill>
                <a:latin typeface="+mn-lt"/>
              </a:defRPr>
            </a:lvl3pPr>
            <a:lvl4pPr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41735" y="55987"/>
            <a:ext cx="720906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239933" y="114935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6451594" y="1149350"/>
            <a:ext cx="2" cy="351155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76413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341735" y="55987"/>
            <a:ext cx="720906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54359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Image Ba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341735" y="55987"/>
            <a:ext cx="720906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1257300"/>
            <a:ext cx="9144000" cy="1624263"/>
          </a:xfrm>
          <a:prstGeom prst="rect">
            <a:avLst/>
          </a:prstGeom>
          <a:solidFill>
            <a:srgbClr val="013F5E"/>
          </a:solidFill>
          <a:ln>
            <a:solidFill>
              <a:srgbClr val="01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52930" y="3062288"/>
            <a:ext cx="8406062" cy="163604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22534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Image Ba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341735" y="55987"/>
            <a:ext cx="720906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2893595"/>
            <a:ext cx="9144000" cy="1624263"/>
          </a:xfrm>
          <a:prstGeom prst="rect">
            <a:avLst/>
          </a:prstGeom>
          <a:solidFill>
            <a:srgbClr val="004361"/>
          </a:solidFill>
          <a:ln>
            <a:solidFill>
              <a:srgbClr val="01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36215" y="1143439"/>
            <a:ext cx="8486943" cy="15756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84891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38639"/>
            <a:ext cx="4629150" cy="3157149"/>
          </a:xfrm>
        </p:spPr>
        <p:txBody>
          <a:bodyPr/>
          <a:lstStyle>
            <a:lvl1pPr>
              <a:defRPr sz="1350"/>
            </a:lvl1pPr>
            <a:lvl2pPr>
              <a:defRPr sz="1238"/>
            </a:lvl2pPr>
            <a:lvl3pPr>
              <a:defRPr sz="1125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2" y="1231641"/>
            <a:ext cx="3236119" cy="3170100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41735" y="55987"/>
            <a:ext cx="720906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46025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1287628"/>
            <a:ext cx="4629150" cy="3108163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2" y="1287628"/>
            <a:ext cx="3236119" cy="3114116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41735" y="55987"/>
            <a:ext cx="720906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54552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extBox 1"/>
          <p:cNvSpPr txBox="1"/>
          <p:nvPr userDrawn="1"/>
        </p:nvSpPr>
        <p:spPr>
          <a:xfrm>
            <a:off x="489287" y="228602"/>
            <a:ext cx="274184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b="1" dirty="0" smtClean="0">
                <a:solidFill>
                  <a:srgbClr val="003F5D"/>
                </a:solidFill>
              </a:rPr>
              <a:t>Style</a:t>
            </a:r>
            <a:r>
              <a:rPr lang="en-GB" sz="1350" b="1" baseline="0" dirty="0" smtClean="0">
                <a:solidFill>
                  <a:srgbClr val="003F5D"/>
                </a:solidFill>
              </a:rPr>
              <a:t> Guide</a:t>
            </a:r>
          </a:p>
          <a:p>
            <a:r>
              <a:rPr lang="en-GB" sz="1350" baseline="0" dirty="0" smtClean="0">
                <a:solidFill>
                  <a:srgbClr val="F57A1E"/>
                </a:solidFill>
              </a:rPr>
              <a:t>A Guide to Using the AARC Template</a:t>
            </a:r>
            <a:endParaRPr lang="en-GB" sz="1350" dirty="0">
              <a:solidFill>
                <a:srgbClr val="F57A1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585275" y="1519328"/>
            <a:ext cx="7612243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0735" indent="-160735">
              <a:buFont typeface="Arial" panose="020B0604020202020204" pitchFamily="34" charset="0"/>
              <a:buChar char="•"/>
            </a:pPr>
            <a:r>
              <a:rPr lang="en-GB" sz="1350" dirty="0" smtClean="0">
                <a:solidFill>
                  <a:srgbClr val="003F5D"/>
                </a:solidFill>
              </a:rPr>
              <a:t>This template is to</a:t>
            </a:r>
            <a:r>
              <a:rPr lang="en-GB" sz="1350" baseline="0" dirty="0" smtClean="0">
                <a:solidFill>
                  <a:srgbClr val="003F5D"/>
                </a:solidFill>
              </a:rPr>
              <a:t> present information on behalf of the AARC Project</a:t>
            </a:r>
          </a:p>
          <a:p>
            <a:pPr marL="160735" indent="-160735">
              <a:buFont typeface="Arial" panose="020B0604020202020204" pitchFamily="34" charset="0"/>
              <a:buChar char="•"/>
            </a:pPr>
            <a:r>
              <a:rPr lang="en-GB" sz="1350" baseline="0" dirty="0" smtClean="0">
                <a:solidFill>
                  <a:srgbClr val="003F5D"/>
                </a:solidFill>
              </a:rPr>
              <a:t>Font is Calibri and will auto-size. Avoid using a font size less than 18pt.  Main font colour is Teal, </a:t>
            </a:r>
            <a:r>
              <a:rPr lang="en-GB" sz="1350" baseline="0" dirty="0" smtClean="0">
                <a:solidFill>
                  <a:srgbClr val="F57B20"/>
                </a:solidFill>
              </a:rPr>
              <a:t>highlight colour is Orange and should be used sparingly.</a:t>
            </a:r>
            <a:r>
              <a:rPr lang="en-GB" sz="1350" baseline="0" dirty="0" smtClean="0">
                <a:solidFill>
                  <a:srgbClr val="ED1556"/>
                </a:solidFill>
              </a:rPr>
              <a:t> </a:t>
            </a:r>
            <a:r>
              <a:rPr lang="en-GB" sz="1350" baseline="0" dirty="0" smtClean="0">
                <a:solidFill>
                  <a:srgbClr val="003F5D"/>
                </a:solidFill>
              </a:rPr>
              <a:t>If the colours are not shown in PowerPoint use the colour picker to select the correct colour from the logo or these samples</a:t>
            </a:r>
            <a:endParaRPr lang="en-GB" sz="1350" baseline="0" dirty="0" smtClean="0">
              <a:solidFill>
                <a:srgbClr val="ED1556"/>
              </a:solidFill>
            </a:endParaRPr>
          </a:p>
          <a:p>
            <a:pPr marL="160735" indent="-160735">
              <a:buFont typeface="Arial" panose="020B0604020202020204" pitchFamily="34" charset="0"/>
              <a:buChar char="•"/>
            </a:pPr>
            <a:endParaRPr lang="en-GB" sz="1350" baseline="0" dirty="0" smtClean="0">
              <a:solidFill>
                <a:srgbClr val="ED1556"/>
              </a:solidFill>
            </a:endParaRPr>
          </a:p>
          <a:p>
            <a:pPr marL="160735" indent="-160735">
              <a:buFont typeface="Arial" panose="020B0604020202020204" pitchFamily="34" charset="0"/>
              <a:buChar char="•"/>
            </a:pPr>
            <a:r>
              <a:rPr lang="en-GB" sz="1350" baseline="0" dirty="0" smtClean="0">
                <a:solidFill>
                  <a:srgbClr val="003F5D"/>
                </a:solidFill>
              </a:rPr>
              <a:t>The title slide has space for the speaker’s own organisation logo which should be no larger than the main AARC logo </a:t>
            </a:r>
          </a:p>
          <a:p>
            <a:pPr marL="160735" indent="-160735">
              <a:buFont typeface="Arial" panose="020B0604020202020204" pitchFamily="34" charset="0"/>
              <a:buChar char="•"/>
            </a:pPr>
            <a:endParaRPr lang="en-GB" sz="1350" baseline="0" dirty="0" smtClean="0">
              <a:solidFill>
                <a:srgbClr val="003F5D"/>
              </a:solidFill>
            </a:endParaRPr>
          </a:p>
          <a:p>
            <a:pPr marL="160735" indent="-160735">
              <a:buFont typeface="Arial" panose="020B0604020202020204" pitchFamily="34" charset="0"/>
              <a:buChar char="•"/>
            </a:pPr>
            <a:r>
              <a:rPr lang="en-GB" sz="1350" baseline="0" dirty="0" smtClean="0">
                <a:solidFill>
                  <a:srgbClr val="003F5D"/>
                </a:solidFill>
              </a:rPr>
              <a:t>The end slide includes EU logo, copyright, and funding statement and must be included in any slide packs distributed or printed.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8167657" y="4170730"/>
            <a:ext cx="545432" cy="397043"/>
          </a:xfrm>
          <a:prstGeom prst="ellipse">
            <a:avLst/>
          </a:prstGeom>
          <a:solidFill>
            <a:srgbClr val="003F5D"/>
          </a:solidFill>
          <a:ln>
            <a:solidFill>
              <a:srgbClr val="003F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9" name="Oval 8"/>
          <p:cNvSpPr/>
          <p:nvPr userDrawn="1"/>
        </p:nvSpPr>
        <p:spPr>
          <a:xfrm>
            <a:off x="7413676" y="4170730"/>
            <a:ext cx="545432" cy="397043"/>
          </a:xfrm>
          <a:prstGeom prst="ellipse">
            <a:avLst/>
          </a:prstGeom>
          <a:solidFill>
            <a:srgbClr val="F6791C"/>
          </a:solidFill>
          <a:ln>
            <a:solidFill>
              <a:srgbClr val="F679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</p:spTree>
    <p:extLst>
      <p:ext uri="{BB962C8B-B14F-4D97-AF65-F5344CB8AC3E}">
        <p14:creationId xmlns:p14="http://schemas.microsoft.com/office/powerpoint/2010/main" val="9180394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(Must be includ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2"/>
            <a:ext cx="9144001" cy="5143501"/>
          </a:xfrm>
          <a:prstGeom prst="rect">
            <a:avLst/>
          </a:prstGeom>
          <a:solidFill>
            <a:srgbClr val="003F5E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b="30428"/>
          <a:stretch/>
        </p:blipFill>
        <p:spPr>
          <a:xfrm>
            <a:off x="3912801" y="3627819"/>
            <a:ext cx="1038989" cy="5892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367" y="4474784"/>
            <a:ext cx="325256" cy="220998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3061687" y="1796681"/>
            <a:ext cx="285552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300" dirty="0" smtClean="0">
                <a:solidFill>
                  <a:schemeClr val="bg1"/>
                </a:solidFill>
              </a:rPr>
              <a:t>Thank you</a:t>
            </a:r>
          </a:p>
          <a:p>
            <a:pPr algn="ctr"/>
            <a:r>
              <a:rPr lang="en-GB" sz="3300" dirty="0" smtClean="0">
                <a:solidFill>
                  <a:srgbClr val="F6791C"/>
                </a:solidFill>
              </a:rPr>
              <a:t>Any</a:t>
            </a:r>
            <a:r>
              <a:rPr lang="en-GB" sz="3300" baseline="0" dirty="0" smtClean="0">
                <a:solidFill>
                  <a:srgbClr val="F6791C"/>
                </a:solidFill>
              </a:rPr>
              <a:t> Questions?</a:t>
            </a:r>
            <a:endParaRPr lang="en-GB" sz="3300" dirty="0">
              <a:solidFill>
                <a:srgbClr val="F6791C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268" y="-37666"/>
            <a:ext cx="3296182" cy="5212918"/>
          </a:xfrm>
          <a:prstGeom prst="rect">
            <a:avLst/>
          </a:prstGeom>
        </p:spPr>
      </p:pic>
      <p:sp>
        <p:nvSpPr>
          <p:cNvPr id="25" name="Content Placeholder 24"/>
          <p:cNvSpPr>
            <a:spLocks noGrp="1"/>
          </p:cNvSpPr>
          <p:nvPr>
            <p:ph sz="quarter" idx="11" hasCustomPrompt="1"/>
          </p:nvPr>
        </p:nvSpPr>
        <p:spPr>
          <a:xfrm>
            <a:off x="2822375" y="3085156"/>
            <a:ext cx="3334147" cy="280283"/>
          </a:xfr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Presenter email address</a:t>
            </a:r>
            <a:endParaRPr lang="en-GB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2294551" y="4716979"/>
            <a:ext cx="43588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5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GÉANT  on behalf of the AARC project.</a:t>
            </a:r>
          </a:p>
          <a:p>
            <a:pPr algn="ctr"/>
            <a:r>
              <a:rPr lang="en-GB" sz="45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The work leading to these results has received funding from the European Union’s Horizon 2020 research and innovation programme under Grant Agreement No. 653965 (AARC).</a:t>
            </a:r>
            <a:endParaRPr lang="en-GB" sz="45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3955102" y="4193370"/>
            <a:ext cx="1085554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50" dirty="0" smtClean="0">
                <a:solidFill>
                  <a:schemeClr val="bg1"/>
                </a:solidFill>
              </a:rPr>
              <a:t>https://aarc-project.eu</a:t>
            </a:r>
            <a:endParaRPr lang="en-GB" sz="7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899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8669759" cy="3373033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63"/>
            </a:lvl1pPr>
            <a:lvl2pPr marL="119063" indent="0">
              <a:buFont typeface="Arial" panose="020B0604020202020204" pitchFamily="34" charset="0"/>
              <a:buNone/>
              <a:defRPr/>
            </a:lvl2pPr>
            <a:lvl3pPr marL="288925" indent="0">
              <a:buFont typeface="Arial" panose="020B0604020202020204" pitchFamily="34" charset="0"/>
              <a:buNone/>
              <a:defRPr/>
            </a:lvl3pPr>
            <a:lvl4pPr marL="401638" indent="0">
              <a:buFont typeface="Arial" panose="020B0604020202020204" pitchFamily="34" charset="0"/>
              <a:buNone/>
              <a:defRPr/>
            </a:lvl4pPr>
            <a:lvl5pPr marL="515938" indent="0">
              <a:buFont typeface="Arial" panose="020B0604020202020204" pitchFamily="34" charset="0"/>
              <a:buNone/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Building the anycasted RCauth Federated authentication proxy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011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5649281"/>
      </p:ext>
    </p:extLst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Voorbla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" name="NIKHEF_PATROON1.png" descr="NIKHEF_PATROON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28926" y="98775"/>
            <a:ext cx="7123931" cy="4945950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Vorm"/>
          <p:cNvSpPr/>
          <p:nvPr/>
        </p:nvSpPr>
        <p:spPr>
          <a:xfrm>
            <a:off x="7262180" y="1067"/>
            <a:ext cx="1916944" cy="5141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21113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" name="Driehoek"/>
          <p:cNvSpPr/>
          <p:nvPr/>
        </p:nvSpPr>
        <p:spPr>
          <a:xfrm>
            <a:off x="-819" y="1067"/>
            <a:ext cx="7262999" cy="26439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 dirty="0"/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anchor="b"/>
          <a:lstStyle>
            <a:lvl1pPr>
              <a:defRPr sz="3375" cap="none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0" name="Tekst"/>
          <p:cNvSpPr txBox="1">
            <a:spLocks noGrp="1"/>
          </p:cNvSpPr>
          <p:nvPr>
            <p:ph type="body" sz="quarter" idx="13"/>
          </p:nvPr>
        </p:nvSpPr>
        <p:spPr>
          <a:xfrm>
            <a:off x="5768975" y="2716932"/>
            <a:ext cx="2443114" cy="2182697"/>
          </a:xfrm>
          <a:prstGeom prst="rect">
            <a:avLst/>
          </a:prstGeom>
        </p:spPr>
        <p:txBody>
          <a:bodyPr anchor="b"/>
          <a:lstStyle>
            <a:lvl1pPr>
              <a:defRPr sz="1600" baseline="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8125" y="238125"/>
            <a:ext cx="1905000" cy="7483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69" y="1070674"/>
            <a:ext cx="2428073" cy="5047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69" y="1070674"/>
            <a:ext cx="2428073" cy="50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661294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oorblad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">
            <a:extLst>
              <a:ext uri="{FF2B5EF4-FFF2-40B4-BE49-F238E27FC236}">
                <a16:creationId xmlns:a16="http://schemas.microsoft.com/office/drawing/2014/main" id="{CF5EDDB9-7A86-D04C-9401-98EF4D0D7E67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4" name="NIKHEF_PATROON5.png">
            <a:extLst>
              <a:ext uri="{FF2B5EF4-FFF2-40B4-BE49-F238E27FC236}">
                <a16:creationId xmlns:a16="http://schemas.microsoft.com/office/drawing/2014/main" id="{10B15CBC-C311-4E4C-B35B-5B9ACCE31A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070" y="873934"/>
            <a:ext cx="4044130" cy="3692993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Vorm">
            <a:extLst>
              <a:ext uri="{FF2B5EF4-FFF2-40B4-BE49-F238E27FC236}">
                <a16:creationId xmlns:a16="http://schemas.microsoft.com/office/drawing/2014/main" id="{2F26257E-A76C-5E40-B770-327856CFA5B4}"/>
              </a:ext>
            </a:extLst>
          </p:cNvPr>
          <p:cNvSpPr/>
          <p:nvPr/>
        </p:nvSpPr>
        <p:spPr>
          <a:xfrm rot="10800000">
            <a:off x="-40143" y="1067"/>
            <a:ext cx="6399866" cy="5141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" name="Tekst">
            <a:extLst>
              <a:ext uri="{FF2B5EF4-FFF2-40B4-BE49-F238E27FC236}">
                <a16:creationId xmlns:a16="http://schemas.microsoft.com/office/drawing/2014/main" id="{095B19CA-2E01-7341-ABB3-F760D1C40DC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573341" y="2716932"/>
            <a:ext cx="2331716" cy="2182697"/>
          </a:xfrm>
          <a:prstGeom prst="rect">
            <a:avLst/>
          </a:prstGeom>
        </p:spPr>
        <p:txBody>
          <a:bodyPr anchor="b"/>
          <a:lstStyle>
            <a:lvl1pPr>
              <a:defRPr sz="160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anchor="b"/>
          <a:lstStyle>
            <a:lvl1pPr>
              <a:defRPr sz="3375" cap="none" baseline="0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8" name="NIKHEF_LOGO_groot2.png" descr="NIKHEF_LOGO_groot2.png">
            <a:extLst>
              <a:ext uri="{FF2B5EF4-FFF2-40B4-BE49-F238E27FC236}">
                <a16:creationId xmlns:a16="http://schemas.microsoft.com/office/drawing/2014/main" id="{59A200F2-14CE-0F42-A103-3A81AC649A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8125" y="238125"/>
            <a:ext cx="1905001" cy="748349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E3D88B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69" y="1223532"/>
            <a:ext cx="2657839" cy="552551"/>
          </a:xfrm>
          <a:prstGeom prst="rect">
            <a:avLst/>
          </a:prstGeom>
        </p:spPr>
      </p:pic>
      <p:sp>
        <p:nvSpPr>
          <p:cNvPr id="10" name="Rechthoek">
            <a:extLst>
              <a:ext uri="{FF2B5EF4-FFF2-40B4-BE49-F238E27FC236}">
                <a16:creationId xmlns:a16="http://schemas.microsoft.com/office/drawing/2014/main" id="{CF5EDDB9-7A86-D04C-9401-98EF4D0D7E6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1" name="NIKHEF_PATROON5.png">
            <a:extLst>
              <a:ext uri="{FF2B5EF4-FFF2-40B4-BE49-F238E27FC236}">
                <a16:creationId xmlns:a16="http://schemas.microsoft.com/office/drawing/2014/main" id="{10B15CBC-C311-4E4C-B35B-5B9ACCE31A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070" y="873934"/>
            <a:ext cx="4044130" cy="3692993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Vorm">
            <a:extLst>
              <a:ext uri="{FF2B5EF4-FFF2-40B4-BE49-F238E27FC236}">
                <a16:creationId xmlns:a16="http://schemas.microsoft.com/office/drawing/2014/main" id="{2F26257E-A76C-5E40-B770-327856CFA5B4}"/>
              </a:ext>
            </a:extLst>
          </p:cNvPr>
          <p:cNvSpPr/>
          <p:nvPr userDrawn="1"/>
        </p:nvSpPr>
        <p:spPr>
          <a:xfrm rot="10800000">
            <a:off x="-40143" y="1067"/>
            <a:ext cx="6399866" cy="5141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7" name="NIKHEF_LOGO_groot2.png" descr="NIKHEF_LOGO_groot2.png">
            <a:extLst>
              <a:ext uri="{FF2B5EF4-FFF2-40B4-BE49-F238E27FC236}">
                <a16:creationId xmlns:a16="http://schemas.microsoft.com/office/drawing/2014/main" id="{59A200F2-14CE-0F42-A103-3A81AC649A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238125" y="238125"/>
            <a:ext cx="1905001" cy="74834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rgbClr val="E3D88B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69" y="1223532"/>
            <a:ext cx="2657839" cy="55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787892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oorblad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">
            <a:extLst>
              <a:ext uri="{FF2B5EF4-FFF2-40B4-BE49-F238E27FC236}">
                <a16:creationId xmlns:a16="http://schemas.microsoft.com/office/drawing/2014/main" id="{239C9850-7907-4B45-AD97-31A4432A1B9C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0" name="NIKHEF_PATROON6.png">
            <a:extLst>
              <a:ext uri="{FF2B5EF4-FFF2-40B4-BE49-F238E27FC236}">
                <a16:creationId xmlns:a16="http://schemas.microsoft.com/office/drawing/2014/main" id="{97CF3DCA-6A1B-6F45-9EA9-4D7C469FC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443" y="531491"/>
            <a:ext cx="4364024" cy="3985112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Vorm">
            <a:extLst>
              <a:ext uri="{FF2B5EF4-FFF2-40B4-BE49-F238E27FC236}">
                <a16:creationId xmlns:a16="http://schemas.microsoft.com/office/drawing/2014/main" id="{649A8509-C260-3449-8987-DC7F00F54DDA}"/>
              </a:ext>
            </a:extLst>
          </p:cNvPr>
          <p:cNvSpPr/>
          <p:nvPr/>
        </p:nvSpPr>
        <p:spPr>
          <a:xfrm rot="10800000">
            <a:off x="-40143" y="1067"/>
            <a:ext cx="6399866" cy="5141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2" name="Tekst">
            <a:extLst>
              <a:ext uri="{FF2B5EF4-FFF2-40B4-BE49-F238E27FC236}">
                <a16:creationId xmlns:a16="http://schemas.microsoft.com/office/drawing/2014/main" id="{1BE53F92-048C-8D4C-9E5F-D05CF7DDA73A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573341" y="2716932"/>
            <a:ext cx="2331716" cy="2182697"/>
          </a:xfrm>
          <a:prstGeom prst="rect">
            <a:avLst/>
          </a:prstGeom>
        </p:spPr>
        <p:txBody>
          <a:bodyPr anchor="b"/>
          <a:lstStyle>
            <a:lvl1pPr>
              <a:defRPr sz="160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7" name="NIKHEF_LOGO_groot3.png" descr="NIKHEF_LOGO_groot3.png">
            <a:extLst>
              <a:ext uri="{FF2B5EF4-FFF2-40B4-BE49-F238E27FC236}">
                <a16:creationId xmlns:a16="http://schemas.microsoft.com/office/drawing/2014/main" id="{6DF12E6D-91A2-994D-A848-DF0527EFDC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8125" y="238125"/>
            <a:ext cx="1905001" cy="748349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anchor="b"/>
          <a:lstStyle>
            <a:lvl1pPr>
              <a:defRPr sz="3375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59" y="1181003"/>
            <a:ext cx="2614842" cy="543612"/>
          </a:xfrm>
          <a:prstGeom prst="rect">
            <a:avLst/>
          </a:prstGeom>
        </p:spPr>
      </p:pic>
      <p:sp>
        <p:nvSpPr>
          <p:cNvPr id="13" name="Rechthoek">
            <a:extLst>
              <a:ext uri="{FF2B5EF4-FFF2-40B4-BE49-F238E27FC236}">
                <a16:creationId xmlns:a16="http://schemas.microsoft.com/office/drawing/2014/main" id="{239C9850-7907-4B45-AD97-31A4432A1B9C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4" name="NIKHEF_PATROON6.png">
            <a:extLst>
              <a:ext uri="{FF2B5EF4-FFF2-40B4-BE49-F238E27FC236}">
                <a16:creationId xmlns:a16="http://schemas.microsoft.com/office/drawing/2014/main" id="{97CF3DCA-6A1B-6F45-9EA9-4D7C469FCE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443" y="531491"/>
            <a:ext cx="4364024" cy="3985112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Vorm">
            <a:extLst>
              <a:ext uri="{FF2B5EF4-FFF2-40B4-BE49-F238E27FC236}">
                <a16:creationId xmlns:a16="http://schemas.microsoft.com/office/drawing/2014/main" id="{649A8509-C260-3449-8987-DC7F00F54DDA}"/>
              </a:ext>
            </a:extLst>
          </p:cNvPr>
          <p:cNvSpPr/>
          <p:nvPr userDrawn="1"/>
        </p:nvSpPr>
        <p:spPr>
          <a:xfrm rot="10800000">
            <a:off x="-40143" y="1067"/>
            <a:ext cx="6399866" cy="5141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" name="NIKHEF_LOGO_groot3.png" descr="NIKHEF_LOGO_groot3.png">
            <a:extLst>
              <a:ext uri="{FF2B5EF4-FFF2-40B4-BE49-F238E27FC236}">
                <a16:creationId xmlns:a16="http://schemas.microsoft.com/office/drawing/2014/main" id="{6DF12E6D-91A2-994D-A848-DF0527EFDC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238125" y="238125"/>
            <a:ext cx="1905001" cy="7483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59" y="1181003"/>
            <a:ext cx="2614842" cy="54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256362"/>
      </p:ext>
    </p:extLst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oorblad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NIKHEF_PATROON3.png">
            <a:extLst>
              <a:ext uri="{FF2B5EF4-FFF2-40B4-BE49-F238E27FC236}">
                <a16:creationId xmlns:a16="http://schemas.microsoft.com/office/drawing/2014/main" id="{117B1C4A-E71D-C149-A599-6C54348A35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351" y="436086"/>
            <a:ext cx="3919974" cy="408678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Vorm">
            <a:extLst>
              <a:ext uri="{FF2B5EF4-FFF2-40B4-BE49-F238E27FC236}">
                <a16:creationId xmlns:a16="http://schemas.microsoft.com/office/drawing/2014/main" id="{96100131-228D-D34D-9A53-6D440D784316}"/>
              </a:ext>
            </a:extLst>
          </p:cNvPr>
          <p:cNvSpPr/>
          <p:nvPr/>
        </p:nvSpPr>
        <p:spPr>
          <a:xfrm rot="10800000">
            <a:off x="-40143" y="1067"/>
            <a:ext cx="6399866" cy="5141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8" name="Tekst">
            <a:extLst>
              <a:ext uri="{FF2B5EF4-FFF2-40B4-BE49-F238E27FC236}">
                <a16:creationId xmlns:a16="http://schemas.microsoft.com/office/drawing/2014/main" id="{BDDDFCA9-F825-5B4E-AE28-D51CB58FFAB5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573341" y="2716932"/>
            <a:ext cx="2331716" cy="2182697"/>
          </a:xfrm>
          <a:prstGeom prst="rect">
            <a:avLst/>
          </a:prstGeom>
        </p:spPr>
        <p:txBody>
          <a:bodyPr anchor="b"/>
          <a:lstStyle>
            <a:lvl1pPr>
              <a:defRPr sz="160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anchor="b"/>
          <a:lstStyle>
            <a:lvl1pPr>
              <a:defRPr sz="3375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8125" y="238125"/>
            <a:ext cx="1905000" cy="748349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69" y="1070674"/>
            <a:ext cx="2428073" cy="504784"/>
          </a:xfrm>
          <a:prstGeom prst="rect">
            <a:avLst/>
          </a:prstGeom>
        </p:spPr>
      </p:pic>
      <p:pic>
        <p:nvPicPr>
          <p:cNvPr id="10" name="NIKHEF_PATROON3.png">
            <a:extLst>
              <a:ext uri="{FF2B5EF4-FFF2-40B4-BE49-F238E27FC236}">
                <a16:creationId xmlns:a16="http://schemas.microsoft.com/office/drawing/2014/main" id="{117B1C4A-E71D-C149-A599-6C54348A35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351" y="436086"/>
            <a:ext cx="3919974" cy="4086780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Vorm">
            <a:extLst>
              <a:ext uri="{FF2B5EF4-FFF2-40B4-BE49-F238E27FC236}">
                <a16:creationId xmlns:a16="http://schemas.microsoft.com/office/drawing/2014/main" id="{96100131-228D-D34D-9A53-6D440D784316}"/>
              </a:ext>
            </a:extLst>
          </p:cNvPr>
          <p:cNvSpPr/>
          <p:nvPr userDrawn="1"/>
        </p:nvSpPr>
        <p:spPr>
          <a:xfrm rot="10800000">
            <a:off x="-40143" y="1067"/>
            <a:ext cx="6399866" cy="5141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69" y="1070674"/>
            <a:ext cx="2428073" cy="50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247639"/>
      </p:ext>
    </p:extLst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oorblad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riehoek">
            <a:extLst>
              <a:ext uri="{FF2B5EF4-FFF2-40B4-BE49-F238E27FC236}">
                <a16:creationId xmlns:a16="http://schemas.microsoft.com/office/drawing/2014/main" id="{D94CC9BE-E0E2-DD44-99EA-8079FEA30B0A}"/>
              </a:ext>
            </a:extLst>
          </p:cNvPr>
          <p:cNvSpPr/>
          <p:nvPr/>
        </p:nvSpPr>
        <p:spPr>
          <a:xfrm>
            <a:off x="-819" y="1067"/>
            <a:ext cx="7262999" cy="26439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anchor="b"/>
          <a:lstStyle>
            <a:lvl1pPr>
              <a:defRPr sz="3375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8125" y="238125"/>
            <a:ext cx="1905000" cy="748349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FF3F697-74A7-814C-A92A-9DAF02A44E9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70202" y="0"/>
            <a:ext cx="4673798" cy="5149623"/>
          </a:xfrm>
          <a:custGeom>
            <a:avLst/>
            <a:gdLst>
              <a:gd name="connsiteX0" fmla="*/ 0 w 12463462"/>
              <a:gd name="connsiteY0" fmla="*/ 0 h 13716000"/>
              <a:gd name="connsiteX1" fmla="*/ 12463462 w 12463462"/>
              <a:gd name="connsiteY1" fmla="*/ 0 h 13716000"/>
              <a:gd name="connsiteX2" fmla="*/ 12463462 w 12463462"/>
              <a:gd name="connsiteY2" fmla="*/ 13716000 h 13716000"/>
              <a:gd name="connsiteX3" fmla="*/ 0 w 12463462"/>
              <a:gd name="connsiteY3" fmla="*/ 13716000 h 13716000"/>
              <a:gd name="connsiteX4" fmla="*/ 0 w 12463462"/>
              <a:gd name="connsiteY4" fmla="*/ 0 h 13716000"/>
              <a:gd name="connsiteX0" fmla="*/ 0 w 12463462"/>
              <a:gd name="connsiteY0" fmla="*/ 0 h 13732328"/>
              <a:gd name="connsiteX1" fmla="*/ 12463462 w 12463462"/>
              <a:gd name="connsiteY1" fmla="*/ 0 h 13732328"/>
              <a:gd name="connsiteX2" fmla="*/ 12463462 w 12463462"/>
              <a:gd name="connsiteY2" fmla="*/ 13716000 h 13732328"/>
              <a:gd name="connsiteX3" fmla="*/ 4980215 w 12463462"/>
              <a:gd name="connsiteY3" fmla="*/ 13732328 h 13732328"/>
              <a:gd name="connsiteX4" fmla="*/ 0 w 12463462"/>
              <a:gd name="connsiteY4" fmla="*/ 0 h 13732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3462" h="13732328">
                <a:moveTo>
                  <a:pt x="0" y="0"/>
                </a:moveTo>
                <a:lnTo>
                  <a:pt x="12463462" y="0"/>
                </a:lnTo>
                <a:lnTo>
                  <a:pt x="12463462" y="13716000"/>
                </a:lnTo>
                <a:lnTo>
                  <a:pt x="4980215" y="13732328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69" y="1070674"/>
            <a:ext cx="2428073" cy="504784"/>
          </a:xfrm>
          <a:prstGeom prst="rect">
            <a:avLst/>
          </a:prstGeom>
        </p:spPr>
      </p:pic>
      <p:sp>
        <p:nvSpPr>
          <p:cNvPr id="8" name="Driehoek">
            <a:extLst>
              <a:ext uri="{FF2B5EF4-FFF2-40B4-BE49-F238E27FC236}">
                <a16:creationId xmlns:a16="http://schemas.microsoft.com/office/drawing/2014/main" id="{D94CC9BE-E0E2-DD44-99EA-8079FEA30B0A}"/>
              </a:ext>
            </a:extLst>
          </p:cNvPr>
          <p:cNvSpPr/>
          <p:nvPr userDrawn="1"/>
        </p:nvSpPr>
        <p:spPr>
          <a:xfrm>
            <a:off x="-819" y="1067"/>
            <a:ext cx="7262999" cy="26439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69" y="1070674"/>
            <a:ext cx="2428073" cy="50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092202"/>
      </p:ext>
    </p:extLst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8669759" cy="3373033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63"/>
            </a:lvl1pPr>
            <a:lvl2pPr marL="119063" indent="0">
              <a:buFont typeface="Arial" panose="020B0604020202020204" pitchFamily="34" charset="0"/>
              <a:buNone/>
              <a:defRPr/>
            </a:lvl2pPr>
            <a:lvl3pPr marL="288925" indent="0">
              <a:buFont typeface="Arial" panose="020B0604020202020204" pitchFamily="34" charset="0"/>
              <a:buNone/>
              <a:defRPr/>
            </a:lvl3pPr>
            <a:lvl4pPr marL="401638" indent="0">
              <a:buFont typeface="Arial" panose="020B0604020202020204" pitchFamily="34" charset="0"/>
              <a:buNone/>
              <a:defRPr/>
            </a:lvl4pPr>
            <a:lvl5pPr marL="515938" indent="0">
              <a:buFont typeface="Arial" panose="020B0604020202020204" pitchFamily="34" charset="0"/>
              <a:buNone/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Building the anycasted RCauth Federated authentication proxy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011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5006347"/>
      </p:ext>
    </p:extLst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[A2]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Building the anycasted RCauth Federated authentication proxy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011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0596938"/>
      </p:ext>
    </p:extLst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section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3280613"/>
            <a:ext cx="5772150" cy="993775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6F257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Building the anycasted RCauth Federated authentication proxy</a:t>
            </a:r>
            <a:endParaRPr lang="nl-NL" dirty="0"/>
          </a:p>
        </p:txBody>
      </p:sp>
      <p:pic>
        <p:nvPicPr>
          <p:cNvPr id="6" name="NIKHEF_PATROON3.png">
            <a:extLst>
              <a:ext uri="{FF2B5EF4-FFF2-40B4-BE49-F238E27FC236}">
                <a16:creationId xmlns:a16="http://schemas.microsoft.com/office/drawing/2014/main" id="{117B1C4A-E71D-C149-A599-6C54348A35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7" r="-3946"/>
          <a:stretch/>
        </p:blipFill>
        <p:spPr>
          <a:xfrm>
            <a:off x="0" y="187608"/>
            <a:ext cx="2743200" cy="408678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3200" y="2022475"/>
            <a:ext cx="5772150" cy="914400"/>
          </a:xfrm>
        </p:spPr>
        <p:txBody>
          <a:bodyPr anchor="b"/>
          <a:lstStyle>
            <a:lvl1pPr marL="0" marR="0" indent="0" algn="l" defTabSz="3095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6F2575"/>
                </a:solidFill>
              </a:defRPr>
            </a:lvl1pPr>
            <a:lvl2pPr marL="0" indent="0">
              <a:defRPr>
                <a:solidFill>
                  <a:schemeClr val="accent4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7" name="NIKHEF_PATROON3.png">
            <a:extLst>
              <a:ext uri="{FF2B5EF4-FFF2-40B4-BE49-F238E27FC236}">
                <a16:creationId xmlns:a16="http://schemas.microsoft.com/office/drawing/2014/main" id="{117B1C4A-E71D-C149-A599-6C54348A35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7" r="-3946"/>
          <a:stretch/>
        </p:blipFill>
        <p:spPr>
          <a:xfrm>
            <a:off x="0" y="187608"/>
            <a:ext cx="2743200" cy="408678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89463490"/>
      </p:ext>
    </p:extLst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9144000" cy="457734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8669759" cy="3373033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63">
                <a:solidFill>
                  <a:srgbClr val="E3D88B"/>
                </a:solidFill>
              </a:defRPr>
            </a:lvl1pPr>
            <a:lvl2pPr marL="119063" indent="0">
              <a:buFont typeface="Arial" panose="020B0604020202020204" pitchFamily="34" charset="0"/>
              <a:buNone/>
              <a:defRPr/>
            </a:lvl2pPr>
            <a:lvl3pPr marL="288925" indent="0">
              <a:buFont typeface="Arial" panose="020B0604020202020204" pitchFamily="34" charset="0"/>
              <a:buNone/>
              <a:defRPr/>
            </a:lvl3pPr>
            <a:lvl4pPr marL="401638" indent="0">
              <a:buFont typeface="Arial" panose="020B0604020202020204" pitchFamily="34" charset="0"/>
              <a:buNone/>
              <a:defRPr/>
            </a:lvl4pPr>
            <a:lvl5pPr marL="515938" indent="0">
              <a:buFont typeface="Arial" panose="020B0604020202020204" pitchFamily="34" charset="0"/>
              <a:buNone/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Building the anycasted RCauth Federated authentication proxy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9144000" cy="457734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449777258"/>
      </p:ext>
    </p:extLst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9144000" cy="457734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Building the anycasted RCauth Federated authentication proxy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1"/>
            <a:ext cx="9144000" cy="457734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715202273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[A2]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Building the anycasted RCauth Federated authentication proxy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011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2747471"/>
      </p:ext>
    </p:extLst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section_titl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9144000" cy="457734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Building the anycasted RCauth Federated authentication proxy</a:t>
            </a:r>
            <a:endParaRPr lang="nl-NL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94418" y="3280613"/>
            <a:ext cx="5020932" cy="993775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E3D88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10" name="NIKHEF_PATROON1.png" descr="NIKHEF_PATROON1.png"/>
          <p:cNvPicPr>
            <a:picLocks noChangeAspect="1"/>
          </p:cNvPicPr>
          <p:nvPr/>
        </p:nvPicPr>
        <p:blipFill rotWithShape="1">
          <a:blip r:embed="rId2">
            <a:extLst/>
          </a:blip>
          <a:srcRect l="3709" t="15831" r="44950" b="12066"/>
          <a:stretch/>
        </p:blipFill>
        <p:spPr>
          <a:xfrm rot="10800000">
            <a:off x="0" y="505593"/>
            <a:ext cx="3657600" cy="356616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495040" y="2022475"/>
            <a:ext cx="5020310" cy="914400"/>
          </a:xfrm>
        </p:spPr>
        <p:txBody>
          <a:bodyPr anchor="b"/>
          <a:lstStyle>
            <a:lvl1pPr marL="0" marR="0" indent="0" algn="l" defTabSz="3095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E3D88B"/>
                </a:solidFill>
              </a:defRPr>
            </a:lvl1pPr>
            <a:lvl2pPr marL="0" indent="0">
              <a:defRPr>
                <a:solidFill>
                  <a:schemeClr val="accent4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75582480"/>
      </p:ext>
    </p:extLst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7796"/>
            <a:ext cx="4191769" cy="3366079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070"/>
            <a:ext cx="4193009" cy="3373759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Building the anycasted RCauth Federated authentication proxy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7182293"/>
      </p:ext>
    </p:extLst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[A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sp>
        <p:nvSpPr>
          <p:cNvPr id="196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9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B83153A6-F6AA-7F44-8E1F-AAB407344F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Building the anycasted RCauth Federated authentication proxy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DC859610-B140-AC4F-91F1-D90108BC3EA2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6351012"/>
      </p:ext>
    </p:extLst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[A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jdelijke aanduiding voor voettekst 9">
            <a:extLst>
              <a:ext uri="{FF2B5EF4-FFF2-40B4-BE49-F238E27FC236}">
                <a16:creationId xmlns:a16="http://schemas.microsoft.com/office/drawing/2014/main" id="{D8CA713B-5C09-4E4F-9C38-F857A8727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Building the anycasted RCauth Federated authentication proxy</a:t>
            </a:r>
            <a:endParaRPr lang="nl-NL" dirty="0"/>
          </a:p>
        </p:txBody>
      </p:sp>
      <p:sp>
        <p:nvSpPr>
          <p:cNvPr id="7" name="HOOFDTITEL VAN DEZE SLIDE, EVENTUEEL OVER MEERDERE REGELS.">
            <a:extLst>
              <a:ext uri="{FF2B5EF4-FFF2-40B4-BE49-F238E27FC236}">
                <a16:creationId xmlns:a16="http://schemas.microsoft.com/office/drawing/2014/main" id="{B102C488-C56D-1745-89EB-AEBECD0741F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38125"/>
            <a:ext cx="4193009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Hoofdtekst">
            <a:extLst>
              <a:ext uri="{FF2B5EF4-FFF2-40B4-BE49-F238E27FC236}">
                <a16:creationId xmlns:a16="http://schemas.microsoft.com/office/drawing/2014/main" id="{C74FE25D-C6A2-C04E-A06E-A3DFC5860968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9" name="Afbeelding">
            <a:extLst>
              <a:ext uri="{FF2B5EF4-FFF2-40B4-BE49-F238E27FC236}">
                <a16:creationId xmlns:a16="http://schemas.microsoft.com/office/drawing/2014/main" id="{14E92ADA-9A18-D848-96CE-8133951A757C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4715073" y="0"/>
            <a:ext cx="4428927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31039803"/>
      </p:ext>
    </p:extLst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[A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sp>
        <p:nvSpPr>
          <p:cNvPr id="279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80" name="Afbeelding"/>
          <p:cNvSpPr>
            <a:spLocks noGrp="1"/>
          </p:cNvSpPr>
          <p:nvPr>
            <p:ph type="pic" idx="14"/>
          </p:nvPr>
        </p:nvSpPr>
        <p:spPr>
          <a:xfrm>
            <a:off x="2667570" y="0"/>
            <a:ext cx="6476430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6" name="Tijdelijke aanduiding voor voettekst 9">
            <a:extLst>
              <a:ext uri="{FF2B5EF4-FFF2-40B4-BE49-F238E27FC236}">
                <a16:creationId xmlns:a16="http://schemas.microsoft.com/office/drawing/2014/main" id="{D8CA713B-5C09-4E4F-9C38-F857A8727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Building the anycasted RCauth Federated authentication proxy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9076403"/>
      </p:ext>
    </p:extLst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[B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Building the anycasted RCauth Federated authentication proxy</a:t>
            </a:r>
            <a:endParaRPr lang="nl-NL" dirty="0"/>
          </a:p>
        </p:txBody>
      </p:sp>
      <p:sp>
        <p:nvSpPr>
          <p:cNvPr id="13" name="HOOFDTITEL VAN DEZE SLIDE, EVENTUEEL OVER MEERDERE REGELS.">
            <a:extLst>
              <a:ext uri="{FF2B5EF4-FFF2-40B4-BE49-F238E27FC236}">
                <a16:creationId xmlns:a16="http://schemas.microsoft.com/office/drawing/2014/main" id="{16CD789B-2FDE-9E4F-B724-313FCDA4D896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8F383F54-563B-9A4F-83CE-8C5D2AAC2411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1121"/>
            <a:ext cx="4193009" cy="3379708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57899EC2-C516-AE4D-BD74-2DE60B519F2C}"/>
              </a:ext>
            </a:extLst>
          </p:cNvPr>
          <p:cNvSpPr>
            <a:spLocks noGrp="1"/>
          </p:cNvSpPr>
          <p:nvPr>
            <p:ph type="pic" sz="half" idx="16"/>
          </p:nvPr>
        </p:nvSpPr>
        <p:spPr>
          <a:xfrm>
            <a:off x="4715495" y="961860"/>
            <a:ext cx="4191769" cy="337201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584271"/>
      </p:ext>
    </p:extLst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[B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Building the anycasted RCauth Federated authentication proxy</a:t>
            </a:r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854D6915-EC47-0443-8D2D-B4C6FA02950F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238125" y="961121"/>
            <a:ext cx="4191769" cy="3372754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4D92B7DB-1453-9C41-A644-6FDD87329F0A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1121"/>
            <a:ext cx="4193009" cy="3379708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04D00369-1CA4-7747-BA9D-8239C719DFA1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326803"/>
      </p:ext>
    </p:extLst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[B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Building the anycasted RCauth Federated authentication proxy</a:t>
            </a:r>
            <a:endParaRPr lang="nl-NL" dirty="0"/>
          </a:p>
        </p:txBody>
      </p:sp>
      <p:sp>
        <p:nvSpPr>
          <p:cNvPr id="13" name="Hoofdtekst">
            <a:extLst>
              <a:ext uri="{FF2B5EF4-FFF2-40B4-BE49-F238E27FC236}">
                <a16:creationId xmlns:a16="http://schemas.microsoft.com/office/drawing/2014/main" id="{519E42B3-C5CA-B34A-BFA7-5538D5460E4D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EC571EEC-5282-8A4B-BBE3-EC6B17059A06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1AFB6DD2-2DB6-054C-8587-4E89E3A6EE4B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73492"/>
      </p:ext>
    </p:extLst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[B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Building the anycasted RCauth Federated authentication proxy</a:t>
            </a:r>
            <a:endParaRPr lang="nl-NL" dirty="0"/>
          </a:p>
        </p:txBody>
      </p:sp>
      <p:sp>
        <p:nvSpPr>
          <p:cNvPr id="13" name="HOOFDTITEL VAN DEZE SLIDE, EVENTUEEL OVER MEERDERE REGELS.">
            <a:extLst>
              <a:ext uri="{FF2B5EF4-FFF2-40B4-BE49-F238E27FC236}">
                <a16:creationId xmlns:a16="http://schemas.microsoft.com/office/drawing/2014/main" id="{CECC546E-8411-2446-B343-37FCE081BA5D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38125"/>
            <a:ext cx="4193009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832AADFA-B07E-7045-93DC-A348550AB487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FFA60698-6560-1741-B899-43E9278DBA31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4715073" y="0"/>
            <a:ext cx="4428927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846841"/>
      </p:ext>
    </p:extLst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[B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Building the anycasted RCauth Federated authentication proxy</a:t>
            </a:r>
            <a:endParaRPr lang="nl-NL" dirty="0"/>
          </a:p>
        </p:txBody>
      </p:sp>
      <p:sp>
        <p:nvSpPr>
          <p:cNvPr id="13" name="Foto bijschrift">
            <a:extLst>
              <a:ext uri="{FF2B5EF4-FFF2-40B4-BE49-F238E27FC236}">
                <a16:creationId xmlns:a16="http://schemas.microsoft.com/office/drawing/2014/main" id="{E424E1FF-715F-A04E-A5DD-28E5C7DF8C7F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Afbeelding">
            <a:extLst>
              <a:ext uri="{FF2B5EF4-FFF2-40B4-BE49-F238E27FC236}">
                <a16:creationId xmlns:a16="http://schemas.microsoft.com/office/drawing/2014/main" id="{9B31A421-C084-6941-A8A8-5DFA5DB6612D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67570" y="0"/>
            <a:ext cx="6476430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326204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3280613"/>
            <a:ext cx="5772150" cy="993775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6F257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Building the anycasted RCauth Federated authentication proxy</a:t>
            </a:r>
            <a:endParaRPr lang="nl-NL" dirty="0"/>
          </a:p>
        </p:txBody>
      </p:sp>
      <p:pic>
        <p:nvPicPr>
          <p:cNvPr id="6" name="NIKHEF_PATROON3.png">
            <a:extLst>
              <a:ext uri="{FF2B5EF4-FFF2-40B4-BE49-F238E27FC236}">
                <a16:creationId xmlns:a16="http://schemas.microsoft.com/office/drawing/2014/main" id="{117B1C4A-E71D-C149-A599-6C54348A35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7" r="-3946"/>
          <a:stretch/>
        </p:blipFill>
        <p:spPr>
          <a:xfrm>
            <a:off x="0" y="187608"/>
            <a:ext cx="2743200" cy="408678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3200" y="2022475"/>
            <a:ext cx="5772150" cy="914400"/>
          </a:xfrm>
        </p:spPr>
        <p:txBody>
          <a:bodyPr anchor="b"/>
          <a:lstStyle>
            <a:lvl1pPr marL="0" marR="0" indent="0" algn="l" defTabSz="3095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6F2575"/>
                </a:solidFill>
              </a:defRPr>
            </a:lvl1pPr>
            <a:lvl2pPr marL="0" indent="0">
              <a:defRPr>
                <a:solidFill>
                  <a:schemeClr val="accent4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79528182"/>
      </p:ext>
    </p:extLst>
  </p:cSld>
  <p:clrMapOvr>
    <a:masterClrMapping/>
  </p:clrMapOvr>
  <p:transition spd="med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[C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1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2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8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A6D0FEAE-F148-754A-851C-E90D8F873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Building the anycasted RCauth Federated authentication proxy</a:t>
            </a:r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6EC8961D-AFA0-2141-B213-CDDAD5E88B49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Hoofdtekst">
            <a:extLst>
              <a:ext uri="{FF2B5EF4-FFF2-40B4-BE49-F238E27FC236}">
                <a16:creationId xmlns:a16="http://schemas.microsoft.com/office/drawing/2014/main" id="{58D32B9B-485B-7448-AEFC-33F6D51139A7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4" name="Afbeelding">
            <a:extLst>
              <a:ext uri="{FF2B5EF4-FFF2-40B4-BE49-F238E27FC236}">
                <a16:creationId xmlns:a16="http://schemas.microsoft.com/office/drawing/2014/main" id="{4F1FD79B-1171-2E4D-AE4A-521A5A58D973}"/>
              </a:ext>
            </a:extLst>
          </p:cNvPr>
          <p:cNvSpPr>
            <a:spLocks noGrp="1"/>
          </p:cNvSpPr>
          <p:nvPr>
            <p:ph type="pic" sz="half" idx="16"/>
          </p:nvPr>
        </p:nvSpPr>
        <p:spPr>
          <a:xfrm>
            <a:off x="4715495" y="968520"/>
            <a:ext cx="4191769" cy="336535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696417"/>
      </p:ext>
    </p:extLst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[C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1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2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8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7796"/>
            <a:ext cx="4191769" cy="3366079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8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070"/>
            <a:ext cx="4193009" cy="3373759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8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A6D0FEAE-F148-754A-851C-E90D8F873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Building the anycasted RCauth Federated authentication proxy</a:t>
            </a:r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6EC8961D-AFA0-2141-B213-CDDAD5E88B49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323006"/>
      </p:ext>
    </p:extLst>
  </p:cSld>
  <p:clrMapOvr>
    <a:masterClrMapping/>
  </p:clrMapOvr>
  <p:transition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[C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22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23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2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pic>
        <p:nvPicPr>
          <p:cNvPr id="225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22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F86E10D-74D2-C949-AFEC-6FE315C0C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Building the anycasted RCauth Federated authentication proxy</a:t>
            </a:r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F596623C-DCE5-7141-B4B8-F3C3FF99FC76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233343"/>
      </p:ext>
    </p:extLst>
  </p:cSld>
  <p:clrMapOvr>
    <a:masterClrMapping/>
  </p:clrMapOvr>
  <p:transition spd="med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[C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4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pic>
        <p:nvPicPr>
          <p:cNvPr id="267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HOOFDTITEL VAN DEZE SLIDE, EVENTUEEL OVER MEERDERE REGELS."/>
          <p:cNvSpPr txBox="1">
            <a:spLocks noGrp="1"/>
          </p:cNvSpPr>
          <p:nvPr>
            <p:ph type="body" sz="quarter" idx="13"/>
          </p:nvPr>
        </p:nvSpPr>
        <p:spPr>
          <a:xfrm>
            <a:off x="238125" y="238125"/>
            <a:ext cx="4193009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9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270" name="Afbeelding"/>
          <p:cNvSpPr>
            <a:spLocks noGrp="1"/>
          </p:cNvSpPr>
          <p:nvPr>
            <p:ph type="pic" idx="15"/>
          </p:nvPr>
        </p:nvSpPr>
        <p:spPr>
          <a:xfrm>
            <a:off x="4715073" y="0"/>
            <a:ext cx="4428927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FF5E4FE4-B6DD-BD44-B946-6789BC35F7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Building the anycasted RCauth Federated authentication proxy</a:t>
            </a:r>
            <a:endParaRPr lang="nl-NL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67422"/>
      </p:ext>
    </p:extLst>
  </p:cSld>
  <p:clrMapOvr>
    <a:masterClrMapping/>
  </p:clrMapOvr>
  <p:transition spd="med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[C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4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pic>
        <p:nvPicPr>
          <p:cNvPr id="267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FF5E4FE4-B6DD-BD44-B946-6789BC35F7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Building the anycasted RCauth Federated authentication proxy</a:t>
            </a:r>
            <a:endParaRPr lang="nl-NL" dirty="0"/>
          </a:p>
        </p:txBody>
      </p:sp>
      <p:sp>
        <p:nvSpPr>
          <p:cNvPr id="12" name="Foto bijschrift">
            <a:extLst>
              <a:ext uri="{FF2B5EF4-FFF2-40B4-BE49-F238E27FC236}">
                <a16:creationId xmlns:a16="http://schemas.microsoft.com/office/drawing/2014/main" id="{5CB58DAA-4A13-1D45-8D6B-C9714A08623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FA69A5FC-118C-FD41-9E0E-390B213F5EC9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67570" y="0"/>
            <a:ext cx="6476430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063696"/>
      </p:ext>
    </p:extLst>
  </p:cSld>
  <p:clrMapOvr>
    <a:masterClrMapping/>
  </p:clrMapOvr>
  <p:transition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[D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grpSp>
        <p:nvGrpSpPr>
          <p:cNvPr id="37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317481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Building the anycasted RCauth Federated authentication proxy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Hoofdtekst">
            <a:extLst>
              <a:ext uri="{FF2B5EF4-FFF2-40B4-BE49-F238E27FC236}">
                <a16:creationId xmlns:a16="http://schemas.microsoft.com/office/drawing/2014/main" id="{7DE1DA42-EFA7-7D4A-B851-7B8E5CE6DE1E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1121"/>
            <a:ext cx="7440464" cy="3379708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895390"/>
      </p:ext>
    </p:extLst>
  </p:cSld>
  <p:clrMapOvr>
    <a:masterClrMapping/>
  </p:clrMapOvr>
  <p:transition spd="med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[D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grpSp>
        <p:nvGrpSpPr>
          <p:cNvPr id="37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Building the anycasted RCauth Federated authentication proxy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947EFE01-6BFF-0E44-8E51-5AF6FA991248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4105275" y="968520"/>
            <a:ext cx="3573314" cy="336535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6" name="Hoofdtekst">
            <a:extLst>
              <a:ext uri="{FF2B5EF4-FFF2-40B4-BE49-F238E27FC236}">
                <a16:creationId xmlns:a16="http://schemas.microsoft.com/office/drawing/2014/main" id="{7DE1DA42-EFA7-7D4A-B851-7B8E5CE6DE1E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140982"/>
      </p:ext>
    </p:extLst>
  </p:cSld>
  <p:clrMapOvr>
    <a:masterClrMapping/>
  </p:clrMapOvr>
  <p:transition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[D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sp>
        <p:nvSpPr>
          <p:cNvPr id="371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7796"/>
            <a:ext cx="3573314" cy="3366079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72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095750" y="967070"/>
            <a:ext cx="3572718" cy="3373759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7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Building the anycasted RCauth Federated authentication proxy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437630"/>
      </p:ext>
    </p:extLst>
  </p:cSld>
  <p:clrMapOvr>
    <a:masterClrMapping/>
  </p:clrMapOvr>
  <p:transition spd="med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[D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19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sp>
        <p:nvSpPr>
          <p:cNvPr id="422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4095750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42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42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Building the anycasted RCauth Federated authentication proxy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0E4F1D00-CFCD-EF44-B83A-277DE284857E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331089"/>
      </p:ext>
    </p:extLst>
  </p:cSld>
  <p:clrMapOvr>
    <a:masterClrMapping/>
  </p:clrMapOvr>
  <p:transition spd="med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[D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19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grpSp>
        <p:nvGrpSpPr>
          <p:cNvPr id="42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Building the anycasted RCauth Federated authentication proxy</a:t>
            </a:r>
            <a:endParaRPr lang="nl-NL" dirty="0"/>
          </a:p>
        </p:txBody>
      </p:sp>
      <p:sp>
        <p:nvSpPr>
          <p:cNvPr id="15" name="Hoofdtekst">
            <a:extLst>
              <a:ext uri="{FF2B5EF4-FFF2-40B4-BE49-F238E27FC236}">
                <a16:creationId xmlns:a16="http://schemas.microsoft.com/office/drawing/2014/main" id="{CE3A2554-74BD-F447-B71D-43C908BF2C3B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6" name="HOOFDTITEL VAN DEZE SLIDE, EVENTUEEL OVER MEERDERE REGELS.">
            <a:extLst>
              <a:ext uri="{FF2B5EF4-FFF2-40B4-BE49-F238E27FC236}">
                <a16:creationId xmlns:a16="http://schemas.microsoft.com/office/drawing/2014/main" id="{0E4203EE-2136-E44A-A60B-E597DA61CB31}"/>
              </a:ext>
            </a:extLst>
          </p:cNvPr>
          <p:cNvSpPr txBox="1">
            <a:spLocks noGrp="1"/>
          </p:cNvSpPr>
          <p:nvPr>
            <p:ph type="body" sz="quarter" idx="14"/>
          </p:nvPr>
        </p:nvSpPr>
        <p:spPr>
          <a:xfrm>
            <a:off x="238125" y="238125"/>
            <a:ext cx="3572718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Tijdelijke aanduiding voor afbeelding 6">
            <a:extLst>
              <a:ext uri="{FF2B5EF4-FFF2-40B4-BE49-F238E27FC236}">
                <a16:creationId xmlns:a16="http://schemas.microsoft.com/office/drawing/2014/main" id="{B78BA9A3-8950-384F-A16D-93BFCA9CD9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97537" y="0"/>
            <a:ext cx="4531542" cy="4572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740128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9144000" cy="457734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8669759" cy="3373033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63">
                <a:solidFill>
                  <a:srgbClr val="E3D88B"/>
                </a:solidFill>
              </a:defRPr>
            </a:lvl1pPr>
            <a:lvl2pPr marL="119063" indent="0">
              <a:buFont typeface="Arial" panose="020B0604020202020204" pitchFamily="34" charset="0"/>
              <a:buNone/>
              <a:defRPr/>
            </a:lvl2pPr>
            <a:lvl3pPr marL="288925" indent="0">
              <a:buFont typeface="Arial" panose="020B0604020202020204" pitchFamily="34" charset="0"/>
              <a:buNone/>
              <a:defRPr/>
            </a:lvl3pPr>
            <a:lvl4pPr marL="401638" indent="0">
              <a:buFont typeface="Arial" panose="020B0604020202020204" pitchFamily="34" charset="0"/>
              <a:buNone/>
              <a:defRPr/>
            </a:lvl4pPr>
            <a:lvl5pPr marL="515938" indent="0">
              <a:buFont typeface="Arial" panose="020B0604020202020204" pitchFamily="34" charset="0"/>
              <a:buNone/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Building the anycasted RCauth Federated authentication proxy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3496418"/>
      </p:ext>
    </p:extLst>
  </p:cSld>
  <p:clrMapOvr>
    <a:masterClrMapping/>
  </p:clrMapOvr>
  <p:transition spd="med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[D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19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grpSp>
        <p:nvGrpSpPr>
          <p:cNvPr id="42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Building the anycasted RCauth Federated authentication proxy</a:t>
            </a:r>
            <a:endParaRPr lang="nl-NL" dirty="0"/>
          </a:p>
        </p:txBody>
      </p:sp>
      <p:sp>
        <p:nvSpPr>
          <p:cNvPr id="15" name="Foto bijschrift">
            <a:extLst>
              <a:ext uri="{FF2B5EF4-FFF2-40B4-BE49-F238E27FC236}">
                <a16:creationId xmlns:a16="http://schemas.microsoft.com/office/drawing/2014/main" id="{1D5E391E-F142-F047-84DE-09F983F5C0BE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Afbeelding">
            <a:extLst>
              <a:ext uri="{FF2B5EF4-FFF2-40B4-BE49-F238E27FC236}">
                <a16:creationId xmlns:a16="http://schemas.microsoft.com/office/drawing/2014/main" id="{99AD337A-CABF-0047-B43E-BC0DE0A2E04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71108" y="-6123"/>
            <a:ext cx="5962625" cy="4578123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399736"/>
      </p:ext>
    </p:extLst>
  </p:cSld>
  <p:clrMapOvr>
    <a:masterClrMapping/>
  </p:clrMapOvr>
  <p:transition spd="med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[D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7708383" y="0"/>
            <a:ext cx="1435618" cy="5143500"/>
            <a:chOff x="20555686" y="0"/>
            <a:chExt cx="3828315" cy="13716001"/>
          </a:xfrm>
        </p:grpSpPr>
        <p:sp>
          <p:nvSpPr>
            <p:cNvPr id="373" name="Driehoek"/>
            <p:cNvSpPr/>
            <p:nvPr/>
          </p:nvSpPr>
          <p:spPr>
            <a:xfrm rot="10800000">
              <a:off x="20555686" y="2972716"/>
              <a:ext cx="3828315" cy="1074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20555686" y="0"/>
              <a:ext cx="3828315" cy="1074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D88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Building the anycasted RCauth Federated authentication proxy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Hoofdtekst">
            <a:extLst>
              <a:ext uri="{FF2B5EF4-FFF2-40B4-BE49-F238E27FC236}">
                <a16:creationId xmlns:a16="http://schemas.microsoft.com/office/drawing/2014/main" id="{7DE1DA42-EFA7-7D4A-B851-7B8E5CE6DE1E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7440464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>
            <a:off x="7708383" y="0"/>
            <a:ext cx="1435618" cy="5143500"/>
            <a:chOff x="20555686" y="0"/>
            <a:chExt cx="3828315" cy="13716001"/>
          </a:xfrm>
        </p:grpSpPr>
        <p:sp>
          <p:nvSpPr>
            <p:cNvPr id="17" name="Driehoek"/>
            <p:cNvSpPr/>
            <p:nvPr/>
          </p:nvSpPr>
          <p:spPr>
            <a:xfrm rot="10800000">
              <a:off x="20555686" y="2972716"/>
              <a:ext cx="3828315" cy="1074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18" name="Driehoek"/>
            <p:cNvSpPr/>
            <p:nvPr/>
          </p:nvSpPr>
          <p:spPr>
            <a:xfrm flipH="1">
              <a:off x="20555686" y="0"/>
              <a:ext cx="3828315" cy="1074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D88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</p:spTree>
    <p:extLst>
      <p:ext uri="{BB962C8B-B14F-4D97-AF65-F5344CB8AC3E}">
        <p14:creationId xmlns:p14="http://schemas.microsoft.com/office/powerpoint/2010/main" val="1297652301"/>
      </p:ext>
    </p:extLst>
  </p:cSld>
  <p:clrMapOvr>
    <a:masterClrMapping/>
  </p:clrMapOvr>
  <p:transition spd="med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[E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3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3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sp>
        <p:nvSpPr>
          <p:cNvPr id="336" name="Afbeelding"/>
          <p:cNvSpPr>
            <a:spLocks noGrp="1"/>
          </p:cNvSpPr>
          <p:nvPr>
            <p:ph type="pic" sz="half" idx="13"/>
          </p:nvPr>
        </p:nvSpPr>
        <p:spPr>
          <a:xfrm>
            <a:off x="4105275" y="968520"/>
            <a:ext cx="3573314" cy="336535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3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40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38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39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41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E68A322A-3985-3B49-AA98-C343E61D2F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Building the anycasted RCauth Federated authentication proxy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F35E133F-D95E-8E45-933F-D96D674818C3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755030"/>
      </p:ext>
    </p:extLst>
  </p:cSld>
  <p:clrMapOvr>
    <a:masterClrMapping/>
  </p:clrMapOvr>
  <p:transition spd="med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[E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85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388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8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8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38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sp>
        <p:nvSpPr>
          <p:cNvPr id="391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7796"/>
            <a:ext cx="3573314" cy="3366079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392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095750" y="967070"/>
            <a:ext cx="3572718" cy="3373759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39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3BE53EAE-91D2-0F45-8264-18BC28E7F4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Building the anycasted RCauth Federated authentication proxy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1ABD9389-69DC-CC4D-968D-0A5DB05399E1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089640"/>
      </p:ext>
    </p:extLst>
  </p:cSld>
  <p:clrMapOvr>
    <a:masterClrMapping/>
  </p:clrMapOvr>
  <p:transition spd="med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[E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3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439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37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38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44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sp>
        <p:nvSpPr>
          <p:cNvPr id="442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4095750" y="961121"/>
            <a:ext cx="3572718" cy="3379708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4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444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1121"/>
            <a:ext cx="3572718" cy="3379708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F001C348-CEDD-784C-B610-CC25AEDCD3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Building the anycasted RCauth Federated authentication proxy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47B0887D-9623-2946-B53A-991301EDF138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464124"/>
      </p:ext>
    </p:extLst>
  </p:cSld>
  <p:clrMapOvr>
    <a:masterClrMapping/>
  </p:clrMapOvr>
  <p:transition spd="med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[E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8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491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89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90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49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sp>
        <p:nvSpPr>
          <p:cNvPr id="494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495" name="HOOFDTITEL VAN DEZE SLIDE, EVENTUEEL OVER MEERDERE REGELS."/>
          <p:cNvSpPr txBox="1">
            <a:spLocks noGrp="1"/>
          </p:cNvSpPr>
          <p:nvPr>
            <p:ph type="body" sz="quarter" idx="14"/>
          </p:nvPr>
        </p:nvSpPr>
        <p:spPr>
          <a:xfrm>
            <a:off x="238125" y="238125"/>
            <a:ext cx="3572718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497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360D94FB-0949-CB4E-91C0-0724EE1FED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Building the anycasted RCauth Federated authentication proxy</a:t>
            </a:r>
            <a:endParaRPr lang="nl-NL" dirty="0"/>
          </a:p>
        </p:txBody>
      </p:sp>
      <p:sp>
        <p:nvSpPr>
          <p:cNvPr id="14" name="Tijdelijke aanduiding voor afbeelding 6">
            <a:extLst>
              <a:ext uri="{FF2B5EF4-FFF2-40B4-BE49-F238E27FC236}">
                <a16:creationId xmlns:a16="http://schemas.microsoft.com/office/drawing/2014/main" id="{2748CE92-E070-CE4E-B752-519B819C788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97537" y="0"/>
            <a:ext cx="4531542" cy="4572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568564"/>
      </p:ext>
    </p:extLst>
  </p:cSld>
  <p:clrMapOvr>
    <a:masterClrMapping/>
  </p:clrMapOvr>
  <p:transition spd="med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[E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53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541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539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540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542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54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sp>
        <p:nvSpPr>
          <p:cNvPr id="545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ijdelijke aanduiding voor voettekst 9">
            <a:extLst>
              <a:ext uri="{FF2B5EF4-FFF2-40B4-BE49-F238E27FC236}">
                <a16:creationId xmlns:a16="http://schemas.microsoft.com/office/drawing/2014/main" id="{4B1549F1-2F10-9040-818E-36A7E8D5C3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Building the anycasted RCauth Federated authentication proxy</a:t>
            </a:r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69834E08-80D4-0E46-994C-FDD2C37F9298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71108" y="-6123"/>
            <a:ext cx="5962625" cy="4578123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268428"/>
      </p:ext>
    </p:extLst>
  </p:cSld>
  <p:clrMapOvr>
    <a:masterClrMapping/>
  </p:clrMapOvr>
  <p:transition spd="med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[F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50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51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5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sp>
        <p:nvSpPr>
          <p:cNvPr id="354" name="Afbeelding"/>
          <p:cNvSpPr>
            <a:spLocks noGrp="1"/>
          </p:cNvSpPr>
          <p:nvPr>
            <p:ph type="pic" sz="half" idx="13"/>
          </p:nvPr>
        </p:nvSpPr>
        <p:spPr>
          <a:xfrm>
            <a:off x="4105275" y="968520"/>
            <a:ext cx="3573314" cy="336535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58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5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5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59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ijdelijke aanduiding voor voettekst 9">
            <a:extLst>
              <a:ext uri="{FF2B5EF4-FFF2-40B4-BE49-F238E27FC236}">
                <a16:creationId xmlns:a16="http://schemas.microsoft.com/office/drawing/2014/main" id="{D9CDCAAD-3409-3C49-BBDB-06E189C1E9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Building the anycasted RCauth Federated authentication proxy</a:t>
            </a:r>
            <a:endParaRPr lang="nl-NL" dirty="0"/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EBA045EE-B5B8-7742-A8E2-6836CA85EE1D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59511"/>
      </p:ext>
    </p:extLst>
  </p:cSld>
  <p:clrMapOvr>
    <a:masterClrMapping/>
  </p:clrMapOvr>
  <p:transition spd="med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[F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02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40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0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0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406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sp>
        <p:nvSpPr>
          <p:cNvPr id="408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1121"/>
            <a:ext cx="3573314" cy="3372754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09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095750" y="960380"/>
            <a:ext cx="3572718" cy="3380449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10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77CCFCBD-9079-D54E-988E-EBE6541818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Building the anycasted RCauth Federated authentication proxy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C20BBACA-BDFE-9341-8ED2-C6E910F3D52F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748070"/>
      </p:ext>
    </p:extLst>
  </p:cSld>
  <p:clrMapOvr>
    <a:masterClrMapping/>
  </p:clrMapOvr>
  <p:transition spd="med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[F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5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456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54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55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4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sp>
        <p:nvSpPr>
          <p:cNvPr id="459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4095750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60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461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211BF1ED-0B01-484D-8756-2F0EF11528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Building the anycasted RCauth Federated authentication proxy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1D2DA546-8064-7A48-B17D-4C25C7637D8A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83288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image" Target="../media/image2.wmf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image" Target="../media/image13.png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12.png"/></Relationships>
</file>

<file path=ppt/slideMasters/_rels/slideMaster3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85.xml"/><Relationship Id="rId21" Type="http://schemas.openxmlformats.org/officeDocument/2006/relationships/slideLayout" Target="../slideLayouts/slideLayout80.xml"/><Relationship Id="rId42" Type="http://schemas.openxmlformats.org/officeDocument/2006/relationships/slideLayout" Target="../slideLayouts/slideLayout101.xml"/><Relationship Id="rId47" Type="http://schemas.openxmlformats.org/officeDocument/2006/relationships/slideLayout" Target="../slideLayouts/slideLayout106.xml"/><Relationship Id="rId63" Type="http://schemas.openxmlformats.org/officeDocument/2006/relationships/slideLayout" Target="../slideLayouts/slideLayout122.xml"/><Relationship Id="rId68" Type="http://schemas.openxmlformats.org/officeDocument/2006/relationships/slideLayout" Target="../slideLayouts/slideLayout127.xml"/><Relationship Id="rId84" Type="http://schemas.openxmlformats.org/officeDocument/2006/relationships/slideLayout" Target="../slideLayouts/slideLayout143.xml"/><Relationship Id="rId89" Type="http://schemas.openxmlformats.org/officeDocument/2006/relationships/theme" Target="../theme/theme3.xml"/><Relationship Id="rId1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70.xml"/><Relationship Id="rId32" Type="http://schemas.openxmlformats.org/officeDocument/2006/relationships/slideLayout" Target="../slideLayouts/slideLayout91.xml"/><Relationship Id="rId37" Type="http://schemas.openxmlformats.org/officeDocument/2006/relationships/slideLayout" Target="../slideLayouts/slideLayout96.xml"/><Relationship Id="rId53" Type="http://schemas.openxmlformats.org/officeDocument/2006/relationships/slideLayout" Target="../slideLayouts/slideLayout112.xml"/><Relationship Id="rId58" Type="http://schemas.openxmlformats.org/officeDocument/2006/relationships/slideLayout" Target="../slideLayouts/slideLayout117.xml"/><Relationship Id="rId74" Type="http://schemas.openxmlformats.org/officeDocument/2006/relationships/slideLayout" Target="../slideLayouts/slideLayout133.xml"/><Relationship Id="rId79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64.xml"/><Relationship Id="rId90" Type="http://schemas.openxmlformats.org/officeDocument/2006/relationships/image" Target="../media/image1.png"/><Relationship Id="rId14" Type="http://schemas.openxmlformats.org/officeDocument/2006/relationships/slideLayout" Target="../slideLayouts/slideLayout73.xml"/><Relationship Id="rId22" Type="http://schemas.openxmlformats.org/officeDocument/2006/relationships/slideLayout" Target="../slideLayouts/slideLayout81.xml"/><Relationship Id="rId27" Type="http://schemas.openxmlformats.org/officeDocument/2006/relationships/slideLayout" Target="../slideLayouts/slideLayout86.xml"/><Relationship Id="rId30" Type="http://schemas.openxmlformats.org/officeDocument/2006/relationships/slideLayout" Target="../slideLayouts/slideLayout89.xml"/><Relationship Id="rId35" Type="http://schemas.openxmlformats.org/officeDocument/2006/relationships/slideLayout" Target="../slideLayouts/slideLayout94.xml"/><Relationship Id="rId43" Type="http://schemas.openxmlformats.org/officeDocument/2006/relationships/slideLayout" Target="../slideLayouts/slideLayout102.xml"/><Relationship Id="rId48" Type="http://schemas.openxmlformats.org/officeDocument/2006/relationships/slideLayout" Target="../slideLayouts/slideLayout107.xml"/><Relationship Id="rId56" Type="http://schemas.openxmlformats.org/officeDocument/2006/relationships/slideLayout" Target="../slideLayouts/slideLayout115.xml"/><Relationship Id="rId64" Type="http://schemas.openxmlformats.org/officeDocument/2006/relationships/slideLayout" Target="../slideLayouts/slideLayout123.xml"/><Relationship Id="rId69" Type="http://schemas.openxmlformats.org/officeDocument/2006/relationships/slideLayout" Target="../slideLayouts/slideLayout128.xml"/><Relationship Id="rId77" Type="http://schemas.openxmlformats.org/officeDocument/2006/relationships/slideLayout" Target="../slideLayouts/slideLayout136.xml"/><Relationship Id="rId8" Type="http://schemas.openxmlformats.org/officeDocument/2006/relationships/slideLayout" Target="../slideLayouts/slideLayout67.xml"/><Relationship Id="rId51" Type="http://schemas.openxmlformats.org/officeDocument/2006/relationships/slideLayout" Target="../slideLayouts/slideLayout110.xml"/><Relationship Id="rId72" Type="http://schemas.openxmlformats.org/officeDocument/2006/relationships/slideLayout" Target="../slideLayouts/slideLayout131.xml"/><Relationship Id="rId80" Type="http://schemas.openxmlformats.org/officeDocument/2006/relationships/slideLayout" Target="../slideLayouts/slideLayout139.xml"/><Relationship Id="rId85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6.xml"/><Relationship Id="rId25" Type="http://schemas.openxmlformats.org/officeDocument/2006/relationships/slideLayout" Target="../slideLayouts/slideLayout84.xml"/><Relationship Id="rId33" Type="http://schemas.openxmlformats.org/officeDocument/2006/relationships/slideLayout" Target="../slideLayouts/slideLayout92.xml"/><Relationship Id="rId38" Type="http://schemas.openxmlformats.org/officeDocument/2006/relationships/slideLayout" Target="../slideLayouts/slideLayout97.xml"/><Relationship Id="rId46" Type="http://schemas.openxmlformats.org/officeDocument/2006/relationships/slideLayout" Target="../slideLayouts/slideLayout105.xml"/><Relationship Id="rId59" Type="http://schemas.openxmlformats.org/officeDocument/2006/relationships/slideLayout" Target="../slideLayouts/slideLayout118.xml"/><Relationship Id="rId67" Type="http://schemas.openxmlformats.org/officeDocument/2006/relationships/slideLayout" Target="../slideLayouts/slideLayout126.xml"/><Relationship Id="rId20" Type="http://schemas.openxmlformats.org/officeDocument/2006/relationships/slideLayout" Target="../slideLayouts/slideLayout79.xml"/><Relationship Id="rId41" Type="http://schemas.openxmlformats.org/officeDocument/2006/relationships/slideLayout" Target="../slideLayouts/slideLayout100.xml"/><Relationship Id="rId54" Type="http://schemas.openxmlformats.org/officeDocument/2006/relationships/slideLayout" Target="../slideLayouts/slideLayout113.xml"/><Relationship Id="rId62" Type="http://schemas.openxmlformats.org/officeDocument/2006/relationships/slideLayout" Target="../slideLayouts/slideLayout121.xml"/><Relationship Id="rId70" Type="http://schemas.openxmlformats.org/officeDocument/2006/relationships/slideLayout" Target="../slideLayouts/slideLayout129.xml"/><Relationship Id="rId75" Type="http://schemas.openxmlformats.org/officeDocument/2006/relationships/slideLayout" Target="../slideLayouts/slideLayout134.xml"/><Relationship Id="rId83" Type="http://schemas.openxmlformats.org/officeDocument/2006/relationships/slideLayout" Target="../slideLayouts/slideLayout142.xml"/><Relationship Id="rId88" Type="http://schemas.openxmlformats.org/officeDocument/2006/relationships/slideLayout" Target="../slideLayouts/slideLayout147.xml"/><Relationship Id="rId91" Type="http://schemas.openxmlformats.org/officeDocument/2006/relationships/image" Target="../media/image2.wmf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4.xml"/><Relationship Id="rId23" Type="http://schemas.openxmlformats.org/officeDocument/2006/relationships/slideLayout" Target="../slideLayouts/slideLayout82.xml"/><Relationship Id="rId28" Type="http://schemas.openxmlformats.org/officeDocument/2006/relationships/slideLayout" Target="../slideLayouts/slideLayout87.xml"/><Relationship Id="rId36" Type="http://schemas.openxmlformats.org/officeDocument/2006/relationships/slideLayout" Target="../slideLayouts/slideLayout95.xml"/><Relationship Id="rId49" Type="http://schemas.openxmlformats.org/officeDocument/2006/relationships/slideLayout" Target="../slideLayouts/slideLayout108.xml"/><Relationship Id="rId57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69.xml"/><Relationship Id="rId31" Type="http://schemas.openxmlformats.org/officeDocument/2006/relationships/slideLayout" Target="../slideLayouts/slideLayout90.xml"/><Relationship Id="rId44" Type="http://schemas.openxmlformats.org/officeDocument/2006/relationships/slideLayout" Target="../slideLayouts/slideLayout103.xml"/><Relationship Id="rId52" Type="http://schemas.openxmlformats.org/officeDocument/2006/relationships/slideLayout" Target="../slideLayouts/slideLayout111.xml"/><Relationship Id="rId60" Type="http://schemas.openxmlformats.org/officeDocument/2006/relationships/slideLayout" Target="../slideLayouts/slideLayout119.xml"/><Relationship Id="rId65" Type="http://schemas.openxmlformats.org/officeDocument/2006/relationships/slideLayout" Target="../slideLayouts/slideLayout124.xml"/><Relationship Id="rId73" Type="http://schemas.openxmlformats.org/officeDocument/2006/relationships/slideLayout" Target="../slideLayouts/slideLayout132.xml"/><Relationship Id="rId78" Type="http://schemas.openxmlformats.org/officeDocument/2006/relationships/slideLayout" Target="../slideLayouts/slideLayout137.xml"/><Relationship Id="rId81" Type="http://schemas.openxmlformats.org/officeDocument/2006/relationships/slideLayout" Target="../slideLayouts/slideLayout140.xml"/><Relationship Id="rId86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2.xml"/><Relationship Id="rId18" Type="http://schemas.openxmlformats.org/officeDocument/2006/relationships/slideLayout" Target="../slideLayouts/slideLayout77.xml"/><Relationship Id="rId39" Type="http://schemas.openxmlformats.org/officeDocument/2006/relationships/slideLayout" Target="../slideLayouts/slideLayout98.xml"/><Relationship Id="rId34" Type="http://schemas.openxmlformats.org/officeDocument/2006/relationships/slideLayout" Target="../slideLayouts/slideLayout93.xml"/><Relationship Id="rId50" Type="http://schemas.openxmlformats.org/officeDocument/2006/relationships/slideLayout" Target="../slideLayouts/slideLayout109.xml"/><Relationship Id="rId55" Type="http://schemas.openxmlformats.org/officeDocument/2006/relationships/slideLayout" Target="../slideLayouts/slideLayout114.xml"/><Relationship Id="rId76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66.xml"/><Relationship Id="rId71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88.xml"/><Relationship Id="rId24" Type="http://schemas.openxmlformats.org/officeDocument/2006/relationships/slideLayout" Target="../slideLayouts/slideLayout83.xml"/><Relationship Id="rId40" Type="http://schemas.openxmlformats.org/officeDocument/2006/relationships/slideLayout" Target="../slideLayouts/slideLayout99.xml"/><Relationship Id="rId45" Type="http://schemas.openxmlformats.org/officeDocument/2006/relationships/slideLayout" Target="../slideLayouts/slideLayout104.xml"/><Relationship Id="rId66" Type="http://schemas.openxmlformats.org/officeDocument/2006/relationships/slideLayout" Target="../slideLayouts/slideLayout125.xml"/><Relationship Id="rId87" Type="http://schemas.openxmlformats.org/officeDocument/2006/relationships/slideLayout" Target="../slideLayouts/slideLayout146.xml"/><Relationship Id="rId61" Type="http://schemas.openxmlformats.org/officeDocument/2006/relationships/slideLayout" Target="../slideLayouts/slideLayout120.xml"/><Relationship Id="rId82" Type="http://schemas.openxmlformats.org/officeDocument/2006/relationships/slideLayout" Target="../slideLayouts/slideLayout141.xml"/><Relationship Id="rId19" Type="http://schemas.openxmlformats.org/officeDocument/2006/relationships/slideLayout" Target="../slideLayouts/slideLayout7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image" Target="../media/image20.png"/><Relationship Id="rId5" Type="http://schemas.openxmlformats.org/officeDocument/2006/relationships/slideLayout" Target="../slideLayouts/slideLayout152.xml"/><Relationship Id="rId10" Type="http://schemas.openxmlformats.org/officeDocument/2006/relationships/image" Target="../media/image19.png"/><Relationship Id="rId4" Type="http://schemas.openxmlformats.org/officeDocument/2006/relationships/slideLayout" Target="../slideLayouts/slideLayout151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slideLayout" Target="../slideLayouts/slideLayout167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5" Type="http://schemas.openxmlformats.org/officeDocument/2006/relationships/image" Target="../media/image13.png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Relationship Id="rId14" Type="http://schemas.openxmlformats.org/officeDocument/2006/relationships/image" Target="../media/image1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5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>
              <a:defRPr sz="1125" cap="none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7" name="NIKHEF_LOGO.png" descr="NIKHEF_LOGO.png"/>
          <p:cNvPicPr>
            <a:picLocks noChangeAspect="1"/>
          </p:cNvPicPr>
          <p:nvPr/>
        </p:nvPicPr>
        <p:blipFill>
          <a:blip r:embed="rId49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238125" y="242731"/>
            <a:ext cx="4133850" cy="40980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één</a:t>
            </a:r>
            <a:endParaRPr dirty="0"/>
          </a:p>
          <a:p>
            <a:pPr lvl="1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twee</a:t>
            </a:r>
          </a:p>
          <a:p>
            <a:pPr lvl="2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drie</a:t>
            </a:r>
            <a:endParaRPr dirty="0"/>
          </a:p>
          <a:p>
            <a:pPr lvl="3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vier</a:t>
            </a:r>
            <a:endParaRPr dirty="0"/>
          </a:p>
          <a:p>
            <a:pPr lvl="4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vijf</a:t>
            </a:r>
            <a:endParaRPr dirty="0"/>
          </a:p>
        </p:txBody>
      </p: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id="{69D6A5BF-E03A-3B42-9900-EB97AADCDC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317481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Building the anycasted RCauth Federated authentication proxy</a:t>
            </a:r>
            <a:endParaRPr lang="nl-NL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9095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98" r:id="rId19"/>
    <p:sldLayoutId id="2147483699" r:id="rId20"/>
    <p:sldLayoutId id="2147483700" r:id="rId21"/>
    <p:sldLayoutId id="2147483701" r:id="rId22"/>
    <p:sldLayoutId id="2147483702" r:id="rId23"/>
    <p:sldLayoutId id="2147483703" r:id="rId24"/>
    <p:sldLayoutId id="2147483704" r:id="rId25"/>
    <p:sldLayoutId id="2147483705" r:id="rId26"/>
    <p:sldLayoutId id="2147483706" r:id="rId27"/>
    <p:sldLayoutId id="2147483707" r:id="rId28"/>
    <p:sldLayoutId id="2147483708" r:id="rId29"/>
    <p:sldLayoutId id="2147483709" r:id="rId30"/>
    <p:sldLayoutId id="2147483710" r:id="rId31"/>
    <p:sldLayoutId id="2147483711" r:id="rId32"/>
    <p:sldLayoutId id="2147483712" r:id="rId33"/>
    <p:sldLayoutId id="2147483713" r:id="rId34"/>
    <p:sldLayoutId id="2147483714" r:id="rId35"/>
    <p:sldLayoutId id="2147483715" r:id="rId36"/>
    <p:sldLayoutId id="2147483716" r:id="rId37"/>
    <p:sldLayoutId id="2147483717" r:id="rId38"/>
    <p:sldLayoutId id="2147483718" r:id="rId39"/>
    <p:sldLayoutId id="2147483719" r:id="rId40"/>
    <p:sldLayoutId id="2147483720" r:id="rId41"/>
    <p:sldLayoutId id="2147483721" r:id="rId42"/>
    <p:sldLayoutId id="2147483722" r:id="rId43"/>
    <p:sldLayoutId id="2147483723" r:id="rId44"/>
    <p:sldLayoutId id="2147483724" r:id="rId45"/>
    <p:sldLayoutId id="2147483725" r:id="rId46"/>
    <p:sldLayoutId id="2147483726" r:id="rId47"/>
  </p:sldLayoutIdLst>
  <p:transition spd="med"/>
  <p:hf hdr="0" dt="0"/>
  <p:txStyles>
    <p:titleStyle>
      <a:lvl1pPr marL="0" marR="0" indent="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857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1714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2571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3429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286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5143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6000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6858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0" marR="0" indent="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63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857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75" b="0" i="0" u="none" strike="noStrike" cap="none" spc="0" baseline="0">
          <a:ln>
            <a:noFill/>
          </a:ln>
          <a:solidFill>
            <a:schemeClr val="tx2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1714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88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2571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accent3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3429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accent3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286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13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5143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13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6000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13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6858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13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857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1714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2571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3429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286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5143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6000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6858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0201" y="152400"/>
            <a:ext cx="6780516" cy="695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Slide Title</a:t>
            </a:r>
            <a:br>
              <a:rPr lang="en-US" dirty="0" smtClean="0"/>
            </a:br>
            <a:r>
              <a:rPr lang="en-US" dirty="0" smtClean="0"/>
              <a:t>subtitle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3377" y="1079500"/>
            <a:ext cx="8181975" cy="3553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6359" y="4804515"/>
            <a:ext cx="555766" cy="2061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33377" y="4804515"/>
            <a:ext cx="8456062" cy="5422"/>
          </a:xfrm>
          <a:prstGeom prst="line">
            <a:avLst/>
          </a:prstGeom>
          <a:ln w="12700" cap="rnd">
            <a:solidFill>
              <a:srgbClr val="F57B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19050" y="4861208"/>
            <a:ext cx="1363134" cy="178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63" baseline="0" dirty="0" smtClean="0">
                <a:solidFill>
                  <a:srgbClr val="003F5E"/>
                </a:solidFill>
              </a:rPr>
              <a:t>https://aarc-project.eu</a:t>
            </a:r>
            <a:endParaRPr lang="en-GB" sz="563" dirty="0">
              <a:solidFill>
                <a:srgbClr val="003F5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333378" y="918246"/>
            <a:ext cx="7705723" cy="2165"/>
          </a:xfrm>
          <a:prstGeom prst="line">
            <a:avLst/>
          </a:prstGeom>
          <a:ln w="12700">
            <a:solidFill>
              <a:srgbClr val="003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612" y="107948"/>
            <a:ext cx="858513" cy="77568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07" y="4845210"/>
            <a:ext cx="248849" cy="22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451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</p:sldLayoutIdLst>
  <p:hf hd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rgbClr val="00436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65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rgbClr val="00436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rgbClr val="003F5E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5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>
              <a:defRPr sz="1125" cap="none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NIKHEF_LOGO.png" descr="NIKHEF_LOGO.png"/>
          <p:cNvPicPr>
            <a:picLocks noChangeAspect="1"/>
          </p:cNvPicPr>
          <p:nvPr/>
        </p:nvPicPr>
        <p:blipFill>
          <a:blip r:embed="rId90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238125" y="242731"/>
            <a:ext cx="4133850" cy="40980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één</a:t>
            </a:r>
            <a:endParaRPr dirty="0"/>
          </a:p>
          <a:p>
            <a:pPr lvl="1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twee</a:t>
            </a:r>
          </a:p>
          <a:p>
            <a:pPr lvl="2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drie</a:t>
            </a:r>
            <a:endParaRPr dirty="0"/>
          </a:p>
          <a:p>
            <a:pPr lvl="3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vier</a:t>
            </a:r>
            <a:endParaRPr dirty="0"/>
          </a:p>
          <a:p>
            <a:pPr lvl="4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vijf</a:t>
            </a:r>
            <a:endParaRPr dirty="0"/>
          </a:p>
        </p:txBody>
      </p: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id="{69D6A5BF-E03A-3B42-9900-EB97AADCDC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317481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Building the anycasted RCauth Federated authentication proxy</a:t>
            </a:r>
            <a:endParaRPr lang="nl-NL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7530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  <p:sldLayoutId id="2147483759" r:id="rId18"/>
    <p:sldLayoutId id="2147483760" r:id="rId19"/>
    <p:sldLayoutId id="2147483761" r:id="rId20"/>
    <p:sldLayoutId id="2147483762" r:id="rId21"/>
    <p:sldLayoutId id="2147483763" r:id="rId22"/>
    <p:sldLayoutId id="2147483764" r:id="rId23"/>
    <p:sldLayoutId id="2147483765" r:id="rId24"/>
    <p:sldLayoutId id="2147483766" r:id="rId25"/>
    <p:sldLayoutId id="2147483767" r:id="rId26"/>
    <p:sldLayoutId id="2147483768" r:id="rId27"/>
    <p:sldLayoutId id="2147483769" r:id="rId28"/>
    <p:sldLayoutId id="2147483770" r:id="rId29"/>
    <p:sldLayoutId id="2147483771" r:id="rId30"/>
    <p:sldLayoutId id="2147483772" r:id="rId31"/>
    <p:sldLayoutId id="2147483773" r:id="rId32"/>
    <p:sldLayoutId id="2147483774" r:id="rId33"/>
    <p:sldLayoutId id="2147483775" r:id="rId34"/>
    <p:sldLayoutId id="2147483776" r:id="rId35"/>
    <p:sldLayoutId id="2147483777" r:id="rId36"/>
    <p:sldLayoutId id="2147483778" r:id="rId37"/>
    <p:sldLayoutId id="2147483779" r:id="rId38"/>
    <p:sldLayoutId id="2147483780" r:id="rId39"/>
    <p:sldLayoutId id="2147483781" r:id="rId40"/>
    <p:sldLayoutId id="2147483782" r:id="rId41"/>
    <p:sldLayoutId id="2147483783" r:id="rId42"/>
    <p:sldLayoutId id="2147483784" r:id="rId43"/>
    <p:sldLayoutId id="2147483785" r:id="rId44"/>
    <p:sldLayoutId id="2147483786" r:id="rId45"/>
    <p:sldLayoutId id="2147483787" r:id="rId46"/>
    <p:sldLayoutId id="2147483788" r:id="rId47"/>
    <p:sldLayoutId id="2147483789" r:id="rId48"/>
    <p:sldLayoutId id="2147483790" r:id="rId49"/>
    <p:sldLayoutId id="2147483791" r:id="rId50"/>
    <p:sldLayoutId id="2147483792" r:id="rId51"/>
    <p:sldLayoutId id="2147483793" r:id="rId52"/>
    <p:sldLayoutId id="2147483794" r:id="rId53"/>
    <p:sldLayoutId id="2147483795" r:id="rId54"/>
    <p:sldLayoutId id="2147483796" r:id="rId55"/>
    <p:sldLayoutId id="2147483797" r:id="rId56"/>
    <p:sldLayoutId id="2147483798" r:id="rId57"/>
    <p:sldLayoutId id="2147483799" r:id="rId58"/>
    <p:sldLayoutId id="2147483800" r:id="rId59"/>
    <p:sldLayoutId id="2147483801" r:id="rId60"/>
    <p:sldLayoutId id="2147483802" r:id="rId61"/>
    <p:sldLayoutId id="2147483803" r:id="rId62"/>
    <p:sldLayoutId id="2147483804" r:id="rId63"/>
    <p:sldLayoutId id="2147483805" r:id="rId64"/>
    <p:sldLayoutId id="2147483806" r:id="rId65"/>
    <p:sldLayoutId id="2147483807" r:id="rId66"/>
    <p:sldLayoutId id="2147483808" r:id="rId67"/>
    <p:sldLayoutId id="2147483809" r:id="rId68"/>
    <p:sldLayoutId id="2147483810" r:id="rId69"/>
    <p:sldLayoutId id="2147483811" r:id="rId70"/>
    <p:sldLayoutId id="2147483812" r:id="rId71"/>
    <p:sldLayoutId id="2147483813" r:id="rId72"/>
    <p:sldLayoutId id="2147483814" r:id="rId73"/>
    <p:sldLayoutId id="2147483815" r:id="rId74"/>
    <p:sldLayoutId id="2147483816" r:id="rId75"/>
    <p:sldLayoutId id="2147483817" r:id="rId76"/>
    <p:sldLayoutId id="2147483818" r:id="rId77"/>
    <p:sldLayoutId id="2147483819" r:id="rId78"/>
    <p:sldLayoutId id="2147483820" r:id="rId79"/>
    <p:sldLayoutId id="2147483821" r:id="rId80"/>
    <p:sldLayoutId id="2147483822" r:id="rId81"/>
    <p:sldLayoutId id="2147483823" r:id="rId82"/>
    <p:sldLayoutId id="2147483824" r:id="rId83"/>
    <p:sldLayoutId id="2147483825" r:id="rId84"/>
    <p:sldLayoutId id="2147483826" r:id="rId85"/>
    <p:sldLayoutId id="2147483827" r:id="rId86"/>
    <p:sldLayoutId id="2147483828" r:id="rId87"/>
    <p:sldLayoutId id="2147483829" r:id="rId88"/>
  </p:sldLayoutIdLst>
  <p:transition spd="med"/>
  <p:hf hdr="0" dt="0"/>
  <p:txStyles>
    <p:titleStyle>
      <a:lvl1pPr marL="0" marR="0" indent="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857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1714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2571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3429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286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5143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6000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6858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0" marR="0" indent="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63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857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75" b="0" i="0" u="none" strike="noStrike" cap="none" spc="0" baseline="0">
          <a:ln>
            <a:noFill/>
          </a:ln>
          <a:solidFill>
            <a:schemeClr val="tx2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1714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88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2571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accent3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3429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accent3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286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13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5143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13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6000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13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6858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13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857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1714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2571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3429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286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5143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6000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6858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160522" y="4838753"/>
            <a:ext cx="2921000" cy="237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lvl="0" indent="0" algn="l" defTabSz="1714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43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kkurat Std" charset="0"/>
                <a:ea typeface="Helvetica Neue"/>
                <a:cs typeface="Helvetica Neue"/>
                <a:sym typeface="Helvetica Neue"/>
              </a:rPr>
              <a:t>Event</a:t>
            </a:r>
            <a:endParaRPr kumimoji="0" lang="nl-NL" sz="1043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kkurat Std" charset="0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791" y="1226905"/>
            <a:ext cx="6429375" cy="3448050"/>
          </a:xfrm>
          <a:prstGeom prst="rect">
            <a:avLst/>
          </a:prstGeom>
        </p:spPr>
      </p:pic>
      <p:sp>
        <p:nvSpPr>
          <p:cNvPr id="11" name="Driehoek"/>
          <p:cNvSpPr/>
          <p:nvPr/>
        </p:nvSpPr>
        <p:spPr>
          <a:xfrm rot="10800000" flipH="1">
            <a:off x="-2967" y="637787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0257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lvl="0" indent="0" algn="l" defTabSz="3429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kumimoji="0" sz="1200" b="0" i="0" u="none" strike="noStrike" kern="0" cap="all" spc="0" normalizeH="0" baseline="0" noProof="0">
              <a:ln>
                <a:noFill/>
              </a:ln>
              <a:solidFill>
                <a:srgbClr val="E6223D"/>
              </a:solidFill>
              <a:effectLst/>
              <a:uLnTx/>
              <a:uFill>
                <a:solidFill>
                  <a:srgbClr val="000000"/>
                </a:solidFill>
              </a:uFill>
              <a:latin typeface="Arial"/>
              <a:cs typeface="Arial"/>
              <a:sym typeface="Arial"/>
            </a:endParaRPr>
          </a:p>
        </p:txBody>
      </p:sp>
      <p:sp>
        <p:nvSpPr>
          <p:cNvPr id="12" name="Rechthoek"/>
          <p:cNvSpPr/>
          <p:nvPr/>
        </p:nvSpPr>
        <p:spPr>
          <a:xfrm>
            <a:off x="0" y="-14108"/>
            <a:ext cx="9146966" cy="657208"/>
          </a:xfrm>
          <a:prstGeom prst="rect">
            <a:avLst/>
          </a:prstGeom>
          <a:solidFill>
            <a:srgbClr val="70257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lvl="0" indent="0" algn="l" defTabSz="3429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kumimoji="0" sz="1200" b="0" i="0" u="none" strike="noStrike" kern="0" cap="all" spc="0" normalizeH="0" baseline="0" noProof="0">
              <a:ln>
                <a:noFill/>
              </a:ln>
              <a:solidFill>
                <a:srgbClr val="E6223D"/>
              </a:solidFill>
              <a:effectLst/>
              <a:uLnTx/>
              <a:uFill>
                <a:solidFill>
                  <a:srgbClr val="000000"/>
                </a:solidFill>
              </a:uFill>
              <a:latin typeface="Arial"/>
              <a:cs typeface="Arial"/>
              <a:sym typeface="Arial"/>
            </a:endParaRPr>
          </a:p>
        </p:txBody>
      </p:sp>
      <p:sp>
        <p:nvSpPr>
          <p:cNvPr id="13" name="Rechthoek"/>
          <p:cNvSpPr/>
          <p:nvPr/>
        </p:nvSpPr>
        <p:spPr>
          <a:xfrm>
            <a:off x="-3791" y="4674995"/>
            <a:ext cx="9147791" cy="476250"/>
          </a:xfrm>
          <a:prstGeom prst="rect">
            <a:avLst/>
          </a:pr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lvl="0" indent="0" algn="l" defTabSz="3429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kumimoji="0" sz="1200" b="0" i="0" u="none" strike="noStrike" kern="0" cap="all" spc="0" normalizeH="0" baseline="0" noProof="0">
              <a:ln>
                <a:noFill/>
              </a:ln>
              <a:solidFill>
                <a:srgbClr val="E6223D"/>
              </a:solidFill>
              <a:effectLst/>
              <a:uLnTx/>
              <a:uFill>
                <a:solidFill>
                  <a:srgbClr val="000000"/>
                </a:solidFill>
              </a:uFill>
              <a:latin typeface="Arial"/>
              <a:cs typeface="Arial"/>
              <a:sym typeface="Arial"/>
            </a:endParaRPr>
          </a:p>
        </p:txBody>
      </p:sp>
      <p:sp>
        <p:nvSpPr>
          <p:cNvPr id="15" name="Driehoek"/>
          <p:cNvSpPr/>
          <p:nvPr/>
        </p:nvSpPr>
        <p:spPr>
          <a:xfrm rot="5400000">
            <a:off x="310601" y="299996"/>
            <a:ext cx="1378257" cy="19974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3D88A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lvl="0" indent="0" algn="l" defTabSz="3429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kumimoji="0" sz="1200" b="0" i="0" u="none" strike="noStrike" kern="0" cap="all" spc="0" normalizeH="0" baseline="0" noProof="0">
              <a:ln>
                <a:noFill/>
              </a:ln>
              <a:solidFill>
                <a:srgbClr val="E6223D"/>
              </a:solidFill>
              <a:effectLst/>
              <a:uLnTx/>
              <a:uFill>
                <a:solidFill>
                  <a:srgbClr val="000000"/>
                </a:solidFill>
              </a:uFill>
              <a:latin typeface="Arial"/>
              <a:cs typeface="Arial"/>
              <a:sym typeface="Arial"/>
            </a:endParaRPr>
          </a:p>
        </p:txBody>
      </p:sp>
      <p:sp>
        <p:nvSpPr>
          <p:cNvPr id="16" name="Driehoek"/>
          <p:cNvSpPr/>
          <p:nvPr/>
        </p:nvSpPr>
        <p:spPr>
          <a:xfrm>
            <a:off x="-2967" y="1655381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lvl="0" indent="0" algn="l" defTabSz="3429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kumimoji="0" sz="1200" b="0" i="0" u="none" strike="noStrike" kern="0" cap="all" spc="0" normalizeH="0" baseline="0" noProof="0">
              <a:ln>
                <a:noFill/>
              </a:ln>
              <a:solidFill>
                <a:srgbClr val="E6223D"/>
              </a:solidFill>
              <a:effectLst/>
              <a:uLnTx/>
              <a:uFill>
                <a:solidFill>
                  <a:srgbClr val="000000"/>
                </a:solidFill>
              </a:uFill>
              <a:latin typeface="Arial"/>
              <a:cs typeface="Arial"/>
              <a:sym typeface="Arial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059546" y="3728204"/>
            <a:ext cx="3936975" cy="1105431"/>
            <a:chOff x="13257342" y="9941877"/>
            <a:chExt cx="10498600" cy="2947816"/>
          </a:xfrm>
        </p:grpSpPr>
        <p:sp>
          <p:nvSpPr>
            <p:cNvPr id="18" name="2011-2016…"/>
            <p:cNvSpPr txBox="1"/>
            <p:nvPr/>
          </p:nvSpPr>
          <p:spPr>
            <a:xfrm>
              <a:off x="13257342" y="9941877"/>
              <a:ext cx="10498600" cy="294781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101600" tIns="101600" rIns="101600" bIns="101600" anchor="ctr">
              <a:spAutoFit/>
            </a:bodyPr>
            <a:lstStyle/>
            <a:p>
              <a:pPr marL="0" marR="0" lvl="0" indent="0" algn="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kkurat Std"/>
                  <a:sym typeface="Akkurat Std"/>
                </a:rPr>
                <a:t>David </a:t>
              </a: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kkurat Std"/>
                  <a:sym typeface="Akkurat Std"/>
                </a:rPr>
                <a:t>Groep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kkurat Std"/>
                <a:sym typeface="Akkurat Std"/>
              </a:endParaRPr>
            </a:p>
            <a:p>
              <a:pPr marL="0" marR="0" lvl="0" indent="0" algn="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kumimoji="0" 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6F2575"/>
                  </a:solidFill>
                  <a:effectLst/>
                  <a:uLnTx/>
                  <a:uFillTx/>
                  <a:latin typeface="Akkurat Std"/>
                  <a:sym typeface="Akkurat Std"/>
                </a:rPr>
                <a:t>davidg@nikhef.nl</a:t>
              </a:r>
            </a:p>
            <a:p>
              <a:pPr marL="0" marR="0" lvl="0" indent="0" algn="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kumimoji="0" lang="en-GB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6F2575"/>
                  </a:solidFill>
                  <a:effectLst/>
                  <a:uLnTx/>
                  <a:uFillTx/>
                  <a:latin typeface="Akkurat Std"/>
                  <a:sym typeface="Akkurat Std"/>
                </a:rPr>
                <a:t>https://www.nikhef.nl/~</a:t>
              </a:r>
              <a:r>
                <a:rPr kumimoji="0" lang="en-GB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6F2575"/>
                  </a:solidFill>
                  <a:effectLst/>
                  <a:uLnTx/>
                  <a:uFillTx/>
                  <a:latin typeface="Akkurat Std"/>
                  <a:sym typeface="Akkurat Std"/>
                </a:rPr>
                <a:t>davidg/presentations/</a:t>
              </a:r>
            </a:p>
            <a:p>
              <a:pPr marL="0" marR="0" lvl="0" indent="0" algn="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kumimoji="0" 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6F2575"/>
                  </a:solidFill>
                  <a:effectLst/>
                  <a:uLnTx/>
                  <a:uFillTx/>
                  <a:latin typeface="Akkurat Std"/>
                  <a:sym typeface="Akkurat Std"/>
                </a:rPr>
                <a:t>https://orcid.org/0000-0003-1026-6606</a:t>
              </a:r>
              <a:endParaRPr kumimoji="0" sz="1300" b="0" i="0" u="none" strike="noStrike" kern="0" cap="none" spc="0" normalizeH="0" baseline="0" noProof="0" dirty="0">
                <a:ln>
                  <a:noFill/>
                </a:ln>
                <a:solidFill>
                  <a:srgbClr val="6F2575"/>
                </a:solidFill>
                <a:effectLst/>
                <a:uLnTx/>
                <a:uFillTx/>
                <a:latin typeface="Akkurat Std"/>
                <a:sym typeface="Akkurat Std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59550" y="12056840"/>
              <a:ext cx="529432" cy="5294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35257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marL="21675" marR="21675" indent="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chemeClr val="bg1"/>
          </a:solidFill>
          <a:uFill>
            <a:solidFill>
              <a:srgbClr val="000000"/>
            </a:solidFill>
          </a:uFill>
          <a:latin typeface="Akkurat Std" panose="02000503000000000000" pitchFamily="2" charset="0"/>
          <a:ea typeface="Akkurat Std" panose="02000503000000000000" pitchFamily="2" charset="0"/>
          <a:cs typeface="Akkurat Std" panose="02000503000000000000" pitchFamily="2" charset="0"/>
          <a:sym typeface="Akkurat Std Mono"/>
        </a:defRPr>
      </a:lvl1pPr>
      <a:lvl2pPr marL="21675" marR="21675" indent="85725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2pPr>
      <a:lvl3pPr marL="21675" marR="21675" indent="17145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3pPr>
      <a:lvl4pPr marL="21675" marR="21675" indent="257175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4pPr>
      <a:lvl5pPr marL="21675" marR="21675" indent="34290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5pPr>
      <a:lvl6pPr marL="21675" marR="21675" indent="428625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6pPr>
      <a:lvl7pPr marL="21675" marR="21675" indent="51435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7pPr>
      <a:lvl8pPr marL="21675" marR="21675" indent="600075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8pPr>
      <a:lvl9pPr marL="21675" marR="21675" indent="68580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9pPr>
    </p:titleStyle>
    <p:bodyStyle>
      <a:lvl1pPr marL="235192" marR="21675" indent="-21995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1pPr>
      <a:lvl2pPr marL="391547" marR="21675" indent="-204857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2pPr>
      <a:lvl3pPr marL="557144" marR="21675" indent="-199004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3pPr>
      <a:lvl4pPr marL="76176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4pPr>
      <a:lvl5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5pPr>
      <a:lvl6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6pPr>
      <a:lvl7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7pPr>
      <a:lvl8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8pPr>
      <a:lvl9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9pPr>
    </p:bodyStyle>
    <p:otherStyle>
      <a:lvl1pPr marL="0" marR="0" indent="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1pPr>
      <a:lvl2pPr marL="0" marR="0" indent="85725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2pPr>
      <a:lvl3pPr marL="0" marR="0" indent="17145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3pPr>
      <a:lvl4pPr marL="0" marR="0" indent="257175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4pPr>
      <a:lvl5pPr marL="0" marR="0" indent="34290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5pPr>
      <a:lvl6pPr marL="0" marR="0" indent="428625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6pPr>
      <a:lvl7pPr marL="0" marR="0" indent="51435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7pPr>
      <a:lvl8pPr marL="0" marR="0" indent="600075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8pPr>
      <a:lvl9pPr marL="0" marR="0" indent="68580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0201" y="152400"/>
            <a:ext cx="6780516" cy="695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Slide Title</a:t>
            </a:r>
            <a:br>
              <a:rPr lang="en-US" dirty="0" smtClean="0"/>
            </a:br>
            <a:r>
              <a:rPr lang="en-US" dirty="0" smtClean="0"/>
              <a:t>subtitle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3377" y="1079500"/>
            <a:ext cx="8181975" cy="3553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6359" y="4804515"/>
            <a:ext cx="555766" cy="2061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33377" y="4804515"/>
            <a:ext cx="8456062" cy="5422"/>
          </a:xfrm>
          <a:prstGeom prst="line">
            <a:avLst/>
          </a:prstGeom>
          <a:ln w="12700" cap="rnd">
            <a:solidFill>
              <a:srgbClr val="F57B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19050" y="4861208"/>
            <a:ext cx="1363134" cy="178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63" baseline="0" dirty="0" smtClean="0">
                <a:solidFill>
                  <a:srgbClr val="003F5E"/>
                </a:solidFill>
              </a:rPr>
              <a:t>https://aarc-project.eu</a:t>
            </a:r>
            <a:endParaRPr lang="en-GB" sz="563" dirty="0">
              <a:solidFill>
                <a:srgbClr val="003F5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333378" y="918246"/>
            <a:ext cx="7705723" cy="2165"/>
          </a:xfrm>
          <a:prstGeom prst="line">
            <a:avLst/>
          </a:prstGeom>
          <a:ln w="12700">
            <a:solidFill>
              <a:srgbClr val="003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612" y="107948"/>
            <a:ext cx="858513" cy="77568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07" y="4845210"/>
            <a:ext cx="248849" cy="22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07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</p:sldLayoutIdLst>
  <p:hf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rgbClr val="00436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65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rgbClr val="00436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rgbClr val="003F5E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gif"/><Relationship Id="rId1" Type="http://schemas.openxmlformats.org/officeDocument/2006/relationships/slideLayout" Target="../slideLayouts/slideLayout4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userguide.icu-project.org/transforms/general#TOC-Greek" TargetMode="External"/><Relationship Id="rId1" Type="http://schemas.openxmlformats.org/officeDocument/2006/relationships/slideLayout" Target="../slideLayouts/slideLayout4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jp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9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6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 lIns="0"/>
          <a:lstStyle/>
          <a:p>
            <a:r>
              <a:rPr lang="en-US" dirty="0" err="1" smtClean="0"/>
              <a:t>RCauth</a:t>
            </a:r>
            <a:r>
              <a:rPr lang="en-US" dirty="0" smtClean="0"/>
              <a:t> 10</a:t>
            </a:r>
            <a:r>
              <a:rPr lang="en-US" baseline="30000" dirty="0" smtClean="0"/>
              <a:t>th</a:t>
            </a:r>
            <a:r>
              <a:rPr lang="en-US" dirty="0" smtClean="0"/>
              <a:t> year </a:t>
            </a:r>
            <a:br>
              <a:rPr lang="en-US" dirty="0" smtClean="0"/>
            </a:br>
            <a:r>
              <a:rPr lang="en-US" dirty="0" smtClean="0"/>
              <a:t>birthday party</a:t>
            </a:r>
            <a:endParaRPr lang="en-GB" sz="34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1050" dirty="0"/>
              <a:t>David Groep</a:t>
            </a:r>
          </a:p>
          <a:p>
            <a:r>
              <a:rPr lang="en-GB" sz="1050" i="1" dirty="0" smtClean="0"/>
              <a:t>Nikhef and </a:t>
            </a:r>
            <a:r>
              <a:rPr lang="en-GB" sz="1050" i="1" dirty="0" smtClean="0"/>
              <a:t>Maastricht University</a:t>
            </a:r>
          </a:p>
          <a:p>
            <a:r>
              <a:rPr lang="en-GB" sz="1050" i="1" dirty="0" smtClean="0"/>
              <a:t>October 2025</a:t>
            </a:r>
            <a:endParaRPr lang="en-GB" sz="105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38126" y="2643162"/>
            <a:ext cx="5236368" cy="350507"/>
          </a:xfrm>
        </p:spPr>
        <p:txBody>
          <a:bodyPr/>
          <a:lstStyle/>
          <a:p>
            <a:r>
              <a:rPr lang="en-US" dirty="0"/>
              <a:t>a multi-domain anycasted high availability </a:t>
            </a:r>
            <a:r>
              <a:rPr lang="en-US" dirty="0" smtClean="0"/>
              <a:t>solution for </a:t>
            </a:r>
            <a:r>
              <a:rPr lang="en-US" dirty="0"/>
              <a:t>stateful services in RCauth.eu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88343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RCauth</a:t>
            </a:r>
            <a:r>
              <a:rPr lang="en-US" dirty="0" smtClean="0"/>
              <a:t> will seldom see individual users</a:t>
            </a:r>
          </a:p>
          <a:p>
            <a:r>
              <a:rPr lang="en-US" dirty="0"/>
              <a:t>a</a:t>
            </a:r>
            <a:r>
              <a:rPr lang="en-US" dirty="0" smtClean="0"/>
              <a:t>uthentication requests come via the Master Portals</a:t>
            </a:r>
          </a:p>
          <a:p>
            <a:r>
              <a:rPr lang="en-US" dirty="0"/>
              <a:t>w</a:t>
            </a:r>
            <a:r>
              <a:rPr lang="en-US" dirty="0" smtClean="0"/>
              <a:t>e will (ourselves &amp; directly!) authenticate the users, but …</a:t>
            </a:r>
          </a:p>
          <a:p>
            <a:r>
              <a:rPr lang="en-US" dirty="0" smtClean="0"/>
              <a:t>… then release the certificate to the intermediary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 the </a:t>
            </a:r>
            <a:r>
              <a:rPr lang="en-US" dirty="0" err="1" smtClean="0"/>
              <a:t>RCauth</a:t>
            </a:r>
            <a:r>
              <a:rPr lang="en-US" dirty="0" smtClean="0"/>
              <a:t> case:</a:t>
            </a:r>
            <a:endParaRPr lang="en-US" dirty="0"/>
          </a:p>
          <a:p>
            <a:r>
              <a:rPr lang="en-US" dirty="0" smtClean="0"/>
              <a:t>Explicit relationships required</a:t>
            </a:r>
          </a:p>
          <a:p>
            <a:r>
              <a:rPr lang="en-US" dirty="0" smtClean="0"/>
              <a:t>Encoded via a (shared) OIDC Client ID and Client Secret</a:t>
            </a:r>
          </a:p>
          <a:p>
            <a:r>
              <a:rPr lang="en-US" dirty="0" smtClean="0"/>
              <a:t>Contrary to e.g. Google, we will not accept ‘any’ OIDC client, but explicitly configure trust</a:t>
            </a:r>
          </a:p>
          <a:p>
            <a:r>
              <a:rPr lang="en-US" dirty="0" smtClean="0"/>
              <a:t>Assessment based on PKP Guidelines and Trusted Credential Repository guidelines</a:t>
            </a:r>
          </a:p>
          <a:p>
            <a:r>
              <a:rPr lang="en-US" i="1" dirty="0" smtClean="0"/>
              <a:t>Along with other criteria (for scalability): constituency, community size, relevance, &amp;c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F576E6A-F32A-4612-884C-86870357C6B4}" type="slidenum">
              <a:rPr lang="en-GB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/>
              <a:t>10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Participants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324" y="1131960"/>
            <a:ext cx="2834446" cy="1651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801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400" b="1" dirty="0"/>
              <a:t>https://www.rcauth.eu/</a:t>
            </a:r>
          </a:p>
          <a:p>
            <a:endParaRPr lang="en-US" dirty="0"/>
          </a:p>
          <a:p>
            <a:r>
              <a:rPr lang="en-US" dirty="0" smtClean="0"/>
              <a:t>CP/CPS document</a:t>
            </a:r>
          </a:p>
          <a:p>
            <a:r>
              <a:rPr lang="en-US" dirty="0" smtClean="0"/>
              <a:t>CA certs, link to superior (“DCA Root”) CA</a:t>
            </a:r>
          </a:p>
          <a:p>
            <a:r>
              <a:rPr lang="en-US" dirty="0" smtClean="0"/>
              <a:t>CRL – issued daily for a period of 30 days (and after each revocation)</a:t>
            </a:r>
          </a:p>
          <a:p>
            <a:endParaRPr lang="en-US" dirty="0" smtClean="0"/>
          </a:p>
          <a:p>
            <a:r>
              <a:rPr lang="en-US" dirty="0" smtClean="0"/>
              <a:t>Supplementary policy documents (links to </a:t>
            </a:r>
            <a:r>
              <a:rPr lang="en-US" dirty="0" err="1" smtClean="0"/>
              <a:t>SURFnet</a:t>
            </a:r>
            <a:r>
              <a:rPr lang="en-US" dirty="0" smtClean="0"/>
              <a:t> contract Annex IX, eduGAIN, R&amp;S, Sirtfi)</a:t>
            </a:r>
          </a:p>
          <a:p>
            <a:endParaRPr lang="en-US" dirty="0" smtClean="0"/>
          </a:p>
          <a:p>
            <a:r>
              <a:rPr lang="en-US" dirty="0" smtClean="0"/>
              <a:t>Sign-up form (unilateral) for explicit IdPs </a:t>
            </a:r>
            <a:br>
              <a:rPr lang="en-US" dirty="0" smtClean="0"/>
            </a:br>
            <a:r>
              <a:rPr lang="en-US" dirty="0" smtClean="0"/>
              <a:t>– but the fact that you can sign up does not mean you’ll be accepted…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basics for any Certification Authority: Policy and Practice Statement </a:t>
            </a:r>
            <a:br>
              <a:rPr lang="en-US" dirty="0" smtClean="0"/>
            </a:br>
            <a:r>
              <a:rPr lang="en-US" dirty="0" smtClean="0"/>
              <a:t>in RFC 3647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1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Building the anycasted RCauth Federated authentication proxy</a:t>
            </a:r>
            <a:endParaRPr lang="nl-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475" y="677147"/>
            <a:ext cx="5768502" cy="385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24793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14"/>
          </p:nvPr>
        </p:nvSpPr>
        <p:spPr>
          <a:xfrm>
            <a:off x="236116" y="672176"/>
            <a:ext cx="8669759" cy="3851186"/>
          </a:xfrm>
        </p:spPr>
        <p:txBody>
          <a:bodyPr/>
          <a:lstStyle/>
          <a:p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Certificate:</a:t>
            </a:r>
          </a:p>
          <a:p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Data:</a:t>
            </a:r>
          </a:p>
          <a:p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Version: 3 (0x2)</a:t>
            </a:r>
          </a:p>
          <a:p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Serial Number:</a:t>
            </a:r>
          </a:p>
          <a:p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09:f5:d7:56:8e:89:e8:87:d8:16:53:fe:ab:c7:84:e2</a:t>
            </a:r>
          </a:p>
          <a:p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Signature Algorithm: sha256WithRSAEncryption</a:t>
            </a:r>
          </a:p>
          <a:p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Issuer: DC=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nl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DC=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dutchgrid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O=Certification Authorities</a:t>
            </a:r>
            <a:r>
              <a:rPr lang="en-GB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lang="en-GB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CN=DCA Root G1 CA</a:t>
            </a:r>
          </a:p>
          <a:p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Validity</a:t>
            </a:r>
          </a:p>
          <a:p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Not Before: Feb  1 00:00:00 2016 GMT</a:t>
            </a:r>
          </a:p>
          <a:p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Not After : Jan 31 23:59:59 2026 GMT</a:t>
            </a:r>
          </a:p>
          <a:p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Subject: DC=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eu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DC=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rcauth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O=Certification Authorities</a:t>
            </a:r>
            <a:r>
              <a:rPr lang="en-GB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lang="en-GB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CN=Research and Collaboration Authentication Pilot G1 CA</a:t>
            </a:r>
          </a:p>
          <a:p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Subject Public Key Info:</a:t>
            </a:r>
          </a:p>
          <a:p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Public Key Algorithm: 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rsaEncryption</a:t>
            </a:r>
            <a:endParaRPr lang="en-GB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Public-Key: (2048 bit)</a:t>
            </a:r>
          </a:p>
          <a:p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Building the anycasted RCauth Federated authentication proxy</a:t>
            </a:r>
            <a:endParaRPr lang="nl-N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The AARC Pilot started on Feb 1</a:t>
            </a:r>
            <a:r>
              <a:rPr lang="en-GB" baseline="30000" dirty="0" smtClean="0"/>
              <a:t>st</a:t>
            </a:r>
            <a:r>
              <a:rPr lang="en-GB" dirty="0" smtClean="0"/>
              <a:t>, 2016 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674213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86125" y="930910"/>
            <a:ext cx="5755005" cy="3553225"/>
          </a:xfrm>
        </p:spPr>
        <p:txBody>
          <a:bodyPr>
            <a:normAutofit/>
          </a:bodyPr>
          <a:lstStyle/>
          <a:p>
            <a:r>
              <a:rPr lang="en-US" sz="1500" dirty="0"/>
              <a:t>Located at Nikhef, Amsterdam, NL</a:t>
            </a:r>
          </a:p>
          <a:p>
            <a:r>
              <a:rPr lang="en-US" sz="1500" dirty="0"/>
              <a:t>Nikhef-specific part of the DC Housing Facilities</a:t>
            </a:r>
          </a:p>
          <a:p>
            <a:r>
              <a:rPr lang="en-US" sz="1500" dirty="0"/>
              <a:t>Room capacity 400kW,  total ~ 2MW, 2N+ no-break</a:t>
            </a:r>
          </a:p>
          <a:p>
            <a:r>
              <a:rPr lang="en-US" sz="1500" dirty="0"/>
              <a:t>ID based access control, 24hr guard on-site, 2</a:t>
            </a:r>
            <a:r>
              <a:rPr lang="en-US" sz="1500" baseline="30000" dirty="0"/>
              <a:t>nd</a:t>
            </a:r>
            <a:r>
              <a:rPr lang="en-US" sz="1500" dirty="0"/>
              <a:t> floor (above see-level)</a:t>
            </a:r>
          </a:p>
          <a:p>
            <a:r>
              <a:rPr lang="en-US" sz="1500" dirty="0"/>
              <a:t>CA and security systems in locked dedicated cabinet. </a:t>
            </a:r>
            <a:br>
              <a:rPr lang="en-US" sz="1500" dirty="0"/>
            </a:br>
            <a:r>
              <a:rPr lang="en-US" sz="1500" dirty="0"/>
              <a:t>On-line CA signing system in locked drawer</a:t>
            </a:r>
          </a:p>
          <a:p>
            <a:endParaRPr lang="en-US" sz="15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controls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981552"/>
            <a:ext cx="2863215" cy="217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" y="2437035"/>
            <a:ext cx="1680210" cy="2168509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75" y="3077281"/>
            <a:ext cx="891540" cy="1623305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455" y="2617909"/>
            <a:ext cx="3974069" cy="213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300282" y="3686020"/>
            <a:ext cx="143449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CA signing system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00282" y="4370018"/>
            <a:ext cx="143654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Delegation Server</a:t>
            </a:r>
          </a:p>
        </p:txBody>
      </p:sp>
      <p:cxnSp>
        <p:nvCxnSpPr>
          <p:cNvPr id="9" name="Straight Arrow Connector 8"/>
          <p:cNvCxnSpPr>
            <a:stCxn id="7" idx="3"/>
          </p:cNvCxnSpPr>
          <p:nvPr/>
        </p:nvCxnSpPr>
        <p:spPr>
          <a:xfrm>
            <a:off x="4690230" y="3824520"/>
            <a:ext cx="1550551" cy="0"/>
          </a:xfrm>
          <a:prstGeom prst="straightConnector1">
            <a:avLst/>
          </a:prstGeom>
          <a:ln w="76200">
            <a:solidFill>
              <a:srgbClr val="003F5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690230" y="4508518"/>
            <a:ext cx="1276231" cy="0"/>
          </a:xfrm>
          <a:prstGeom prst="straightConnector1">
            <a:avLst/>
          </a:prstGeom>
          <a:ln w="76200">
            <a:solidFill>
              <a:srgbClr val="003F5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077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pretty pictures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59" y="976552"/>
            <a:ext cx="4383995" cy="2481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008" y="976552"/>
            <a:ext cx="3000375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409" y="2963943"/>
            <a:ext cx="2464594" cy="180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403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Slightly more ugly pictures …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291" y="968692"/>
            <a:ext cx="3957248" cy="3146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74" y="968692"/>
            <a:ext cx="3846845" cy="3146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248" y="3608439"/>
            <a:ext cx="2464594" cy="1450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250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Most ‘fault-prone’ components are </a:t>
            </a:r>
          </a:p>
          <a:p>
            <a:pPr lvl="1"/>
            <a:r>
              <a:rPr lang="en-GB" dirty="0" smtClean="0"/>
              <a:t>Intel NUC (single power supply) </a:t>
            </a:r>
          </a:p>
          <a:p>
            <a:pPr lvl="1"/>
            <a:r>
              <a:rPr lang="en-GB" dirty="0" smtClean="0"/>
              <a:t>HSM (can lock itself down, and the USB connection is prone to oxidation)</a:t>
            </a:r>
          </a:p>
          <a:p>
            <a:pPr lvl="1"/>
            <a:r>
              <a:rPr lang="en-GB" dirty="0" smtClean="0"/>
              <a:t>DS front-end servers (they are physical hardware, albeit with redundant disks and </a:t>
            </a:r>
            <a:r>
              <a:rPr lang="en-GB" dirty="0" err="1" smtClean="0"/>
              <a:t>powersupplies</a:t>
            </a:r>
            <a:r>
              <a:rPr lang="en-GB" dirty="0" smtClean="0"/>
              <a:t>)</a:t>
            </a:r>
          </a:p>
          <a:p>
            <a:r>
              <a:rPr lang="en-GB" dirty="0" smtClean="0"/>
              <a:t>Eliminated first </a:t>
            </a:r>
            <a:br>
              <a:rPr lang="en-GB" dirty="0" smtClean="0"/>
            </a:br>
            <a:r>
              <a:rPr lang="en-GB" dirty="0" smtClean="0"/>
              <a:t>using ‘local HA’</a:t>
            </a:r>
            <a:endParaRPr lang="en-GB" dirty="0"/>
          </a:p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local highly-available setup at Nikhef Amsterdam</a:t>
            </a:r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2242456" y="2174652"/>
            <a:ext cx="6400801" cy="2883005"/>
            <a:chOff x="2242456" y="2174652"/>
            <a:chExt cx="6400801" cy="288300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2456" y="2174652"/>
              <a:ext cx="6400801" cy="2883005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 rot="18000000">
              <a:off x="6296273" y="2806158"/>
              <a:ext cx="1090363" cy="577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50" dirty="0" smtClean="0"/>
                <a:t>private </a:t>
              </a:r>
              <a:br>
                <a:rPr lang="en-GB" sz="1050" dirty="0" smtClean="0"/>
              </a:br>
              <a:r>
                <a:rPr lang="en-GB" sz="1050" dirty="0" smtClean="0"/>
                <a:t>semi-redundant </a:t>
              </a:r>
              <a:br>
                <a:rPr lang="en-GB" sz="1050" dirty="0" smtClean="0"/>
              </a:br>
              <a:r>
                <a:rPr lang="en-GB" sz="1050" dirty="0" smtClean="0"/>
                <a:t>switch</a:t>
              </a:r>
              <a:endParaRPr lang="en-GB" sz="1050" dirty="0"/>
            </a:p>
          </p:txBody>
        </p:sp>
      </p:grpSp>
    </p:spTree>
    <p:extLst>
      <p:ext uri="{BB962C8B-B14F-4D97-AF65-F5344CB8AC3E}">
        <p14:creationId xmlns:p14="http://schemas.microsoft.com/office/powerpoint/2010/main" val="12374071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 anchor="b" anchorCtr="0"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F6791C"/>
                </a:solidFill>
              </a:rPr>
              <a:t>Meeting the world: from naming to addressing …</a:t>
            </a:r>
            <a:endParaRPr lang="en-US" sz="2400" b="1" dirty="0" smtClean="0">
              <a:solidFill>
                <a:srgbClr val="F679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00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</a:t>
            </a:r>
            <a:r>
              <a:rPr lang="en-US" dirty="0" smtClean="0"/>
              <a:t>ederations, with their distributed responsibility model, always face a consistency challenge</a:t>
            </a:r>
          </a:p>
          <a:p>
            <a:pPr lvl="1"/>
            <a:r>
              <a:rPr lang="en-US" dirty="0" smtClean="0"/>
              <a:t>Release of any identifier associated with a individual person (‘privacy concerns’)</a:t>
            </a:r>
          </a:p>
          <a:p>
            <a:pPr lvl="1"/>
            <a:r>
              <a:rPr lang="en-US" dirty="0" smtClean="0"/>
              <a:t>Guaranteeing non-reassignment of an identifier - has not played a major role </a:t>
            </a:r>
            <a:r>
              <a:rPr lang="en-US" i="1" dirty="0" smtClean="0"/>
              <a:t>inside</a:t>
            </a:r>
            <a:r>
              <a:rPr lang="en-US" dirty="0" smtClean="0"/>
              <a:t> any single org till now</a:t>
            </a:r>
          </a:p>
          <a:p>
            <a:pPr lvl="1"/>
            <a:r>
              <a:rPr lang="en-US" dirty="0" smtClean="0"/>
              <a:t>Agreeing on how to name the name </a:t>
            </a:r>
            <a:r>
              <a:rPr lang="en-US" dirty="0"/>
              <a:t>(attribute) </a:t>
            </a:r>
            <a:r>
              <a:rPr lang="en-US" dirty="0" smtClean="0"/>
              <a:t>of the authenticated user is different</a:t>
            </a:r>
          </a:p>
          <a:p>
            <a:pPr lvl="1"/>
            <a:endParaRPr lang="en-US" dirty="0"/>
          </a:p>
          <a:p>
            <a:r>
              <a:rPr lang="en-US" dirty="0" smtClean="0"/>
              <a:t>We have to rely on the RAs (institutions) to provide an identifier that we can use - </a:t>
            </a:r>
            <a:r>
              <a:rPr lang="en-US" b="1" dirty="0" smtClean="0"/>
              <a:t>even if </a:t>
            </a:r>
            <a:r>
              <a:rPr lang="en-US" dirty="0" smtClean="0"/>
              <a:t>the institution itself does not consider RCauth.eu </a:t>
            </a:r>
            <a:r>
              <a:rPr lang="en-US" i="1" dirty="0" smtClean="0"/>
              <a:t>on its own</a:t>
            </a:r>
            <a:r>
              <a:rPr lang="en-US" dirty="0" smtClean="0"/>
              <a:t> worthy of specific attention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We can leverage grander schemes and agreements</a:t>
            </a:r>
          </a:p>
          <a:p>
            <a:r>
              <a:rPr lang="en-US" dirty="0" err="1" smtClean="0"/>
              <a:t>eduPerson</a:t>
            </a:r>
            <a:r>
              <a:rPr lang="en-US" dirty="0" smtClean="0"/>
              <a:t> schema – almost all federations use this, and most require specs compliance</a:t>
            </a:r>
          </a:p>
          <a:p>
            <a:r>
              <a:rPr lang="en-US" dirty="0" smtClean="0"/>
              <a:t>REFEDS Research and Scholarship (“R&amp;S”) specification – aligns attribute release (and federation registrars check for minimal compliance</a:t>
            </a:r>
          </a:p>
          <a:p>
            <a:r>
              <a:rPr lang="en-US" dirty="0" err="1" smtClean="0"/>
              <a:t>Sirtfi</a:t>
            </a:r>
            <a:r>
              <a:rPr lang="en-US" dirty="0" smtClean="0"/>
              <a:t> – new standard to harmonize incident response and </a:t>
            </a:r>
            <a:r>
              <a:rPr lang="en-US" dirty="0" err="1" smtClean="0"/>
              <a:t>opsec</a:t>
            </a:r>
            <a:r>
              <a:rPr lang="en-US" dirty="0" smtClean="0"/>
              <a:t> capabilities and processes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uniqueness [3.1]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96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Remember the days … ?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638235"/>
            <a:ext cx="6815971" cy="38209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110" y="1635169"/>
            <a:ext cx="5187292" cy="290202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085291368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3377" y="1079500"/>
            <a:ext cx="8181975" cy="37709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Sources of naming and uniqueness, that work </a:t>
            </a:r>
            <a:r>
              <a:rPr lang="en-US" i="1" dirty="0" smtClean="0"/>
              <a:t>today</a:t>
            </a:r>
            <a:endParaRPr lang="en-US" dirty="0" smtClean="0"/>
          </a:p>
          <a:p>
            <a:r>
              <a:rPr lang="en-US" b="1" dirty="0" err="1" smtClean="0"/>
              <a:t>eduPersonPrincipalName</a:t>
            </a:r>
            <a:r>
              <a:rPr lang="en-US" dirty="0"/>
              <a:t> </a:t>
            </a:r>
            <a:r>
              <a:rPr lang="en-US" dirty="0" smtClean="0"/>
              <a:t>– a scoped point-in-time unique identifier, which could be (but usually is not) privacy preserving: “davidg@nikhef.nl”, “P70081609@maastrichtuniversity.nl”</a:t>
            </a:r>
          </a:p>
          <a:p>
            <a:r>
              <a:rPr lang="en-US" b="1" dirty="0" err="1" smtClean="0"/>
              <a:t>eduPersonTargetedID</a:t>
            </a:r>
            <a:r>
              <a:rPr lang="en-US" dirty="0" smtClean="0"/>
              <a:t> – a scoped transient non-reassigned identifier, different for each targeted service in the world – so every </a:t>
            </a:r>
            <a:r>
              <a:rPr lang="en-US" dirty="0"/>
              <a:t>SP gets a different </a:t>
            </a:r>
            <a:r>
              <a:rPr lang="en-US" dirty="0" smtClean="0"/>
              <a:t>one of these: urn:geant:nikhef.nl:nikidm:idp:sso!</a:t>
            </a:r>
            <a:r>
              <a:rPr lang="en-US" i="1" dirty="0" smtClean="0"/>
              <a:t>27c8d63ed42c84af2875e2984</a:t>
            </a:r>
          </a:p>
          <a:p>
            <a:pPr marL="0" indent="0">
              <a:buNone/>
            </a:pPr>
            <a:r>
              <a:rPr lang="en-US" dirty="0" smtClean="0"/>
              <a:t>or are good candidates</a:t>
            </a:r>
          </a:p>
          <a:p>
            <a:r>
              <a:rPr lang="en-US" b="1" dirty="0" smtClean="0"/>
              <a:t>subject-id </a:t>
            </a:r>
            <a:r>
              <a:rPr lang="en-US" dirty="0"/>
              <a:t>- a scoped persistent non-reassigned identifier, which should be privacy-preserving: 44f7751265a6e8b228f9@nikhef.nl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Others of interest to construct a unique name</a:t>
            </a:r>
          </a:p>
          <a:p>
            <a:r>
              <a:rPr lang="en-US" dirty="0" err="1" smtClean="0"/>
              <a:t>schacHomeOrganization</a:t>
            </a:r>
            <a:r>
              <a:rPr lang="en-US" dirty="0" smtClean="0"/>
              <a:t> – subdomain-name styled identifier of the home org (from SCHAC)</a:t>
            </a:r>
          </a:p>
          <a:p>
            <a:r>
              <a:rPr lang="en-US" dirty="0" err="1" smtClean="0"/>
              <a:t>eduPersonUniqueID</a:t>
            </a:r>
            <a:r>
              <a:rPr lang="en-US" dirty="0" smtClean="0"/>
              <a:t> – like </a:t>
            </a:r>
            <a:r>
              <a:rPr lang="en-US" i="1" dirty="0" smtClean="0"/>
              <a:t>subject-id</a:t>
            </a:r>
            <a:r>
              <a:rPr lang="en-US" dirty="0" smtClean="0"/>
              <a:t>, but never gained much traction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eduPerson</a:t>
            </a:r>
            <a:r>
              <a:rPr lang="en-US" dirty="0" smtClean="0"/>
              <a:t> and REFEDS R&amp;S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944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/DC=</a:t>
            </a:r>
            <a:r>
              <a:rPr lang="en-US" b="1" dirty="0" err="1" smtClean="0"/>
              <a:t>eu</a:t>
            </a:r>
            <a:r>
              <a:rPr lang="en-US" b="1" dirty="0" smtClean="0"/>
              <a:t>/DC=</a:t>
            </a:r>
            <a:r>
              <a:rPr lang="en-US" b="1" dirty="0" err="1" smtClean="0"/>
              <a:t>rcauth</a:t>
            </a:r>
            <a:r>
              <a:rPr lang="en-US" b="1" dirty="0" smtClean="0"/>
              <a:t>/DC=</a:t>
            </a:r>
            <a:r>
              <a:rPr lang="en-US" b="1" dirty="0" err="1" smtClean="0"/>
              <a:t>rcauth</a:t>
            </a:r>
            <a:r>
              <a:rPr lang="en-US" b="1" dirty="0" smtClean="0"/>
              <a:t>-clients/O=</a:t>
            </a:r>
            <a:r>
              <a:rPr lang="en-US" b="1" i="1" dirty="0" err="1" smtClean="0">
                <a:solidFill>
                  <a:srgbClr val="F6791C"/>
                </a:solidFill>
              </a:rPr>
              <a:t>orgdisplayname</a:t>
            </a:r>
            <a:r>
              <a:rPr lang="en-US" b="1" dirty="0" smtClean="0"/>
              <a:t>/CN=</a:t>
            </a:r>
            <a:r>
              <a:rPr lang="en-US" b="1" i="1" dirty="0" err="1" smtClean="0">
                <a:solidFill>
                  <a:srgbClr val="F6791C"/>
                </a:solidFill>
              </a:rPr>
              <a:t>commonName</a:t>
            </a:r>
            <a:endParaRPr lang="en-US" b="1" dirty="0" smtClean="0">
              <a:solidFill>
                <a:srgbClr val="F6791C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All the uniqueness will be in the </a:t>
            </a:r>
            <a:r>
              <a:rPr lang="en-US" dirty="0" err="1" smtClean="0"/>
              <a:t>commonName</a:t>
            </a:r>
            <a:r>
              <a:rPr lang="en-US" dirty="0" smtClean="0"/>
              <a:t> – that will “contain </a:t>
            </a:r>
            <a:r>
              <a:rPr lang="en-US" dirty="0"/>
              <a:t>sufficient </a:t>
            </a:r>
            <a:r>
              <a:rPr lang="en-US" dirty="0" smtClean="0"/>
              <a:t>information such that </a:t>
            </a:r>
            <a:r>
              <a:rPr lang="en-US" dirty="0"/>
              <a:t>an </a:t>
            </a:r>
            <a:r>
              <a:rPr lang="en-US" dirty="0" smtClean="0"/>
              <a:t>enquiry via </a:t>
            </a:r>
            <a:r>
              <a:rPr lang="en-US" dirty="0"/>
              <a:t>the </a:t>
            </a:r>
            <a:r>
              <a:rPr lang="en-US" dirty="0" smtClean="0"/>
              <a:t>issuer allows </a:t>
            </a:r>
            <a:r>
              <a:rPr lang="en-US" dirty="0"/>
              <a:t>unique identification of </a:t>
            </a:r>
            <a:r>
              <a:rPr lang="en-US" dirty="0" smtClean="0"/>
              <a:t>the vetted entity”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err="1" smtClean="0"/>
              <a:t>orgdisplayname</a:t>
            </a:r>
            <a:r>
              <a:rPr lang="en-US" dirty="0" smtClean="0"/>
              <a:t> is used to “</a:t>
            </a:r>
            <a:r>
              <a:rPr lang="en-US" dirty="0"/>
              <a:t>identify the identity management system via which the identity of this person was </a:t>
            </a:r>
            <a:r>
              <a:rPr lang="en-US" dirty="0" smtClean="0"/>
              <a:t>vetted” [IOTA 3.2]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i="1" dirty="0" smtClean="0"/>
              <a:t>So if – over time – the </a:t>
            </a:r>
            <a:r>
              <a:rPr lang="en-US" i="1" dirty="0" err="1" smtClean="0"/>
              <a:t>orgdisplayname</a:t>
            </a:r>
            <a:r>
              <a:rPr lang="en-US" i="1" dirty="0" smtClean="0"/>
              <a:t> may conflict, be re-used, or is ambiguous, we don’t need it: we will use the </a:t>
            </a:r>
            <a:r>
              <a:rPr lang="en-US" i="1" dirty="0" err="1" smtClean="0"/>
              <a:t>commonName</a:t>
            </a:r>
            <a:r>
              <a:rPr lang="en-US" i="1" dirty="0" smtClean="0"/>
              <a:t> to trace and ensure non-reassignment!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Constructing a non-reassigned </a:t>
            </a:r>
            <a:r>
              <a:rPr lang="en-US" dirty="0" err="1" smtClean="0"/>
              <a:t>subjectName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934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Requirements</a:t>
            </a:r>
          </a:p>
          <a:p>
            <a:r>
              <a:rPr lang="en-US" dirty="0" smtClean="0"/>
              <a:t>Contain a representation of the real name of the applicant as asserted by the IdP</a:t>
            </a:r>
            <a:br>
              <a:rPr lang="en-US" dirty="0" smtClean="0"/>
            </a:br>
            <a:r>
              <a:rPr lang="en-US" i="1" dirty="0" smtClean="0"/>
              <a:t>the opaque option is not very friendly to downstream services</a:t>
            </a:r>
            <a:endParaRPr lang="en-US" dirty="0" smtClean="0"/>
          </a:p>
          <a:p>
            <a:r>
              <a:rPr lang="en-US" dirty="0" smtClean="0"/>
              <a:t>Must be unique</a:t>
            </a:r>
            <a:r>
              <a:rPr lang="en-US" dirty="0"/>
              <a:t> </a:t>
            </a:r>
            <a:r>
              <a:rPr lang="en-US" dirty="0" smtClean="0"/>
              <a:t>and non-reassigned</a:t>
            </a:r>
          </a:p>
          <a:p>
            <a:r>
              <a:rPr lang="en-US" dirty="0" smtClean="0"/>
              <a:t>Allow – via the issuer – unique </a:t>
            </a:r>
            <a:r>
              <a:rPr lang="en-US" dirty="0"/>
              <a:t>identification of </a:t>
            </a:r>
            <a:r>
              <a:rPr lang="en-US" dirty="0" smtClean="0"/>
              <a:t>the entity </a:t>
            </a:r>
            <a:r>
              <a:rPr lang="en-US" dirty="0"/>
              <a:t>in the </a:t>
            </a:r>
            <a:r>
              <a:rPr lang="en-US" dirty="0" smtClean="0"/>
              <a:t>stated IdP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So we construct it out of 2 or 3 elements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Readable name of the applicant (max. 40 characters)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Unique </a:t>
            </a:r>
            <a:r>
              <a:rPr lang="en-US" dirty="0"/>
              <a:t>Shortened </a:t>
            </a:r>
            <a:r>
              <a:rPr lang="en-US" dirty="0" smtClean="0"/>
              <a:t>Representation of the identifier provided by the IdP (16 characters)</a:t>
            </a:r>
          </a:p>
          <a:p>
            <a:pPr marL="342900" indent="-342900">
              <a:buFont typeface="+mj-lt"/>
              <a:buAutoNum type="arabicPeriod"/>
            </a:pPr>
            <a:r>
              <a:rPr lang="en-US" i="1" dirty="0" smtClean="0"/>
              <a:t>Optional: </a:t>
            </a:r>
            <a:r>
              <a:rPr lang="en-US" dirty="0" smtClean="0"/>
              <a:t>ensured-uniqueness sequence number (max. 3 digits)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CommonName</a:t>
            </a:r>
            <a:r>
              <a:rPr lang="en-US" dirty="0" smtClean="0"/>
              <a:t> – the big challenge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055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REFEDS R&amp;S gives a subset of attributes that should be released: </a:t>
            </a:r>
            <a:r>
              <a:rPr lang="en-US" dirty="0" err="1" smtClean="0"/>
              <a:t>displayName</a:t>
            </a:r>
            <a:r>
              <a:rPr lang="en-US" dirty="0" smtClean="0"/>
              <a:t>, </a:t>
            </a:r>
            <a:r>
              <a:rPr lang="en-US" dirty="0" err="1" smtClean="0"/>
              <a:t>givenName</a:t>
            </a:r>
            <a:r>
              <a:rPr lang="en-US" dirty="0" smtClean="0"/>
              <a:t> + surname, </a:t>
            </a:r>
            <a:r>
              <a:rPr lang="en-US" dirty="0" err="1" smtClean="0"/>
              <a:t>commonName</a:t>
            </a:r>
            <a:r>
              <a:rPr lang="en-US" dirty="0" smtClean="0"/>
              <a:t>. We construct the readable name from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i="1" dirty="0" err="1"/>
              <a:t>displayName</a:t>
            </a:r>
            <a:r>
              <a:rPr lang="en-US" dirty="0"/>
              <a:t> attribute from the </a:t>
            </a:r>
            <a:r>
              <a:rPr lang="en-US" dirty="0" smtClean="0"/>
              <a:t>IdP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i="1" dirty="0" err="1"/>
              <a:t>givenName</a:t>
            </a:r>
            <a:r>
              <a:rPr lang="en-US" dirty="0"/>
              <a:t> attribute, followed by a space, followed by the </a:t>
            </a:r>
            <a:r>
              <a:rPr lang="en-US" i="1" dirty="0" err="1" smtClean="0"/>
              <a:t>sn</a:t>
            </a:r>
            <a:r>
              <a:rPr lang="en-US" dirty="0" smtClean="0"/>
              <a:t> </a:t>
            </a:r>
            <a:r>
              <a:rPr lang="en-US" dirty="0"/>
              <a:t>attribute from the </a:t>
            </a:r>
            <a:r>
              <a:rPr lang="en-US" dirty="0" smtClean="0"/>
              <a:t>IdP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i="1" dirty="0" err="1"/>
              <a:t>commonName</a:t>
            </a:r>
            <a:r>
              <a:rPr lang="en-US" i="1" dirty="0"/>
              <a:t> </a:t>
            </a:r>
            <a:r>
              <a:rPr lang="en-US" dirty="0"/>
              <a:t>(</a:t>
            </a:r>
            <a:r>
              <a:rPr lang="en-US" dirty="0" err="1"/>
              <a:t>cn</a:t>
            </a:r>
            <a:r>
              <a:rPr lang="en-US" dirty="0"/>
              <a:t>) attribute from the </a:t>
            </a:r>
            <a:r>
              <a:rPr lang="en-US" dirty="0" smtClean="0"/>
              <a:t>IdP</a:t>
            </a:r>
          </a:p>
          <a:p>
            <a:pPr marL="0" indent="0">
              <a:buNone/>
            </a:pPr>
            <a:r>
              <a:rPr lang="en-US" dirty="0" smtClean="0"/>
              <a:t>and then make it printable </a:t>
            </a:r>
            <a:r>
              <a:rPr lang="en-US" dirty="0"/>
              <a:t>using </a:t>
            </a:r>
            <a:r>
              <a:rPr lang="en-US" i="1" dirty="0" err="1" smtClean="0"/>
              <a:t>java.text.Normalizer.Form.NFD</a:t>
            </a:r>
            <a:r>
              <a:rPr lang="en-US" dirty="0" smtClean="0"/>
              <a:t> and map the remainder to “X”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commonName</a:t>
            </a:r>
            <a:r>
              <a:rPr lang="en-US" dirty="0" smtClean="0"/>
              <a:t> – readable name element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3574817"/>
              </p:ext>
            </p:extLst>
          </p:nvPr>
        </p:nvGraphicFramePr>
        <p:xfrm>
          <a:off x="2326005" y="3088640"/>
          <a:ext cx="4040852" cy="1623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0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0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If IdP</a:t>
                      </a:r>
                      <a:r>
                        <a:rPr lang="en-US" sz="1400" baseline="0" dirty="0" smtClean="0"/>
                        <a:t> sends us this </a:t>
                      </a:r>
                      <a:r>
                        <a:rPr lang="en-US" sz="1400" dirty="0" smtClean="0"/>
                        <a:t>UTF-8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Representation in CN </a:t>
                      </a:r>
                      <a:r>
                        <a:rPr lang="en-US" sz="1400" baseline="0" dirty="0" smtClean="0"/>
                        <a:t>RDN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Jőzsi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Bácsi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Jozsi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Bacsi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Guðrún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Ósvífursdóttir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GuXrun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Osvifursdottir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Χρηστος</a:t>
                      </a:r>
                      <a:r>
                        <a:rPr lang="el-GR" sz="1400" baseline="0" dirty="0" smtClean="0"/>
                        <a:t> Κανελλοπουλος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XXXXXXX XXXXXXXXXXXXX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ja-JP" alt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簡禎儀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XXX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4508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 smtClean="0"/>
              <a:t>java.text.Normalizer.Form.NFD</a:t>
            </a:r>
            <a:r>
              <a:rPr lang="en-US" i="1" dirty="0" smtClean="0"/>
              <a:t> </a:t>
            </a:r>
            <a:r>
              <a:rPr lang="en-US" dirty="0" smtClean="0"/>
              <a:t>and ‘X-</a:t>
            </a:r>
            <a:r>
              <a:rPr lang="en-US" dirty="0" err="1" smtClean="0"/>
              <a:t>ing</a:t>
            </a:r>
            <a:r>
              <a:rPr lang="en-US" dirty="0" smtClean="0"/>
              <a:t>’ the rest particularly bad for</a:t>
            </a:r>
            <a:br>
              <a:rPr lang="en-US" dirty="0" smtClean="0"/>
            </a:br>
            <a:r>
              <a:rPr lang="en-US" dirty="0" smtClean="0"/>
              <a:t>Greeks, Bulgarians, Chinese, Georgians, Thai, Armenians, Serbians, …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fr-FR" i="1" dirty="0"/>
              <a:t>ICU - International Components for </a:t>
            </a:r>
            <a:r>
              <a:rPr lang="fr-FR" i="1" dirty="0" smtClean="0"/>
              <a:t>Unicode </a:t>
            </a:r>
            <a:r>
              <a:rPr lang="fr-FR" dirty="0" smtClean="0"/>
              <a:t>(icu-project.org) </a:t>
            </a:r>
            <a:r>
              <a:rPr lang="fr-FR" dirty="0" err="1" smtClean="0"/>
              <a:t>appears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better</a:t>
            </a:r>
            <a:r>
              <a:rPr lang="fr-FR" dirty="0" smtClean="0"/>
              <a:t>, but:</a:t>
            </a:r>
          </a:p>
          <a:p>
            <a:r>
              <a:rPr lang="fr-FR" dirty="0" err="1" smtClean="0"/>
              <a:t>there</a:t>
            </a:r>
            <a:r>
              <a:rPr lang="fr-FR" dirty="0" smtClean="0"/>
              <a:t> are </a:t>
            </a:r>
            <a:r>
              <a:rPr lang="fr-FR" dirty="0" err="1" smtClean="0"/>
              <a:t>many</a:t>
            </a:r>
            <a:r>
              <a:rPr lang="fr-FR" dirty="0" smtClean="0"/>
              <a:t> options for </a:t>
            </a:r>
            <a:r>
              <a:rPr lang="fr-FR" dirty="0" err="1" smtClean="0"/>
              <a:t>transliteration</a:t>
            </a:r>
            <a:endParaRPr lang="fr-FR" dirty="0" smtClean="0"/>
          </a:p>
          <a:p>
            <a:r>
              <a:rPr lang="fr-FR" dirty="0" err="1" smtClean="0"/>
              <a:t>some</a:t>
            </a:r>
            <a:r>
              <a:rPr lang="fr-FR" dirty="0" smtClean="0"/>
              <a:t> code points </a:t>
            </a:r>
            <a:r>
              <a:rPr lang="fr-FR" dirty="0" err="1" smtClean="0"/>
              <a:t>shared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</a:t>
            </a:r>
            <a:r>
              <a:rPr lang="fr-FR" dirty="0" err="1" smtClean="0"/>
              <a:t>different</a:t>
            </a:r>
            <a:r>
              <a:rPr lang="fr-FR" dirty="0" smtClean="0"/>
              <a:t> </a:t>
            </a:r>
            <a:r>
              <a:rPr lang="fr-FR" dirty="0" err="1" smtClean="0"/>
              <a:t>languages</a:t>
            </a:r>
            <a:r>
              <a:rPr lang="fr-FR" dirty="0" smtClean="0"/>
              <a:t>,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prefer</a:t>
            </a:r>
            <a:r>
              <a:rPr lang="fr-FR" dirty="0" smtClean="0"/>
              <a:t> </a:t>
            </a:r>
            <a:r>
              <a:rPr lang="fr-FR" dirty="0" err="1" smtClean="0"/>
              <a:t>different</a:t>
            </a:r>
            <a:r>
              <a:rPr lang="fr-FR" dirty="0" smtClean="0"/>
              <a:t> </a:t>
            </a:r>
            <a:r>
              <a:rPr lang="fr-FR" dirty="0" err="1" smtClean="0"/>
              <a:t>transliterations</a:t>
            </a:r>
            <a:endParaRPr lang="fr-FR" dirty="0" smtClean="0"/>
          </a:p>
          <a:p>
            <a:r>
              <a:rPr lang="fr-FR" dirty="0" err="1" smtClean="0"/>
              <a:t>some</a:t>
            </a:r>
            <a:r>
              <a:rPr lang="fr-FR" dirty="0" smtClean="0"/>
              <a:t> code points are absent </a:t>
            </a:r>
            <a:r>
              <a:rPr lang="fr-FR" dirty="0" err="1" smtClean="0"/>
              <a:t>even</a:t>
            </a:r>
            <a:r>
              <a:rPr lang="fr-FR" dirty="0" smtClean="0"/>
              <a:t> in UTF-8 </a:t>
            </a:r>
            <a:r>
              <a:rPr lang="fr-FR" dirty="0" err="1" smtClean="0"/>
              <a:t>causing</a:t>
            </a:r>
            <a:r>
              <a:rPr lang="fr-FR" dirty="0" smtClean="0"/>
              <a:t> </a:t>
            </a:r>
            <a:r>
              <a:rPr lang="fr-FR" dirty="0" err="1" smtClean="0"/>
              <a:t>ambiguity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So we moved to the ICO, but even then the mapping is not trivial: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UTF-8 → Latin-1 → ASCII → IA5String (we need </a:t>
            </a:r>
            <a:r>
              <a:rPr lang="en-US" dirty="0" err="1" smtClean="0"/>
              <a:t>PrintableString</a:t>
            </a:r>
            <a:r>
              <a:rPr lang="en-US" dirty="0" smtClean="0"/>
              <a:t> + “@” and minus [:/=])</a:t>
            </a:r>
            <a:endParaRPr lang="en-US" dirty="0"/>
          </a:p>
          <a:p>
            <a:endParaRPr lang="fr-F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</a:t>
            </a:r>
            <a:r>
              <a:rPr lang="el-GR" dirty="0"/>
              <a:t>Νικόλας </a:t>
            </a:r>
            <a:r>
              <a:rPr lang="el-GR" dirty="0" smtClean="0"/>
              <a:t>Λιαμπότης</a:t>
            </a:r>
            <a:r>
              <a:rPr lang="en-US" dirty="0" smtClean="0"/>
              <a:t> may not </a:t>
            </a:r>
            <a:r>
              <a:rPr lang="en-US" dirty="0" err="1" smtClean="0"/>
              <a:t>quitelike</a:t>
            </a:r>
            <a:r>
              <a:rPr lang="en-US" dirty="0" smtClean="0"/>
              <a:t> that … and I understand …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1304314" y="3844458"/>
            <a:ext cx="50206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ICU 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2111559" y="3844458"/>
            <a:ext cx="50206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ICU 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2807471" y="3790285"/>
            <a:ext cx="61042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regex</a:t>
            </a:r>
          </a:p>
        </p:txBody>
      </p:sp>
    </p:spTree>
    <p:extLst>
      <p:ext uri="{BB962C8B-B14F-4D97-AF65-F5344CB8AC3E}">
        <p14:creationId xmlns:p14="http://schemas.microsoft.com/office/powerpoint/2010/main" val="516453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latin typeface="Calibri (Body)"/>
            </a:endParaRPr>
          </a:p>
          <a:p>
            <a:pPr marL="0" indent="0">
              <a:buNone/>
            </a:pPr>
            <a:r>
              <a:rPr lang="en-US" dirty="0" smtClean="0">
                <a:latin typeface="Calibri (Body)"/>
              </a:rPr>
              <a:t>ICU can do many things to </a:t>
            </a:r>
            <a:r>
              <a:rPr lang="el-GR" dirty="0" smtClean="0">
                <a:latin typeface="Calibri (Body)"/>
              </a:rPr>
              <a:t>Λιαμπότης</a:t>
            </a:r>
            <a:r>
              <a:rPr lang="en-US" dirty="0" smtClean="0">
                <a:latin typeface="Calibri (Body)"/>
              </a:rPr>
              <a:t/>
            </a:r>
            <a:br>
              <a:rPr lang="en-US" dirty="0" smtClean="0">
                <a:latin typeface="Calibri (Body)"/>
              </a:rPr>
            </a:br>
            <a:r>
              <a:rPr lang="en-US" dirty="0" smtClean="0">
                <a:latin typeface="Calibri (Body)"/>
              </a:rPr>
              <a:t/>
            </a:r>
            <a:br>
              <a:rPr lang="en-US" dirty="0" smtClean="0">
                <a:latin typeface="Calibri (Body)"/>
              </a:rPr>
            </a:br>
            <a:r>
              <a:rPr lang="en-US" dirty="0" smtClean="0">
                <a:latin typeface="Calibri (Body)"/>
              </a:rPr>
              <a:t>  </a:t>
            </a:r>
            <a:r>
              <a:rPr lang="en-US" dirty="0" smtClean="0">
                <a:latin typeface="Calibri (Body)"/>
                <a:hlinkClick r:id="rId2"/>
              </a:rPr>
              <a:t>http</a:t>
            </a:r>
            <a:r>
              <a:rPr lang="en-US" dirty="0">
                <a:latin typeface="Calibri (Body)"/>
                <a:hlinkClick r:id="rId2"/>
              </a:rPr>
              <a:t>://userguide.icu-project.org/transforms/general#TOC-Greek</a:t>
            </a:r>
            <a:endParaRPr lang="en-US" dirty="0" smtClean="0">
              <a:latin typeface="Calibri (Body)"/>
            </a:endParaRPr>
          </a:p>
          <a:p>
            <a:r>
              <a:rPr lang="vi-VN" dirty="0" smtClean="0">
                <a:latin typeface="Calibri (Body)"/>
              </a:rPr>
              <a:t>Greek-Latin</a:t>
            </a:r>
            <a:r>
              <a:rPr lang="vi-VN" dirty="0">
                <a:latin typeface="Calibri (Body)"/>
              </a:rPr>
              <a:t>	</a:t>
            </a:r>
            <a:r>
              <a:rPr lang="en-US" dirty="0" smtClean="0">
                <a:latin typeface="Calibri (Body)"/>
              </a:rPr>
              <a:t>	</a:t>
            </a:r>
            <a:r>
              <a:rPr lang="vi-VN" dirty="0">
                <a:latin typeface="Calibri (Body)"/>
              </a:rPr>
              <a:t>	</a:t>
            </a:r>
            <a:r>
              <a:rPr lang="en-US" dirty="0" smtClean="0">
                <a:latin typeface="Calibri (Body)"/>
              </a:rPr>
              <a:t>→</a:t>
            </a:r>
            <a:r>
              <a:rPr lang="vi-VN" dirty="0" smtClean="0">
                <a:latin typeface="Calibri (Body)"/>
              </a:rPr>
              <a:t> Liampótēs</a:t>
            </a:r>
            <a:r>
              <a:rPr lang="en-US" dirty="0" smtClean="0">
                <a:latin typeface="Calibri (Body)"/>
              </a:rPr>
              <a:t>	</a:t>
            </a:r>
            <a:r>
              <a:rPr lang="en-US" dirty="0">
                <a:latin typeface="Calibri (Body)"/>
              </a:rPr>
              <a:t> </a:t>
            </a:r>
            <a:r>
              <a:rPr lang="en-US" dirty="0" smtClean="0">
                <a:latin typeface="Calibri (Body)"/>
              </a:rPr>
              <a:t>→ </a:t>
            </a:r>
            <a:r>
              <a:rPr lang="en-US" dirty="0" err="1" smtClean="0">
                <a:latin typeface="Calibri (Body)"/>
              </a:rPr>
              <a:t>Liampotes</a:t>
            </a:r>
            <a:endParaRPr lang="vi-VN" dirty="0">
              <a:latin typeface="Calibri (Body)"/>
            </a:endParaRPr>
          </a:p>
          <a:p>
            <a:r>
              <a:rPr lang="vi-VN" dirty="0" smtClean="0">
                <a:latin typeface="Calibri (Body)"/>
              </a:rPr>
              <a:t>Greek-Latin/BGN</a:t>
            </a:r>
            <a:r>
              <a:rPr lang="vi-VN" dirty="0">
                <a:latin typeface="Calibri (Body)"/>
              </a:rPr>
              <a:t>	</a:t>
            </a:r>
            <a:r>
              <a:rPr lang="en-US" dirty="0" smtClean="0">
                <a:latin typeface="Calibri (Body)"/>
              </a:rPr>
              <a:t>	→</a:t>
            </a:r>
            <a:r>
              <a:rPr lang="vi-VN" dirty="0" smtClean="0">
                <a:latin typeface="Calibri (Body)"/>
              </a:rPr>
              <a:t> Liambótis</a:t>
            </a:r>
            <a:r>
              <a:rPr lang="en-US" dirty="0" smtClean="0">
                <a:latin typeface="Calibri (Body)"/>
              </a:rPr>
              <a:t>	</a:t>
            </a:r>
            <a:r>
              <a:rPr lang="en-US" dirty="0">
                <a:latin typeface="Calibri (Body)"/>
              </a:rPr>
              <a:t> </a:t>
            </a:r>
            <a:r>
              <a:rPr lang="en-US" dirty="0" smtClean="0">
                <a:latin typeface="Calibri (Body)"/>
              </a:rPr>
              <a:t>→ </a:t>
            </a:r>
            <a:r>
              <a:rPr lang="en-US" dirty="0" err="1" smtClean="0">
                <a:latin typeface="Calibri (Body)"/>
              </a:rPr>
              <a:t>Liambotis</a:t>
            </a:r>
            <a:endParaRPr lang="vi-VN" dirty="0">
              <a:latin typeface="Calibri (Body)"/>
            </a:endParaRPr>
          </a:p>
          <a:p>
            <a:r>
              <a:rPr lang="vi-VN" dirty="0" smtClean="0">
                <a:latin typeface="Calibri (Body)"/>
              </a:rPr>
              <a:t>Greek-Latin/UNGEGN</a:t>
            </a:r>
            <a:r>
              <a:rPr lang="vi-VN" dirty="0">
                <a:latin typeface="Calibri (Body)"/>
              </a:rPr>
              <a:t>	</a:t>
            </a:r>
            <a:r>
              <a:rPr lang="en-US" dirty="0" smtClean="0">
                <a:latin typeface="Calibri (Body)"/>
              </a:rPr>
              <a:t>→</a:t>
            </a:r>
            <a:r>
              <a:rPr lang="vi-VN" dirty="0" smtClean="0">
                <a:latin typeface="Calibri (Body)"/>
              </a:rPr>
              <a:t> </a:t>
            </a:r>
            <a:r>
              <a:rPr lang="vi-VN" dirty="0">
                <a:latin typeface="Calibri (Body)"/>
              </a:rPr>
              <a:t>Liampóti̱</a:t>
            </a:r>
            <a:r>
              <a:rPr lang="vi-VN" dirty="0" smtClean="0">
                <a:latin typeface="Calibri (Body)"/>
              </a:rPr>
              <a:t>s</a:t>
            </a:r>
            <a:r>
              <a:rPr lang="en-US" dirty="0" smtClean="0">
                <a:latin typeface="Calibri (Body)"/>
              </a:rPr>
              <a:t>	</a:t>
            </a:r>
            <a:r>
              <a:rPr lang="en-US" dirty="0">
                <a:latin typeface="Calibri (Body)"/>
              </a:rPr>
              <a:t> </a:t>
            </a:r>
            <a:r>
              <a:rPr lang="en-US" dirty="0" smtClean="0">
                <a:latin typeface="Calibri (Body)"/>
              </a:rPr>
              <a:t>→ </a:t>
            </a:r>
            <a:r>
              <a:rPr lang="en-US" dirty="0" err="1" smtClean="0">
                <a:latin typeface="Calibri (Body)"/>
              </a:rPr>
              <a:t>Liampotis</a:t>
            </a:r>
            <a:endParaRPr lang="en-US" dirty="0" smtClean="0">
              <a:latin typeface="Calibri (Body)"/>
            </a:endParaRPr>
          </a:p>
          <a:p>
            <a:pPr marL="0" indent="0">
              <a:buNone/>
            </a:pPr>
            <a:endParaRPr lang="en-US" dirty="0">
              <a:latin typeface="Calibri (Body)"/>
            </a:endParaRPr>
          </a:p>
          <a:p>
            <a:pPr marL="0" indent="0">
              <a:buNone/>
            </a:pPr>
            <a:r>
              <a:rPr lang="en-US" dirty="0" smtClean="0">
                <a:latin typeface="Calibri (Body)"/>
              </a:rPr>
              <a:t>and the official (passport) Greek ELOT-743 transliteration is “</a:t>
            </a:r>
            <a:r>
              <a:rPr lang="en-US" dirty="0" err="1" smtClean="0">
                <a:latin typeface="Calibri (Body)"/>
              </a:rPr>
              <a:t>Liampotis</a:t>
            </a:r>
            <a:r>
              <a:rPr lang="en-US" dirty="0" smtClean="0">
                <a:latin typeface="Calibri (Body)"/>
              </a:rPr>
              <a:t>”</a:t>
            </a:r>
            <a:endParaRPr lang="en-US" dirty="0">
              <a:latin typeface="Calibri (Body)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all Greek to me!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451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3377" y="1079500"/>
            <a:ext cx="8181975" cy="37211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Just Any-Latin fails for Slavonic unique “</a:t>
            </a:r>
            <a:r>
              <a:rPr lang="en-US" b="1" dirty="0" err="1" smtClean="0"/>
              <a:t>sh</a:t>
            </a:r>
            <a:r>
              <a:rPr lang="en-US" b="1" dirty="0" smtClean="0"/>
              <a:t>” sounds. E.g. for ‘</a:t>
            </a:r>
            <a:r>
              <a:rPr lang="en-US" b="1" dirty="0" err="1" smtClean="0"/>
              <a:t>Миша</a:t>
            </a:r>
            <a:r>
              <a:rPr lang="en-US" b="1" dirty="0" smtClean="0"/>
              <a:t>’</a:t>
            </a:r>
            <a:endParaRPr lang="en-US" b="1" dirty="0"/>
          </a:p>
          <a:p>
            <a:r>
              <a:rPr lang="en-US" dirty="0" smtClean="0"/>
              <a:t>with </a:t>
            </a:r>
            <a:r>
              <a:rPr lang="en-US" i="1" dirty="0" smtClean="0"/>
              <a:t>Any-Latin </a:t>
            </a:r>
            <a:r>
              <a:rPr lang="en-US" dirty="0" smtClean="0"/>
              <a:t>becomes ‘</a:t>
            </a:r>
            <a:r>
              <a:rPr lang="en-US" dirty="0" err="1" smtClean="0"/>
              <a:t>Miša</a:t>
            </a:r>
            <a:r>
              <a:rPr lang="en-US" dirty="0" smtClean="0"/>
              <a:t>’ </a:t>
            </a:r>
            <a:r>
              <a:rPr lang="en-US" dirty="0"/>
              <a:t>which then translates into </a:t>
            </a:r>
            <a:r>
              <a:rPr lang="en-US" dirty="0" smtClean="0"/>
              <a:t>‘Misa’ </a:t>
            </a:r>
            <a:r>
              <a:rPr lang="en-US" dirty="0"/>
              <a:t>after the </a:t>
            </a:r>
            <a:r>
              <a:rPr lang="en-US" dirty="0" smtClean="0"/>
              <a:t>Latin-</a:t>
            </a:r>
            <a:r>
              <a:rPr lang="en-US" dirty="0" err="1" smtClean="0"/>
              <a:t>Ascii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but quite some people called </a:t>
            </a:r>
            <a:r>
              <a:rPr lang="ru-RU" dirty="0"/>
              <a:t>‘Миша</a:t>
            </a:r>
            <a:r>
              <a:rPr lang="ru-RU" dirty="0" smtClean="0"/>
              <a:t>’</a:t>
            </a:r>
            <a:r>
              <a:rPr lang="en-US" dirty="0" smtClean="0"/>
              <a:t> want to see ‘Mischa’, but not all, so you need</a:t>
            </a:r>
          </a:p>
          <a:p>
            <a:r>
              <a:rPr lang="en-US" dirty="0" smtClean="0"/>
              <a:t>first </a:t>
            </a:r>
            <a:r>
              <a:rPr lang="en-US" i="1" dirty="0" smtClean="0"/>
              <a:t>Russian-Latin/BGN</a:t>
            </a:r>
            <a:r>
              <a:rPr lang="en-US" dirty="0" smtClean="0"/>
              <a:t>, making it ‘Misha’, which is slightly better, then do </a:t>
            </a:r>
            <a:r>
              <a:rPr lang="en-US" i="1" dirty="0" smtClean="0"/>
              <a:t>Any-Latin </a:t>
            </a:r>
            <a:r>
              <a:rPr lang="en-US" dirty="0" smtClean="0"/>
              <a:t>(1-to-1)</a:t>
            </a:r>
          </a:p>
          <a:p>
            <a:r>
              <a:rPr lang="en-US" dirty="0" smtClean="0"/>
              <a:t>but “</a:t>
            </a:r>
            <a:r>
              <a:rPr lang="en-US" i="1" dirty="0" smtClean="0"/>
              <a:t>Russian-Latin/</a:t>
            </a:r>
            <a:r>
              <a:rPr lang="en-US" i="1" dirty="0" err="1" smtClean="0"/>
              <a:t>BGN+Serbian-Latin</a:t>
            </a:r>
            <a:r>
              <a:rPr lang="en-US" i="1" dirty="0" smtClean="0"/>
              <a:t>/BGN” </a:t>
            </a:r>
            <a:r>
              <a:rPr lang="en-US" dirty="0" smtClean="0"/>
              <a:t>is different from the reverse …</a:t>
            </a:r>
          </a:p>
          <a:p>
            <a:pPr marL="0" indent="0">
              <a:buNone/>
            </a:pPr>
            <a:r>
              <a:rPr lang="en-US" b="1" dirty="0" smtClean="0"/>
              <a:t>First Any-Latin/BGN, then Any-Latin, to fix mapping to </a:t>
            </a:r>
            <a:r>
              <a:rPr lang="en-US" b="1" i="1" dirty="0">
                <a:solidFill>
                  <a:srgbClr val="003F5E"/>
                </a:solidFill>
              </a:rPr>
              <a:t>→ </a:t>
            </a:r>
            <a:r>
              <a:rPr lang="en-US" b="1" dirty="0" smtClean="0"/>
              <a:t>š and the </a:t>
            </a:r>
            <a:r>
              <a:rPr lang="en-US" b="1" i="1" dirty="0" smtClean="0">
                <a:solidFill>
                  <a:srgbClr val="003F5E"/>
                </a:solidFill>
              </a:rPr>
              <a:t>→</a:t>
            </a:r>
            <a:r>
              <a:rPr lang="en-US" b="1" dirty="0" smtClean="0"/>
              <a:t> </a:t>
            </a:r>
            <a:r>
              <a:rPr lang="en-US" b="1" dirty="0"/>
              <a:t>s</a:t>
            </a:r>
            <a:endParaRPr lang="en-US" b="1" dirty="0" smtClean="0"/>
          </a:p>
          <a:p>
            <a:r>
              <a:rPr lang="hy-AM" dirty="0"/>
              <a:t>Բարեւ աշխարհ → </a:t>
            </a:r>
            <a:r>
              <a:rPr lang="en-US" dirty="0" err="1"/>
              <a:t>Barev</a:t>
            </a:r>
            <a:r>
              <a:rPr lang="en-US" dirty="0"/>
              <a:t> </a:t>
            </a:r>
            <a:r>
              <a:rPr lang="en-US" dirty="0" err="1"/>
              <a:t>a</a:t>
            </a:r>
            <a:r>
              <a:rPr lang="en-US" b="1" dirty="0" err="1"/>
              <a:t>sh</a:t>
            </a:r>
            <a:r>
              <a:rPr lang="en-US" dirty="0" err="1"/>
              <a:t>kharh</a:t>
            </a:r>
            <a:r>
              <a:rPr lang="en-US" dirty="0"/>
              <a:t> </a:t>
            </a:r>
            <a:r>
              <a:rPr lang="en-US" dirty="0" smtClean="0"/>
              <a:t>(with the /BGN</a:t>
            </a:r>
            <a:r>
              <a:rPr lang="en-US" dirty="0"/>
              <a:t>, </a:t>
            </a:r>
            <a:r>
              <a:rPr lang="en-US" dirty="0" smtClean="0"/>
              <a:t>to ensure the “</a:t>
            </a:r>
            <a:r>
              <a:rPr lang="en-US" dirty="0" err="1" smtClean="0"/>
              <a:t>sh</a:t>
            </a:r>
            <a:r>
              <a:rPr lang="en-US" dirty="0" smtClean="0"/>
              <a:t>”) </a:t>
            </a:r>
          </a:p>
          <a:p>
            <a:r>
              <a:rPr lang="he-IL" dirty="0" smtClean="0"/>
              <a:t>ישראל</a:t>
            </a:r>
            <a:r>
              <a:rPr lang="en-US" dirty="0" smtClean="0"/>
              <a:t> </a:t>
            </a:r>
            <a:r>
              <a:rPr lang="hy-AM" dirty="0"/>
              <a:t>→ </a:t>
            </a:r>
            <a:r>
              <a:rPr lang="en-US" dirty="0" err="1" smtClean="0"/>
              <a:t>ysr'l</a:t>
            </a:r>
            <a:r>
              <a:rPr lang="en-US" dirty="0" smtClean="0"/>
              <a:t> (taken care of without the /BGN</a:t>
            </a:r>
            <a:r>
              <a:rPr lang="en-US" dirty="0"/>
              <a:t>, </a:t>
            </a:r>
            <a:r>
              <a:rPr lang="en-US" dirty="0" smtClean="0"/>
              <a:t>otherwise the</a:t>
            </a:r>
            <a:r>
              <a:rPr lang="he-IL" dirty="0" smtClean="0"/>
              <a:t>ש </a:t>
            </a:r>
            <a:r>
              <a:rPr lang="en-US" dirty="0" smtClean="0"/>
              <a:t> never makes it)</a:t>
            </a:r>
          </a:p>
          <a:p>
            <a:pPr marL="0" indent="0">
              <a:buNone/>
            </a:pPr>
            <a:r>
              <a:rPr lang="en-US" b="1" dirty="0" smtClean="0"/>
              <a:t>And Unicode does not distinguish the </a:t>
            </a:r>
            <a:r>
              <a:rPr lang="en-US" b="1" i="1" dirty="0" err="1" smtClean="0"/>
              <a:t>diaeresis</a:t>
            </a:r>
            <a:r>
              <a:rPr lang="en-US" b="1" i="1" dirty="0" smtClean="0"/>
              <a:t> </a:t>
            </a:r>
            <a:r>
              <a:rPr lang="en-US" b="1" dirty="0" smtClean="0"/>
              <a:t>and </a:t>
            </a:r>
            <a:r>
              <a:rPr lang="en-US" b="1" dirty="0"/>
              <a:t>the </a:t>
            </a:r>
            <a:r>
              <a:rPr lang="en-US" b="1" i="1" dirty="0" smtClean="0"/>
              <a:t>umlaut</a:t>
            </a:r>
            <a:endParaRPr lang="en-US" b="1" dirty="0"/>
          </a:p>
          <a:p>
            <a:r>
              <a:rPr lang="en-US" dirty="0" err="1"/>
              <a:t>Mühlstraße</a:t>
            </a:r>
            <a:r>
              <a:rPr lang="en-US" dirty="0"/>
              <a:t> </a:t>
            </a:r>
            <a:r>
              <a:rPr lang="en-US" dirty="0">
                <a:latin typeface="Calibri (Body)"/>
              </a:rPr>
              <a:t>→</a:t>
            </a:r>
            <a:r>
              <a:rPr lang="en-US" dirty="0"/>
              <a:t> </a:t>
            </a:r>
            <a:r>
              <a:rPr lang="en-US" dirty="0" err="1"/>
              <a:t>Muhlstrasse</a:t>
            </a:r>
            <a:r>
              <a:rPr lang="en-US" dirty="0"/>
              <a:t> 	</a:t>
            </a:r>
            <a:r>
              <a:rPr lang="en-US" i="1" dirty="0" smtClean="0"/>
              <a:t>should </a:t>
            </a:r>
            <a:r>
              <a:rPr lang="en-US" dirty="0"/>
              <a:t>have been ‘</a:t>
            </a:r>
            <a:r>
              <a:rPr lang="en-US" dirty="0" err="1"/>
              <a:t>Muehlstrasse</a:t>
            </a:r>
            <a:r>
              <a:rPr lang="en-US" dirty="0" smtClean="0"/>
              <a:t>’</a:t>
            </a:r>
            <a:endParaRPr lang="en-US" dirty="0"/>
          </a:p>
          <a:p>
            <a:r>
              <a:rPr lang="en-US" dirty="0" err="1"/>
              <a:t>reünie</a:t>
            </a:r>
            <a:r>
              <a:rPr lang="en-US" dirty="0"/>
              <a:t> </a:t>
            </a:r>
            <a:r>
              <a:rPr lang="en-US" dirty="0">
                <a:latin typeface="Calibri (Body)"/>
              </a:rPr>
              <a:t>→</a:t>
            </a:r>
            <a:r>
              <a:rPr lang="en-US" dirty="0"/>
              <a:t> </a:t>
            </a:r>
            <a:r>
              <a:rPr lang="en-US" dirty="0" err="1"/>
              <a:t>reunie</a:t>
            </a:r>
            <a:r>
              <a:rPr lang="en-US" dirty="0"/>
              <a:t>			</a:t>
            </a:r>
            <a:r>
              <a:rPr lang="en-US" dirty="0" smtClean="0"/>
              <a:t>is good</a:t>
            </a:r>
            <a:r>
              <a:rPr lang="en-US" dirty="0"/>
              <a:t>, you definitely don’t want ‘</a:t>
            </a:r>
            <a:r>
              <a:rPr lang="en-US" dirty="0" err="1"/>
              <a:t>reuenie</a:t>
            </a:r>
            <a:r>
              <a:rPr lang="en-US" dirty="0" smtClean="0"/>
              <a:t>’</a:t>
            </a:r>
          </a:p>
          <a:p>
            <a:pPr marL="0" indent="0">
              <a:buNone/>
            </a:pPr>
            <a:r>
              <a:rPr lang="en-US" i="1" dirty="0" smtClean="0"/>
              <a:t>As the so for stability, we keep Any-Latin here and treat all as a </a:t>
            </a:r>
            <a:r>
              <a:rPr lang="en-US" i="1" dirty="0" err="1" smtClean="0"/>
              <a:t>diaeresis</a:t>
            </a:r>
            <a:endParaRPr lang="en-US" i="1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straightforward translation is not always good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734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So the (for now) best combination seems to be the ordered transformation: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	</a:t>
            </a:r>
            <a:r>
              <a:rPr lang="en-US" dirty="0" err="1" smtClean="0"/>
              <a:t>Transliterator.getInstance</a:t>
            </a:r>
            <a:r>
              <a:rPr lang="en-US" dirty="0"/>
              <a:t>( "Russian-Latin/BGN</a:t>
            </a:r>
            <a:r>
              <a:rPr lang="en-US" dirty="0" smtClean="0"/>
              <a:t>;"+</a:t>
            </a:r>
          </a:p>
          <a:p>
            <a:pPr marL="0" indent="0">
              <a:buNone/>
            </a:pPr>
            <a:r>
              <a:rPr lang="en-US" dirty="0" smtClean="0"/>
              <a:t>		"</a:t>
            </a:r>
            <a:r>
              <a:rPr lang="en-US" dirty="0"/>
              <a:t>Serbian-Latin/BGN</a:t>
            </a:r>
            <a:r>
              <a:rPr lang="en-US" dirty="0" smtClean="0"/>
              <a:t>;"+</a:t>
            </a:r>
          </a:p>
          <a:p>
            <a:pPr marL="0" indent="0">
              <a:buNone/>
            </a:pPr>
            <a:r>
              <a:rPr lang="en-US" dirty="0" smtClean="0"/>
              <a:t>		"</a:t>
            </a:r>
            <a:r>
              <a:rPr lang="en-US" dirty="0"/>
              <a:t>Greek-Latin/UNGEGN</a:t>
            </a:r>
            <a:r>
              <a:rPr lang="en-US" dirty="0" smtClean="0"/>
              <a:t>;"+</a:t>
            </a:r>
          </a:p>
          <a:p>
            <a:pPr marL="0" indent="0">
              <a:buNone/>
            </a:pPr>
            <a:r>
              <a:rPr lang="en-US" dirty="0" smtClean="0"/>
              <a:t>		"[:</a:t>
            </a:r>
            <a:r>
              <a:rPr lang="en-US" dirty="0" err="1"/>
              <a:t>Nonspacing</a:t>
            </a:r>
            <a:r>
              <a:rPr lang="en-US" dirty="0"/>
              <a:t> Mark:] remove</a:t>
            </a:r>
            <a:r>
              <a:rPr lang="en-US" dirty="0" smtClean="0"/>
              <a:t>;"+</a:t>
            </a:r>
          </a:p>
          <a:p>
            <a:pPr marL="0" indent="0">
              <a:buNone/>
            </a:pPr>
            <a:r>
              <a:rPr lang="en-US" dirty="0" smtClean="0"/>
              <a:t>		"Any-Latin/BGN;“ + 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smtClean="0"/>
              <a:t>"Any-Latin;“ </a:t>
            </a:r>
            <a:r>
              <a:rPr lang="en-US" dirty="0"/>
              <a:t>+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"Latin-</a:t>
            </a:r>
            <a:r>
              <a:rPr lang="en-US" dirty="0" err="1" smtClean="0"/>
              <a:t>Ascii</a:t>
            </a:r>
            <a:r>
              <a:rPr lang="en-US" dirty="0" smtClean="0"/>
              <a:t>“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);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result.replaceAll</a:t>
            </a:r>
            <a:r>
              <a:rPr lang="en-US" dirty="0"/>
              <a:t>("[^\\p{Lower}\\p{Upper}\\p{Digit} </a:t>
            </a:r>
            <a:r>
              <a:rPr lang="en-US" dirty="0" smtClean="0"/>
              <a:t>'()+,-.?@]",  "</a:t>
            </a:r>
            <a:r>
              <a:rPr lang="en-US" dirty="0"/>
              <a:t>X");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27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straightforward translation is not always good</a:t>
            </a:r>
            <a:endParaRPr lang="en-US" dirty="0"/>
          </a:p>
        </p:txBody>
      </p:sp>
      <p:sp>
        <p:nvSpPr>
          <p:cNvPr id="5" name="Left Arrow 4"/>
          <p:cNvSpPr/>
          <p:nvPr/>
        </p:nvSpPr>
        <p:spPr>
          <a:xfrm>
            <a:off x="5686425" y="2021681"/>
            <a:ext cx="292894" cy="100013"/>
          </a:xfrm>
          <a:prstGeom prst="leftArrow">
            <a:avLst/>
          </a:prstGeom>
          <a:solidFill>
            <a:schemeClr val="accent2"/>
          </a:solidFill>
          <a:ln>
            <a:solidFill>
              <a:srgbClr val="00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6150769" y="1933188"/>
            <a:ext cx="227145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i="1" dirty="0">
                <a:solidFill>
                  <a:srgbClr val="003F5E"/>
                </a:solidFill>
              </a:rPr>
              <a:t>ordering to retain “ш” → “</a:t>
            </a:r>
            <a:r>
              <a:rPr lang="en-US" sz="1350" i="1" dirty="0" err="1">
                <a:solidFill>
                  <a:srgbClr val="003F5E"/>
                </a:solidFill>
              </a:rPr>
              <a:t>sh</a:t>
            </a:r>
            <a:r>
              <a:rPr lang="en-US" sz="1350" i="1" dirty="0">
                <a:solidFill>
                  <a:srgbClr val="003F5E"/>
                </a:solidFill>
              </a:rPr>
              <a:t>”</a:t>
            </a:r>
          </a:p>
        </p:txBody>
      </p:sp>
      <p:sp>
        <p:nvSpPr>
          <p:cNvPr id="7" name="Left Arrow 6"/>
          <p:cNvSpPr/>
          <p:nvPr/>
        </p:nvSpPr>
        <p:spPr>
          <a:xfrm>
            <a:off x="5686425" y="2914650"/>
            <a:ext cx="292894" cy="100013"/>
          </a:xfrm>
          <a:prstGeom prst="leftArrow">
            <a:avLst/>
          </a:prstGeom>
          <a:solidFill>
            <a:schemeClr val="accent2"/>
          </a:solidFill>
          <a:ln>
            <a:solidFill>
              <a:srgbClr val="00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6150769" y="2826157"/>
            <a:ext cx="274645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i="1" dirty="0">
                <a:solidFill>
                  <a:srgbClr val="003F5E"/>
                </a:solidFill>
              </a:rPr>
              <a:t>Fixes </a:t>
            </a:r>
            <a:r>
              <a:rPr lang="en-US" sz="1350" i="1" dirty="0" err="1">
                <a:solidFill>
                  <a:srgbClr val="003F5E"/>
                </a:solidFill>
              </a:rPr>
              <a:t>greek</a:t>
            </a:r>
            <a:r>
              <a:rPr lang="en-US" sz="1350" i="1" dirty="0">
                <a:solidFill>
                  <a:srgbClr val="003F5E"/>
                </a:solidFill>
              </a:rPr>
              <a:t> </a:t>
            </a:r>
            <a:r>
              <a:rPr lang="el-GR" sz="1350" dirty="0">
                <a:latin typeface="Calibri (Body)"/>
              </a:rPr>
              <a:t>Λ</a:t>
            </a:r>
            <a:r>
              <a:rPr lang="en-US" sz="1350" i="1" dirty="0">
                <a:solidFill>
                  <a:srgbClr val="003F5E"/>
                </a:solidFill>
              </a:rPr>
              <a:t> adding a useless space</a:t>
            </a:r>
          </a:p>
        </p:txBody>
      </p:sp>
      <p:sp>
        <p:nvSpPr>
          <p:cNvPr id="9" name="Left Arrow 8"/>
          <p:cNvSpPr/>
          <p:nvPr/>
        </p:nvSpPr>
        <p:spPr>
          <a:xfrm>
            <a:off x="5686425" y="3305949"/>
            <a:ext cx="292894" cy="100013"/>
          </a:xfrm>
          <a:prstGeom prst="leftArrow">
            <a:avLst/>
          </a:prstGeom>
          <a:solidFill>
            <a:schemeClr val="accent2"/>
          </a:solidFill>
          <a:ln>
            <a:solidFill>
              <a:srgbClr val="00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Box 9"/>
          <p:cNvSpPr txBox="1"/>
          <p:nvPr/>
        </p:nvSpPr>
        <p:spPr>
          <a:xfrm>
            <a:off x="6150769" y="3217456"/>
            <a:ext cx="283180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i="1" dirty="0">
                <a:solidFill>
                  <a:srgbClr val="003F5E"/>
                </a:solidFill>
              </a:rPr>
              <a:t>Retain proper “</a:t>
            </a:r>
            <a:r>
              <a:rPr lang="en-US" sz="1350" i="1" dirty="0" err="1">
                <a:solidFill>
                  <a:srgbClr val="003F5E"/>
                </a:solidFill>
              </a:rPr>
              <a:t>sh</a:t>
            </a:r>
            <a:r>
              <a:rPr lang="en-US" sz="1350" i="1" dirty="0">
                <a:solidFill>
                  <a:srgbClr val="003F5E"/>
                </a:solidFill>
              </a:rPr>
              <a:t>” when coming from</a:t>
            </a:r>
            <a:br>
              <a:rPr lang="en-US" sz="1350" i="1" dirty="0">
                <a:solidFill>
                  <a:srgbClr val="003F5E"/>
                </a:solidFill>
              </a:rPr>
            </a:br>
            <a:r>
              <a:rPr lang="en-US" sz="1350" i="1" dirty="0">
                <a:solidFill>
                  <a:srgbClr val="003F5E"/>
                </a:solidFill>
              </a:rPr>
              <a:t>Armenian or Hebrew by /BGN first</a:t>
            </a:r>
          </a:p>
        </p:txBody>
      </p:sp>
    </p:spTree>
    <p:extLst>
      <p:ext uri="{BB962C8B-B14F-4D97-AF65-F5344CB8AC3E}">
        <p14:creationId xmlns:p14="http://schemas.microsoft.com/office/powerpoint/2010/main" val="106456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3377" y="1079500"/>
            <a:ext cx="8181975" cy="37496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hu-H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java </a:t>
            </a:r>
            <a:r>
              <a:rPr lang="hu-HU" b="1" dirty="0">
                <a:latin typeface="Courier New" panose="02070309020205020404" pitchFamily="49" charset="0"/>
                <a:cs typeface="Courier New" panose="02070309020205020404" pitchFamily="49" charset="0"/>
              </a:rPr>
              <a:t>-cp icu4j-59_1.jar:. transliterate2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[...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hu-H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hu-HU" b="1" dirty="0">
                <a:latin typeface="Courier New" panose="02070309020205020404" pitchFamily="49" charset="0"/>
                <a:cs typeface="Courier New" panose="02070309020205020404" pitchFamily="49" charset="0"/>
              </a:rPr>
              <a:t>Jőzsi Bácsi" "Guðrún Ósvífursdóttir"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b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l-GR" b="1" dirty="0">
                <a:latin typeface="Courier New" panose="02070309020205020404" pitchFamily="49" charset="0"/>
                <a:cs typeface="Courier New" panose="02070309020205020404" pitchFamily="49" charset="0"/>
              </a:rPr>
              <a:t>Χρηστος Κανελλοπουλος" </a:t>
            </a:r>
            <a:r>
              <a:rPr lang="el-GR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ja-JP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簡禎</a:t>
            </a:r>
            <a:r>
              <a:rPr lang="ja-JP" alt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儀</a:t>
            </a:r>
            <a:r>
              <a:rPr lang="en-US" altLang="ja-JP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“</a:t>
            </a:r>
          </a:p>
          <a:p>
            <a:pPr marL="0" indent="0">
              <a:buNone/>
            </a:pPr>
            <a:endParaRPr lang="en-US" altLang="ja-JP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hu-HU" b="1" dirty="0">
                <a:latin typeface="Courier New" panose="02070309020205020404" pitchFamily="49" charset="0"/>
                <a:cs typeface="Courier New" panose="02070309020205020404" pitchFamily="49" charset="0"/>
              </a:rPr>
              <a:t>Input:   Jőzsi Bácsi</a:t>
            </a:r>
          </a:p>
          <a:p>
            <a:pPr marL="0" indent="0">
              <a:buNone/>
            </a:pPr>
            <a:r>
              <a:rPr lang="hu-HU" b="1" dirty="0">
                <a:latin typeface="Courier New" panose="02070309020205020404" pitchFamily="49" charset="0"/>
                <a:cs typeface="Courier New" panose="02070309020205020404" pitchFamily="49" charset="0"/>
              </a:rPr>
              <a:t>Output:  Jozsi Bacsi</a:t>
            </a:r>
          </a:p>
          <a:p>
            <a:pPr marL="0" indent="0">
              <a:buNone/>
            </a:pPr>
            <a:r>
              <a:rPr lang="hu-HU" b="1" dirty="0">
                <a:latin typeface="Courier New" panose="02070309020205020404" pitchFamily="49" charset="0"/>
                <a:cs typeface="Courier New" panose="02070309020205020404" pitchFamily="49" charset="0"/>
              </a:rPr>
              <a:t>Input:   Guðrún Ósvífursdóttir</a:t>
            </a:r>
          </a:p>
          <a:p>
            <a:pPr marL="0" indent="0">
              <a:buNone/>
            </a:pPr>
            <a:r>
              <a:rPr lang="hu-HU" b="1" dirty="0">
                <a:latin typeface="Courier New" panose="02070309020205020404" pitchFamily="49" charset="0"/>
                <a:cs typeface="Courier New" panose="02070309020205020404" pitchFamily="49" charset="0"/>
              </a:rPr>
              <a:t>Output:  Gudrun Osvifursdottir</a:t>
            </a:r>
          </a:p>
          <a:p>
            <a:pPr marL="0" indent="0">
              <a:buNone/>
            </a:pPr>
            <a:r>
              <a:rPr lang="hu-HU" b="1" dirty="0">
                <a:latin typeface="Courier New" panose="02070309020205020404" pitchFamily="49" charset="0"/>
                <a:cs typeface="Courier New" panose="02070309020205020404" pitchFamily="49" charset="0"/>
              </a:rPr>
              <a:t>Input:   </a:t>
            </a:r>
            <a:r>
              <a:rPr lang="el-GR" b="1" dirty="0">
                <a:latin typeface="Courier New" panose="02070309020205020404" pitchFamily="49" charset="0"/>
                <a:cs typeface="Courier New" panose="02070309020205020404" pitchFamily="49" charset="0"/>
              </a:rPr>
              <a:t>Χρηστος Κανελλοπουλος</a:t>
            </a:r>
          </a:p>
          <a:p>
            <a:pPr marL="0" indent="0">
              <a:buNone/>
            </a:pPr>
            <a:r>
              <a:rPr lang="hu-HU" b="1" dirty="0">
                <a:latin typeface="Courier New" panose="02070309020205020404" pitchFamily="49" charset="0"/>
                <a:cs typeface="Courier New" panose="02070309020205020404" pitchFamily="49" charset="0"/>
              </a:rPr>
              <a:t>Output:  Christos Kanellopoulos</a:t>
            </a:r>
          </a:p>
          <a:p>
            <a:pPr marL="0" indent="0">
              <a:buNone/>
            </a:pPr>
            <a:r>
              <a:rPr lang="hu-HU" b="1" dirty="0">
                <a:latin typeface="Courier New" panose="02070309020205020404" pitchFamily="49" charset="0"/>
                <a:cs typeface="Courier New" panose="02070309020205020404" pitchFamily="49" charset="0"/>
              </a:rPr>
              <a:t>Input:   </a:t>
            </a:r>
            <a:r>
              <a:rPr lang="ja-JP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簡禎儀</a:t>
            </a:r>
          </a:p>
          <a:p>
            <a:pPr marL="0" indent="0">
              <a:buNone/>
            </a:pPr>
            <a:r>
              <a:rPr lang="hu-HU" b="1" dirty="0">
                <a:latin typeface="Courier New" panose="02070309020205020404" pitchFamily="49" charset="0"/>
                <a:cs typeface="Courier New" panose="02070309020205020404" pitchFamily="49" charset="0"/>
              </a:rPr>
              <a:t>Output:  jian zhen </a:t>
            </a:r>
            <a:r>
              <a:rPr lang="hu-H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yi</a:t>
            </a:r>
            <a:endParaRPr lang="hu-HU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28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will we get?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77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RCauth</a:t>
            </a:r>
            <a:r>
              <a:rPr lang="en-US" dirty="0" smtClean="0"/>
              <a:t> </a:t>
            </a:r>
            <a:r>
              <a:rPr lang="en-US" dirty="0" smtClean="0"/>
              <a:t>pan-European </a:t>
            </a:r>
            <a:r>
              <a:rPr lang="en-US" dirty="0" smtClean="0"/>
              <a:t>distributed service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5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Building the anycasted RCauth Federated authentication proxy</a:t>
            </a:r>
            <a:endParaRPr kumimoji="0" lang="nl-NL" sz="1125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84992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4"/>
          </p:nvPr>
        </p:nvSpPr>
        <p:spPr>
          <a:xfrm>
            <a:off x="236116" y="793012"/>
            <a:ext cx="8669759" cy="340470"/>
          </a:xfrm>
        </p:spPr>
        <p:txBody>
          <a:bodyPr/>
          <a:lstStyle/>
          <a:p>
            <a:r>
              <a:rPr lang="en-US" dirty="0" smtClean="0">
                <a:solidFill>
                  <a:srgbClr val="6F2575"/>
                </a:solidFill>
              </a:rPr>
              <a:t>GEANT Trusted Certificate Service</a:t>
            </a:r>
            <a:endParaRPr lang="en-GB" dirty="0">
              <a:solidFill>
                <a:srgbClr val="6F2575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Building the anycasted RCauth Federated authentication proxy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The first ‘Token Translation Service’?</a:t>
            </a:r>
            <a:endParaRPr lang="en-GB" dirty="0"/>
          </a:p>
        </p:txBody>
      </p:sp>
      <p:pic>
        <p:nvPicPr>
          <p:cNvPr id="8" name="Content Placeholder 4" descr="personal--ca-with-federation_kaal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8249" y="1236161"/>
            <a:ext cx="2992947" cy="228568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810" y="1571513"/>
            <a:ext cx="1235002" cy="444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311" y="1860204"/>
            <a:ext cx="3198540" cy="860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743" y="1836109"/>
            <a:ext cx="2905630" cy="1826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43915" y="3627769"/>
            <a:ext cx="4927631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+mj-lt"/>
                <a:sym typeface="Arial"/>
              </a:rPr>
              <a:t>GEANT TCS acts as</a:t>
            </a:r>
            <a:r>
              <a:rPr kumimoji="0" lang="en-US" sz="1600" b="0" i="0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+mj-lt"/>
                <a:sym typeface="Arial"/>
              </a:rPr>
              <a:t> SAML Service provider </a:t>
            </a:r>
            <a:br>
              <a:rPr kumimoji="0" lang="en-US" sz="1600" b="0" i="0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+mj-lt"/>
                <a:sym typeface="Arial"/>
              </a:rPr>
            </a:br>
            <a:r>
              <a:rPr kumimoji="0" lang="en-US" sz="1600" b="0" i="0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+mj-lt"/>
                <a:sym typeface="Arial"/>
              </a:rPr>
              <a:t>to eduGAIN</a:t>
            </a:r>
            <a:r>
              <a:rPr lang="en-US" sz="1600" cap="none" dirty="0" smtClean="0">
                <a:solidFill>
                  <a:srgbClr val="6F2575"/>
                </a:solidFill>
                <a:latin typeface="+mj-lt"/>
              </a:rPr>
              <a:t>: eligible authenticated users can obtain</a:t>
            </a:r>
            <a:br>
              <a:rPr lang="en-US" sz="1600" cap="none" dirty="0" smtClean="0">
                <a:solidFill>
                  <a:srgbClr val="6F2575"/>
                </a:solidFill>
                <a:latin typeface="+mj-lt"/>
              </a:rPr>
            </a:br>
            <a:r>
              <a:rPr lang="en-US" sz="1600" cap="none" dirty="0" smtClean="0">
                <a:solidFill>
                  <a:srgbClr val="6F2575"/>
                </a:solidFill>
                <a:latin typeface="+mj-lt"/>
              </a:rPr>
              <a:t>client certificate for access and delegation to services</a:t>
            </a:r>
            <a:endParaRPr kumimoji="0" lang="en-GB" sz="1600" b="0" i="0" u="none" strike="noStrike" cap="none" spc="0" normalizeH="0" baseline="0" dirty="0" smtClean="0">
              <a:ln>
                <a:noFill/>
              </a:ln>
              <a:solidFill>
                <a:srgbClr val="6F2575"/>
              </a:solidFill>
              <a:effectLst/>
              <a:uFillTx/>
              <a:latin typeface="+mj-lt"/>
              <a:sym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97558" y="1398078"/>
            <a:ext cx="1817517" cy="133659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305430" y="4629728"/>
            <a:ext cx="4448333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algn="r" defTabSz="825500"/>
            <a:r>
              <a:rPr lang="en-GB" sz="1000" cap="none" dirty="0" smtClean="0">
                <a:solidFill>
                  <a:srgbClr val="6F2575"/>
                </a:solidFill>
              </a:rPr>
              <a:t>https://ca.dutchgrid.nl/tcs/</a:t>
            </a:r>
            <a:endParaRPr lang="en-US" sz="1000" cap="none" dirty="0" smtClean="0">
              <a:solidFill>
                <a:srgbClr val="6F2575"/>
              </a:solidFill>
            </a:endParaRPr>
          </a:p>
          <a:p>
            <a:pPr algn="r" defTabSz="825500"/>
            <a:r>
              <a:rPr lang="en-US" sz="1000" cap="none" dirty="0" smtClean="0">
                <a:solidFill>
                  <a:srgbClr val="6F2575"/>
                </a:solidFill>
              </a:rPr>
              <a:t>https</a:t>
            </a:r>
            <a:r>
              <a:rPr lang="en-US" sz="1000" cap="none" dirty="0">
                <a:solidFill>
                  <a:srgbClr val="6F2575"/>
                </a:solidFill>
              </a:rPr>
              <a:t>://cert-manager.com/customer/surfnet/idp/clientgeant</a:t>
            </a:r>
            <a:br>
              <a:rPr lang="en-US" sz="1000" cap="none" dirty="0">
                <a:solidFill>
                  <a:srgbClr val="6F2575"/>
                </a:solidFill>
              </a:rPr>
            </a:br>
            <a:r>
              <a:rPr lang="en-US" sz="1000" cap="none" dirty="0">
                <a:solidFill>
                  <a:srgbClr val="6F2575"/>
                </a:solidFill>
              </a:rPr>
              <a:t>https://www.geant.org/Services/Trust_identity_and_security/Pages/TCS.aspx</a:t>
            </a:r>
            <a:endParaRPr lang="en-US" sz="1000" cap="none" dirty="0" smtClean="0">
              <a:solidFill>
                <a:srgbClr val="6F2575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811" y="3047543"/>
            <a:ext cx="1175785" cy="51107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36576" y="2721199"/>
            <a:ext cx="1752845" cy="165758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426580" y="2000452"/>
            <a:ext cx="1637875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And the reverse: IGTF eduGAIN Bridge by GRNET</a:t>
            </a:r>
            <a:endParaRPr kumimoji="0" lang="en-GB" sz="1400" b="0" i="0" u="none" strike="noStrike" cap="none" spc="0" normalizeH="0" dirty="0" err="1" smtClean="0">
              <a:ln>
                <a:noFill/>
              </a:ln>
              <a:solidFill>
                <a:srgbClr val="6F2575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343" y="1617730"/>
            <a:ext cx="818235" cy="35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37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342900" y="1079897"/>
          <a:ext cx="3145935" cy="3703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30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RCauth.eu Governance</a:t>
            </a:r>
            <a:endParaRPr lang="en-GB" dirty="0"/>
          </a:p>
        </p:txBody>
      </p:sp>
      <p:graphicFrame>
        <p:nvGraphicFramePr>
          <p:cNvPr id="8" name="Diagram 7"/>
          <p:cNvGraphicFramePr/>
          <p:nvPr>
            <p:extLst/>
          </p:nvPr>
        </p:nvGraphicFramePr>
        <p:xfrm>
          <a:off x="18411" y="3406051"/>
          <a:ext cx="2252311" cy="1501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Line Callout 1 (Accent Bar) 2"/>
          <p:cNvSpPr/>
          <p:nvPr/>
        </p:nvSpPr>
        <p:spPr>
          <a:xfrm>
            <a:off x="4403271" y="1179208"/>
            <a:ext cx="4054929" cy="800846"/>
          </a:xfrm>
          <a:prstGeom prst="accentCallout1">
            <a:avLst>
              <a:gd name="adj1" fmla="val 48018"/>
              <a:gd name="adj2" fmla="val -9004"/>
              <a:gd name="adj3" fmla="val 49280"/>
              <a:gd name="adj4" fmla="val -24720"/>
            </a:avLst>
          </a:prstGeom>
          <a:solidFill>
            <a:srgbClr val="ED7D31"/>
          </a:solidFill>
          <a:ln>
            <a:solidFill>
              <a:srgbClr val="00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rgbClr val="003F5E"/>
                </a:solidFill>
              </a:rPr>
              <a:t>Representatives</a:t>
            </a:r>
            <a:r>
              <a:rPr lang="en-US" sz="1350" b="1" dirty="0"/>
              <a:t> </a:t>
            </a:r>
            <a:r>
              <a:rPr lang="en-US" sz="1350" dirty="0"/>
              <a:t>(and one alternate) from </a:t>
            </a:r>
            <a:br>
              <a:rPr lang="en-US" sz="1350" dirty="0"/>
            </a:br>
            <a:r>
              <a:rPr lang="en-US" sz="1350" dirty="0"/>
              <a:t>each Materially Contributing Stakeholder</a:t>
            </a:r>
            <a:br>
              <a:rPr lang="en-US" sz="1350" dirty="0"/>
            </a:br>
            <a:r>
              <a:rPr lang="en-US" sz="1350" dirty="0"/>
              <a:t>EGI.eu, EUDAT (ETFC), G</a:t>
            </a:r>
            <a:r>
              <a:rPr lang="nl-NL" sz="1350" dirty="0"/>
              <a:t>É</a:t>
            </a:r>
            <a:r>
              <a:rPr lang="en-US" sz="1350" dirty="0"/>
              <a:t>ANT, Nikhef (SURF)</a:t>
            </a:r>
            <a:endParaRPr lang="en-GB" sz="1350" dirty="0"/>
          </a:p>
        </p:txBody>
      </p:sp>
      <p:sp>
        <p:nvSpPr>
          <p:cNvPr id="9" name="Line Callout 1 (Accent Bar) 8"/>
          <p:cNvSpPr/>
          <p:nvPr/>
        </p:nvSpPr>
        <p:spPr>
          <a:xfrm>
            <a:off x="4403271" y="2485532"/>
            <a:ext cx="4054929" cy="892051"/>
          </a:xfrm>
          <a:prstGeom prst="accentCallout1">
            <a:avLst>
              <a:gd name="adj1" fmla="val 48018"/>
              <a:gd name="adj2" fmla="val -9004"/>
              <a:gd name="adj3" fmla="val 49280"/>
              <a:gd name="adj4" fmla="val -24720"/>
            </a:avLst>
          </a:prstGeom>
          <a:solidFill>
            <a:srgbClr val="ED7D31"/>
          </a:solidFill>
          <a:ln>
            <a:solidFill>
              <a:srgbClr val="00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>
                <a:solidFill>
                  <a:srgbClr val="003F5E"/>
                </a:solidFill>
              </a:rPr>
              <a:t>Individuals </a:t>
            </a:r>
            <a:r>
              <a:rPr lang="en-GB" sz="1350" dirty="0"/>
              <a:t>drawn from the wide community […]</a:t>
            </a:r>
            <a:br>
              <a:rPr lang="en-GB" sz="1350" dirty="0"/>
            </a:br>
            <a:r>
              <a:rPr lang="en-GB" sz="1350" dirty="0"/>
              <a:t>experts in the field of identity management </a:t>
            </a:r>
            <a:br>
              <a:rPr lang="en-GB" sz="1350" dirty="0"/>
            </a:br>
            <a:r>
              <a:rPr lang="en-GB" sz="1350" dirty="0"/>
              <a:t>for research and collaboration, </a:t>
            </a:r>
            <a:br>
              <a:rPr lang="en-GB" sz="1350" dirty="0"/>
            </a:br>
            <a:r>
              <a:rPr lang="en-GB" sz="1350" dirty="0"/>
              <a:t>PKI technology and identity bridging</a:t>
            </a:r>
          </a:p>
        </p:txBody>
      </p:sp>
      <p:sp>
        <p:nvSpPr>
          <p:cNvPr id="10" name="Line Callout 1 (Accent Bar) 9"/>
          <p:cNvSpPr/>
          <p:nvPr/>
        </p:nvSpPr>
        <p:spPr>
          <a:xfrm>
            <a:off x="4403271" y="3710796"/>
            <a:ext cx="4054929" cy="892051"/>
          </a:xfrm>
          <a:prstGeom prst="accentCallout1">
            <a:avLst>
              <a:gd name="adj1" fmla="val 48018"/>
              <a:gd name="adj2" fmla="val -9004"/>
              <a:gd name="adj3" fmla="val 49280"/>
              <a:gd name="adj4" fmla="val -24720"/>
            </a:avLst>
          </a:prstGeom>
          <a:solidFill>
            <a:srgbClr val="ED7D31"/>
          </a:solidFill>
          <a:ln>
            <a:solidFill>
              <a:srgbClr val="00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Operations people from each of the </a:t>
            </a:r>
            <a:r>
              <a:rPr lang="en-GB" sz="1350" b="1" dirty="0">
                <a:solidFill>
                  <a:srgbClr val="003F5E"/>
                </a:solidFill>
              </a:rPr>
              <a:t>hosting partners </a:t>
            </a:r>
            <a:r>
              <a:rPr lang="en-GB" sz="1350" dirty="0"/>
              <a:t>with a (copy of) the RCauth.eu signing key,</a:t>
            </a:r>
          </a:p>
          <a:p>
            <a:pPr algn="ctr"/>
            <a:r>
              <a:rPr lang="en-US" sz="1350" dirty="0"/>
              <a:t>and those partners otherwise involved in OPS</a:t>
            </a:r>
            <a:endParaRPr lang="en-GB" sz="1350" dirty="0"/>
          </a:p>
        </p:txBody>
      </p:sp>
    </p:spTree>
    <p:extLst>
      <p:ext uri="{BB962C8B-B14F-4D97-AF65-F5344CB8AC3E}">
        <p14:creationId xmlns:p14="http://schemas.microsoft.com/office/powerpoint/2010/main" val="29641549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l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GB" sz="1125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GB" sz="112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5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Building the anycasted RCauth Federated authentication proxy</a:t>
            </a:r>
            <a:endParaRPr kumimoji="0" lang="nl-NL" sz="1125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Since we do not like SPOFs …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075" y="512146"/>
            <a:ext cx="5405268" cy="38064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799" y="1603301"/>
            <a:ext cx="3350276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6F2575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Implement a High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6F2575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Availability setup </a:t>
            </a:r>
            <a:endParaRPr lang="en-US" sz="1600" kern="0" dirty="0">
              <a:solidFill>
                <a:srgbClr val="6F2575"/>
              </a:solidFill>
              <a:latin typeface="Arial"/>
              <a:cs typeface="Arial"/>
              <a:sym typeface="Arial"/>
            </a:endParaRPr>
          </a:p>
          <a:p>
            <a:pPr marL="285750" marR="0" lvl="0" indent="-28575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6F2575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across the 3 sites</a:t>
            </a:r>
          </a:p>
          <a:p>
            <a:pPr marL="285750" marR="0" lvl="0" indent="-28575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kern="0" dirty="0" smtClean="0">
                <a:solidFill>
                  <a:srgbClr val="6F2575"/>
                </a:solidFill>
                <a:latin typeface="Arial"/>
                <a:cs typeface="Arial"/>
                <a:sym typeface="Arial"/>
              </a:rPr>
              <a:t>using IP anycast</a:t>
            </a:r>
          </a:p>
          <a:p>
            <a:pPr marL="285750" marR="0" lvl="0" indent="-28575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6F2575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L3 VPN or L2 VPC</a:t>
            </a:r>
          </a:p>
          <a:p>
            <a:pPr marL="285750" marR="0" lvl="0" indent="-28575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kern="0" dirty="0" smtClean="0">
                <a:solidFill>
                  <a:srgbClr val="6F2575"/>
                </a:solidFill>
                <a:latin typeface="Arial"/>
                <a:cs typeface="Arial"/>
                <a:sym typeface="Arial"/>
              </a:rPr>
              <a:t>with minimal effort</a:t>
            </a:r>
            <a:endParaRPr kumimoji="0" lang="en-US" sz="1600" b="0" i="0" u="none" strike="noStrike" kern="0" cap="none" spc="0" normalizeH="0" noProof="0" dirty="0" smtClean="0">
              <a:ln>
                <a:noFill/>
              </a:ln>
              <a:solidFill>
                <a:srgbClr val="6F2575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8125" y="4156462"/>
            <a:ext cx="3053721" cy="2641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1" u="none" strike="noStrike" kern="0" cap="none" spc="0" normalizeH="0" baseline="0" noProof="0" dirty="0" smtClean="0">
                <a:ln>
                  <a:noFill/>
                </a:ln>
                <a:solidFill>
                  <a:srgbClr val="6F2575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work supported by </a:t>
            </a:r>
            <a:r>
              <a:rPr kumimoji="0" lang="en-US" sz="1050" b="0" i="1" u="none" strike="noStrike" kern="0" cap="none" spc="0" normalizeH="0" baseline="0" noProof="0" dirty="0">
                <a:ln>
                  <a:noFill/>
                </a:ln>
                <a:solidFill>
                  <a:srgbClr val="6F2575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EOSC Hub and EOSC Future </a:t>
            </a:r>
            <a:endParaRPr kumimoji="0" lang="en-GB" sz="1050" b="0" i="1" u="none" strike="noStrike" kern="0" cap="none" spc="0" normalizeH="0" baseline="0" noProof="0" dirty="0" err="1" smtClean="0">
              <a:ln>
                <a:noFill/>
              </a:ln>
              <a:solidFill>
                <a:srgbClr val="6F2575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85727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l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GB" sz="1125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GB" sz="112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5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Building the anycasted RCauth Federated authentication proxy</a:t>
            </a:r>
            <a:endParaRPr kumimoji="0" lang="nl-NL" sz="1125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Distributed </a:t>
            </a:r>
            <a:r>
              <a:rPr lang="en-US" dirty="0" err="1" smtClean="0"/>
              <a:t>RCauth</a:t>
            </a:r>
            <a:r>
              <a:rPr lang="en-US" dirty="0" smtClean="0"/>
              <a:t> service</a:t>
            </a:r>
            <a:endParaRPr lang="en-GB" dirty="0"/>
          </a:p>
        </p:txBody>
      </p:sp>
      <p:grpSp>
        <p:nvGrpSpPr>
          <p:cNvPr id="74" name="Group 73"/>
          <p:cNvGrpSpPr/>
          <p:nvPr/>
        </p:nvGrpSpPr>
        <p:grpSpPr>
          <a:xfrm>
            <a:off x="440649" y="1297252"/>
            <a:ext cx="7903841" cy="2938582"/>
            <a:chOff x="609600" y="1720976"/>
            <a:chExt cx="11178172" cy="4155951"/>
          </a:xfrm>
        </p:grpSpPr>
        <p:graphicFrame>
          <p:nvGraphicFramePr>
            <p:cNvPr id="40" name="Diagram 39"/>
            <p:cNvGraphicFramePr/>
            <p:nvPr>
              <p:extLst/>
            </p:nvPr>
          </p:nvGraphicFramePr>
          <p:xfrm>
            <a:off x="609600" y="2885967"/>
            <a:ext cx="3003081" cy="200205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pSp>
          <p:nvGrpSpPr>
            <p:cNvPr id="41" name="Group 40"/>
            <p:cNvGrpSpPr/>
            <p:nvPr/>
          </p:nvGrpSpPr>
          <p:grpSpPr>
            <a:xfrm>
              <a:off x="3810000" y="1720976"/>
              <a:ext cx="7977772" cy="4155951"/>
              <a:chOff x="837350" y="1063375"/>
              <a:chExt cx="9940275" cy="5178300"/>
            </a:xfrm>
          </p:grpSpPr>
          <p:sp>
            <p:nvSpPr>
              <p:cNvPr id="42" name="Google Shape;207;p23"/>
              <p:cNvSpPr/>
              <p:nvPr/>
            </p:nvSpPr>
            <p:spPr>
              <a:xfrm>
                <a:off x="837350" y="1063375"/>
                <a:ext cx="1787700" cy="5178300"/>
              </a:xfrm>
              <a:prstGeom prst="roundRect">
                <a:avLst>
                  <a:gd name="adj" fmla="val 16667"/>
                </a:avLst>
              </a:prstGeom>
              <a:solidFill>
                <a:srgbClr val="CCCCCC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500" b="0" i="0" u="none" strike="noStrike" kern="0" cap="all" spc="0" normalizeH="0" baseline="0" noProof="0">
                  <a:ln>
                    <a:noFill/>
                  </a:ln>
                  <a:solidFill>
                    <a:srgbClr val="E3D88B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208;p23"/>
              <p:cNvSpPr/>
              <p:nvPr/>
            </p:nvSpPr>
            <p:spPr>
              <a:xfrm>
                <a:off x="6462425" y="1178950"/>
                <a:ext cx="4315200" cy="1464000"/>
              </a:xfrm>
              <a:prstGeom prst="roundRect">
                <a:avLst>
                  <a:gd name="adj" fmla="val 16667"/>
                </a:avLst>
              </a:prstGeom>
              <a:solidFill>
                <a:srgbClr val="C9DAF8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500" b="0" i="0" u="none" strike="noStrike" kern="0" cap="all" spc="0" normalizeH="0" baseline="0" noProof="0">
                  <a:ln>
                    <a:noFill/>
                  </a:ln>
                  <a:solidFill>
                    <a:srgbClr val="E3D88B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210;p23"/>
              <p:cNvSpPr/>
              <p:nvPr/>
            </p:nvSpPr>
            <p:spPr>
              <a:xfrm>
                <a:off x="1155975" y="1325350"/>
                <a:ext cx="1125000" cy="1171200"/>
              </a:xfrm>
              <a:prstGeom prst="heptagon">
                <a:avLst>
                  <a:gd name="hf" fmla="val 102572"/>
                  <a:gd name="vf" fmla="val 105210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0" i="0" u="none" strike="noStrike" kern="0" cap="all" spc="0" normalizeH="0" baseline="0" noProof="0">
                    <a:ln>
                      <a:noFill/>
                    </a:ln>
                    <a:solidFill>
                      <a:srgbClr val="E3D88B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HA proxy</a:t>
                </a:r>
                <a:endParaRPr kumimoji="0" sz="500" b="0" i="0" u="none" strike="noStrike" kern="0" cap="all" spc="0" normalizeH="0" baseline="0" noProof="0">
                  <a:ln>
                    <a:noFill/>
                  </a:ln>
                  <a:solidFill>
                    <a:srgbClr val="E3D88B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211;p23"/>
              <p:cNvSpPr/>
              <p:nvPr/>
            </p:nvSpPr>
            <p:spPr>
              <a:xfrm>
                <a:off x="6724475" y="1379200"/>
                <a:ext cx="1125000" cy="1063500"/>
              </a:xfrm>
              <a:prstGeom prst="can">
                <a:avLst>
                  <a:gd name="adj" fmla="val 25000"/>
                </a:avLst>
              </a:prstGeom>
              <a:solidFill>
                <a:srgbClr val="CC4125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0" i="0" u="none" strike="noStrike" kern="0" cap="all" spc="0" normalizeH="0" baseline="0" noProof="0">
                    <a:ln>
                      <a:noFill/>
                    </a:ln>
                    <a:solidFill>
                      <a:srgbClr val="E3D88B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DB</a:t>
                </a:r>
                <a:endParaRPr kumimoji="0" sz="500" b="0" i="0" u="none" strike="noStrike" kern="0" cap="all" spc="0" normalizeH="0" baseline="0" noProof="0">
                  <a:ln>
                    <a:noFill/>
                  </a:ln>
                  <a:solidFill>
                    <a:srgbClr val="E3D88B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212;p23"/>
              <p:cNvSpPr/>
              <p:nvPr/>
            </p:nvSpPr>
            <p:spPr>
              <a:xfrm>
                <a:off x="9390575" y="1379200"/>
                <a:ext cx="1125000" cy="1063500"/>
              </a:xfrm>
              <a:prstGeom prst="ellipse">
                <a:avLst/>
              </a:prstGeom>
              <a:solidFill>
                <a:srgbClr val="134F5C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0" i="0" u="none" strike="noStrike" kern="0" cap="all" spc="0" normalizeH="0" baseline="0" noProof="0">
                    <a:ln>
                      <a:noFill/>
                    </a:ln>
                    <a:solidFill>
                      <a:srgbClr val="E3D88B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VPN server</a:t>
                </a:r>
                <a:endParaRPr kumimoji="0" sz="500" b="0" i="0" u="none" strike="noStrike" kern="0" cap="all" spc="0" normalizeH="0" baseline="0" noProof="0">
                  <a:ln>
                    <a:noFill/>
                  </a:ln>
                  <a:solidFill>
                    <a:srgbClr val="E3D88B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213;p23"/>
              <p:cNvSpPr/>
              <p:nvPr/>
            </p:nvSpPr>
            <p:spPr>
              <a:xfrm>
                <a:off x="8057525" y="1379200"/>
                <a:ext cx="1125000" cy="1063500"/>
              </a:xfrm>
              <a:prstGeom prst="ellipse">
                <a:avLst/>
              </a:prstGeom>
              <a:solidFill>
                <a:srgbClr val="38761D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0" i="0" u="none" strike="noStrike" kern="0" cap="all" spc="0" normalizeH="0" baseline="0" noProof="0">
                    <a:ln>
                      <a:noFill/>
                    </a:ln>
                    <a:solidFill>
                      <a:srgbClr val="E3D88B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VPN</a:t>
                </a:r>
                <a:endParaRPr kumimoji="0" sz="500" b="0" i="0" u="none" strike="noStrike" kern="0" cap="all" spc="0" normalizeH="0" baseline="0" noProof="0">
                  <a:ln>
                    <a:noFill/>
                  </a:ln>
                  <a:solidFill>
                    <a:srgbClr val="E3D88B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0" i="0" u="none" strike="noStrike" kern="0" cap="all" spc="0" normalizeH="0" baseline="0" noProof="0">
                    <a:ln>
                      <a:noFill/>
                    </a:ln>
                    <a:solidFill>
                      <a:srgbClr val="E3D88B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client</a:t>
                </a:r>
                <a:endParaRPr kumimoji="0" sz="500" b="0" i="0" u="none" strike="noStrike" kern="0" cap="all" spc="0" normalizeH="0" baseline="0" noProof="0">
                  <a:ln>
                    <a:noFill/>
                  </a:ln>
                  <a:solidFill>
                    <a:srgbClr val="E3D88B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214;p23"/>
              <p:cNvSpPr/>
              <p:nvPr/>
            </p:nvSpPr>
            <p:spPr>
              <a:xfrm>
                <a:off x="3560100" y="1171150"/>
                <a:ext cx="1479600" cy="1479600"/>
              </a:xfrm>
              <a:prstGeom prst="sun">
                <a:avLst>
                  <a:gd name="adj" fmla="val 25000"/>
                </a:avLst>
              </a:prstGeom>
              <a:solidFill>
                <a:srgbClr val="FF990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1" i="0" u="none" strike="noStrike" kern="0" cap="all" spc="0" normalizeH="0" baseline="0" noProof="0">
                    <a:ln>
                      <a:noFill/>
                    </a:ln>
                    <a:solidFill>
                      <a:srgbClr val="6F2575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DS</a:t>
                </a:r>
                <a:endParaRPr kumimoji="0" sz="600" b="1" i="0" u="none" strike="noStrike" kern="0" cap="all" spc="0" normalizeH="0" baseline="0" noProof="0">
                  <a:ln>
                    <a:noFill/>
                  </a:ln>
                  <a:solidFill>
                    <a:srgbClr val="6F2575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215;p23"/>
              <p:cNvSpPr/>
              <p:nvPr/>
            </p:nvSpPr>
            <p:spPr>
              <a:xfrm>
                <a:off x="2375888" y="1695250"/>
                <a:ext cx="1089300" cy="431400"/>
              </a:xfrm>
              <a:prstGeom prst="leftRightArrow">
                <a:avLst>
                  <a:gd name="adj1" fmla="val 50000"/>
                  <a:gd name="adj2" fmla="val 50000"/>
                </a:avLst>
              </a:prstGeom>
              <a:solidFill>
                <a:schemeClr val="lt1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500" b="0" i="0" u="none" strike="noStrike" kern="0" cap="all" spc="0" normalizeH="0" baseline="0" noProof="0">
                  <a:ln>
                    <a:noFill/>
                  </a:ln>
                  <a:solidFill>
                    <a:srgbClr val="E3D88B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216;p23"/>
              <p:cNvSpPr/>
              <p:nvPr/>
            </p:nvSpPr>
            <p:spPr>
              <a:xfrm>
                <a:off x="5206400" y="1695250"/>
                <a:ext cx="1089300" cy="431400"/>
              </a:xfrm>
              <a:prstGeom prst="leftRightArrow">
                <a:avLst>
                  <a:gd name="adj1" fmla="val 50000"/>
                  <a:gd name="adj2" fmla="val 50000"/>
                </a:avLst>
              </a:prstGeom>
              <a:solidFill>
                <a:schemeClr val="lt1"/>
              </a:solidFill>
              <a:ln w="38100" cap="flat" cmpd="sng">
                <a:solidFill>
                  <a:srgbClr val="CC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500" b="0" i="0" u="none" strike="noStrike" kern="0" cap="all" spc="0" normalizeH="0" baseline="0" noProof="0">
                  <a:ln>
                    <a:noFill/>
                  </a:ln>
                  <a:solidFill>
                    <a:srgbClr val="E3D88B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217;p23"/>
              <p:cNvSpPr/>
              <p:nvPr/>
            </p:nvSpPr>
            <p:spPr>
              <a:xfrm>
                <a:off x="6462425" y="2938025"/>
                <a:ext cx="4315200" cy="1464000"/>
              </a:xfrm>
              <a:prstGeom prst="roundRect">
                <a:avLst>
                  <a:gd name="adj" fmla="val 16667"/>
                </a:avLst>
              </a:prstGeom>
              <a:solidFill>
                <a:srgbClr val="C9DAF8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500" b="0" i="0" u="none" strike="noStrike" kern="0" cap="all" spc="0" normalizeH="0" baseline="0" noProof="0">
                  <a:ln>
                    <a:noFill/>
                  </a:ln>
                  <a:solidFill>
                    <a:srgbClr val="E3D88B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218;p23"/>
              <p:cNvSpPr/>
              <p:nvPr/>
            </p:nvSpPr>
            <p:spPr>
              <a:xfrm>
                <a:off x="1155975" y="3084425"/>
                <a:ext cx="1125000" cy="1171200"/>
              </a:xfrm>
              <a:prstGeom prst="heptagon">
                <a:avLst>
                  <a:gd name="hf" fmla="val 102572"/>
                  <a:gd name="vf" fmla="val 105210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0" i="0" u="none" strike="noStrike" kern="0" cap="all" spc="0" normalizeH="0" baseline="0" noProof="0">
                    <a:ln>
                      <a:noFill/>
                    </a:ln>
                    <a:solidFill>
                      <a:srgbClr val="E3D88B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HA proxy</a:t>
                </a:r>
                <a:endParaRPr kumimoji="0" sz="500" b="0" i="0" u="none" strike="noStrike" kern="0" cap="all" spc="0" normalizeH="0" baseline="0" noProof="0">
                  <a:ln>
                    <a:noFill/>
                  </a:ln>
                  <a:solidFill>
                    <a:srgbClr val="E3D88B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219;p23"/>
              <p:cNvSpPr/>
              <p:nvPr/>
            </p:nvSpPr>
            <p:spPr>
              <a:xfrm>
                <a:off x="6724475" y="3138275"/>
                <a:ext cx="1125000" cy="1063500"/>
              </a:xfrm>
              <a:prstGeom prst="can">
                <a:avLst>
                  <a:gd name="adj" fmla="val 25000"/>
                </a:avLst>
              </a:prstGeom>
              <a:solidFill>
                <a:srgbClr val="CC4125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0" i="0" u="none" strike="noStrike" kern="0" cap="all" spc="0" normalizeH="0" baseline="0" noProof="0">
                    <a:ln>
                      <a:noFill/>
                    </a:ln>
                    <a:solidFill>
                      <a:srgbClr val="E3D88B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DB</a:t>
                </a:r>
                <a:endParaRPr kumimoji="0" sz="500" b="0" i="0" u="none" strike="noStrike" kern="0" cap="all" spc="0" normalizeH="0" baseline="0" noProof="0">
                  <a:ln>
                    <a:noFill/>
                  </a:ln>
                  <a:solidFill>
                    <a:srgbClr val="E3D88B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220;p23"/>
              <p:cNvSpPr/>
              <p:nvPr/>
            </p:nvSpPr>
            <p:spPr>
              <a:xfrm>
                <a:off x="9390575" y="3138275"/>
                <a:ext cx="1125000" cy="1063500"/>
              </a:xfrm>
              <a:prstGeom prst="ellipse">
                <a:avLst/>
              </a:prstGeom>
              <a:solidFill>
                <a:srgbClr val="134F5C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0" i="0" u="none" strike="noStrike" kern="0" cap="all" spc="0" normalizeH="0" baseline="0" noProof="0">
                    <a:ln>
                      <a:noFill/>
                    </a:ln>
                    <a:solidFill>
                      <a:srgbClr val="E3D88B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VPN server</a:t>
                </a:r>
                <a:endParaRPr kumimoji="0" sz="500" b="0" i="0" u="none" strike="noStrike" kern="0" cap="all" spc="0" normalizeH="0" baseline="0" noProof="0">
                  <a:ln>
                    <a:noFill/>
                  </a:ln>
                  <a:solidFill>
                    <a:srgbClr val="E3D88B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221;p23"/>
              <p:cNvSpPr/>
              <p:nvPr/>
            </p:nvSpPr>
            <p:spPr>
              <a:xfrm>
                <a:off x="8057525" y="3138275"/>
                <a:ext cx="1125000" cy="1063500"/>
              </a:xfrm>
              <a:prstGeom prst="ellipse">
                <a:avLst/>
              </a:prstGeom>
              <a:solidFill>
                <a:srgbClr val="38761D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0" i="0" u="none" strike="noStrike" kern="0" cap="all" spc="0" normalizeH="0" baseline="0" noProof="0">
                    <a:ln>
                      <a:noFill/>
                    </a:ln>
                    <a:solidFill>
                      <a:srgbClr val="E3D88B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VPN client</a:t>
                </a:r>
                <a:endParaRPr kumimoji="0" sz="500" b="0" i="0" u="none" strike="noStrike" kern="0" cap="all" spc="0" normalizeH="0" baseline="0" noProof="0">
                  <a:ln>
                    <a:noFill/>
                  </a:ln>
                  <a:solidFill>
                    <a:srgbClr val="E3D88B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222;p23"/>
              <p:cNvSpPr/>
              <p:nvPr/>
            </p:nvSpPr>
            <p:spPr>
              <a:xfrm>
                <a:off x="3560100" y="2930225"/>
                <a:ext cx="1479600" cy="1479600"/>
              </a:xfrm>
              <a:prstGeom prst="sun">
                <a:avLst>
                  <a:gd name="adj" fmla="val 25000"/>
                </a:avLst>
              </a:prstGeom>
              <a:solidFill>
                <a:srgbClr val="FF990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1" i="0" u="none" strike="noStrike" kern="0" cap="all" spc="0" normalizeH="0" baseline="0" noProof="0">
                    <a:ln>
                      <a:noFill/>
                    </a:ln>
                    <a:solidFill>
                      <a:srgbClr val="6F2575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DS</a:t>
                </a:r>
                <a:endParaRPr kumimoji="0" sz="600" b="1" i="0" u="none" strike="noStrike" kern="0" cap="all" spc="0" normalizeH="0" baseline="0" noProof="0">
                  <a:ln>
                    <a:noFill/>
                  </a:ln>
                  <a:solidFill>
                    <a:srgbClr val="6F2575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223;p23"/>
              <p:cNvSpPr/>
              <p:nvPr/>
            </p:nvSpPr>
            <p:spPr>
              <a:xfrm>
                <a:off x="2375888" y="3454325"/>
                <a:ext cx="1089300" cy="431400"/>
              </a:xfrm>
              <a:prstGeom prst="leftRightArrow">
                <a:avLst>
                  <a:gd name="adj1" fmla="val 50000"/>
                  <a:gd name="adj2" fmla="val 50000"/>
                </a:avLst>
              </a:prstGeom>
              <a:solidFill>
                <a:schemeClr val="lt1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500" b="0" i="0" u="none" strike="noStrike" kern="0" cap="all" spc="0" normalizeH="0" baseline="0" noProof="0">
                  <a:ln>
                    <a:noFill/>
                  </a:ln>
                  <a:solidFill>
                    <a:srgbClr val="E3D88B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224;p23"/>
              <p:cNvSpPr/>
              <p:nvPr/>
            </p:nvSpPr>
            <p:spPr>
              <a:xfrm>
                <a:off x="5206400" y="3454325"/>
                <a:ext cx="1089300" cy="431400"/>
              </a:xfrm>
              <a:prstGeom prst="leftRightArrow">
                <a:avLst>
                  <a:gd name="adj1" fmla="val 50000"/>
                  <a:gd name="adj2" fmla="val 50000"/>
                </a:avLst>
              </a:prstGeom>
              <a:solidFill>
                <a:schemeClr val="lt1"/>
              </a:solidFill>
              <a:ln w="38100" cap="flat" cmpd="sng">
                <a:solidFill>
                  <a:srgbClr val="CC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500" b="0" i="0" u="none" strike="noStrike" kern="0" cap="all" spc="0" normalizeH="0" baseline="0" noProof="0">
                  <a:ln>
                    <a:noFill/>
                  </a:ln>
                  <a:solidFill>
                    <a:srgbClr val="E3D88B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225;p23"/>
              <p:cNvSpPr/>
              <p:nvPr/>
            </p:nvSpPr>
            <p:spPr>
              <a:xfrm>
                <a:off x="6462425" y="4689300"/>
                <a:ext cx="4315200" cy="1464000"/>
              </a:xfrm>
              <a:prstGeom prst="roundRect">
                <a:avLst>
                  <a:gd name="adj" fmla="val 16667"/>
                </a:avLst>
              </a:prstGeom>
              <a:solidFill>
                <a:srgbClr val="C9DAF8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500" b="0" i="0" u="none" strike="noStrike" kern="0" cap="all" spc="0" normalizeH="0" baseline="0" noProof="0">
                  <a:ln>
                    <a:noFill/>
                  </a:ln>
                  <a:solidFill>
                    <a:srgbClr val="E3D88B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226;p23"/>
              <p:cNvSpPr/>
              <p:nvPr/>
            </p:nvSpPr>
            <p:spPr>
              <a:xfrm>
                <a:off x="1155975" y="4835700"/>
                <a:ext cx="1125000" cy="1171200"/>
              </a:xfrm>
              <a:prstGeom prst="heptagon">
                <a:avLst>
                  <a:gd name="hf" fmla="val 102572"/>
                  <a:gd name="vf" fmla="val 105210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0" i="0" u="none" strike="noStrike" kern="0" cap="all" spc="0" normalizeH="0" baseline="0" noProof="0">
                    <a:ln>
                      <a:noFill/>
                    </a:ln>
                    <a:solidFill>
                      <a:srgbClr val="E3D88B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HA proxy</a:t>
                </a:r>
                <a:endParaRPr kumimoji="0" sz="500" b="0" i="0" u="none" strike="noStrike" kern="0" cap="all" spc="0" normalizeH="0" baseline="0" noProof="0">
                  <a:ln>
                    <a:noFill/>
                  </a:ln>
                  <a:solidFill>
                    <a:srgbClr val="E3D88B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227;p23"/>
              <p:cNvSpPr/>
              <p:nvPr/>
            </p:nvSpPr>
            <p:spPr>
              <a:xfrm>
                <a:off x="6724475" y="4889550"/>
                <a:ext cx="1125000" cy="1063500"/>
              </a:xfrm>
              <a:prstGeom prst="can">
                <a:avLst>
                  <a:gd name="adj" fmla="val 25000"/>
                </a:avLst>
              </a:prstGeom>
              <a:solidFill>
                <a:srgbClr val="CC4125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0" i="0" u="none" strike="noStrike" kern="0" cap="all" spc="0" normalizeH="0" baseline="0" noProof="0">
                    <a:ln>
                      <a:noFill/>
                    </a:ln>
                    <a:solidFill>
                      <a:srgbClr val="E3D88B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DB</a:t>
                </a:r>
                <a:endParaRPr kumimoji="0" sz="500" b="0" i="0" u="none" strike="noStrike" kern="0" cap="all" spc="0" normalizeH="0" baseline="0" noProof="0">
                  <a:ln>
                    <a:noFill/>
                  </a:ln>
                  <a:solidFill>
                    <a:srgbClr val="E3D88B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228;p23"/>
              <p:cNvSpPr/>
              <p:nvPr/>
            </p:nvSpPr>
            <p:spPr>
              <a:xfrm>
                <a:off x="9390575" y="4889550"/>
                <a:ext cx="1125000" cy="1063500"/>
              </a:xfrm>
              <a:prstGeom prst="ellipse">
                <a:avLst/>
              </a:prstGeom>
              <a:solidFill>
                <a:srgbClr val="134F5C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0" i="0" u="none" strike="noStrike" kern="0" cap="all" spc="0" normalizeH="0" baseline="0" noProof="0">
                    <a:ln>
                      <a:noFill/>
                    </a:ln>
                    <a:solidFill>
                      <a:srgbClr val="E3D88B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VPN server</a:t>
                </a:r>
                <a:endParaRPr kumimoji="0" sz="500" b="0" i="0" u="none" strike="noStrike" kern="0" cap="all" spc="0" normalizeH="0" baseline="0" noProof="0">
                  <a:ln>
                    <a:noFill/>
                  </a:ln>
                  <a:solidFill>
                    <a:srgbClr val="E3D88B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229;p23"/>
              <p:cNvSpPr/>
              <p:nvPr/>
            </p:nvSpPr>
            <p:spPr>
              <a:xfrm>
                <a:off x="8057525" y="4889550"/>
                <a:ext cx="1125000" cy="1063500"/>
              </a:xfrm>
              <a:prstGeom prst="ellipse">
                <a:avLst/>
              </a:prstGeom>
              <a:solidFill>
                <a:srgbClr val="38761D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0" i="0" u="none" strike="noStrike" kern="0" cap="all" spc="0" normalizeH="0" baseline="0" noProof="0">
                    <a:ln>
                      <a:noFill/>
                    </a:ln>
                    <a:solidFill>
                      <a:srgbClr val="E3D88B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VPN client</a:t>
                </a:r>
                <a:endParaRPr kumimoji="0" sz="500" b="0" i="0" u="none" strike="noStrike" kern="0" cap="all" spc="0" normalizeH="0" baseline="0" noProof="0">
                  <a:ln>
                    <a:noFill/>
                  </a:ln>
                  <a:solidFill>
                    <a:srgbClr val="E3D88B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230;p23"/>
              <p:cNvSpPr/>
              <p:nvPr/>
            </p:nvSpPr>
            <p:spPr>
              <a:xfrm>
                <a:off x="3560100" y="4681500"/>
                <a:ext cx="1479600" cy="1479600"/>
              </a:xfrm>
              <a:prstGeom prst="sun">
                <a:avLst>
                  <a:gd name="adj" fmla="val 25000"/>
                </a:avLst>
              </a:prstGeom>
              <a:solidFill>
                <a:srgbClr val="FF990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1" i="0" u="none" strike="noStrike" kern="0" cap="all" spc="0" normalizeH="0" baseline="0" noProof="0">
                    <a:ln>
                      <a:noFill/>
                    </a:ln>
                    <a:solidFill>
                      <a:srgbClr val="6F2575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DS</a:t>
                </a:r>
                <a:endParaRPr kumimoji="0" sz="600" b="1" i="0" u="none" strike="noStrike" kern="0" cap="all" spc="0" normalizeH="0" baseline="0" noProof="0">
                  <a:ln>
                    <a:noFill/>
                  </a:ln>
                  <a:solidFill>
                    <a:srgbClr val="6F2575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231;p23"/>
              <p:cNvSpPr/>
              <p:nvPr/>
            </p:nvSpPr>
            <p:spPr>
              <a:xfrm>
                <a:off x="2375888" y="5205600"/>
                <a:ext cx="1089300" cy="431400"/>
              </a:xfrm>
              <a:prstGeom prst="leftRightArrow">
                <a:avLst>
                  <a:gd name="adj1" fmla="val 50000"/>
                  <a:gd name="adj2" fmla="val 50000"/>
                </a:avLst>
              </a:prstGeom>
              <a:solidFill>
                <a:schemeClr val="lt1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500" b="0" i="0" u="none" strike="noStrike" kern="0" cap="all" spc="0" normalizeH="0" baseline="0" noProof="0">
                  <a:ln>
                    <a:noFill/>
                  </a:ln>
                  <a:solidFill>
                    <a:srgbClr val="E3D88B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232;p23"/>
              <p:cNvSpPr/>
              <p:nvPr/>
            </p:nvSpPr>
            <p:spPr>
              <a:xfrm>
                <a:off x="5206400" y="5205600"/>
                <a:ext cx="1089300" cy="431400"/>
              </a:xfrm>
              <a:prstGeom prst="leftRightArrow">
                <a:avLst>
                  <a:gd name="adj1" fmla="val 50000"/>
                  <a:gd name="adj2" fmla="val 50000"/>
                </a:avLst>
              </a:prstGeom>
              <a:solidFill>
                <a:schemeClr val="lt1"/>
              </a:solidFill>
              <a:ln w="38100" cap="flat" cmpd="sng">
                <a:solidFill>
                  <a:srgbClr val="CC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500" b="0" i="0" u="none" strike="noStrike" kern="0" cap="all" spc="0" normalizeH="0" baseline="0" noProof="0">
                  <a:ln>
                    <a:noFill/>
                  </a:ln>
                  <a:solidFill>
                    <a:srgbClr val="E3D88B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233;p23"/>
              <p:cNvSpPr/>
              <p:nvPr/>
            </p:nvSpPr>
            <p:spPr>
              <a:xfrm rot="-4402076">
                <a:off x="7968933" y="3482277"/>
                <a:ext cx="2695785" cy="431396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500" b="0" i="0" u="none" strike="noStrike" kern="0" cap="all" spc="0" normalizeH="0" baseline="0" noProof="0">
                  <a:ln>
                    <a:noFill/>
                  </a:ln>
                  <a:solidFill>
                    <a:srgbClr val="E3D88B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234;p23"/>
              <p:cNvSpPr/>
              <p:nvPr/>
            </p:nvSpPr>
            <p:spPr>
              <a:xfrm rot="3311646">
                <a:off x="8681622" y="2637086"/>
                <a:ext cx="1089527" cy="43150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500" b="0" i="0" u="none" strike="noStrike" kern="0" cap="all" spc="0" normalizeH="0" baseline="0" noProof="0">
                  <a:ln>
                    <a:noFill/>
                  </a:ln>
                  <a:solidFill>
                    <a:srgbClr val="E3D88B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235;p23"/>
              <p:cNvSpPr/>
              <p:nvPr/>
            </p:nvSpPr>
            <p:spPr>
              <a:xfrm rot="3311646">
                <a:off x="8681622" y="4419411"/>
                <a:ext cx="1089527" cy="43150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500" b="0" i="0" u="none" strike="noStrike" kern="0" cap="all" spc="0" normalizeH="0" baseline="0" noProof="0">
                  <a:ln>
                    <a:noFill/>
                  </a:ln>
                  <a:solidFill>
                    <a:srgbClr val="E3D88B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238;p23"/>
              <p:cNvSpPr/>
              <p:nvPr/>
            </p:nvSpPr>
            <p:spPr>
              <a:xfrm rot="2700000">
                <a:off x="2244175" y="2585261"/>
                <a:ext cx="1340250" cy="431477"/>
              </a:xfrm>
              <a:prstGeom prst="leftRightArrow">
                <a:avLst>
                  <a:gd name="adj1" fmla="val 50000"/>
                  <a:gd name="adj2" fmla="val 50000"/>
                </a:avLst>
              </a:prstGeom>
              <a:solidFill>
                <a:schemeClr val="lt1"/>
              </a:solidFill>
              <a:ln w="381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500" b="0" i="0" u="none" strike="noStrike" kern="0" cap="all" spc="0" normalizeH="0" baseline="0" noProof="0">
                  <a:ln>
                    <a:noFill/>
                  </a:ln>
                  <a:solidFill>
                    <a:srgbClr val="E3D88B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239;p23"/>
              <p:cNvSpPr/>
              <p:nvPr/>
            </p:nvSpPr>
            <p:spPr>
              <a:xfrm rot="-2540511">
                <a:off x="2250436" y="2574719"/>
                <a:ext cx="1340207" cy="431513"/>
              </a:xfrm>
              <a:prstGeom prst="leftRightArrow">
                <a:avLst>
                  <a:gd name="adj1" fmla="val 50000"/>
                  <a:gd name="adj2" fmla="val 50000"/>
                </a:avLst>
              </a:prstGeom>
              <a:solidFill>
                <a:schemeClr val="lt1"/>
              </a:solidFill>
              <a:ln w="381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500" b="0" i="0" u="none" strike="noStrike" kern="0" cap="all" spc="0" normalizeH="0" baseline="0" noProof="0">
                  <a:ln>
                    <a:noFill/>
                  </a:ln>
                  <a:solidFill>
                    <a:srgbClr val="E3D88B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240;p23"/>
              <p:cNvSpPr/>
              <p:nvPr/>
            </p:nvSpPr>
            <p:spPr>
              <a:xfrm rot="-2540511">
                <a:off x="2250436" y="4319394"/>
                <a:ext cx="1340207" cy="431513"/>
              </a:xfrm>
              <a:prstGeom prst="leftRightArrow">
                <a:avLst>
                  <a:gd name="adj1" fmla="val 50000"/>
                  <a:gd name="adj2" fmla="val 50000"/>
                </a:avLst>
              </a:prstGeom>
              <a:solidFill>
                <a:schemeClr val="lt1"/>
              </a:solidFill>
              <a:ln w="381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500" b="0" i="0" u="none" strike="noStrike" kern="0" cap="all" spc="0" normalizeH="0" baseline="0" noProof="0">
                  <a:ln>
                    <a:noFill/>
                  </a:ln>
                  <a:solidFill>
                    <a:srgbClr val="E3D88B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241;p23"/>
              <p:cNvSpPr/>
              <p:nvPr/>
            </p:nvSpPr>
            <p:spPr>
              <a:xfrm rot="2700000">
                <a:off x="2244175" y="4329936"/>
                <a:ext cx="1340250" cy="431477"/>
              </a:xfrm>
              <a:prstGeom prst="leftRightArrow">
                <a:avLst>
                  <a:gd name="adj1" fmla="val 50000"/>
                  <a:gd name="adj2" fmla="val 50000"/>
                </a:avLst>
              </a:prstGeom>
              <a:solidFill>
                <a:schemeClr val="lt1"/>
              </a:solidFill>
              <a:ln w="381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500" b="0" i="0" u="none" strike="noStrike" kern="0" cap="all" spc="0" normalizeH="0" baseline="0" noProof="0">
                  <a:ln>
                    <a:noFill/>
                  </a:ln>
                  <a:solidFill>
                    <a:srgbClr val="E3D88B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5" name="TextBox 74"/>
          <p:cNvSpPr txBox="1"/>
          <p:nvPr/>
        </p:nvSpPr>
        <p:spPr>
          <a:xfrm>
            <a:off x="5077645" y="4294032"/>
            <a:ext cx="401103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6F2575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selected imagery: Mischa </a:t>
            </a:r>
            <a:r>
              <a:rPr kumimoji="0" lang="en-US" sz="105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F2575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Sall</a:t>
            </a:r>
            <a:r>
              <a:rPr kumimoji="0" lang="en-GB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6F2575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é, </a:t>
            </a: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6F2575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Jens Jensen, Nicolas </a:t>
            </a:r>
            <a:r>
              <a:rPr kumimoji="0" lang="en-US" sz="105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F2575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Liampotis</a:t>
            </a:r>
            <a:endParaRPr kumimoji="0" lang="en-GB" sz="1050" b="0" i="0" u="none" strike="noStrike" kern="0" cap="none" spc="0" normalizeH="0" baseline="0" noProof="0" dirty="0">
              <a:ln>
                <a:noFill/>
              </a:ln>
              <a:solidFill>
                <a:srgbClr val="6F2575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81869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l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GB" sz="1125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GB" sz="112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5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Building the anycasted RCauth Federated authentication proxy</a:t>
            </a:r>
            <a:endParaRPr kumimoji="0" lang="nl-NL" sz="1125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 transparent multi-site </a:t>
            </a:r>
            <a:r>
              <a:rPr lang="en-US" dirty="0" smtClean="0"/>
              <a:t>setup</a:t>
            </a:r>
            <a:endParaRPr lang="en-GB" dirty="0"/>
          </a:p>
        </p:txBody>
      </p:sp>
      <p:sp>
        <p:nvSpPr>
          <p:cNvPr id="6" name="Google Shape;313;p32"/>
          <p:cNvSpPr/>
          <p:nvPr/>
        </p:nvSpPr>
        <p:spPr>
          <a:xfrm>
            <a:off x="4638951" y="943742"/>
            <a:ext cx="1012656" cy="2933285"/>
          </a:xfrm>
          <a:prstGeom prst="roundRect">
            <a:avLst>
              <a:gd name="adj" fmla="val 16667"/>
            </a:avLst>
          </a:prstGeom>
          <a:solidFill>
            <a:srgbClr val="CC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50" b="0" i="0" u="none" strike="noStrike" kern="0" cap="all" spc="0" normalizeH="0" baseline="0" noProof="0">
              <a:ln>
                <a:noFill/>
              </a:ln>
              <a:solidFill>
                <a:srgbClr val="E3D88B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Google Shape;315;p32"/>
          <p:cNvSpPr/>
          <p:nvPr/>
        </p:nvSpPr>
        <p:spPr>
          <a:xfrm>
            <a:off x="4819439" y="1092140"/>
            <a:ext cx="637264" cy="663435"/>
          </a:xfrm>
          <a:prstGeom prst="heptagon">
            <a:avLst>
              <a:gd name="hf" fmla="val 102572"/>
              <a:gd name="vf" fmla="val 10521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E3D88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HA proxy</a:t>
            </a: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E3D88B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Google Shape;316;p32"/>
          <p:cNvSpPr/>
          <p:nvPr/>
        </p:nvSpPr>
        <p:spPr>
          <a:xfrm>
            <a:off x="4819439" y="2088580"/>
            <a:ext cx="637264" cy="663435"/>
          </a:xfrm>
          <a:prstGeom prst="heptagon">
            <a:avLst>
              <a:gd name="hf" fmla="val 102572"/>
              <a:gd name="vf" fmla="val 10521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E3D88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HA proxy</a:t>
            </a: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E3D88B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Google Shape;317;p32"/>
          <p:cNvSpPr/>
          <p:nvPr/>
        </p:nvSpPr>
        <p:spPr>
          <a:xfrm>
            <a:off x="4819439" y="3080603"/>
            <a:ext cx="637264" cy="663435"/>
          </a:xfrm>
          <a:prstGeom prst="heptagon">
            <a:avLst>
              <a:gd name="hf" fmla="val 102572"/>
              <a:gd name="vf" fmla="val 10521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E3D88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HA proxy</a:t>
            </a: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E3D88B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" name="Google Shape;319;p32"/>
          <p:cNvSpPr/>
          <p:nvPr/>
        </p:nvSpPr>
        <p:spPr>
          <a:xfrm>
            <a:off x="1784304" y="2009220"/>
            <a:ext cx="838130" cy="838130"/>
          </a:xfrm>
          <a:prstGeom prst="smileyFace">
            <a:avLst>
              <a:gd name="adj" fmla="val 4653"/>
            </a:avLst>
          </a:prstGeom>
          <a:solidFill>
            <a:srgbClr val="FFE599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0" cap="all" spc="0" normalizeH="0" baseline="0" noProof="0">
              <a:ln>
                <a:noFill/>
              </a:ln>
              <a:solidFill>
                <a:srgbClr val="E6223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" name="Google Shape;320;p32"/>
          <p:cNvSpPr txBox="1"/>
          <p:nvPr/>
        </p:nvSpPr>
        <p:spPr>
          <a:xfrm>
            <a:off x="175260" y="2969506"/>
            <a:ext cx="4268787" cy="1169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6F2575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Need a way to send users to “closest” working service</a:t>
            </a:r>
            <a:endParaRPr kumimoji="0" sz="1600" b="0" i="0" u="none" strike="noStrike" kern="0" cap="none" spc="0" normalizeH="0" baseline="0" noProof="0" smtClean="0">
              <a:ln>
                <a:noFill/>
              </a:ln>
              <a:solidFill>
                <a:srgbClr val="6F2575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 smtClean="0">
              <a:ln>
                <a:noFill/>
              </a:ln>
              <a:solidFill>
                <a:srgbClr val="6F2575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6F2575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Each HA proxy forward mainly to its own DS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6F2575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" name="Google Shape;322;p32"/>
          <p:cNvSpPr/>
          <p:nvPr/>
        </p:nvSpPr>
        <p:spPr>
          <a:xfrm>
            <a:off x="2808289" y="2288087"/>
            <a:ext cx="1570050" cy="27988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0" cap="all" spc="0" normalizeH="0" baseline="0" noProof="0">
              <a:ln>
                <a:noFill/>
              </a:ln>
              <a:solidFill>
                <a:srgbClr val="E6223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323;p32"/>
          <p:cNvSpPr txBox="1"/>
          <p:nvPr/>
        </p:nvSpPr>
        <p:spPr>
          <a:xfrm>
            <a:off x="5955186" y="3013101"/>
            <a:ext cx="2495394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6F2575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If a HA loses its backend DS, it can still route to the other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F2575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DS’es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6F2575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77645" y="4294032"/>
            <a:ext cx="401103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6F2575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selected imagery: Mischa </a:t>
            </a:r>
            <a:r>
              <a:rPr kumimoji="0" lang="en-US" sz="105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F2575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Sall</a:t>
            </a:r>
            <a:r>
              <a:rPr kumimoji="0" lang="en-GB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6F2575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é, </a:t>
            </a: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6F2575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Jens Jensen, Nicolas </a:t>
            </a:r>
            <a:r>
              <a:rPr kumimoji="0" lang="en-US" sz="105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F2575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Liampotis</a:t>
            </a:r>
            <a:endParaRPr kumimoji="0" lang="en-GB" sz="1050" b="0" i="0" u="none" strike="noStrike" kern="0" cap="none" spc="0" normalizeH="0" baseline="0" noProof="0" dirty="0">
              <a:ln>
                <a:noFill/>
              </a:ln>
              <a:solidFill>
                <a:srgbClr val="6F2575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96139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34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Building the anycasted RCauth Federated authentication proxy</a:t>
            </a:r>
            <a:endParaRPr lang="nl-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38125" y="238125"/>
            <a:ext cx="4826244" cy="40011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9753" y="238125"/>
            <a:ext cx="3798277" cy="4327200"/>
          </a:xfrm>
          <a:prstGeom prst="rect">
            <a:avLst/>
          </a:prstGeom>
          <a:effectLst>
            <a:glow rad="101600">
              <a:srgbClr val="001A3B">
                <a:alpha val="60000"/>
              </a:srgb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81" y="963884"/>
            <a:ext cx="5108180" cy="287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596014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l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GB" sz="1125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GB" sz="112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5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Building the anycasted RCauth Federated authentication proxy</a:t>
            </a:r>
            <a:endParaRPr kumimoji="0" lang="nl-NL" sz="1125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Getting 145.116.216.0/24 out there</a:t>
            </a:r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440649" y="438180"/>
            <a:ext cx="8594523" cy="4043802"/>
            <a:chOff x="-1780924" y="-569082"/>
            <a:chExt cx="10806716" cy="508465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47211" y="-569082"/>
              <a:ext cx="3978581" cy="5084659"/>
            </a:xfrm>
            <a:prstGeom prst="rect">
              <a:avLst/>
            </a:prstGeom>
          </p:spPr>
        </p:pic>
        <p:sp>
          <p:nvSpPr>
            <p:cNvPr id="6" name="Chevron 5"/>
            <p:cNvSpPr/>
            <p:nvPr/>
          </p:nvSpPr>
          <p:spPr>
            <a:xfrm>
              <a:off x="3370811" y="1252887"/>
              <a:ext cx="493059" cy="1440719"/>
            </a:xfrm>
            <a:prstGeom prst="chevron">
              <a:avLst/>
            </a:prstGeom>
            <a:solidFill>
              <a:srgbClr val="F6791C"/>
            </a:solidFill>
            <a:ln>
              <a:solidFill>
                <a:srgbClr val="003F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25" b="0" i="0" u="none" strike="noStrike" kern="0" cap="all" spc="0" normalizeH="0" baseline="0" noProof="0">
                <a:ln>
                  <a:noFill/>
                </a:ln>
                <a:solidFill>
                  <a:srgbClr val="E6223C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780924" y="152668"/>
              <a:ext cx="4939316" cy="3461325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0" y="4272782"/>
            <a:ext cx="4281621" cy="2718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6F2575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route maps: </a:t>
            </a: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srgbClr val="6F2575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bgp.tools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6F2575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for 145.116.216.0/24 – IPv6 would be </a:t>
            </a: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6F2575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similar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6F2575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7776268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l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GB" sz="1125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GB" sz="112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5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Building the anycasted RCauth Federated authentication proxy</a:t>
            </a:r>
            <a:endParaRPr kumimoji="0" lang="nl-NL" sz="1125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And you get reasonable load balancing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362" y="801776"/>
            <a:ext cx="6777869" cy="36420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85197" y="4268698"/>
            <a:ext cx="4058803" cy="2718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6F2575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map: RIPE NCC RIPE Atlas- 500 probes, zoomed in on </a:t>
            </a: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6F2575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Europe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6F2575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98169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4"/>
          </p:nvPr>
        </p:nvSpPr>
        <p:spPr>
          <a:xfrm>
            <a:off x="238125" y="1614791"/>
            <a:ext cx="8669759" cy="272603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All </a:t>
            </a:r>
            <a:r>
              <a:rPr lang="en-GB" dirty="0"/>
              <a:t>sites can sign production </a:t>
            </a:r>
            <a:r>
              <a:rPr lang="en-GB" dirty="0" smtClean="0"/>
              <a:t>certificates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DS </a:t>
            </a:r>
            <a:r>
              <a:rPr lang="en-GB" dirty="0"/>
              <a:t>databases cross-site replication using </a:t>
            </a:r>
            <a:r>
              <a:rPr lang="en-GB" dirty="0" err="1"/>
              <a:t>Galera</a:t>
            </a:r>
            <a:r>
              <a:rPr lang="en-GB" dirty="0"/>
              <a:t> over </a:t>
            </a:r>
            <a:r>
              <a:rPr lang="en-GB" dirty="0" err="1" smtClean="0"/>
              <a:t>OpenVPN</a:t>
            </a: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HA </a:t>
            </a:r>
            <a:r>
              <a:rPr lang="en-GB" dirty="0"/>
              <a:t>CRL cross site synchronisation and </a:t>
            </a:r>
            <a:r>
              <a:rPr lang="en-GB" dirty="0" smtClean="0"/>
              <a:t>issuance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WAYF </a:t>
            </a:r>
            <a:r>
              <a:rPr lang="en-GB" dirty="0"/>
              <a:t>servers (GRNET and Nikhef)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37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Building the anycasted RCauth Federated authentication proxy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Current status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2582917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4"/>
          </p:nvPr>
        </p:nvSpPr>
        <p:spPr>
          <a:xfrm>
            <a:off x="236116" y="728311"/>
            <a:ext cx="8669759" cy="3373033"/>
          </a:xfrm>
        </p:spPr>
        <p:txBody>
          <a:bodyPr/>
          <a:lstStyle/>
          <a:p>
            <a:r>
              <a:rPr lang="en-US" sz="1800" i="1" dirty="0"/>
              <a:t>HA distributed web service with HA database </a:t>
            </a:r>
            <a:r>
              <a:rPr lang="en-US" sz="1800" i="1" dirty="0" smtClean="0"/>
              <a:t>backend</a:t>
            </a:r>
          </a:p>
          <a:p>
            <a:endParaRPr lang="en-US" sz="1800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HA database</a:t>
            </a:r>
          </a:p>
          <a:p>
            <a:pPr marL="404813" lvl="1" indent="-285750">
              <a:buFont typeface="Arial" panose="020B0604020202020204" pitchFamily="34" charset="0"/>
              <a:buChar char="•"/>
            </a:pPr>
            <a:r>
              <a:rPr lang="en-GB" sz="1612" dirty="0" smtClean="0"/>
              <a:t>3x </a:t>
            </a:r>
            <a:r>
              <a:rPr lang="en-GB" sz="1612" dirty="0"/>
              <a:t>node peer-peer redundant VPN: automatic </a:t>
            </a:r>
            <a:r>
              <a:rPr lang="en-GB" sz="1612" dirty="0" smtClean="0"/>
              <a:t>failover</a:t>
            </a:r>
          </a:p>
          <a:p>
            <a:pPr marL="404813" lvl="1" indent="-285750">
              <a:buFont typeface="Arial" panose="020B0604020202020204" pitchFamily="34" charset="0"/>
              <a:buChar char="•"/>
            </a:pPr>
            <a:r>
              <a:rPr lang="en-US" sz="1612" dirty="0" smtClean="0"/>
              <a:t>In </a:t>
            </a:r>
            <a:r>
              <a:rPr lang="en-US" sz="1612" dirty="0"/>
              <a:t>principle extensible to &gt;3 but what </a:t>
            </a:r>
            <a:r>
              <a:rPr lang="en-US" sz="1612" dirty="0" smtClean="0"/>
              <a:t>topology?</a:t>
            </a:r>
          </a:p>
          <a:p>
            <a:pPr marL="404813" lvl="1" indent="-285750">
              <a:buFont typeface="Arial" panose="020B0604020202020204" pitchFamily="34" charset="0"/>
              <a:buChar char="•"/>
            </a:pPr>
            <a:r>
              <a:rPr lang="en-US" sz="1800" dirty="0" err="1" smtClean="0"/>
              <a:t>Galera</a:t>
            </a:r>
            <a:r>
              <a:rPr lang="en-US" sz="1800" dirty="0" smtClean="0"/>
              <a:t> </a:t>
            </a:r>
            <a:r>
              <a:rPr lang="en-US" sz="1800" dirty="0"/>
              <a:t>cluster </a:t>
            </a:r>
            <a:r>
              <a:rPr lang="en-US" sz="1800" dirty="0" smtClean="0"/>
              <a:t>well known, MySQL/</a:t>
            </a:r>
            <a:r>
              <a:rPr lang="en-US" sz="1800" dirty="0" err="1" smtClean="0"/>
              <a:t>MariaDB</a:t>
            </a:r>
            <a:r>
              <a:rPr lang="en-US" sz="1800" dirty="0" smtClean="0"/>
              <a:t> </a:t>
            </a:r>
            <a:r>
              <a:rPr lang="en-US" sz="1800" dirty="0"/>
              <a:t>has </a:t>
            </a:r>
            <a:r>
              <a:rPr lang="en-US" sz="1800" dirty="0" smtClean="0"/>
              <a:t>both advantages and drawbacks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88" dirty="0" smtClean="0"/>
              <a:t>Web service</a:t>
            </a:r>
            <a:endParaRPr lang="en-GB" sz="1988" dirty="0"/>
          </a:p>
          <a:p>
            <a:pPr marL="404813" lvl="1" indent="-285750">
              <a:buFont typeface="Arial" panose="020B0604020202020204" pitchFamily="34" charset="0"/>
              <a:buChar char="•"/>
            </a:pPr>
            <a:r>
              <a:rPr lang="en-US" sz="1612" dirty="0" smtClean="0"/>
              <a:t>3x </a:t>
            </a:r>
            <a:r>
              <a:rPr lang="en-US" sz="1612" dirty="0" err="1"/>
              <a:t>HAproxy</a:t>
            </a:r>
            <a:r>
              <a:rPr lang="en-US" sz="1612" dirty="0"/>
              <a:t>: stability and </a:t>
            </a:r>
            <a:r>
              <a:rPr lang="en-US" sz="1612" dirty="0" smtClean="0"/>
              <a:t>flexibility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HAHAP </a:t>
            </a:r>
            <a:r>
              <a:rPr lang="en-GB" sz="1800" dirty="0"/>
              <a:t>| BGP </a:t>
            </a:r>
            <a:r>
              <a:rPr lang="en-GB" sz="1800" dirty="0" smtClean="0"/>
              <a:t>Anycast: ‘bog-standard’ if service admins, cloud admins, and network people can collaborate and investigate incidents together</a:t>
            </a:r>
            <a:endParaRPr lang="en-GB" sz="1800" dirty="0"/>
          </a:p>
          <a:p>
            <a:endParaRPr lang="en-US" sz="1800" i="1" dirty="0" smtClean="0"/>
          </a:p>
          <a:p>
            <a:r>
              <a:rPr lang="en-GB" sz="1800" i="1" dirty="0" smtClean="0"/>
              <a:t>Credential issuance and moving shared </a:t>
            </a:r>
            <a:r>
              <a:rPr lang="en-US" sz="1800" i="1" dirty="0" smtClean="0"/>
              <a:t>secrets </a:t>
            </a:r>
            <a:r>
              <a:rPr lang="en-US" sz="1800" dirty="0" smtClean="0"/>
              <a:t>is still cumbersome in practice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12" dirty="0" smtClean="0"/>
              <a:t>The </a:t>
            </a:r>
            <a:r>
              <a:rPr lang="en-US" sz="1612" dirty="0"/>
              <a:t>difference between theory and practice is that, in theory, there is no </a:t>
            </a:r>
            <a:r>
              <a:rPr lang="en-US" sz="1612" dirty="0" smtClean="0"/>
              <a:t>difference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38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Building the anycasted RCauth Federated authentication proxy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Reusing the </a:t>
            </a:r>
            <a:r>
              <a:rPr lang="en-GB" dirty="0" err="1" smtClean="0"/>
              <a:t>RCauth</a:t>
            </a:r>
            <a:r>
              <a:rPr lang="en-GB" dirty="0" smtClean="0"/>
              <a:t> experience!	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6284469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While </a:t>
            </a:r>
            <a:r>
              <a:rPr lang="en-GB" dirty="0" err="1" smtClean="0"/>
              <a:t>RCauth</a:t>
            </a:r>
            <a:r>
              <a:rPr lang="en-GB" dirty="0" smtClean="0"/>
              <a:t> use today is limited, technology and experience lives on</a:t>
            </a:r>
          </a:p>
          <a:p>
            <a:pPr marL="622300" lvl="1" indent="-261938">
              <a:buFont typeface="Arial" panose="020B0604020202020204" pitchFamily="34" charset="0"/>
              <a:buChar char="•"/>
            </a:pPr>
            <a:r>
              <a:rPr lang="en-GB" dirty="0" smtClean="0"/>
              <a:t>anycasted stateful services, </a:t>
            </a:r>
          </a:p>
          <a:p>
            <a:pPr marL="622300" lvl="1" indent="-261938">
              <a:buFont typeface="Arial" panose="020B0604020202020204" pitchFamily="34" charset="0"/>
              <a:buChar char="•"/>
            </a:pPr>
            <a:r>
              <a:rPr lang="en-GB" dirty="0" smtClean="0"/>
              <a:t>token translation and assurance alignment</a:t>
            </a:r>
          </a:p>
          <a:p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and still used, also for teaching, so it makes sense to keep it around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39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Building the anycasted RCauth Federated authentication proxy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The journey is not over jus ye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641" y="2664598"/>
            <a:ext cx="7144287" cy="98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07618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F576E6A-F32A-4612-884C-86870357C6B4}" type="slidenum">
              <a:rPr lang="en-GB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/>
              <a:t>4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3375" y="55987"/>
            <a:ext cx="7217425" cy="994172"/>
          </a:xfrm>
        </p:spPr>
        <p:txBody>
          <a:bodyPr>
            <a:normAutofit/>
          </a:bodyPr>
          <a:lstStyle/>
          <a:p>
            <a:r>
              <a:rPr lang="en-GB" sz="2400" dirty="0"/>
              <a:t>Flow for </a:t>
            </a:r>
            <a:r>
              <a:rPr lang="en-GB" sz="2400" dirty="0" err="1"/>
              <a:t>RCauth</a:t>
            </a:r>
            <a:r>
              <a:rPr lang="en-GB" sz="2400" dirty="0"/>
              <a:t>-like scenarios</a:t>
            </a:r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8296359" y="4804515"/>
            <a:ext cx="555766" cy="20615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67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fld id="{6F576E6A-F32A-4612-884C-86870357C6B4}" type="slidenum">
              <a:rPr lang="en-GB" sz="506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/>
              <a:t>4</a:t>
            </a:fld>
            <a:endParaRPr lang="en-GB" sz="506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2" name="Pentagon 1"/>
          <p:cNvSpPr/>
          <p:nvPr/>
        </p:nvSpPr>
        <p:spPr>
          <a:xfrm>
            <a:off x="3772751" y="3820798"/>
            <a:ext cx="1939529" cy="717782"/>
          </a:xfrm>
          <a:prstGeom prst="homePlate">
            <a:avLst/>
          </a:prstGeom>
          <a:solidFill>
            <a:srgbClr val="003F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3350" defTabSz="685800" eaLnBrk="0" hangingPunct="0"/>
            <a:r>
              <a:rPr lang="en-US" dirty="0">
                <a:solidFill>
                  <a:prstClr val="white"/>
                </a:solidFill>
                <a:latin typeface="Calibri" panose="020F0502020204030204"/>
                <a:cs typeface="Gill Sans Light"/>
              </a:rPr>
              <a:t>REFEDS R&amp;S</a:t>
            </a:r>
            <a:br>
              <a:rPr lang="en-US" dirty="0">
                <a:solidFill>
                  <a:prstClr val="white"/>
                </a:solidFill>
                <a:latin typeface="Calibri" panose="020F0502020204030204"/>
                <a:cs typeface="Gill Sans Light"/>
              </a:rPr>
            </a:br>
            <a:r>
              <a:rPr lang="en-US" dirty="0">
                <a:solidFill>
                  <a:prstClr val="white"/>
                </a:solidFill>
                <a:latin typeface="Calibri" panose="020F0502020204030204"/>
                <a:cs typeface="Gill Sans Light"/>
              </a:rPr>
              <a:t>Sirtfi Trust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50" y="982083"/>
            <a:ext cx="1948953" cy="1664275"/>
          </a:xfrm>
          <a:prstGeom prst="rect">
            <a:avLst/>
          </a:prstGeom>
          <a:noFill/>
          <a:ln>
            <a:noFill/>
          </a:ln>
          <a:effectLst>
            <a:glow rad="101600">
              <a:srgbClr val="003F5E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285" y="1260749"/>
            <a:ext cx="2578883" cy="1395134"/>
          </a:xfrm>
          <a:prstGeom prst="rect">
            <a:avLst/>
          </a:prstGeom>
          <a:noFill/>
          <a:ln>
            <a:noFill/>
          </a:ln>
          <a:effectLst>
            <a:glow rad="101600">
              <a:srgbClr val="0C3959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432737" y="4907592"/>
            <a:ext cx="23017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GB" sz="1200" i="1" dirty="0">
                <a:solidFill>
                  <a:srgbClr val="F6791C"/>
                </a:solidFill>
                <a:latin typeface="Calibri" panose="020F0502020204030204"/>
              </a:rPr>
              <a:t>see also </a:t>
            </a:r>
            <a:r>
              <a:rPr lang="en-GB" sz="1200" dirty="0">
                <a:solidFill>
                  <a:srgbClr val="F6791C"/>
                </a:solidFill>
                <a:latin typeface="Calibri" panose="020F0502020204030204"/>
              </a:rPr>
              <a:t>https://rcdemo.nikhef.nl/</a:t>
            </a:r>
            <a:endParaRPr lang="en-US" sz="1200" dirty="0">
              <a:solidFill>
                <a:srgbClr val="F6791C"/>
              </a:solidFill>
              <a:latin typeface="Calibri" panose="020F0502020204030204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848" y="3296133"/>
            <a:ext cx="2483474" cy="1128852"/>
          </a:xfrm>
          <a:prstGeom prst="rect">
            <a:avLst/>
          </a:prstGeom>
          <a:noFill/>
          <a:ln>
            <a:noFill/>
          </a:ln>
          <a:effectLst>
            <a:glow rad="101600">
              <a:srgbClr val="003F5E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065080" y="4665217"/>
            <a:ext cx="2336666" cy="507831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pPr algn="ctr" defTabSz="685800"/>
            <a:r>
              <a:rPr lang="en-US" sz="1350" b="1" dirty="0">
                <a:solidFill>
                  <a:srgbClr val="0C3959"/>
                </a:solidFill>
                <a:latin typeface="Calibri" panose="020F0502020204030204"/>
              </a:rPr>
              <a:t>Built on CILogon and </a:t>
            </a:r>
            <a:r>
              <a:rPr lang="en-US" sz="1350" b="1" dirty="0" err="1">
                <a:solidFill>
                  <a:srgbClr val="0C3959"/>
                </a:solidFill>
                <a:latin typeface="Calibri" panose="020F0502020204030204"/>
              </a:rPr>
              <a:t>MyProxy</a:t>
            </a:r>
            <a:endParaRPr lang="en-US" sz="1350" b="1" dirty="0">
              <a:solidFill>
                <a:srgbClr val="0C3959"/>
              </a:solidFill>
              <a:latin typeface="Calibri" panose="020F0502020204030204"/>
            </a:endParaRPr>
          </a:p>
          <a:p>
            <a:pPr algn="ctr" defTabSz="685800"/>
            <a:r>
              <a:rPr lang="en-US" sz="1350" b="1" dirty="0">
                <a:solidFill>
                  <a:srgbClr val="0C3959"/>
                </a:solidFill>
                <a:latin typeface="Calibri" panose="020F0502020204030204"/>
              </a:rPr>
              <a:t>www.cilogon.org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547248" y="1448309"/>
            <a:ext cx="1867874" cy="1466342"/>
            <a:chOff x="7764463" y="2070779"/>
            <a:chExt cx="2490499" cy="195512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4463" y="2070779"/>
              <a:ext cx="1115089" cy="1955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9552" y="2283715"/>
              <a:ext cx="1375410" cy="1742186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rgbClr val="F6791C">
                  <a:alpha val="60000"/>
                </a:s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681" y="3470507"/>
            <a:ext cx="1225343" cy="119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3" y="2339040"/>
            <a:ext cx="1265305" cy="122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Freeform 16"/>
          <p:cNvSpPr/>
          <p:nvPr/>
        </p:nvSpPr>
        <p:spPr>
          <a:xfrm>
            <a:off x="447675" y="1476375"/>
            <a:ext cx="885825" cy="1009650"/>
          </a:xfrm>
          <a:custGeom>
            <a:avLst/>
            <a:gdLst>
              <a:gd name="connsiteX0" fmla="*/ 0 w 1181100"/>
              <a:gd name="connsiteY0" fmla="*/ 1346200 h 1346200"/>
              <a:gd name="connsiteX1" fmla="*/ 444500 w 1181100"/>
              <a:gd name="connsiteY1" fmla="*/ 254000 h 1346200"/>
              <a:gd name="connsiteX2" fmla="*/ 1181100 w 1181100"/>
              <a:gd name="connsiteY2" fmla="*/ 0 h 134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1100" h="1346200">
                <a:moveTo>
                  <a:pt x="0" y="1346200"/>
                </a:moveTo>
                <a:cubicBezTo>
                  <a:pt x="123825" y="912283"/>
                  <a:pt x="247650" y="478367"/>
                  <a:pt x="444500" y="254000"/>
                </a:cubicBezTo>
                <a:cubicBezTo>
                  <a:pt x="641350" y="29633"/>
                  <a:pt x="911225" y="14816"/>
                  <a:pt x="1181100" y="0"/>
                </a:cubicBezTo>
              </a:path>
            </a:pathLst>
          </a:custGeom>
          <a:noFill/>
          <a:ln w="31750"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4019550" y="1247628"/>
            <a:ext cx="514350" cy="601041"/>
          </a:xfrm>
          <a:custGeom>
            <a:avLst/>
            <a:gdLst>
              <a:gd name="connsiteX0" fmla="*/ 0 w 1181100"/>
              <a:gd name="connsiteY0" fmla="*/ 1346200 h 1346200"/>
              <a:gd name="connsiteX1" fmla="*/ 444500 w 1181100"/>
              <a:gd name="connsiteY1" fmla="*/ 254000 h 1346200"/>
              <a:gd name="connsiteX2" fmla="*/ 1181100 w 1181100"/>
              <a:gd name="connsiteY2" fmla="*/ 0 h 1346200"/>
              <a:gd name="connsiteX0" fmla="*/ 0 w 850900"/>
              <a:gd name="connsiteY0" fmla="*/ 1308100 h 1308100"/>
              <a:gd name="connsiteX1" fmla="*/ 114300 w 850900"/>
              <a:gd name="connsiteY1" fmla="*/ 254000 h 1308100"/>
              <a:gd name="connsiteX2" fmla="*/ 850900 w 850900"/>
              <a:gd name="connsiteY2" fmla="*/ 0 h 1308100"/>
              <a:gd name="connsiteX0" fmla="*/ 0 w 850900"/>
              <a:gd name="connsiteY0" fmla="*/ 1308100 h 1308100"/>
              <a:gd name="connsiteX1" fmla="*/ 444500 w 850900"/>
              <a:gd name="connsiteY1" fmla="*/ 533400 h 1308100"/>
              <a:gd name="connsiteX2" fmla="*/ 850900 w 850900"/>
              <a:gd name="connsiteY2" fmla="*/ 0 h 1308100"/>
              <a:gd name="connsiteX0" fmla="*/ 0 w 850900"/>
              <a:gd name="connsiteY0" fmla="*/ 1308100 h 1308100"/>
              <a:gd name="connsiteX1" fmla="*/ 393700 w 850900"/>
              <a:gd name="connsiteY1" fmla="*/ 292100 h 1308100"/>
              <a:gd name="connsiteX2" fmla="*/ 850900 w 850900"/>
              <a:gd name="connsiteY2" fmla="*/ 0 h 1308100"/>
              <a:gd name="connsiteX0" fmla="*/ 0 w 635000"/>
              <a:gd name="connsiteY0" fmla="*/ 1092200 h 1092200"/>
              <a:gd name="connsiteX1" fmla="*/ 177800 w 635000"/>
              <a:gd name="connsiteY1" fmla="*/ 292100 h 1092200"/>
              <a:gd name="connsiteX2" fmla="*/ 635000 w 635000"/>
              <a:gd name="connsiteY2" fmla="*/ 0 h 1092200"/>
              <a:gd name="connsiteX0" fmla="*/ 0 w 685800"/>
              <a:gd name="connsiteY0" fmla="*/ 801388 h 801388"/>
              <a:gd name="connsiteX1" fmla="*/ 177800 w 685800"/>
              <a:gd name="connsiteY1" fmla="*/ 1288 h 801388"/>
              <a:gd name="connsiteX2" fmla="*/ 685800 w 685800"/>
              <a:gd name="connsiteY2" fmla="*/ 598188 h 801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5800" h="801388">
                <a:moveTo>
                  <a:pt x="0" y="801388"/>
                </a:moveTo>
                <a:cubicBezTo>
                  <a:pt x="123825" y="367471"/>
                  <a:pt x="63500" y="35155"/>
                  <a:pt x="177800" y="1288"/>
                </a:cubicBezTo>
                <a:cubicBezTo>
                  <a:pt x="292100" y="-32579"/>
                  <a:pt x="415925" y="613004"/>
                  <a:pt x="685800" y="598188"/>
                </a:cubicBezTo>
              </a:path>
            </a:pathLst>
          </a:custGeom>
          <a:noFill/>
          <a:ln w="31750"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Freeform 22"/>
          <p:cNvSpPr/>
          <p:nvPr/>
        </p:nvSpPr>
        <p:spPr>
          <a:xfrm rot="4500000">
            <a:off x="6854296" y="682298"/>
            <a:ext cx="638175" cy="981075"/>
          </a:xfrm>
          <a:custGeom>
            <a:avLst/>
            <a:gdLst>
              <a:gd name="connsiteX0" fmla="*/ 0 w 1181100"/>
              <a:gd name="connsiteY0" fmla="*/ 1346200 h 1346200"/>
              <a:gd name="connsiteX1" fmla="*/ 444500 w 1181100"/>
              <a:gd name="connsiteY1" fmla="*/ 254000 h 1346200"/>
              <a:gd name="connsiteX2" fmla="*/ 1181100 w 1181100"/>
              <a:gd name="connsiteY2" fmla="*/ 0 h 1346200"/>
              <a:gd name="connsiteX0" fmla="*/ 0 w 850900"/>
              <a:gd name="connsiteY0" fmla="*/ 1308100 h 1308100"/>
              <a:gd name="connsiteX1" fmla="*/ 114300 w 850900"/>
              <a:gd name="connsiteY1" fmla="*/ 254000 h 1308100"/>
              <a:gd name="connsiteX2" fmla="*/ 850900 w 850900"/>
              <a:gd name="connsiteY2" fmla="*/ 0 h 1308100"/>
              <a:gd name="connsiteX0" fmla="*/ 0 w 850900"/>
              <a:gd name="connsiteY0" fmla="*/ 1308100 h 1308100"/>
              <a:gd name="connsiteX1" fmla="*/ 444500 w 850900"/>
              <a:gd name="connsiteY1" fmla="*/ 533400 h 1308100"/>
              <a:gd name="connsiteX2" fmla="*/ 850900 w 850900"/>
              <a:gd name="connsiteY2" fmla="*/ 0 h 1308100"/>
              <a:gd name="connsiteX0" fmla="*/ 0 w 850900"/>
              <a:gd name="connsiteY0" fmla="*/ 1308100 h 1308100"/>
              <a:gd name="connsiteX1" fmla="*/ 393700 w 850900"/>
              <a:gd name="connsiteY1" fmla="*/ 292100 h 1308100"/>
              <a:gd name="connsiteX2" fmla="*/ 850900 w 850900"/>
              <a:gd name="connsiteY2" fmla="*/ 0 h 130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0900" h="1308100">
                <a:moveTo>
                  <a:pt x="0" y="1308100"/>
                </a:moveTo>
                <a:cubicBezTo>
                  <a:pt x="123825" y="874183"/>
                  <a:pt x="251883" y="510116"/>
                  <a:pt x="393700" y="292100"/>
                </a:cubicBezTo>
                <a:cubicBezTo>
                  <a:pt x="535517" y="74084"/>
                  <a:pt x="581025" y="14816"/>
                  <a:pt x="850900" y="0"/>
                </a:cubicBezTo>
              </a:path>
            </a:pathLst>
          </a:custGeom>
          <a:noFill/>
          <a:ln w="31750"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Freeform 23"/>
          <p:cNvSpPr/>
          <p:nvPr/>
        </p:nvSpPr>
        <p:spPr>
          <a:xfrm rot="4500000">
            <a:off x="7981057" y="2262467"/>
            <a:ext cx="991436" cy="846276"/>
          </a:xfrm>
          <a:custGeom>
            <a:avLst/>
            <a:gdLst>
              <a:gd name="connsiteX0" fmla="*/ 0 w 1181100"/>
              <a:gd name="connsiteY0" fmla="*/ 1346200 h 1346200"/>
              <a:gd name="connsiteX1" fmla="*/ 444500 w 1181100"/>
              <a:gd name="connsiteY1" fmla="*/ 254000 h 1346200"/>
              <a:gd name="connsiteX2" fmla="*/ 1181100 w 1181100"/>
              <a:gd name="connsiteY2" fmla="*/ 0 h 1346200"/>
              <a:gd name="connsiteX0" fmla="*/ 0 w 850900"/>
              <a:gd name="connsiteY0" fmla="*/ 1308100 h 1308100"/>
              <a:gd name="connsiteX1" fmla="*/ 114300 w 850900"/>
              <a:gd name="connsiteY1" fmla="*/ 254000 h 1308100"/>
              <a:gd name="connsiteX2" fmla="*/ 850900 w 850900"/>
              <a:gd name="connsiteY2" fmla="*/ 0 h 1308100"/>
              <a:gd name="connsiteX0" fmla="*/ 0 w 850900"/>
              <a:gd name="connsiteY0" fmla="*/ 1308100 h 1308100"/>
              <a:gd name="connsiteX1" fmla="*/ 444500 w 850900"/>
              <a:gd name="connsiteY1" fmla="*/ 533400 h 1308100"/>
              <a:gd name="connsiteX2" fmla="*/ 850900 w 850900"/>
              <a:gd name="connsiteY2" fmla="*/ 0 h 1308100"/>
              <a:gd name="connsiteX0" fmla="*/ 0 w 850900"/>
              <a:gd name="connsiteY0" fmla="*/ 1308100 h 1308100"/>
              <a:gd name="connsiteX1" fmla="*/ 393700 w 850900"/>
              <a:gd name="connsiteY1" fmla="*/ 292100 h 1308100"/>
              <a:gd name="connsiteX2" fmla="*/ 850900 w 850900"/>
              <a:gd name="connsiteY2" fmla="*/ 0 h 1308100"/>
              <a:gd name="connsiteX0" fmla="*/ 0 w 709496"/>
              <a:gd name="connsiteY0" fmla="*/ 1016041 h 1016041"/>
              <a:gd name="connsiteX1" fmla="*/ 393700 w 709496"/>
              <a:gd name="connsiteY1" fmla="*/ 41 h 1016041"/>
              <a:gd name="connsiteX2" fmla="*/ 709496 w 709496"/>
              <a:gd name="connsiteY2" fmla="*/ 971705 h 1016041"/>
              <a:gd name="connsiteX0" fmla="*/ 39330 w 748826"/>
              <a:gd name="connsiteY0" fmla="*/ 1583434 h 1583434"/>
              <a:gd name="connsiteX1" fmla="*/ 32850 w 748826"/>
              <a:gd name="connsiteY1" fmla="*/ 26 h 1583434"/>
              <a:gd name="connsiteX2" fmla="*/ 748826 w 748826"/>
              <a:gd name="connsiteY2" fmla="*/ 1539098 h 1583434"/>
              <a:gd name="connsiteX0" fmla="*/ 0 w 1695799"/>
              <a:gd name="connsiteY0" fmla="*/ 251072 h 1825386"/>
              <a:gd name="connsiteX1" fmla="*/ 979823 w 1695799"/>
              <a:gd name="connsiteY1" fmla="*/ 286188 h 1825386"/>
              <a:gd name="connsiteX2" fmla="*/ 1695799 w 1695799"/>
              <a:gd name="connsiteY2" fmla="*/ 1825260 h 1825386"/>
              <a:gd name="connsiteX0" fmla="*/ 0 w 1321915"/>
              <a:gd name="connsiteY0" fmla="*/ 219507 h 1128368"/>
              <a:gd name="connsiteX1" fmla="*/ 979823 w 1321915"/>
              <a:gd name="connsiteY1" fmla="*/ 254623 h 1128368"/>
              <a:gd name="connsiteX2" fmla="*/ 1321915 w 1321915"/>
              <a:gd name="connsiteY2" fmla="*/ 1128148 h 1128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1915" h="1128368">
                <a:moveTo>
                  <a:pt x="0" y="219507"/>
                </a:moveTo>
                <a:cubicBezTo>
                  <a:pt x="123825" y="-214410"/>
                  <a:pt x="759504" y="103183"/>
                  <a:pt x="979823" y="254623"/>
                </a:cubicBezTo>
                <a:cubicBezTo>
                  <a:pt x="1200142" y="406063"/>
                  <a:pt x="1052040" y="1142964"/>
                  <a:pt x="1321915" y="1128148"/>
                </a:cubicBezTo>
              </a:path>
            </a:pathLst>
          </a:custGeom>
          <a:noFill/>
          <a:ln w="31750"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Freeform 24"/>
          <p:cNvSpPr/>
          <p:nvPr/>
        </p:nvSpPr>
        <p:spPr>
          <a:xfrm rot="4500000">
            <a:off x="4250849" y="2103747"/>
            <a:ext cx="676421" cy="2802251"/>
          </a:xfrm>
          <a:custGeom>
            <a:avLst/>
            <a:gdLst>
              <a:gd name="connsiteX0" fmla="*/ 0 w 1181100"/>
              <a:gd name="connsiteY0" fmla="*/ 1346200 h 1346200"/>
              <a:gd name="connsiteX1" fmla="*/ 444500 w 1181100"/>
              <a:gd name="connsiteY1" fmla="*/ 254000 h 1346200"/>
              <a:gd name="connsiteX2" fmla="*/ 1181100 w 1181100"/>
              <a:gd name="connsiteY2" fmla="*/ 0 h 1346200"/>
              <a:gd name="connsiteX0" fmla="*/ 0 w 850900"/>
              <a:gd name="connsiteY0" fmla="*/ 1308100 h 1308100"/>
              <a:gd name="connsiteX1" fmla="*/ 114300 w 850900"/>
              <a:gd name="connsiteY1" fmla="*/ 254000 h 1308100"/>
              <a:gd name="connsiteX2" fmla="*/ 850900 w 850900"/>
              <a:gd name="connsiteY2" fmla="*/ 0 h 1308100"/>
              <a:gd name="connsiteX0" fmla="*/ 0 w 850900"/>
              <a:gd name="connsiteY0" fmla="*/ 1308100 h 1308100"/>
              <a:gd name="connsiteX1" fmla="*/ 444500 w 850900"/>
              <a:gd name="connsiteY1" fmla="*/ 533400 h 1308100"/>
              <a:gd name="connsiteX2" fmla="*/ 850900 w 850900"/>
              <a:gd name="connsiteY2" fmla="*/ 0 h 1308100"/>
              <a:gd name="connsiteX0" fmla="*/ 0 w 850900"/>
              <a:gd name="connsiteY0" fmla="*/ 1308100 h 1308100"/>
              <a:gd name="connsiteX1" fmla="*/ 393700 w 850900"/>
              <a:gd name="connsiteY1" fmla="*/ 292100 h 1308100"/>
              <a:gd name="connsiteX2" fmla="*/ 850900 w 850900"/>
              <a:gd name="connsiteY2" fmla="*/ 0 h 1308100"/>
              <a:gd name="connsiteX0" fmla="*/ 0 w 709496"/>
              <a:gd name="connsiteY0" fmla="*/ 1016041 h 1016041"/>
              <a:gd name="connsiteX1" fmla="*/ 393700 w 709496"/>
              <a:gd name="connsiteY1" fmla="*/ 41 h 1016041"/>
              <a:gd name="connsiteX2" fmla="*/ 709496 w 709496"/>
              <a:gd name="connsiteY2" fmla="*/ 971705 h 1016041"/>
              <a:gd name="connsiteX0" fmla="*/ 39330 w 748826"/>
              <a:gd name="connsiteY0" fmla="*/ 1583434 h 1583434"/>
              <a:gd name="connsiteX1" fmla="*/ 32850 w 748826"/>
              <a:gd name="connsiteY1" fmla="*/ 26 h 1583434"/>
              <a:gd name="connsiteX2" fmla="*/ 748826 w 748826"/>
              <a:gd name="connsiteY2" fmla="*/ 1539098 h 1583434"/>
              <a:gd name="connsiteX0" fmla="*/ 0 w 1695799"/>
              <a:gd name="connsiteY0" fmla="*/ 251072 h 1825386"/>
              <a:gd name="connsiteX1" fmla="*/ 979823 w 1695799"/>
              <a:gd name="connsiteY1" fmla="*/ 286188 h 1825386"/>
              <a:gd name="connsiteX2" fmla="*/ 1695799 w 1695799"/>
              <a:gd name="connsiteY2" fmla="*/ 1825260 h 1825386"/>
              <a:gd name="connsiteX0" fmla="*/ 0 w 1321915"/>
              <a:gd name="connsiteY0" fmla="*/ 219507 h 1128368"/>
              <a:gd name="connsiteX1" fmla="*/ 979823 w 1321915"/>
              <a:gd name="connsiteY1" fmla="*/ 254623 h 1128368"/>
              <a:gd name="connsiteX2" fmla="*/ 1321915 w 1321915"/>
              <a:gd name="connsiteY2" fmla="*/ 1128148 h 1128368"/>
              <a:gd name="connsiteX0" fmla="*/ 768736 w 1759331"/>
              <a:gd name="connsiteY0" fmla="*/ 374630 h 4030420"/>
              <a:gd name="connsiteX1" fmla="*/ 1748559 w 1759331"/>
              <a:gd name="connsiteY1" fmla="*/ 409746 h 4030420"/>
              <a:gd name="connsiteX2" fmla="*/ 26620 w 1759331"/>
              <a:gd name="connsiteY2" fmla="*/ 4030366 h 4030420"/>
              <a:gd name="connsiteX0" fmla="*/ 791408 w 901894"/>
              <a:gd name="connsiteY0" fmla="*/ 80486 h 3736334"/>
              <a:gd name="connsiteX1" fmla="*/ 823647 w 901894"/>
              <a:gd name="connsiteY1" fmla="*/ 1689271 h 3736334"/>
              <a:gd name="connsiteX2" fmla="*/ 49292 w 901894"/>
              <a:gd name="connsiteY2" fmla="*/ 3736222 h 3736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01894" h="3736334">
                <a:moveTo>
                  <a:pt x="791408" y="80486"/>
                </a:moveTo>
                <a:cubicBezTo>
                  <a:pt x="915233" y="-353431"/>
                  <a:pt x="947333" y="1079982"/>
                  <a:pt x="823647" y="1689271"/>
                </a:cubicBezTo>
                <a:cubicBezTo>
                  <a:pt x="699961" y="2298560"/>
                  <a:pt x="-220583" y="3751038"/>
                  <a:pt x="49292" y="3736222"/>
                </a:cubicBezTo>
              </a:path>
            </a:pathLst>
          </a:custGeom>
          <a:noFill/>
          <a:ln w="31750"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333500" y="3470508"/>
            <a:ext cx="828180" cy="350291"/>
          </a:xfrm>
          <a:prstGeom prst="straightConnector1">
            <a:avLst/>
          </a:prstGeom>
          <a:ln w="66675">
            <a:solidFill>
              <a:srgbClr val="003F5E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677950" y="964041"/>
            <a:ext cx="227485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500" b="1" dirty="0">
                <a:solidFill>
                  <a:prstClr val="black"/>
                </a:solidFill>
                <a:latin typeface="Calibri" panose="020F0502020204030204"/>
              </a:rPr>
              <a:t>Community Science Portal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29176" y="2685605"/>
            <a:ext cx="198225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500" b="1" dirty="0">
                <a:solidFill>
                  <a:prstClr val="black"/>
                </a:solidFill>
                <a:latin typeface="Calibri" panose="020F0502020204030204"/>
              </a:rPr>
              <a:t>Infrastructure Master </a:t>
            </a:r>
            <a:br>
              <a:rPr lang="en-US" sz="1500" b="1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US" sz="1500" b="1" dirty="0">
                <a:solidFill>
                  <a:prstClr val="black"/>
                </a:solidFill>
                <a:latin typeface="Calibri" panose="020F0502020204030204"/>
              </a:rPr>
              <a:t>Portal Credential  Store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877579" y="4455533"/>
            <a:ext cx="273302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500" b="1" dirty="0">
                <a:solidFill>
                  <a:prstClr val="black"/>
                </a:solidFill>
                <a:latin typeface="Calibri" panose="020F0502020204030204"/>
              </a:rPr>
              <a:t>Policy Filtering WAYF / eduGAIN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79428" y="4296205"/>
            <a:ext cx="19822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/>
            <a:r>
              <a:rPr lang="en-US" sz="1500" b="1" dirty="0">
                <a:solidFill>
                  <a:prstClr val="black"/>
                </a:solidFill>
                <a:latin typeface="Calibri" panose="020F0502020204030204"/>
              </a:rPr>
              <a:t>User Home Org </a:t>
            </a:r>
            <a:br>
              <a:rPr lang="en-US" sz="1500" b="1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US" sz="1500" b="1" i="1" dirty="0">
                <a:solidFill>
                  <a:prstClr val="black"/>
                </a:solidFill>
                <a:latin typeface="Calibri" panose="020F0502020204030204"/>
              </a:rPr>
              <a:t>or Infrastructure IdP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29793" y="1046292"/>
            <a:ext cx="14142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500" b="1" dirty="0">
                <a:solidFill>
                  <a:prstClr val="black"/>
                </a:solidFill>
                <a:latin typeface="Calibri" panose="020F0502020204030204"/>
              </a:rPr>
              <a:t>Accredited</a:t>
            </a:r>
            <a:br>
              <a:rPr lang="en-US" sz="1500" b="1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US" sz="1500" b="1" dirty="0">
                <a:solidFill>
                  <a:prstClr val="black"/>
                </a:solidFill>
                <a:latin typeface="Calibri" panose="020F0502020204030204"/>
              </a:rPr>
              <a:t>PKIX Authority</a:t>
            </a: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936" y="4881061"/>
            <a:ext cx="1071563" cy="262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468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4"/>
          </p:nvPr>
        </p:nvSpPr>
        <p:spPr>
          <a:xfrm>
            <a:off x="264319" y="724604"/>
            <a:ext cx="8669759" cy="3373033"/>
          </a:xfrm>
        </p:spPr>
        <p:txBody>
          <a:bodyPr/>
          <a:lstStyle/>
          <a:p>
            <a:r>
              <a:rPr lang="en-GB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Data:</a:t>
            </a:r>
          </a:p>
          <a:p>
            <a:r>
              <a:rPr lang="en-GB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Serial Number:</a:t>
            </a:r>
          </a:p>
          <a:p>
            <a:r>
              <a:rPr lang="en-GB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05:77:6b:ba:ff:bf:1e:86:a4:6a:ca:a5:d9:60:8b:98</a:t>
            </a:r>
          </a:p>
          <a:p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Signature Algorithm: sha256WithRSAEncryption</a:t>
            </a:r>
          </a:p>
          <a:p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Issuer: DC=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nl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DC=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dutchgrid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O=Certification Authorities, </a:t>
            </a:r>
            <a:r>
              <a:rPr lang="en-GB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GB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CN=DCA 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Root G1 CA</a:t>
            </a:r>
          </a:p>
          <a:p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Validity</a:t>
            </a:r>
          </a:p>
          <a:p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Not Before: Feb  1 00:00:00 2016 GMT</a:t>
            </a:r>
          </a:p>
          <a:p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Not After : Jan 31 23:59:59 2036 GMT</a:t>
            </a:r>
          </a:p>
          <a:p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Subject: DC=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eu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DC=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rcauth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O=Certification Authorities</a:t>
            </a:r>
            <a:r>
              <a:rPr lang="en-GB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lang="en-GB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CN=Research and Collaboration Authentication Pilot G1 CA</a:t>
            </a:r>
          </a:p>
          <a:p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Subject Public Key Info:</a:t>
            </a:r>
          </a:p>
          <a:p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Public Key Algorithm: 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rsaEncryption</a:t>
            </a:r>
            <a:endParaRPr lang="en-GB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Public-Key: (2048 bit)</a:t>
            </a:r>
          </a:p>
          <a:p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Modulus</a:t>
            </a:r>
            <a:r>
              <a:rPr lang="en-GB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GB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00:b7:a3:91:cb:e3:2a:19:c5:f7:8f:0f:a0:e2:44:</a:t>
            </a:r>
            <a:endParaRPr lang="en-GB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40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Building the anycasted RCauth Federated authentication proxy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Re-issuance based on same key, new serial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6450444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4"/>
          </p:nvPr>
        </p:nvSpPr>
        <p:spPr>
          <a:xfrm>
            <a:off x="238125" y="1313234"/>
            <a:ext cx="8669759" cy="302759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Update the certificate in the validator and master portals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distribute in 1.138 release (November 2025)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Keep the service and technology running, and </a:t>
            </a:r>
            <a:br>
              <a:rPr lang="en-GB" dirty="0" smtClean="0"/>
            </a:br>
            <a:r>
              <a:rPr lang="en-GB" dirty="0" smtClean="0"/>
              <a:t>… re-use expertise for new services!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41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Building the anycasted RCauth Federated authentication proxy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Plan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6876335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Still here? Thanks!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59206" y="-8110"/>
            <a:ext cx="284084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5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kkurat Std"/>
                <a:sym typeface="Arial"/>
              </a:rPr>
              <a:t>This work has also been co-supported by projects that have </a:t>
            </a:r>
            <a:br>
              <a:rPr kumimoji="0" lang="en-GB" sz="65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kkurat Std"/>
                <a:sym typeface="Arial"/>
              </a:rPr>
            </a:br>
            <a:r>
              <a:rPr kumimoji="0" lang="en-GB" sz="65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kkurat Std"/>
                <a:sym typeface="Arial"/>
              </a:rPr>
              <a:t>received funding from the European Union’s Horizon research and </a:t>
            </a:r>
            <a:br>
              <a:rPr kumimoji="0" lang="en-GB" sz="65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kkurat Std"/>
                <a:sym typeface="Arial"/>
              </a:rPr>
            </a:br>
            <a:r>
              <a:rPr kumimoji="0" lang="en-GB" sz="65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kkurat Std"/>
                <a:sym typeface="Arial"/>
              </a:rPr>
              <a:t>innovation programmes under Grant Agreement No. 856726  (GN4-3), </a:t>
            </a:r>
            <a:br>
              <a:rPr kumimoji="0" lang="en-GB" sz="65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kkurat Std"/>
                <a:sym typeface="Arial"/>
              </a:rPr>
            </a:br>
            <a:r>
              <a:rPr kumimoji="0" lang="en-GB" sz="65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kkurat Std"/>
                <a:sym typeface="Arial"/>
              </a:rPr>
              <a:t>101017536 (EOSC Future), 777536 (EOSC-hub), 730941 (AARC2).</a:t>
            </a:r>
            <a:endParaRPr kumimoji="0" lang="en-GB" sz="6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kkurat Std"/>
              <a:sym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5" y="45688"/>
            <a:ext cx="552054" cy="3750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83050" y="2957627"/>
            <a:ext cx="40993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E3D88B"/>
                </a:solidFill>
                <a:effectLst/>
                <a:uLnTx/>
                <a:uFillTx/>
                <a:latin typeface="Calibri"/>
                <a:sym typeface="Arial"/>
              </a:rPr>
              <a:t>RCauth.eu distributed </a:t>
            </a:r>
            <a:r>
              <a:rPr lang="en-US" sz="1400" i="1" dirty="0" smtClean="0">
                <a:solidFill>
                  <a:srgbClr val="E3D88B"/>
                </a:solidFill>
                <a:latin typeface="Calibri"/>
                <a:sym typeface="Arial"/>
              </a:rPr>
              <a:t>setup</a:t>
            </a:r>
            <a:br>
              <a:rPr lang="en-US" sz="1400" i="1" dirty="0" smtClean="0">
                <a:solidFill>
                  <a:srgbClr val="E3D88B"/>
                </a:solidFill>
                <a:latin typeface="Calibri"/>
                <a:sym typeface="Arial"/>
              </a:rPr>
            </a:b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E3D88B"/>
                </a:solidFill>
                <a:effectLst/>
                <a:uLnTx/>
                <a:uFillTx/>
                <a:latin typeface="Calibri"/>
                <a:sym typeface="Arial"/>
              </a:rPr>
              <a:t>in collaboration with Mischa </a:t>
            </a:r>
            <a:r>
              <a:rPr kumimoji="0" lang="en-US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E3D88B"/>
                </a:solidFill>
                <a:effectLst/>
                <a:uLnTx/>
                <a:uFillTx/>
                <a:latin typeface="Calibri"/>
                <a:sym typeface="Arial"/>
              </a:rPr>
              <a:t>Sall</a:t>
            </a:r>
            <a:r>
              <a:rPr kumimoji="0" lang="en-GB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E3D88B"/>
                </a:solidFill>
                <a:effectLst/>
                <a:uLnTx/>
                <a:uFillTx/>
                <a:latin typeface="Calibri"/>
                <a:sym typeface="Arial"/>
              </a:rPr>
              <a:t>é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E3D88B"/>
                </a:solidFill>
                <a:effectLst/>
                <a:uLnTx/>
                <a:uFillTx/>
                <a:latin typeface="Calibri"/>
                <a:sym typeface="Arial"/>
              </a:rPr>
              <a:t> 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E3D88B"/>
                </a:solidFill>
                <a:effectLst/>
                <a:uLnTx/>
                <a:uFillTx/>
                <a:latin typeface="Calibri"/>
                <a:sym typeface="Arial"/>
              </a:rPr>
              <a:t>and </a:t>
            </a:r>
            <a:b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E3D88B"/>
                </a:solidFill>
                <a:effectLst/>
                <a:uLnTx/>
                <a:uFillTx/>
                <a:latin typeface="Calibri"/>
                <a:sym typeface="Arial"/>
              </a:rPr>
            </a:b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E3D88B"/>
                </a:solidFill>
                <a:effectLst/>
                <a:uLnTx/>
                <a:uFillTx/>
                <a:latin typeface="Calibri"/>
                <a:sym typeface="Arial"/>
              </a:rPr>
              <a:t>Tristan </a:t>
            </a:r>
            <a:r>
              <a:rPr kumimoji="0" lang="en-US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E3D88B"/>
                </a:solidFill>
                <a:effectLst/>
                <a:uLnTx/>
                <a:uFillTx/>
                <a:latin typeface="Calibri"/>
                <a:sym typeface="Arial"/>
              </a:rPr>
              <a:t>Suerink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E3D88B"/>
                </a:solidFill>
                <a:effectLst/>
                <a:uLnTx/>
                <a:uFillTx/>
                <a:latin typeface="Calibri"/>
                <a:sym typeface="Arial"/>
              </a:rPr>
              <a:t> (Nikhef), Nicolas </a:t>
            </a:r>
            <a:r>
              <a:rPr kumimoji="0" lang="en-US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E3D88B"/>
                </a:solidFill>
                <a:effectLst/>
                <a:uLnTx/>
                <a:uFillTx/>
                <a:latin typeface="Calibri"/>
                <a:sym typeface="Arial"/>
              </a:rPr>
              <a:t>Liampotis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E3D88B"/>
                </a:solidFill>
                <a:effectLst/>
                <a:uLnTx/>
                <a:uFillTx/>
                <a:latin typeface="Calibri"/>
                <a:sym typeface="Arial"/>
              </a:rPr>
              <a:t> 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E3D88B"/>
                </a:solidFill>
                <a:effectLst/>
                <a:uLnTx/>
                <a:uFillTx/>
                <a:latin typeface="Calibri"/>
                <a:sym typeface="Arial"/>
              </a:rPr>
              <a:t>and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E3D88B"/>
                </a:solidFill>
                <a:effectLst/>
                <a:uLnTx/>
                <a:uFillTx/>
                <a:latin typeface="Calibri"/>
                <a:sym typeface="Arial"/>
              </a:rPr>
              <a:t>Kyriakos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E3D88B"/>
                </a:solidFill>
                <a:effectLst/>
                <a:uLnTx/>
                <a:uFillTx/>
                <a:latin typeface="Calibri"/>
                <a:sym typeface="Arial"/>
              </a:rPr>
              <a:t>Gkinis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E3D88B"/>
                </a:solidFill>
                <a:effectLst/>
                <a:uLnTx/>
                <a:uFillTx/>
                <a:latin typeface="Calibri"/>
                <a:sym typeface="Arial"/>
              </a:rPr>
              <a:t> 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E3D88B"/>
                </a:solidFill>
                <a:effectLst/>
                <a:uLnTx/>
                <a:uFillTx/>
                <a:latin typeface="Calibri"/>
                <a:sym typeface="Arial"/>
              </a:rPr>
              <a:t>(GRNET), and Jens Jensen (STFC RAL)</a:t>
            </a:r>
            <a:endParaRPr kumimoji="0" lang="en-GB" sz="1400" b="0" i="1" u="none" strike="noStrike" kern="1200" cap="none" spc="0" normalizeH="0" baseline="0" noProof="0" dirty="0">
              <a:ln>
                <a:noFill/>
              </a:ln>
              <a:solidFill>
                <a:srgbClr val="E3D88B"/>
              </a:solidFill>
              <a:effectLst/>
              <a:uLnTx/>
              <a:uFillTx/>
              <a:latin typeface="Calibri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89175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RCauth.eu – a white-label IOTA CA in Europe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238125" y="1422399"/>
            <a:ext cx="8181975" cy="3137461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6F2575"/>
                </a:solidFill>
              </a:rPr>
              <a:t>Cover as much as R&amp;E Federated (Europe++) as possible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srgbClr val="6F257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6F2575"/>
                </a:solidFill>
              </a:rPr>
              <a:t>Scoped to research and collaborative use cases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srgbClr val="6F257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6F2575"/>
                </a:solidFill>
              </a:rPr>
              <a:t>In a scalable and sustainable deployment model</a:t>
            </a:r>
          </a:p>
          <a:p>
            <a:endParaRPr lang="en-US" sz="1800" dirty="0">
              <a:solidFill>
                <a:srgbClr val="6F2575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774113" y="4738688"/>
            <a:ext cx="369887" cy="274637"/>
          </a:xfrm>
        </p:spPr>
        <p:txBody>
          <a:bodyPr/>
          <a:lstStyle/>
          <a:p>
            <a:fld id="{6F576E6A-F32A-4612-884C-86870357C6B4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0" y="867000"/>
            <a:ext cx="2228455" cy="3642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1428" y="4097007"/>
            <a:ext cx="562365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6F2575"/>
                </a:solidFill>
              </a:rPr>
              <a:t>Service inspired by and using components (such as the DS) from </a:t>
            </a:r>
            <a:br>
              <a:rPr lang="en-US" sz="1100" dirty="0" smtClean="0">
                <a:solidFill>
                  <a:srgbClr val="6F2575"/>
                </a:solidFill>
              </a:rPr>
            </a:br>
            <a:r>
              <a:rPr lang="en-US" sz="1100" dirty="0" smtClean="0">
                <a:solidFill>
                  <a:srgbClr val="6F2575"/>
                </a:solidFill>
              </a:rPr>
              <a:t>Jim </a:t>
            </a:r>
            <a:r>
              <a:rPr lang="en-US" sz="1100" dirty="0" err="1" smtClean="0">
                <a:solidFill>
                  <a:srgbClr val="6F2575"/>
                </a:solidFill>
              </a:rPr>
              <a:t>Basney’s</a:t>
            </a:r>
            <a:r>
              <a:rPr lang="en-US" sz="1100" dirty="0" smtClean="0">
                <a:solidFill>
                  <a:srgbClr val="6F2575"/>
                </a:solidFill>
              </a:rPr>
              <a:t> </a:t>
            </a:r>
            <a:r>
              <a:rPr lang="en-US" sz="1100" dirty="0" err="1" smtClean="0">
                <a:solidFill>
                  <a:srgbClr val="6F2575"/>
                </a:solidFill>
              </a:rPr>
              <a:t>CILogon</a:t>
            </a:r>
            <a:r>
              <a:rPr lang="en-US" sz="1100" dirty="0" smtClean="0">
                <a:solidFill>
                  <a:srgbClr val="6F2575"/>
                </a:solidFill>
              </a:rPr>
              <a:t>, see https://www.cilogon.org/docs/20141030-basney-cilogon.pdf</a:t>
            </a:r>
            <a:endParaRPr lang="en-US" sz="1100" dirty="0">
              <a:solidFill>
                <a:srgbClr val="6F2575"/>
              </a:solidFill>
            </a:endParaRPr>
          </a:p>
        </p:txBody>
      </p:sp>
      <p:pic>
        <p:nvPicPr>
          <p:cNvPr id="7" name="Picture 2" descr="H:\Home\davidg\Template\Logos\cilogon-service-head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56" y="3890131"/>
            <a:ext cx="1480457" cy="206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882" y="264691"/>
            <a:ext cx="1340231" cy="652246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Building the anycasted RCauth Federated authentication proxy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80683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3376" y="1079500"/>
            <a:ext cx="8631901" cy="355322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RAs are the </a:t>
            </a:r>
            <a:r>
              <a:rPr lang="en-US" dirty="0"/>
              <a:t>eligible </a:t>
            </a:r>
            <a:r>
              <a:rPr lang="en-US" dirty="0" smtClean="0"/>
              <a:t>IdPs connected </a:t>
            </a:r>
            <a:r>
              <a:rPr lang="en-US" dirty="0"/>
              <a:t>through </a:t>
            </a:r>
            <a:r>
              <a:rPr lang="en-US" dirty="0" smtClean="0"/>
              <a:t>a </a:t>
            </a:r>
            <a:br>
              <a:rPr lang="en-US" dirty="0" smtClean="0"/>
            </a:br>
            <a:r>
              <a:rPr lang="en-US" dirty="0" smtClean="0"/>
              <a:t>Federated </a:t>
            </a:r>
            <a:r>
              <a:rPr lang="en-US" dirty="0"/>
              <a:t>Identity Management System (FIMS</a:t>
            </a:r>
            <a:r>
              <a:rPr lang="en-US" dirty="0" smtClean="0"/>
              <a:t>)</a:t>
            </a:r>
          </a:p>
          <a:p>
            <a:r>
              <a:rPr lang="en-US" dirty="0" smtClean="0"/>
              <a:t>primarily: ensemble </a:t>
            </a:r>
            <a:r>
              <a:rPr lang="en-US" dirty="0"/>
              <a:t>of </a:t>
            </a:r>
            <a:r>
              <a:rPr lang="en-US" dirty="0" smtClean="0"/>
              <a:t>IdPs in eduGAIN that </a:t>
            </a:r>
            <a:br>
              <a:rPr lang="en-US" dirty="0" smtClean="0"/>
            </a:br>
            <a:r>
              <a:rPr lang="en-US" dirty="0" smtClean="0"/>
              <a:t>meet </a:t>
            </a:r>
            <a:r>
              <a:rPr lang="en-US" dirty="0"/>
              <a:t>the policy requirements of this </a:t>
            </a:r>
            <a:r>
              <a:rPr lang="en-US" dirty="0" smtClean="0"/>
              <a:t>CA</a:t>
            </a:r>
          </a:p>
          <a:p>
            <a:r>
              <a:rPr lang="en-US" dirty="0" smtClean="0"/>
              <a:t>Eligible applicants are all affiliated to an RA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6791C"/>
                </a:solidFill>
              </a:rPr>
              <a:t>Three eligibility models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Direct relationship CA-IdP, with agreement declaration</a:t>
            </a:r>
          </a:p>
          <a:p>
            <a:pPr marL="342900" indent="-342900">
              <a:lnSpc>
                <a:spcPct val="110000"/>
              </a:lnSpc>
              <a:spcBef>
                <a:spcPts val="413"/>
              </a:spcBef>
              <a:buFont typeface="+mj-lt"/>
              <a:buAutoNum type="arabicPeriod"/>
            </a:pPr>
            <a:r>
              <a:rPr lang="en-US" dirty="0" smtClean="0"/>
              <a:t>Rest of eduGAIN:  	</a:t>
            </a:r>
            <a:r>
              <a:rPr lang="en-US" dirty="0"/>
              <a:t> </a:t>
            </a:r>
            <a:r>
              <a:rPr lang="en-US" dirty="0" smtClean="0"/>
              <a:t>– “Sirtfi” security incident response and </a:t>
            </a:r>
            <a:r>
              <a:rPr lang="en-US" dirty="0" err="1" smtClean="0"/>
              <a:t>OpSec</a:t>
            </a:r>
            <a:r>
              <a:rPr lang="en-US" dirty="0" smtClean="0"/>
              <a:t> capabilities plus</a:t>
            </a:r>
            <a:br>
              <a:rPr lang="en-US" dirty="0" smtClean="0"/>
            </a:br>
            <a:r>
              <a:rPr lang="en-US" dirty="0" smtClean="0"/>
              <a:t>		</a:t>
            </a:r>
            <a:r>
              <a:rPr lang="en-US" dirty="0"/>
              <a:t>	</a:t>
            </a:r>
            <a:r>
              <a:rPr lang="en-US" dirty="0" smtClean="0"/>
              <a:t> 	</a:t>
            </a:r>
            <a:r>
              <a:rPr lang="en-US" dirty="0"/>
              <a:t> – </a:t>
            </a:r>
            <a:r>
              <a:rPr lang="en-US" dirty="0" smtClean="0"/>
              <a:t>REFEDS “R&amp;S section 6” non-reassigned identifiers and applicant name</a:t>
            </a:r>
            <a:br>
              <a:rPr lang="en-US" dirty="0" smtClean="0"/>
            </a:br>
            <a:r>
              <a:rPr lang="en-US" dirty="0" smtClean="0"/>
              <a:t>are required, and tested via statement in ‘meta-data’ any by releasing the proper attributes</a:t>
            </a:r>
          </a:p>
          <a:p>
            <a:pPr marL="342900" indent="-342900">
              <a:lnSpc>
                <a:spcPct val="110000"/>
              </a:lnSpc>
              <a:spcBef>
                <a:spcPts val="413"/>
              </a:spcBef>
              <a:buFont typeface="+mj-lt"/>
              <a:buAutoNum type="arabicPeriod"/>
            </a:pPr>
            <a:r>
              <a:rPr lang="en-US" dirty="0" smtClean="0"/>
              <a:t>within </a:t>
            </a:r>
            <a:r>
              <a:rPr lang="en-US" dirty="0"/>
              <a:t>the </a:t>
            </a:r>
            <a:r>
              <a:rPr lang="en-US" dirty="0" smtClean="0"/>
              <a:t>Netherlands, </a:t>
            </a:r>
            <a:r>
              <a:rPr lang="en-US" dirty="0" err="1"/>
              <a:t>SURFconext</a:t>
            </a:r>
            <a:r>
              <a:rPr lang="en-US" dirty="0"/>
              <a:t> Annex IX* </a:t>
            </a:r>
            <a:r>
              <a:rPr lang="en-US" dirty="0" smtClean="0"/>
              <a:t>already ensures compliance </a:t>
            </a:r>
            <a:r>
              <a:rPr lang="en-US" dirty="0"/>
              <a:t>for all </a:t>
            </a:r>
            <a:r>
              <a:rPr lang="en-US" dirty="0" err="1"/>
              <a:t>IdPs</a:t>
            </a:r>
            <a:endParaRPr lang="en-US" dirty="0"/>
          </a:p>
          <a:p>
            <a:pPr marL="0" indent="0">
              <a:buNone/>
            </a:pPr>
            <a:endParaRPr lang="en-US" i="1" dirty="0" smtClean="0">
              <a:solidFill>
                <a:srgbClr val="F6791C"/>
              </a:solidFill>
            </a:endParaRPr>
          </a:p>
          <a:p>
            <a:pPr marL="0" indent="0">
              <a:buNone/>
            </a:pPr>
            <a:r>
              <a:rPr lang="en-US" i="1" dirty="0" smtClean="0">
                <a:solidFill>
                  <a:srgbClr val="F6791C"/>
                </a:solidFill>
              </a:rPr>
              <a:t>“IdPs </a:t>
            </a:r>
            <a:r>
              <a:rPr lang="en-US" i="1" dirty="0">
                <a:solidFill>
                  <a:srgbClr val="F6791C"/>
                </a:solidFill>
              </a:rPr>
              <a:t>within </a:t>
            </a:r>
            <a:r>
              <a:rPr lang="en-US" i="1" dirty="0" smtClean="0">
                <a:solidFill>
                  <a:srgbClr val="F6791C"/>
                </a:solidFill>
              </a:rPr>
              <a:t>eduGAIN [#3] </a:t>
            </a:r>
            <a:r>
              <a:rPr lang="en-US" i="1" dirty="0">
                <a:solidFill>
                  <a:srgbClr val="F6791C"/>
                </a:solidFill>
              </a:rPr>
              <a:t>are deemed to have entered materially into an </a:t>
            </a:r>
            <a:r>
              <a:rPr lang="en-US" i="1" dirty="0" smtClean="0">
                <a:solidFill>
                  <a:srgbClr val="F6791C"/>
                </a:solidFill>
              </a:rPr>
              <a:t>agreement with </a:t>
            </a:r>
            <a:r>
              <a:rPr lang="en-US" i="1" dirty="0">
                <a:solidFill>
                  <a:srgbClr val="F6791C"/>
                </a:solidFill>
              </a:rPr>
              <a:t>the </a:t>
            </a:r>
            <a:r>
              <a:rPr lang="en-US" i="1" dirty="0" smtClean="0">
                <a:solidFill>
                  <a:srgbClr val="F6791C"/>
                </a:solidFill>
              </a:rPr>
              <a:t>CA”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F576E6A-F32A-4612-884C-86870357C6B4}" type="slidenum">
              <a:rPr lang="en-GB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/>
              <a:t>6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Registration Authorities: the Federated IdPs [1.3.2]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629" y="1050159"/>
            <a:ext cx="3500648" cy="173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0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F576E6A-F32A-4612-884C-86870357C6B4}" type="slidenum">
              <a:rPr lang="en-GB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/>
              <a:t>7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REFEDS R&amp;S section 6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85" y="1096954"/>
            <a:ext cx="7436644" cy="3336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63935" y="4811730"/>
            <a:ext cx="395839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dirty="0">
                <a:solidFill>
                  <a:srgbClr val="F6791C"/>
                </a:solidFill>
                <a:latin typeface="Calibri" panose="020F0502020204030204"/>
              </a:rPr>
              <a:t>https://refeds.org/category/research-and-scholarship</a:t>
            </a:r>
          </a:p>
        </p:txBody>
      </p:sp>
    </p:spTree>
    <p:extLst>
      <p:ext uri="{BB962C8B-B14F-4D97-AF65-F5344CB8AC3E}">
        <p14:creationId xmlns:p14="http://schemas.microsoft.com/office/powerpoint/2010/main" val="377258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F576E6A-F32A-4612-884C-86870357C6B4}" type="slidenum">
              <a:rPr lang="en-GB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/>
              <a:t>8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REFEDS R&amp;S section 6 – the non-reassigned identifier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22" y="1217425"/>
            <a:ext cx="7315200" cy="315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729442" y="1217426"/>
            <a:ext cx="1290551" cy="235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2050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3377" y="1079500"/>
            <a:ext cx="7315651" cy="1467757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A means by which to enable a </a:t>
            </a:r>
            <a:r>
              <a:rPr lang="en-GB" b="1" dirty="0" smtClean="0"/>
              <a:t>coordinated response to a security incident in a federated context</a:t>
            </a:r>
            <a:r>
              <a:rPr lang="en-GB" dirty="0" smtClean="0"/>
              <a:t> that does not depend on a centralised authority or governance structure to assign roles and responsibilities for doing so, but entity </a:t>
            </a:r>
            <a:r>
              <a:rPr lang="en-GB" b="1" dirty="0" smtClean="0"/>
              <a:t>organisations self-asserts</a:t>
            </a:r>
            <a:r>
              <a:rPr lang="en-GB" dirty="0" smtClean="0"/>
              <a:t>. The Sirtfi trust framework posits that organisations asserting conformance with these will coordinate their response to security incidents.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F576E6A-F32A-4612-884C-86870357C6B4}" type="slidenum">
              <a:rPr lang="en-GB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/>
              <a:t>9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Sirtfi</a:t>
            </a:r>
            <a:r>
              <a:rPr lang="en-US" dirty="0" smtClean="0"/>
              <a:t> – Security Incident Response Trust framework for Federated Identity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42332" y="4846181"/>
            <a:ext cx="18920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dirty="0">
                <a:solidFill>
                  <a:srgbClr val="F6791C"/>
                </a:solidFill>
                <a:latin typeface="Calibri" panose="020F0502020204030204"/>
              </a:rPr>
              <a:t>https://refeds.org/SIRTFI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366" y="1141673"/>
            <a:ext cx="1325111" cy="972632"/>
          </a:xfrm>
          <a:prstGeom prst="rect">
            <a:avLst/>
          </a:prstGeom>
        </p:spPr>
      </p:pic>
      <p:sp>
        <p:nvSpPr>
          <p:cNvPr id="7" name="Content Placeholder 1"/>
          <p:cNvSpPr txBox="1">
            <a:spLocks/>
          </p:cNvSpPr>
          <p:nvPr/>
        </p:nvSpPr>
        <p:spPr>
          <a:xfrm>
            <a:off x="333378" y="2429014"/>
            <a:ext cx="8128452" cy="2310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28588" indent="-128588" algn="l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165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Derived from the first four elements of the SCI Framework</a:t>
            </a:r>
          </a:p>
          <a:p>
            <a:r>
              <a:rPr lang="en-GB" b="1" dirty="0" smtClean="0"/>
              <a:t>Operational Security</a:t>
            </a:r>
            <a:r>
              <a:rPr lang="en-GB" dirty="0" smtClean="0"/>
              <a:t>: patch and vulnerability management; IDS and threat mitigation; service ownership management; user suspension and termination; CSIRT capability</a:t>
            </a:r>
          </a:p>
          <a:p>
            <a:r>
              <a:rPr lang="en-GB" b="1" dirty="0" smtClean="0"/>
              <a:t>Incident Response</a:t>
            </a:r>
            <a:r>
              <a:rPr lang="en-GB" dirty="0" smtClean="0"/>
              <a:t>: CSIRT contact in meta-data; timely response; </a:t>
            </a:r>
            <a:r>
              <a:rPr lang="en-GB" b="1" dirty="0" smtClean="0"/>
              <a:t>collaborate</a:t>
            </a:r>
            <a:r>
              <a:rPr lang="en-GB" dirty="0" smtClean="0"/>
              <a:t> in IR; defined processes; privacy respect; TLP information sharing</a:t>
            </a:r>
          </a:p>
          <a:p>
            <a:r>
              <a:rPr lang="en-GB" b="1" dirty="0" smtClean="0"/>
              <a:t>Traceability</a:t>
            </a:r>
            <a:r>
              <a:rPr lang="en-GB" dirty="0" smtClean="0"/>
              <a:t>: timestamped accurate logs are available; log retention process in place</a:t>
            </a:r>
          </a:p>
          <a:p>
            <a:r>
              <a:rPr lang="en-GB" b="1" dirty="0" smtClean="0"/>
              <a:t>Participant Responsibilities</a:t>
            </a:r>
            <a:r>
              <a:rPr lang="en-GB" dirty="0" smtClean="0"/>
              <a:t>: users agree to an AUP; awareness and acceptance of the AUP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407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ikhef-DG22-NikUM-main">
  <a:themeElements>
    <a:clrScheme name="NIKHEF">
      <a:dk1>
        <a:srgbClr val="000000"/>
      </a:dk1>
      <a:lt1>
        <a:srgbClr val="E6223C"/>
      </a:lt1>
      <a:dk2>
        <a:srgbClr val="000000"/>
      </a:dk2>
      <a:lt2>
        <a:srgbClr val="702677"/>
      </a:lt2>
      <a:accent1>
        <a:srgbClr val="E6223C"/>
      </a:accent1>
      <a:accent2>
        <a:srgbClr val="702677"/>
      </a:accent2>
      <a:accent3>
        <a:srgbClr val="00B3C3"/>
      </a:accent3>
      <a:accent4>
        <a:srgbClr val="E3D88B"/>
      </a:accent4>
      <a:accent5>
        <a:srgbClr val="059F77"/>
      </a:accent5>
      <a:accent6>
        <a:srgbClr val="E6223C"/>
      </a:accent6>
      <a:hlink>
        <a:srgbClr val="0000FF"/>
      </a:hlink>
      <a:folHlink>
        <a:srgbClr val="00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dirty="0" err="1" smtClean="0">
            <a:ln>
              <a:noFill/>
            </a:ln>
            <a:solidFill>
              <a:srgbClr val="6F2575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Nikhef_presentatie-template-lc-2018-DGUM-MF.potx" id="{28A8DCEC-AAE5-48E2-BD78-DBDD74D1174A}" vid="{B269EC47-FC74-43FA-AA4E-D2624E121557}"/>
    </a:ext>
  </a:extLst>
</a:theme>
</file>

<file path=ppt/theme/theme2.xml><?xml version="1.0" encoding="utf-8"?>
<a:theme xmlns:a="http://schemas.openxmlformats.org/drawingml/2006/main" name="GEANT Associ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D0992E-CCCF-45DB-AB26-A4F50B75E4D6}" vid="{C2252C9B-28CB-4431-8278-C26B15A76942}"/>
    </a:ext>
  </a:extLst>
</a:theme>
</file>

<file path=ppt/theme/theme3.xml><?xml version="1.0" encoding="utf-8"?>
<a:theme xmlns:a="http://schemas.openxmlformats.org/drawingml/2006/main" name="1_Nikhef-DG22-NikUM-main">
  <a:themeElements>
    <a:clrScheme name="NIKHEF">
      <a:dk1>
        <a:srgbClr val="000000"/>
      </a:dk1>
      <a:lt1>
        <a:srgbClr val="E6223C"/>
      </a:lt1>
      <a:dk2>
        <a:srgbClr val="000000"/>
      </a:dk2>
      <a:lt2>
        <a:srgbClr val="702677"/>
      </a:lt2>
      <a:accent1>
        <a:srgbClr val="E6223C"/>
      </a:accent1>
      <a:accent2>
        <a:srgbClr val="702677"/>
      </a:accent2>
      <a:accent3>
        <a:srgbClr val="00B3C3"/>
      </a:accent3>
      <a:accent4>
        <a:srgbClr val="E3D88B"/>
      </a:accent4>
      <a:accent5>
        <a:srgbClr val="059F77"/>
      </a:accent5>
      <a:accent6>
        <a:srgbClr val="E6223C"/>
      </a:accent6>
      <a:hlink>
        <a:srgbClr val="0000FF"/>
      </a:hlink>
      <a:folHlink>
        <a:srgbClr val="00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dirty="0" err="1" smtClean="0">
            <a:ln>
              <a:noFill/>
            </a:ln>
            <a:solidFill>
              <a:srgbClr val="6F2575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Nikhef_presentatie-template-lc-2018-DGUM-MF.potx" id="{28A8DCEC-AAE5-48E2-BD78-DBDD74D1174A}" vid="{B269EC47-FC74-43FA-AA4E-D2624E121557}"/>
    </a:ext>
  </a:extLst>
</a:theme>
</file>

<file path=ppt/theme/theme4.xml><?xml version="1.0" encoding="utf-8"?>
<a:theme xmlns:a="http://schemas.openxmlformats.org/drawingml/2006/main" name="Nikhef-DG22-NikUM-Closures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Custom 1">
      <a:majorFont>
        <a:latin typeface="Candara"/>
        <a:ea typeface="Candara"/>
        <a:cs typeface="Candara"/>
      </a:majorFont>
      <a:minorFont>
        <a:latin typeface="Akkurat Std"/>
        <a:ea typeface="Candara"/>
        <a:cs typeface="Candar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A8D6FF"/>
        </a:solidFill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101600" tIns="101600" rIns="101600" bIns="101600" numCol="1" spcCol="38100" rtlCol="0" anchor="ctr">
        <a:spAutoFit/>
      </a:bodyPr>
      <a:lstStyle>
        <a:defPPr marL="40639" marR="40639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101600" tIns="101600" rIns="101600" bIns="1016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1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Nikhef_presentatie-template-lc-2018-DGUM-MF.potx" id="{28A8DCEC-AAE5-48E2-BD78-DBDD74D1174A}" vid="{7E00089A-B55B-4F91-A0B1-ACAA0F72C4E6}"/>
    </a:ext>
  </a:extLst>
</a:theme>
</file>

<file path=ppt/theme/theme5.xml><?xml version="1.0" encoding="utf-8"?>
<a:theme xmlns:a="http://schemas.openxmlformats.org/drawingml/2006/main" name="1_GEANT Associ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D0992E-CCCF-45DB-AB26-A4F50B75E4D6}" vid="{C2252C9B-28CB-4431-8278-C26B15A76942}"/>
    </a:ext>
  </a:extLst>
</a:theme>
</file>

<file path=ppt/theme/theme6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UM-FSE-DACS_presentation-template_August2022</Template>
  <TotalTime>2989</TotalTime>
  <Words>2926</Words>
  <Application>Microsoft Office PowerPoint</Application>
  <PresentationFormat>On-screen Show (16:9)</PresentationFormat>
  <Paragraphs>383</Paragraphs>
  <Slides>42</Slides>
  <Notes>2</Notes>
  <HiddenSlides>7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42</vt:i4>
      </vt:variant>
    </vt:vector>
  </HeadingPairs>
  <TitlesOfParts>
    <vt:vector size="60" baseType="lpstr">
      <vt:lpstr>Akkurat Std</vt:lpstr>
      <vt:lpstr>Akkurat Std Mono</vt:lpstr>
      <vt:lpstr>Arial</vt:lpstr>
      <vt:lpstr>Calibri</vt:lpstr>
      <vt:lpstr>Calibri (Body)</vt:lpstr>
      <vt:lpstr>Candara</vt:lpstr>
      <vt:lpstr>Courier New</vt:lpstr>
      <vt:lpstr>Gill Sans Light</vt:lpstr>
      <vt:lpstr>Helvetica Neue</vt:lpstr>
      <vt:lpstr>Helvetica Neue Medium</vt:lpstr>
      <vt:lpstr>Minion Pro</vt:lpstr>
      <vt:lpstr>Open Sans</vt:lpstr>
      <vt:lpstr>Verdana</vt:lpstr>
      <vt:lpstr>Nikhef-DG22-NikUM-main</vt:lpstr>
      <vt:lpstr>GEANT Association</vt:lpstr>
      <vt:lpstr>1_Nikhef-DG22-NikUM-main</vt:lpstr>
      <vt:lpstr>Nikhef-DG22-NikUM-Closures</vt:lpstr>
      <vt:lpstr>1_GEANT Association</vt:lpstr>
      <vt:lpstr>RCauth 10th year  birthday party</vt:lpstr>
      <vt:lpstr>PowerPoint Presentation</vt:lpstr>
      <vt:lpstr>PowerPoint Presentation</vt:lpstr>
      <vt:lpstr>Flow for RCauth-like scenarios</vt:lpstr>
      <vt:lpstr>PowerPoint Presentation</vt:lpstr>
      <vt:lpstr>Our Registration Authorities: the Federated IdPs [1.3.2]</vt:lpstr>
      <vt:lpstr>REFEDS R&amp;S section 6</vt:lpstr>
      <vt:lpstr>REFEDS R&amp;S section 6 – the non-reassigned identifier</vt:lpstr>
      <vt:lpstr>Sirtfi – Security Incident Response Trust framework for Federated Identity</vt:lpstr>
      <vt:lpstr>Other Participants</vt:lpstr>
      <vt:lpstr>The basics for any Certification Authority: Policy and Practice Statement  in RFC 3647 format</vt:lpstr>
      <vt:lpstr>PowerPoint Presentation</vt:lpstr>
      <vt:lpstr>PowerPoint Presentation</vt:lpstr>
      <vt:lpstr>Physical controls</vt:lpstr>
      <vt:lpstr>More pretty pictures</vt:lpstr>
      <vt:lpstr>Slightly more ugly pictures …</vt:lpstr>
      <vt:lpstr>A local highly-available setup at Nikhef Amsterdam</vt:lpstr>
      <vt:lpstr>PowerPoint Presentation</vt:lpstr>
      <vt:lpstr>Name uniqueness [3.1]</vt:lpstr>
      <vt:lpstr>eduPerson and REFEDS R&amp;S</vt:lpstr>
      <vt:lpstr>Constructing a non-reassigned subjectName</vt:lpstr>
      <vt:lpstr>CommonName – the big challenge</vt:lpstr>
      <vt:lpstr>commonName – readable name element</vt:lpstr>
      <vt:lpstr>but Νικόλας Λιαμπότης may not quitelike that … and I understand …</vt:lpstr>
      <vt:lpstr>It’s all Greek to me!</vt:lpstr>
      <vt:lpstr>But straightforward translation is not always good</vt:lpstr>
      <vt:lpstr>But straightforward translation is not always good</vt:lpstr>
      <vt:lpstr>What will we get?</vt:lpstr>
      <vt:lpstr>The RCauth pan-European distributed service</vt:lpstr>
      <vt:lpstr>RCauth.eu Governance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Still here? Thanks!</vt:lpstr>
    </vt:vector>
  </TitlesOfParts>
  <Company>Nikhef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RCauth</dc:title>
  <dc:creator>davidg</dc:creator>
  <cp:lastModifiedBy>davidg</cp:lastModifiedBy>
  <cp:revision>105</cp:revision>
  <cp:lastPrinted>2016-01-22T13:02:05Z</cp:lastPrinted>
  <dcterms:created xsi:type="dcterms:W3CDTF">2022-09-05T08:55:22Z</dcterms:created>
  <dcterms:modified xsi:type="dcterms:W3CDTF">2025-09-30T11:27:11Z</dcterms:modified>
</cp:coreProperties>
</file>