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1"/>
  </p:sldMasterIdLst>
  <p:notesMasterIdLst>
    <p:notesMasterId r:id="rId46"/>
  </p:notesMasterIdLst>
  <p:handoutMasterIdLst>
    <p:handoutMasterId r:id="rId47"/>
  </p:handoutMasterIdLst>
  <p:sldIdLst>
    <p:sldId id="684" r:id="rId2"/>
    <p:sldId id="553" r:id="rId3"/>
    <p:sldId id="720" r:id="rId4"/>
    <p:sldId id="605" r:id="rId5"/>
    <p:sldId id="721" r:id="rId6"/>
    <p:sldId id="476" r:id="rId7"/>
    <p:sldId id="545" r:id="rId8"/>
    <p:sldId id="509" r:id="rId9"/>
    <p:sldId id="519" r:id="rId10"/>
    <p:sldId id="482" r:id="rId11"/>
    <p:sldId id="572" r:id="rId12"/>
    <p:sldId id="574" r:id="rId13"/>
    <p:sldId id="668" r:id="rId14"/>
    <p:sldId id="671" r:id="rId15"/>
    <p:sldId id="673" r:id="rId16"/>
    <p:sldId id="711" r:id="rId17"/>
    <p:sldId id="693" r:id="rId18"/>
    <p:sldId id="699" r:id="rId19"/>
    <p:sldId id="700" r:id="rId20"/>
    <p:sldId id="695" r:id="rId21"/>
    <p:sldId id="694" r:id="rId22"/>
    <p:sldId id="654" r:id="rId23"/>
    <p:sldId id="681" r:id="rId24"/>
    <p:sldId id="666" r:id="rId25"/>
    <p:sldId id="722" r:id="rId26"/>
    <p:sldId id="682" r:id="rId27"/>
    <p:sldId id="679" r:id="rId28"/>
    <p:sldId id="712" r:id="rId29"/>
    <p:sldId id="663" r:id="rId30"/>
    <p:sldId id="713" r:id="rId31"/>
    <p:sldId id="715" r:id="rId32"/>
    <p:sldId id="723" r:id="rId33"/>
    <p:sldId id="310" r:id="rId34"/>
    <p:sldId id="550" r:id="rId35"/>
    <p:sldId id="709" r:id="rId36"/>
    <p:sldId id="716" r:id="rId37"/>
    <p:sldId id="719" r:id="rId38"/>
    <p:sldId id="727" r:id="rId39"/>
    <p:sldId id="728" r:id="rId40"/>
    <p:sldId id="729" r:id="rId41"/>
    <p:sldId id="730" r:id="rId42"/>
    <p:sldId id="731" r:id="rId43"/>
    <p:sldId id="687" r:id="rId44"/>
    <p:sldId id="708" r:id="rId45"/>
  </p:sldIdLst>
  <p:sldSz cx="12192000" cy="6858000"/>
  <p:notesSz cx="7023100" cy="9309100"/>
  <p:kinsoku lang="ja-JP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55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66FF"/>
    <a:srgbClr val="CCFFFF"/>
    <a:srgbClr val="66FF33"/>
    <a:srgbClr val="FF0000"/>
    <a:srgbClr val="FF6600"/>
    <a:srgbClr val="FFFF00"/>
    <a:srgbClr val="808080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980" autoAdjust="0"/>
    <p:restoredTop sz="95052" autoAdjust="0"/>
  </p:normalViewPr>
  <p:slideViewPr>
    <p:cSldViewPr>
      <p:cViewPr varScale="1">
        <p:scale>
          <a:sx n="111" d="100"/>
          <a:sy n="111" d="100"/>
        </p:scale>
        <p:origin x="360" y="200"/>
      </p:cViewPr>
      <p:guideLst>
        <p:guide orient="horz" pos="3552"/>
        <p:guide pos="3840"/>
      </p:guideLst>
    </p:cSldViewPr>
  </p:slideViewPr>
  <p:outlineViewPr>
    <p:cViewPr>
      <p:scale>
        <a:sx n="25" d="100"/>
        <a:sy n="25" d="100"/>
      </p:scale>
      <p:origin x="0" y="-5938"/>
    </p:cViewPr>
  </p:outlineViewPr>
  <p:notesTextViewPr>
    <p:cViewPr>
      <p:scale>
        <a:sx n="50" d="100"/>
        <a:sy n="50" d="100"/>
      </p:scale>
      <p:origin x="0" y="0"/>
    </p:cViewPr>
  </p:notesTextViewPr>
  <p:sorterViewPr>
    <p:cViewPr>
      <p:scale>
        <a:sx n="100" d="100"/>
        <a:sy n="100" d="100"/>
      </p:scale>
      <p:origin x="0" y="-709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30213" y="703263"/>
            <a:ext cx="6183312" cy="34798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51" name="Rectangle 3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5038" y="4422775"/>
            <a:ext cx="5151437" cy="41878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4845" tIns="46622" rIns="94845" bIns="4662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0"/>
            <a:r>
              <a:rPr lang="en-GB" noProof="0"/>
              <a:t>Second level</a:t>
            </a:r>
          </a:p>
          <a:p>
            <a:pPr lvl="0"/>
            <a:r>
              <a:rPr lang="en-GB" noProof="0"/>
              <a:t>Third level</a:t>
            </a:r>
          </a:p>
          <a:p>
            <a:pPr lvl="0"/>
            <a:r>
              <a:rPr lang="en-GB" noProof="0"/>
              <a:t>Fourth level</a:t>
            </a:r>
          </a:p>
          <a:p>
            <a:pPr lvl="0"/>
            <a:r>
              <a:rPr lang="en-GB" noProof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742950" indent="-28575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11430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316374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12705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686176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105401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62580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659329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339811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2681315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C8E2C6-20BA-9756-53D0-E8D4D35185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7243EE47-814D-5A58-A308-E68EF58EFD0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0A84A273-1246-CC06-A466-843FB3D7CC7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08011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177445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380294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1774459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5827605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5875073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5580848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6D660C-4572-5C62-853F-D74740276A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560390B5-7388-556B-6092-4BE25EC1E70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1DB01035-44B0-D076-329A-FE549685BB1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4161016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7074239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420946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233272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188213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A44075-9353-52F2-C9CD-83BC221179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5D6E952C-CDCB-68A0-1EDF-E1B99ABE102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0DDCD8BC-3722-9414-83C1-BAED6CC0E4A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194493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624786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324471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928771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606012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4911711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174804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146235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56133" y="457200"/>
            <a:ext cx="2726267" cy="4572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3" y="457200"/>
            <a:ext cx="7975600" cy="4572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072758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8267" y="457200"/>
            <a:ext cx="10363200" cy="8001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77334" y="1657350"/>
            <a:ext cx="5350933" cy="33718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1467" y="1657350"/>
            <a:ext cx="5350933" cy="33718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117263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900" indent="-342900">
              <a:buFontTx/>
              <a:buBlip>
                <a:blip r:embed="rId2"/>
              </a:buBlip>
              <a:defRPr/>
            </a:lvl1pPr>
            <a:lvl2pPr marL="742950" indent="-285750">
              <a:buFontTx/>
              <a:buBlip>
                <a:blip r:embed="rId2"/>
              </a:buBlip>
              <a:defRPr/>
            </a:lvl2pPr>
            <a:lvl3pPr marL="1143000" indent="-228600">
              <a:buFontTx/>
              <a:buBlip>
                <a:blip r:embed="rId2"/>
              </a:buBlip>
              <a:defRPr/>
            </a:lvl3pPr>
            <a:lvl4pPr marL="1600200" indent="-228600">
              <a:buFontTx/>
              <a:buBlip>
                <a:blip r:embed="rId2"/>
              </a:buBlip>
              <a:defRPr/>
            </a:lvl4pPr>
            <a:lvl5pPr marL="2057400" indent="-228600"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720129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732945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728238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1657350"/>
            <a:ext cx="5350933" cy="3371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1467" y="1657350"/>
            <a:ext cx="5350933" cy="3371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409194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095949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000" b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772478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10597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 marL="342900" indent="-342900">
              <a:buFont typeface="Wingdings" panose="05000000000000000000" pitchFamily="2" charset="2"/>
              <a:buChar char="§"/>
              <a:defRPr sz="3200"/>
            </a:lvl1pPr>
            <a:lvl2pPr marL="742950" indent="-285750">
              <a:buClr>
                <a:schemeClr val="accent1"/>
              </a:buClr>
              <a:buFont typeface="Wingdings" panose="05000000000000000000" pitchFamily="2" charset="2"/>
              <a:buChar char="§"/>
              <a:defRPr sz="2800"/>
            </a:lvl2pPr>
            <a:lvl3pPr marL="1257300" indent="-342900">
              <a:buClr>
                <a:schemeClr val="accent1"/>
              </a:buClr>
              <a:buFont typeface="Wingdings" panose="05000000000000000000" pitchFamily="2" charset="2"/>
              <a:buChar char="§"/>
              <a:defRPr sz="2400"/>
            </a:lvl3pPr>
            <a:lvl4pPr marL="1714500" indent="-342900">
              <a:buClr>
                <a:schemeClr val="accent1"/>
              </a:buClr>
              <a:buFont typeface="Wingdings" panose="05000000000000000000" pitchFamily="2" charset="2"/>
              <a:buChar char="§"/>
              <a:defRPr sz="2000"/>
            </a:lvl4pPr>
            <a:lvl5pPr marL="2171700" indent="-342900">
              <a:buClr>
                <a:schemeClr val="accent1"/>
              </a:buClr>
              <a:buFont typeface="Wingdings" panose="05000000000000000000" pitchFamily="2" charset="2"/>
              <a:buChar char="§"/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620458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48267" y="457200"/>
            <a:ext cx="103632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7333" y="1657350"/>
            <a:ext cx="10905067" cy="337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 </a:t>
            </a:r>
          </a:p>
        </p:txBody>
      </p:sp>
      <p:sp>
        <p:nvSpPr>
          <p:cNvPr id="1028" name="Rectangle 5"/>
          <p:cNvSpPr>
            <a:spLocks noChangeArrowheads="1"/>
          </p:cNvSpPr>
          <p:nvPr/>
        </p:nvSpPr>
        <p:spPr bwMode="auto">
          <a:xfrm>
            <a:off x="4343400" y="6305550"/>
            <a:ext cx="3962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b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GB" altLang="en-US" sz="1200" dirty="0">
                <a:solidFill>
                  <a:schemeClr val="tx1"/>
                </a:solidFill>
                <a:latin typeface="Verdana"/>
                <a:cs typeface="Verdana"/>
              </a:rPr>
              <a:t>Peter</a:t>
            </a:r>
            <a:r>
              <a:rPr lang="en-GB" altLang="en-US" sz="1200" baseline="0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  <a:r>
              <a:rPr lang="en-GB" altLang="en-US" sz="1200" baseline="0" dirty="0" err="1">
                <a:solidFill>
                  <a:schemeClr val="tx1"/>
                </a:solidFill>
                <a:latin typeface="Verdana"/>
                <a:cs typeface="Verdana"/>
              </a:rPr>
              <a:t>Kluit</a:t>
            </a:r>
            <a:r>
              <a:rPr lang="en-GB" altLang="en-US" sz="1200" baseline="0" dirty="0">
                <a:solidFill>
                  <a:schemeClr val="tx1"/>
                </a:solidFill>
                <a:latin typeface="Verdana"/>
                <a:cs typeface="Verdana"/>
              </a:rPr>
              <a:t> (</a:t>
            </a:r>
            <a:r>
              <a:rPr lang="en-GB" altLang="en-US" sz="1200" baseline="0" dirty="0" err="1">
                <a:solidFill>
                  <a:schemeClr val="tx1"/>
                </a:solidFill>
                <a:latin typeface="Verdana"/>
                <a:cs typeface="Verdana"/>
              </a:rPr>
              <a:t>Nikhef</a:t>
            </a:r>
            <a:r>
              <a:rPr lang="en-GB" altLang="en-US" sz="1200" baseline="0" dirty="0">
                <a:solidFill>
                  <a:schemeClr val="tx1"/>
                </a:solidFill>
                <a:latin typeface="Verdana"/>
                <a:cs typeface="Verdana"/>
              </a:rPr>
              <a:t>)</a:t>
            </a:r>
            <a:endParaRPr lang="en-GB" altLang="en-US" sz="1200" dirty="0">
              <a:solidFill>
                <a:schemeClr val="tx1"/>
              </a:solidFill>
              <a:latin typeface="Verdana"/>
              <a:cs typeface="Verdana"/>
            </a:endParaRPr>
          </a:p>
        </p:txBody>
      </p:sp>
      <p:sp>
        <p:nvSpPr>
          <p:cNvPr id="1029" name="Rectangle 6"/>
          <p:cNvSpPr>
            <a:spLocks noChangeArrowheads="1"/>
          </p:cNvSpPr>
          <p:nvPr/>
        </p:nvSpPr>
        <p:spPr bwMode="auto">
          <a:xfrm>
            <a:off x="8940800" y="6229350"/>
            <a:ext cx="254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b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r>
              <a:rPr lang="en-GB" altLang="en-US" sz="800">
                <a:solidFill>
                  <a:schemeClr val="bg2"/>
                </a:solidFill>
              </a:rPr>
              <a:t> </a:t>
            </a:r>
            <a:fld id="{50F9948D-FA28-478D-A82E-F93DDFBE36D5}" type="slidenum">
              <a:rPr lang="en-GB" altLang="en-US" sz="800" smtClean="0">
                <a:solidFill>
                  <a:schemeClr val="bg2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GB" altLang="en-US" sz="800">
              <a:solidFill>
                <a:schemeClr val="bg2"/>
              </a:solidFill>
            </a:endParaRPr>
          </a:p>
        </p:txBody>
      </p:sp>
      <p:sp>
        <p:nvSpPr>
          <p:cNvPr id="1030" name="Rectangle 8"/>
          <p:cNvSpPr>
            <a:spLocks noChangeArrowheads="1"/>
          </p:cNvSpPr>
          <p:nvPr/>
        </p:nvSpPr>
        <p:spPr bwMode="auto">
          <a:xfrm>
            <a:off x="533400" y="6460282"/>
            <a:ext cx="4906061" cy="245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b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altLang="en-US" sz="700" dirty="0">
                <a:solidFill>
                  <a:schemeClr val="bg2"/>
                </a:solidFill>
                <a:latin typeface="Verdana"/>
                <a:cs typeface="Verdana"/>
              </a:rPr>
              <a:t> </a:t>
            </a:r>
            <a:r>
              <a:rPr lang="en-US" altLang="en-US" sz="1200" kern="1200" dirty="0">
                <a:solidFill>
                  <a:schemeClr val="tx1"/>
                </a:solidFill>
                <a:latin typeface="Verdana"/>
                <a:ea typeface="+mn-ea"/>
                <a:cs typeface="Verdana"/>
              </a:rPr>
              <a:t>FCC tracking BNL 8 May / September 2025</a:t>
            </a:r>
            <a:endParaRPr lang="en-GB" altLang="en-US" sz="900" dirty="0">
              <a:latin typeface="Verdana"/>
              <a:cs typeface="Verdan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Monotype Sorts"/>
        <a:buChar char="u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Font typeface="Monotype Sorts"/>
        <a:buChar char="l"/>
        <a:defRPr sz="16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00000"/>
        <a:buFont typeface="Monotype Sorts"/>
        <a:buChar char="n"/>
        <a:defRPr sz="1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00000"/>
        <a:buFont typeface="Monotype Sorts"/>
        <a:buChar char="u"/>
        <a:defRPr sz="12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00000"/>
        <a:buFont typeface="Monotype Sorts"/>
        <a:buChar char="l"/>
        <a:defRPr sz="1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00000"/>
        <a:buFont typeface="Monotype Sorts" pitchFamily="2" charset="2"/>
        <a:buChar char="l"/>
        <a:defRPr sz="1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00000"/>
        <a:buFont typeface="Monotype Sorts" pitchFamily="2" charset="2"/>
        <a:buChar char="l"/>
        <a:defRPr sz="1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00000"/>
        <a:buFont typeface="Monotype Sorts" pitchFamily="2" charset="2"/>
        <a:buChar char="l"/>
        <a:defRPr sz="1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00000"/>
        <a:buFont typeface="Monotype Sorts" pitchFamily="2" charset="2"/>
        <a:buChar char="l"/>
        <a:defRPr sz="1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jpg"/><Relationship Id="rId5" Type="http://schemas.openxmlformats.org/officeDocument/2006/relationships/image" Target="../media/image4.png"/><Relationship Id="rId10" Type="http://schemas.openxmlformats.org/officeDocument/2006/relationships/image" Target="../media/image9.emf"/><Relationship Id="rId4" Type="http://schemas.openxmlformats.org/officeDocument/2006/relationships/image" Target="../media/image3.png"/><Relationship Id="rId9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3" Type="http://schemas.openxmlformats.org/officeDocument/2006/relationships/image" Target="../media/image2.png"/><Relationship Id="rId7" Type="http://schemas.openxmlformats.org/officeDocument/2006/relationships/image" Target="../media/image3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hyperlink" Target="https://doi.org/10.1016/j.nima.2025.170397" TargetMode="External"/><Relationship Id="rId4" Type="http://schemas.openxmlformats.org/officeDocument/2006/relationships/image" Target="../media/image3.png"/><Relationship Id="rId9" Type="http://schemas.openxmlformats.org/officeDocument/2006/relationships/image" Target="../media/image3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7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9.emf"/><Relationship Id="rId7" Type="http://schemas.openxmlformats.org/officeDocument/2006/relationships/image" Target="../media/image5.png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43.png"/><Relationship Id="rId5" Type="http://schemas.openxmlformats.org/officeDocument/2006/relationships/image" Target="../media/image2.png"/><Relationship Id="rId10" Type="http://schemas.openxmlformats.org/officeDocument/2006/relationships/image" Target="../media/image42.png"/><Relationship Id="rId4" Type="http://schemas.openxmlformats.org/officeDocument/2006/relationships/image" Target="../media/image40.emf"/><Relationship Id="rId9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41.emf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42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2.png"/><Relationship Id="rId7" Type="http://schemas.openxmlformats.org/officeDocument/2006/relationships/image" Target="../media/image1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doi.org/10.1016/j.nima.2025.170397" TargetMode="External"/><Relationship Id="rId3" Type="http://schemas.openxmlformats.org/officeDocument/2006/relationships/image" Target="../media/image2.png"/><Relationship Id="rId7" Type="http://schemas.openxmlformats.org/officeDocument/2006/relationships/image" Target="../media/image1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nikhef.nl/pub/services/biblio/theses_pdf/thesis_C_Ligtenberg.pdf" TargetMode="External"/><Relationship Id="rId3" Type="http://schemas.openxmlformats.org/officeDocument/2006/relationships/image" Target="../media/image47.png"/><Relationship Id="rId7" Type="http://schemas.openxmlformats.org/officeDocument/2006/relationships/image" Target="../media/image51.jp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9.emf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gif"/><Relationship Id="rId5" Type="http://schemas.openxmlformats.org/officeDocument/2006/relationships/image" Target="../media/image12.png"/><Relationship Id="rId4" Type="http://schemas.openxmlformats.org/officeDocument/2006/relationships/image" Target="../media/image4.png"/><Relationship Id="rId9" Type="http://schemas.openxmlformats.org/officeDocument/2006/relationships/image" Target="../media/image15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emf"/><Relationship Id="rId3" Type="http://schemas.openxmlformats.org/officeDocument/2006/relationships/image" Target="../media/image54.emf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56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57.emf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8.emf"/><Relationship Id="rId9" Type="http://schemas.openxmlformats.org/officeDocument/2006/relationships/hyperlink" Target="https://doi.org/10.1016/j.nima.2025.170397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hyperlink" Target="https://doi.org/10.1016/j.nima.2025.170849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https://doi.org/10.1016/j.nima.2025.170849" TargetMode="External"/><Relationship Id="rId3" Type="http://schemas.openxmlformats.org/officeDocument/2006/relationships/image" Target="../media/image60.emf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hyperlink" Target="https://github.com/iLCSoft/MarlinReco/blob/master/Analysis/PIDTools/" TargetMode="External"/><Relationship Id="rId3" Type="http://schemas.openxmlformats.org/officeDocument/2006/relationships/image" Target="../media/image62.emf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lctpc.org/e9/e56939/" TargetMode="External"/><Relationship Id="rId5" Type="http://schemas.openxmlformats.org/officeDocument/2006/relationships/image" Target="../media/image16.emf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hyperlink" Target="https://doi.org/10.1016/j.nima.2025.170849" TargetMode="External"/><Relationship Id="rId3" Type="http://schemas.openxmlformats.org/officeDocument/2006/relationships/image" Target="../media/image63.emf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hyperlink" Target="https://doi.org/10.1016/j.nima.2025.170849" TargetMode="External"/><Relationship Id="rId3" Type="http://schemas.openxmlformats.org/officeDocument/2006/relationships/image" Target="../media/image63.emf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.gi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5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hyperlink" Target="https://agenda.linearcollider.org/event/10041/" TargetMode="Externa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hyperlink" Target="https://indico.in2p3.fr/event/32629/contributions/142937/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in2p3.fr/event/32629/contributions/142937/" TargetMode="External"/><Relationship Id="rId2" Type="http://schemas.openxmlformats.org/officeDocument/2006/relationships/hyperlink" Target="https://agenda.linearcollider.org/event/9903/contributions/51756/attachments/38604/60743/TPC-teraz-update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indico.ihep.ac.cn/event/17020/contributions/118690/" TargetMode="Externa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hyperlink" Target="https://agenda.linearcollider.org/event/8508/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17.png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on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9774" y="711200"/>
            <a:ext cx="2232026" cy="965200"/>
          </a:xfrm>
          <a:prstGeom prst="rect">
            <a:avLst/>
          </a:prstGeom>
        </p:spPr>
      </p:pic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3652068" y="762878"/>
            <a:ext cx="5977706" cy="1080120"/>
          </a:xfrm>
        </p:spPr>
        <p:txBody>
          <a:bodyPr anchor="ctr"/>
          <a:lstStyle/>
          <a:p>
            <a:r>
              <a:rPr kumimoji="0" lang="en-GB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A (Pixel) TPC as a central tracker in a </a:t>
            </a:r>
            <a:r>
              <a:rPr kumimoji="0" lang="en-GB" alt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FCCee</a:t>
            </a:r>
            <a:r>
              <a:rPr kumimoji="0" lang="en-GB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experiment</a:t>
            </a:r>
            <a:br>
              <a:rPr kumimoji="0" lang="en-GB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</a:br>
            <a:endParaRPr lang="en-GB" altLang="en-US" sz="3600" b="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076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1126231" y="2060848"/>
            <a:ext cx="4103220" cy="2819221"/>
          </a:xfrm>
        </p:spPr>
        <p:txBody>
          <a:bodyPr/>
          <a:lstStyle/>
          <a:p>
            <a:pPr indent="-457200">
              <a:lnSpc>
                <a:spcPct val="120000"/>
              </a:lnSpc>
              <a:spcBef>
                <a:spcPct val="0"/>
              </a:spcBef>
              <a:defRPr/>
            </a:pPr>
            <a:r>
              <a:rPr lang="en-GB" altLang="en-US" dirty="0" err="1">
                <a:latin typeface="Verdana"/>
                <a:cs typeface="Verdana"/>
              </a:rPr>
              <a:t>Yevgen</a:t>
            </a:r>
            <a:r>
              <a:rPr lang="en-GB" altLang="en-US" dirty="0">
                <a:latin typeface="Verdana"/>
                <a:cs typeface="Verdana"/>
              </a:rPr>
              <a:t> </a:t>
            </a:r>
            <a:r>
              <a:rPr lang="en-GB" altLang="en-US" dirty="0" err="1">
                <a:latin typeface="Verdana"/>
                <a:cs typeface="Verdana"/>
              </a:rPr>
              <a:t>Bilevych</a:t>
            </a:r>
            <a:r>
              <a:rPr lang="en-GB" altLang="en-US" dirty="0">
                <a:latin typeface="Verdana"/>
                <a:cs typeface="Verdana"/>
              </a:rPr>
              <a:t>, Klaus </a:t>
            </a:r>
            <a:r>
              <a:rPr lang="en-GB" altLang="en-US" dirty="0" err="1">
                <a:latin typeface="Verdana"/>
                <a:cs typeface="Verdana"/>
              </a:rPr>
              <a:t>Desch</a:t>
            </a:r>
            <a:r>
              <a:rPr lang="en-GB" altLang="en-US" dirty="0">
                <a:latin typeface="Verdana"/>
                <a:cs typeface="Verdana"/>
              </a:rPr>
              <a:t>, Sander van </a:t>
            </a:r>
            <a:r>
              <a:rPr lang="en-GB" altLang="en-US" dirty="0" err="1">
                <a:latin typeface="Verdana"/>
                <a:cs typeface="Verdana"/>
              </a:rPr>
              <a:t>Doesburg</a:t>
            </a:r>
            <a:r>
              <a:rPr lang="en-GB" altLang="en-US" dirty="0">
                <a:latin typeface="Verdana"/>
                <a:cs typeface="Verdana"/>
              </a:rPr>
              <a:t>, Harry van der Graaf, Fred Hartjes, Jochen Kaminski, Peter Kluit,  </a:t>
            </a:r>
          </a:p>
          <a:p>
            <a:pPr indent="-457200">
              <a:lnSpc>
                <a:spcPct val="120000"/>
              </a:lnSpc>
              <a:spcBef>
                <a:spcPct val="0"/>
              </a:spcBef>
              <a:defRPr/>
            </a:pPr>
            <a:r>
              <a:rPr lang="en-GB" altLang="en-US" dirty="0">
                <a:latin typeface="Verdana"/>
                <a:cs typeface="Verdana"/>
              </a:rPr>
              <a:t>Naomi van der Kolk, </a:t>
            </a:r>
          </a:p>
          <a:p>
            <a:pPr indent="-457200">
              <a:lnSpc>
                <a:spcPct val="120000"/>
              </a:lnSpc>
              <a:spcBef>
                <a:spcPct val="0"/>
              </a:spcBef>
              <a:defRPr/>
            </a:pPr>
            <a:r>
              <a:rPr lang="en-GB" altLang="en-US" dirty="0">
                <a:latin typeface="Verdana"/>
                <a:cs typeface="Verdana"/>
              </a:rPr>
              <a:t>Cornelis </a:t>
            </a:r>
            <a:r>
              <a:rPr lang="en-GB" altLang="en-US" dirty="0" err="1">
                <a:latin typeface="Verdana"/>
                <a:cs typeface="Verdana"/>
              </a:rPr>
              <a:t>Ligtenberg</a:t>
            </a:r>
            <a:r>
              <a:rPr lang="en-GB" altLang="en-US" dirty="0">
                <a:latin typeface="Verdana"/>
                <a:cs typeface="Verdana"/>
              </a:rPr>
              <a:t>, </a:t>
            </a:r>
          </a:p>
          <a:p>
            <a:pPr indent="-457200">
              <a:lnSpc>
                <a:spcPct val="120000"/>
              </a:lnSpc>
              <a:spcBef>
                <a:spcPct val="0"/>
              </a:spcBef>
              <a:defRPr/>
            </a:pPr>
            <a:r>
              <a:rPr lang="en-GB" altLang="en-US" dirty="0">
                <a:latin typeface="Verdana"/>
                <a:cs typeface="Verdana"/>
              </a:rPr>
              <a:t>Gerhard Raven, and </a:t>
            </a:r>
          </a:p>
          <a:p>
            <a:pPr indent="-457200">
              <a:lnSpc>
                <a:spcPct val="120000"/>
              </a:lnSpc>
              <a:spcBef>
                <a:spcPct val="0"/>
              </a:spcBef>
              <a:defRPr/>
            </a:pPr>
            <a:r>
              <a:rPr lang="en-GB" altLang="en-US" dirty="0">
                <a:latin typeface="Verdana"/>
                <a:cs typeface="Verdana"/>
              </a:rPr>
              <a:t>Jan </a:t>
            </a:r>
            <a:r>
              <a:rPr lang="en-GB" altLang="en-US" dirty="0" err="1">
                <a:latin typeface="Verdana"/>
                <a:cs typeface="Verdana"/>
              </a:rPr>
              <a:t>Timmermans</a:t>
            </a:r>
            <a:endParaRPr lang="en-GB" altLang="en-US" dirty="0">
              <a:latin typeface="Verdana"/>
              <a:cs typeface="Verdana"/>
            </a:endParaRPr>
          </a:p>
          <a:p>
            <a:pPr indent="-457200">
              <a:lnSpc>
                <a:spcPct val="120000"/>
              </a:lnSpc>
              <a:spcBef>
                <a:spcPct val="0"/>
              </a:spcBef>
              <a:defRPr/>
            </a:pPr>
            <a:r>
              <a:rPr lang="en-GB" altLang="en-US" dirty="0"/>
              <a:t> </a:t>
            </a:r>
          </a:p>
        </p:txBody>
      </p:sp>
      <p:pic>
        <p:nvPicPr>
          <p:cNvPr id="307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00" y="652463"/>
            <a:ext cx="2232025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9" t="5901" r="5202" b="18501"/>
          <a:stretch>
            <a:fillRect/>
          </a:stretch>
        </p:blipFill>
        <p:spPr bwMode="auto">
          <a:xfrm flipH="1">
            <a:off x="5872172" y="2497942"/>
            <a:ext cx="2103839" cy="2329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LCTPClogo_simple.wb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 flipH="1" flipV="1">
            <a:off x="838200" y="5538470"/>
            <a:ext cx="1600200" cy="915012"/>
          </a:xfrm>
          <a:prstGeom prst="rect">
            <a:avLst/>
          </a:prstGeom>
        </p:spPr>
      </p:pic>
      <p:pic>
        <p:nvPicPr>
          <p:cNvPr id="25" name="Picture 24" descr="ildlogoTransparant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51592" y="5733256"/>
            <a:ext cx="1089024" cy="696976"/>
          </a:xfrm>
          <a:prstGeom prst="rect">
            <a:avLst/>
          </a:prstGeom>
        </p:spPr>
      </p:pic>
      <p:pic>
        <p:nvPicPr>
          <p:cNvPr id="12" name="Picture 11" descr="CEPC_logo.png">
            <a:extLst>
              <a:ext uri="{FF2B5EF4-FFF2-40B4-BE49-F238E27FC236}">
                <a16:creationId xmlns:a16="http://schemas.microsoft.com/office/drawing/2014/main" id="{7BD7AD5D-FF02-7D4D-99A1-8CBCB1E54D9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25637" y="4993415"/>
            <a:ext cx="1622491" cy="95543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2E65BF5-320A-3B47-8204-DC65DDCA163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2673" y="5136573"/>
            <a:ext cx="1997744" cy="884715"/>
          </a:xfrm>
          <a:prstGeom prst="rect">
            <a:avLst/>
          </a:prstGeom>
        </p:spPr>
      </p:pic>
      <p:pic>
        <p:nvPicPr>
          <p:cNvPr id="13" name="Afbeelding 6">
            <a:extLst>
              <a:ext uri="{FF2B5EF4-FFF2-40B4-BE49-F238E27FC236}">
                <a16:creationId xmlns:a16="http://schemas.microsoft.com/office/drawing/2014/main" id="{24CE5863-C9F8-FB42-A5F5-390A83884929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0224" t="5416" r="10487" b="5393"/>
          <a:stretch/>
        </p:blipFill>
        <p:spPr>
          <a:xfrm>
            <a:off x="8618732" y="2328274"/>
            <a:ext cx="3285893" cy="263033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8AF7C9B-6D7C-774B-A961-276A1781293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0976" y="4939672"/>
            <a:ext cx="1600199" cy="108161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79C44F3-E1D7-7C2D-1534-DB310207B45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8078" y="4941168"/>
            <a:ext cx="1195834" cy="1195834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2286000" y="461963"/>
            <a:ext cx="9906000" cy="452437"/>
          </a:xfrm>
        </p:spPr>
        <p:txBody>
          <a:bodyPr/>
          <a:lstStyle/>
          <a:p>
            <a:pPr algn="l"/>
            <a:r>
              <a:rPr lang="en-GB" altLang="en-US" sz="3600" b="0" dirty="0">
                <a:latin typeface="Verdana"/>
                <a:cs typeface="Verdana"/>
              </a:rPr>
              <a:t>    QUAD as a building block</a:t>
            </a:r>
          </a:p>
        </p:txBody>
      </p:sp>
      <p:sp>
        <p:nvSpPr>
          <p:cNvPr id="10" name="Rectangle 9"/>
          <p:cNvSpPr/>
          <p:nvPr/>
        </p:nvSpPr>
        <p:spPr>
          <a:xfrm>
            <a:off x="9296400" y="4876800"/>
            <a:ext cx="253143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kern="0" dirty="0">
                <a:solidFill>
                  <a:srgbClr val="000000"/>
                </a:solidFill>
                <a:latin typeface="Verdana"/>
                <a:cs typeface="Verdana"/>
              </a:rPr>
              <a:t>in </a:t>
            </a:r>
            <a:r>
              <a:rPr lang="en-US" sz="2000" kern="0" dirty="0">
                <a:solidFill>
                  <a:srgbClr val="FF0000"/>
                </a:solidFill>
                <a:latin typeface="Verdana"/>
                <a:cs typeface="Verdana"/>
              </a:rPr>
              <a:t>red </a:t>
            </a:r>
            <a:r>
              <a:rPr lang="en-US" sz="2000" kern="0" dirty="0">
                <a:solidFill>
                  <a:srgbClr val="000000"/>
                </a:solidFill>
                <a:latin typeface="Verdana"/>
                <a:cs typeface="Verdana"/>
              </a:rPr>
              <a:t>guard wires</a:t>
            </a:r>
            <a:endParaRPr lang="en-US" dirty="0"/>
          </a:p>
        </p:txBody>
      </p:sp>
      <p:pic>
        <p:nvPicPr>
          <p:cNvPr id="11" name="Afbeelding 6">
            <a:extLst>
              <a:ext uri="{FF2B5EF4-FFF2-40B4-BE49-F238E27FC236}">
                <a16:creationId xmlns:a16="http://schemas.microsoft.com/office/drawing/2014/main" id="{A3663150-FDC6-42A0-9BEF-032111CE23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224" t="5416" r="10487" b="5393"/>
          <a:stretch/>
        </p:blipFill>
        <p:spPr>
          <a:xfrm>
            <a:off x="533400" y="2430343"/>
            <a:ext cx="3676330" cy="2942873"/>
          </a:xfrm>
          <a:prstGeom prst="rect">
            <a:avLst/>
          </a:prstGeom>
        </p:spPr>
      </p:pic>
      <p:pic>
        <p:nvPicPr>
          <p:cNvPr id="12" name="Afbeelding 5">
            <a:extLst>
              <a:ext uri="{FF2B5EF4-FFF2-40B4-BE49-F238E27FC236}">
                <a16:creationId xmlns:a16="http://schemas.microsoft.com/office/drawing/2014/main" id="{288A1E8D-2AD8-4728-8AE3-14EF2A9068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77" t="3149" r="6930" b="5257"/>
          <a:stretch/>
        </p:blipFill>
        <p:spPr>
          <a:xfrm>
            <a:off x="4705669" y="2348880"/>
            <a:ext cx="3676331" cy="2912534"/>
          </a:xfrm>
          <a:prstGeom prst="rect">
            <a:avLst/>
          </a:prstGeom>
        </p:spPr>
      </p:pic>
      <p:pic>
        <p:nvPicPr>
          <p:cNvPr id="14" name="Afbeelding 7">
            <a:extLst>
              <a:ext uri="{FF2B5EF4-FFF2-40B4-BE49-F238E27FC236}">
                <a16:creationId xmlns:a16="http://schemas.microsoft.com/office/drawing/2014/main" id="{EEBE354F-5A94-46FE-AD12-A6A3113997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851230">
            <a:off x="8865197" y="2994604"/>
            <a:ext cx="2902191" cy="1174176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4038600" y="1371600"/>
            <a:ext cx="70375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kern="0" dirty="0">
                <a:solidFill>
                  <a:srgbClr val="000000"/>
                </a:solidFill>
                <a:latin typeface="Verdana"/>
                <a:cs typeface="Verdana"/>
              </a:rPr>
              <a:t>8-QUAD module (2x4 quads) with field cage</a:t>
            </a:r>
            <a:endParaRPr lang="en-US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on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6400" y="457200"/>
            <a:ext cx="2489200" cy="965200"/>
          </a:xfrm>
          <a:prstGeom prst="rect">
            <a:avLst/>
          </a:prstGeom>
        </p:spPr>
      </p:pic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514600" y="260648"/>
            <a:ext cx="7924800" cy="775320"/>
          </a:xfrm>
        </p:spPr>
        <p:txBody>
          <a:bodyPr anchor="ctr"/>
          <a:lstStyle/>
          <a:p>
            <a:pPr marL="342900" lvl="2" indent="-342900">
              <a:spcBef>
                <a:spcPct val="20000"/>
              </a:spcBef>
            </a:pPr>
            <a:br>
              <a:rPr lang="en-US" sz="3200" dirty="0">
                <a:solidFill>
                  <a:srgbClr val="000000"/>
                </a:solidFill>
                <a:latin typeface="Verdana"/>
                <a:cs typeface="Verdana"/>
              </a:rPr>
            </a:br>
            <a:endParaRPr lang="en-GB" altLang="en-US" sz="4000" b="0" dirty="0">
              <a:latin typeface="Verdana"/>
              <a:cs typeface="Verdana"/>
            </a:endParaRPr>
          </a:p>
        </p:txBody>
      </p:sp>
      <p:pic>
        <p:nvPicPr>
          <p:cNvPr id="307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2232025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LCTPClogo_simple.wb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 flipH="1" flipV="1">
            <a:off x="304800" y="5562600"/>
            <a:ext cx="1600200" cy="915012"/>
          </a:xfrm>
          <a:prstGeom prst="rect">
            <a:avLst/>
          </a:prstGeom>
        </p:spPr>
      </p:pic>
      <p:pic>
        <p:nvPicPr>
          <p:cNvPr id="25" name="Picture 24" descr="ildlogoTransparant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69576" y="5791200"/>
            <a:ext cx="1089024" cy="6969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505C20C-F0AD-8342-9005-8ECF99ED197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515" y="1710704"/>
            <a:ext cx="3524141" cy="264310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8A9F342-C470-FC41-8D96-0D40434B9C0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3929" y="1700517"/>
            <a:ext cx="3524141" cy="264310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B5751A4-A1C8-994A-A53E-C7F6319043C6}"/>
              </a:ext>
            </a:extLst>
          </p:cNvPr>
          <p:cNvSpPr/>
          <p:nvPr/>
        </p:nvSpPr>
        <p:spPr>
          <a:xfrm>
            <a:off x="3431704" y="363130"/>
            <a:ext cx="632737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6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DESY </a:t>
            </a:r>
            <a:r>
              <a:rPr lang="nl-NL" sz="3600" kern="0" dirty="0" err="1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testbeam</a:t>
            </a:r>
            <a:r>
              <a:rPr lang="nl-NL" sz="36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 </a:t>
            </a:r>
            <a:r>
              <a:rPr lang="nl-NL" sz="3600" kern="0" dirty="0" err="1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June</a:t>
            </a:r>
            <a:r>
              <a:rPr lang="nl-NL" sz="36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 2021</a:t>
            </a:r>
            <a:endParaRPr lang="nl-NL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3B8DC57-C87B-BC41-A2C9-2F98466BAE1F}"/>
              </a:ext>
            </a:extLst>
          </p:cNvPr>
          <p:cNvSpPr/>
          <p:nvPr/>
        </p:nvSpPr>
        <p:spPr>
          <a:xfrm>
            <a:off x="1991544" y="4509120"/>
            <a:ext cx="886172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dirty="0" err="1">
                <a:latin typeface="Verdana"/>
                <a:cs typeface="Verdana"/>
              </a:rPr>
              <a:t>Mounting</a:t>
            </a:r>
            <a:r>
              <a:rPr lang="nl-NL" dirty="0">
                <a:latin typeface="Verdana"/>
                <a:cs typeface="Verdana"/>
              </a:rPr>
              <a:t> </a:t>
            </a:r>
            <a:r>
              <a:rPr lang="nl-NL" dirty="0" err="1">
                <a:latin typeface="Verdana"/>
                <a:cs typeface="Verdana"/>
              </a:rPr>
              <a:t>the</a:t>
            </a:r>
            <a:r>
              <a:rPr lang="nl-NL" dirty="0">
                <a:latin typeface="Verdana"/>
                <a:cs typeface="Verdana"/>
              </a:rPr>
              <a:t> 8 quad module </a:t>
            </a:r>
            <a:r>
              <a:rPr lang="nl-NL" dirty="0" err="1">
                <a:latin typeface="Verdana"/>
                <a:cs typeface="Verdana"/>
              </a:rPr>
              <a:t>between</a:t>
            </a:r>
            <a:r>
              <a:rPr lang="nl-NL" dirty="0">
                <a:latin typeface="Verdana"/>
                <a:cs typeface="Verdana"/>
              </a:rPr>
              <a:t> </a:t>
            </a:r>
            <a:r>
              <a:rPr lang="nl-NL" dirty="0" err="1">
                <a:latin typeface="Verdana"/>
                <a:cs typeface="Verdana"/>
              </a:rPr>
              <a:t>the</a:t>
            </a:r>
            <a:r>
              <a:rPr lang="nl-NL" dirty="0">
                <a:latin typeface="Verdana"/>
                <a:cs typeface="Verdana"/>
              </a:rPr>
              <a:t> </a:t>
            </a:r>
            <a:r>
              <a:rPr lang="nl-NL" dirty="0" err="1">
                <a:latin typeface="Verdana"/>
                <a:cs typeface="Verdana"/>
              </a:rPr>
              <a:t>silicon</a:t>
            </a:r>
            <a:r>
              <a:rPr lang="nl-NL" dirty="0">
                <a:latin typeface="Verdana"/>
                <a:cs typeface="Verdana"/>
              </a:rPr>
              <a:t> </a:t>
            </a:r>
            <a:r>
              <a:rPr lang="nl-NL" dirty="0" err="1">
                <a:latin typeface="Verdana"/>
                <a:cs typeface="Verdana"/>
              </a:rPr>
              <a:t>planes</a:t>
            </a:r>
            <a:endParaRPr lang="nl-NL" dirty="0">
              <a:latin typeface="Verdana"/>
              <a:cs typeface="Verdana"/>
            </a:endParaRPr>
          </a:p>
          <a:p>
            <a:r>
              <a:rPr lang="nl-NL" dirty="0">
                <a:latin typeface="Verdana"/>
                <a:cs typeface="Verdana"/>
              </a:rPr>
              <a:t>         sliding </a:t>
            </a:r>
            <a:r>
              <a:rPr lang="nl-NL" dirty="0" err="1">
                <a:latin typeface="Verdana"/>
                <a:cs typeface="Verdana"/>
              </a:rPr>
              <a:t>it</a:t>
            </a:r>
            <a:r>
              <a:rPr lang="nl-NL" dirty="0">
                <a:latin typeface="Verdana"/>
                <a:cs typeface="Verdana"/>
              </a:rPr>
              <a:t> </a:t>
            </a:r>
            <a:r>
              <a:rPr lang="nl-NL" dirty="0" err="1">
                <a:latin typeface="Verdana"/>
                <a:cs typeface="Verdana"/>
              </a:rPr>
              <a:t>into</a:t>
            </a:r>
            <a:r>
              <a:rPr lang="nl-NL" dirty="0">
                <a:latin typeface="Verdana"/>
                <a:cs typeface="Verdana"/>
              </a:rPr>
              <a:t> </a:t>
            </a:r>
            <a:r>
              <a:rPr lang="nl-NL" dirty="0" err="1">
                <a:latin typeface="Verdana"/>
                <a:cs typeface="Verdana"/>
              </a:rPr>
              <a:t>the</a:t>
            </a:r>
            <a:r>
              <a:rPr lang="nl-NL" dirty="0">
                <a:latin typeface="Verdana"/>
                <a:cs typeface="Verdana"/>
              </a:rPr>
              <a:t> 1 T PCMAG </a:t>
            </a:r>
            <a:r>
              <a:rPr lang="nl-NL" dirty="0" err="1">
                <a:latin typeface="Verdana"/>
                <a:cs typeface="Verdana"/>
              </a:rPr>
              <a:t>solenoid</a:t>
            </a:r>
            <a:endParaRPr lang="nl-NL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008748D-6E52-4944-AA04-290BDAA30E9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1625" y="1720891"/>
            <a:ext cx="3496975" cy="262273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356EB39-A4CC-347D-E592-301BB2361241}"/>
              </a:ext>
            </a:extLst>
          </p:cNvPr>
          <p:cNvSpPr txBox="1"/>
          <p:nvPr/>
        </p:nvSpPr>
        <p:spPr>
          <a:xfrm>
            <a:off x="2450390" y="5445224"/>
            <a:ext cx="8290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GB" sz="2000" dirty="0">
                <a:solidFill>
                  <a:srgbClr val="0066FF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Towards a Pixel TPC part I: construction and test of a 32-chip </a:t>
            </a:r>
            <a:r>
              <a:rPr lang="en-GB" sz="2000" dirty="0" err="1">
                <a:solidFill>
                  <a:srgbClr val="0066FF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GridPix</a:t>
            </a:r>
            <a:r>
              <a:rPr lang="en-GB" sz="2000" dirty="0">
                <a:solidFill>
                  <a:srgbClr val="0066FF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detector, </a:t>
            </a:r>
            <a:r>
              <a:rPr lang="en-GB" sz="2000" dirty="0" err="1">
                <a:solidFill>
                  <a:srgbClr val="FF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10"/>
              </a:rPr>
              <a:t>Nucl</a:t>
            </a:r>
            <a:r>
              <a:rPr lang="en-GB" sz="2000" dirty="0">
                <a:solidFill>
                  <a:srgbClr val="FF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10"/>
              </a:rPr>
              <a:t>. </a:t>
            </a:r>
            <a:r>
              <a:rPr lang="en-GB" sz="2000" dirty="0" err="1">
                <a:solidFill>
                  <a:srgbClr val="FF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10"/>
              </a:rPr>
              <a:t>Instrum</a:t>
            </a:r>
            <a:r>
              <a:rPr lang="en-GB" sz="2000" dirty="0">
                <a:solidFill>
                  <a:srgbClr val="FF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10"/>
              </a:rPr>
              <a:t>. Meth. A </a:t>
            </a:r>
            <a:r>
              <a:rPr lang="en-GB" sz="2000" dirty="0">
                <a:solidFill>
                  <a:srgbClr val="0066FF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10"/>
              </a:rPr>
              <a:t>1075 (2025) 345</a:t>
            </a:r>
            <a:endParaRPr lang="en-GB" sz="2000" dirty="0">
              <a:solidFill>
                <a:srgbClr val="0066FF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6657265"/>
      </p:ext>
    </p:extLst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on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6400" y="457200"/>
            <a:ext cx="2489200" cy="965200"/>
          </a:xfrm>
          <a:prstGeom prst="rect">
            <a:avLst/>
          </a:prstGeom>
        </p:spPr>
      </p:pic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514600" y="260648"/>
            <a:ext cx="7924800" cy="775320"/>
          </a:xfrm>
        </p:spPr>
        <p:txBody>
          <a:bodyPr anchor="ctr"/>
          <a:lstStyle/>
          <a:p>
            <a:pPr marL="342900" lvl="2" indent="-342900">
              <a:spcBef>
                <a:spcPct val="20000"/>
              </a:spcBef>
            </a:pPr>
            <a:br>
              <a:rPr lang="en-US" sz="3200" dirty="0">
                <a:solidFill>
                  <a:srgbClr val="000000"/>
                </a:solidFill>
                <a:latin typeface="Verdana"/>
                <a:cs typeface="Verdana"/>
              </a:rPr>
            </a:br>
            <a:endParaRPr lang="en-GB" altLang="en-US" sz="4000" b="0" dirty="0">
              <a:latin typeface="Verdana"/>
              <a:cs typeface="Verdana"/>
            </a:endParaRPr>
          </a:p>
        </p:txBody>
      </p:sp>
      <p:pic>
        <p:nvPicPr>
          <p:cNvPr id="307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2232025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LCTPClogo_simple.wb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 flipH="1" flipV="1">
            <a:off x="304800" y="5562600"/>
            <a:ext cx="1600200" cy="915012"/>
          </a:xfrm>
          <a:prstGeom prst="rect">
            <a:avLst/>
          </a:prstGeom>
        </p:spPr>
      </p:pic>
      <p:pic>
        <p:nvPicPr>
          <p:cNvPr id="25" name="Picture 24" descr="ildlogoTransparant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69576" y="5791200"/>
            <a:ext cx="1089024" cy="69697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B5751A4-A1C8-994A-A53E-C7F6319043C6}"/>
              </a:ext>
            </a:extLst>
          </p:cNvPr>
          <p:cNvSpPr/>
          <p:nvPr/>
        </p:nvSpPr>
        <p:spPr>
          <a:xfrm>
            <a:off x="3565119" y="363130"/>
            <a:ext cx="632737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6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DESY </a:t>
            </a:r>
            <a:r>
              <a:rPr lang="nl-NL" sz="3600" kern="0" dirty="0" err="1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testbeam</a:t>
            </a:r>
            <a:r>
              <a:rPr lang="nl-NL" sz="36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 </a:t>
            </a:r>
            <a:r>
              <a:rPr lang="nl-NL" sz="3600" kern="0" dirty="0" err="1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June</a:t>
            </a:r>
            <a:r>
              <a:rPr lang="nl-NL" sz="36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 2021</a:t>
            </a:r>
            <a:endParaRPr lang="nl-NL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DECE861-5F6D-D34E-FEF2-7C7643062F0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4042817" y="-2447611"/>
            <a:ext cx="4106366" cy="11879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451568"/>
      </p:ext>
    </p:extLst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ACF6AFD-EF89-6A38-7990-4ABF26E580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003561" y="264855"/>
            <a:ext cx="4850190" cy="6858000"/>
          </a:xfrm>
          <a:prstGeom prst="rect">
            <a:avLst/>
          </a:prstGeom>
        </p:spPr>
      </p:pic>
      <p:pic>
        <p:nvPicPr>
          <p:cNvPr id="11" name="Picture 10" descr="bon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6400" y="457200"/>
            <a:ext cx="2489200" cy="965200"/>
          </a:xfrm>
          <a:prstGeom prst="rect">
            <a:avLst/>
          </a:prstGeom>
        </p:spPr>
      </p:pic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514600" y="260648"/>
            <a:ext cx="7924800" cy="775320"/>
          </a:xfrm>
        </p:spPr>
        <p:txBody>
          <a:bodyPr anchor="ctr"/>
          <a:lstStyle/>
          <a:p>
            <a:pPr marL="342900" lvl="2" indent="-342900">
              <a:spcBef>
                <a:spcPct val="20000"/>
              </a:spcBef>
            </a:pPr>
            <a:br>
              <a:rPr lang="en-US" sz="3200" dirty="0">
                <a:solidFill>
                  <a:srgbClr val="000000"/>
                </a:solidFill>
                <a:latin typeface="Verdana"/>
                <a:cs typeface="Verdana"/>
              </a:rPr>
            </a:br>
            <a:endParaRPr lang="en-GB" altLang="en-US" sz="4000" b="0" dirty="0">
              <a:latin typeface="Verdana"/>
              <a:cs typeface="Verdana"/>
            </a:endParaRPr>
          </a:p>
        </p:txBody>
      </p:sp>
      <p:pic>
        <p:nvPicPr>
          <p:cNvPr id="307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2232025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LCTPClogo_simple.wb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 flipH="1" flipV="1">
            <a:off x="304800" y="5562600"/>
            <a:ext cx="1600200" cy="915012"/>
          </a:xfrm>
          <a:prstGeom prst="rect">
            <a:avLst/>
          </a:prstGeom>
        </p:spPr>
      </p:pic>
      <p:pic>
        <p:nvPicPr>
          <p:cNvPr id="25" name="Picture 24" descr="ildlogoTransparant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69576" y="5791200"/>
            <a:ext cx="1089024" cy="69697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B5751A4-A1C8-994A-A53E-C7F6319043C6}"/>
              </a:ext>
            </a:extLst>
          </p:cNvPr>
          <p:cNvSpPr/>
          <p:nvPr/>
        </p:nvSpPr>
        <p:spPr>
          <a:xfrm>
            <a:off x="3359696" y="363130"/>
            <a:ext cx="67730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DESY </a:t>
            </a:r>
            <a:r>
              <a:rPr lang="nl-NL" sz="3200" kern="0" dirty="0" err="1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testbeam</a:t>
            </a:r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 Module Analysis</a:t>
            </a:r>
            <a:endParaRPr lang="nl-NL" sz="32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77AF08D-5671-CE43-BCAF-BCD5B319B4A5}"/>
              </a:ext>
            </a:extLst>
          </p:cNvPr>
          <p:cNvSpPr txBox="1"/>
          <p:nvPr/>
        </p:nvSpPr>
        <p:spPr>
          <a:xfrm>
            <a:off x="784649" y="2780928"/>
            <a:ext cx="12789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 global</a:t>
            </a:r>
            <a:endParaRPr lang="en-NL" sz="1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7B4A1B2-8F7A-EF47-B410-00FE1D1DCBF2}"/>
              </a:ext>
            </a:extLst>
          </p:cNvPr>
          <p:cNvSpPr/>
          <p:nvPr/>
        </p:nvSpPr>
        <p:spPr>
          <a:xfrm rot="16200000">
            <a:off x="-155828" y="2081609"/>
            <a:ext cx="10967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 global</a:t>
            </a:r>
            <a:endParaRPr lang="en-NL" sz="1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F6FCC25E-96C9-7B47-BDB3-236D24F1761D}"/>
              </a:ext>
            </a:extLst>
          </p:cNvPr>
          <p:cNvCxnSpPr/>
          <p:nvPr/>
        </p:nvCxnSpPr>
        <p:spPr bwMode="auto">
          <a:xfrm>
            <a:off x="695400" y="2780928"/>
            <a:ext cx="720080" cy="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00ED93A6-A1FB-404E-82BF-2B070B8164CC}"/>
              </a:ext>
            </a:extLst>
          </p:cNvPr>
          <p:cNvCxnSpPr>
            <a:cxnSpLocks/>
          </p:cNvCxnSpPr>
          <p:nvPr/>
        </p:nvCxnSpPr>
        <p:spPr bwMode="auto">
          <a:xfrm flipV="1">
            <a:off x="695400" y="1917740"/>
            <a:ext cx="0" cy="863188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677C815B-E72E-7D4F-8069-78423FD9B41C}"/>
              </a:ext>
            </a:extLst>
          </p:cNvPr>
          <p:cNvCxnSpPr>
            <a:cxnSpLocks/>
          </p:cNvCxnSpPr>
          <p:nvPr/>
        </p:nvCxnSpPr>
        <p:spPr bwMode="auto">
          <a:xfrm>
            <a:off x="695400" y="4436204"/>
            <a:ext cx="0" cy="720988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50277328-2639-8C43-AF7E-5CCC262FB249}"/>
              </a:ext>
            </a:extLst>
          </p:cNvPr>
          <p:cNvCxnSpPr/>
          <p:nvPr/>
        </p:nvCxnSpPr>
        <p:spPr bwMode="auto">
          <a:xfrm>
            <a:off x="695400" y="4436204"/>
            <a:ext cx="720080" cy="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41278747-E1B0-864E-BF02-D1DDE6E709C1}"/>
              </a:ext>
            </a:extLst>
          </p:cNvPr>
          <p:cNvSpPr/>
          <p:nvPr/>
        </p:nvSpPr>
        <p:spPr>
          <a:xfrm>
            <a:off x="695400" y="3949658"/>
            <a:ext cx="10823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18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 global</a:t>
            </a:r>
            <a:endParaRPr lang="en-NL" sz="18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A5A7B3E-EA7F-5746-A737-31E01D40F434}"/>
              </a:ext>
            </a:extLst>
          </p:cNvPr>
          <p:cNvSpPr/>
          <p:nvPr/>
        </p:nvSpPr>
        <p:spPr>
          <a:xfrm rot="16200000">
            <a:off x="-109662" y="4799925"/>
            <a:ext cx="10967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18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 global</a:t>
            </a:r>
            <a:endParaRPr lang="en-NL" sz="18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343BFBF-C561-1142-AD2A-C804F2E79932}"/>
              </a:ext>
            </a:extLst>
          </p:cNvPr>
          <p:cNvSpPr/>
          <p:nvPr/>
        </p:nvSpPr>
        <p:spPr>
          <a:xfrm>
            <a:off x="5959629" y="3563724"/>
            <a:ext cx="9284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18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 local</a:t>
            </a:r>
            <a:endParaRPr lang="en-NL" sz="18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848488D-CE57-DC40-B283-73ED93F35D29}"/>
              </a:ext>
            </a:extLst>
          </p:cNvPr>
          <p:cNvSpPr/>
          <p:nvPr/>
        </p:nvSpPr>
        <p:spPr>
          <a:xfrm>
            <a:off x="6031637" y="6011996"/>
            <a:ext cx="9284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18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 local</a:t>
            </a:r>
            <a:endParaRPr lang="en-NL" sz="18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12038CE-A329-ED4D-BCA0-C1C38DFE3123}"/>
              </a:ext>
            </a:extLst>
          </p:cNvPr>
          <p:cNvSpPr/>
          <p:nvPr/>
        </p:nvSpPr>
        <p:spPr>
          <a:xfrm rot="16200000">
            <a:off x="2134736" y="2155232"/>
            <a:ext cx="9284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18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 local</a:t>
            </a:r>
            <a:endParaRPr lang="en-NL" sz="18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ECBE03E-768E-384D-98CF-EBBE3D28150C}"/>
              </a:ext>
            </a:extLst>
          </p:cNvPr>
          <p:cNvSpPr/>
          <p:nvPr/>
        </p:nvSpPr>
        <p:spPr>
          <a:xfrm rot="16200000">
            <a:off x="1956841" y="4715766"/>
            <a:ext cx="14750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18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 local drift</a:t>
            </a:r>
            <a:endParaRPr lang="en-NL" sz="18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2685E7F-256E-6D40-9F17-C3984944A24E}"/>
              </a:ext>
            </a:extLst>
          </p:cNvPr>
          <p:cNvSpPr txBox="1"/>
          <p:nvPr/>
        </p:nvSpPr>
        <p:spPr>
          <a:xfrm>
            <a:off x="8832304" y="1701963"/>
            <a:ext cx="3113692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Event display with module and telescope</a:t>
            </a:r>
          </a:p>
          <a:p>
            <a:endParaRPr lang="en-GB" sz="1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GB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TPX3 t</a:t>
            </a:r>
            <a:r>
              <a:rPr lang="en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rack 1130 hits</a:t>
            </a:r>
          </a:p>
          <a:p>
            <a:r>
              <a:rPr lang="en-NL" sz="1800" dirty="0"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c</a:t>
            </a:r>
            <a:r>
              <a:rPr lang="en-NL" sz="1800" baseline="30000" dirty="0"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en-NL" sz="1800" baseline="-25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xy</a:t>
            </a:r>
            <a:r>
              <a:rPr lang="en-NL" sz="1800" dirty="0"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  = </a:t>
            </a:r>
            <a:r>
              <a:rPr lang="en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677.5/1128 </a:t>
            </a:r>
          </a:p>
          <a:p>
            <a:r>
              <a:rPr lang="en-NL" sz="1800" dirty="0"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c</a:t>
            </a:r>
            <a:r>
              <a:rPr lang="en-NL" sz="1800" baseline="30000" dirty="0"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en-NL" sz="1800" baseline="-25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</a:t>
            </a:r>
            <a:r>
              <a:rPr lang="en-NL" sz="1800" dirty="0"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  =  </a:t>
            </a:r>
            <a:r>
              <a:rPr lang="en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775.9/1069</a:t>
            </a:r>
          </a:p>
          <a:p>
            <a:endParaRPr lang="en-NL" sz="1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Asymmetric tail outlier removal applied 1071 hits in z kept.</a:t>
            </a:r>
          </a:p>
          <a:p>
            <a:endParaRPr lang="en-NL" sz="1800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NL" sz="18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TPX3 track hits</a:t>
            </a:r>
          </a:p>
          <a:p>
            <a:r>
              <a:rPr lang="en-NL" sz="18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Telescope track hits </a:t>
            </a:r>
            <a:r>
              <a:rPr lang="en-NL" sz="1800" dirty="0">
                <a:solidFill>
                  <a:srgbClr val="66FF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(off track green) </a:t>
            </a:r>
          </a:p>
          <a:p>
            <a:endParaRPr lang="en-NL" sz="1800" dirty="0">
              <a:latin typeface="Symbol" pitchFamily="2" charset="2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3243766"/>
      </p:ext>
    </p:extLst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99F73A8-D0CD-5945-751B-CD11902365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46501" y="982682"/>
            <a:ext cx="4174905" cy="536773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17DB24D-D505-EA93-82A4-8F02996A2A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5305756" y="1035197"/>
            <a:ext cx="4163356" cy="5352887"/>
          </a:xfrm>
          <a:prstGeom prst="rect">
            <a:avLst/>
          </a:prstGeom>
        </p:spPr>
      </p:pic>
      <p:pic>
        <p:nvPicPr>
          <p:cNvPr id="11" name="Picture 10" descr="bonn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96400" y="457200"/>
            <a:ext cx="2489200" cy="965200"/>
          </a:xfrm>
          <a:prstGeom prst="rect">
            <a:avLst/>
          </a:prstGeom>
        </p:spPr>
      </p:pic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514600" y="260648"/>
            <a:ext cx="7924800" cy="775320"/>
          </a:xfrm>
        </p:spPr>
        <p:txBody>
          <a:bodyPr anchor="ctr"/>
          <a:lstStyle/>
          <a:p>
            <a:pPr marL="342900" lvl="2" indent="-342900">
              <a:spcBef>
                <a:spcPct val="20000"/>
              </a:spcBef>
            </a:pPr>
            <a:br>
              <a:rPr lang="en-US" sz="3200" dirty="0">
                <a:solidFill>
                  <a:srgbClr val="000000"/>
                </a:solidFill>
                <a:latin typeface="Verdana"/>
                <a:cs typeface="Verdana"/>
              </a:rPr>
            </a:br>
            <a:endParaRPr lang="en-GB" altLang="en-US" sz="4000" b="0" dirty="0">
              <a:latin typeface="Verdana"/>
              <a:cs typeface="Verdana"/>
            </a:endParaRPr>
          </a:p>
        </p:txBody>
      </p:sp>
      <p:pic>
        <p:nvPicPr>
          <p:cNvPr id="3077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2232025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LCTPClogo_simple.wb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0800000" flipH="1" flipV="1">
            <a:off x="304800" y="5562600"/>
            <a:ext cx="1600200" cy="915012"/>
          </a:xfrm>
          <a:prstGeom prst="rect">
            <a:avLst/>
          </a:prstGeom>
        </p:spPr>
      </p:pic>
      <p:pic>
        <p:nvPicPr>
          <p:cNvPr id="25" name="Picture 24" descr="ildlogoTransparant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69576" y="5791200"/>
            <a:ext cx="1089024" cy="69697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B5751A4-A1C8-994A-A53E-C7F6319043C6}"/>
              </a:ext>
            </a:extLst>
          </p:cNvPr>
          <p:cNvSpPr/>
          <p:nvPr/>
        </p:nvSpPr>
        <p:spPr>
          <a:xfrm>
            <a:off x="3359696" y="363130"/>
            <a:ext cx="67730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DESY </a:t>
            </a:r>
            <a:r>
              <a:rPr lang="nl-NL" sz="3200" kern="0" dirty="0" err="1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testbeam</a:t>
            </a:r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 Module Analysis</a:t>
            </a:r>
            <a:endParaRPr lang="nl-NL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857AC25-F9CC-4542-8D97-7A2537A23311}"/>
                  </a:ext>
                </a:extLst>
              </p:cNvPr>
              <p:cNvSpPr txBox="1"/>
              <p:nvPr/>
            </p:nvSpPr>
            <p:spPr>
              <a:xfrm>
                <a:off x="3468334" y="1528232"/>
                <a:ext cx="613710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Verdana" panose="020B0604030504040204" pitchFamily="34" charset="0"/>
                        </a:rPr>
                        <m:t>σ</m:t>
                      </m:r>
                      <m:r>
                        <m:rPr>
                          <m:sty m:val="p"/>
                        </m:rPr>
                        <a:rPr lang="en-US" sz="2000" b="0" i="0" baseline="-25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xy</m:t>
                      </m:r>
                      <m:r>
                        <a:rPr lang="en-US" sz="2000" b="0" i="0" baseline="-25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,</m:t>
                      </m:r>
                      <m:r>
                        <m:rPr>
                          <m:sty m:val="p"/>
                        </m:rPr>
                        <a:rPr lang="en-US" sz="2000" b="0" i="0" baseline="-25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z</m:t>
                      </m:r>
                      <m:r>
                        <a:rPr lang="en-US" sz="2000" b="0" i="0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2</m:t>
                      </m:r>
                      <m:r>
                        <a:rPr lang="en-US" sz="20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l-GR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Verdana" panose="020B0604030504040204" pitchFamily="34" charset="0"/>
                        </a:rPr>
                        <m:t>σ</m:t>
                      </m:r>
                      <m:r>
                        <a:rPr lang="en-US" sz="2000" b="0" i="0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Verdana" panose="020B0604030504040204" pitchFamily="34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2000" b="0" i="0" baseline="-25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xy</m:t>
                      </m:r>
                      <m:r>
                        <a:rPr lang="en-US" sz="2000" b="0" i="0" baseline="-51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0</m:t>
                      </m:r>
                      <m:r>
                        <a:rPr lang="en-US" sz="2000" b="0" i="0" baseline="-25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,</m:t>
                      </m:r>
                      <m:r>
                        <m:rPr>
                          <m:sty m:val="p"/>
                        </m:rPr>
                        <a:rPr lang="en-US" sz="2000" b="0" i="0" baseline="-25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z</m:t>
                      </m:r>
                      <m:r>
                        <a:rPr lang="en-US" sz="2000" b="0" i="0" baseline="-51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0</m:t>
                      </m:r>
                      <m:r>
                        <a:rPr lang="en-US" sz="20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sz="20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D</m:t>
                      </m:r>
                      <m:r>
                        <a:rPr lang="en-US" sz="2000" b="0" i="0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2000" b="0" i="0" baseline="-25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xy</m:t>
                      </m:r>
                      <m:r>
                        <a:rPr lang="en-US" sz="2000" b="0" i="0" baseline="-25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,</m:t>
                      </m:r>
                      <m:r>
                        <m:rPr>
                          <m:sty m:val="p"/>
                        </m:rPr>
                        <a:rPr lang="en-US" sz="2000" b="0" i="0" baseline="-25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z</m:t>
                      </m:r>
                      <m:r>
                        <a:rPr lang="en-US" sz="20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 </m:t>
                      </m:r>
                      <m:d>
                        <m:d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20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m:t>z</m:t>
                          </m:r>
                          <m:r>
                            <a:rPr lang="en-US" sz="20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en-US" sz="20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m:t>z</m:t>
                          </m:r>
                          <m:r>
                            <a:rPr lang="en-US" sz="2000" b="0" i="0" baseline="-2500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en-NL" dirty="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857AC25-F9CC-4542-8D97-7A2537A233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68334" y="1528232"/>
                <a:ext cx="6137101" cy="400110"/>
              </a:xfrm>
              <a:prstGeom prst="rect">
                <a:avLst/>
              </a:prstGeom>
              <a:blipFill>
                <a:blip r:embed="rId9"/>
                <a:stretch>
                  <a:fillRect b="-21875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>
            <a:extLst>
              <a:ext uri="{FF2B5EF4-FFF2-40B4-BE49-F238E27FC236}">
                <a16:creationId xmlns:a16="http://schemas.microsoft.com/office/drawing/2014/main" id="{CBE9A115-CBBB-AB48-B4FC-687AD867E71B}"/>
              </a:ext>
            </a:extLst>
          </p:cNvPr>
          <p:cNvSpPr/>
          <p:nvPr/>
        </p:nvSpPr>
        <p:spPr>
          <a:xfrm>
            <a:off x="4465198" y="1011600"/>
            <a:ext cx="37257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Verdana"/>
                <a:cs typeface="Verdana"/>
              </a:rPr>
              <a:t>B=1 T p=5 and 6 GeV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D622529-83D1-C947-914D-2A662B6063D4}"/>
              </a:ext>
            </a:extLst>
          </p:cNvPr>
          <p:cNvSpPr/>
          <p:nvPr/>
        </p:nvSpPr>
        <p:spPr>
          <a:xfrm>
            <a:off x="2848603" y="4479503"/>
            <a:ext cx="10871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NL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T2K*</a:t>
            </a:r>
            <a:r>
              <a:rPr lang="en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B5D82F0-AB05-1043-BC3A-77C8BA068851}"/>
              </a:ext>
            </a:extLst>
          </p:cNvPr>
          <p:cNvSpPr/>
          <p:nvPr/>
        </p:nvSpPr>
        <p:spPr>
          <a:xfrm>
            <a:off x="2794101" y="4047455"/>
            <a:ext cx="11416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B=1 T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AC35BA8-DF98-CC42-AB3A-8CF60A5580F0}"/>
              </a:ext>
            </a:extLst>
          </p:cNvPr>
          <p:cNvSpPr/>
          <p:nvPr/>
        </p:nvSpPr>
        <p:spPr>
          <a:xfrm>
            <a:off x="1855334" y="1422400"/>
            <a:ext cx="22781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Fitted resolution</a:t>
            </a:r>
            <a:endParaRPr lang="en-NL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92CF553F-AC33-FD42-8514-88C6B50EE1F8}"/>
                  </a:ext>
                </a:extLst>
              </p:cNvPr>
              <p:cNvSpPr/>
              <p:nvPr/>
            </p:nvSpPr>
            <p:spPr>
              <a:xfrm>
                <a:off x="1199456" y="2636912"/>
                <a:ext cx="2077107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i="1" smtClean="0">
                        <a:solidFill>
                          <a:srgbClr val="0066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Verdana" panose="020B0604030504040204" pitchFamily="34" charset="0"/>
                      </a:rPr>
                      <m:t>D</m:t>
                    </m:r>
                    <m:r>
                      <m:rPr>
                        <m:sty m:val="p"/>
                      </m:rPr>
                      <a:rPr lang="en-US" sz="2000" b="0" i="0" baseline="-25000" smtClean="0">
                        <a:solidFill>
                          <a:srgbClr val="0066FF"/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m:t>T</m:t>
                    </m:r>
                  </m:oMath>
                </a14:m>
                <a:r>
                  <a:rPr lang="en-NL" sz="2000" dirty="0">
                    <a:solidFill>
                      <a:srgbClr val="0066FF"/>
                    </a:solidFill>
                  </a:rPr>
                  <a:t>  1</a:t>
                </a:r>
                <a:r>
                  <a:rPr lang="en-NL" sz="18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20 </a:t>
                </a:r>
                <a:r>
                  <a:rPr lang="en-NL" sz="1800" dirty="0">
                    <a:solidFill>
                      <a:srgbClr val="0066FF"/>
                    </a:solidFill>
                    <a:latin typeface="Symbol" pitchFamily="2" charset="2"/>
                    <a:ea typeface="Verdana" panose="020B0604030504040204" pitchFamily="34" charset="0"/>
                    <a:cs typeface="Verdana" panose="020B0604030504040204" pitchFamily="34" charset="0"/>
                  </a:rPr>
                  <a:t>m</a:t>
                </a:r>
                <a:r>
                  <a:rPr lang="en-NL" sz="18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m/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NL" sz="1800" i="1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Verdana" panose="020B0604030504040204" pitchFamily="34" charset="0"/>
                          </a:rPr>
                        </m:ctrlPr>
                      </m:radPr>
                      <m:deg/>
                      <m:e>
                        <m:r>
                          <m:rPr>
                            <m:sty m:val="p"/>
                          </m:rPr>
                          <a:rPr lang="en-US" sz="180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Verdana" panose="020B0604030504040204" pitchFamily="34" charset="0"/>
                          </a:rPr>
                          <m:t>cm</m:t>
                        </m:r>
                      </m:e>
                    </m:rad>
                  </m:oMath>
                </a14:m>
                <a:r>
                  <a:rPr lang="en-NL" sz="18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:endParaRPr lang="en-NL" dirty="0">
                  <a:solidFill>
                    <a:srgbClr val="0066FF"/>
                  </a:solidFill>
                </a:endParaRP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92CF553F-AC33-FD42-8514-88C6B50EE1F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9456" y="2636912"/>
                <a:ext cx="2077107" cy="400110"/>
              </a:xfrm>
              <a:prstGeom prst="rect">
                <a:avLst/>
              </a:prstGeom>
              <a:blipFill>
                <a:blip r:embed="rId10"/>
                <a:stretch>
                  <a:fillRect t="-9091" b="-24242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E0FF07E6-8FC2-EE45-8BB8-771EDFD97069}"/>
                  </a:ext>
                </a:extLst>
              </p:cNvPr>
              <p:cNvSpPr/>
              <p:nvPr/>
            </p:nvSpPr>
            <p:spPr>
              <a:xfrm>
                <a:off x="5735960" y="2679884"/>
                <a:ext cx="200497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i="1" smtClean="0">
                        <a:solidFill>
                          <a:srgbClr val="0066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Verdana" panose="020B0604030504040204" pitchFamily="34" charset="0"/>
                      </a:rPr>
                      <m:t>D</m:t>
                    </m:r>
                    <m:r>
                      <m:rPr>
                        <m:sty m:val="p"/>
                      </m:rPr>
                      <a:rPr lang="en-US" sz="2000" b="0" i="0" baseline="-25000" smtClean="0">
                        <a:solidFill>
                          <a:srgbClr val="0066FF"/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m:t>L</m:t>
                    </m:r>
                  </m:oMath>
                </a14:m>
                <a:r>
                  <a:rPr lang="en-NL" sz="2000" dirty="0">
                    <a:solidFill>
                      <a:srgbClr val="0066FF"/>
                    </a:solidFill>
                  </a:rPr>
                  <a:t>  </a:t>
                </a:r>
                <a:r>
                  <a:rPr lang="en-NL" sz="18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251 </a:t>
                </a:r>
                <a:r>
                  <a:rPr lang="en-NL" sz="1800" dirty="0">
                    <a:solidFill>
                      <a:srgbClr val="0066FF"/>
                    </a:solidFill>
                    <a:latin typeface="Symbol" pitchFamily="2" charset="2"/>
                    <a:ea typeface="Verdana" panose="020B0604030504040204" pitchFamily="34" charset="0"/>
                    <a:cs typeface="Verdana" panose="020B0604030504040204" pitchFamily="34" charset="0"/>
                  </a:rPr>
                  <a:t>m</a:t>
                </a:r>
                <a:r>
                  <a:rPr lang="en-NL" sz="18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m/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NL" sz="1800" i="1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Verdana" panose="020B0604030504040204" pitchFamily="34" charset="0"/>
                          </a:rPr>
                        </m:ctrlPr>
                      </m:radPr>
                      <m:deg/>
                      <m:e>
                        <m:r>
                          <m:rPr>
                            <m:sty m:val="p"/>
                          </m:rPr>
                          <a:rPr lang="en-US" sz="180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Verdana" panose="020B0604030504040204" pitchFamily="34" charset="0"/>
                          </a:rPr>
                          <m:t>cm</m:t>
                        </m:r>
                      </m:e>
                    </m:rad>
                  </m:oMath>
                </a14:m>
                <a:endParaRPr lang="en-NL" sz="1800" dirty="0">
                  <a:solidFill>
                    <a:srgbClr val="0066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E0FF07E6-8FC2-EE45-8BB8-771EDFD9706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35960" y="2679884"/>
                <a:ext cx="2004972" cy="400110"/>
              </a:xfrm>
              <a:prstGeom prst="rect">
                <a:avLst/>
              </a:prstGeom>
              <a:blipFill>
                <a:blip r:embed="rId11"/>
                <a:stretch>
                  <a:fillRect t="-6250" b="-18750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ctangle 18">
            <a:extLst>
              <a:ext uri="{FF2B5EF4-FFF2-40B4-BE49-F238E27FC236}">
                <a16:creationId xmlns:a16="http://schemas.microsoft.com/office/drawing/2014/main" id="{7F3DD525-D871-6A46-9617-DE9F545DE072}"/>
              </a:ext>
            </a:extLst>
          </p:cNvPr>
          <p:cNvSpPr/>
          <p:nvPr/>
        </p:nvSpPr>
        <p:spPr>
          <a:xfrm>
            <a:off x="7047417" y="4529549"/>
            <a:ext cx="191751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Verdana"/>
                <a:cs typeface="Verdana"/>
              </a:rPr>
              <a:t>E</a:t>
            </a:r>
            <a:r>
              <a:rPr lang="en-US" sz="2000" baseline="-25000" dirty="0">
                <a:solidFill>
                  <a:srgbClr val="000000"/>
                </a:solidFill>
                <a:latin typeface="Verdana"/>
                <a:cs typeface="Verdana"/>
              </a:rPr>
              <a:t>d</a:t>
            </a:r>
            <a:r>
              <a:rPr lang="en-US" sz="2000" dirty="0">
                <a:solidFill>
                  <a:srgbClr val="000000"/>
                </a:solidFill>
                <a:latin typeface="Verdana"/>
                <a:cs typeface="Verdana"/>
              </a:rPr>
              <a:t>=280 V/cm</a:t>
            </a:r>
            <a:endParaRPr lang="en-NL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D77DBCF-0726-254A-90E1-AF94C3AD8EC0}"/>
              </a:ext>
            </a:extLst>
          </p:cNvPr>
          <p:cNvSpPr/>
          <p:nvPr/>
        </p:nvSpPr>
        <p:spPr>
          <a:xfrm>
            <a:off x="9422222" y="2081122"/>
            <a:ext cx="2888520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2000" dirty="0">
                <a:latin typeface="Symbol" pitchFamily="2" charset="2"/>
              </a:rPr>
              <a:t>s</a:t>
            </a:r>
            <a:r>
              <a:rPr lang="en-GB" sz="2000" baseline="30000" dirty="0">
                <a:latin typeface="Symbol" pitchFamily="2" charset="2"/>
              </a:rPr>
              <a:t>2</a:t>
            </a:r>
            <a:r>
              <a:rPr lang="en-GB" sz="2000" dirty="0">
                <a:latin typeface="Symbol" pitchFamily="2" charset="2"/>
              </a:rPr>
              <a:t> </a:t>
            </a:r>
            <a:r>
              <a:rPr lang="en-GB" sz="1800" baseline="-25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xy0</a:t>
            </a:r>
            <a:r>
              <a:rPr lang="en-GB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=</a:t>
            </a:r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2000" dirty="0">
                <a:latin typeface="Symbol" pitchFamily="2" charset="2"/>
              </a:rPr>
              <a:t>s</a:t>
            </a:r>
            <a:r>
              <a:rPr lang="en-GB" sz="2000" baseline="30000" dirty="0">
                <a:latin typeface="Symbol" pitchFamily="2" charset="2"/>
              </a:rPr>
              <a:t>2</a:t>
            </a:r>
            <a:r>
              <a:rPr lang="en-GB" sz="1800" baseline="-25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pixel</a:t>
            </a:r>
            <a:r>
              <a:rPr lang="en-GB" sz="2000" dirty="0">
                <a:latin typeface="Symbol" pitchFamily="2" charset="2"/>
              </a:rPr>
              <a:t> + s</a:t>
            </a:r>
            <a:r>
              <a:rPr lang="en-GB" sz="2000" baseline="30000" dirty="0">
                <a:latin typeface="Symbol" pitchFamily="2" charset="2"/>
              </a:rPr>
              <a:t>2</a:t>
            </a:r>
            <a:r>
              <a:rPr lang="en-GB" sz="1800" baseline="-25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xy tele </a:t>
            </a:r>
            <a:r>
              <a:rPr lang="en-GB" sz="2000" dirty="0">
                <a:solidFill>
                  <a:srgbClr val="000000"/>
                </a:solidFill>
                <a:latin typeface="Symbol" pitchFamily="2" charset="2"/>
              </a:rPr>
              <a:t>s</a:t>
            </a:r>
            <a:r>
              <a:rPr lang="en-GB" sz="2000" baseline="30000" dirty="0">
                <a:solidFill>
                  <a:srgbClr val="000000"/>
                </a:solidFill>
                <a:latin typeface="Symbol" pitchFamily="2" charset="2"/>
              </a:rPr>
              <a:t>2</a:t>
            </a:r>
            <a:r>
              <a:rPr lang="en-GB" sz="1800" baseline="-25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pixel</a:t>
            </a:r>
            <a:r>
              <a:rPr lang="en-GB" sz="18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= </a:t>
            </a:r>
            <a:r>
              <a:rPr lang="en-GB" sz="16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55</a:t>
            </a:r>
            <a:r>
              <a:rPr lang="en-GB" sz="1600" baseline="30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en-GB" sz="16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/12 </a:t>
            </a:r>
            <a:r>
              <a:rPr lang="en-GB" sz="1600" dirty="0">
                <a:solidFill>
                  <a:srgbClr val="000000"/>
                </a:solidFill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m</a:t>
            </a:r>
            <a:r>
              <a:rPr lang="en-GB" sz="16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</a:t>
            </a:r>
            <a:r>
              <a:rPr lang="en-GB" sz="1600" baseline="30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 </a:t>
            </a:r>
          </a:p>
          <a:p>
            <a:pPr lvl="0"/>
            <a:r>
              <a:rPr lang="en-GB" sz="2000" dirty="0" err="1">
                <a:solidFill>
                  <a:srgbClr val="000000"/>
                </a:solidFill>
                <a:latin typeface="Symbol" pitchFamily="2" charset="2"/>
              </a:rPr>
              <a:t>s</a:t>
            </a:r>
            <a:r>
              <a:rPr lang="en-GB" sz="1800" baseline="-250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xy</a:t>
            </a:r>
            <a:r>
              <a:rPr lang="en-GB" sz="1800" baseline="-25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tele</a:t>
            </a:r>
            <a:r>
              <a:rPr lang="en-GB" sz="18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= </a:t>
            </a:r>
            <a:r>
              <a:rPr lang="en-GB" sz="16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42</a:t>
            </a:r>
            <a:r>
              <a:rPr lang="en-GB" sz="18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1800" dirty="0">
                <a:solidFill>
                  <a:srgbClr val="000000"/>
                </a:solidFill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m</a:t>
            </a:r>
            <a:r>
              <a:rPr lang="en-GB" sz="18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 </a:t>
            </a:r>
            <a:r>
              <a:rPr lang="en-GB" sz="2000" dirty="0">
                <a:solidFill>
                  <a:srgbClr val="000000"/>
                </a:solidFill>
                <a:latin typeface="Symbol" pitchFamily="2" charset="2"/>
              </a:rPr>
              <a:t> </a:t>
            </a:r>
            <a:endParaRPr lang="en-NL" sz="2000" dirty="0">
              <a:solidFill>
                <a:srgbClr val="000000"/>
              </a:solidFill>
            </a:endParaRPr>
          </a:p>
          <a:p>
            <a:r>
              <a:rPr lang="en-GB" sz="1800" dirty="0">
                <a:solidFill>
                  <a:srgbClr val="000000"/>
                </a:solidFill>
                <a:latin typeface="Symbol" pitchFamily="2" charset="2"/>
              </a:rPr>
              <a:t> </a:t>
            </a:r>
            <a:endParaRPr lang="en-NL" sz="1800" dirty="0">
              <a:solidFill>
                <a:srgbClr val="000000"/>
              </a:solidFill>
            </a:endParaRPr>
          </a:p>
          <a:p>
            <a:r>
              <a:rPr lang="en-GB" dirty="0">
                <a:latin typeface="Symbol" pitchFamily="2" charset="2"/>
              </a:rPr>
              <a:t> </a:t>
            </a:r>
            <a:endParaRPr lang="en-NL" dirty="0">
              <a:latin typeface="Symbol" pitchFamily="2" charset="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1C7FC68-729E-4848-9DAA-ED985AA2725D}"/>
                  </a:ext>
                </a:extLst>
              </p:cNvPr>
              <p:cNvSpPr txBox="1"/>
              <p:nvPr/>
            </p:nvSpPr>
            <p:spPr>
              <a:xfrm>
                <a:off x="9422222" y="3375387"/>
                <a:ext cx="2636876" cy="230832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endParaRPr lang="en-GB" sz="20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r>
                  <a:rPr lang="en-GB" sz="2000" dirty="0" err="1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Magboltz</a:t>
                </a:r>
                <a:r>
                  <a:rPr lang="en-GB" sz="20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gives for D</a:t>
                </a:r>
                <a:r>
                  <a:rPr lang="en-GB" sz="2000" baseline="-250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T</a:t>
                </a:r>
                <a:r>
                  <a:rPr lang="en-NL" sz="2400" dirty="0">
                    <a:solidFill>
                      <a:srgbClr val="0066FF"/>
                    </a:solidFill>
                  </a:rPr>
                  <a:t> </a:t>
                </a:r>
                <a:r>
                  <a:rPr lang="en-NL" sz="2000" dirty="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=121 </a:t>
                </a:r>
                <a:r>
                  <a:rPr lang="en-NL" sz="2000" dirty="0">
                    <a:solidFill>
                      <a:schemeClr val="tx1"/>
                    </a:solidFill>
                    <a:latin typeface="Symbol" pitchFamily="2" charset="2"/>
                    <a:ea typeface="Verdana" panose="020B0604030504040204" pitchFamily="34" charset="0"/>
                    <a:cs typeface="Verdana" panose="020B0604030504040204" pitchFamily="34" charset="0"/>
                  </a:rPr>
                  <a:t>m</a:t>
                </a:r>
                <a:r>
                  <a:rPr lang="en-NL" sz="2000" dirty="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m/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NL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Verdana" panose="020B0604030504040204" pitchFamily="34" charset="0"/>
                          </a:rPr>
                        </m:ctrlPr>
                      </m:radPr>
                      <m:deg/>
                      <m:e>
                        <m:r>
                          <m:rPr>
                            <m:sty m:val="p"/>
                          </m:rPr>
                          <a:rPr lang="en-US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Verdana" panose="020B0604030504040204" pitchFamily="34" charset="0"/>
                          </a:rPr>
                          <m:t>cm</m:t>
                        </m:r>
                      </m:e>
                    </m:rad>
                  </m:oMath>
                </a14:m>
                <a:endParaRPr lang="en-NL" sz="20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endParaRPr lang="en-NL" sz="20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r>
                  <a:rPr lang="en-NL" sz="2000" dirty="0">
                    <a:solidFill>
                      <a:srgbClr val="00B05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T2K* = T2K gas with O</a:t>
                </a:r>
                <a:r>
                  <a:rPr lang="en-NL" sz="2000" baseline="-25000" dirty="0">
                    <a:solidFill>
                      <a:srgbClr val="00B05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2</a:t>
                </a:r>
                <a:r>
                  <a:rPr lang="en-NL" sz="2000" dirty="0">
                    <a:solidFill>
                      <a:srgbClr val="00B05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and H</a:t>
                </a:r>
                <a:r>
                  <a:rPr lang="en-NL" sz="2000" baseline="-25000" dirty="0">
                    <a:solidFill>
                      <a:srgbClr val="00B05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2</a:t>
                </a:r>
                <a:r>
                  <a:rPr lang="en-NL" sz="2000" dirty="0">
                    <a:solidFill>
                      <a:srgbClr val="00B05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O</a:t>
                </a:r>
              </a:p>
              <a:p>
                <a:endParaRPr lang="en-NL" sz="20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1C7FC68-729E-4848-9DAA-ED985AA272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22222" y="3375387"/>
                <a:ext cx="2636876" cy="2308324"/>
              </a:xfrm>
              <a:prstGeom prst="rect">
                <a:avLst/>
              </a:prstGeom>
              <a:blipFill>
                <a:blip r:embed="rId12"/>
                <a:stretch>
                  <a:fillRect l="-2885" r="-962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BEEC821B-E6E9-4AE1-4462-8D2D99735B0E}"/>
              </a:ext>
            </a:extLst>
          </p:cNvPr>
          <p:cNvSpPr txBox="1"/>
          <p:nvPr/>
        </p:nvSpPr>
        <p:spPr>
          <a:xfrm>
            <a:off x="7374836" y="3549112"/>
            <a:ext cx="16321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8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ToT &gt; 50 </a:t>
            </a:r>
            <a:r>
              <a:rPr kumimoji="0" lang="en-NL" sz="18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m</a:t>
            </a:r>
            <a:r>
              <a:rPr kumimoji="0" lang="en-NL" sz="18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 </a:t>
            </a:r>
            <a:endParaRPr kumimoji="0" lang="en-NL" sz="2400" b="0" i="0" u="none" strike="noStrike" kern="1200" cap="none" spc="0" normalizeH="0" baseline="0" noProof="0" dirty="0">
              <a:ln>
                <a:noFill/>
              </a:ln>
              <a:solidFill>
                <a:srgbClr val="0066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0715829"/>
      </p:ext>
    </p:extLst>
  </p:cSld>
  <p:clrMapOvr>
    <a:masterClrMapping/>
  </p:clrMapOvr>
  <p:transition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C65C89B4-FED4-FAD6-E730-06CA3BF0D6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10621" y="2115267"/>
            <a:ext cx="1943000" cy="615464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D45251D-0CBF-4B31-3D09-F289709106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94313" y="22412"/>
            <a:ext cx="2165048" cy="609790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6F28787-4A14-964F-924B-464925705657}"/>
              </a:ext>
            </a:extLst>
          </p:cNvPr>
          <p:cNvSpPr txBox="1"/>
          <p:nvPr/>
        </p:nvSpPr>
        <p:spPr>
          <a:xfrm>
            <a:off x="6752272" y="4834607"/>
            <a:ext cx="4461285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NL" sz="16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* We did not include the 4 corner chips and (11), 14, 8, 13 and 19.</a:t>
            </a:r>
          </a:p>
          <a:p>
            <a:r>
              <a:rPr lang="en-NL" sz="16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These are affected by the field cage and the short in chip 11.</a:t>
            </a:r>
          </a:p>
        </p:txBody>
      </p:sp>
      <p:pic>
        <p:nvPicPr>
          <p:cNvPr id="11" name="Picture 10" descr="bonn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96400" y="457200"/>
            <a:ext cx="2489200" cy="965200"/>
          </a:xfrm>
          <a:prstGeom prst="rect">
            <a:avLst/>
          </a:prstGeom>
        </p:spPr>
      </p:pic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514600" y="260648"/>
            <a:ext cx="7924800" cy="775320"/>
          </a:xfrm>
        </p:spPr>
        <p:txBody>
          <a:bodyPr anchor="ctr"/>
          <a:lstStyle/>
          <a:p>
            <a:pPr marL="342900" lvl="2" indent="-342900">
              <a:spcBef>
                <a:spcPct val="20000"/>
              </a:spcBef>
            </a:pPr>
            <a:br>
              <a:rPr lang="en-US" sz="3200" dirty="0">
                <a:solidFill>
                  <a:srgbClr val="000000"/>
                </a:solidFill>
                <a:latin typeface="Verdana"/>
                <a:cs typeface="Verdana"/>
              </a:rPr>
            </a:br>
            <a:endParaRPr lang="en-GB" altLang="en-US" sz="4000" b="0" dirty="0">
              <a:latin typeface="Verdana"/>
              <a:cs typeface="Verdana"/>
            </a:endParaRPr>
          </a:p>
        </p:txBody>
      </p:sp>
      <p:pic>
        <p:nvPicPr>
          <p:cNvPr id="3077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2232025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LCTPClogo_simple.wb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0800000" flipH="1" flipV="1">
            <a:off x="304800" y="5562600"/>
            <a:ext cx="1600200" cy="915012"/>
          </a:xfrm>
          <a:prstGeom prst="rect">
            <a:avLst/>
          </a:prstGeom>
        </p:spPr>
      </p:pic>
      <p:pic>
        <p:nvPicPr>
          <p:cNvPr id="25" name="Picture 24" descr="ildlogoTransparant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69576" y="5791200"/>
            <a:ext cx="1089024" cy="69697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B5751A4-A1C8-994A-A53E-C7F6319043C6}"/>
              </a:ext>
            </a:extLst>
          </p:cNvPr>
          <p:cNvSpPr/>
          <p:nvPr/>
        </p:nvSpPr>
        <p:spPr>
          <a:xfrm>
            <a:off x="3359696" y="363130"/>
            <a:ext cx="67730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DESY </a:t>
            </a:r>
            <a:r>
              <a:rPr lang="nl-NL" sz="3200" kern="0" dirty="0" err="1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testbeam</a:t>
            </a:r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 Module Analysis</a:t>
            </a:r>
            <a:endParaRPr lang="nl-NL" sz="32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D8D2554-2A7B-D34C-9595-8C2907DE2EE3}"/>
              </a:ext>
            </a:extLst>
          </p:cNvPr>
          <p:cNvSpPr/>
          <p:nvPr/>
        </p:nvSpPr>
        <p:spPr>
          <a:xfrm>
            <a:off x="5115813" y="1015105"/>
            <a:ext cx="213231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Verdana"/>
                <a:cs typeface="Verdana"/>
              </a:rPr>
              <a:t>B=1T p=5 GeV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6642554-81BA-3246-B00E-5A72C6800533}"/>
              </a:ext>
            </a:extLst>
          </p:cNvPr>
          <p:cNvSpPr/>
          <p:nvPr/>
        </p:nvSpPr>
        <p:spPr>
          <a:xfrm>
            <a:off x="700268" y="1439415"/>
            <a:ext cx="804579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66FF"/>
                </a:solidFill>
                <a:latin typeface="Verdana"/>
                <a:cs typeface="Verdana"/>
              </a:rPr>
              <a:t>Distribution of mean residuals in the module plane</a:t>
            </a:r>
            <a:endParaRPr lang="en-NL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0907E38-CF1A-1547-B27D-FE6C23AA57E4}"/>
              </a:ext>
            </a:extLst>
          </p:cNvPr>
          <p:cNvSpPr/>
          <p:nvPr/>
        </p:nvSpPr>
        <p:spPr>
          <a:xfrm>
            <a:off x="2239524" y="2429462"/>
            <a:ext cx="5501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</a:t>
            </a:r>
            <a:r>
              <a:rPr lang="en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E95BECA-04E9-A245-AE91-2894278EAB41}"/>
              </a:ext>
            </a:extLst>
          </p:cNvPr>
          <p:cNvSpPr/>
          <p:nvPr/>
        </p:nvSpPr>
        <p:spPr>
          <a:xfrm>
            <a:off x="5245374" y="2391271"/>
            <a:ext cx="3465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</a:t>
            </a:r>
            <a:endParaRPr lang="en-NL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A848038-A2C1-7445-8858-951507B7EF62}"/>
              </a:ext>
            </a:extLst>
          </p:cNvPr>
          <p:cNvSpPr/>
          <p:nvPr/>
        </p:nvSpPr>
        <p:spPr>
          <a:xfrm>
            <a:off x="2962434" y="1844824"/>
            <a:ext cx="124425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14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</a:t>
            </a:r>
            <a:r>
              <a:rPr lang="en-NL" sz="14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ethod row</a:t>
            </a:r>
            <a:endParaRPr lang="en-NL" sz="1400" dirty="0">
              <a:solidFill>
                <a:srgbClr val="000000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F74D83B-95FB-9840-9D11-4223A2B9587F}"/>
              </a:ext>
            </a:extLst>
          </p:cNvPr>
          <p:cNvSpPr/>
          <p:nvPr/>
        </p:nvSpPr>
        <p:spPr>
          <a:xfrm>
            <a:off x="2669130" y="4077072"/>
            <a:ext cx="15648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</a:t>
            </a:r>
            <a:r>
              <a:rPr lang="en-NL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ethod column</a:t>
            </a:r>
            <a:endParaRPr lang="en-NL" sz="14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493F04B-AECA-BCED-0C84-DE69BA5641D6}"/>
              </a:ext>
            </a:extLst>
          </p:cNvPr>
          <p:cNvSpPr txBox="1"/>
          <p:nvPr/>
        </p:nvSpPr>
        <p:spPr>
          <a:xfrm>
            <a:off x="5591944" y="2146925"/>
            <a:ext cx="609790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Verdana"/>
                <a:cs typeface="Verdana"/>
              </a:rPr>
              <a:t>B=1 T </a:t>
            </a:r>
            <a:r>
              <a:rPr lang="en-US" dirty="0">
                <a:solidFill>
                  <a:srgbClr val="FF0000"/>
                </a:solidFill>
                <a:latin typeface="Verdana"/>
                <a:cs typeface="Verdana"/>
              </a:rPr>
              <a:t>data set</a:t>
            </a:r>
            <a:r>
              <a:rPr lang="en-US" sz="240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endParaRPr lang="en-NL" dirty="0">
              <a:solidFill>
                <a:srgbClr val="FF0000"/>
              </a:solidFill>
            </a:endParaRPr>
          </a:p>
        </p:txBody>
      </p:sp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394D3FB1-EB99-14E3-66B4-4587531142F7}"/>
              </a:ext>
            </a:extLst>
          </p:cNvPr>
          <p:cNvGraphicFramePr>
            <a:graphicFrameLocks noGrp="1"/>
          </p:cNvGraphicFramePr>
          <p:nvPr/>
        </p:nvGraphicFramePr>
        <p:xfrm>
          <a:off x="6197908" y="2846874"/>
          <a:ext cx="5778622" cy="138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6144">
                  <a:extLst>
                    <a:ext uri="{9D8B030D-6E8A-4147-A177-3AD203B41FA5}">
                      <a16:colId xmlns:a16="http://schemas.microsoft.com/office/drawing/2014/main" val="3353346237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3058011963"/>
                    </a:ext>
                  </a:extLst>
                </a:gridCol>
                <a:gridCol w="777374">
                  <a:extLst>
                    <a:ext uri="{9D8B030D-6E8A-4147-A177-3AD203B41FA5}">
                      <a16:colId xmlns:a16="http://schemas.microsoft.com/office/drawing/2014/main" val="1985476480"/>
                    </a:ext>
                  </a:extLst>
                </a:gridCol>
                <a:gridCol w="1459059">
                  <a:extLst>
                    <a:ext uri="{9D8B030D-6E8A-4147-A177-3AD203B41FA5}">
                      <a16:colId xmlns:a16="http://schemas.microsoft.com/office/drawing/2014/main" val="2881117840"/>
                    </a:ext>
                  </a:extLst>
                </a:gridCol>
                <a:gridCol w="877893">
                  <a:extLst>
                    <a:ext uri="{9D8B030D-6E8A-4147-A177-3AD203B41FA5}">
                      <a16:colId xmlns:a16="http://schemas.microsoft.com/office/drawing/2014/main" val="360434875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NL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method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L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rms (stat) xy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bins </a:t>
                      </a:r>
                      <a:r>
                        <a:rPr lang="en-GB" dirty="0" err="1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xy</a:t>
                      </a:r>
                      <a:endParaRPr lang="en-NL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r</a:t>
                      </a:r>
                      <a:r>
                        <a:rPr lang="en-NL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ms (stat) z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b</a:t>
                      </a:r>
                      <a:r>
                        <a:rPr lang="en-NL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ins z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35927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NL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row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L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13 (2) </a:t>
                      </a:r>
                      <a:r>
                        <a:rPr lang="en-NL" dirty="0">
                          <a:latin typeface="Symbol" pitchFamily="2" charset="2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</a:t>
                      </a:r>
                      <a:r>
                        <a:rPr lang="en-NL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L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896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L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19 (5) </a:t>
                      </a:r>
                      <a:r>
                        <a:rPr lang="en-NL" dirty="0">
                          <a:latin typeface="Symbol" pitchFamily="2" charset="2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</a:t>
                      </a:r>
                      <a:r>
                        <a:rPr lang="en-NL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L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896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26641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NL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column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L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11</a:t>
                      </a:r>
                      <a:r>
                        <a:rPr lang="en-NL" dirty="0">
                          <a:solidFill>
                            <a:srgbClr val="FF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  <a:r>
                        <a:rPr lang="en-NL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(2) </a:t>
                      </a:r>
                      <a:r>
                        <a:rPr lang="en-NL" dirty="0">
                          <a:latin typeface="Symbol" pitchFamily="2" charset="2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</a:t>
                      </a:r>
                      <a:r>
                        <a:rPr lang="en-NL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L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880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L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20 (5) </a:t>
                      </a:r>
                      <a:r>
                        <a:rPr lang="en-NL" dirty="0">
                          <a:latin typeface="Symbol" pitchFamily="2" charset="2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</a:t>
                      </a:r>
                      <a:r>
                        <a:rPr lang="en-NL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L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880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85881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86991081"/>
      </p:ext>
    </p:extLst>
  </p:cSld>
  <p:clrMapOvr>
    <a:masterClrMapping/>
  </p:clrMapOvr>
  <p:transition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on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6400" y="457200"/>
            <a:ext cx="2489200" cy="965200"/>
          </a:xfrm>
          <a:prstGeom prst="rect">
            <a:avLst/>
          </a:prstGeom>
        </p:spPr>
      </p:pic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514600" y="260648"/>
            <a:ext cx="7924800" cy="775320"/>
          </a:xfrm>
        </p:spPr>
        <p:txBody>
          <a:bodyPr anchor="ctr"/>
          <a:lstStyle/>
          <a:p>
            <a:pPr marL="342900" lvl="2" indent="-342900">
              <a:spcBef>
                <a:spcPct val="20000"/>
              </a:spcBef>
            </a:pPr>
            <a:br>
              <a:rPr lang="en-US" sz="3200" dirty="0">
                <a:solidFill>
                  <a:srgbClr val="000000"/>
                </a:solidFill>
                <a:latin typeface="Verdana"/>
                <a:cs typeface="Verdana"/>
              </a:rPr>
            </a:br>
            <a:endParaRPr lang="en-GB" altLang="en-US" sz="4000" b="0" dirty="0">
              <a:latin typeface="Verdana"/>
              <a:cs typeface="Verdana"/>
            </a:endParaRPr>
          </a:p>
        </p:txBody>
      </p:sp>
      <p:pic>
        <p:nvPicPr>
          <p:cNvPr id="307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2232025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LCTPClogo_simple.wb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 flipH="1" flipV="1">
            <a:off x="304800" y="5562600"/>
            <a:ext cx="1600200" cy="915012"/>
          </a:xfrm>
          <a:prstGeom prst="rect">
            <a:avLst/>
          </a:prstGeom>
        </p:spPr>
      </p:pic>
      <p:pic>
        <p:nvPicPr>
          <p:cNvPr id="25" name="Picture 24" descr="ildlogoTransparant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69576" y="5791200"/>
            <a:ext cx="1089024" cy="69697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B5751A4-A1C8-994A-A53E-C7F6319043C6}"/>
              </a:ext>
            </a:extLst>
          </p:cNvPr>
          <p:cNvSpPr/>
          <p:nvPr/>
        </p:nvSpPr>
        <p:spPr>
          <a:xfrm>
            <a:off x="3084073" y="548680"/>
            <a:ext cx="713849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28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 </a:t>
            </a:r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Tracking </a:t>
            </a:r>
            <a:r>
              <a:rPr lang="nl-NL" sz="3200" kern="0" dirty="0" err="1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resolution</a:t>
            </a:r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 </a:t>
            </a:r>
            <a:r>
              <a:rPr lang="nl-NL" sz="3200" kern="0" dirty="0" err="1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and</a:t>
            </a:r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 </a:t>
            </a:r>
            <a:r>
              <a:rPr lang="nl-NL" sz="3200" kern="0" dirty="0" err="1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precision</a:t>
            </a:r>
            <a:endParaRPr lang="nl-NL" sz="3200" kern="0" dirty="0">
              <a:solidFill>
                <a:srgbClr val="FF0000"/>
              </a:solidFill>
              <a:latin typeface="Verdana"/>
              <a:ea typeface="+mj-ea"/>
              <a:cs typeface="Verdana"/>
            </a:endParaRPr>
          </a:p>
          <a:p>
            <a:endParaRPr lang="nl-NL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24C31ADA-D68C-A947-A970-43DB32125D80}"/>
                  </a:ext>
                </a:extLst>
              </p:cNvPr>
              <p:cNvSpPr/>
              <p:nvPr/>
            </p:nvSpPr>
            <p:spPr>
              <a:xfrm>
                <a:off x="1104900" y="1814736"/>
                <a:ext cx="10297144" cy="356777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lvl="0" indent="-342900">
                  <a:spcBef>
                    <a:spcPct val="20000"/>
                  </a:spcBef>
                  <a:buClr>
                    <a:srgbClr val="FF6600"/>
                  </a:buClr>
                  <a:buSzPct val="100000"/>
                  <a:buBlip>
                    <a:blip r:embed="rId7"/>
                  </a:buBlip>
                </a:pPr>
                <a:r>
                  <a:rPr lang="en-US" sz="2000" kern="0" dirty="0">
                    <a:solidFill>
                      <a:srgbClr val="0066FF"/>
                    </a:solidFill>
                    <a:latin typeface="Verdana"/>
                    <a:cs typeface="Verdana"/>
                  </a:rPr>
                  <a:t>The results of the 8 Quad Module in the DESY test beam in June 2021 have been presented</a:t>
                </a:r>
              </a:p>
              <a:p>
                <a:pPr marL="342900" lvl="0" indent="-342900">
                  <a:spcBef>
                    <a:spcPct val="20000"/>
                  </a:spcBef>
                  <a:buClr>
                    <a:srgbClr val="FF6600"/>
                  </a:buClr>
                  <a:buSzPct val="100000"/>
                  <a:buBlip>
                    <a:blip r:embed="rId7"/>
                  </a:buBlip>
                </a:pPr>
                <a:r>
                  <a:rPr lang="en-US" sz="2000" kern="0" dirty="0">
                    <a:solidFill>
                      <a:srgbClr val="0066FF"/>
                    </a:solidFill>
                    <a:latin typeface="Verdana"/>
                    <a:cs typeface="Verdana"/>
                  </a:rPr>
                  <a:t>One chip (nr 11) out of 32 was disconnected due to a short*</a:t>
                </a:r>
              </a:p>
              <a:p>
                <a:pPr lvl="0">
                  <a:spcBef>
                    <a:spcPct val="20000"/>
                  </a:spcBef>
                  <a:buClr>
                    <a:srgbClr val="FF6600"/>
                  </a:buClr>
                  <a:buSzPct val="100000"/>
                </a:pPr>
                <a:endParaRPr lang="en-US" sz="2000" kern="0" dirty="0">
                  <a:solidFill>
                    <a:srgbClr val="0066FF"/>
                  </a:solidFill>
                  <a:latin typeface="Verdana"/>
                  <a:cs typeface="Verdana"/>
                </a:endParaRPr>
              </a:p>
              <a:p>
                <a:pPr marL="342900" lvl="0" indent="-342900">
                  <a:spcBef>
                    <a:spcPct val="20000"/>
                  </a:spcBef>
                  <a:buClr>
                    <a:srgbClr val="FF6600"/>
                  </a:buClr>
                  <a:buSzPct val="100000"/>
                  <a:buBlip>
                    <a:blip r:embed="rId7"/>
                  </a:buBlip>
                </a:pPr>
                <a:r>
                  <a:rPr lang="en-NL" sz="2000" kern="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In run 6916 e.g. 964  tracks were selected with 1009 hits on track</a:t>
                </a:r>
              </a:p>
              <a:p>
                <a:pPr marL="342900" lvl="0" indent="-342900">
                  <a:spcBef>
                    <a:spcPct val="20000"/>
                  </a:spcBef>
                  <a:buClr>
                    <a:srgbClr val="FF6600"/>
                  </a:buClr>
                  <a:buSzPct val="100000"/>
                  <a:buBlip>
                    <a:blip r:embed="rId7"/>
                  </a:buBlip>
                </a:pPr>
                <a:r>
                  <a:rPr lang="en-NL" sz="2000" kern="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The tracking precision: </a:t>
                </a:r>
                <a:r>
                  <a:rPr lang="en-GB" sz="2000" kern="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p</a:t>
                </a:r>
                <a:r>
                  <a:rPr lang="en-NL" sz="2000" kern="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osition </a:t>
                </a:r>
                <a:r>
                  <a:rPr lang="en-NL" sz="2000" kern="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9 (xy) 13 </a:t>
                </a:r>
                <a:r>
                  <a:rPr lang="en-NL" sz="2000" kern="0" dirty="0">
                    <a:latin typeface="Symbol" pitchFamily="2" charset="2"/>
                    <a:ea typeface="Verdana" panose="020B0604030504040204" pitchFamily="34" charset="0"/>
                    <a:cs typeface="Verdana" panose="020B0604030504040204" pitchFamily="34" charset="0"/>
                  </a:rPr>
                  <a:t>m</a:t>
                </a:r>
                <a:r>
                  <a:rPr lang="en-NL" sz="2000" kern="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m (z) in </a:t>
                </a:r>
                <a:r>
                  <a:rPr lang="en-GB" sz="2000" kern="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a</a:t>
                </a:r>
                <a:r>
                  <a:rPr lang="en-NL" sz="2000" kern="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ngle 0.19 (dx/dy) 0.25 (dzdy) mrad </a:t>
                </a:r>
                <a:r>
                  <a:rPr lang="en-NL" sz="2000" kern="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for a module or tracklength is 157.96 mm </a:t>
                </a:r>
              </a:p>
              <a:p>
                <a:pPr marL="342900" lvl="0" indent="-342900">
                  <a:spcBef>
                    <a:spcPct val="20000"/>
                  </a:spcBef>
                  <a:buClr>
                    <a:srgbClr val="FF6600"/>
                  </a:buClr>
                  <a:buSzPct val="100000"/>
                  <a:buBlip>
                    <a:blip r:embed="rId7"/>
                  </a:buBlip>
                </a:pPr>
                <a:r>
                  <a:rPr lang="en-US" sz="2000" kern="0" dirty="0">
                    <a:solidFill>
                      <a:srgbClr val="0066FF"/>
                    </a:solidFill>
                    <a:latin typeface="Verdana"/>
                    <a:cs typeface="Verdana"/>
                  </a:rPr>
                  <a:t>The diffusion coefficients at B=0 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Verdana" panose="020B0604030504040204" pitchFamily="34" charset="0"/>
                      </a:rPr>
                      <m:t>D</m:t>
                    </m:r>
                    <m:r>
                      <m:rPr>
                        <m:sty m:val="p"/>
                      </m:rPr>
                      <a:rPr lang="en-US" sz="1800" baseline="-25000">
                        <a:latin typeface="Cambria Math" panose="02040503050406030204" pitchFamily="18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m:t>xy</m:t>
                    </m:r>
                  </m:oMath>
                </a14:m>
                <a:r>
                  <a:rPr lang="en-NL" sz="1800" dirty="0"/>
                  <a:t> </a:t>
                </a:r>
                <a:r>
                  <a:rPr lang="en-NL" sz="18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= 287 </a:t>
                </a:r>
                <a:r>
                  <a:rPr lang="en-NL" sz="1800" dirty="0">
                    <a:latin typeface="Symbol" pitchFamily="2" charset="2"/>
                    <a:ea typeface="Verdana" panose="020B0604030504040204" pitchFamily="34" charset="0"/>
                    <a:cs typeface="Verdana" panose="020B0604030504040204" pitchFamily="34" charset="0"/>
                  </a:rPr>
                  <a:t>m</a:t>
                </a:r>
                <a:r>
                  <a:rPr lang="en-NL" sz="18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m/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NL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Verdana" panose="020B0604030504040204" pitchFamily="34" charset="0"/>
                          </a:rPr>
                        </m:ctrlPr>
                      </m:radPr>
                      <m:deg/>
                      <m:e>
                        <m:r>
                          <m:rPr>
                            <m:sty m:val="p"/>
                          </m:rPr>
                          <a:rPr lang="en-US" sz="180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Verdana" panose="020B0604030504040204" pitchFamily="34" charset="0"/>
                          </a:rPr>
                          <m:t>cm</m:t>
                        </m:r>
                      </m:e>
                    </m:rad>
                  </m:oMath>
                </a14:m>
                <a:r>
                  <a:rPr lang="en-NL" sz="18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Verdana" panose="020B0604030504040204" pitchFamily="34" charset="0"/>
                      </a:rPr>
                      <m:t>D</m:t>
                    </m:r>
                    <m:r>
                      <m:rPr>
                        <m:sty m:val="p"/>
                      </m:rPr>
                      <a:rPr lang="en-US" sz="1800" baseline="-25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m:t>z</m:t>
                    </m:r>
                  </m:oMath>
                </a14:m>
                <a:r>
                  <a:rPr lang="en-NL" sz="1800" dirty="0">
                    <a:solidFill>
                      <a:srgbClr val="000000"/>
                    </a:solidFill>
                  </a:rPr>
                  <a:t> </a:t>
                </a:r>
                <a:r>
                  <a:rPr lang="en-NL" sz="1800" dirty="0">
                    <a:solidFill>
                      <a:srgbClr val="00000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= 273 </a:t>
                </a:r>
                <a:r>
                  <a:rPr lang="en-NL" sz="1800" dirty="0">
                    <a:solidFill>
                      <a:srgbClr val="000000"/>
                    </a:solidFill>
                    <a:latin typeface="Symbol" pitchFamily="2" charset="2"/>
                    <a:ea typeface="Verdana" panose="020B0604030504040204" pitchFamily="34" charset="0"/>
                    <a:cs typeface="Verdana" panose="020B0604030504040204" pitchFamily="34" charset="0"/>
                  </a:rPr>
                  <a:t>m</a:t>
                </a:r>
                <a:r>
                  <a:rPr lang="en-NL" sz="1800" dirty="0">
                    <a:solidFill>
                      <a:srgbClr val="00000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m/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NL"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Verdana" panose="020B0604030504040204" pitchFamily="34" charset="0"/>
                          </a:rPr>
                        </m:ctrlPr>
                      </m:radPr>
                      <m:deg/>
                      <m:e>
                        <m:r>
                          <m:rPr>
                            <m:sty m:val="p"/>
                          </m:rPr>
                          <a:rPr lang="en-US" sz="18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Verdana" panose="020B0604030504040204" pitchFamily="34" charset="0"/>
                          </a:rPr>
                          <m:t>cm</m:t>
                        </m:r>
                      </m:e>
                    </m:rad>
                    <m:r>
                      <a:rPr lang="en-US" sz="1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Verdana" panose="020B0604030504040204" pitchFamily="34" charset="0"/>
                      </a:rPr>
                      <m:t> </m:t>
                    </m:r>
                  </m:oMath>
                </a14:m>
                <a:r>
                  <a:rPr lang="en-US" sz="1800" kern="0" dirty="0">
                    <a:solidFill>
                      <a:srgbClr val="FF0000"/>
                    </a:solidFill>
                    <a:latin typeface="Verdana"/>
                    <a:cs typeface="Verdana"/>
                  </a:rPr>
                  <a:t> </a:t>
                </a:r>
                <a:r>
                  <a:rPr lang="en-NL" sz="1800" dirty="0">
                    <a:solidFill>
                      <a:srgbClr val="FF000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</a:p>
              <a:p>
                <a:pPr marL="342900" lvl="0" indent="-342900">
                  <a:spcBef>
                    <a:spcPct val="20000"/>
                  </a:spcBef>
                  <a:buClr>
                    <a:srgbClr val="FF6600"/>
                  </a:buClr>
                  <a:buSzPct val="100000"/>
                  <a:buBlip>
                    <a:blip r:embed="rId7"/>
                  </a:buBlip>
                </a:pPr>
                <a:r>
                  <a:rPr lang="en-US" sz="2000" kern="0" dirty="0">
                    <a:solidFill>
                      <a:srgbClr val="0066FF"/>
                    </a:solidFill>
                    <a:latin typeface="Verdana"/>
                    <a:cs typeface="Verdana"/>
                  </a:rPr>
                  <a:t>The diffusion coefficients at B=1 T is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Verdana" panose="020B0604030504040204" pitchFamily="34" charset="0"/>
                      </a:rPr>
                      <m:t>D</m:t>
                    </m:r>
                    <m:r>
                      <m:rPr>
                        <m:sty m:val="p"/>
                      </m:rPr>
                      <a:rPr lang="en-US" sz="1800" baseline="-25000">
                        <a:latin typeface="Cambria Math" panose="02040503050406030204" pitchFamily="18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m:t>xy</m:t>
                    </m:r>
                  </m:oMath>
                </a14:m>
                <a:r>
                  <a:rPr lang="en-NL" sz="1800" dirty="0"/>
                  <a:t> </a:t>
                </a:r>
                <a:r>
                  <a:rPr lang="en-NL" sz="18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= 120 </a:t>
                </a:r>
                <a:r>
                  <a:rPr lang="en-NL" sz="1800" dirty="0">
                    <a:latin typeface="Symbol" pitchFamily="2" charset="2"/>
                    <a:ea typeface="Verdana" panose="020B0604030504040204" pitchFamily="34" charset="0"/>
                    <a:cs typeface="Verdana" panose="020B0604030504040204" pitchFamily="34" charset="0"/>
                  </a:rPr>
                  <a:t>m</a:t>
                </a:r>
                <a:r>
                  <a:rPr lang="en-NL" sz="18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m/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NL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Verdana" panose="020B0604030504040204" pitchFamily="34" charset="0"/>
                          </a:rPr>
                        </m:ctrlPr>
                      </m:radPr>
                      <m:deg/>
                      <m:e>
                        <m:r>
                          <m:rPr>
                            <m:sty m:val="p"/>
                          </m:rPr>
                          <a:rPr lang="en-US" sz="180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Verdana" panose="020B0604030504040204" pitchFamily="34" charset="0"/>
                          </a:rPr>
                          <m:t>cm</m:t>
                        </m:r>
                      </m:e>
                    </m:rad>
                  </m:oMath>
                </a14:m>
                <a:r>
                  <a:rPr lang="en-NL" sz="18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Verdana" panose="020B0604030504040204" pitchFamily="34" charset="0"/>
                      </a:rPr>
                      <m:t>D</m:t>
                    </m:r>
                    <m:r>
                      <m:rPr>
                        <m:sty m:val="p"/>
                      </m:rPr>
                      <a:rPr lang="en-US" sz="1800" baseline="-25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m:t>z</m:t>
                    </m:r>
                  </m:oMath>
                </a14:m>
                <a:r>
                  <a:rPr lang="en-NL" sz="1800" dirty="0">
                    <a:solidFill>
                      <a:srgbClr val="000000"/>
                    </a:solidFill>
                  </a:rPr>
                  <a:t> </a:t>
                </a:r>
                <a:r>
                  <a:rPr lang="en-NL" sz="1800" dirty="0">
                    <a:solidFill>
                      <a:srgbClr val="00000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= 251 </a:t>
                </a:r>
                <a:r>
                  <a:rPr lang="en-NL" sz="1800" dirty="0">
                    <a:solidFill>
                      <a:srgbClr val="000000"/>
                    </a:solidFill>
                    <a:latin typeface="Symbol" pitchFamily="2" charset="2"/>
                    <a:ea typeface="Verdana" panose="020B0604030504040204" pitchFamily="34" charset="0"/>
                    <a:cs typeface="Verdana" panose="020B0604030504040204" pitchFamily="34" charset="0"/>
                  </a:rPr>
                  <a:t>m</a:t>
                </a:r>
                <a:r>
                  <a:rPr lang="en-NL" sz="1800" dirty="0">
                    <a:solidFill>
                      <a:srgbClr val="00000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m/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NL"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Verdana" panose="020B0604030504040204" pitchFamily="34" charset="0"/>
                          </a:rPr>
                        </m:ctrlPr>
                      </m:radPr>
                      <m:deg/>
                      <m:e>
                        <m:r>
                          <m:rPr>
                            <m:sty m:val="p"/>
                          </m:rPr>
                          <a:rPr lang="en-US" sz="18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Verdana" panose="020B0604030504040204" pitchFamily="34" charset="0"/>
                          </a:rPr>
                          <m:t>cm</m:t>
                        </m:r>
                      </m:e>
                    </m:rad>
                    <m:r>
                      <a:rPr lang="en-US" sz="1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Verdana" panose="020B0604030504040204" pitchFamily="34" charset="0"/>
                      </a:rPr>
                      <m:t> </m:t>
                    </m:r>
                  </m:oMath>
                </a14:m>
                <a:endParaRPr lang="en-US" sz="1800" kern="0" dirty="0">
                  <a:solidFill>
                    <a:srgbClr val="FF0000"/>
                  </a:solidFill>
                  <a:latin typeface="Verdana"/>
                  <a:cs typeface="Verdana"/>
                </a:endParaRPr>
              </a:p>
              <a:p>
                <a:pPr marL="800100" lvl="1" indent="-342900">
                  <a:spcBef>
                    <a:spcPct val="20000"/>
                  </a:spcBef>
                  <a:buClr>
                    <a:srgbClr val="FF6600"/>
                  </a:buClr>
                  <a:buSzPct val="100000"/>
                  <a:buBlip>
                    <a:blip r:embed="rId7"/>
                  </a:buBlip>
                </a:pPr>
                <a:r>
                  <a:rPr lang="en-US" sz="1800" kern="0" dirty="0">
                    <a:solidFill>
                      <a:srgbClr val="0066FF"/>
                    </a:solidFill>
                    <a:latin typeface="Verdana"/>
                    <a:cs typeface="Verdana"/>
                  </a:rPr>
                  <a:t>In agreement with </a:t>
                </a:r>
                <a:r>
                  <a:rPr lang="en-US" sz="1800" kern="0" dirty="0" err="1">
                    <a:solidFill>
                      <a:srgbClr val="0066FF"/>
                    </a:solidFill>
                    <a:latin typeface="Verdana"/>
                    <a:cs typeface="Verdana"/>
                  </a:rPr>
                  <a:t>Magboltz</a:t>
                </a:r>
                <a:r>
                  <a:rPr lang="en-US" sz="1800" kern="0" dirty="0">
                    <a:solidFill>
                      <a:srgbClr val="0066FF"/>
                    </a:solidFill>
                    <a:latin typeface="Verdana"/>
                    <a:cs typeface="Verdana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Verdana" panose="020B0604030504040204" pitchFamily="34" charset="0"/>
                      </a:rPr>
                      <m:t>D</m:t>
                    </m:r>
                    <m:r>
                      <m:rPr>
                        <m:sty m:val="p"/>
                      </m:rPr>
                      <a:rPr lang="en-US" sz="1800" baseline="-25000">
                        <a:latin typeface="Cambria Math" panose="02040503050406030204" pitchFamily="18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m:t>xy</m:t>
                    </m:r>
                  </m:oMath>
                </a14:m>
                <a:r>
                  <a:rPr lang="en-NL" sz="1800" dirty="0"/>
                  <a:t> </a:t>
                </a:r>
                <a:r>
                  <a:rPr lang="en-NL" sz="18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= 121 </a:t>
                </a:r>
                <a:r>
                  <a:rPr lang="en-NL" sz="1800" dirty="0">
                    <a:latin typeface="Symbol" pitchFamily="2" charset="2"/>
                    <a:ea typeface="Verdana" panose="020B0604030504040204" pitchFamily="34" charset="0"/>
                    <a:cs typeface="Verdana" panose="020B0604030504040204" pitchFamily="34" charset="0"/>
                  </a:rPr>
                  <a:t>m</a:t>
                </a:r>
                <a:r>
                  <a:rPr lang="en-NL" sz="18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m/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NL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Verdana" panose="020B0604030504040204" pitchFamily="34" charset="0"/>
                          </a:rPr>
                        </m:ctrlPr>
                      </m:radPr>
                      <m:deg/>
                      <m:e>
                        <m:r>
                          <m:rPr>
                            <m:sty m:val="p"/>
                          </m:rPr>
                          <a:rPr lang="en-US" sz="180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Verdana" panose="020B0604030504040204" pitchFamily="34" charset="0"/>
                          </a:rPr>
                          <m:t>cm</m:t>
                        </m:r>
                      </m:e>
                    </m:rad>
                  </m:oMath>
                </a14:m>
                <a:r>
                  <a:rPr lang="en-NL" sz="18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24C31ADA-D68C-A947-A970-43DB32125D8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4900" y="1814736"/>
                <a:ext cx="10297144" cy="3567772"/>
              </a:xfrm>
              <a:prstGeom prst="rect">
                <a:avLst/>
              </a:prstGeom>
              <a:blipFill>
                <a:blip r:embed="rId8"/>
                <a:stretch>
                  <a:fillRect t="-1068" r="-1108" b="-1779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E2700DBA-9072-2C46-87EF-B3DFC499877D}"/>
              </a:ext>
            </a:extLst>
          </p:cNvPr>
          <p:cNvSpPr/>
          <p:nvPr/>
        </p:nvSpPr>
        <p:spPr>
          <a:xfrm>
            <a:off x="2536413" y="5363924"/>
            <a:ext cx="59298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kern="0" dirty="0">
                <a:solidFill>
                  <a:srgbClr val="0066FF"/>
                </a:solidFill>
                <a:latin typeface="Verdana"/>
                <a:cs typeface="Verdana"/>
              </a:rPr>
              <a:t>*the chip was successfully repaired in 2023 Bonn</a:t>
            </a:r>
            <a:endParaRPr lang="en-NL" sz="1800" dirty="0"/>
          </a:p>
        </p:txBody>
      </p:sp>
    </p:spTree>
    <p:extLst>
      <p:ext uri="{BB962C8B-B14F-4D97-AF65-F5344CB8AC3E}">
        <p14:creationId xmlns:p14="http://schemas.microsoft.com/office/powerpoint/2010/main" val="2154228550"/>
      </p:ext>
    </p:extLst>
  </p:cSld>
  <p:clrMapOvr>
    <a:masterClrMapping/>
  </p:clrMapOvr>
  <p:transition spd="slow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on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6400" y="457200"/>
            <a:ext cx="2489200" cy="965200"/>
          </a:xfrm>
          <a:prstGeom prst="rect">
            <a:avLst/>
          </a:prstGeom>
        </p:spPr>
      </p:pic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514600" y="260648"/>
            <a:ext cx="7924800" cy="775320"/>
          </a:xfrm>
        </p:spPr>
        <p:txBody>
          <a:bodyPr anchor="ctr"/>
          <a:lstStyle/>
          <a:p>
            <a:pPr marL="342900" lvl="2" indent="-342900">
              <a:spcBef>
                <a:spcPct val="20000"/>
              </a:spcBef>
            </a:pPr>
            <a:br>
              <a:rPr lang="en-US" sz="3200" dirty="0">
                <a:solidFill>
                  <a:srgbClr val="000000"/>
                </a:solidFill>
                <a:latin typeface="Verdana"/>
                <a:cs typeface="Verdana"/>
              </a:rPr>
            </a:br>
            <a:r>
              <a:rPr lang="en-US" sz="3200" dirty="0">
                <a:solidFill>
                  <a:srgbClr val="000000"/>
                </a:solidFill>
                <a:latin typeface="Verdana"/>
                <a:cs typeface="Verdana"/>
              </a:rPr>
              <a:t> </a:t>
            </a:r>
            <a:endParaRPr lang="en-GB" altLang="en-US" sz="4000" b="0" dirty="0">
              <a:latin typeface="Verdana"/>
              <a:cs typeface="Verdana"/>
            </a:endParaRPr>
          </a:p>
        </p:txBody>
      </p:sp>
      <p:pic>
        <p:nvPicPr>
          <p:cNvPr id="307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2232025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LCTPClogo_simple.wb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 flipH="1" flipV="1">
            <a:off x="304800" y="5562600"/>
            <a:ext cx="1600200" cy="915012"/>
          </a:xfrm>
          <a:prstGeom prst="rect">
            <a:avLst/>
          </a:prstGeom>
        </p:spPr>
      </p:pic>
      <p:pic>
        <p:nvPicPr>
          <p:cNvPr id="25" name="Picture 24" descr="ildlogoTransparant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69576" y="5791200"/>
            <a:ext cx="1089024" cy="69697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B5751A4-A1C8-994A-A53E-C7F6319043C6}"/>
              </a:ext>
            </a:extLst>
          </p:cNvPr>
          <p:cNvSpPr/>
          <p:nvPr/>
        </p:nvSpPr>
        <p:spPr>
          <a:xfrm>
            <a:off x="3084073" y="548680"/>
            <a:ext cx="616547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28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Tracking </a:t>
            </a:r>
            <a:r>
              <a:rPr lang="nl-NL" sz="2800" kern="0" dirty="0" err="1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resolution</a:t>
            </a:r>
            <a:r>
              <a:rPr lang="nl-NL" sz="28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 </a:t>
            </a:r>
            <a:r>
              <a:rPr lang="nl-NL" sz="2800" kern="0" dirty="0" err="1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and</a:t>
            </a:r>
            <a:r>
              <a:rPr lang="nl-NL" sz="28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 </a:t>
            </a:r>
            <a:r>
              <a:rPr lang="nl-NL" sz="2800" kern="0" dirty="0" err="1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precision</a:t>
            </a:r>
            <a:endParaRPr lang="nl-NL" sz="2800" kern="0" dirty="0">
              <a:solidFill>
                <a:srgbClr val="FF0000"/>
              </a:solidFill>
              <a:latin typeface="Verdana"/>
              <a:ea typeface="+mj-ea"/>
              <a:cs typeface="Verdana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4C31ADA-D68C-A947-A970-43DB32125D80}"/>
              </a:ext>
            </a:extLst>
          </p:cNvPr>
          <p:cNvSpPr/>
          <p:nvPr/>
        </p:nvSpPr>
        <p:spPr>
          <a:xfrm>
            <a:off x="1361456" y="1710432"/>
            <a:ext cx="1029714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Clr>
                <a:srgbClr val="FF6600"/>
              </a:buClr>
              <a:buSzPct val="100000"/>
              <a:buBlip>
                <a:blip r:embed="rId7"/>
              </a:buBlip>
            </a:pPr>
            <a:r>
              <a:rPr lang="en-US" sz="2000" kern="0" dirty="0">
                <a:solidFill>
                  <a:srgbClr val="0066FF"/>
                </a:solidFill>
                <a:latin typeface="Verdana"/>
                <a:cs typeface="Verdana"/>
              </a:rPr>
              <a:t>Results for the module showed that:</a:t>
            </a:r>
          </a:p>
          <a:p>
            <a:pPr marL="800100" lvl="1" indent="-342900">
              <a:spcBef>
                <a:spcPct val="20000"/>
              </a:spcBef>
              <a:buClr>
                <a:srgbClr val="FF6600"/>
              </a:buClr>
              <a:buSzPct val="100000"/>
              <a:buBlip>
                <a:blip r:embed="rId7"/>
              </a:buBlip>
            </a:pPr>
            <a:r>
              <a:rPr lang="en-US" sz="2000" kern="0" dirty="0">
                <a:solidFill>
                  <a:srgbClr val="0066FF"/>
                </a:solidFill>
                <a:latin typeface="Verdana"/>
                <a:cs typeface="Verdana"/>
              </a:rPr>
              <a:t>the HV of the guard wires was well tuned</a:t>
            </a:r>
          </a:p>
          <a:p>
            <a:pPr marL="800100" lvl="1" indent="-342900">
              <a:spcBef>
                <a:spcPct val="20000"/>
              </a:spcBef>
              <a:buClr>
                <a:srgbClr val="FF6600"/>
              </a:buClr>
              <a:buSzPct val="100000"/>
              <a:buBlip>
                <a:blip r:embed="rId7"/>
              </a:buBlip>
            </a:pPr>
            <a:r>
              <a:rPr lang="en-US" sz="2000" kern="0" dirty="0">
                <a:solidFill>
                  <a:srgbClr val="0066FF"/>
                </a:solidFill>
                <a:latin typeface="Verdana"/>
                <a:cs typeface="Verdana"/>
              </a:rPr>
              <a:t>B=0 T rms residuals in the module plane </a:t>
            </a:r>
            <a:r>
              <a:rPr lang="en-US" sz="2000" kern="0" dirty="0" err="1">
                <a:latin typeface="Verdana"/>
                <a:cs typeface="Verdana"/>
              </a:rPr>
              <a:t>xy</a:t>
            </a:r>
            <a:r>
              <a:rPr lang="en-US" sz="2000" kern="0" dirty="0">
                <a:latin typeface="Verdana"/>
                <a:cs typeface="Verdana"/>
              </a:rPr>
              <a:t> 13 </a:t>
            </a:r>
            <a:r>
              <a:rPr lang="en-US" sz="2000" kern="0" dirty="0">
                <a:latin typeface="Symbol" pitchFamily="2" charset="2"/>
                <a:cs typeface="Verdana"/>
              </a:rPr>
              <a:t>m</a:t>
            </a:r>
            <a:r>
              <a:rPr lang="en-US" sz="2000" kern="0" dirty="0">
                <a:latin typeface="Verdana"/>
                <a:cs typeface="Verdana"/>
              </a:rPr>
              <a:t>m </a:t>
            </a:r>
            <a:r>
              <a:rPr lang="en-US" sz="2000" kern="0" dirty="0">
                <a:solidFill>
                  <a:srgbClr val="0066FF"/>
                </a:solidFill>
                <a:latin typeface="Verdana"/>
                <a:cs typeface="Verdana"/>
              </a:rPr>
              <a:t>and </a:t>
            </a:r>
            <a:r>
              <a:rPr lang="en-US" sz="2000" kern="0" dirty="0">
                <a:latin typeface="Verdana"/>
                <a:cs typeface="Verdana"/>
              </a:rPr>
              <a:t>z 15 </a:t>
            </a:r>
            <a:r>
              <a:rPr lang="en-US" sz="2000" kern="0" dirty="0">
                <a:latin typeface="Symbol" pitchFamily="2" charset="2"/>
                <a:cs typeface="Verdana"/>
              </a:rPr>
              <a:t>m</a:t>
            </a:r>
            <a:r>
              <a:rPr lang="en-US" sz="2000" kern="0" dirty="0">
                <a:latin typeface="Verdana"/>
                <a:cs typeface="Verdana"/>
              </a:rPr>
              <a:t>m</a:t>
            </a:r>
          </a:p>
          <a:p>
            <a:pPr marL="800100" lvl="1" indent="-342900">
              <a:spcBef>
                <a:spcPct val="20000"/>
              </a:spcBef>
              <a:buClr>
                <a:srgbClr val="FF6600"/>
              </a:buClr>
              <a:buSzPct val="100000"/>
              <a:buBlip>
                <a:blip r:embed="rId7"/>
              </a:buBlip>
            </a:pPr>
            <a:r>
              <a:rPr lang="en-US" sz="2000" kern="0" dirty="0">
                <a:solidFill>
                  <a:srgbClr val="0066FF"/>
                </a:solidFill>
                <a:latin typeface="Verdana"/>
                <a:cs typeface="Verdana"/>
              </a:rPr>
              <a:t>The results are compatible with (very) high stats quad measurement</a:t>
            </a:r>
          </a:p>
          <a:p>
            <a:pPr marL="800100" lvl="1" indent="-342900">
              <a:spcBef>
                <a:spcPct val="20000"/>
              </a:spcBef>
              <a:buClr>
                <a:srgbClr val="FF6600"/>
              </a:buClr>
              <a:buSzPct val="100000"/>
              <a:buBlip>
                <a:blip r:embed="rId7"/>
              </a:buBlip>
            </a:pPr>
            <a:r>
              <a:rPr lang="en-US" sz="2000" kern="0" dirty="0">
                <a:solidFill>
                  <a:srgbClr val="0066FF"/>
                </a:solidFill>
                <a:latin typeface="Verdana"/>
                <a:cs typeface="Verdana"/>
              </a:rPr>
              <a:t>B= 1 T rms residuals in the plane </a:t>
            </a:r>
            <a:r>
              <a:rPr lang="en-US" sz="2000" kern="0" dirty="0" err="1">
                <a:latin typeface="Verdana"/>
                <a:cs typeface="Verdana"/>
              </a:rPr>
              <a:t>xy</a:t>
            </a:r>
            <a:r>
              <a:rPr lang="en-US" sz="2000" kern="0" dirty="0">
                <a:latin typeface="Verdana"/>
                <a:cs typeface="Verdana"/>
              </a:rPr>
              <a:t> 13 </a:t>
            </a:r>
            <a:r>
              <a:rPr lang="en-US" sz="2000" kern="0" dirty="0">
                <a:latin typeface="Symbol" pitchFamily="2" charset="2"/>
                <a:cs typeface="Verdana"/>
              </a:rPr>
              <a:t>m</a:t>
            </a:r>
            <a:r>
              <a:rPr lang="en-US" sz="2000" kern="0" dirty="0">
                <a:latin typeface="Verdana"/>
                <a:cs typeface="Verdana"/>
              </a:rPr>
              <a:t>m </a:t>
            </a:r>
            <a:r>
              <a:rPr lang="en-US" sz="2000" kern="0" dirty="0">
                <a:solidFill>
                  <a:srgbClr val="0066FF"/>
                </a:solidFill>
                <a:latin typeface="Verdana"/>
                <a:cs typeface="Verdana"/>
              </a:rPr>
              <a:t>and </a:t>
            </a:r>
            <a:r>
              <a:rPr lang="en-US" sz="2000" kern="0" dirty="0">
                <a:latin typeface="Verdana"/>
                <a:cs typeface="Verdana"/>
              </a:rPr>
              <a:t>z 20 </a:t>
            </a:r>
            <a:r>
              <a:rPr lang="en-US" sz="2000" kern="0" dirty="0">
                <a:latin typeface="Symbol" pitchFamily="2" charset="2"/>
                <a:cs typeface="Verdana"/>
              </a:rPr>
              <a:t>m</a:t>
            </a:r>
            <a:r>
              <a:rPr lang="en-US" sz="2000" kern="0" dirty="0">
                <a:latin typeface="Verdana"/>
                <a:cs typeface="Verdana"/>
              </a:rPr>
              <a:t>m; </a:t>
            </a:r>
          </a:p>
          <a:p>
            <a:pPr marL="342900" indent="-342900">
              <a:spcBef>
                <a:spcPct val="20000"/>
              </a:spcBef>
              <a:buClr>
                <a:srgbClr val="FF6600"/>
              </a:buClr>
              <a:buSzPct val="100000"/>
              <a:buBlip>
                <a:blip r:embed="rId7"/>
              </a:buBlip>
            </a:pPr>
            <a:r>
              <a:rPr lang="en-US" sz="2000" kern="0" dirty="0">
                <a:solidFill>
                  <a:srgbClr val="0066FF"/>
                </a:solidFill>
                <a:latin typeface="Verdana"/>
                <a:cs typeface="Verdana"/>
              </a:rPr>
              <a:t>High tracking precision is demonstrated with small systematics  </a:t>
            </a:r>
          </a:p>
          <a:p>
            <a:pPr marL="800100" lvl="1" indent="-342900">
              <a:spcBef>
                <a:spcPct val="20000"/>
              </a:spcBef>
              <a:buClr>
                <a:srgbClr val="FF6600"/>
              </a:buClr>
              <a:buSzPct val="100000"/>
              <a:buBlip>
                <a:blip r:embed="rId7"/>
              </a:buBlip>
            </a:pPr>
            <a:r>
              <a:rPr lang="en-US" sz="2000" kern="0" dirty="0">
                <a:solidFill>
                  <a:srgbClr val="0066FF"/>
                </a:solidFill>
                <a:latin typeface="Verdana"/>
                <a:cs typeface="Verdana"/>
              </a:rPr>
              <a:t>deformations </a:t>
            </a:r>
            <a:r>
              <a:rPr lang="en-US" sz="2000" kern="0" dirty="0" err="1">
                <a:solidFill>
                  <a:srgbClr val="0066FF"/>
                </a:solidFill>
                <a:latin typeface="Verdana"/>
                <a:cs typeface="Verdana"/>
              </a:rPr>
              <a:t>xy</a:t>
            </a:r>
            <a:r>
              <a:rPr lang="en-US" sz="2000" kern="0" dirty="0">
                <a:solidFill>
                  <a:srgbClr val="0066FF"/>
                </a:solidFill>
                <a:latin typeface="Verdana"/>
                <a:cs typeface="Verdana"/>
              </a:rPr>
              <a:t> stay below </a:t>
            </a:r>
            <a:r>
              <a:rPr lang="en-US" sz="2000" kern="0" dirty="0">
                <a:latin typeface="Verdana"/>
                <a:cs typeface="Verdana"/>
              </a:rPr>
              <a:t>13 </a:t>
            </a:r>
            <a:r>
              <a:rPr lang="en-US" sz="2000" kern="0" dirty="0">
                <a:latin typeface="Symbol" pitchFamily="2" charset="2"/>
                <a:cs typeface="Verdana"/>
              </a:rPr>
              <a:t>m</a:t>
            </a:r>
            <a:r>
              <a:rPr lang="en-US" sz="2000" kern="0" dirty="0">
                <a:latin typeface="Verdana"/>
                <a:cs typeface="Verdana"/>
              </a:rPr>
              <a:t>m</a:t>
            </a:r>
          </a:p>
          <a:p>
            <a:pPr lvl="1">
              <a:spcBef>
                <a:spcPct val="20000"/>
              </a:spcBef>
              <a:buClr>
                <a:srgbClr val="FF6600"/>
              </a:buClr>
              <a:buSzPct val="100000"/>
            </a:pPr>
            <a:endParaRPr lang="en-US" sz="2000" kern="0" dirty="0">
              <a:latin typeface="Verdana"/>
              <a:cs typeface="Verdana"/>
            </a:endParaRPr>
          </a:p>
          <a:p>
            <a:pPr marL="342900" indent="-342900">
              <a:spcBef>
                <a:spcPct val="20000"/>
              </a:spcBef>
              <a:buClr>
                <a:srgbClr val="FF6600"/>
              </a:buClr>
              <a:buSzPct val="100000"/>
              <a:buBlip>
                <a:blip r:embed="rId7"/>
              </a:buBlip>
            </a:pPr>
            <a:r>
              <a:rPr lang="en-US" sz="2000" kern="0" dirty="0">
                <a:latin typeface="Verdana"/>
                <a:cs typeface="Verdana"/>
              </a:rPr>
              <a:t> Published in </a:t>
            </a:r>
            <a:r>
              <a:rPr lang="en-GB" sz="2000" dirty="0">
                <a:solidFill>
                  <a:srgbClr val="FF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8"/>
              </a:rPr>
              <a:t>Nucl. Instrum. Meth. A </a:t>
            </a:r>
            <a:r>
              <a:rPr lang="en-GB" sz="2000" dirty="0">
                <a:solidFill>
                  <a:srgbClr val="0066FF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8"/>
              </a:rPr>
              <a:t>1075 (2025) 345 </a:t>
            </a:r>
            <a:endParaRPr lang="en-US" sz="2000" kern="0" dirty="0">
              <a:latin typeface="Verdana"/>
              <a:cs typeface="Verdana"/>
            </a:endParaRPr>
          </a:p>
          <a:p>
            <a:pPr>
              <a:buNone/>
            </a:pPr>
            <a:r>
              <a:rPr lang="en-GB" sz="2000" dirty="0">
                <a:solidFill>
                  <a:srgbClr val="0066FF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Towards a Pixel TPC part I: construction and test of a 32-chip </a:t>
            </a:r>
            <a:r>
              <a:rPr lang="en-GB" sz="2000" dirty="0" err="1">
                <a:solidFill>
                  <a:srgbClr val="0066FF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GridPix</a:t>
            </a:r>
            <a:r>
              <a:rPr lang="en-GB" sz="2000" dirty="0">
                <a:solidFill>
                  <a:srgbClr val="0066FF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detector</a:t>
            </a:r>
            <a:endParaRPr lang="en-GB" sz="2000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buNone/>
            </a:pPr>
            <a:r>
              <a:rPr lang="en-GB" sz="2000" dirty="0">
                <a:solidFill>
                  <a:srgbClr val="0066FF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8841631"/>
      </p:ext>
    </p:extLst>
  </p:cSld>
  <p:clrMapOvr>
    <a:masterClrMapping/>
  </p:clrMapOvr>
  <p:transition spd="slow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1524000" y="461963"/>
            <a:ext cx="9906000" cy="452437"/>
          </a:xfrm>
        </p:spPr>
        <p:txBody>
          <a:bodyPr/>
          <a:lstStyle/>
          <a:p>
            <a:pPr algn="l"/>
            <a:r>
              <a:rPr lang="en-US" sz="3600" b="0" dirty="0">
                <a:latin typeface="Verdana"/>
                <a:cs typeface="Verdana"/>
              </a:rPr>
              <a:t>Simulation of ILD TPC with pixel readout</a:t>
            </a:r>
            <a:endParaRPr lang="en-GB" altLang="en-US" sz="3600" b="0" dirty="0">
              <a:latin typeface="Verdana"/>
              <a:cs typeface="Verdana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33400" y="1219200"/>
            <a:ext cx="6096000" cy="382258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spcBef>
                <a:spcPct val="20000"/>
              </a:spcBef>
              <a:buClr>
                <a:srgbClr val="FF66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2000" dirty="0">
                <a:latin typeface="Verdana"/>
                <a:cs typeface="Verdana"/>
              </a:rPr>
              <a:t>To study the performance of a large </a:t>
            </a:r>
            <a:r>
              <a:rPr lang="en-US" sz="2000" dirty="0" err="1">
                <a:latin typeface="Verdana"/>
                <a:cs typeface="Verdana"/>
              </a:rPr>
              <a:t>pixelized</a:t>
            </a:r>
            <a:r>
              <a:rPr lang="en-US" sz="2000" dirty="0">
                <a:latin typeface="Verdana"/>
                <a:cs typeface="Verdana"/>
              </a:rPr>
              <a:t> TPC, the pixel readout was implemented in the full ILD DD4HEP (Geant4) simulation</a:t>
            </a:r>
          </a:p>
          <a:p>
            <a:pPr marL="342900" indent="-342900">
              <a:spcBef>
                <a:spcPct val="20000"/>
              </a:spcBef>
              <a:buClr>
                <a:srgbClr val="FF66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2000" dirty="0">
                <a:latin typeface="Verdana"/>
                <a:cs typeface="Verdana"/>
              </a:rPr>
              <a:t>Changed the existing TPC pad readout to a pixel readout</a:t>
            </a:r>
          </a:p>
          <a:p>
            <a:pPr marL="342900" indent="-342900">
              <a:spcBef>
                <a:spcPct val="20000"/>
              </a:spcBef>
              <a:buClr>
                <a:srgbClr val="FF66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2000" dirty="0">
                <a:latin typeface="Verdana"/>
                <a:cs typeface="Verdana"/>
              </a:rPr>
              <a:t>Adapted </a:t>
            </a:r>
            <a:r>
              <a:rPr lang="en-US" sz="2000" dirty="0" err="1">
                <a:latin typeface="Verdana"/>
                <a:cs typeface="Verdana"/>
              </a:rPr>
              <a:t>Kalman</a:t>
            </a:r>
            <a:r>
              <a:rPr lang="en-US" sz="2000" dirty="0">
                <a:latin typeface="Verdana"/>
                <a:cs typeface="Verdana"/>
              </a:rPr>
              <a:t> filter track reconstruction to pixels</a:t>
            </a:r>
          </a:p>
          <a:p>
            <a:pPr marL="342900" lvl="0" indent="-342900">
              <a:spcBef>
                <a:spcPct val="20000"/>
              </a:spcBef>
              <a:buClr>
                <a:srgbClr val="FF6600"/>
              </a:buClr>
              <a:buSzPct val="100000"/>
              <a:buFont typeface="Wingdings" panose="05000000000000000000" pitchFamily="2" charset="2"/>
              <a:buChar char="§"/>
            </a:pPr>
            <a:endParaRPr lang="en-US" sz="2000" dirty="0">
              <a:latin typeface="Verdana"/>
              <a:cs typeface="Verdana"/>
            </a:endParaRPr>
          </a:p>
          <a:p>
            <a:pPr marL="342900" lvl="0" indent="-342900">
              <a:spcBef>
                <a:spcPct val="20000"/>
              </a:spcBef>
              <a:buClr>
                <a:srgbClr val="FF6600"/>
              </a:buClr>
              <a:buSzPct val="100000"/>
            </a:pPr>
            <a:endParaRPr lang="en-US" sz="2000" kern="0" dirty="0">
              <a:solidFill>
                <a:srgbClr val="000000"/>
              </a:solidFill>
              <a:latin typeface="Verdana"/>
              <a:cs typeface="Verdana"/>
            </a:endParaRPr>
          </a:p>
          <a:p>
            <a:pPr marL="342900" lvl="0" indent="-342900">
              <a:spcBef>
                <a:spcPct val="20000"/>
              </a:spcBef>
              <a:buClr>
                <a:srgbClr val="FF6600"/>
              </a:buClr>
              <a:buSzPct val="100000"/>
              <a:buFont typeface="Wingdings" panose="05000000000000000000" pitchFamily="2" charset="2"/>
              <a:buChar char="§"/>
            </a:pPr>
            <a:endParaRPr lang="en-US" sz="2200" kern="0" dirty="0">
              <a:solidFill>
                <a:srgbClr val="000000"/>
              </a:solidFill>
              <a:latin typeface="Verdana"/>
              <a:cs typeface="Verdana"/>
            </a:endParaRPr>
          </a:p>
        </p:txBody>
      </p:sp>
      <p:grpSp>
        <p:nvGrpSpPr>
          <p:cNvPr id="6" name="Groep 24">
            <a:extLst>
              <a:ext uri="{FF2B5EF4-FFF2-40B4-BE49-F238E27FC236}">
                <a16:creationId xmlns:a16="http://schemas.microsoft.com/office/drawing/2014/main" id="{3E408CF5-CD16-414B-B4F7-0B9EB97746A1}"/>
              </a:ext>
            </a:extLst>
          </p:cNvPr>
          <p:cNvGrpSpPr/>
          <p:nvPr/>
        </p:nvGrpSpPr>
        <p:grpSpPr>
          <a:xfrm>
            <a:off x="7924904" y="2457984"/>
            <a:ext cx="4024733" cy="4040674"/>
            <a:chOff x="5202442" y="3037086"/>
            <a:chExt cx="3437388" cy="3897716"/>
          </a:xfrm>
        </p:grpSpPr>
        <p:pic>
          <p:nvPicPr>
            <p:cNvPr id="7" name="Afbeelding 25">
              <a:extLst>
                <a:ext uri="{FF2B5EF4-FFF2-40B4-BE49-F238E27FC236}">
                  <a16:creationId xmlns:a16="http://schemas.microsoft.com/office/drawing/2014/main" id="{A8BB9E7B-E6B5-421F-BEE4-8CCB2F3EFD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lum/>
              <a:alphaModFix/>
            </a:blip>
            <a:srcRect l="45850" t="15358" r="9978" b="6475"/>
            <a:stretch/>
          </p:blipFill>
          <p:spPr>
            <a:xfrm>
              <a:off x="5202442" y="3037086"/>
              <a:ext cx="3437388" cy="318071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" name="Tekstvak 26">
              <a:extLst>
                <a:ext uri="{FF2B5EF4-FFF2-40B4-BE49-F238E27FC236}">
                  <a16:creationId xmlns:a16="http://schemas.microsoft.com/office/drawing/2014/main" id="{19220523-8212-47D6-B84D-3EB5391A35A1}"/>
                </a:ext>
              </a:extLst>
            </p:cNvPr>
            <p:cNvSpPr txBox="1"/>
            <p:nvPr/>
          </p:nvSpPr>
          <p:spPr>
            <a:xfrm>
              <a:off x="5577126" y="6251961"/>
              <a:ext cx="2833180" cy="6828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nl-NL" sz="2000" dirty="0">
                  <a:latin typeface="Verdana"/>
                  <a:cs typeface="Verdana"/>
                </a:rPr>
                <a:t>50 </a:t>
              </a:r>
              <a:r>
                <a:rPr lang="nl-NL" sz="2000" dirty="0" err="1">
                  <a:latin typeface="Verdana"/>
                  <a:cs typeface="Verdana"/>
                </a:rPr>
                <a:t>GeV</a:t>
              </a:r>
              <a:r>
                <a:rPr lang="nl-NL" sz="2000" dirty="0">
                  <a:latin typeface="Verdana"/>
                  <a:cs typeface="Verdana"/>
                </a:rPr>
                <a:t> muon track </a:t>
              </a:r>
              <a:r>
                <a:rPr lang="nl-NL" sz="2000" dirty="0" err="1">
                  <a:latin typeface="Verdana"/>
                  <a:cs typeface="Verdana"/>
                </a:rPr>
                <a:t>with</a:t>
              </a:r>
              <a:r>
                <a:rPr lang="nl-NL" sz="2000" dirty="0">
                  <a:latin typeface="Verdana"/>
                  <a:cs typeface="Verdana"/>
                </a:rPr>
                <a:t> </a:t>
              </a:r>
            </a:p>
            <a:p>
              <a:pPr algn="ctr"/>
              <a:r>
                <a:rPr lang="nl-NL" sz="2000" dirty="0">
                  <a:latin typeface="Verdana"/>
                  <a:cs typeface="Verdana"/>
                </a:rPr>
                <a:t>pixel </a:t>
              </a:r>
              <a:r>
                <a:rPr lang="nl-NL" sz="2000" dirty="0" err="1">
                  <a:latin typeface="Verdana"/>
                  <a:cs typeface="Verdana"/>
                </a:rPr>
                <a:t>readout</a:t>
              </a:r>
              <a:endParaRPr lang="en-GB" sz="2000" dirty="0">
                <a:latin typeface="Verdana"/>
                <a:cs typeface="Verdana"/>
              </a:endParaRPr>
            </a:p>
          </p:txBody>
        </p:sp>
        <p:pic>
          <p:nvPicPr>
            <p:cNvPr id="10" name="Afbeelding 27">
              <a:extLst>
                <a:ext uri="{FF2B5EF4-FFF2-40B4-BE49-F238E27FC236}">
                  <a16:creationId xmlns:a16="http://schemas.microsoft.com/office/drawing/2014/main" id="{AC6819F4-3A05-4382-856C-2AE74305B6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lum/>
              <a:alphaModFix/>
            </a:blip>
            <a:srcRect l="25896" t="18797" r="35241" b="25512"/>
            <a:stretch/>
          </p:blipFill>
          <p:spPr>
            <a:xfrm>
              <a:off x="5255456" y="4721324"/>
              <a:ext cx="1154784" cy="1191347"/>
            </a:xfrm>
            <a:prstGeom prst="rect">
              <a:avLst/>
            </a:prstGeom>
            <a:noFill/>
            <a:ln w="12600">
              <a:solidFill>
                <a:srgbClr val="000000"/>
              </a:solidFill>
              <a:prstDash val="solid"/>
            </a:ln>
          </p:spPr>
        </p:pic>
        <p:cxnSp>
          <p:nvCxnSpPr>
            <p:cNvPr id="11" name="Rechte verbindingslijn 28">
              <a:extLst>
                <a:ext uri="{FF2B5EF4-FFF2-40B4-BE49-F238E27FC236}">
                  <a16:creationId xmlns:a16="http://schemas.microsoft.com/office/drawing/2014/main" id="{4752641D-94E1-4E51-BFA6-79687C059AE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45894" y="4231481"/>
              <a:ext cx="1219200" cy="48577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hthoek 29">
              <a:extLst>
                <a:ext uri="{FF2B5EF4-FFF2-40B4-BE49-F238E27FC236}">
                  <a16:creationId xmlns:a16="http://schemas.microsoft.com/office/drawing/2014/main" id="{02C085DD-6515-404D-B9B7-22890ED8F29F}"/>
                </a:ext>
              </a:extLst>
            </p:cNvPr>
            <p:cNvSpPr/>
            <p:nvPr/>
          </p:nvSpPr>
          <p:spPr>
            <a:xfrm>
              <a:off x="6462688" y="4226079"/>
              <a:ext cx="100012" cy="13279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4" name="Rechte verbindingslijn 30">
              <a:extLst>
                <a:ext uri="{FF2B5EF4-FFF2-40B4-BE49-F238E27FC236}">
                  <a16:creationId xmlns:a16="http://schemas.microsoft.com/office/drawing/2014/main" id="{74FA51E8-48C8-49F6-AD4C-E797D2BE9C4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417310" y="4333307"/>
              <a:ext cx="145390" cy="157936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ep 13">
            <a:extLst>
              <a:ext uri="{FF2B5EF4-FFF2-40B4-BE49-F238E27FC236}">
                <a16:creationId xmlns:a16="http://schemas.microsoft.com/office/drawing/2014/main" id="{A29F506C-4372-4ACC-A899-B280F4673A99}"/>
              </a:ext>
            </a:extLst>
          </p:cNvPr>
          <p:cNvGrpSpPr/>
          <p:nvPr/>
        </p:nvGrpSpPr>
        <p:grpSpPr>
          <a:xfrm>
            <a:off x="3810000" y="3962400"/>
            <a:ext cx="4011835" cy="1803449"/>
            <a:chOff x="7138695" y="3060888"/>
            <a:chExt cx="4011835" cy="1803449"/>
          </a:xfrm>
        </p:grpSpPr>
        <p:pic>
          <p:nvPicPr>
            <p:cNvPr id="17" name="Afbeelding 5">
              <a:extLst>
                <a:ext uri="{FF2B5EF4-FFF2-40B4-BE49-F238E27FC236}">
                  <a16:creationId xmlns:a16="http://schemas.microsoft.com/office/drawing/2014/main" id="{9E208370-7D81-4A48-8B34-EADD9FF400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5978"/>
            <a:stretch/>
          </p:blipFill>
          <p:spPr>
            <a:xfrm>
              <a:off x="7138695" y="3060888"/>
              <a:ext cx="3926680" cy="1599361"/>
            </a:xfrm>
            <a:prstGeom prst="rect">
              <a:avLst/>
            </a:prstGeom>
          </p:spPr>
        </p:pic>
        <p:sp>
          <p:nvSpPr>
            <p:cNvPr id="18" name="Rechthoek 8">
              <a:extLst>
                <a:ext uri="{FF2B5EF4-FFF2-40B4-BE49-F238E27FC236}">
                  <a16:creationId xmlns:a16="http://schemas.microsoft.com/office/drawing/2014/main" id="{8F33CB74-9226-4E3E-AE52-2767AFA33921}"/>
                </a:ext>
              </a:extLst>
            </p:cNvPr>
            <p:cNvSpPr/>
            <p:nvPr/>
          </p:nvSpPr>
          <p:spPr>
            <a:xfrm rot="1142033">
              <a:off x="10053820" y="3250963"/>
              <a:ext cx="1096710" cy="161337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9" name="Afbeelding 6">
            <a:extLst>
              <a:ext uri="{FF2B5EF4-FFF2-40B4-BE49-F238E27FC236}">
                <a16:creationId xmlns:a16="http://schemas.microsoft.com/office/drawing/2014/main" id="{3EBF0D4A-322D-4D45-A833-AC61896CF03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0544"/>
          <a:stretch/>
        </p:blipFill>
        <p:spPr>
          <a:xfrm>
            <a:off x="152400" y="3826486"/>
            <a:ext cx="2976563" cy="1659914"/>
          </a:xfrm>
          <a:prstGeom prst="rect">
            <a:avLst/>
          </a:prstGeom>
        </p:spPr>
      </p:pic>
      <p:sp>
        <p:nvSpPr>
          <p:cNvPr id="20" name="Tekstvak 12">
            <a:extLst>
              <a:ext uri="{FF2B5EF4-FFF2-40B4-BE49-F238E27FC236}">
                <a16:creationId xmlns:a16="http://schemas.microsoft.com/office/drawing/2014/main" id="{0C7AAF03-D15E-4B2E-A88B-218902F5C626}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4610872" y="5490023"/>
            <a:ext cx="2095510" cy="646331"/>
          </a:xfrm>
          <a:prstGeom prst="rect">
            <a:avLst/>
          </a:prstGeom>
          <a:blipFill>
            <a:blip r:embed="rId5"/>
            <a:stretch>
              <a:fillRect l="-2326" t="-5660" r="-1744" b="-14151"/>
            </a:stretch>
          </a:blipFill>
        </p:spPr>
        <p:txBody>
          <a:bodyPr/>
          <a:lstStyle/>
          <a:p>
            <a:r>
              <a:rPr lang="en-GB">
                <a:noFill/>
              </a:rPr>
              <a:t> </a:t>
            </a:r>
          </a:p>
        </p:txBody>
      </p:sp>
      <p:sp>
        <p:nvSpPr>
          <p:cNvPr id="21" name="Tekstvak 11">
            <a:extLst>
              <a:ext uri="{FF2B5EF4-FFF2-40B4-BE49-F238E27FC236}">
                <a16:creationId xmlns:a16="http://schemas.microsoft.com/office/drawing/2014/main" id="{55FDCABD-356C-4CB3-91B6-33F314397B7D}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835860" y="5564096"/>
            <a:ext cx="1808572" cy="646331"/>
          </a:xfrm>
          <a:prstGeom prst="rect">
            <a:avLst/>
          </a:prstGeom>
          <a:blipFill>
            <a:blip r:embed="rId6"/>
            <a:stretch>
              <a:fillRect l="-2694" t="-5660" r="-2020" b="-14151"/>
            </a:stretch>
          </a:blipFill>
        </p:spPr>
        <p:txBody>
          <a:bodyPr/>
          <a:lstStyle/>
          <a:p>
            <a:r>
              <a:rPr lang="en-GB">
                <a:noFill/>
              </a:rPr>
              <a:t> 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438400" y="3886200"/>
            <a:ext cx="121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Verdana"/>
                <a:cs typeface="Verdana"/>
              </a:rPr>
              <a:t>pads</a:t>
            </a:r>
          </a:p>
        </p:txBody>
      </p:sp>
      <p:sp>
        <p:nvSpPr>
          <p:cNvPr id="23" name="Rectangle 22"/>
          <p:cNvSpPr/>
          <p:nvPr/>
        </p:nvSpPr>
        <p:spPr>
          <a:xfrm>
            <a:off x="6096000" y="3733800"/>
            <a:ext cx="92041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Verdana"/>
                <a:cs typeface="Verdana"/>
              </a:rPr>
              <a:t>pixels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C9F43F8B-51C9-9B4E-9D0F-E69B3F37FED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458"/>
          <a:stretch/>
        </p:blipFill>
        <p:spPr>
          <a:xfrm rot="5400000">
            <a:off x="6689876" y="1111786"/>
            <a:ext cx="1006806" cy="97379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3758719-56DC-2040-8ACD-3CE307EFD9ED}"/>
              </a:ext>
            </a:extLst>
          </p:cNvPr>
          <p:cNvSpPr/>
          <p:nvPr/>
        </p:nvSpPr>
        <p:spPr>
          <a:xfrm>
            <a:off x="8054937" y="1196752"/>
            <a:ext cx="35764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dirty="0">
                <a:latin typeface="Verdana"/>
                <a:cs typeface="Verdana"/>
              </a:rPr>
              <a:t>details: PhD </a:t>
            </a:r>
            <a:r>
              <a:rPr lang="nl-NL" dirty="0">
                <a:latin typeface="Verdana"/>
                <a:cs typeface="Verdana"/>
                <a:hlinkClick r:id="rId8"/>
              </a:rPr>
              <a:t>thesis</a:t>
            </a:r>
            <a:r>
              <a:rPr lang="nl-NL" dirty="0">
                <a:latin typeface="Verdana"/>
                <a:cs typeface="Verdana"/>
              </a:rPr>
              <a:t> Kees </a:t>
            </a:r>
            <a:r>
              <a:rPr lang="nl-NL" dirty="0" err="1">
                <a:latin typeface="Verdana"/>
                <a:cs typeface="Verdana"/>
              </a:rPr>
              <a:t>Ligtenberg</a:t>
            </a:r>
            <a:r>
              <a:rPr lang="nl-NL" dirty="0">
                <a:latin typeface="Verdana"/>
                <a:cs typeface="Verdana"/>
              </a:rPr>
              <a:t> 2022</a:t>
            </a:r>
            <a:endParaRPr lang="en-GB" dirty="0"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4833356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Afbeelding 9">
            <a:extLst>
              <a:ext uri="{FF2B5EF4-FFF2-40B4-BE49-F238E27FC236}">
                <a16:creationId xmlns:a16="http://schemas.microsoft.com/office/drawing/2014/main" id="{98ADD7E5-F6BD-4B8A-B514-A7EDCDAF19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1077" y="2133600"/>
            <a:ext cx="5934072" cy="4268368"/>
          </a:xfrm>
          <a:prstGeom prst="rect">
            <a:avLst/>
          </a:prstGeom>
        </p:spPr>
      </p:pic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2133600" y="461963"/>
            <a:ext cx="9906000" cy="452437"/>
          </a:xfrm>
        </p:spPr>
        <p:txBody>
          <a:bodyPr/>
          <a:lstStyle/>
          <a:p>
            <a:pPr algn="l"/>
            <a:r>
              <a:rPr lang="en-US" sz="3600" b="0" dirty="0">
                <a:latin typeface="Verdana"/>
                <a:cs typeface="Verdana"/>
              </a:rPr>
              <a:t>Performance of a </a:t>
            </a:r>
            <a:r>
              <a:rPr lang="en-US" sz="3600" b="0" dirty="0" err="1">
                <a:latin typeface="Verdana"/>
                <a:cs typeface="Verdana"/>
              </a:rPr>
              <a:t>GridPix</a:t>
            </a:r>
            <a:r>
              <a:rPr lang="en-US" sz="3600" b="0" dirty="0">
                <a:latin typeface="Verdana"/>
                <a:cs typeface="Verdana"/>
              </a:rPr>
              <a:t> TPC at ILC</a:t>
            </a:r>
            <a:endParaRPr lang="en-GB" altLang="en-US" sz="3600" b="0" dirty="0">
              <a:latin typeface="Verdana"/>
              <a:cs typeface="Verdana"/>
            </a:endParaRPr>
          </a:p>
        </p:txBody>
      </p:sp>
      <p:pic>
        <p:nvPicPr>
          <p:cNvPr id="30" name="Afbeelding 6">
            <a:extLst>
              <a:ext uri="{FF2B5EF4-FFF2-40B4-BE49-F238E27FC236}">
                <a16:creationId xmlns:a16="http://schemas.microsoft.com/office/drawing/2014/main" id="{B9823C7C-C9BF-468A-BC8E-7200092AF6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2674" y="2133600"/>
            <a:ext cx="4335026" cy="4282901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33400" y="1206853"/>
            <a:ext cx="11353800" cy="22221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ct val="20000"/>
              </a:spcBef>
              <a:buClr>
                <a:srgbClr val="FF66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2000" dirty="0">
                <a:latin typeface="Verdana"/>
                <a:cs typeface="Verdana"/>
              </a:rPr>
              <a:t>From full simulation the momentum resolution can be determined </a:t>
            </a:r>
          </a:p>
          <a:p>
            <a:pPr marL="342900" indent="-342900">
              <a:spcBef>
                <a:spcPct val="20000"/>
              </a:spcBef>
              <a:buClr>
                <a:srgbClr val="FF66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2000" dirty="0">
                <a:latin typeface="Verdana"/>
                <a:cs typeface="Verdana"/>
              </a:rPr>
              <a:t>Momentum resolution is about 15% better for the pixels with realistic coverage (with the quads arranged in modules coverage 59%) and deltas. </a:t>
            </a:r>
          </a:p>
          <a:p>
            <a:pPr marL="342900" lvl="0" indent="-342900">
              <a:spcBef>
                <a:spcPct val="20000"/>
              </a:spcBef>
              <a:buClr>
                <a:srgbClr val="FF6600"/>
              </a:buClr>
              <a:buSzPct val="100000"/>
              <a:buFont typeface="Wingdings" panose="05000000000000000000" pitchFamily="2" charset="2"/>
              <a:buChar char="§"/>
            </a:pPr>
            <a:endParaRPr lang="en-US" sz="2000" dirty="0">
              <a:latin typeface="Verdana"/>
              <a:cs typeface="Verdana"/>
            </a:endParaRPr>
          </a:p>
          <a:p>
            <a:pPr marL="342900" lvl="0" indent="-342900">
              <a:spcBef>
                <a:spcPct val="20000"/>
              </a:spcBef>
              <a:buClr>
                <a:srgbClr val="FF6600"/>
              </a:buClr>
              <a:buSzPct val="100000"/>
            </a:pPr>
            <a:endParaRPr lang="en-US" sz="2000" kern="0" dirty="0">
              <a:solidFill>
                <a:srgbClr val="000000"/>
              </a:solidFill>
              <a:latin typeface="Verdana"/>
              <a:cs typeface="Verdana"/>
            </a:endParaRPr>
          </a:p>
          <a:p>
            <a:pPr marL="342900" lvl="0" indent="-342900">
              <a:spcBef>
                <a:spcPct val="20000"/>
              </a:spcBef>
              <a:buClr>
                <a:srgbClr val="FF6600"/>
              </a:buClr>
              <a:buSzPct val="100000"/>
              <a:buFont typeface="Wingdings" panose="05000000000000000000" pitchFamily="2" charset="2"/>
              <a:buChar char="§"/>
            </a:pPr>
            <a:endParaRPr lang="en-US" sz="2200" kern="0" dirty="0">
              <a:solidFill>
                <a:srgbClr val="000000"/>
              </a:solidFill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4225288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Afbeelding 6">
            <a:extLst>
              <a:ext uri="{FF2B5EF4-FFF2-40B4-BE49-F238E27FC236}">
                <a16:creationId xmlns:a16="http://schemas.microsoft.com/office/drawing/2014/main" id="{3B2F6128-E4B0-AF4D-B59E-5964AFCCC1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224" t="5416" r="10487" b="5393"/>
          <a:stretch/>
        </p:blipFill>
        <p:spPr>
          <a:xfrm rot="17763818">
            <a:off x="5165305" y="1696189"/>
            <a:ext cx="3285893" cy="2630331"/>
          </a:xfrm>
          <a:prstGeom prst="rect">
            <a:avLst/>
          </a:prstGeom>
        </p:spPr>
      </p:pic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3311798" y="291480"/>
            <a:ext cx="5208042" cy="1080120"/>
          </a:xfrm>
        </p:spPr>
        <p:txBody>
          <a:bodyPr anchor="ctr"/>
          <a:lstStyle/>
          <a:p>
            <a:r>
              <a:rPr lang="en-GB" altLang="en-US" sz="4000" b="0" dirty="0">
                <a:latin typeface="Verdana"/>
                <a:cs typeface="Verdana"/>
              </a:rPr>
              <a:t>Pixel TPC</a:t>
            </a:r>
          </a:p>
        </p:txBody>
      </p:sp>
      <p:pic>
        <p:nvPicPr>
          <p:cNvPr id="3079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9" t="5901" r="5202" b="18501"/>
          <a:stretch>
            <a:fillRect/>
          </a:stretch>
        </p:blipFill>
        <p:spPr bwMode="auto">
          <a:xfrm flipH="1">
            <a:off x="3295347" y="2298086"/>
            <a:ext cx="2191053" cy="2426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Afbeelding 44">
            <a:extLst>
              <a:ext uri="{FF2B5EF4-FFF2-40B4-BE49-F238E27FC236}">
                <a16:creationId xmlns:a16="http://schemas.microsoft.com/office/drawing/2014/main" id="{CDEDC3A7-1097-49CA-8924-8BB5F0DD655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r="55828"/>
          <a:stretch>
            <a:fillRect/>
          </a:stretch>
        </p:blipFill>
        <p:spPr>
          <a:xfrm>
            <a:off x="1646118" y="2667000"/>
            <a:ext cx="1401882" cy="1780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TPC-Pixel-ComAcceptanceZoom.gif"/>
          <p:cNvPicPr>
            <a:picLocks noChangeAspect="1"/>
          </p:cNvPicPr>
          <p:nvPr/>
        </p:nvPicPr>
        <p:blipFill>
          <a:blip r:embed="rId6"/>
          <a:srcRect r="9979"/>
          <a:stretch>
            <a:fillRect/>
          </a:stretch>
        </p:blipFill>
        <p:spPr>
          <a:xfrm>
            <a:off x="9270930" y="2697022"/>
            <a:ext cx="2235270" cy="2408378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 bwMode="auto">
          <a:xfrm flipV="1">
            <a:off x="2438400" y="2743200"/>
            <a:ext cx="1524000" cy="7620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5" name="Straight Arrow Connector 14"/>
          <p:cNvCxnSpPr>
            <a:cxnSpLocks/>
          </p:cNvCxnSpPr>
          <p:nvPr/>
        </p:nvCxnSpPr>
        <p:spPr bwMode="auto">
          <a:xfrm flipV="1">
            <a:off x="4343400" y="2514600"/>
            <a:ext cx="2274352" cy="33833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0" name="TextBox 19"/>
          <p:cNvSpPr txBox="1"/>
          <p:nvPr/>
        </p:nvSpPr>
        <p:spPr>
          <a:xfrm>
            <a:off x="152400" y="5100935"/>
            <a:ext cx="1173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Verdana"/>
                <a:cs typeface="Verdana"/>
              </a:rPr>
              <a:t>(TimePix1)    </a:t>
            </a:r>
            <a:r>
              <a:rPr lang="en-US" dirty="0">
                <a:latin typeface="Verdana"/>
                <a:cs typeface="Verdana"/>
              </a:rPr>
              <a:t>TPX3 chip     Quad             Module                  TPC plane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28600" y="5634335"/>
            <a:ext cx="1021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Verdana"/>
                <a:cs typeface="Verdana"/>
              </a:rPr>
              <a:t>(2007-14)      </a:t>
            </a:r>
            <a:r>
              <a:rPr lang="en-US">
                <a:latin typeface="Verdana"/>
                <a:cs typeface="Verdana"/>
              </a:rPr>
              <a:t>2017           </a:t>
            </a:r>
            <a:r>
              <a:rPr lang="en-US" dirty="0">
                <a:latin typeface="Verdana"/>
                <a:cs typeface="Verdana"/>
              </a:rPr>
              <a:t>2018              2019                   </a:t>
            </a:r>
          </a:p>
        </p:txBody>
      </p:sp>
      <p:pic>
        <p:nvPicPr>
          <p:cNvPr id="14" name="Afbeelding 6">
            <a:extLst>
              <a:ext uri="{FF2B5EF4-FFF2-40B4-BE49-F238E27FC236}">
                <a16:creationId xmlns:a16="http://schemas.microsoft.com/office/drawing/2014/main" id="{7BF66A80-5CC3-41F5-949C-307378DC09C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lum/>
            <a:alphaModFix amt="64000"/>
          </a:blip>
          <a:srcRect l="8327" r="4591" b="4133"/>
          <a:stretch/>
        </p:blipFill>
        <p:spPr>
          <a:xfrm>
            <a:off x="8534400" y="228600"/>
            <a:ext cx="3147508" cy="237386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" name="Straight Arrow Connector 20"/>
          <p:cNvCxnSpPr>
            <a:cxnSpLocks/>
          </p:cNvCxnSpPr>
          <p:nvPr/>
        </p:nvCxnSpPr>
        <p:spPr bwMode="auto">
          <a:xfrm>
            <a:off x="6781800" y="3657600"/>
            <a:ext cx="3657600" cy="2286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7" name="Straight Arrow Connector 16"/>
          <p:cNvCxnSpPr/>
          <p:nvPr/>
        </p:nvCxnSpPr>
        <p:spPr bwMode="auto">
          <a:xfrm flipV="1">
            <a:off x="6781800" y="1676400"/>
            <a:ext cx="4572000" cy="19812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24" name="Picture 23" descr="ildlogoTransparant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10600" y="228600"/>
            <a:ext cx="838200" cy="536448"/>
          </a:xfrm>
          <a:prstGeom prst="rect">
            <a:avLst/>
          </a:prstGeom>
        </p:spPr>
      </p:pic>
      <p:pic>
        <p:nvPicPr>
          <p:cNvPr id="16" name="Picture 2" descr="D:\Freiburg\Octopuce\P1010021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0"/>
            <a:ext cx="1181301" cy="885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152400" y="4114800"/>
            <a:ext cx="14749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>
                <a:latin typeface="Verdana"/>
                <a:cs typeface="Verdana"/>
              </a:rPr>
              <a:t>(</a:t>
            </a:r>
            <a:r>
              <a:rPr lang="en-US" sz="1800" dirty="0" err="1">
                <a:latin typeface="Verdana"/>
                <a:cs typeface="Verdana"/>
              </a:rPr>
              <a:t>Octopuce</a:t>
            </a:r>
            <a:r>
              <a:rPr lang="en-US" sz="1800" dirty="0">
                <a:latin typeface="Verdana"/>
                <a:cs typeface="Verdana"/>
              </a:rPr>
              <a:t>)</a:t>
            </a:r>
            <a:endParaRPr lang="en-US" sz="1800" dirty="0"/>
          </a:p>
        </p:txBody>
      </p:sp>
    </p:spTree>
  </p:cSld>
  <p:clrMapOvr>
    <a:masterClrMapping/>
  </p:clrMapOvr>
  <p:transition spd="slow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408DEBDD-5BEC-37EF-C944-549431445C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877925" y="1319065"/>
            <a:ext cx="3388532" cy="5263829"/>
          </a:xfrm>
          <a:prstGeom prst="rect">
            <a:avLst/>
          </a:prstGeom>
        </p:spPr>
      </p:pic>
      <p:pic>
        <p:nvPicPr>
          <p:cNvPr id="11" name="Picture 10" descr="bon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6400" y="457200"/>
            <a:ext cx="2489200" cy="965200"/>
          </a:xfrm>
          <a:prstGeom prst="rect">
            <a:avLst/>
          </a:prstGeom>
        </p:spPr>
      </p:pic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514600" y="260648"/>
            <a:ext cx="7924800" cy="775320"/>
          </a:xfrm>
        </p:spPr>
        <p:txBody>
          <a:bodyPr anchor="ctr"/>
          <a:lstStyle/>
          <a:p>
            <a:pPr marL="342900" lvl="2" indent="-342900">
              <a:spcBef>
                <a:spcPct val="20000"/>
              </a:spcBef>
            </a:pPr>
            <a:br>
              <a:rPr lang="en-US" sz="3200" dirty="0">
                <a:solidFill>
                  <a:srgbClr val="000000"/>
                </a:solidFill>
                <a:latin typeface="Verdana"/>
                <a:cs typeface="Verdana"/>
              </a:rPr>
            </a:br>
            <a:endParaRPr lang="en-GB" altLang="en-US" sz="4000" b="0" dirty="0">
              <a:latin typeface="Verdana"/>
              <a:cs typeface="Verdana"/>
            </a:endParaRPr>
          </a:p>
        </p:txBody>
      </p:sp>
      <p:pic>
        <p:nvPicPr>
          <p:cNvPr id="307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2232025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LCTPClogo_simple.wb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 flipH="1" flipV="1">
            <a:off x="304800" y="5562600"/>
            <a:ext cx="1600200" cy="915012"/>
          </a:xfrm>
          <a:prstGeom prst="rect">
            <a:avLst/>
          </a:prstGeom>
        </p:spPr>
      </p:pic>
      <p:pic>
        <p:nvPicPr>
          <p:cNvPr id="25" name="Picture 24" descr="ildlogoTransparant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69576" y="5791200"/>
            <a:ext cx="1089024" cy="69697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B5751A4-A1C8-994A-A53E-C7F6319043C6}"/>
              </a:ext>
            </a:extLst>
          </p:cNvPr>
          <p:cNvSpPr/>
          <p:nvPr/>
        </p:nvSpPr>
        <p:spPr>
          <a:xfrm>
            <a:off x="3359696" y="539969"/>
            <a:ext cx="549541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Pixel TPC tracking studies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883329-1F52-BA4C-229D-2347B571B407}"/>
              </a:ext>
            </a:extLst>
          </p:cNvPr>
          <p:cNvSpPr txBox="1"/>
          <p:nvPr/>
        </p:nvSpPr>
        <p:spPr>
          <a:xfrm>
            <a:off x="1879106" y="1496978"/>
            <a:ext cx="932497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ILD tracking Performance for a Pixel TPC based on test beam </a:t>
            </a:r>
          </a:p>
          <a:p>
            <a:endParaRPr lang="en-NL" sz="2000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E498E08-8E6F-22B2-B90F-91327B82C69E}"/>
              </a:ext>
            </a:extLst>
          </p:cNvPr>
          <p:cNvSpPr txBox="1"/>
          <p:nvPr/>
        </p:nvSpPr>
        <p:spPr>
          <a:xfrm>
            <a:off x="228600" y="2578030"/>
            <a:ext cx="70915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</a:t>
            </a:r>
            <a:r>
              <a:rPr lang="en-NL" sz="18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ingle electron resolution    6 mm track(“pad”) resolution </a:t>
            </a:r>
            <a:endParaRPr lang="en-NL" sz="18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CF1A895-AB68-8AD4-48C1-DAED0FA4A1E8}"/>
              </a:ext>
            </a:extLst>
          </p:cNvPr>
          <p:cNvSpPr txBox="1"/>
          <p:nvPr/>
        </p:nvSpPr>
        <p:spPr>
          <a:xfrm>
            <a:off x="7896200" y="2038782"/>
            <a:ext cx="619506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 cm track resolution</a:t>
            </a:r>
            <a:endParaRPr lang="en-NL" sz="20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84C4A7E-1327-6D39-357C-E708B2E066B1}"/>
              </a:ext>
            </a:extLst>
          </p:cNvPr>
          <p:cNvSpPr txBox="1"/>
          <p:nvPr/>
        </p:nvSpPr>
        <p:spPr>
          <a:xfrm>
            <a:off x="2255902" y="5555648"/>
            <a:ext cx="916869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Each 10 cm we have a point with a resolution of &lt; 18 (31) </a:t>
            </a:r>
            <a:r>
              <a:rPr lang="en-NL" sz="1800" dirty="0">
                <a:solidFill>
                  <a:srgbClr val="0066FF"/>
                </a:solidFill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m</a:t>
            </a:r>
            <a:r>
              <a:rPr lang="en-NL" sz="18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</a:t>
            </a:r>
            <a:r>
              <a:rPr lang="en-GB" sz="18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on the track</a:t>
            </a:r>
          </a:p>
          <a:p>
            <a:r>
              <a:rPr lang="en-GB" sz="18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Comparable to performance of a silicon detector (but TPC gas material).</a:t>
            </a:r>
            <a:endParaRPr lang="en-NL" sz="1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A00393-A1AB-38ED-E54E-5A1A985ECCB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0820" y="2367329"/>
            <a:ext cx="2331878" cy="362239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2483D02-CF41-F77B-5D05-5C7FBF3EBA0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73016" y="2349284"/>
            <a:ext cx="2397102" cy="3723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626BEC8-69B3-0F4A-1F0C-130055CE0121}"/>
              </a:ext>
            </a:extLst>
          </p:cNvPr>
          <p:cNvSpPr txBox="1"/>
          <p:nvPr/>
        </p:nvSpPr>
        <p:spPr>
          <a:xfrm>
            <a:off x="1354688" y="2020778"/>
            <a:ext cx="704556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Running at B=3.5 T improves the resolution</a:t>
            </a:r>
            <a:endParaRPr lang="nl-NL" sz="2000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6E1845F-D278-BBFC-3503-44D63693FEC6}"/>
              </a:ext>
            </a:extLst>
          </p:cNvPr>
          <p:cNvSpPr txBox="1"/>
          <p:nvPr/>
        </p:nvSpPr>
        <p:spPr>
          <a:xfrm>
            <a:off x="573002" y="4437112"/>
            <a:ext cx="9890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L" sz="2400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T2K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90725047"/>
      </p:ext>
    </p:extLst>
  </p:cSld>
  <p:clrMapOvr>
    <a:masterClrMapping/>
  </p:clrMapOvr>
  <p:transition spd="slow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on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6400" y="457200"/>
            <a:ext cx="2489200" cy="965200"/>
          </a:xfrm>
          <a:prstGeom prst="rect">
            <a:avLst/>
          </a:prstGeom>
        </p:spPr>
      </p:pic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514600" y="260648"/>
            <a:ext cx="7924800" cy="775320"/>
          </a:xfrm>
        </p:spPr>
        <p:txBody>
          <a:bodyPr anchor="ctr"/>
          <a:lstStyle/>
          <a:p>
            <a:pPr marL="342900" lvl="2" indent="-342900">
              <a:spcBef>
                <a:spcPct val="20000"/>
              </a:spcBef>
            </a:pPr>
            <a:br>
              <a:rPr lang="en-US" sz="3200" dirty="0">
                <a:solidFill>
                  <a:srgbClr val="000000"/>
                </a:solidFill>
                <a:latin typeface="Verdana"/>
                <a:cs typeface="Verdana"/>
              </a:rPr>
            </a:br>
            <a:endParaRPr lang="en-GB" altLang="en-US" sz="4000" b="0" dirty="0">
              <a:latin typeface="Verdana"/>
              <a:cs typeface="Verdana"/>
            </a:endParaRPr>
          </a:p>
        </p:txBody>
      </p:sp>
      <p:pic>
        <p:nvPicPr>
          <p:cNvPr id="307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2232025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LCTPClogo_simple.wb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 flipH="1" flipV="1">
            <a:off x="304800" y="5562600"/>
            <a:ext cx="1600200" cy="915012"/>
          </a:xfrm>
          <a:prstGeom prst="rect">
            <a:avLst/>
          </a:prstGeom>
        </p:spPr>
      </p:pic>
      <p:pic>
        <p:nvPicPr>
          <p:cNvPr id="25" name="Picture 24" descr="ildlogoTransparant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69576" y="5791200"/>
            <a:ext cx="1089024" cy="69697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B5751A4-A1C8-994A-A53E-C7F6319043C6}"/>
              </a:ext>
            </a:extLst>
          </p:cNvPr>
          <p:cNvSpPr/>
          <p:nvPr/>
        </p:nvSpPr>
        <p:spPr>
          <a:xfrm>
            <a:off x="3359696" y="363130"/>
            <a:ext cx="67730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DESY </a:t>
            </a:r>
            <a:r>
              <a:rPr lang="nl-NL" sz="3200" kern="0" dirty="0" err="1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testbeam</a:t>
            </a:r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 Module Analysis</a:t>
            </a:r>
            <a:endParaRPr lang="nl-NL" sz="3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BD2F96-317E-46E9-8B30-07D6AEAAA013}"/>
              </a:ext>
            </a:extLst>
          </p:cNvPr>
          <p:cNvSpPr txBox="1"/>
          <p:nvPr/>
        </p:nvSpPr>
        <p:spPr>
          <a:xfrm>
            <a:off x="1271464" y="1124744"/>
            <a:ext cx="99550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L" sz="28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Particle identification (PID) performance </a:t>
            </a:r>
            <a:endParaRPr lang="en-NL" sz="2000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31DE7E-CABF-501C-4134-90ECCC42B9C7}"/>
              </a:ext>
            </a:extLst>
          </p:cNvPr>
          <p:cNvSpPr txBox="1"/>
          <p:nvPr/>
        </p:nvSpPr>
        <p:spPr>
          <a:xfrm>
            <a:off x="1193168" y="1996281"/>
            <a:ext cx="10111680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It is possible to study in test beam data the dE/dx or dN/dx of electrons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Pixel TPC has measurements with 55 </a:t>
            </a:r>
            <a:r>
              <a:rPr lang="en-US" sz="2000" kern="0" dirty="0">
                <a:solidFill>
                  <a:srgbClr val="0066FF"/>
                </a:solidFill>
                <a:latin typeface="Symbol" pitchFamily="2" charset="2"/>
                <a:cs typeface="Verdana"/>
              </a:rPr>
              <a:t>m</a:t>
            </a:r>
            <a:r>
              <a:rPr lang="en-US" sz="2000" kern="0" dirty="0">
                <a:solidFill>
                  <a:srgbClr val="0066FF"/>
                </a:solidFill>
                <a:latin typeface="Verdana"/>
                <a:cs typeface="Verdana"/>
              </a:rPr>
              <a:t>m</a:t>
            </a:r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pixel size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It detects single electrons with an efficiency &gt; 85%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This allows to measure the number of clusters (hits) as a function of the distance along the track </a:t>
            </a:r>
            <a:r>
              <a:rPr lang="en-NL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dN/dx </a:t>
            </a:r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(dE/dx) with high granularity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NL" sz="2000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advantage of hit counting in a Pixel TPC is – due to the digital read out -  that one is not including the fluctuations from the multiplication process in the charge measurement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Using e.g. a pad readout, the charge is used as a measure of dEdx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This readout has a worse granularity and includes avalanche fluctuations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One has to go to very small pads (‘pixels’) to measure the clusters </a:t>
            </a:r>
            <a:endParaRPr lang="en-NL" sz="1800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1"/>
            <a:endParaRPr lang="en-NL" sz="2000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3128498"/>
      </p:ext>
    </p:extLst>
  </p:cSld>
  <p:clrMapOvr>
    <a:masterClrMapping/>
  </p:clrMapOvr>
  <p:transition spd="slow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31C0027-7361-31D4-9077-38B2FD90ED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008329" y="700582"/>
            <a:ext cx="3876868" cy="53877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FAD4D7B-BC68-3852-105F-55AC6F1B0E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88050" y="650007"/>
            <a:ext cx="3876868" cy="5387706"/>
          </a:xfrm>
          <a:prstGeom prst="rect">
            <a:avLst/>
          </a:prstGeom>
        </p:spPr>
      </p:pic>
      <p:pic>
        <p:nvPicPr>
          <p:cNvPr id="11" name="Picture 10" descr="bonn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96400" y="457200"/>
            <a:ext cx="2489200" cy="965200"/>
          </a:xfrm>
          <a:prstGeom prst="rect">
            <a:avLst/>
          </a:prstGeom>
        </p:spPr>
      </p:pic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514600" y="260648"/>
            <a:ext cx="7924800" cy="775320"/>
          </a:xfrm>
        </p:spPr>
        <p:txBody>
          <a:bodyPr anchor="ctr"/>
          <a:lstStyle/>
          <a:p>
            <a:pPr marL="342900" lvl="2" indent="-342900">
              <a:spcBef>
                <a:spcPct val="20000"/>
              </a:spcBef>
            </a:pPr>
            <a:br>
              <a:rPr lang="en-US" sz="3200" dirty="0">
                <a:solidFill>
                  <a:srgbClr val="000000"/>
                </a:solidFill>
                <a:latin typeface="Verdana"/>
                <a:cs typeface="Verdana"/>
              </a:rPr>
            </a:br>
            <a:endParaRPr lang="en-GB" altLang="en-US" sz="4000" b="0" dirty="0">
              <a:latin typeface="Verdana"/>
              <a:cs typeface="Verdana"/>
            </a:endParaRPr>
          </a:p>
        </p:txBody>
      </p:sp>
      <p:pic>
        <p:nvPicPr>
          <p:cNvPr id="3077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2232025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LCTPClogo_simple.wb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0800000" flipH="1" flipV="1">
            <a:off x="304800" y="5562600"/>
            <a:ext cx="1600200" cy="915012"/>
          </a:xfrm>
          <a:prstGeom prst="rect">
            <a:avLst/>
          </a:prstGeom>
        </p:spPr>
      </p:pic>
      <p:pic>
        <p:nvPicPr>
          <p:cNvPr id="25" name="Picture 24" descr="ildlogoTransparant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69576" y="5791200"/>
            <a:ext cx="1089024" cy="69697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B5751A4-A1C8-994A-A53E-C7F6319043C6}"/>
              </a:ext>
            </a:extLst>
          </p:cNvPr>
          <p:cNvSpPr/>
          <p:nvPr/>
        </p:nvSpPr>
        <p:spPr>
          <a:xfrm>
            <a:off x="3359696" y="363130"/>
            <a:ext cx="67730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DESY </a:t>
            </a:r>
            <a:r>
              <a:rPr lang="nl-NL" sz="3200" kern="0" dirty="0" err="1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testbeam</a:t>
            </a:r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 Module Analysis</a:t>
            </a:r>
            <a:endParaRPr lang="nl-NL" sz="3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BD2F96-317E-46E9-8B30-07D6AEAAA013}"/>
              </a:ext>
            </a:extLst>
          </p:cNvPr>
          <p:cNvSpPr txBox="1"/>
          <p:nvPr/>
        </p:nvSpPr>
        <p:spPr>
          <a:xfrm>
            <a:off x="1499456" y="1124744"/>
            <a:ext cx="99550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L" sz="32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Testbeam PID performance</a:t>
            </a:r>
            <a:endParaRPr lang="en-NL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31DE7E-CABF-501C-4134-90ECCC42B9C7}"/>
              </a:ext>
            </a:extLst>
          </p:cNvPr>
          <p:cNvSpPr txBox="1"/>
          <p:nvPr/>
        </p:nvSpPr>
        <p:spPr>
          <a:xfrm>
            <a:off x="1941027" y="5152696"/>
            <a:ext cx="917306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B=0 T has a large Landau tail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B=1 T smaller Landau tail and a more gaussian distribution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 electron crossing 8 chips in the module has about 1000 hits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42E1823-6ED6-6CE1-F78B-E1BBBC6E9888}"/>
              </a:ext>
            </a:extLst>
          </p:cNvPr>
          <p:cNvSpPr txBox="1"/>
          <p:nvPr/>
        </p:nvSpPr>
        <p:spPr>
          <a:xfrm>
            <a:off x="4201081" y="2060848"/>
            <a:ext cx="1174839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NL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B=0 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2AFB9BE-BCFF-9183-0850-C2658E58D9D4}"/>
              </a:ext>
            </a:extLst>
          </p:cNvPr>
          <p:cNvSpPr txBox="1"/>
          <p:nvPr/>
        </p:nvSpPr>
        <p:spPr>
          <a:xfrm>
            <a:off x="9120545" y="2060847"/>
            <a:ext cx="1318855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NL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B=1 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3F609B6-E7CF-67BD-C590-085DA662E043}"/>
              </a:ext>
            </a:extLst>
          </p:cNvPr>
          <p:cNvSpPr txBox="1"/>
          <p:nvPr/>
        </p:nvSpPr>
        <p:spPr>
          <a:xfrm rot="16200000">
            <a:off x="-844568" y="3096761"/>
            <a:ext cx="333603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9"/>
              </a:rPr>
              <a:t>NIM A 1075 (2025) 345</a:t>
            </a:r>
            <a:endParaRPr lang="nl-NL" sz="2000" dirty="0"/>
          </a:p>
        </p:txBody>
      </p:sp>
    </p:spTree>
    <p:extLst>
      <p:ext uri="{BB962C8B-B14F-4D97-AF65-F5344CB8AC3E}">
        <p14:creationId xmlns:p14="http://schemas.microsoft.com/office/powerpoint/2010/main" val="950151786"/>
      </p:ext>
    </p:extLst>
  </p:cSld>
  <p:clrMapOvr>
    <a:masterClrMapping/>
  </p:clrMapOvr>
  <p:transition spd="slow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on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6400" y="457200"/>
            <a:ext cx="2489200" cy="965200"/>
          </a:xfrm>
          <a:prstGeom prst="rect">
            <a:avLst/>
          </a:prstGeom>
        </p:spPr>
      </p:pic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514600" y="260648"/>
            <a:ext cx="7924800" cy="775320"/>
          </a:xfrm>
        </p:spPr>
        <p:txBody>
          <a:bodyPr anchor="ctr"/>
          <a:lstStyle/>
          <a:p>
            <a:pPr marL="342900" lvl="2" indent="-342900">
              <a:spcBef>
                <a:spcPct val="20000"/>
              </a:spcBef>
            </a:pPr>
            <a:br>
              <a:rPr lang="en-US" sz="3200" dirty="0">
                <a:solidFill>
                  <a:srgbClr val="000000"/>
                </a:solidFill>
                <a:latin typeface="Verdana"/>
                <a:cs typeface="Verdana"/>
              </a:rPr>
            </a:br>
            <a:endParaRPr lang="en-GB" altLang="en-US" sz="4000" b="0" dirty="0">
              <a:latin typeface="Verdana"/>
              <a:cs typeface="Verdana"/>
            </a:endParaRPr>
          </a:p>
        </p:txBody>
      </p:sp>
      <p:pic>
        <p:nvPicPr>
          <p:cNvPr id="307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2232025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LCTPClogo_simple.wb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 flipH="1" flipV="1">
            <a:off x="304800" y="5562600"/>
            <a:ext cx="1600200" cy="915012"/>
          </a:xfrm>
          <a:prstGeom prst="rect">
            <a:avLst/>
          </a:prstGeom>
        </p:spPr>
      </p:pic>
      <p:pic>
        <p:nvPicPr>
          <p:cNvPr id="25" name="Picture 24" descr="ildlogoTransparant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69576" y="5791200"/>
            <a:ext cx="1089024" cy="69697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B5751A4-A1C8-994A-A53E-C7F6319043C6}"/>
              </a:ext>
            </a:extLst>
          </p:cNvPr>
          <p:cNvSpPr/>
          <p:nvPr/>
        </p:nvSpPr>
        <p:spPr>
          <a:xfrm>
            <a:off x="3359696" y="363130"/>
            <a:ext cx="67730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DESY </a:t>
            </a:r>
            <a:r>
              <a:rPr lang="nl-NL" sz="3200" kern="0" dirty="0" err="1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testbeam</a:t>
            </a:r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 Module Analysis</a:t>
            </a:r>
            <a:endParaRPr lang="nl-NL" sz="3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BD2F96-317E-46E9-8B30-07D6AEAAA013}"/>
              </a:ext>
            </a:extLst>
          </p:cNvPr>
          <p:cNvSpPr txBox="1"/>
          <p:nvPr/>
        </p:nvSpPr>
        <p:spPr>
          <a:xfrm>
            <a:off x="932922" y="980728"/>
            <a:ext cx="99550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L" sz="28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Analysis of PID performance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883329-1F52-BA4C-229D-2347B571B407}"/>
              </a:ext>
            </a:extLst>
          </p:cNvPr>
          <p:cNvSpPr txBox="1"/>
          <p:nvPr/>
        </p:nvSpPr>
        <p:spPr>
          <a:xfrm>
            <a:off x="1559496" y="1628800"/>
            <a:ext cx="9955088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Combine chips to form a 1 m long track with 60 % coverage for electrons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1800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Font typeface="Wingdings" pitchFamily="2" charset="2"/>
              <a:buChar char="q"/>
            </a:pPr>
            <a:r>
              <a:rPr lang="en-GB" sz="18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Method 1 ”</a:t>
            </a:r>
            <a:r>
              <a:rPr lang="en-GB" sz="1800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dEdx</a:t>
            </a:r>
            <a:r>
              <a:rPr lang="en-GB" sz="18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truncation”: </a:t>
            </a:r>
            <a:r>
              <a:rPr lang="en-GB" sz="18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reject large clusters and then run </a:t>
            </a:r>
            <a:r>
              <a:rPr lang="en-GB" sz="18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dEdx</a:t>
            </a:r>
            <a:r>
              <a:rPr lang="en-GB" sz="18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@ 90% using slices of 20 pixels along track (</a:t>
            </a:r>
            <a:r>
              <a:rPr lang="en-GB" sz="18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xy</a:t>
            </a:r>
            <a:r>
              <a:rPr lang="en-GB" sz="18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 (gives nr of selected hits). A large cluster has more than 6 hits in 5 consecutive pixels. </a:t>
            </a:r>
          </a:p>
          <a:p>
            <a:pPr marL="285750" indent="-285750">
              <a:buFont typeface="Wingdings" pitchFamily="2" charset="2"/>
              <a:buChar char="q"/>
            </a:pPr>
            <a:endParaRPr lang="en-GB" sz="1800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Font typeface="Wingdings" pitchFamily="2" charset="2"/>
              <a:buChar char="q"/>
            </a:pPr>
            <a:r>
              <a:rPr lang="en-GB" sz="18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Method 2 “Template fit”: </a:t>
            </a:r>
            <a:r>
              <a:rPr lang="en-GB" sz="18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fit the slope of the </a:t>
            </a:r>
            <a:r>
              <a:rPr lang="en-GB" sz="18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</a:t>
            </a:r>
            <a:r>
              <a:rPr lang="en-GB" sz="1800" baseline="-250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scaled</a:t>
            </a:r>
            <a:r>
              <a:rPr lang="en-GB" sz="18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minimum distance (d) in </a:t>
            </a:r>
            <a:r>
              <a:rPr lang="en-GB" sz="18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xy</a:t>
            </a:r>
            <a:r>
              <a:rPr lang="en-GB" sz="18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distribution with an exponential function (</a:t>
            </a:r>
            <a:r>
              <a:rPr lang="en-GB" sz="18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</a:t>
            </a:r>
            <a:r>
              <a:rPr lang="en-GB" sz="1800" baseline="-250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scale</a:t>
            </a:r>
            <a:r>
              <a:rPr lang="en-GB" sz="18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(d)=defines the inverse weights):</a:t>
            </a:r>
          </a:p>
          <a:p>
            <a:r>
              <a:rPr lang="en-GB" sz="18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  N(d)</a:t>
            </a:r>
            <a:r>
              <a:rPr lang="en-GB" sz="1800" baseline="-25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scaled</a:t>
            </a:r>
            <a:r>
              <a:rPr lang="en-GB" sz="18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= </a:t>
            </a:r>
            <a:r>
              <a:rPr lang="en-GB" sz="18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</a:t>
            </a:r>
            <a:r>
              <a:rPr lang="en-GB" sz="1800" baseline="-250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scale</a:t>
            </a:r>
            <a:r>
              <a:rPr lang="en-GB" sz="18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(d) </a:t>
            </a:r>
            <a:r>
              <a:rPr lang="en-GB" sz="18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</a:t>
            </a:r>
            <a:r>
              <a:rPr lang="en-GB" sz="1800" baseline="-250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observed</a:t>
            </a:r>
            <a:r>
              <a:rPr lang="en-GB" sz="18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(d) </a:t>
            </a:r>
          </a:p>
          <a:p>
            <a:r>
              <a:rPr lang="en-GB" sz="18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  N(d)</a:t>
            </a:r>
            <a:r>
              <a:rPr lang="en-GB" sz="1800" baseline="-25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scaled</a:t>
            </a:r>
            <a:r>
              <a:rPr lang="en-GB" sz="18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is then fitted for each track with N</a:t>
            </a:r>
            <a:r>
              <a:rPr lang="en-GB" sz="1800" baseline="-25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0</a:t>
            </a:r>
            <a:r>
              <a:rPr lang="en-GB" sz="18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exp(-slope d)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1800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en-GB" sz="18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Calculate the PID  observable for electrons and MIP (==70% of hits)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method 1 = nr of selected hits,  method 2 = fitted slope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Resolution is </a:t>
            </a:r>
            <a:r>
              <a:rPr lang="en-GB" sz="1800" dirty="0">
                <a:solidFill>
                  <a:srgbClr val="0066FF"/>
                </a:solidFill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s  = s</a:t>
            </a:r>
            <a:r>
              <a:rPr lang="en-GB" sz="18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(PID)/PID  (for </a:t>
            </a:r>
            <a:r>
              <a:rPr lang="en-GB" sz="1800" dirty="0">
                <a:solidFill>
                  <a:srgbClr val="0066FF"/>
                </a:solidFill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s </a:t>
            </a:r>
            <a:r>
              <a:rPr lang="en-GB" sz="18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 use the rms)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931CDDE-3A5B-331C-9F97-33607CAAAA8C}"/>
              </a:ext>
            </a:extLst>
          </p:cNvPr>
          <p:cNvSpPr txBox="1"/>
          <p:nvPr/>
        </p:nvSpPr>
        <p:spPr>
          <a:xfrm>
            <a:off x="2144712" y="5696940"/>
            <a:ext cx="86645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Published </a:t>
            </a:r>
            <a:r>
              <a:rPr lang="en-GB" sz="18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as “Towards a Pixel TPC part II: particle identification with a 32-chip </a:t>
            </a:r>
            <a:r>
              <a:rPr lang="en-GB" sz="18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GridPix</a:t>
            </a:r>
            <a:r>
              <a:rPr lang="en-GB" sz="18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detector”, </a:t>
            </a:r>
            <a:r>
              <a:rPr lang="en-GB" sz="18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7"/>
              </a:rPr>
              <a:t>Nucl. Instrum. Meth. A </a:t>
            </a:r>
            <a:r>
              <a:rPr lang="en-GB" sz="18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7"/>
              </a:rPr>
              <a:t>1081 (2026) 170849 </a:t>
            </a:r>
            <a:endParaRPr lang="en-GB" sz="1800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6961969"/>
      </p:ext>
    </p:extLst>
  </p:cSld>
  <p:clrMapOvr>
    <a:masterClrMapping/>
  </p:clrMapOvr>
  <p:transition spd="slow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C49C648-9FB9-E29F-8FC3-A1967268D2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445411" y="580603"/>
            <a:ext cx="4414762" cy="6858000"/>
          </a:xfrm>
          <a:prstGeom prst="rect">
            <a:avLst/>
          </a:prstGeom>
        </p:spPr>
      </p:pic>
      <p:pic>
        <p:nvPicPr>
          <p:cNvPr id="11" name="Picture 10" descr="bon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6400" y="457200"/>
            <a:ext cx="2489200" cy="965200"/>
          </a:xfrm>
          <a:prstGeom prst="rect">
            <a:avLst/>
          </a:prstGeom>
        </p:spPr>
      </p:pic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514600" y="260648"/>
            <a:ext cx="7924800" cy="775320"/>
          </a:xfrm>
        </p:spPr>
        <p:txBody>
          <a:bodyPr anchor="ctr"/>
          <a:lstStyle/>
          <a:p>
            <a:pPr marL="342900" lvl="2" indent="-342900">
              <a:spcBef>
                <a:spcPct val="20000"/>
              </a:spcBef>
            </a:pPr>
            <a:br>
              <a:rPr lang="en-US" sz="3200" dirty="0">
                <a:solidFill>
                  <a:srgbClr val="000000"/>
                </a:solidFill>
                <a:latin typeface="Verdana"/>
                <a:cs typeface="Verdana"/>
              </a:rPr>
            </a:br>
            <a:endParaRPr lang="en-GB" altLang="en-US" sz="4000" b="0" dirty="0">
              <a:latin typeface="Verdana"/>
              <a:cs typeface="Verdana"/>
            </a:endParaRPr>
          </a:p>
        </p:txBody>
      </p:sp>
      <p:pic>
        <p:nvPicPr>
          <p:cNvPr id="307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2232025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LCTPClogo_simple.wb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 flipH="1" flipV="1">
            <a:off x="304800" y="5562600"/>
            <a:ext cx="1600200" cy="915012"/>
          </a:xfrm>
          <a:prstGeom prst="rect">
            <a:avLst/>
          </a:prstGeom>
        </p:spPr>
      </p:pic>
      <p:pic>
        <p:nvPicPr>
          <p:cNvPr id="25" name="Picture 24" descr="ildlogoTransparant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69576" y="5791200"/>
            <a:ext cx="1089024" cy="69697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B5751A4-A1C8-994A-A53E-C7F6319043C6}"/>
              </a:ext>
            </a:extLst>
          </p:cNvPr>
          <p:cNvSpPr/>
          <p:nvPr/>
        </p:nvSpPr>
        <p:spPr>
          <a:xfrm>
            <a:off x="3359696" y="363130"/>
            <a:ext cx="67730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DESY </a:t>
            </a:r>
            <a:r>
              <a:rPr lang="nl-NL" sz="3200" kern="0" dirty="0" err="1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testbeam</a:t>
            </a:r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 Module Analysis</a:t>
            </a:r>
            <a:endParaRPr lang="nl-NL" sz="3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BD2F96-317E-46E9-8B30-07D6AEAAA013}"/>
              </a:ext>
            </a:extLst>
          </p:cNvPr>
          <p:cNvSpPr txBox="1"/>
          <p:nvPr/>
        </p:nvSpPr>
        <p:spPr>
          <a:xfrm>
            <a:off x="1490710" y="1311517"/>
            <a:ext cx="99550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L" sz="28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PID performance method “dEdx truncation”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6AAE81B-AB8C-885C-7786-D157961EEBBA}"/>
              </a:ext>
            </a:extLst>
          </p:cNvPr>
          <p:cNvSpPr txBox="1"/>
          <p:nvPr/>
        </p:nvSpPr>
        <p:spPr>
          <a:xfrm>
            <a:off x="588900" y="1928953"/>
            <a:ext cx="38514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</a:t>
            </a:r>
            <a:r>
              <a:rPr lang="en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lectron resolution </a:t>
            </a:r>
          </a:p>
          <a:p>
            <a:pPr algn="ctr"/>
            <a:r>
              <a:rPr lang="en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3.6%</a:t>
            </a:r>
          </a:p>
          <a:p>
            <a:pPr algn="ctr"/>
            <a:r>
              <a:rPr lang="en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 </a:t>
            </a:r>
            <a:r>
              <a:rPr lang="en-GB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 t</a:t>
            </a:r>
            <a:r>
              <a:rPr lang="en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rack 60% and coverage</a:t>
            </a:r>
          </a:p>
          <a:p>
            <a:pPr algn="ctr"/>
            <a:endParaRPr lang="en-GB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GB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</a:t>
            </a:r>
            <a:r>
              <a:rPr lang="en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inearity MIP-e = 1.03</a:t>
            </a:r>
          </a:p>
          <a:p>
            <a:pPr algn="ctr"/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</a:t>
            </a:r>
            <a:r>
              <a:rPr lang="en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drift=5-15 mm (flat)</a:t>
            </a:r>
          </a:p>
          <a:p>
            <a:pPr algn="ctr"/>
            <a:endParaRPr lang="en-NL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MIP distribution is obtained by dropping 30% of the hits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1FAC764-C2B8-C0EE-6160-F90B93A29451}"/>
              </a:ext>
            </a:extLst>
          </p:cNvPr>
          <p:cNvSpPr txBox="1"/>
          <p:nvPr/>
        </p:nvSpPr>
        <p:spPr>
          <a:xfrm>
            <a:off x="5759593" y="4009603"/>
            <a:ext cx="18931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L" sz="2400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T2K* gas</a:t>
            </a:r>
          </a:p>
        </p:txBody>
      </p:sp>
    </p:spTree>
    <p:extLst>
      <p:ext uri="{BB962C8B-B14F-4D97-AF65-F5344CB8AC3E}">
        <p14:creationId xmlns:p14="http://schemas.microsoft.com/office/powerpoint/2010/main" val="2869602236"/>
      </p:ext>
    </p:extLst>
  </p:cSld>
  <p:clrMapOvr>
    <a:masterClrMapping/>
  </p:clrMapOvr>
  <p:transition spd="slow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3D3948-C37A-A27F-5E60-72CB71C9C0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A1BBF46-97B6-EEBC-B8BD-D0CFFF0F488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8248" b="3684"/>
          <a:stretch/>
        </p:blipFill>
        <p:spPr>
          <a:xfrm rot="5400000">
            <a:off x="7637604" y="1527356"/>
            <a:ext cx="3757552" cy="5112568"/>
          </a:xfrm>
          <a:prstGeom prst="rect">
            <a:avLst/>
          </a:prstGeom>
        </p:spPr>
      </p:pic>
      <p:pic>
        <p:nvPicPr>
          <p:cNvPr id="11" name="Picture 10" descr="bonn.png">
            <a:extLst>
              <a:ext uri="{FF2B5EF4-FFF2-40B4-BE49-F238E27FC236}">
                <a16:creationId xmlns:a16="http://schemas.microsoft.com/office/drawing/2014/main" id="{245FA62C-292A-2024-C842-04F4CBB262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6400" y="457200"/>
            <a:ext cx="2489200" cy="965200"/>
          </a:xfrm>
          <a:prstGeom prst="rect">
            <a:avLst/>
          </a:prstGeom>
        </p:spPr>
      </p:pic>
      <p:sp>
        <p:nvSpPr>
          <p:cNvPr id="3074" name="Rectangle 4">
            <a:extLst>
              <a:ext uri="{FF2B5EF4-FFF2-40B4-BE49-F238E27FC236}">
                <a16:creationId xmlns:a16="http://schemas.microsoft.com/office/drawing/2014/main" id="{67DB128F-626E-383B-891D-E4DAB4F7A41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514600" y="260648"/>
            <a:ext cx="7924800" cy="775320"/>
          </a:xfrm>
        </p:spPr>
        <p:txBody>
          <a:bodyPr anchor="ctr"/>
          <a:lstStyle/>
          <a:p>
            <a:pPr marL="342900" lvl="2" indent="-342900">
              <a:spcBef>
                <a:spcPct val="20000"/>
              </a:spcBef>
            </a:pPr>
            <a:br>
              <a:rPr lang="en-US" sz="3200" dirty="0">
                <a:solidFill>
                  <a:srgbClr val="000000"/>
                </a:solidFill>
                <a:latin typeface="Verdana"/>
                <a:cs typeface="Verdana"/>
              </a:rPr>
            </a:br>
            <a:endParaRPr lang="en-GB" altLang="en-US" sz="4000" b="0" dirty="0">
              <a:latin typeface="Verdana"/>
              <a:cs typeface="Verdana"/>
            </a:endParaRPr>
          </a:p>
        </p:txBody>
      </p:sp>
      <p:pic>
        <p:nvPicPr>
          <p:cNvPr id="3077" name="Picture 7">
            <a:extLst>
              <a:ext uri="{FF2B5EF4-FFF2-40B4-BE49-F238E27FC236}">
                <a16:creationId xmlns:a16="http://schemas.microsoft.com/office/drawing/2014/main" id="{5880452A-5A4E-30E3-5168-B359F6CE68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2232025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LCTPClogo_simple.wb.png">
            <a:extLst>
              <a:ext uri="{FF2B5EF4-FFF2-40B4-BE49-F238E27FC236}">
                <a16:creationId xmlns:a16="http://schemas.microsoft.com/office/drawing/2014/main" id="{DC81185A-A063-D5A0-F5B8-26FD4DF570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 flipH="1" flipV="1">
            <a:off x="304800" y="5562600"/>
            <a:ext cx="1600200" cy="915012"/>
          </a:xfrm>
          <a:prstGeom prst="rect">
            <a:avLst/>
          </a:prstGeom>
        </p:spPr>
      </p:pic>
      <p:pic>
        <p:nvPicPr>
          <p:cNvPr id="25" name="Picture 24" descr="ildlogoTransparant.png">
            <a:extLst>
              <a:ext uri="{FF2B5EF4-FFF2-40B4-BE49-F238E27FC236}">
                <a16:creationId xmlns:a16="http://schemas.microsoft.com/office/drawing/2014/main" id="{33730E8A-9C1B-8503-1736-20818BFFA9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69576" y="5791200"/>
            <a:ext cx="1089024" cy="69697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05E6FAE-4BD4-733E-B904-B828815D4179}"/>
              </a:ext>
            </a:extLst>
          </p:cNvPr>
          <p:cNvSpPr/>
          <p:nvPr/>
        </p:nvSpPr>
        <p:spPr>
          <a:xfrm>
            <a:off x="3359696" y="363130"/>
            <a:ext cx="67730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DESY </a:t>
            </a:r>
            <a:r>
              <a:rPr lang="nl-NL" sz="3200" kern="0" dirty="0" err="1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testbeam</a:t>
            </a:r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 Module Analysis</a:t>
            </a:r>
            <a:endParaRPr lang="nl-NL" sz="32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55F9162-2BB0-0488-BD4B-9FC652866037}"/>
              </a:ext>
            </a:extLst>
          </p:cNvPr>
          <p:cNvSpPr txBox="1"/>
          <p:nvPr/>
        </p:nvSpPr>
        <p:spPr>
          <a:xfrm>
            <a:off x="9192343" y="2827862"/>
            <a:ext cx="22259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B=1 T data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2EB4C31-634F-0617-04EC-1409E31E46C8}"/>
              </a:ext>
            </a:extLst>
          </p:cNvPr>
          <p:cNvSpPr txBox="1"/>
          <p:nvPr/>
        </p:nvSpPr>
        <p:spPr>
          <a:xfrm>
            <a:off x="911424" y="1844824"/>
            <a:ext cx="6256567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Calculate minimum distance between the hits. </a:t>
            </a:r>
          </a:p>
          <a:p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slope of the distribution is related to the number of primary clusters /cm</a:t>
            </a:r>
          </a:p>
          <a:p>
            <a:endParaRPr lang="en-GB" sz="2000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diffused peak at d&lt;10 </a:t>
            </a:r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(black) </a:t>
            </a:r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comes from clusters with more than 1 hit. Weights are applied at d &lt; 10 to the follow the exponential cluster distance distribution (blue). In </a:t>
            </a:r>
            <a:r>
              <a:rPr lang="en-GB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red</a:t>
            </a:r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the exponential function.</a:t>
            </a:r>
          </a:p>
          <a:p>
            <a:endParaRPr lang="en-GB" sz="2000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Per 1 m track the slope is fitted to the full distance distance distribution using a ML fit.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F322C09-6045-DBAD-63F9-7D7E92585DB5}"/>
              </a:ext>
            </a:extLst>
          </p:cNvPr>
          <p:cNvSpPr txBox="1"/>
          <p:nvPr/>
        </p:nvSpPr>
        <p:spPr>
          <a:xfrm>
            <a:off x="2133540" y="1124744"/>
            <a:ext cx="792491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NL" sz="28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PID</a:t>
            </a:r>
            <a:r>
              <a:rPr kumimoji="0" lang="en-NL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performance method “Template fit”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7129E80-5BEB-9133-9B3C-FBDCF86DC4CC}"/>
              </a:ext>
            </a:extLst>
          </p:cNvPr>
          <p:cNvSpPr txBox="1"/>
          <p:nvPr/>
        </p:nvSpPr>
        <p:spPr>
          <a:xfrm>
            <a:off x="2695901" y="5678023"/>
            <a:ext cx="708277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8"/>
              </a:rPr>
              <a:t>Nucl. Instrum. Meth. A </a:t>
            </a:r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8"/>
              </a:rPr>
              <a:t>1081 (2026) 170849 </a:t>
            </a:r>
            <a:endParaRPr lang="nl-NL" sz="2000" dirty="0"/>
          </a:p>
        </p:txBody>
      </p:sp>
    </p:spTree>
    <p:extLst>
      <p:ext uri="{BB962C8B-B14F-4D97-AF65-F5344CB8AC3E}">
        <p14:creationId xmlns:p14="http://schemas.microsoft.com/office/powerpoint/2010/main" val="1725205458"/>
      </p:ext>
    </p:extLst>
  </p:cSld>
  <p:clrMapOvr>
    <a:masterClrMapping/>
  </p:clrMapOvr>
  <p:transition spd="slow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F458F334-8AFD-F3FD-2848-42CDF086F9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477707" y="567156"/>
            <a:ext cx="4414762" cy="6858000"/>
          </a:xfrm>
          <a:prstGeom prst="rect">
            <a:avLst/>
          </a:prstGeom>
        </p:spPr>
      </p:pic>
      <p:pic>
        <p:nvPicPr>
          <p:cNvPr id="11" name="Picture 10" descr="bon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6400" y="457200"/>
            <a:ext cx="2489200" cy="965200"/>
          </a:xfrm>
          <a:prstGeom prst="rect">
            <a:avLst/>
          </a:prstGeom>
        </p:spPr>
      </p:pic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514600" y="260648"/>
            <a:ext cx="7924800" cy="775320"/>
          </a:xfrm>
        </p:spPr>
        <p:txBody>
          <a:bodyPr anchor="ctr"/>
          <a:lstStyle/>
          <a:p>
            <a:pPr marL="342900" lvl="2" indent="-342900">
              <a:spcBef>
                <a:spcPct val="20000"/>
              </a:spcBef>
            </a:pPr>
            <a:br>
              <a:rPr lang="en-US" sz="3200" dirty="0">
                <a:solidFill>
                  <a:srgbClr val="000000"/>
                </a:solidFill>
                <a:latin typeface="Verdana"/>
                <a:cs typeface="Verdana"/>
              </a:rPr>
            </a:br>
            <a:endParaRPr lang="en-GB" altLang="en-US" sz="4000" b="0" dirty="0">
              <a:latin typeface="Verdana"/>
              <a:cs typeface="Verdana"/>
            </a:endParaRPr>
          </a:p>
        </p:txBody>
      </p:sp>
      <p:pic>
        <p:nvPicPr>
          <p:cNvPr id="307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2232025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LCTPClogo_simple.wb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 flipH="1" flipV="1">
            <a:off x="304800" y="5562600"/>
            <a:ext cx="1600200" cy="915012"/>
          </a:xfrm>
          <a:prstGeom prst="rect">
            <a:avLst/>
          </a:prstGeom>
        </p:spPr>
      </p:pic>
      <p:pic>
        <p:nvPicPr>
          <p:cNvPr id="25" name="Picture 24" descr="ildlogoTransparant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69576" y="5791200"/>
            <a:ext cx="1089024" cy="69697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B5751A4-A1C8-994A-A53E-C7F6319043C6}"/>
              </a:ext>
            </a:extLst>
          </p:cNvPr>
          <p:cNvSpPr/>
          <p:nvPr/>
        </p:nvSpPr>
        <p:spPr>
          <a:xfrm>
            <a:off x="3359696" y="363130"/>
            <a:ext cx="67730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DESY </a:t>
            </a:r>
            <a:r>
              <a:rPr lang="nl-NL" sz="3200" kern="0" dirty="0" err="1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testbeam</a:t>
            </a:r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 Module Analysis</a:t>
            </a:r>
            <a:endParaRPr lang="nl-NL" sz="3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BD2F96-317E-46E9-8B30-07D6AEAAA013}"/>
              </a:ext>
            </a:extLst>
          </p:cNvPr>
          <p:cNvSpPr txBox="1"/>
          <p:nvPr/>
        </p:nvSpPr>
        <p:spPr>
          <a:xfrm>
            <a:off x="1490710" y="1311517"/>
            <a:ext cx="99550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L" sz="28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PID performance method “Template fit”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6AAE81B-AB8C-885C-7786-D157961EEBBA}"/>
              </a:ext>
            </a:extLst>
          </p:cNvPr>
          <p:cNvSpPr txBox="1"/>
          <p:nvPr/>
        </p:nvSpPr>
        <p:spPr>
          <a:xfrm>
            <a:off x="588416" y="1988840"/>
            <a:ext cx="3851400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</a:t>
            </a:r>
            <a:r>
              <a:rPr lang="en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lectron resolution </a:t>
            </a:r>
          </a:p>
          <a:p>
            <a:pPr algn="ctr"/>
            <a:r>
              <a:rPr lang="en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2.9% </a:t>
            </a:r>
          </a:p>
          <a:p>
            <a:pPr algn="ctr"/>
            <a:r>
              <a:rPr lang="en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 </a:t>
            </a:r>
            <a:r>
              <a:rPr lang="en-GB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 t</a:t>
            </a:r>
            <a:r>
              <a:rPr lang="en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rack 60% and coverage</a:t>
            </a:r>
          </a:p>
          <a:p>
            <a:pPr algn="ctr"/>
            <a:r>
              <a:rPr lang="en-GB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</a:t>
            </a:r>
            <a:r>
              <a:rPr lang="en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inearity MIP-e = 1.07</a:t>
            </a:r>
          </a:p>
          <a:p>
            <a:pPr algn="ctr"/>
            <a:endParaRPr lang="en-NL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Ideally this is 1. A number larger than 1 means that the</a:t>
            </a:r>
            <a:r>
              <a:rPr lang="en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resolution is +7% larger</a:t>
            </a:r>
          </a:p>
          <a:p>
            <a:pPr algn="ctr"/>
            <a:endParaRPr lang="en-NL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8481902"/>
      </p:ext>
    </p:extLst>
  </p:cSld>
  <p:clrMapOvr>
    <a:masterClrMapping/>
  </p:clrMapOvr>
  <p:transition spd="slow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on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6400" y="457200"/>
            <a:ext cx="2489200" cy="965200"/>
          </a:xfrm>
          <a:prstGeom prst="rect">
            <a:avLst/>
          </a:prstGeom>
        </p:spPr>
      </p:pic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514600" y="260648"/>
            <a:ext cx="7924800" cy="775320"/>
          </a:xfrm>
        </p:spPr>
        <p:txBody>
          <a:bodyPr anchor="ctr"/>
          <a:lstStyle/>
          <a:p>
            <a:pPr marL="342900" lvl="2" indent="-342900">
              <a:spcBef>
                <a:spcPct val="20000"/>
              </a:spcBef>
            </a:pPr>
            <a:br>
              <a:rPr lang="en-US" sz="3200" dirty="0">
                <a:solidFill>
                  <a:srgbClr val="000000"/>
                </a:solidFill>
                <a:latin typeface="Verdana"/>
                <a:cs typeface="Verdana"/>
              </a:rPr>
            </a:br>
            <a:endParaRPr lang="en-GB" altLang="en-US" sz="4000" b="0" dirty="0">
              <a:latin typeface="Verdana"/>
              <a:cs typeface="Verdana"/>
            </a:endParaRPr>
          </a:p>
        </p:txBody>
      </p:sp>
      <p:pic>
        <p:nvPicPr>
          <p:cNvPr id="307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2232025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LCTPClogo_simple.wb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 flipH="1" flipV="1">
            <a:off x="304800" y="5562600"/>
            <a:ext cx="1600200" cy="915012"/>
          </a:xfrm>
          <a:prstGeom prst="rect">
            <a:avLst/>
          </a:prstGeom>
        </p:spPr>
      </p:pic>
      <p:pic>
        <p:nvPicPr>
          <p:cNvPr id="25" name="Picture 24" descr="ildlogoTransparant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69576" y="5791200"/>
            <a:ext cx="1089024" cy="69697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B5751A4-A1C8-994A-A53E-C7F6319043C6}"/>
              </a:ext>
            </a:extLst>
          </p:cNvPr>
          <p:cNvSpPr/>
          <p:nvPr/>
        </p:nvSpPr>
        <p:spPr>
          <a:xfrm>
            <a:off x="3359696" y="363130"/>
            <a:ext cx="67730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DESY </a:t>
            </a:r>
            <a:r>
              <a:rPr lang="nl-NL" sz="3200" kern="0" dirty="0" err="1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testbeam</a:t>
            </a:r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 Module Analysis</a:t>
            </a:r>
            <a:endParaRPr lang="nl-NL" sz="3200" dirty="0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BF291BB5-74D9-2E16-8FBB-52C93FC488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5693380"/>
              </p:ext>
            </p:extLst>
          </p:nvPr>
        </p:nvGraphicFramePr>
        <p:xfrm>
          <a:off x="1271464" y="3036560"/>
          <a:ext cx="9505055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21812">
                  <a:extLst>
                    <a:ext uri="{9D8B030D-6E8A-4147-A177-3AD203B41FA5}">
                      <a16:colId xmlns:a16="http://schemas.microsoft.com/office/drawing/2014/main" val="2970155944"/>
                    </a:ext>
                  </a:extLst>
                </a:gridCol>
                <a:gridCol w="3514891">
                  <a:extLst>
                    <a:ext uri="{9D8B030D-6E8A-4147-A177-3AD203B41FA5}">
                      <a16:colId xmlns:a16="http://schemas.microsoft.com/office/drawing/2014/main" val="3470605904"/>
                    </a:ext>
                  </a:extLst>
                </a:gridCol>
                <a:gridCol w="3168352">
                  <a:extLst>
                    <a:ext uri="{9D8B030D-6E8A-4147-A177-3AD203B41FA5}">
                      <a16:colId xmlns:a16="http://schemas.microsoft.com/office/drawing/2014/main" val="6819236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NL" baseline="0" dirty="0">
                          <a:latin typeface="Verdana" panose="020B0604030504040204" pitchFamily="34" charset="0"/>
                        </a:rPr>
                        <a:t>Method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aseline="0" dirty="0">
                          <a:latin typeface="Verdana" panose="020B0604030504040204" pitchFamily="34" charset="0"/>
                        </a:rPr>
                        <a:t>B=0 R</a:t>
                      </a:r>
                      <a:r>
                        <a:rPr lang="en-NL" baseline="0" dirty="0">
                          <a:latin typeface="Verdana" panose="020B0604030504040204" pitchFamily="34" charset="0"/>
                        </a:rPr>
                        <a:t>esolution (%)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L" baseline="0" dirty="0">
                          <a:latin typeface="Verdana" panose="020B0604030504040204" pitchFamily="34" charset="0"/>
                        </a:rPr>
                        <a:t>B= 1 T Resolution (%)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75830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baseline="0" dirty="0">
                          <a:latin typeface="Verdana" panose="020B0604030504040204" pitchFamily="34" charset="0"/>
                        </a:rPr>
                        <a:t>(1) </a:t>
                      </a:r>
                      <a:r>
                        <a:rPr lang="en-GB" baseline="0" dirty="0" err="1">
                          <a:latin typeface="Verdana" panose="020B0604030504040204" pitchFamily="34" charset="0"/>
                        </a:rPr>
                        <a:t>dEdx</a:t>
                      </a:r>
                      <a:r>
                        <a:rPr lang="en-GB" baseline="0" dirty="0">
                          <a:latin typeface="Verdana" panose="020B0604030504040204" pitchFamily="34" charset="0"/>
                        </a:rPr>
                        <a:t> truncation</a:t>
                      </a:r>
                      <a:r>
                        <a:rPr lang="en-NL" baseline="0" dirty="0">
                          <a:latin typeface="Verdana" panose="020B0604030504040204" pitchFamily="34" charset="0"/>
                        </a:rPr>
                        <a:t>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L" baseline="0" dirty="0">
                          <a:latin typeface="Verdana" panose="020B0604030504040204" pitchFamily="34" charset="0"/>
                        </a:rPr>
                        <a:t>6.0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L" baseline="0" dirty="0">
                          <a:latin typeface="Verdana" panose="020B0604030504040204" pitchFamily="34" charset="0"/>
                        </a:rPr>
                        <a:t>3.6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40575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NL" baseline="0" dirty="0">
                          <a:latin typeface="Verdana" panose="020B0604030504040204" pitchFamily="34" charset="0"/>
                        </a:rPr>
                        <a:t>(2) </a:t>
                      </a:r>
                      <a:r>
                        <a:rPr lang="en-GB" baseline="0" dirty="0">
                          <a:latin typeface="Verdana" panose="020B0604030504040204" pitchFamily="34" charset="0"/>
                        </a:rPr>
                        <a:t>T</a:t>
                      </a:r>
                      <a:r>
                        <a:rPr lang="en-NL" baseline="0" dirty="0">
                          <a:latin typeface="Verdana" panose="020B0604030504040204" pitchFamily="34" charset="0"/>
                        </a:rPr>
                        <a:t>emplate fit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L" baseline="0" dirty="0">
                          <a:latin typeface="Verdana" panose="020B0604030504040204" pitchFamily="34" charset="0"/>
                        </a:rPr>
                        <a:t>5.4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L" baseline="0" dirty="0">
                          <a:latin typeface="Verdana" panose="020B0604030504040204" pitchFamily="34" charset="0"/>
                        </a:rPr>
                        <a:t>2.9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8359137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1E264E63-8AAD-7FBE-695A-E0A0C8D78909}"/>
              </a:ext>
            </a:extLst>
          </p:cNvPr>
          <p:cNvSpPr txBox="1"/>
          <p:nvPr/>
        </p:nvSpPr>
        <p:spPr>
          <a:xfrm>
            <a:off x="1631504" y="4510861"/>
            <a:ext cx="91450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resolution for B=0 is worse than of the B=1 T data because of the larger fluctuations, that were already observed at the chip level.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4AF332A-6A13-47FE-F934-072476F815A3}"/>
              </a:ext>
            </a:extLst>
          </p:cNvPr>
          <p:cNvSpPr txBox="1"/>
          <p:nvPr/>
        </p:nvSpPr>
        <p:spPr>
          <a:xfrm>
            <a:off x="1881592" y="1785010"/>
            <a:ext cx="884205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PID resolution for electrons from data by combining tracks to form a 1 m long track with realistic coverage </a:t>
            </a:r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~60%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coverage</a:t>
            </a:r>
            <a:r>
              <a:rPr kumimoji="0" lang="en-NL" sz="20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66FF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B5E1262-F3F3-E987-95A9-6D5E92BB19DC}"/>
              </a:ext>
            </a:extLst>
          </p:cNvPr>
          <p:cNvSpPr txBox="1"/>
          <p:nvPr/>
        </p:nvSpPr>
        <p:spPr>
          <a:xfrm>
            <a:off x="2711624" y="1104175"/>
            <a:ext cx="64333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NL" sz="28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Summary of PID performance</a:t>
            </a:r>
            <a:endParaRPr lang="en-NL" sz="2800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EDA925C-F56A-4781-180C-7DCB54A246CA}"/>
              </a:ext>
            </a:extLst>
          </p:cNvPr>
          <p:cNvSpPr txBox="1"/>
          <p:nvPr/>
        </p:nvSpPr>
        <p:spPr>
          <a:xfrm>
            <a:off x="2582176" y="5262299"/>
            <a:ext cx="79588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GB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NIM paper submitted : Towards a Pixel TPC part II: particle identification</a:t>
            </a:r>
            <a:r>
              <a:rPr lang="en-GB" sz="18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with a 32-chip </a:t>
            </a:r>
            <a:r>
              <a:rPr lang="en-GB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GridPix</a:t>
            </a:r>
            <a:r>
              <a:rPr lang="en-GB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detector</a:t>
            </a:r>
          </a:p>
        </p:txBody>
      </p:sp>
    </p:spTree>
    <p:extLst>
      <p:ext uri="{BB962C8B-B14F-4D97-AF65-F5344CB8AC3E}">
        <p14:creationId xmlns:p14="http://schemas.microsoft.com/office/powerpoint/2010/main" val="2423045874"/>
      </p:ext>
    </p:extLst>
  </p:cSld>
  <p:clrMapOvr>
    <a:masterClrMapping/>
  </p:clrMapOvr>
  <p:transition spd="slow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on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6400" y="457200"/>
            <a:ext cx="2489200" cy="965200"/>
          </a:xfrm>
          <a:prstGeom prst="rect">
            <a:avLst/>
          </a:prstGeom>
        </p:spPr>
      </p:pic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514600" y="260648"/>
            <a:ext cx="7924800" cy="775320"/>
          </a:xfrm>
        </p:spPr>
        <p:txBody>
          <a:bodyPr anchor="ctr"/>
          <a:lstStyle/>
          <a:p>
            <a:pPr marL="342900" lvl="2" indent="-342900">
              <a:spcBef>
                <a:spcPct val="20000"/>
              </a:spcBef>
            </a:pPr>
            <a:br>
              <a:rPr lang="en-US" sz="3200" dirty="0">
                <a:solidFill>
                  <a:srgbClr val="000000"/>
                </a:solidFill>
                <a:latin typeface="Verdana"/>
                <a:cs typeface="Verdana"/>
              </a:rPr>
            </a:br>
            <a:endParaRPr lang="en-GB" altLang="en-US" sz="4000" b="0" dirty="0">
              <a:latin typeface="Verdana"/>
              <a:cs typeface="Verdana"/>
            </a:endParaRPr>
          </a:p>
        </p:txBody>
      </p:sp>
      <p:pic>
        <p:nvPicPr>
          <p:cNvPr id="307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2232025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LCTPClogo_simple.wb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 flipH="1" flipV="1">
            <a:off x="304800" y="5562600"/>
            <a:ext cx="1600200" cy="915012"/>
          </a:xfrm>
          <a:prstGeom prst="rect">
            <a:avLst/>
          </a:prstGeom>
        </p:spPr>
      </p:pic>
      <p:pic>
        <p:nvPicPr>
          <p:cNvPr id="25" name="Picture 24" descr="ildlogoTransparant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69576" y="5791200"/>
            <a:ext cx="1089024" cy="69697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B5751A4-A1C8-994A-A53E-C7F6319043C6}"/>
              </a:ext>
            </a:extLst>
          </p:cNvPr>
          <p:cNvSpPr/>
          <p:nvPr/>
        </p:nvSpPr>
        <p:spPr>
          <a:xfrm>
            <a:off x="3359696" y="363130"/>
            <a:ext cx="67730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DESY </a:t>
            </a:r>
            <a:r>
              <a:rPr lang="nl-NL" sz="3200" kern="0" dirty="0" err="1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testbeam</a:t>
            </a:r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 Module Analysis</a:t>
            </a:r>
            <a:endParaRPr lang="nl-NL" sz="3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BD2F96-317E-46E9-8B30-07D6AEAAA013}"/>
              </a:ext>
            </a:extLst>
          </p:cNvPr>
          <p:cNvSpPr txBox="1"/>
          <p:nvPr/>
        </p:nvSpPr>
        <p:spPr>
          <a:xfrm>
            <a:off x="695400" y="1449202"/>
            <a:ext cx="99550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L" sz="28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dEdx Performance extrapolated to the ILD detector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6AAE81B-AB8C-885C-7786-D157961EEBBA}"/>
              </a:ext>
            </a:extLst>
          </p:cNvPr>
          <p:cNvSpPr txBox="1"/>
          <p:nvPr/>
        </p:nvSpPr>
        <p:spPr>
          <a:xfrm>
            <a:off x="767409" y="2458631"/>
            <a:ext cx="403244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Test beam B = 1 T</a:t>
            </a:r>
          </a:p>
          <a:p>
            <a:pPr algn="ctr"/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</a:t>
            </a:r>
            <a:r>
              <a:rPr lang="en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=5,6 GeV/c </a:t>
            </a:r>
          </a:p>
          <a:p>
            <a:pPr algn="ctr"/>
            <a:endParaRPr lang="en-NL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</a:t>
            </a:r>
            <a:r>
              <a:rPr lang="en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lectron resolution 2.9(3.6)% for method 2 (1)</a:t>
            </a:r>
          </a:p>
          <a:p>
            <a:pPr algn="ctr"/>
            <a:endParaRPr lang="en-NL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 </a:t>
            </a:r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 t</a:t>
            </a:r>
            <a:r>
              <a:rPr lang="en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rack 60% and coverage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0B04710-7D26-9BFF-3C3B-5AFDD0E986D5}"/>
              </a:ext>
            </a:extLst>
          </p:cNvPr>
          <p:cNvSpPr txBox="1"/>
          <p:nvPr/>
        </p:nvSpPr>
        <p:spPr>
          <a:xfrm>
            <a:off x="5187706" y="2132856"/>
            <a:ext cx="5444798" cy="33855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2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ILD detector </a:t>
            </a:r>
          </a:p>
          <a:p>
            <a:pPr algn="ctr"/>
            <a:r>
              <a:rPr lang="en-GB" sz="14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 algn="ctr"/>
            <a:r>
              <a:rPr lang="en-GB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rInner</a:t>
            </a:r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= 329  </a:t>
            </a:r>
            <a:r>
              <a:rPr lang="en-GB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rOuter</a:t>
            </a:r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= 1770 mm </a:t>
            </a:r>
          </a:p>
          <a:p>
            <a:pPr algn="ctr"/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</a:t>
            </a:r>
            <a:r>
              <a:rPr lang="en-GB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halflength</a:t>
            </a:r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(z)</a:t>
            </a:r>
            <a:r>
              <a:rPr lang="en-GB" dirty="0">
                <a:solidFill>
                  <a:srgbClr val="0066FF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  = 2350 mm</a:t>
            </a:r>
            <a:endParaRPr lang="en-GB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electron resolution = 2.5(3.0)%</a:t>
            </a:r>
          </a:p>
          <a:p>
            <a:pPr algn="ctr"/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at </a:t>
            </a:r>
            <a:r>
              <a:rPr lang="en-GB" dirty="0">
                <a:solidFill>
                  <a:srgbClr val="0066FF"/>
                </a:solidFill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q=p</a:t>
            </a:r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/2 for method 2 (1)</a:t>
            </a:r>
          </a:p>
          <a:p>
            <a:pPr algn="ctr"/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 algn="ctr"/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Assume Pixel TPC performance at B = 1 T at p = 5,6 GeV/c</a:t>
            </a:r>
            <a:endParaRPr lang="en-NL" dirty="0">
              <a:solidFill>
                <a:srgbClr val="00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9886261"/>
      </p:ext>
    </p:extLst>
  </p:cSld>
  <p:clrMapOvr>
    <a:masterClrMapping/>
  </p:clrMapOvr>
  <p:transition spd="slow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6E0C26FC-F524-8DF0-4250-AA85A723CD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21619" y="367342"/>
            <a:ext cx="4414762" cy="6858000"/>
          </a:xfrm>
          <a:prstGeom prst="rect">
            <a:avLst/>
          </a:prstGeom>
        </p:spPr>
      </p:pic>
      <p:pic>
        <p:nvPicPr>
          <p:cNvPr id="11" name="Picture 10" descr="bon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6400" y="457200"/>
            <a:ext cx="2489200" cy="965200"/>
          </a:xfrm>
          <a:prstGeom prst="rect">
            <a:avLst/>
          </a:prstGeom>
        </p:spPr>
      </p:pic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514600" y="260648"/>
            <a:ext cx="7924800" cy="775320"/>
          </a:xfrm>
        </p:spPr>
        <p:txBody>
          <a:bodyPr anchor="ctr"/>
          <a:lstStyle/>
          <a:p>
            <a:pPr marL="342900" lvl="2" indent="-342900">
              <a:spcBef>
                <a:spcPct val="20000"/>
              </a:spcBef>
            </a:pPr>
            <a:br>
              <a:rPr lang="en-US" sz="3200" dirty="0">
                <a:solidFill>
                  <a:srgbClr val="000000"/>
                </a:solidFill>
                <a:latin typeface="Verdana"/>
                <a:cs typeface="Verdana"/>
              </a:rPr>
            </a:br>
            <a:endParaRPr lang="en-GB" altLang="en-US" sz="4000" b="0" dirty="0">
              <a:latin typeface="Verdana"/>
              <a:cs typeface="Verdana"/>
            </a:endParaRPr>
          </a:p>
        </p:txBody>
      </p:sp>
      <p:pic>
        <p:nvPicPr>
          <p:cNvPr id="307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2232025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LCTPClogo_simple.wb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 flipH="1" flipV="1">
            <a:off x="304800" y="5562600"/>
            <a:ext cx="1600200" cy="915012"/>
          </a:xfrm>
          <a:prstGeom prst="rect">
            <a:avLst/>
          </a:prstGeom>
        </p:spPr>
      </p:pic>
      <p:pic>
        <p:nvPicPr>
          <p:cNvPr id="25" name="Picture 24" descr="ildlogoTransparant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69576" y="5791200"/>
            <a:ext cx="1089024" cy="69697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B5751A4-A1C8-994A-A53E-C7F6319043C6}"/>
              </a:ext>
            </a:extLst>
          </p:cNvPr>
          <p:cNvSpPr/>
          <p:nvPr/>
        </p:nvSpPr>
        <p:spPr>
          <a:xfrm>
            <a:off x="3359696" y="363130"/>
            <a:ext cx="67730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DESY </a:t>
            </a:r>
            <a:r>
              <a:rPr lang="nl-NL" sz="3200" kern="0" dirty="0" err="1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testbeam</a:t>
            </a:r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 Module Analysis</a:t>
            </a:r>
            <a:endParaRPr lang="nl-NL" sz="3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BD2F96-317E-46E9-8B30-07D6AEAAA013}"/>
              </a:ext>
            </a:extLst>
          </p:cNvPr>
          <p:cNvSpPr txBox="1"/>
          <p:nvPr/>
        </p:nvSpPr>
        <p:spPr>
          <a:xfrm>
            <a:off x="1499456" y="1124744"/>
            <a:ext cx="99550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L" sz="28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ILD dEdx performance for T2K gas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883329-1F52-BA4C-229D-2347B571B407}"/>
              </a:ext>
            </a:extLst>
          </p:cNvPr>
          <p:cNvSpPr txBox="1"/>
          <p:nvPr/>
        </p:nvSpPr>
        <p:spPr>
          <a:xfrm>
            <a:off x="6467068" y="2386623"/>
            <a:ext cx="5418584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Ullrich Einhaus performed dEdx studies in ILD and extracted the ILC soft parametrisations for energy loss based on G4 and full simulation of the ILD TPC with T2K gas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8"/>
              </a:rPr>
              <a:t>Link</a:t>
            </a:r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to the software. Samples were generated in 2020 with ILC soft v02-02 and v02-02-01 </a:t>
            </a:r>
          </a:p>
        </p:txBody>
      </p:sp>
    </p:spTree>
    <p:extLst>
      <p:ext uri="{BB962C8B-B14F-4D97-AF65-F5344CB8AC3E}">
        <p14:creationId xmlns:p14="http://schemas.microsoft.com/office/powerpoint/2010/main" val="2943939044"/>
      </p:ext>
    </p:extLst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514600" y="260648"/>
            <a:ext cx="7924800" cy="775320"/>
          </a:xfrm>
        </p:spPr>
        <p:txBody>
          <a:bodyPr anchor="ctr"/>
          <a:lstStyle/>
          <a:p>
            <a:pPr marL="342900" lvl="2" indent="-342900">
              <a:spcBef>
                <a:spcPct val="20000"/>
              </a:spcBef>
            </a:pPr>
            <a:br>
              <a:rPr lang="en-US" sz="3200" dirty="0">
                <a:solidFill>
                  <a:srgbClr val="000000"/>
                </a:solidFill>
                <a:latin typeface="Verdana"/>
                <a:cs typeface="Verdana"/>
              </a:rPr>
            </a:br>
            <a:endParaRPr lang="en-GB" altLang="en-US" sz="4000" b="0" dirty="0">
              <a:latin typeface="Verdana"/>
              <a:cs typeface="Verdana"/>
            </a:endParaRPr>
          </a:p>
        </p:txBody>
      </p:sp>
      <p:pic>
        <p:nvPicPr>
          <p:cNvPr id="25" name="Picture 24" descr="ildlogoTransparan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9594" y="535457"/>
            <a:ext cx="1089024" cy="69697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B5751A4-A1C8-994A-A53E-C7F6319043C6}"/>
              </a:ext>
            </a:extLst>
          </p:cNvPr>
          <p:cNvSpPr/>
          <p:nvPr/>
        </p:nvSpPr>
        <p:spPr>
          <a:xfrm>
            <a:off x="4308110" y="554944"/>
            <a:ext cx="400782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200" kern="0" dirty="0">
                <a:solidFill>
                  <a:srgbClr val="FF0000"/>
                </a:solidFill>
                <a:latin typeface="Verdana"/>
                <a:cs typeface="Verdana"/>
              </a:rPr>
              <a:t> TPC </a:t>
            </a:r>
            <a:r>
              <a:rPr lang="nl-NL" sz="3200" kern="0" dirty="0" err="1">
                <a:solidFill>
                  <a:srgbClr val="FF0000"/>
                </a:solidFill>
                <a:latin typeface="Verdana"/>
                <a:cs typeface="Verdana"/>
              </a:rPr>
              <a:t>requirements</a:t>
            </a:r>
            <a:endParaRPr lang="nl-NL" sz="3200" dirty="0">
              <a:solidFill>
                <a:srgbClr val="00000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3529F98-8388-AF41-B509-5EBE076808DB}"/>
              </a:ext>
            </a:extLst>
          </p:cNvPr>
          <p:cNvSpPr/>
          <p:nvPr/>
        </p:nvSpPr>
        <p:spPr>
          <a:xfrm>
            <a:off x="551384" y="1413937"/>
            <a:ext cx="1152128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2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R&amp;D on a TPC for a e.g. Linear Collider is done in the LCTPC collaboration</a:t>
            </a:r>
            <a:endParaRPr lang="en-NL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49CCCB7-A859-AA49-B291-3F4463798CBD}"/>
              </a:ext>
            </a:extLst>
          </p:cNvPr>
          <p:cNvSpPr txBox="1"/>
          <p:nvPr/>
        </p:nvSpPr>
        <p:spPr>
          <a:xfrm>
            <a:off x="8544272" y="1772816"/>
            <a:ext cx="2304256" cy="86525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NL" dirty="0"/>
          </a:p>
        </p:txBody>
      </p:sp>
      <p:pic>
        <p:nvPicPr>
          <p:cNvPr id="10" name="Picture 9" descr="LCTPClogo_simple.w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 flipH="1" flipV="1">
            <a:off x="7844961" y="2127917"/>
            <a:ext cx="1600200" cy="9150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D9D223F-1740-3CC0-92E9-90346E5F21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7094" y="2138967"/>
            <a:ext cx="6386185" cy="408939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3B6F0FE-4474-FBCE-57DC-E7F9230D306D}"/>
              </a:ext>
            </a:extLst>
          </p:cNvPr>
          <p:cNvSpPr txBox="1"/>
          <p:nvPr/>
        </p:nvSpPr>
        <p:spPr>
          <a:xfrm>
            <a:off x="1199456" y="1876762"/>
            <a:ext cx="57132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6"/>
              </a:rPr>
              <a:t>Requirements</a:t>
            </a:r>
            <a:r>
              <a:rPr lang="en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for a TPC from the ILC TDR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9341413-BCF0-0B71-08DA-B423DFB92487}"/>
              </a:ext>
            </a:extLst>
          </p:cNvPr>
          <p:cNvSpPr txBox="1"/>
          <p:nvPr/>
        </p:nvSpPr>
        <p:spPr>
          <a:xfrm>
            <a:off x="7093187" y="3250432"/>
            <a:ext cx="4824536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ILD like detector concept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with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 TPC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central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tracker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can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used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FCC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Challenging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tracking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precision</a:t>
            </a:r>
            <a:endParaRPr lang="nl-NL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driven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by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Higgs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running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running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requirement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on </a:t>
            </a:r>
            <a:r>
              <a:rPr lang="nl-NL" sz="2000" dirty="0"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d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(1/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</a:t>
            </a:r>
            <a:r>
              <a:rPr lang="nl-NL" sz="2000" baseline="-25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can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loosened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by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e.g. a factor 10 (LEP like) </a:t>
            </a:r>
          </a:p>
        </p:txBody>
      </p:sp>
    </p:spTree>
    <p:extLst>
      <p:ext uri="{BB962C8B-B14F-4D97-AF65-F5344CB8AC3E}">
        <p14:creationId xmlns:p14="http://schemas.microsoft.com/office/powerpoint/2010/main" val="4137038218"/>
      </p:ext>
    </p:extLst>
  </p:cSld>
  <p:clrMapOvr>
    <a:masterClrMapping/>
  </p:clrMapOvr>
  <p:transition spd="slow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3B3C256-E413-5C47-415D-CE6C7DA80F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251707" y="263165"/>
            <a:ext cx="4414762" cy="6858000"/>
          </a:xfrm>
          <a:prstGeom prst="rect">
            <a:avLst/>
          </a:prstGeom>
        </p:spPr>
      </p:pic>
      <p:pic>
        <p:nvPicPr>
          <p:cNvPr id="11" name="Picture 10" descr="bon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6400" y="457200"/>
            <a:ext cx="2489200" cy="965200"/>
          </a:xfrm>
          <a:prstGeom prst="rect">
            <a:avLst/>
          </a:prstGeom>
        </p:spPr>
      </p:pic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514600" y="260648"/>
            <a:ext cx="7924800" cy="775320"/>
          </a:xfrm>
        </p:spPr>
        <p:txBody>
          <a:bodyPr anchor="ctr"/>
          <a:lstStyle/>
          <a:p>
            <a:pPr marL="342900" lvl="2" indent="-342900">
              <a:spcBef>
                <a:spcPct val="20000"/>
              </a:spcBef>
            </a:pPr>
            <a:br>
              <a:rPr lang="en-US" sz="3200" dirty="0">
                <a:solidFill>
                  <a:srgbClr val="000000"/>
                </a:solidFill>
                <a:latin typeface="Verdana"/>
                <a:cs typeface="Verdana"/>
              </a:rPr>
            </a:br>
            <a:endParaRPr lang="en-GB" altLang="en-US" sz="4000" b="0" dirty="0">
              <a:latin typeface="Verdana"/>
              <a:cs typeface="Verdana"/>
            </a:endParaRPr>
          </a:p>
        </p:txBody>
      </p:sp>
      <p:pic>
        <p:nvPicPr>
          <p:cNvPr id="307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2232025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LCTPClogo_simple.wb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 flipH="1" flipV="1">
            <a:off x="304800" y="5562600"/>
            <a:ext cx="1600200" cy="915012"/>
          </a:xfrm>
          <a:prstGeom prst="rect">
            <a:avLst/>
          </a:prstGeom>
        </p:spPr>
      </p:pic>
      <p:pic>
        <p:nvPicPr>
          <p:cNvPr id="25" name="Picture 24" descr="ildlogoTransparant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69576" y="5791200"/>
            <a:ext cx="1089024" cy="69697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B5751A4-A1C8-994A-A53E-C7F6319043C6}"/>
              </a:ext>
            </a:extLst>
          </p:cNvPr>
          <p:cNvSpPr/>
          <p:nvPr/>
        </p:nvSpPr>
        <p:spPr>
          <a:xfrm>
            <a:off x="3359696" y="363130"/>
            <a:ext cx="67730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DESY </a:t>
            </a:r>
            <a:r>
              <a:rPr lang="nl-NL" sz="3200" kern="0" dirty="0" err="1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testbeam</a:t>
            </a:r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 Module Analysis</a:t>
            </a:r>
            <a:endParaRPr lang="nl-NL" sz="3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BD2F96-317E-46E9-8B30-07D6AEAAA013}"/>
              </a:ext>
            </a:extLst>
          </p:cNvPr>
          <p:cNvSpPr txBox="1"/>
          <p:nvPr/>
        </p:nvSpPr>
        <p:spPr>
          <a:xfrm>
            <a:off x="1499456" y="1124744"/>
            <a:ext cx="99550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L" sz="28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Pixel TPC PID performance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883329-1F52-BA4C-229D-2347B571B407}"/>
              </a:ext>
            </a:extLst>
          </p:cNvPr>
          <p:cNvSpPr txBox="1"/>
          <p:nvPr/>
        </p:nvSpPr>
        <p:spPr>
          <a:xfrm>
            <a:off x="6654080" y="1744355"/>
            <a:ext cx="5418584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ILD Performance with specified detector dimensions for particles at cos </a:t>
            </a:r>
            <a:r>
              <a:rPr lang="en-NL" sz="2000" dirty="0">
                <a:solidFill>
                  <a:srgbClr val="0066FF"/>
                </a:solidFill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q = 0</a:t>
            </a:r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>
              <a:solidFill>
                <a:srgbClr val="000000"/>
              </a:solidFill>
              <a:effectLst/>
              <a:latin typeface="Menlo" panose="020B0609030804020204" pitchFamily="49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Pixel TPC resolution from electron p = 5 (6) GeV test beam (for B = 1 T) of 2.5% and 3% (--- = method 1) at cos </a:t>
            </a:r>
            <a:r>
              <a:rPr lang="en-NL" sz="2000" dirty="0">
                <a:solidFill>
                  <a:srgbClr val="0066FF"/>
                </a:solidFill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q = 0</a:t>
            </a:r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NL" sz="2000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Separation electron pion defined as:</a:t>
            </a:r>
          </a:p>
          <a:p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|&lt;Eloss e&gt; - &lt;Eloss </a:t>
            </a:r>
            <a:r>
              <a:rPr lang="en-NL" sz="2000" dirty="0">
                <a:solidFill>
                  <a:srgbClr val="0066FF"/>
                </a:solidFill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p</a:t>
            </a:r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&gt;| / </a:t>
            </a:r>
            <a:r>
              <a:rPr lang="en-NL" sz="2000" dirty="0">
                <a:solidFill>
                  <a:srgbClr val="0066FF"/>
                </a:solidFill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s </a:t>
            </a:r>
            <a:r>
              <a:rPr lang="en-NL" sz="2000" baseline="-25000" dirty="0">
                <a:solidFill>
                  <a:srgbClr val="0066FF"/>
                </a:solidFill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L" sz="2000" baseline="-25000" dirty="0">
                <a:solidFill>
                  <a:srgbClr val="0066FF"/>
                </a:solidFill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Separation pion kaon as:</a:t>
            </a:r>
          </a:p>
          <a:p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|&lt;Eloss </a:t>
            </a:r>
            <a:r>
              <a:rPr lang="en-NL" sz="2000" dirty="0">
                <a:solidFill>
                  <a:srgbClr val="0066FF"/>
                </a:solidFill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p </a:t>
            </a:r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&gt; - &lt;Eloss </a:t>
            </a:r>
            <a:r>
              <a:rPr lang="en-NL" sz="2000" dirty="0">
                <a:solidFill>
                  <a:srgbClr val="0066FF"/>
                </a:solidFill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K</a:t>
            </a:r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&gt;| / </a:t>
            </a:r>
            <a:r>
              <a:rPr lang="en-NL" sz="2000" dirty="0">
                <a:solidFill>
                  <a:srgbClr val="0066FF"/>
                </a:solidFill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s </a:t>
            </a:r>
            <a:r>
              <a:rPr lang="en-NL" sz="2000" baseline="-25000" dirty="0">
                <a:solidFill>
                  <a:srgbClr val="0066FF"/>
                </a:solidFill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p</a:t>
            </a:r>
          </a:p>
          <a:p>
            <a:r>
              <a:rPr lang="en-NL" sz="2000" baseline="-25000" dirty="0">
                <a:solidFill>
                  <a:srgbClr val="0066FF"/>
                </a:solidFill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     </a:t>
            </a:r>
            <a:endParaRPr lang="en-NL" sz="2000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NL" sz="2000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F0F0AC6-92A6-35E8-F6CE-9C70D08D85E4}"/>
              </a:ext>
            </a:extLst>
          </p:cNvPr>
          <p:cNvSpPr txBox="1"/>
          <p:nvPr/>
        </p:nvSpPr>
        <p:spPr>
          <a:xfrm>
            <a:off x="2588430" y="5859476"/>
            <a:ext cx="609985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8"/>
              </a:rPr>
              <a:t>Nucl. Instrum. Meth. A </a:t>
            </a:r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8"/>
              </a:rPr>
              <a:t>1081 (2026) 170849 </a:t>
            </a:r>
            <a:endParaRPr lang="nl-NL" sz="2000" dirty="0"/>
          </a:p>
        </p:txBody>
      </p:sp>
    </p:spTree>
    <p:extLst>
      <p:ext uri="{BB962C8B-B14F-4D97-AF65-F5344CB8AC3E}">
        <p14:creationId xmlns:p14="http://schemas.microsoft.com/office/powerpoint/2010/main" val="3461964268"/>
      </p:ext>
    </p:extLst>
  </p:cSld>
  <p:clrMapOvr>
    <a:masterClrMapping/>
  </p:clrMapOvr>
  <p:transition spd="slow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84B8595-04A1-7B14-128F-08768ED850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221619" y="251490"/>
            <a:ext cx="4414762" cy="6858000"/>
          </a:xfrm>
          <a:prstGeom prst="rect">
            <a:avLst/>
          </a:prstGeom>
        </p:spPr>
      </p:pic>
      <p:pic>
        <p:nvPicPr>
          <p:cNvPr id="11" name="Picture 10" descr="bon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6400" y="457200"/>
            <a:ext cx="2489200" cy="965200"/>
          </a:xfrm>
          <a:prstGeom prst="rect">
            <a:avLst/>
          </a:prstGeom>
        </p:spPr>
      </p:pic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514600" y="260648"/>
            <a:ext cx="7924800" cy="775320"/>
          </a:xfrm>
        </p:spPr>
        <p:txBody>
          <a:bodyPr anchor="ctr"/>
          <a:lstStyle/>
          <a:p>
            <a:pPr marL="342900" lvl="2" indent="-342900">
              <a:spcBef>
                <a:spcPct val="20000"/>
              </a:spcBef>
            </a:pPr>
            <a:br>
              <a:rPr lang="en-US" sz="3200" dirty="0">
                <a:solidFill>
                  <a:srgbClr val="000000"/>
                </a:solidFill>
                <a:latin typeface="Verdana"/>
                <a:cs typeface="Verdana"/>
              </a:rPr>
            </a:br>
            <a:endParaRPr lang="en-GB" altLang="en-US" sz="4000" b="0" dirty="0">
              <a:latin typeface="Verdana"/>
              <a:cs typeface="Verdana"/>
            </a:endParaRPr>
          </a:p>
        </p:txBody>
      </p:sp>
      <p:pic>
        <p:nvPicPr>
          <p:cNvPr id="307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2232025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LCTPClogo_simple.wb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 flipH="1" flipV="1">
            <a:off x="304800" y="5562600"/>
            <a:ext cx="1600200" cy="915012"/>
          </a:xfrm>
          <a:prstGeom prst="rect">
            <a:avLst/>
          </a:prstGeom>
        </p:spPr>
      </p:pic>
      <p:pic>
        <p:nvPicPr>
          <p:cNvPr id="25" name="Picture 24" descr="ildlogoTransparant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69576" y="5791200"/>
            <a:ext cx="1089024" cy="69697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B5751A4-A1C8-994A-A53E-C7F6319043C6}"/>
              </a:ext>
            </a:extLst>
          </p:cNvPr>
          <p:cNvSpPr/>
          <p:nvPr/>
        </p:nvSpPr>
        <p:spPr>
          <a:xfrm>
            <a:off x="3359696" y="363130"/>
            <a:ext cx="67730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DESY </a:t>
            </a:r>
            <a:r>
              <a:rPr lang="nl-NL" sz="3200" kern="0" dirty="0" err="1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testbeam</a:t>
            </a:r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 Module Analysis</a:t>
            </a:r>
            <a:endParaRPr lang="nl-NL" sz="3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BD2F96-317E-46E9-8B30-07D6AEAAA013}"/>
              </a:ext>
            </a:extLst>
          </p:cNvPr>
          <p:cNvSpPr txBox="1"/>
          <p:nvPr/>
        </p:nvSpPr>
        <p:spPr>
          <a:xfrm>
            <a:off x="1499456" y="1124744"/>
            <a:ext cx="99550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L" sz="28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Pixel TPC PID performance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883329-1F52-BA4C-229D-2347B571B407}"/>
              </a:ext>
            </a:extLst>
          </p:cNvPr>
          <p:cNvSpPr txBox="1"/>
          <p:nvPr/>
        </p:nvSpPr>
        <p:spPr>
          <a:xfrm>
            <a:off x="6852120" y="1947604"/>
            <a:ext cx="5004520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expected </a:t>
            </a:r>
            <a:r>
              <a:rPr lang="en-GB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pion-kaon</a:t>
            </a:r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separation for momenta in the range of 2.5-45 GeV/c at cos </a:t>
            </a:r>
            <a:r>
              <a:rPr lang="el-GR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θ = 0 </a:t>
            </a:r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is more than </a:t>
            </a:r>
            <a:r>
              <a:rPr lang="en-GB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5.5(4.5)</a:t>
            </a:r>
            <a:r>
              <a:rPr lang="el-GR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σ</a:t>
            </a:r>
            <a:r>
              <a:rPr lang="el-GR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 the two resolution scenarios.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At a momentum of 100 GeV/c the separation is still 3.0(2.0)</a:t>
            </a:r>
            <a:r>
              <a:rPr lang="el-GR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σ. </a:t>
            </a:r>
            <a:endParaRPr lang="en-US" sz="2000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Protons</a:t>
            </a:r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can be separated from </a:t>
            </a:r>
            <a:r>
              <a:rPr lang="en-GB" sz="20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pions</a:t>
            </a:r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for momenta in the range of 2.5-100 GeV/c with more than </a:t>
            </a:r>
            <a:r>
              <a:rPr lang="en-GB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6.0(4.8)</a:t>
            </a:r>
            <a:r>
              <a:rPr lang="el-GR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σ.</a:t>
            </a:r>
            <a:r>
              <a:rPr lang="el-GR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NL" sz="2000" baseline="-25000" dirty="0">
                <a:solidFill>
                  <a:srgbClr val="0066FF"/>
                </a:solidFill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     </a:t>
            </a:r>
            <a:endParaRPr lang="en-NL" sz="2000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NL" sz="2000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641E484-265F-13CB-DC12-D1916CBA49C2}"/>
              </a:ext>
            </a:extLst>
          </p:cNvPr>
          <p:cNvSpPr txBox="1"/>
          <p:nvPr/>
        </p:nvSpPr>
        <p:spPr>
          <a:xfrm>
            <a:off x="2460625" y="5791200"/>
            <a:ext cx="609985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8"/>
              </a:rPr>
              <a:t>Nucl. Instrum. Meth. A </a:t>
            </a:r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8"/>
              </a:rPr>
              <a:t>1081 (2026) 170849 </a:t>
            </a:r>
            <a:endParaRPr lang="nl-NL" sz="2000" dirty="0"/>
          </a:p>
        </p:txBody>
      </p:sp>
    </p:spTree>
    <p:extLst>
      <p:ext uri="{BB962C8B-B14F-4D97-AF65-F5344CB8AC3E}">
        <p14:creationId xmlns:p14="http://schemas.microsoft.com/office/powerpoint/2010/main" val="3903930144"/>
      </p:ext>
    </p:extLst>
  </p:cSld>
  <p:clrMapOvr>
    <a:masterClrMapping/>
  </p:clrMapOvr>
  <p:transition spd="slow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468FA3-166F-8F66-AA8C-8F055019EA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onn.png">
            <a:extLst>
              <a:ext uri="{FF2B5EF4-FFF2-40B4-BE49-F238E27FC236}">
                <a16:creationId xmlns:a16="http://schemas.microsoft.com/office/drawing/2014/main" id="{BE708F2D-B189-B041-C93F-401D967D00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6400" y="457200"/>
            <a:ext cx="2489200" cy="965200"/>
          </a:xfrm>
          <a:prstGeom prst="rect">
            <a:avLst/>
          </a:prstGeom>
        </p:spPr>
      </p:pic>
      <p:sp>
        <p:nvSpPr>
          <p:cNvPr id="3074" name="Rectangle 4">
            <a:extLst>
              <a:ext uri="{FF2B5EF4-FFF2-40B4-BE49-F238E27FC236}">
                <a16:creationId xmlns:a16="http://schemas.microsoft.com/office/drawing/2014/main" id="{612EABF6-3932-80FD-9BA9-6BF9C15EAEE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514600" y="260648"/>
            <a:ext cx="7924800" cy="775320"/>
          </a:xfrm>
        </p:spPr>
        <p:txBody>
          <a:bodyPr anchor="ctr"/>
          <a:lstStyle/>
          <a:p>
            <a:pPr marL="342900" lvl="2" indent="-342900">
              <a:spcBef>
                <a:spcPct val="20000"/>
              </a:spcBef>
            </a:pPr>
            <a:br>
              <a:rPr lang="en-US" sz="3200" dirty="0">
                <a:solidFill>
                  <a:srgbClr val="000000"/>
                </a:solidFill>
                <a:latin typeface="Verdana"/>
                <a:cs typeface="Verdana"/>
              </a:rPr>
            </a:br>
            <a:endParaRPr lang="en-GB" altLang="en-US" sz="4000" b="0" dirty="0">
              <a:latin typeface="Verdana"/>
              <a:cs typeface="Verdana"/>
            </a:endParaRPr>
          </a:p>
        </p:txBody>
      </p:sp>
      <p:pic>
        <p:nvPicPr>
          <p:cNvPr id="3077" name="Picture 7">
            <a:extLst>
              <a:ext uri="{FF2B5EF4-FFF2-40B4-BE49-F238E27FC236}">
                <a16:creationId xmlns:a16="http://schemas.microsoft.com/office/drawing/2014/main" id="{7F003BE8-3BFA-28BC-E76A-DB0A6A5FC0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2232025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LCTPClogo_simple.wb.png">
            <a:extLst>
              <a:ext uri="{FF2B5EF4-FFF2-40B4-BE49-F238E27FC236}">
                <a16:creationId xmlns:a16="http://schemas.microsoft.com/office/drawing/2014/main" id="{AE2E6CC3-54A8-B1CB-4171-CB159241EC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 flipH="1" flipV="1">
            <a:off x="304800" y="5562600"/>
            <a:ext cx="1600200" cy="915012"/>
          </a:xfrm>
          <a:prstGeom prst="rect">
            <a:avLst/>
          </a:prstGeom>
        </p:spPr>
      </p:pic>
      <p:pic>
        <p:nvPicPr>
          <p:cNvPr id="25" name="Picture 24" descr="ildlogoTransparant.png">
            <a:extLst>
              <a:ext uri="{FF2B5EF4-FFF2-40B4-BE49-F238E27FC236}">
                <a16:creationId xmlns:a16="http://schemas.microsoft.com/office/drawing/2014/main" id="{87975AEA-2411-FDAA-CD1C-C7B9A6742A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69576" y="5791200"/>
            <a:ext cx="1089024" cy="69697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F6F8EC3-00FF-4982-3D2B-56123F9FD575}"/>
              </a:ext>
            </a:extLst>
          </p:cNvPr>
          <p:cNvSpPr txBox="1"/>
          <p:nvPr/>
        </p:nvSpPr>
        <p:spPr>
          <a:xfrm>
            <a:off x="1499456" y="467961"/>
            <a:ext cx="99550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L" sz="32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Pixel TPC PID performance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C22766B-A0AC-D7E4-B0AE-EC791FC9F211}"/>
              </a:ext>
            </a:extLst>
          </p:cNvPr>
          <p:cNvSpPr txBox="1"/>
          <p:nvPr/>
        </p:nvSpPr>
        <p:spPr>
          <a:xfrm>
            <a:off x="1334612" y="1763619"/>
            <a:ext cx="10119932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SzPct val="100000"/>
              <a:buFontTx/>
              <a:buBlip>
                <a:blip r:embed="rId7"/>
              </a:buBlip>
              <a:tabLst/>
              <a:defRPr/>
            </a:pPr>
            <a:r>
              <a:rPr lang="en-US" sz="1800" kern="0" dirty="0">
                <a:solidFill>
                  <a:srgbClr val="0066FF"/>
                </a:solidFill>
                <a:latin typeface="Verdana"/>
                <a:cs typeface="Verdana"/>
              </a:rPr>
              <a:t>The PID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resolution for an electron with 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</a:t>
            </a:r>
            <a:r>
              <a:rPr kumimoji="0" lang="en-NL" sz="1800" b="0" i="0" u="none" strike="noStrike" kern="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=5,6 GeV/c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of 1 m track length with 60% coverage is measured to be 2.9(3.6)% at B = 1 Tesla</a:t>
            </a:r>
            <a:r>
              <a:rPr lang="en-US" sz="1800" kern="0" dirty="0">
                <a:solidFill>
                  <a:srgbClr val="0066FF"/>
                </a:solidFill>
                <a:latin typeface="Verdana"/>
                <a:cs typeface="Verdana"/>
              </a:rPr>
              <a:t>.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SzPct val="100000"/>
              <a:buFontTx/>
              <a:buBlip>
                <a:blip r:embed="rId7"/>
              </a:buBlip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The extrapolated </a:t>
            </a:r>
            <a:r>
              <a:rPr lang="en-US" sz="1800" kern="0" dirty="0">
                <a:solidFill>
                  <a:srgbClr val="0066FF"/>
                </a:solidFill>
                <a:latin typeface="Verdana"/>
                <a:cs typeface="Verdana"/>
              </a:rPr>
              <a:t>PID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resolution for </a:t>
            </a:r>
            <a:r>
              <a:rPr lang="en-US" sz="1800" kern="0" dirty="0">
                <a:solidFill>
                  <a:srgbClr val="0066FF"/>
                </a:solidFill>
                <a:latin typeface="Verdana"/>
                <a:cs typeface="Verdana"/>
              </a:rPr>
              <a:t>an ILD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detector is 2.4% (3</a:t>
            </a:r>
            <a:r>
              <a:rPr lang="en-US" sz="1800" kern="0" dirty="0">
                <a:solidFill>
                  <a:srgbClr val="0066FF"/>
                </a:solidFill>
                <a:latin typeface="Verdana"/>
                <a:cs typeface="Verdana"/>
              </a:rPr>
              <a:t>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%)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SzPct val="100000"/>
              <a:buFontTx/>
              <a:buBlip>
                <a:blip r:embed="rId7"/>
              </a:buBlip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This allows for particle identification and separation of kaons from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pions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up to momenta of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45 GeV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with more than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5.5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ymbol" pitchFamily="2" charset="2"/>
                <a:cs typeface="Verdana"/>
              </a:rPr>
              <a:t>s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(4.5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ymbol" pitchFamily="2" charset="2"/>
                <a:cs typeface="Verdana"/>
              </a:rPr>
              <a:t>s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)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for cos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Symbol" pitchFamily="2" charset="2"/>
                <a:ea typeface="+mn-ea"/>
                <a:cs typeface="Verdana"/>
              </a:rPr>
              <a:t>q</a:t>
            </a:r>
            <a:r>
              <a:rPr lang="en-US" sz="1800" kern="0" dirty="0">
                <a:solidFill>
                  <a:srgbClr val="0066FF"/>
                </a:solidFill>
                <a:latin typeface="Verdana"/>
                <a:cs typeface="Verdana"/>
              </a:rPr>
              <a:t> =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0. The separation </a:t>
            </a:r>
            <a:r>
              <a:rPr lang="en-US" sz="1800" kern="0" dirty="0">
                <a:solidFill>
                  <a:srgbClr val="0066FF"/>
                </a:solidFill>
                <a:latin typeface="Verdana"/>
                <a:cs typeface="Verdana"/>
              </a:rPr>
              <a:t>in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creases up to cos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Symbol" pitchFamily="2" charset="2"/>
                <a:ea typeface="+mn-ea"/>
                <a:cs typeface="Verdana"/>
              </a:rPr>
              <a:t>q</a:t>
            </a:r>
            <a:r>
              <a:rPr lang="en-US" sz="1800" kern="0" dirty="0">
                <a:solidFill>
                  <a:srgbClr val="0066FF"/>
                </a:solidFill>
                <a:latin typeface="Verdana"/>
                <a:cs typeface="Verdana"/>
              </a:rPr>
              <a:t> =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0.85 (see back up slide).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SzPct val="100000"/>
              <a:buFontTx/>
              <a:buBlip>
                <a:blip r:embed="rId7"/>
              </a:buBlip>
              <a:tabLst/>
              <a:defRPr/>
            </a:pPr>
            <a:r>
              <a:rPr lang="en-US" sz="1800" kern="0" dirty="0">
                <a:solidFill>
                  <a:srgbClr val="0066FF"/>
                </a:solidFill>
                <a:latin typeface="Verdana"/>
                <a:cs typeface="Verdana"/>
              </a:rPr>
              <a:t>As demonstrated, the digital read out of a pixel TPC with a small pixel size allows to perform hit and cluster counting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SzPct val="100000"/>
              <a:buFontTx/>
              <a:buBlip>
                <a:blip r:embed="rId7"/>
              </a:buBlip>
              <a:tabLst/>
              <a:defRPr/>
            </a:pPr>
            <a:endParaRPr lang="en-US" sz="1800" kern="0" dirty="0">
              <a:solidFill>
                <a:srgbClr val="0066FF"/>
              </a:solidFill>
              <a:latin typeface="Verdana"/>
              <a:cs typeface="Verdana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SzPct val="100000"/>
              <a:buFontTx/>
              <a:buBlip>
                <a:blip r:embed="rId7"/>
              </a:buBlip>
              <a:tabLst/>
              <a:defRPr/>
            </a:pPr>
            <a:r>
              <a:rPr lang="en-US" sz="1800" kern="0" dirty="0">
                <a:solidFill>
                  <a:srgbClr val="0066FF"/>
                </a:solidFill>
                <a:latin typeface="Verdana"/>
                <a:cs typeface="Verdana"/>
              </a:rPr>
              <a:t>Currently a coverage of ~60% is realized with the TPX3 chip. Using the next generation TPX4 chip with Through Silicon Via‘s will allow to enlarge the coverage and increase the PID and tracking performance. The R&amp;D is part of the DRD1 program    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80175156"/>
      </p:ext>
    </p:extLst>
  </p:cSld>
  <p:clrMapOvr>
    <a:masterClrMapping/>
  </p:clrMapOvr>
  <p:transition spd="slow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18CC231-EC49-46BA-B8D3-09F05285A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8267" y="188640"/>
            <a:ext cx="10363200" cy="800100"/>
          </a:xfrm>
        </p:spPr>
        <p:txBody>
          <a:bodyPr/>
          <a:lstStyle/>
          <a:p>
            <a:r>
              <a:rPr lang="nl-NL" sz="3600" b="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Pixel TPC at a </a:t>
            </a:r>
            <a:r>
              <a:rPr lang="nl-NL" sz="3600" b="0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circular</a:t>
            </a:r>
            <a:r>
              <a:rPr lang="nl-NL" sz="3600" b="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collider</a:t>
            </a:r>
            <a:endParaRPr lang="en-GB" sz="3600" b="0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9822A7A-1EC3-441B-8C12-ABFF22A494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0207" y="1484654"/>
            <a:ext cx="7346033" cy="518470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At the </a:t>
            </a:r>
            <a:r>
              <a:rPr lang="en-GB" sz="20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FCCee</a:t>
            </a:r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 pixel TPC as a central tracker – sliced between silicon detectors as in the ILD concept detector - is well suited to carry out the WW, ZH and </a:t>
            </a:r>
            <a:r>
              <a:rPr lang="en-GB" sz="20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tt</a:t>
            </a:r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physics program. </a:t>
            </a:r>
          </a:p>
          <a:p>
            <a:pPr marL="0" indent="0">
              <a:buNone/>
            </a:pPr>
            <a:endParaRPr lang="nl-NL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43A0E9E-8C1A-470F-B709-7C23131E62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8625" y="6597419"/>
            <a:ext cx="2743200" cy="2605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26/10/2020</a:t>
            </a:r>
            <a:endParaRPr lang="en-GB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F214B82-A4FE-404C-8B1B-22CB8F49BA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71825" y="6597419"/>
            <a:ext cx="5848350" cy="2605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Pixel TPC R&amp;D (Peter Kluit)</a:t>
            </a:r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776C8F5-4D7C-1845-AB26-BC4CCE0724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240" y="1132197"/>
            <a:ext cx="3792693" cy="180369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DB54FF0-E99C-422E-661D-9F132280184A}"/>
                  </a:ext>
                </a:extLst>
              </p:cNvPr>
              <p:cNvSpPr txBox="1"/>
              <p:nvPr/>
            </p:nvSpPr>
            <p:spPr>
              <a:xfrm>
                <a:off x="922371" y="3261171"/>
                <a:ext cx="10718245" cy="29238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indent="0">
                  <a:buNone/>
                </a:pPr>
                <a:r>
                  <a:rPr lang="en-GB" sz="20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At the CEPC a pixel TPC is selected as one of the baseline CDR/TDR detectors</a:t>
                </a:r>
              </a:p>
              <a:p>
                <a:pPr marL="0" indent="0">
                  <a:buNone/>
                </a:pPr>
                <a:endParaRPr lang="en-GB" sz="20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 marL="0" indent="0">
                  <a:buNone/>
                </a:pPr>
                <a:r>
                  <a:rPr lang="en-GB" sz="20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A more challenging situation for a TPC is running at the Z and in particular the </a:t>
                </a:r>
                <a:r>
                  <a:rPr lang="en-GB" sz="2000" dirty="0" err="1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FCCee</a:t>
                </a:r>
                <a:r>
                  <a:rPr lang="en-GB" sz="20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Tera Z program with </a:t>
                </a:r>
                <a:r>
                  <a:rPr lang="nl-NL" sz="20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L = 140 10</a:t>
                </a:r>
                <a:r>
                  <a:rPr lang="nl-NL" sz="2000" baseline="300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34</a:t>
                </a:r>
                <a:r>
                  <a:rPr lang="nl-NL" sz="20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cm</a:t>
                </a:r>
                <a:r>
                  <a:rPr lang="nl-NL" sz="2000" baseline="300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-2</a:t>
                </a:r>
                <a:r>
                  <a:rPr lang="nl-NL" sz="20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s</a:t>
                </a:r>
                <a:r>
                  <a:rPr lang="nl-NL" sz="2000" baseline="300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-1</a:t>
                </a:r>
                <a:r>
                  <a:rPr lang="nl-NL" sz="20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:r>
                  <a:rPr lang="nl-NL" sz="2000" dirty="0" err="1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and</a:t>
                </a:r>
                <a:r>
                  <a:rPr lang="nl-NL" sz="20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:r>
                  <a:rPr lang="nl-NL" sz="2000" dirty="0" err="1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Z</a:t>
                </a:r>
                <a:r>
                  <a:rPr lang="nl-NL" sz="20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:r>
                  <a:rPr lang="nl-NL" sz="2000" dirty="0" err="1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bosons</a:t>
                </a:r>
                <a:r>
                  <a:rPr lang="nl-NL" sz="20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:r>
                  <a:rPr lang="nl-NL" sz="2000" dirty="0" err="1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produced</a:t>
                </a:r>
                <a:r>
                  <a:rPr lang="nl-NL" sz="20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at a rate of </a:t>
                </a:r>
                <a14:m>
                  <m:oMath xmlns:m="http://schemas.openxmlformats.org/officeDocument/2006/math">
                    <m:r>
                      <a:rPr lang="nl-NL" sz="2000" b="0" i="1" smtClean="0">
                        <a:solidFill>
                          <a:srgbClr val="0066FF"/>
                        </a:solidFill>
                        <a:latin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nl-NL" sz="20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40 kHz </a:t>
                </a:r>
                <a:r>
                  <a:rPr lang="nl-NL" sz="2000" dirty="0" err="1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and</a:t>
                </a:r>
                <a:r>
                  <a:rPr lang="nl-NL" sz="20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:r>
                  <a:rPr lang="nl-NL" sz="2000" dirty="0" err="1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huge</a:t>
                </a:r>
                <a:r>
                  <a:rPr lang="nl-NL" sz="20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:r>
                  <a:rPr lang="nl-NL" sz="2000" dirty="0" err="1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beam</a:t>
                </a:r>
                <a:r>
                  <a:rPr lang="nl-NL" sz="20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:r>
                  <a:rPr lang="nl-NL" sz="2000" dirty="0" err="1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backgrounds</a:t>
                </a:r>
                <a:r>
                  <a:rPr lang="nl-NL" sz="2000" baseline="300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*</a:t>
                </a:r>
                <a:r>
                  <a:rPr lang="nl-NL" sz="20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. </a:t>
                </a:r>
              </a:p>
              <a:p>
                <a:pPr marL="0" indent="0">
                  <a:buNone/>
                </a:pPr>
                <a:r>
                  <a:rPr lang="en-GB" sz="20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A 10 Giga-Z </a:t>
                </a:r>
                <a:r>
                  <a:rPr lang="en-GB" sz="2000" dirty="0" err="1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FCCee</a:t>
                </a:r>
                <a:r>
                  <a:rPr lang="en-GB" sz="20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physics program looks realistic with a </a:t>
                </a:r>
                <a:r>
                  <a:rPr lang="en-GB" sz="2000" dirty="0" err="1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GridPix</a:t>
                </a:r>
                <a:r>
                  <a:rPr lang="en-GB" sz="20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pixel TPC and the current </a:t>
                </a:r>
                <a:r>
                  <a:rPr lang="en-GB" sz="2000" dirty="0" err="1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FCCee</a:t>
                </a:r>
                <a:r>
                  <a:rPr lang="en-GB" sz="20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MDI design.  </a:t>
                </a:r>
              </a:p>
              <a:p>
                <a:pPr marL="0" indent="0">
                  <a:buNone/>
                </a:pPr>
                <a:endParaRPr lang="nl-NL" sz="20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 marL="0" indent="0">
                  <a:buNone/>
                </a:pPr>
                <a:r>
                  <a:rPr lang="nl-NL" sz="1800" baseline="300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*</a:t>
                </a:r>
                <a:r>
                  <a:rPr lang="nl-NL" sz="18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For </a:t>
                </a:r>
                <a:r>
                  <a:rPr lang="nl-NL" sz="1800" dirty="0" err="1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detailed</a:t>
                </a:r>
                <a:r>
                  <a:rPr lang="nl-NL" sz="18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:r>
                  <a:rPr lang="nl-NL" sz="1800" dirty="0" err="1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questions</a:t>
                </a:r>
                <a:r>
                  <a:rPr lang="nl-NL" sz="18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/</a:t>
                </a:r>
                <a:r>
                  <a:rPr lang="nl-NL" sz="1800" dirty="0" err="1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answers</a:t>
                </a:r>
                <a:r>
                  <a:rPr lang="nl-NL" sz="18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:r>
                  <a:rPr lang="nl-NL" sz="1800" dirty="0" err="1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see</a:t>
                </a:r>
                <a:r>
                  <a:rPr lang="nl-NL" sz="18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:r>
                  <a:rPr lang="nl-NL" sz="1800" dirty="0" err="1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backup</a:t>
                </a:r>
                <a:r>
                  <a:rPr lang="nl-NL" sz="18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slides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DB54FF0-E99C-422E-661D-9F13228018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2371" y="3261171"/>
                <a:ext cx="10718245" cy="2923877"/>
              </a:xfrm>
              <a:prstGeom prst="rect">
                <a:avLst/>
              </a:prstGeom>
              <a:blipFill>
                <a:blip r:embed="rId3"/>
                <a:stretch>
                  <a:fillRect l="-592" t="-1293" r="-592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1807922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A2A6131-5760-4854-9184-A8DBAE0EE3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8266" y="332656"/>
            <a:ext cx="10363200" cy="720080"/>
          </a:xfrm>
        </p:spPr>
        <p:txBody>
          <a:bodyPr/>
          <a:lstStyle/>
          <a:p>
            <a:r>
              <a:rPr lang="en-US" sz="3200" b="0" dirty="0">
                <a:solidFill>
                  <a:srgbClr val="FF0000"/>
                </a:solidFill>
                <a:latin typeface="Verdana"/>
                <a:cs typeface="Verdana"/>
              </a:rPr>
              <a:t>Conclusions</a:t>
            </a:r>
            <a:r>
              <a:rPr lang="nl-NL" sz="3200" b="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Pixel TPC at a </a:t>
            </a:r>
            <a:r>
              <a:rPr lang="nl-NL" sz="3200" b="0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circular</a:t>
            </a:r>
            <a:r>
              <a:rPr lang="nl-NL" sz="3200" b="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collider</a:t>
            </a:r>
            <a:endParaRPr lang="en-US" sz="3200" b="0" dirty="0">
              <a:solidFill>
                <a:srgbClr val="FF0000"/>
              </a:solidFill>
              <a:latin typeface="Verdana"/>
              <a:cs typeface="Verdana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6D65CE5-28D5-4BA6-93F2-E2172EAB07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15480" y="1460004"/>
            <a:ext cx="9505056" cy="4849316"/>
          </a:xfrm>
        </p:spPr>
        <p:txBody>
          <a:bodyPr/>
          <a:lstStyle/>
          <a:p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performance of a pixel TPC based on </a:t>
            </a:r>
            <a:r>
              <a:rPr lang="en-GB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GridPixes</a:t>
            </a:r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has been studied based on prototypes and test beam measurements. It provides</a:t>
            </a:r>
          </a:p>
          <a:p>
            <a:pPr lvl="1"/>
            <a:r>
              <a:rPr lang="en-GB" sz="18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high precision continuous tracking with a low material budget </a:t>
            </a:r>
          </a:p>
          <a:p>
            <a:pPr lvl="1"/>
            <a:r>
              <a:rPr lang="en-GB" sz="18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very powerful particle identification</a:t>
            </a:r>
          </a:p>
          <a:p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At the </a:t>
            </a:r>
            <a:r>
              <a:rPr lang="en-GB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FCCee</a:t>
            </a:r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 pixel TPC as a central tracker – sliced between silicon detectors as in the ILD concept detector - is well suited to carry out the WW, ZH and </a:t>
            </a:r>
            <a:r>
              <a:rPr lang="en-GB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tt</a:t>
            </a:r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physics program. </a:t>
            </a:r>
          </a:p>
          <a:p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10 Giga-Z </a:t>
            </a:r>
            <a:r>
              <a:rPr lang="en-GB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FCCee</a:t>
            </a:r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physics program looks realistic with the proposed  pixel TPC and the current </a:t>
            </a:r>
            <a:r>
              <a:rPr lang="en-GB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FCCee</a:t>
            </a:r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MDI design. </a:t>
            </a:r>
          </a:p>
          <a:p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After years of R</a:t>
            </a:r>
            <a:r>
              <a:rPr lang="en-US" dirty="0">
                <a:solidFill>
                  <a:srgbClr val="0066FF"/>
                </a:solidFill>
                <a:latin typeface="Verdana"/>
                <a:cs typeface="Verdana"/>
              </a:rPr>
              <a:t>&amp;D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, a  pixel TPC has become a realistic viable option for experiments</a:t>
            </a:r>
            <a:endParaRPr lang="en-GB" sz="1600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R&amp;D on a Pixel TPC with </a:t>
            </a:r>
            <a:r>
              <a:rPr lang="en-GB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GridPix</a:t>
            </a:r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devices with reduced ion back flow based on the TPX3 or TPX4 ASICs are part of the DRD1 program</a:t>
            </a:r>
          </a:p>
          <a:p>
            <a:pPr marL="0" indent="0">
              <a:buNone/>
            </a:pPr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 marL="0" indent="0">
              <a:buNone/>
            </a:pPr>
            <a:endParaRPr lang="en-GB" sz="2000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361059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18CC231-EC49-46BA-B8D3-09F05285A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8266" y="188640"/>
            <a:ext cx="10764357" cy="3024336"/>
          </a:xfrm>
        </p:spPr>
        <p:txBody>
          <a:bodyPr/>
          <a:lstStyle/>
          <a:p>
            <a:br>
              <a:rPr lang="nl-NL" sz="3600" b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br>
              <a:rPr lang="nl-NL" sz="3600" b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nl-NL" sz="4000" b="0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Backup</a:t>
            </a:r>
            <a:r>
              <a:rPr lang="nl-NL" sz="4000" b="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plots</a:t>
            </a:r>
            <a:endParaRPr lang="en-GB" sz="3600" b="0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43A0E9E-8C1A-470F-B709-7C23131E62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8625" y="6597419"/>
            <a:ext cx="2743200" cy="2605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26/10/2020</a:t>
            </a:r>
            <a:endParaRPr lang="en-GB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F214B82-A4FE-404C-8B1B-22CB8F49BA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71825" y="6597419"/>
            <a:ext cx="5848350" cy="2605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Pixel TPC R&amp;D (Peter Kluit)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785333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on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6400" y="457200"/>
            <a:ext cx="2489200" cy="965200"/>
          </a:xfrm>
          <a:prstGeom prst="rect">
            <a:avLst/>
          </a:prstGeom>
        </p:spPr>
      </p:pic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514600" y="260648"/>
            <a:ext cx="7924800" cy="775320"/>
          </a:xfrm>
        </p:spPr>
        <p:txBody>
          <a:bodyPr anchor="ctr"/>
          <a:lstStyle/>
          <a:p>
            <a:pPr marL="342900" lvl="2" indent="-342900">
              <a:spcBef>
                <a:spcPct val="20000"/>
              </a:spcBef>
            </a:pPr>
            <a:br>
              <a:rPr lang="en-US" sz="3200" dirty="0">
                <a:solidFill>
                  <a:srgbClr val="000000"/>
                </a:solidFill>
                <a:latin typeface="Verdana"/>
                <a:cs typeface="Verdana"/>
              </a:rPr>
            </a:br>
            <a:endParaRPr lang="en-GB" altLang="en-US" sz="4000" b="0" dirty="0">
              <a:latin typeface="Verdana"/>
              <a:cs typeface="Verdana"/>
            </a:endParaRPr>
          </a:p>
        </p:txBody>
      </p:sp>
      <p:pic>
        <p:nvPicPr>
          <p:cNvPr id="307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2232025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LCTPClogo_simple.wb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 flipH="1" flipV="1">
            <a:off x="304800" y="5562600"/>
            <a:ext cx="1600200" cy="915012"/>
          </a:xfrm>
          <a:prstGeom prst="rect">
            <a:avLst/>
          </a:prstGeom>
        </p:spPr>
      </p:pic>
      <p:pic>
        <p:nvPicPr>
          <p:cNvPr id="25" name="Picture 24" descr="ildlogoTransparant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69576" y="5791200"/>
            <a:ext cx="1089024" cy="69697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B5751A4-A1C8-994A-A53E-C7F6319043C6}"/>
              </a:ext>
            </a:extLst>
          </p:cNvPr>
          <p:cNvSpPr/>
          <p:nvPr/>
        </p:nvSpPr>
        <p:spPr>
          <a:xfrm>
            <a:off x="3359696" y="539969"/>
            <a:ext cx="549541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Pixel TPC tracking studies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883329-1F52-BA4C-229D-2347B571B407}"/>
              </a:ext>
            </a:extLst>
          </p:cNvPr>
          <p:cNvSpPr txBox="1"/>
          <p:nvPr/>
        </p:nvSpPr>
        <p:spPr>
          <a:xfrm>
            <a:off x="1879106" y="1484784"/>
            <a:ext cx="932497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ILD tracking Performance for a Pixel TPC based on test beam </a:t>
            </a:r>
          </a:p>
          <a:p>
            <a:endParaRPr lang="en-NL" sz="2000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CF1A895-AB68-8AD4-48C1-DAED0FA4A1E8}"/>
              </a:ext>
            </a:extLst>
          </p:cNvPr>
          <p:cNvSpPr txBox="1"/>
          <p:nvPr/>
        </p:nvSpPr>
        <p:spPr>
          <a:xfrm>
            <a:off x="623392" y="2132856"/>
            <a:ext cx="4032448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last 10 cm track provides very high resolution ‘point’ in the endcap (cos </a:t>
            </a:r>
            <a:r>
              <a:rPr lang="en-GB" sz="2000" dirty="0">
                <a:solidFill>
                  <a:srgbClr val="0066FF"/>
                </a:solidFill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q</a:t>
            </a:r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&gt;0.8). This is due to the short drift distance and the high resolution pixel readout.</a:t>
            </a:r>
          </a:p>
          <a:p>
            <a:endParaRPr lang="en-GB" sz="2000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Question can we use the endcap ‘point’ and calibrate out the TPC distortions?</a:t>
            </a:r>
            <a:endParaRPr lang="en-NL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D58C77-2C0B-C2B7-4593-46C92A045AF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22219" y="764419"/>
            <a:ext cx="44147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474798"/>
      </p:ext>
    </p:extLst>
  </p:cSld>
  <p:clrMapOvr>
    <a:masterClrMapping/>
  </p:clrMapOvr>
  <p:transition spd="slow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1CA3B8D-2222-F4B1-AA2B-F3698E0232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96939" y="96875"/>
            <a:ext cx="4414762" cy="6858000"/>
          </a:xfrm>
          <a:prstGeom prst="rect">
            <a:avLst/>
          </a:prstGeom>
        </p:spPr>
      </p:pic>
      <p:pic>
        <p:nvPicPr>
          <p:cNvPr id="11" name="Picture 10" descr="bon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6400" y="457200"/>
            <a:ext cx="2489200" cy="965200"/>
          </a:xfrm>
          <a:prstGeom prst="rect">
            <a:avLst/>
          </a:prstGeom>
        </p:spPr>
      </p:pic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514600" y="260648"/>
            <a:ext cx="7924800" cy="775320"/>
          </a:xfrm>
        </p:spPr>
        <p:txBody>
          <a:bodyPr anchor="ctr"/>
          <a:lstStyle/>
          <a:p>
            <a:pPr marL="342900" lvl="2" indent="-342900">
              <a:spcBef>
                <a:spcPct val="20000"/>
              </a:spcBef>
            </a:pPr>
            <a:br>
              <a:rPr lang="en-US" sz="3200" dirty="0">
                <a:solidFill>
                  <a:srgbClr val="000000"/>
                </a:solidFill>
                <a:latin typeface="Verdana"/>
                <a:cs typeface="Verdana"/>
              </a:rPr>
            </a:br>
            <a:endParaRPr lang="en-GB" altLang="en-US" sz="4000" b="0" dirty="0">
              <a:latin typeface="Verdana"/>
              <a:cs typeface="Verdana"/>
            </a:endParaRPr>
          </a:p>
        </p:txBody>
      </p:sp>
      <p:pic>
        <p:nvPicPr>
          <p:cNvPr id="307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2232025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LCTPClogo_simple.wb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 flipH="1" flipV="1">
            <a:off x="304800" y="5562600"/>
            <a:ext cx="1600200" cy="915012"/>
          </a:xfrm>
          <a:prstGeom prst="rect">
            <a:avLst/>
          </a:prstGeom>
        </p:spPr>
      </p:pic>
      <p:pic>
        <p:nvPicPr>
          <p:cNvPr id="25" name="Picture 24" descr="ildlogoTransparant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69576" y="5791200"/>
            <a:ext cx="1089024" cy="69697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B5751A4-A1C8-994A-A53E-C7F6319043C6}"/>
              </a:ext>
            </a:extLst>
          </p:cNvPr>
          <p:cNvSpPr/>
          <p:nvPr/>
        </p:nvSpPr>
        <p:spPr>
          <a:xfrm>
            <a:off x="3359696" y="363130"/>
            <a:ext cx="67730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DESY </a:t>
            </a:r>
            <a:r>
              <a:rPr lang="nl-NL" sz="3200" kern="0" dirty="0" err="1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testbeam</a:t>
            </a:r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 Module Analysis</a:t>
            </a:r>
            <a:endParaRPr lang="nl-NL" sz="3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BD2F96-317E-46E9-8B30-07D6AEAAA013}"/>
              </a:ext>
            </a:extLst>
          </p:cNvPr>
          <p:cNvSpPr txBox="1"/>
          <p:nvPr/>
        </p:nvSpPr>
        <p:spPr>
          <a:xfrm>
            <a:off x="1499456" y="1124744"/>
            <a:ext cx="99550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L" sz="28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Pixel TPC dEdx performance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883329-1F52-BA4C-229D-2347B571B407}"/>
              </a:ext>
            </a:extLst>
          </p:cNvPr>
          <p:cNvSpPr txBox="1"/>
          <p:nvPr/>
        </p:nvSpPr>
        <p:spPr>
          <a:xfrm>
            <a:off x="6500966" y="2091620"/>
            <a:ext cx="5418584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Separation pion kaon</a:t>
            </a:r>
          </a:p>
          <a:p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|&lt;Eloss </a:t>
            </a:r>
            <a:r>
              <a:rPr lang="en-NL" sz="2000" dirty="0">
                <a:solidFill>
                  <a:srgbClr val="0066FF"/>
                </a:solidFill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p </a:t>
            </a:r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&gt; - &lt;Eloss </a:t>
            </a:r>
            <a:r>
              <a:rPr lang="en-NL" sz="2000" dirty="0">
                <a:solidFill>
                  <a:srgbClr val="0066FF"/>
                </a:solidFill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K</a:t>
            </a:r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&gt;| / </a:t>
            </a:r>
            <a:r>
              <a:rPr lang="en-NL" sz="2000" dirty="0">
                <a:solidFill>
                  <a:srgbClr val="0066FF"/>
                </a:solidFill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s </a:t>
            </a:r>
            <a:r>
              <a:rPr lang="en-NL" sz="2000" baseline="-25000" dirty="0">
                <a:solidFill>
                  <a:srgbClr val="0066FF"/>
                </a:solidFill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L" sz="2000" baseline="-25000" dirty="0">
                <a:solidFill>
                  <a:srgbClr val="0066FF"/>
                </a:solidFill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Separation pion kaon for different cos(theta) values due to the track length dependence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L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 cos(theta)=0 till 0.95 the separation lies between the black and red curves. </a:t>
            </a:r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Only above 0.95-0.975 the separation drops till the blue curve.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Excellent performance over very large polar angle range </a:t>
            </a:r>
          </a:p>
          <a:p>
            <a:r>
              <a:rPr lang="en-NL" sz="2000" baseline="-25000" dirty="0">
                <a:solidFill>
                  <a:srgbClr val="0066FF"/>
                </a:solidFill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   </a:t>
            </a:r>
            <a:endParaRPr lang="en-NL" sz="2000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NL" sz="2000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3983F02-12B4-6174-519C-1A054914A060}"/>
              </a:ext>
            </a:extLst>
          </p:cNvPr>
          <p:cNvSpPr txBox="1"/>
          <p:nvPr/>
        </p:nvSpPr>
        <p:spPr>
          <a:xfrm>
            <a:off x="1499456" y="2300788"/>
            <a:ext cx="2520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ILD Pixel TPC</a:t>
            </a:r>
          </a:p>
        </p:txBody>
      </p:sp>
    </p:spTree>
    <p:extLst>
      <p:ext uri="{BB962C8B-B14F-4D97-AF65-F5344CB8AC3E}">
        <p14:creationId xmlns:p14="http://schemas.microsoft.com/office/powerpoint/2010/main" val="10686631"/>
      </p:ext>
    </p:extLst>
  </p:cSld>
  <p:clrMapOvr>
    <a:masterClrMapping/>
  </p:clrMapOvr>
  <p:transition spd="slow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5A563D-7BCC-312B-BBD6-535E6A6073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73A166-0734-328B-E17E-5C1D790F3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8267" y="188640"/>
            <a:ext cx="10363200" cy="800100"/>
          </a:xfrm>
        </p:spPr>
        <p:txBody>
          <a:bodyPr/>
          <a:lstStyle/>
          <a:p>
            <a:r>
              <a:rPr lang="nl-NL" sz="3600" b="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Pixel TPC at a </a:t>
            </a:r>
            <a:r>
              <a:rPr lang="nl-NL" sz="3600" b="0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circular</a:t>
            </a:r>
            <a:r>
              <a:rPr lang="nl-NL" sz="3600" b="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collider</a:t>
            </a:r>
            <a:endParaRPr lang="en-GB" sz="3600" b="0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jdelijke aanduiding voor inhoud 2">
                <a:extLst>
                  <a:ext uri="{FF2B5EF4-FFF2-40B4-BE49-F238E27FC236}">
                    <a16:creationId xmlns:a16="http://schemas.microsoft.com/office/drawing/2014/main" id="{85BF27E6-ED82-3A5E-D146-9809D08B2A1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95400" y="988740"/>
                <a:ext cx="11234465" cy="5184706"/>
              </a:xfrm>
            </p:spPr>
            <p:txBody>
              <a:bodyPr>
                <a:normAutofit lnSpcReduction="10000"/>
              </a:bodyPr>
              <a:lstStyle/>
              <a:p>
                <a:pPr marL="0" indent="0">
                  <a:buNone/>
                </a:pPr>
                <a:endParaRPr lang="nl-NL" sz="2000" dirty="0">
                  <a:solidFill>
                    <a:srgbClr val="0066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r>
                  <a:rPr lang="nl-NL" sz="2000" dirty="0" err="1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Can</a:t>
                </a:r>
                <a:r>
                  <a:rPr lang="nl-NL" sz="20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a pixel TPC </a:t>
                </a:r>
                <a:r>
                  <a:rPr lang="nl-NL" sz="2000" dirty="0" err="1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reconstruct</a:t>
                </a:r>
                <a:r>
                  <a:rPr lang="nl-NL" sz="20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:r>
                  <a:rPr lang="nl-NL" sz="2000" dirty="0" err="1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the</a:t>
                </a:r>
                <a:r>
                  <a:rPr lang="nl-NL" sz="20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:r>
                  <a:rPr lang="nl-NL" sz="2000" dirty="0" err="1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Z</a:t>
                </a:r>
                <a:r>
                  <a:rPr lang="nl-NL" sz="20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events?</a:t>
                </a:r>
                <a:endParaRPr lang="en-GB" sz="2000" dirty="0">
                  <a:solidFill>
                    <a:srgbClr val="0066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 lvl="1"/>
                <a:r>
                  <a:rPr lang="en-GB" sz="18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The TPC total drift time is about </a:t>
                </a:r>
                <a:r>
                  <a:rPr lang="en-US" sz="18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30 </a:t>
                </a:r>
                <a:r>
                  <a:rPr lang="en-US" sz="1800" dirty="0" err="1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μs</a:t>
                </a:r>
                <a:endParaRPr lang="en-US" sz="18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 lvl="1"/>
                <a:r>
                  <a:rPr lang="en-US" sz="18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This means that there is on average 1.2 event / TPC readout cycle</a:t>
                </a:r>
              </a:p>
              <a:p>
                <a:pPr lvl="1"/>
                <a:r>
                  <a:rPr lang="nl-NL" sz="18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YES: The excellent time </a:t>
                </a:r>
                <a:r>
                  <a:rPr lang="nl-NL" sz="1800" dirty="0" err="1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resolution</a:t>
                </a:r>
                <a:r>
                  <a:rPr lang="nl-NL" sz="18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: time stamping of tracks &lt; 1.2 ns </a:t>
                </a:r>
                <a:r>
                  <a:rPr lang="nl-NL" sz="1800" dirty="0" err="1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allows</a:t>
                </a:r>
                <a:r>
                  <a:rPr lang="nl-NL" sz="18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:r>
                  <a:rPr lang="nl-NL" sz="1800" dirty="0" err="1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to</a:t>
                </a:r>
                <a:r>
                  <a:rPr lang="nl-NL" sz="18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:r>
                  <a:rPr lang="nl-NL" sz="1800" dirty="0" err="1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resolve</a:t>
                </a:r>
                <a:r>
                  <a:rPr lang="nl-NL" sz="18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:r>
                  <a:rPr lang="nl-NL" sz="1800" dirty="0" err="1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and</a:t>
                </a:r>
                <a:r>
                  <a:rPr lang="nl-NL" sz="18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:r>
                  <a:rPr lang="nl-NL" sz="1800" dirty="0" err="1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reconstruct</a:t>
                </a:r>
                <a:r>
                  <a:rPr lang="nl-NL" sz="18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:r>
                  <a:rPr lang="nl-NL" sz="1800" dirty="0" err="1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the</a:t>
                </a:r>
                <a:r>
                  <a:rPr lang="nl-NL" sz="18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events</a:t>
                </a:r>
                <a:endParaRPr lang="en-GB" sz="20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r>
                  <a:rPr lang="en-GB" sz="20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Can the current readout deal with the Z rate?</a:t>
                </a:r>
              </a:p>
              <a:p>
                <a:pPr lvl="1"/>
                <a:r>
                  <a:rPr lang="en-GB" sz="18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Link speed of Timepix3 (in Quad): 2.6 M hits/s per 1.41 × 1.41 cm</a:t>
                </a:r>
                <a:r>
                  <a:rPr lang="en-GB" sz="1800" baseline="300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2   </a:t>
                </a:r>
                <a:r>
                  <a:rPr lang="en-GB" sz="1800" dirty="0">
                    <a:solidFill>
                      <a:srgbClr val="FF000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In the module </a:t>
                </a:r>
                <a:r>
                  <a:rPr lang="en-GB" sz="1800" dirty="0" err="1">
                    <a:solidFill>
                      <a:srgbClr val="FF000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testbeam</a:t>
                </a:r>
                <a:r>
                  <a:rPr lang="en-GB" sz="1800" dirty="0">
                    <a:solidFill>
                      <a:srgbClr val="FF000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we tested up to rates of  5.7 kHz</a:t>
                </a:r>
                <a:endParaRPr lang="en-GB" sz="1800" baseline="30000" dirty="0">
                  <a:solidFill>
                    <a:srgbClr val="FF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 lvl="1"/>
                <a:r>
                  <a:rPr lang="en-GB" sz="18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YES: This is sufficient to deal with hits from Z’s in high luminosity Z running </a:t>
                </a:r>
              </a:p>
              <a:p>
                <a:pPr lvl="2"/>
                <a:r>
                  <a:rPr lang="en-GB" sz="16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Expect about 90 kHz/cm</a:t>
                </a:r>
                <a:r>
                  <a:rPr lang="en-GB" sz="1600" baseline="300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2</a:t>
                </a:r>
                <a:r>
                  <a:rPr lang="en-GB" sz="16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from hadronic Z </a:t>
                </a:r>
                <a:r>
                  <a:rPr lang="en-GB" sz="1600" dirty="0" err="1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decays@inner</a:t>
                </a:r>
                <a:r>
                  <a:rPr lang="en-GB" sz="16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radius</a:t>
                </a:r>
              </a:p>
              <a:p>
                <a:r>
                  <a:rPr lang="en-GB" sz="20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What is the current power consumption?</a:t>
                </a:r>
              </a:p>
              <a:p>
                <a:pPr lvl="1"/>
                <a:r>
                  <a:rPr lang="en-GB" sz="18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No power pulsing is possible at a circular collider (at e.g. ILC power pulsing is possible) </a:t>
                </a:r>
              </a:p>
              <a:p>
                <a:pPr lvl="1"/>
                <a:r>
                  <a:rPr lang="en-GB" sz="18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Current power consumption TPX3 chip </a:t>
                </a:r>
                <a14:m>
                  <m:oMath xmlns:m="http://schemas.openxmlformats.org/officeDocument/2006/math">
                    <m:r>
                      <a:rPr lang="nl-NL" sz="1800" b="0" i="1" smtClean="0">
                        <a:latin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GB" sz="18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2W/chip per 1.41 × 1.41 cm</a:t>
                </a:r>
                <a:r>
                  <a:rPr lang="en-GB" sz="1800" baseline="300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2</a:t>
                </a:r>
                <a:endParaRPr lang="en-GB" sz="18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 lvl="1"/>
                <a:r>
                  <a:rPr lang="en-GB" sz="18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So: good cooling is important but no show-stopper. </a:t>
                </a:r>
              </a:p>
              <a:p>
                <a:pPr lvl="1"/>
                <a:r>
                  <a:rPr lang="en-GB" sz="18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In LCTPC, CO2 cooling has been developed and tested for the MM read-out technology </a:t>
                </a:r>
              </a:p>
              <a:p>
                <a:pPr lvl="1"/>
                <a:r>
                  <a:rPr lang="en-GB" sz="18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To save power the TPX3/4 chips can be run in </a:t>
                </a:r>
                <a:r>
                  <a:rPr lang="en-GB" sz="18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  <a:hlinkClick r:id="rId2"/>
                  </a:rPr>
                  <a:t>LowPowerMode</a:t>
                </a:r>
                <a:r>
                  <a:rPr lang="en-GB" sz="18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: </a:t>
                </a:r>
                <a:r>
                  <a:rPr lang="en-GB" sz="1800" dirty="0">
                    <a:solidFill>
                      <a:srgbClr val="FF000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reduction factor 10.</a:t>
                </a:r>
              </a:p>
              <a:p>
                <a:pPr marL="914400" lvl="2" indent="0">
                  <a:buNone/>
                </a:pPr>
                <a:endParaRPr lang="en-GB" sz="16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 marL="0" indent="0">
                  <a:buNone/>
                </a:pPr>
                <a:endParaRPr lang="nl-NL" dirty="0"/>
              </a:p>
            </p:txBody>
          </p:sp>
        </mc:Choice>
        <mc:Fallback xmlns="">
          <p:sp>
            <p:nvSpPr>
              <p:cNvPr id="3" name="Tijdelijke aanduiding voor inhoud 2">
                <a:extLst>
                  <a:ext uri="{FF2B5EF4-FFF2-40B4-BE49-F238E27FC236}">
                    <a16:creationId xmlns:a16="http://schemas.microsoft.com/office/drawing/2014/main" id="{85BF27E6-ED82-3A5E-D146-9809D08B2A1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95400" y="988740"/>
                <a:ext cx="11234465" cy="5184706"/>
              </a:xfrm>
              <a:blipFill>
                <a:blip r:embed="rId3"/>
                <a:stretch>
                  <a:fillRect b="-1220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A178471-2347-0D86-F38A-E27D96E6D8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8625" y="6597419"/>
            <a:ext cx="2743200" cy="2605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26/10/2020</a:t>
            </a:r>
            <a:endParaRPr lang="en-GB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6DC75A2-B8AF-3C64-2594-D4AA398F0F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71825" y="6597419"/>
            <a:ext cx="5848350" cy="2605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Pixel TPC R&amp;D (Peter Kluit)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3467911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43DE26-CE1D-A83E-41E3-6ED673FBF1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7CF1151-2404-B38A-BA61-230EA46A55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8267" y="188640"/>
            <a:ext cx="10363200" cy="800100"/>
          </a:xfrm>
        </p:spPr>
        <p:txBody>
          <a:bodyPr/>
          <a:lstStyle/>
          <a:p>
            <a:r>
              <a:rPr lang="nl-NL" sz="3600" b="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Pixel TPC at a </a:t>
            </a:r>
            <a:r>
              <a:rPr lang="nl-NL" sz="3600" b="0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circular</a:t>
            </a:r>
            <a:r>
              <a:rPr lang="nl-NL" sz="3600" b="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collider</a:t>
            </a:r>
            <a:endParaRPr lang="en-GB" sz="3600" b="0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7BD1D04-78E3-21D6-3C1A-7BC0594019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124744"/>
            <a:ext cx="10800645" cy="532859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nl-NL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importance of the beam background and the optimization of the </a:t>
            </a:r>
            <a:r>
              <a:rPr lang="en-GB" sz="20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FCCee</a:t>
            </a:r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machine detector interface MDI</a:t>
            </a:r>
          </a:p>
          <a:p>
            <a:pPr marL="0" indent="0">
              <a:buNone/>
            </a:pPr>
            <a:endParaRPr lang="en-GB" sz="1000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1"/>
            <a:r>
              <a:rPr lang="en-GB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Hit rates are currently dominated by the beam background (not by Z decays)</a:t>
            </a:r>
          </a:p>
          <a:p>
            <a:pPr lvl="1"/>
            <a:r>
              <a:rPr lang="en-GB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beam background study presented in the </a:t>
            </a:r>
            <a:r>
              <a:rPr lang="en-GB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2"/>
              </a:rPr>
              <a:t>October 2024  ECFA meeting </a:t>
            </a:r>
            <a:r>
              <a:rPr lang="en-GB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by Daniel Jeans (for a 2 T B field) would correspond to a sizeable background rate of about 300 MHz/cm</a:t>
            </a:r>
            <a:r>
              <a:rPr lang="en-GB" sz="1800" baseline="30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en-GB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(@inner radius).</a:t>
            </a:r>
          </a:p>
          <a:p>
            <a:pPr lvl="1"/>
            <a:r>
              <a:rPr lang="en-GB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Since October 2024, the </a:t>
            </a:r>
            <a:r>
              <a:rPr lang="en-GB" sz="18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FCCee</a:t>
            </a:r>
            <a:r>
              <a:rPr lang="en-GB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MDI has improved, a B field of 2.5(3-3.5?) T is possible. It is important to study the impact of the reduced background level</a:t>
            </a:r>
          </a:p>
          <a:p>
            <a:pPr lvl="1"/>
            <a:r>
              <a:rPr lang="en-GB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Pixel TPC – due to the high granularity – has an occupancy of &lt; 1% for 300 MHz/cm</a:t>
            </a:r>
            <a:r>
              <a:rPr lang="en-GB" sz="1800" baseline="30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en-GB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(@inner radius). The read-out speed of the current TPX3 has to be upgraded to cope with the large background rate. R&amp;D for a fast read-out based on TPX3/4, like the </a:t>
            </a:r>
            <a:r>
              <a:rPr lang="en-GB" sz="18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VeloPix</a:t>
            </a:r>
            <a:r>
              <a:rPr lang="en-GB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(LHCb) is needed. 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677DCA7-F328-C479-6B36-0980293E50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8625" y="6597419"/>
            <a:ext cx="2743200" cy="2605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26/10/2020</a:t>
            </a:r>
            <a:endParaRPr lang="en-GB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DCAE619-82E4-B303-BA50-6430DD62AD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71825" y="6597419"/>
            <a:ext cx="5848350" cy="2605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Pixel TPC R&amp;D (Peter Kluit)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324637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3912294" y="260648"/>
            <a:ext cx="5208042" cy="1080120"/>
          </a:xfrm>
        </p:spPr>
        <p:txBody>
          <a:bodyPr anchor="ctr"/>
          <a:lstStyle/>
          <a:p>
            <a:r>
              <a:rPr lang="en-GB" altLang="en-US" sz="4000" b="0" dirty="0">
                <a:latin typeface="Verdana"/>
                <a:cs typeface="Verdana"/>
              </a:rPr>
              <a:t> </a:t>
            </a:r>
            <a:r>
              <a:rPr lang="en-GB" altLang="en-US" sz="4000" b="0" dirty="0">
                <a:solidFill>
                  <a:srgbClr val="FF0000"/>
                </a:solidFill>
                <a:latin typeface="Verdana"/>
                <a:cs typeface="Verdana"/>
              </a:rPr>
              <a:t>TPC layout</a:t>
            </a:r>
          </a:p>
        </p:txBody>
      </p:sp>
      <p:pic>
        <p:nvPicPr>
          <p:cNvPr id="14" name="Afbeelding 6">
            <a:extLst>
              <a:ext uri="{FF2B5EF4-FFF2-40B4-BE49-F238E27FC236}">
                <a16:creationId xmlns:a16="http://schemas.microsoft.com/office/drawing/2014/main" id="{7BF66A80-5CC3-41F5-949C-307378DC09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lum/>
            <a:alphaModFix amt="64000"/>
          </a:blip>
          <a:srcRect l="8327" r="4591" b="4133"/>
          <a:stretch/>
        </p:blipFill>
        <p:spPr>
          <a:xfrm>
            <a:off x="860260" y="1916832"/>
            <a:ext cx="4515660" cy="3405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23" descr="ildlogoTransparant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9688" y="517231"/>
            <a:ext cx="982216" cy="62861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B4850ED-5631-DD47-9517-4E898FE579B9}"/>
              </a:ext>
            </a:extLst>
          </p:cNvPr>
          <p:cNvSpPr/>
          <p:nvPr/>
        </p:nvSpPr>
        <p:spPr>
          <a:xfrm>
            <a:off x="5807968" y="980728"/>
            <a:ext cx="6120680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altLang="en-US" dirty="0">
              <a:latin typeface="Verdana"/>
              <a:cs typeface="Verdana"/>
            </a:endParaRPr>
          </a:p>
          <a:p>
            <a:pPr>
              <a:buFontTx/>
              <a:buBlip>
                <a:blip r:embed="rId5"/>
              </a:buBlip>
            </a:pPr>
            <a:r>
              <a:rPr lang="en-GB" altLang="en-US" sz="2000" dirty="0">
                <a:latin typeface="Verdana"/>
                <a:cs typeface="Verdana"/>
              </a:rPr>
              <a:t> Material budget is</a:t>
            </a:r>
          </a:p>
          <a:p>
            <a:pPr lvl="1">
              <a:buBlip>
                <a:blip r:embed="rId5"/>
              </a:buBlip>
            </a:pPr>
            <a:r>
              <a:rPr lang="en-GB" altLang="en-US" sz="2000" dirty="0">
                <a:latin typeface="Verdana"/>
                <a:cs typeface="Verdana"/>
              </a:rPr>
              <a:t> 0.01 X</a:t>
            </a:r>
            <a:r>
              <a:rPr lang="en-GB" altLang="en-US" sz="2000" baseline="-25000" dirty="0">
                <a:latin typeface="Verdana"/>
                <a:cs typeface="Verdana"/>
              </a:rPr>
              <a:t>0</a:t>
            </a:r>
            <a:r>
              <a:rPr lang="en-GB" altLang="en-US" sz="2000" dirty="0">
                <a:latin typeface="Verdana"/>
                <a:cs typeface="Verdana"/>
              </a:rPr>
              <a:t> TPC gas </a:t>
            </a:r>
          </a:p>
          <a:p>
            <a:pPr lvl="1">
              <a:buBlip>
                <a:blip r:embed="rId5"/>
              </a:buBlip>
            </a:pPr>
            <a:r>
              <a:rPr lang="en-GB" altLang="en-US" sz="2000" dirty="0">
                <a:latin typeface="Verdana"/>
                <a:cs typeface="Verdana"/>
              </a:rPr>
              <a:t> 0.01 X</a:t>
            </a:r>
            <a:r>
              <a:rPr lang="en-GB" altLang="en-US" sz="2000" baseline="-25000" dirty="0">
                <a:latin typeface="Verdana"/>
                <a:cs typeface="Verdana"/>
              </a:rPr>
              <a:t>0</a:t>
            </a:r>
            <a:r>
              <a:rPr lang="en-GB" altLang="en-US" sz="2000" dirty="0">
                <a:latin typeface="Verdana"/>
                <a:cs typeface="Verdana"/>
              </a:rPr>
              <a:t> inner cylinder</a:t>
            </a:r>
          </a:p>
          <a:p>
            <a:pPr lvl="1">
              <a:buBlip>
                <a:blip r:embed="rId5"/>
              </a:buBlip>
            </a:pPr>
            <a:r>
              <a:rPr lang="en-GB" altLang="en-US" sz="2000" dirty="0">
                <a:latin typeface="Verdana"/>
                <a:cs typeface="Verdana"/>
              </a:rPr>
              <a:t> 0.03 X</a:t>
            </a:r>
            <a:r>
              <a:rPr lang="en-GB" altLang="en-US" sz="2000" baseline="-25000" dirty="0">
                <a:latin typeface="Verdana"/>
                <a:cs typeface="Verdana"/>
              </a:rPr>
              <a:t>0</a:t>
            </a:r>
            <a:r>
              <a:rPr lang="en-GB" altLang="en-US" sz="2000" dirty="0">
                <a:latin typeface="Verdana"/>
                <a:cs typeface="Verdana"/>
              </a:rPr>
              <a:t> outer cylinder</a:t>
            </a:r>
          </a:p>
          <a:p>
            <a:pPr lvl="1">
              <a:buBlip>
                <a:blip r:embed="rId5"/>
              </a:buBlip>
            </a:pPr>
            <a:r>
              <a:rPr lang="en-GB" altLang="en-US" sz="2000" dirty="0">
                <a:latin typeface="Verdana"/>
                <a:cs typeface="Verdana"/>
              </a:rPr>
              <a:t> &lt; 0.25 X</a:t>
            </a:r>
            <a:r>
              <a:rPr lang="en-GB" altLang="en-US" sz="2000" baseline="-25000" dirty="0">
                <a:latin typeface="Verdana"/>
                <a:cs typeface="Verdana"/>
              </a:rPr>
              <a:t>0</a:t>
            </a:r>
            <a:r>
              <a:rPr lang="en-GB" altLang="en-US" sz="2000" dirty="0">
                <a:latin typeface="Verdana"/>
                <a:cs typeface="Verdana"/>
              </a:rPr>
              <a:t> endplates (</a:t>
            </a:r>
            <a:r>
              <a:rPr lang="en-GB" altLang="en-US" sz="2000" dirty="0" err="1">
                <a:latin typeface="Verdana"/>
                <a:cs typeface="Verdana"/>
              </a:rPr>
              <a:t>incl</a:t>
            </a:r>
            <a:r>
              <a:rPr lang="en-GB" altLang="en-US" sz="2000" dirty="0">
                <a:latin typeface="Verdana"/>
                <a:cs typeface="Verdana"/>
              </a:rPr>
              <a:t> readout)</a:t>
            </a:r>
          </a:p>
          <a:p>
            <a:pPr>
              <a:buBlip>
                <a:blip r:embed="rId5"/>
              </a:buBlip>
            </a:pPr>
            <a:r>
              <a:rPr lang="en-GB" altLang="en-US" dirty="0">
                <a:latin typeface="Verdana"/>
                <a:cs typeface="Verdana"/>
              </a:rPr>
              <a:t> </a:t>
            </a:r>
            <a:r>
              <a:rPr lang="en-GB" altLang="en-US" sz="2000" dirty="0">
                <a:latin typeface="Verdana"/>
                <a:cs typeface="Verdana"/>
              </a:rPr>
              <a:t>Note the very low budget in the barrel region. Material budget can be respected by different technologies like GEM, </a:t>
            </a:r>
            <a:r>
              <a:rPr lang="en-GB" altLang="en-US" sz="2000" dirty="0" err="1">
                <a:latin typeface="Verdana"/>
                <a:cs typeface="Verdana"/>
              </a:rPr>
              <a:t>MicroMegas</a:t>
            </a:r>
            <a:r>
              <a:rPr lang="en-GB" altLang="en-US" sz="2000" dirty="0">
                <a:latin typeface="Verdana"/>
                <a:cs typeface="Verdana"/>
              </a:rPr>
              <a:t> and Pixels</a:t>
            </a:r>
          </a:p>
          <a:p>
            <a:pPr>
              <a:buBlip>
                <a:blip r:embed="rId5"/>
              </a:buBlip>
            </a:pPr>
            <a:r>
              <a:rPr lang="en-GB" altLang="en-US" dirty="0">
                <a:latin typeface="Verdana"/>
                <a:cs typeface="Verdana"/>
              </a:rPr>
              <a:t> </a:t>
            </a:r>
            <a:r>
              <a:rPr lang="en-GB" altLang="en-US" sz="2000" dirty="0">
                <a:latin typeface="Verdana"/>
                <a:cs typeface="Verdana"/>
              </a:rPr>
              <a:t>TPC is sliced between silicon detectors VTX, SIT and SET </a:t>
            </a:r>
          </a:p>
          <a:p>
            <a:pPr>
              <a:buBlip>
                <a:blip r:embed="rId5"/>
              </a:buBlip>
            </a:pPr>
            <a:r>
              <a:rPr lang="en-GB" altLang="en-US" sz="2000" dirty="0">
                <a:latin typeface="Verdana"/>
                <a:cs typeface="Verdana"/>
              </a:rPr>
              <a:t> pixel readout is a serious option for the TPC readout plane @ ILC/FFC-</a:t>
            </a:r>
            <a:r>
              <a:rPr lang="en-GB" altLang="en-US" sz="2000" dirty="0" err="1">
                <a:latin typeface="Verdana"/>
                <a:cs typeface="Verdana"/>
              </a:rPr>
              <a:t>ee</a:t>
            </a:r>
            <a:r>
              <a:rPr lang="en-GB" altLang="en-US" sz="2000" dirty="0">
                <a:latin typeface="Verdana"/>
                <a:cs typeface="Verdana"/>
              </a:rPr>
              <a:t>/CLIC/CEPC colliders</a:t>
            </a:r>
          </a:p>
        </p:txBody>
      </p:sp>
    </p:spTree>
    <p:extLst>
      <p:ext uri="{BB962C8B-B14F-4D97-AF65-F5344CB8AC3E}">
        <p14:creationId xmlns:p14="http://schemas.microsoft.com/office/powerpoint/2010/main" val="2870415320"/>
      </p:ext>
    </p:extLst>
  </p:cSld>
  <p:clrMapOvr>
    <a:masterClrMapping/>
  </p:clrMapOvr>
  <p:transition spd="slow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C1E4A9-8EC6-EF37-2ADF-8B8BD2E74F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3282985-1BF7-7F6C-5432-26BE12206C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8267" y="324644"/>
            <a:ext cx="10363200" cy="800100"/>
          </a:xfrm>
        </p:spPr>
        <p:txBody>
          <a:bodyPr/>
          <a:lstStyle/>
          <a:p>
            <a:r>
              <a:rPr lang="nl-NL" sz="3600" b="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Pixel TPC at a </a:t>
            </a:r>
            <a:r>
              <a:rPr lang="nl-NL" sz="3600" b="0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circular</a:t>
            </a:r>
            <a:r>
              <a:rPr lang="nl-NL" sz="3600" b="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collider</a:t>
            </a:r>
            <a:endParaRPr lang="en-GB" sz="3600" b="0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A55E3AB-B9D9-E246-DE18-B2C717BE64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5441" y="908720"/>
            <a:ext cx="10513168" cy="4896544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nl-NL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What about track distortions?</a:t>
            </a:r>
          </a:p>
          <a:p>
            <a:pPr lvl="1"/>
            <a:r>
              <a:rPr lang="en-GB" sz="18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Not an issue for running at </a:t>
            </a:r>
            <a:r>
              <a:rPr lang="en-GB" sz="1800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cms</a:t>
            </a:r>
            <a:r>
              <a:rPr lang="en-GB" sz="18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energies of WW, ZH, </a:t>
            </a:r>
            <a:r>
              <a:rPr lang="en-GB" sz="1800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tt</a:t>
            </a:r>
            <a:r>
              <a:rPr lang="en-GB" sz="18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</a:t>
            </a:r>
          </a:p>
          <a:p>
            <a:pPr lvl="1"/>
            <a:r>
              <a:rPr lang="en-GB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There are two important sources of track distortions of the TPC drift field: </a:t>
            </a:r>
          </a:p>
          <a:p>
            <a:pPr lvl="2"/>
            <a:r>
              <a:rPr lang="en-GB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the slowly drifting primary ions (from Zs and background) </a:t>
            </a:r>
          </a:p>
          <a:p>
            <a:pPr lvl="2"/>
            <a:r>
              <a:rPr lang="en-GB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the ions produced in the amplification process flowing back (IBF)</a:t>
            </a:r>
          </a:p>
          <a:p>
            <a:pPr lvl="1"/>
            <a:r>
              <a:rPr lang="en-GB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At the ILC gating is possible to reduce the IBF; at FCC-ee this is not realistic, for a Pixel TPC a double grid is the best solution (see below)</a:t>
            </a:r>
            <a:endParaRPr lang="en-GB" sz="1800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Is it possible to reduce the IBF for a pixel TPC?</a:t>
            </a:r>
          </a:p>
          <a:p>
            <a:pPr lvl="1"/>
            <a:r>
              <a:rPr lang="en-GB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IDEA: by making chip with a double grid structure (see back up slide) </a:t>
            </a:r>
          </a:p>
          <a:p>
            <a:pPr lvl="1"/>
            <a:r>
              <a:rPr lang="en-GB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This idea was already realized as a ‘TWINGRID’ NIMA 610 (2009) 644-648 </a:t>
            </a:r>
          </a:p>
          <a:p>
            <a:pPr lvl="1"/>
            <a:r>
              <a:rPr lang="en-GB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 GEMs for the ALICE TPC this was also the way – use several GEMs to reduce IBF </a:t>
            </a:r>
          </a:p>
          <a:p>
            <a:pPr lvl="1"/>
            <a:r>
              <a:rPr lang="en-GB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IBF</a:t>
            </a:r>
            <a:r>
              <a:rPr lang="nl-NL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*</a:t>
            </a:r>
            <a:r>
              <a:rPr lang="en-GB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can be easily modelled and w</a:t>
            </a:r>
            <a:r>
              <a:rPr lang="nl-NL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ith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 hole </a:t>
            </a:r>
            <a:r>
              <a:rPr lang="nl-NL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size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of 25 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μm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an IBF of  3 10</a:t>
            </a:r>
            <a:r>
              <a:rPr lang="en-US" baseline="30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-4  </a:t>
            </a:r>
            <a:r>
              <a:rPr lang="nl-NL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can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achieved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and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value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IBF*</a:t>
            </a:r>
            <a:r>
              <a:rPr lang="nl-NL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Gain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(2000) </a:t>
            </a:r>
            <a:r>
              <a:rPr lang="nl-NL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would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0.6. </a:t>
            </a:r>
          </a:p>
          <a:p>
            <a:pPr lvl="1"/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YES: </a:t>
            </a:r>
            <a:r>
              <a:rPr lang="nl-NL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IBF </a:t>
            </a:r>
            <a:r>
              <a:rPr lang="nl-NL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can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reduced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It </a:t>
            </a:r>
            <a:r>
              <a:rPr lang="nl-NL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needs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R&amp;D </a:t>
            </a:r>
            <a:r>
              <a:rPr lang="nl-NL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that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can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done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in </a:t>
            </a:r>
            <a:r>
              <a:rPr lang="nl-NL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detector lab in Bonn. </a:t>
            </a:r>
          </a:p>
          <a:p>
            <a:pPr marL="457200" lvl="1" indent="0">
              <a:buNone/>
            </a:pPr>
            <a:endParaRPr lang="nl-NL" sz="11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457200" lvl="1" indent="0">
              <a:buNone/>
            </a:pPr>
            <a:r>
              <a:rPr lang="nl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*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Measured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IBF of single </a:t>
            </a:r>
            <a:r>
              <a:rPr lang="nl-NL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grid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GrixPix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is 1.3% </a:t>
            </a:r>
            <a:r>
              <a:rPr lang="nl-NL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and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IBF*</a:t>
            </a:r>
            <a:r>
              <a:rPr lang="nl-NL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Gain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(2000) is 26. </a:t>
            </a:r>
          </a:p>
          <a:p>
            <a:pPr marL="457200" lvl="1" indent="0">
              <a:buNone/>
            </a:pPr>
            <a:endParaRPr lang="nl-NL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6551F7E-47C5-D888-1238-7744F46E82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8625" y="6597419"/>
            <a:ext cx="2743200" cy="2605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26/10/2020</a:t>
            </a:r>
            <a:endParaRPr lang="en-GB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4E5989B-8C56-59CD-226F-FF025E8ECC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71825" y="6597419"/>
            <a:ext cx="5848350" cy="2605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Pixel TPC R&amp;D (Peter Kluit)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8743560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D8B0E6-1932-4A56-1D62-00BCDBCF42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A523D0B-3131-EBC3-F38B-8099FA92D0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8267" y="324644"/>
            <a:ext cx="10363200" cy="800100"/>
          </a:xfrm>
        </p:spPr>
        <p:txBody>
          <a:bodyPr/>
          <a:lstStyle/>
          <a:p>
            <a:r>
              <a:rPr lang="nl-NL" sz="3600" b="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Pixel TPC at a </a:t>
            </a:r>
            <a:r>
              <a:rPr lang="nl-NL" sz="3600" b="0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circular</a:t>
            </a:r>
            <a:r>
              <a:rPr lang="nl-NL" sz="3600" b="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collider</a:t>
            </a:r>
            <a:endParaRPr lang="en-GB" sz="3600" b="0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2B24D09-E185-2265-A2CA-8417D66D75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6982" y="1135678"/>
            <a:ext cx="10586393" cy="5722322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nl-NL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nl-NL" sz="20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What</a:t>
            </a:r>
            <a:r>
              <a:rPr lang="nl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would</a:t>
            </a:r>
            <a:r>
              <a:rPr lang="nl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</a:t>
            </a:r>
            <a:r>
              <a:rPr lang="nl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</a:t>
            </a:r>
            <a:r>
              <a:rPr lang="nl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size</a:t>
            </a:r>
            <a:r>
              <a:rPr lang="nl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of </a:t>
            </a:r>
            <a:r>
              <a:rPr lang="nl-NL" sz="20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</a:t>
            </a:r>
            <a:r>
              <a:rPr lang="nl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TPC </a:t>
            </a:r>
            <a:r>
              <a:rPr lang="nl-NL" sz="20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distortions</a:t>
            </a:r>
            <a:r>
              <a:rPr lang="nl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at a </a:t>
            </a:r>
            <a:r>
              <a:rPr lang="nl-NL" sz="20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TeraZ</a:t>
            </a:r>
            <a:r>
              <a:rPr lang="nl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factory</a:t>
            </a:r>
            <a:r>
              <a:rPr lang="nl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</a:t>
            </a:r>
          </a:p>
          <a:p>
            <a:pPr marL="0" indent="0">
              <a:buNone/>
            </a:pPr>
            <a:endParaRPr lang="nl-NL" sz="1050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1"/>
            <a:r>
              <a:rPr lang="en-GB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2"/>
              </a:rPr>
              <a:t>Tera-Z studies</a:t>
            </a:r>
            <a:r>
              <a:rPr lang="en-GB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by Daniel Jeans and </a:t>
            </a:r>
            <a:r>
              <a:rPr lang="en-GB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2"/>
              </a:rPr>
              <a:t>Keisuke Fuji </a:t>
            </a:r>
            <a:r>
              <a:rPr lang="en-GB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show that for FCC-ee this means: distortions from Z decays up to &lt; O(100) </a:t>
            </a:r>
            <a:r>
              <a:rPr lang="en-NL" sz="1800" dirty="0"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m</a:t>
            </a:r>
            <a:r>
              <a:rPr lang="en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</a:t>
            </a:r>
          </a:p>
          <a:p>
            <a:pPr lvl="1"/>
            <a:r>
              <a:rPr lang="en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problem is that the beam backgrounds are by far the dominant source for the ions in the TPC volume. A reduction of that background is important. </a:t>
            </a:r>
          </a:p>
          <a:p>
            <a:pPr lvl="1"/>
            <a:r>
              <a:rPr lang="en-GB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beam background study presented in the </a:t>
            </a:r>
            <a:r>
              <a:rPr lang="en-GB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3"/>
              </a:rPr>
              <a:t>October 2024 ECFA meeting</a:t>
            </a:r>
            <a:r>
              <a:rPr lang="en-GB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by Daniel Jeans (for a 2 T B field) gave estimates</a:t>
            </a:r>
            <a:r>
              <a:rPr lang="en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for the old MDI but it is likely that the numbers can go down substantially. The MDI for ILC (ILD_I5_v02_2T) yields a background that is a factor 40 lower than the FCCee. </a:t>
            </a:r>
          </a:p>
          <a:p>
            <a:pPr lvl="1"/>
            <a:r>
              <a:rPr lang="en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There is also an idea to operate the TPC with a Neon based gas that could bring the backgrounds down by an order of magnitude. This needs study.</a:t>
            </a:r>
          </a:p>
          <a:p>
            <a:pPr lvl="1"/>
            <a:r>
              <a:rPr lang="en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It can be argued that in an </a:t>
            </a:r>
            <a:r>
              <a:rPr lang="en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4"/>
              </a:rPr>
              <a:t>ILD like detector</a:t>
            </a:r>
            <a:r>
              <a:rPr lang="en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the distortions can be mapped out using the silicon VTX-SIT/SET detectors. See e.g. the backup slide on fitting out TPC distortions. </a:t>
            </a:r>
          </a:p>
          <a:p>
            <a:pPr marL="0" indent="0">
              <a:buNone/>
            </a:pPr>
            <a:endParaRPr lang="nl-NL" sz="2000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CD46D2D-205B-312E-93AC-B6E1908127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8625" y="6597419"/>
            <a:ext cx="2743200" cy="2605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26/10/2020</a:t>
            </a:r>
            <a:endParaRPr lang="en-GB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D5B8447-FAD5-0F2E-E242-CC1D1923C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71825" y="6597419"/>
            <a:ext cx="5848350" cy="2605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Pixel TPC R&amp;D (Peter Kluit)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2448703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A7E801-8BA6-58A9-9D80-FA90EEFD09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164ADF1-8B16-9011-E591-067CFD90DE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8266" y="332656"/>
            <a:ext cx="10363200" cy="720080"/>
          </a:xfrm>
        </p:spPr>
        <p:txBody>
          <a:bodyPr/>
          <a:lstStyle/>
          <a:p>
            <a:r>
              <a:rPr lang="nl-NL" sz="3200" b="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Pixel TPC at a </a:t>
            </a:r>
            <a:r>
              <a:rPr lang="nl-NL" sz="3200" b="0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circular</a:t>
            </a:r>
            <a:r>
              <a:rPr lang="nl-NL" sz="3200" b="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collider</a:t>
            </a:r>
            <a:endParaRPr lang="en-US" sz="3200" b="0" dirty="0">
              <a:solidFill>
                <a:srgbClr val="FF0000"/>
              </a:solidFill>
              <a:latin typeface="Verdana"/>
              <a:cs typeface="Verdana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3695B6E-77A1-8FDE-1133-EB75233CD3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6370" y="1099964"/>
            <a:ext cx="9865096" cy="4849316"/>
          </a:xfrm>
        </p:spPr>
        <p:txBody>
          <a:bodyPr/>
          <a:lstStyle/>
          <a:p>
            <a:pPr marL="0" indent="0">
              <a:buNone/>
            </a:pPr>
            <a:endParaRPr lang="en-GB" sz="2000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Tera Z </a:t>
            </a:r>
            <a:r>
              <a:rPr lang="en-GB" sz="20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FCCee</a:t>
            </a:r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physics program</a:t>
            </a:r>
            <a:r>
              <a:rPr lang="en-GB" sz="24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*</a:t>
            </a:r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could be carried out, but </a:t>
            </a:r>
          </a:p>
          <a:p>
            <a:pPr lvl="1"/>
            <a:r>
              <a:rPr lang="en-GB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It needs a lot of power to process the large amounts of background hits in the tracking detectors </a:t>
            </a:r>
          </a:p>
          <a:p>
            <a:pPr lvl="1"/>
            <a:r>
              <a:rPr lang="en-GB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It needs more study to reduce the beam background by an improved MDI</a:t>
            </a:r>
          </a:p>
          <a:p>
            <a:pPr lvl="1"/>
            <a:r>
              <a:rPr lang="en-GB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Fitting techniques should be studied to correct for the TPC distortions</a:t>
            </a:r>
          </a:p>
          <a:p>
            <a:pPr lvl="1"/>
            <a:r>
              <a:rPr lang="en-GB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current TPX3 read out should be optimized to cope with the high readout rate and minimise the power consumption</a:t>
            </a:r>
          </a:p>
          <a:p>
            <a:pPr marL="0" indent="0">
              <a:buNone/>
            </a:pPr>
            <a:r>
              <a:rPr lang="en-GB" sz="2000" baseline="30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*</a:t>
            </a:r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physics case seems IMO rather weak to go beyond 10 Giga Zs</a:t>
            </a:r>
          </a:p>
          <a:p>
            <a:pPr marL="0" indent="0">
              <a:buNone/>
            </a:pPr>
            <a:endParaRPr lang="en-GB" sz="2000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GB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GB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218174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18CC231-EC49-46BA-B8D3-09F05285A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8267" y="116632"/>
            <a:ext cx="10363200" cy="800100"/>
          </a:xfrm>
        </p:spPr>
        <p:txBody>
          <a:bodyPr/>
          <a:lstStyle/>
          <a:p>
            <a:r>
              <a:rPr lang="nl-NL" sz="3600" b="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Fitting out </a:t>
            </a:r>
            <a:r>
              <a:rPr lang="nl-NL" sz="3600" b="0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and</a:t>
            </a:r>
            <a:r>
              <a:rPr lang="nl-NL" sz="3600" b="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3600" b="0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reducing</a:t>
            </a:r>
            <a:r>
              <a:rPr lang="nl-NL" sz="3600" b="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TPC </a:t>
            </a:r>
            <a:r>
              <a:rPr lang="nl-NL" sz="3600" b="0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distortions</a:t>
            </a:r>
            <a:r>
              <a:rPr lang="nl-NL" sz="3600" b="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GB" sz="3600" b="0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9822A7A-1EC3-441B-8C12-ABFF22A494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5440" y="1268760"/>
            <a:ext cx="10586393" cy="5722322"/>
          </a:xfrm>
        </p:spPr>
        <p:txBody>
          <a:bodyPr>
            <a:noAutofit/>
          </a:bodyPr>
          <a:lstStyle/>
          <a:p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It is possible to </a:t>
            </a:r>
            <a:r>
              <a:rPr lang="en-GB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map out distortions </a:t>
            </a:r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using e.g. muons from Z decays</a:t>
            </a:r>
          </a:p>
          <a:p>
            <a:pPr lvl="1"/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E.g. by fitting the 3D spatial distribution as a function of time as was done by ALEPH and more recently by ALICE. Using this distribution the hits positions are corrected and the TPC track refitted.</a:t>
            </a:r>
          </a:p>
          <a:p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However, with </a:t>
            </a:r>
            <a:r>
              <a:rPr lang="en-GB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silicon trackers around the TPC</a:t>
            </a:r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 more elaborate methods can be used. One can use the track predictions based of the silicon trackers SIT and SET to correct on a track-by-track level the TPC track. 	</a:t>
            </a:r>
          </a:p>
          <a:p>
            <a:pPr lvl="1"/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One can use as a constraint that the extrapolated positions and angles agree with the measured in the SIT and SET.</a:t>
            </a:r>
          </a:p>
          <a:p>
            <a:pPr lvl="1"/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Practically, one can e.g. correct the TPC track parameters</a:t>
            </a:r>
          </a:p>
          <a:p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The ultimate way is a </a:t>
            </a:r>
            <a:r>
              <a:rPr lang="en-GB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fitting technique </a:t>
            </a:r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similar to ATLAS. In the ATLAS track fit the common systematics is fitted out for sets of Muon hits. For ILD @ FCC the fit would fit free parameters in the distortion model, while using as a constraint the SIT and SET position and direction measurements. </a:t>
            </a:r>
          </a:p>
          <a:p>
            <a:pPr lvl="1"/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simplest case is a model where the strength (amplitude) and radial dependence would be scaled and a model is used for the 3D extrapolations. 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43A0E9E-8C1A-470F-B709-7C23131E62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8625" y="6597419"/>
            <a:ext cx="2743200" cy="2605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26/10/2020</a:t>
            </a:r>
            <a:endParaRPr lang="en-GB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F214B82-A4FE-404C-8B1B-22CB8F49BA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71825" y="6597419"/>
            <a:ext cx="5848350" cy="2605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Pixel TPC R&amp;D (Peter Kluit)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1618387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18CC231-EC49-46BA-B8D3-09F05285A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8267" y="116632"/>
            <a:ext cx="10363200" cy="800100"/>
          </a:xfrm>
        </p:spPr>
        <p:txBody>
          <a:bodyPr/>
          <a:lstStyle/>
          <a:p>
            <a:r>
              <a:rPr lang="nl-NL" sz="3200" b="0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Reducing</a:t>
            </a:r>
            <a:r>
              <a:rPr lang="nl-NL" sz="3200" b="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3200" b="0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</a:t>
            </a:r>
            <a:r>
              <a:rPr lang="nl-NL" sz="3200" b="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Ion back flow in a Pixel TPC</a:t>
            </a:r>
            <a:endParaRPr lang="en-GB" sz="3200" b="0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9822A7A-1EC3-441B-8C12-ABFF22A494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3248" y="1185617"/>
            <a:ext cx="9934707" cy="49796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Ion back flow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can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reduced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by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adding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 second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grid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device.</a:t>
            </a:r>
          </a:p>
          <a:p>
            <a:pPr marL="0" indent="0">
              <a:buNone/>
            </a:pP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It is important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that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holes of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grids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are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aligned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 The Ion back flow is a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function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of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geometry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and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electric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fields.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Detailed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simulations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–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validated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by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data - have been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presented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in 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2"/>
              </a:rPr>
              <a:t>LCTPC WP #326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 </a:t>
            </a:r>
          </a:p>
          <a:p>
            <a:pPr marL="0" indent="0">
              <a:buNone/>
            </a:pPr>
            <a:r>
              <a:rPr lang="nl-NL" sz="20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With</a:t>
            </a:r>
            <a:r>
              <a:rPr lang="nl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 hole </a:t>
            </a:r>
            <a:r>
              <a:rPr lang="nl-NL" sz="20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size</a:t>
            </a:r>
            <a:r>
              <a:rPr lang="nl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of 25 </a:t>
            </a:r>
            <a:r>
              <a:rPr lang="en-US" sz="20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μm</a:t>
            </a:r>
            <a:r>
              <a:rPr lang="en-US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an IBF </a:t>
            </a:r>
            <a:r>
              <a:rPr lang="en-US" sz="200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of 3 </a:t>
            </a:r>
            <a:r>
              <a:rPr lang="en-US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</a:t>
            </a:r>
            <a:r>
              <a:rPr lang="en-US" sz="2000" baseline="30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-4  </a:t>
            </a:r>
            <a:r>
              <a:rPr lang="nl-NL" sz="20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can</a:t>
            </a:r>
            <a:r>
              <a:rPr lang="nl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</a:t>
            </a:r>
            <a:r>
              <a:rPr lang="nl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achieved</a:t>
            </a:r>
            <a:r>
              <a:rPr lang="nl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and</a:t>
            </a:r>
            <a:r>
              <a:rPr lang="nl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</a:t>
            </a:r>
            <a:r>
              <a:rPr lang="nl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value</a:t>
            </a:r>
            <a:r>
              <a:rPr lang="nl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</a:t>
            </a:r>
            <a:r>
              <a:rPr lang="nl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IBF*</a:t>
            </a:r>
            <a:r>
              <a:rPr lang="nl-NL" sz="20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Gain</a:t>
            </a:r>
            <a:r>
              <a:rPr lang="nl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(2000) </a:t>
            </a:r>
            <a:r>
              <a:rPr lang="nl-NL" sz="20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would</a:t>
            </a:r>
            <a:r>
              <a:rPr lang="nl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</a:t>
            </a:r>
            <a:r>
              <a:rPr lang="nl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0.6. 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43A0E9E-8C1A-470F-B709-7C23131E62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8625" y="6597419"/>
            <a:ext cx="2743200" cy="2605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26/10/2020</a:t>
            </a:r>
            <a:endParaRPr lang="en-GB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F214B82-A4FE-404C-8B1B-22CB8F49BA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71825" y="6597419"/>
            <a:ext cx="5848350" cy="2605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Pixel TPC R&amp;D (Peter Kluit)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B3B02B1-81E7-A545-9CFB-3B847B2ECD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83013"/>
            <a:ext cx="5164667" cy="2189370"/>
          </a:xfrm>
          <a:prstGeom prst="rect">
            <a:avLst/>
          </a:prstGeom>
        </p:spPr>
      </p:pic>
      <p:graphicFrame>
        <p:nvGraphicFramePr>
          <p:cNvPr id="22" name="Table 21">
            <a:extLst>
              <a:ext uri="{FF2B5EF4-FFF2-40B4-BE49-F238E27FC236}">
                <a16:creationId xmlns:a16="http://schemas.microsoft.com/office/drawing/2014/main" id="{CBEBA02B-93F0-9B4C-B46B-02322BB99C0B}"/>
              </a:ext>
            </a:extLst>
          </p:cNvPr>
          <p:cNvGraphicFramePr>
            <a:graphicFrameLocks noGrp="1"/>
          </p:cNvGraphicFramePr>
          <p:nvPr/>
        </p:nvGraphicFramePr>
        <p:xfrm>
          <a:off x="5303912" y="3448144"/>
          <a:ext cx="6840760" cy="2357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101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101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101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1019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4318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0" baseline="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baseline="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Ion backflow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800" b="0" baseline="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  <a:p>
                      <a:pPr algn="ctr"/>
                      <a:r>
                        <a:rPr lang="en-US" sz="1800" b="0" baseline="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Hole 30 </a:t>
                      </a:r>
                      <a:r>
                        <a:rPr kumimoji="0" lang="en-US" sz="1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μm</a:t>
                      </a:r>
                      <a:endParaRPr lang="en-US" sz="1600" b="0" baseline="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Hole 25 </a:t>
                      </a:r>
                      <a:r>
                        <a:rPr kumimoji="0" lang="en-US" sz="1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μm</a:t>
                      </a:r>
                      <a:endParaRPr lang="en-US" sz="1800" b="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  <a:p>
                      <a:pPr algn="ctr"/>
                      <a:endParaRPr lang="en-US" sz="1600" b="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Hole 20 </a:t>
                      </a:r>
                      <a:r>
                        <a:rPr kumimoji="0" lang="en-US" sz="1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μm</a:t>
                      </a:r>
                      <a:endParaRPr lang="en-US" sz="1800" b="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1749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Top grid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2.2%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1.2%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0.7%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1749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GridPix</a:t>
                      </a:r>
                      <a:endParaRPr lang="en-US" sz="16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5.5%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2.8%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1.7%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174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12</a:t>
                      </a:r>
                      <a:r>
                        <a:rPr lang="en-US" sz="1600" baseline="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10</a:t>
                      </a:r>
                      <a:r>
                        <a:rPr lang="en-US" sz="1600" baseline="300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-4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3 10</a:t>
                      </a:r>
                      <a:r>
                        <a:rPr lang="en-US" sz="1600" baseline="300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-4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</a:t>
                      </a:r>
                      <a:r>
                        <a:rPr lang="en-US" sz="1600" baseline="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10</a:t>
                      </a:r>
                      <a:r>
                        <a:rPr lang="en-US" sz="1600" baseline="300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-4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152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err="1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transparancy</a:t>
                      </a:r>
                      <a:endParaRPr lang="en-US" sz="16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100%</a:t>
                      </a:r>
                    </a:p>
                    <a:p>
                      <a:pPr algn="ctr"/>
                      <a:endParaRPr lang="en-US" sz="1600" baseline="300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99.4%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aseline="300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91.7%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aseline="300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229225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2D65C0-38D3-AAFA-C2AE-B93ED23B2A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BA255E-EAB9-B149-BC52-0FA329D937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0296" y="933598"/>
            <a:ext cx="3417531" cy="2184480"/>
          </a:xfrm>
          <a:prstGeom prst="rect">
            <a:avLst/>
          </a:prstGeom>
        </p:spPr>
      </p:pic>
      <p:sp>
        <p:nvSpPr>
          <p:cNvPr id="3074" name="Rectangle 4">
            <a:extLst>
              <a:ext uri="{FF2B5EF4-FFF2-40B4-BE49-F238E27FC236}">
                <a16:creationId xmlns:a16="http://schemas.microsoft.com/office/drawing/2014/main" id="{720B9E7E-F77A-71AD-0B78-E3A92E62289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163452" y="116632"/>
            <a:ext cx="9865096" cy="1080120"/>
          </a:xfrm>
        </p:spPr>
        <p:txBody>
          <a:bodyPr anchor="ctr"/>
          <a:lstStyle/>
          <a:p>
            <a:r>
              <a:rPr lang="en-GB" altLang="en-US" sz="3600" b="0" dirty="0">
                <a:solidFill>
                  <a:srgbClr val="FF0000"/>
                </a:solidFill>
                <a:latin typeface="Verdana"/>
                <a:cs typeface="Verdana"/>
              </a:rPr>
              <a:t>Why a (pixel) TPC as a central tracker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FF08A65-209C-0264-BCC4-708DDDA9097D}"/>
              </a:ext>
            </a:extLst>
          </p:cNvPr>
          <p:cNvSpPr/>
          <p:nvPr/>
        </p:nvSpPr>
        <p:spPr>
          <a:xfrm>
            <a:off x="1055440" y="764704"/>
            <a:ext cx="10081120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altLang="en-US" dirty="0">
              <a:latin typeface="Verdana"/>
              <a:cs typeface="Verdana"/>
            </a:endParaRPr>
          </a:p>
          <a:p>
            <a:pPr>
              <a:buFontTx/>
              <a:buBlip>
                <a:blip r:embed="rId4"/>
              </a:buBlip>
            </a:pPr>
            <a:r>
              <a:rPr lang="en-GB" altLang="en-US" sz="2000" dirty="0">
                <a:latin typeface="Verdana"/>
                <a:cs typeface="Verdana"/>
              </a:rPr>
              <a:t> Low material budget that allows high precision tracking</a:t>
            </a:r>
          </a:p>
          <a:p>
            <a:pPr>
              <a:buFontTx/>
              <a:buBlip>
                <a:blip r:embed="rId4"/>
              </a:buBlip>
            </a:pPr>
            <a:r>
              <a:rPr lang="en-GB" altLang="en-US" sz="2000" dirty="0">
                <a:latin typeface="Verdana"/>
                <a:cs typeface="Verdana"/>
              </a:rPr>
              <a:t> Continuous 3D tracking (</a:t>
            </a:r>
            <a:r>
              <a:rPr lang="en-GB" altLang="en-US" sz="2000" dirty="0" err="1">
                <a:latin typeface="Verdana"/>
                <a:cs typeface="Verdana"/>
              </a:rPr>
              <a:t>x,y</a:t>
            </a:r>
            <a:r>
              <a:rPr lang="en-GB" altLang="en-US" sz="2000" dirty="0">
                <a:latin typeface="Verdana"/>
                <a:cs typeface="Verdana"/>
              </a:rPr>
              <a:t>, t) and track following</a:t>
            </a:r>
          </a:p>
          <a:p>
            <a:pPr lvl="1">
              <a:buBlip>
                <a:blip r:embed="rId4"/>
              </a:buBlip>
            </a:pPr>
            <a:r>
              <a:rPr lang="en-GB" altLang="en-US" sz="2000" dirty="0">
                <a:latin typeface="Verdana"/>
                <a:cs typeface="Verdana"/>
              </a:rPr>
              <a:t> Excellent v0 reconstruction  </a:t>
            </a:r>
          </a:p>
          <a:p>
            <a:pPr lvl="1">
              <a:buBlip>
                <a:blip r:embed="rId4"/>
              </a:buBlip>
            </a:pPr>
            <a:r>
              <a:rPr lang="en-GB" altLang="en-US" sz="2000" dirty="0">
                <a:latin typeface="Verdana"/>
                <a:cs typeface="Verdana"/>
              </a:rPr>
              <a:t> Ideal for particle flow and combined calorimetry</a:t>
            </a:r>
          </a:p>
          <a:p>
            <a:pPr>
              <a:buFontTx/>
              <a:buBlip>
                <a:blip r:embed="rId4"/>
              </a:buBlip>
            </a:pPr>
            <a:r>
              <a:rPr lang="en-GB" altLang="en-US" sz="2000" dirty="0">
                <a:latin typeface="Verdana"/>
                <a:cs typeface="Verdana"/>
              </a:rPr>
              <a:t> TPC is sliced between silicon detectors </a:t>
            </a:r>
          </a:p>
          <a:p>
            <a:pPr lvl="1">
              <a:buBlip>
                <a:blip r:embed="rId4"/>
              </a:buBlip>
            </a:pPr>
            <a:r>
              <a:rPr lang="en-GB" altLang="en-US" sz="2000" dirty="0">
                <a:latin typeface="Verdana"/>
                <a:cs typeface="Verdana"/>
              </a:rPr>
              <a:t> provides required momentum resolution and constraints</a:t>
            </a:r>
          </a:p>
          <a:p>
            <a:pPr>
              <a:buFontTx/>
              <a:buBlip>
                <a:blip r:embed="rId4"/>
              </a:buBlip>
            </a:pPr>
            <a:r>
              <a:rPr lang="en-GB" altLang="en-US" sz="2000" dirty="0">
                <a:latin typeface="Verdana"/>
                <a:cs typeface="Verdana"/>
              </a:rPr>
              <a:t> Very powerful particle identification based on </a:t>
            </a:r>
            <a:r>
              <a:rPr lang="en-GB" altLang="en-US" sz="2000" dirty="0" err="1">
                <a:latin typeface="Verdana"/>
                <a:cs typeface="Verdana"/>
              </a:rPr>
              <a:t>dEdx</a:t>
            </a:r>
            <a:endParaRPr lang="en-GB" altLang="en-US" sz="2000" dirty="0">
              <a:latin typeface="Verdana"/>
              <a:cs typeface="Verdana"/>
            </a:endParaRPr>
          </a:p>
          <a:p>
            <a:pPr lvl="1">
              <a:buBlip>
                <a:blip r:embed="rId4"/>
              </a:buBlip>
            </a:pPr>
            <a:r>
              <a:rPr lang="en-GB" altLang="en-US" sz="2000" dirty="0">
                <a:latin typeface="Verdana"/>
                <a:cs typeface="Verdana"/>
              </a:rPr>
              <a:t> for electrons (suppress </a:t>
            </a:r>
            <a:r>
              <a:rPr lang="en-GB" altLang="en-US" sz="2000" dirty="0" err="1">
                <a:latin typeface="Verdana"/>
                <a:cs typeface="Verdana"/>
              </a:rPr>
              <a:t>pions</a:t>
            </a:r>
            <a:r>
              <a:rPr lang="en-GB" altLang="en-US" sz="2000" dirty="0">
                <a:latin typeface="Verdana"/>
                <a:cs typeface="Verdana"/>
              </a:rPr>
              <a:t>)</a:t>
            </a:r>
          </a:p>
          <a:p>
            <a:pPr lvl="1">
              <a:buBlip>
                <a:blip r:embed="rId4"/>
              </a:buBlip>
            </a:pPr>
            <a:r>
              <a:rPr lang="en-GB" altLang="en-US" sz="2000" dirty="0">
                <a:latin typeface="Verdana"/>
                <a:cs typeface="Verdana"/>
              </a:rPr>
              <a:t> for kaons (H-&gt;ss) and protons </a:t>
            </a:r>
          </a:p>
          <a:p>
            <a:pPr>
              <a:buBlip>
                <a:blip r:embed="rId4"/>
              </a:buBlip>
            </a:pPr>
            <a:r>
              <a:rPr lang="en-GB" altLang="en-US" sz="2000" dirty="0">
                <a:latin typeface="Verdana"/>
                <a:cs typeface="Verdana"/>
              </a:rPr>
              <a:t> TPC excellent option for </a:t>
            </a:r>
            <a:r>
              <a:rPr lang="en-GB" altLang="en-US" sz="2000" dirty="0" err="1">
                <a:latin typeface="Verdana"/>
                <a:cs typeface="Verdana"/>
              </a:rPr>
              <a:t>FCCee</a:t>
            </a:r>
            <a:r>
              <a:rPr lang="en-GB" altLang="en-US" sz="2000" dirty="0">
                <a:latin typeface="Verdana"/>
                <a:cs typeface="Verdana"/>
              </a:rPr>
              <a:t> WW, ZH, </a:t>
            </a:r>
            <a:r>
              <a:rPr lang="en-GB" altLang="en-US" sz="2000" dirty="0" err="1">
                <a:latin typeface="Verdana"/>
                <a:cs typeface="Verdana"/>
              </a:rPr>
              <a:t>tt</a:t>
            </a:r>
            <a:r>
              <a:rPr lang="en-GB" altLang="en-US" sz="2000" dirty="0">
                <a:latin typeface="Verdana"/>
                <a:cs typeface="Verdana"/>
              </a:rPr>
              <a:t> etc running</a:t>
            </a:r>
          </a:p>
          <a:p>
            <a:pPr>
              <a:buBlip>
                <a:blip r:embed="rId4"/>
              </a:buBlip>
            </a:pPr>
            <a:r>
              <a:rPr lang="en-GB" altLang="en-US" sz="2000" dirty="0">
                <a:latin typeface="Verdana"/>
                <a:cs typeface="Verdana"/>
              </a:rPr>
              <a:t> Running at the Z is feasible but challenging (see discussion later)</a:t>
            </a:r>
          </a:p>
          <a:p>
            <a:pPr lvl="1"/>
            <a:endParaRPr lang="en-GB" altLang="en-US" sz="2000" dirty="0">
              <a:latin typeface="Verdana"/>
              <a:cs typeface="Verdana"/>
            </a:endParaRPr>
          </a:p>
          <a:p>
            <a:pPr>
              <a:buBlip>
                <a:blip r:embed="rId4"/>
              </a:buBlip>
            </a:pPr>
            <a:r>
              <a:rPr lang="en-GB" altLang="en-US" sz="2000" dirty="0">
                <a:latin typeface="Verdana"/>
                <a:cs typeface="Verdana"/>
              </a:rPr>
              <a:t> A pixel TPC combines a large drift volume with a silicon read out plane</a:t>
            </a:r>
          </a:p>
          <a:p>
            <a:pPr lvl="1">
              <a:buBlip>
                <a:blip r:embed="rId4"/>
              </a:buBlip>
            </a:pPr>
            <a:r>
              <a:rPr lang="en-GB" altLang="en-US" sz="2000" dirty="0">
                <a:latin typeface="Verdana"/>
                <a:cs typeface="Verdana"/>
              </a:rPr>
              <a:t> tracking with high granularity and low systematic uncertainties</a:t>
            </a:r>
          </a:p>
          <a:p>
            <a:pPr lvl="1"/>
            <a:r>
              <a:rPr lang="en-GB" altLang="en-US" sz="2000" dirty="0">
                <a:latin typeface="Verdana"/>
                <a:cs typeface="Verdana"/>
              </a:rPr>
              <a:t>   due to “silicon” precision (1-10 </a:t>
            </a:r>
            <a:r>
              <a:rPr lang="en-GB" altLang="en-US" sz="2000" dirty="0">
                <a:latin typeface="Symbol" pitchFamily="2" charset="2"/>
                <a:cs typeface="Verdana"/>
              </a:rPr>
              <a:t>m</a:t>
            </a:r>
            <a:r>
              <a:rPr lang="en-GB" altLang="en-US" sz="2000" dirty="0">
                <a:latin typeface="Verdana"/>
                <a:cs typeface="Verdana"/>
              </a:rPr>
              <a:t>m) in the production process</a:t>
            </a:r>
          </a:p>
          <a:p>
            <a:pPr lvl="1">
              <a:buBlip>
                <a:blip r:embed="rId4"/>
              </a:buBlip>
            </a:pPr>
            <a:r>
              <a:rPr lang="en-GB" altLang="en-US" sz="2000" dirty="0">
                <a:latin typeface="Verdana"/>
                <a:cs typeface="Verdana"/>
              </a:rPr>
              <a:t> the best (see slides) PID performance </a:t>
            </a:r>
            <a:r>
              <a:rPr lang="en-GB" altLang="en-US" sz="2000" dirty="0" err="1">
                <a:latin typeface="Verdana"/>
                <a:cs typeface="Verdana"/>
              </a:rPr>
              <a:t>dEdx</a:t>
            </a:r>
            <a:r>
              <a:rPr lang="en-GB" altLang="en-US" sz="2000" dirty="0">
                <a:latin typeface="Verdana"/>
                <a:cs typeface="Verdana"/>
              </a:rPr>
              <a:t> and cluster counting</a:t>
            </a:r>
          </a:p>
          <a:p>
            <a:r>
              <a:rPr lang="en-GB" altLang="en-US" sz="2000" dirty="0">
                <a:latin typeface="Verdana"/>
                <a:cs typeface="Verdana"/>
              </a:rPr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C0AAFF2-176D-9F8B-6863-8A1A7BE2BCE4}"/>
              </a:ext>
            </a:extLst>
          </p:cNvPr>
          <p:cNvSpPr txBox="1"/>
          <p:nvPr/>
        </p:nvSpPr>
        <p:spPr>
          <a:xfrm>
            <a:off x="9624392" y="1196752"/>
            <a:ext cx="11881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CEPC</a:t>
            </a:r>
          </a:p>
        </p:txBody>
      </p:sp>
    </p:spTree>
    <p:extLst>
      <p:ext uri="{BB962C8B-B14F-4D97-AF65-F5344CB8AC3E}">
        <p14:creationId xmlns:p14="http://schemas.microsoft.com/office/powerpoint/2010/main" val="3688681937"/>
      </p:ext>
    </p:extLst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76200" y="-76200"/>
            <a:ext cx="7315200" cy="914400"/>
          </a:xfrm>
        </p:spPr>
        <p:txBody>
          <a:bodyPr/>
          <a:lstStyle/>
          <a:p>
            <a:r>
              <a:rPr lang="en-GB" altLang="en-US" sz="3600" b="0" dirty="0">
                <a:latin typeface="Verdana"/>
                <a:cs typeface="Verdana"/>
              </a:rPr>
              <a:t> </a:t>
            </a:r>
            <a:r>
              <a:rPr lang="en-GB" altLang="en-US" sz="3600" b="0" dirty="0" err="1">
                <a:latin typeface="Verdana"/>
                <a:cs typeface="Verdana"/>
              </a:rPr>
              <a:t>GridPix</a:t>
            </a:r>
            <a:r>
              <a:rPr lang="en-GB" altLang="en-US" sz="3600" b="0" dirty="0">
                <a:latin typeface="Verdana"/>
                <a:cs typeface="Verdana"/>
              </a:rPr>
              <a:t> technology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949180" y="990600"/>
            <a:ext cx="7280420" cy="2313782"/>
          </a:xfrm>
        </p:spPr>
        <p:txBody>
          <a:bodyPr/>
          <a:lstStyle/>
          <a:p>
            <a:pPr>
              <a:buFontTx/>
              <a:buBlip>
                <a:blip r:embed="rId2"/>
              </a:buBlip>
            </a:pPr>
            <a:r>
              <a:rPr lang="en-GB" altLang="en-US" sz="2000" dirty="0">
                <a:latin typeface="Verdana"/>
                <a:cs typeface="Verdana"/>
              </a:rPr>
              <a:t>Pixel chip with integrated Grid (</a:t>
            </a:r>
            <a:r>
              <a:rPr lang="en-GB" altLang="en-US" sz="2000" dirty="0" err="1">
                <a:latin typeface="Verdana"/>
                <a:cs typeface="Verdana"/>
              </a:rPr>
              <a:t>Micromegas</a:t>
            </a:r>
            <a:r>
              <a:rPr lang="en-GB" altLang="en-US" sz="2000" dirty="0">
                <a:latin typeface="Verdana"/>
                <a:cs typeface="Verdana"/>
              </a:rPr>
              <a:t>-like)</a:t>
            </a:r>
          </a:p>
          <a:p>
            <a:pPr>
              <a:buBlip>
                <a:blip r:embed="rId2"/>
              </a:buBlip>
            </a:pPr>
            <a:r>
              <a:rPr lang="en-GB" altLang="en-US" sz="2000" dirty="0" err="1">
                <a:latin typeface="Verdana"/>
                <a:cs typeface="Verdana"/>
              </a:rPr>
              <a:t>InGrid</a:t>
            </a:r>
            <a:r>
              <a:rPr lang="en-GB" altLang="en-US" sz="2000" dirty="0">
                <a:latin typeface="Verdana"/>
                <a:cs typeface="Verdana"/>
              </a:rPr>
              <a:t> post-processed @ IZM (in 2025 @ Bonn)</a:t>
            </a:r>
          </a:p>
          <a:p>
            <a:pPr>
              <a:buFontTx/>
              <a:buBlip>
                <a:blip r:embed="rId2"/>
              </a:buBlip>
            </a:pPr>
            <a:r>
              <a:rPr lang="en-GB" altLang="en-US" sz="2000" dirty="0">
                <a:latin typeface="Verdana"/>
                <a:cs typeface="Verdana"/>
              </a:rPr>
              <a:t>Grid set at negative voltage (300 – 600 V) to provide gas amplification</a:t>
            </a:r>
          </a:p>
          <a:p>
            <a:pPr>
              <a:buFontTx/>
              <a:buBlip>
                <a:blip r:embed="rId2"/>
              </a:buBlip>
            </a:pPr>
            <a:r>
              <a:rPr lang="en-GB" altLang="en-US" sz="2000" dirty="0">
                <a:latin typeface="Verdana"/>
                <a:cs typeface="Verdana"/>
              </a:rPr>
              <a:t>Very small pixel size (55 µm)</a:t>
            </a:r>
          </a:p>
          <a:p>
            <a:pPr>
              <a:buFontTx/>
              <a:buBlip>
                <a:blip r:embed="rId2"/>
              </a:buBlip>
            </a:pPr>
            <a:r>
              <a:rPr lang="en-GB" altLang="en-US" sz="2000" dirty="0">
                <a:latin typeface="Verdana"/>
                <a:cs typeface="Verdana"/>
              </a:rPr>
              <a:t>detecting individual electrons</a:t>
            </a:r>
          </a:p>
          <a:p>
            <a:pPr>
              <a:buFontTx/>
              <a:buBlip>
                <a:blip r:embed="rId2"/>
              </a:buBlip>
            </a:pPr>
            <a:endParaRPr lang="en-GB" altLang="en-US" b="1" dirty="0"/>
          </a:p>
        </p:txBody>
      </p:sp>
      <p:pic>
        <p:nvPicPr>
          <p:cNvPr id="5124" name="Picture 2" descr="C:\Data\GOSSIP\pictures, drawings\Marco Nov08 3D pub\GoatPrinciple-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116633"/>
            <a:ext cx="3542281" cy="3400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Arrow Connector 2"/>
          <p:cNvCxnSpPr/>
          <p:nvPr/>
        </p:nvCxnSpPr>
        <p:spPr bwMode="auto">
          <a:xfrm>
            <a:off x="10416480" y="2819400"/>
            <a:ext cx="900014" cy="37867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accent1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sp>
        <p:nvSpPr>
          <p:cNvPr id="5" name="TextBox 4"/>
          <p:cNvSpPr txBox="1"/>
          <p:nvPr/>
        </p:nvSpPr>
        <p:spPr>
          <a:xfrm rot="1346167">
            <a:off x="10238582" y="3116782"/>
            <a:ext cx="100870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  <a:latin typeface="Verdana"/>
                <a:cs typeface="Verdana"/>
              </a:rPr>
              <a:t>55 µ</a:t>
            </a:r>
            <a:r>
              <a:rPr lang="en-US" sz="1800" dirty="0" err="1">
                <a:solidFill>
                  <a:srgbClr val="FF0000"/>
                </a:solidFill>
                <a:latin typeface="Verdana"/>
                <a:cs typeface="Verdana"/>
              </a:rPr>
              <a:t>m</a:t>
            </a:r>
            <a:endParaRPr lang="en-US" sz="1800" dirty="0">
              <a:solidFill>
                <a:srgbClr val="FF0000"/>
              </a:solidFill>
              <a:latin typeface="Verdana"/>
              <a:cs typeface="Verdana"/>
            </a:endParaRPr>
          </a:p>
        </p:txBody>
      </p:sp>
      <p:pic>
        <p:nvPicPr>
          <p:cNvPr id="10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2" t="26901" r="16402" b="23750"/>
          <a:stretch>
            <a:fillRect/>
          </a:stretch>
        </p:blipFill>
        <p:spPr bwMode="auto">
          <a:xfrm>
            <a:off x="5539642" y="3542571"/>
            <a:ext cx="2918558" cy="2858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8458200" y="3714183"/>
            <a:ext cx="3434903" cy="2534217"/>
            <a:chOff x="6852097" y="3212976"/>
            <a:chExt cx="4784587" cy="3588441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2097" y="3212976"/>
              <a:ext cx="4784587" cy="3588441"/>
            </a:xfrm>
            <a:prstGeom prst="rect">
              <a:avLst/>
            </a:prstGeom>
          </p:spPr>
        </p:pic>
        <p:cxnSp>
          <p:nvCxnSpPr>
            <p:cNvPr id="13" name="Straight Arrow Connector 12"/>
            <p:cNvCxnSpPr/>
            <p:nvPr/>
          </p:nvCxnSpPr>
          <p:spPr bwMode="auto">
            <a:xfrm>
              <a:off x="8184232" y="5079204"/>
              <a:ext cx="0" cy="510036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</p:cxnSp>
        <p:sp>
          <p:nvSpPr>
            <p:cNvPr id="14" name="TextBox 13"/>
            <p:cNvSpPr txBox="1"/>
            <p:nvPr/>
          </p:nvSpPr>
          <p:spPr>
            <a:xfrm>
              <a:off x="8180711" y="5007196"/>
              <a:ext cx="98616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50 µm</a:t>
              </a:r>
              <a:endParaRPr lang="nl-NL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5" name="Group 15"/>
          <p:cNvGrpSpPr>
            <a:grpSpLocks/>
          </p:cNvGrpSpPr>
          <p:nvPr/>
        </p:nvGrpSpPr>
        <p:grpSpPr bwMode="auto">
          <a:xfrm>
            <a:off x="6332310" y="2438400"/>
            <a:ext cx="1897290" cy="1219200"/>
            <a:chOff x="683568" y="4057347"/>
            <a:chExt cx="3614641" cy="2275885"/>
          </a:xfrm>
        </p:grpSpPr>
        <p:pic>
          <p:nvPicPr>
            <p:cNvPr id="16" name="Picture 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17" t="20714" r="28148" b="35266"/>
            <a:stretch>
              <a:fillRect/>
            </a:stretch>
          </p:blipFill>
          <p:spPr bwMode="auto">
            <a:xfrm>
              <a:off x="683568" y="4057347"/>
              <a:ext cx="3614641" cy="22758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TextBox 9"/>
            <p:cNvSpPr txBox="1">
              <a:spLocks noChangeArrowheads="1"/>
            </p:cNvSpPr>
            <p:nvPr/>
          </p:nvSpPr>
          <p:spPr bwMode="auto">
            <a:xfrm>
              <a:off x="2787227" y="4191470"/>
              <a:ext cx="1510980" cy="689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100000"/>
                <a:buFont typeface="Monotype Sorts"/>
                <a:buChar char="u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SzPct val="100000"/>
                <a:buFont typeface="Monotype Sorts"/>
                <a:buChar char="l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100000"/>
                <a:buFont typeface="Monotype Sorts"/>
                <a:buChar char="n"/>
                <a:defRPr sz="1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100000"/>
                <a:buFont typeface="Monotype Sorts"/>
                <a:buChar char="u"/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nl-NL" sz="1800" dirty="0">
                  <a:solidFill>
                    <a:schemeClr val="bg1"/>
                  </a:solidFill>
                  <a:latin typeface="Verdana"/>
                  <a:cs typeface="Verdana"/>
                </a:rPr>
                <a:t>dyke</a:t>
              </a:r>
              <a:endParaRPr lang="nl-NL" altLang="nl-NL" sz="1800" dirty="0">
                <a:solidFill>
                  <a:schemeClr val="bg1"/>
                </a:solidFill>
                <a:latin typeface="Verdana"/>
                <a:cs typeface="Verdana"/>
              </a:endParaRPr>
            </a:p>
          </p:txBody>
        </p:sp>
      </p:grpSp>
      <p:sp>
        <p:nvSpPr>
          <p:cNvPr id="19" name="Rectangle 18"/>
          <p:cNvSpPr/>
          <p:nvPr/>
        </p:nvSpPr>
        <p:spPr>
          <a:xfrm>
            <a:off x="914400" y="3505200"/>
            <a:ext cx="5029200" cy="2562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Tx/>
              <a:buBlip>
                <a:blip r:embed="rId2"/>
              </a:buBlip>
            </a:pPr>
            <a:r>
              <a:rPr lang="en-GB" altLang="en-US" sz="1600" dirty="0"/>
              <a:t>  </a:t>
            </a:r>
            <a:r>
              <a:rPr lang="en-GB" altLang="en-US" sz="1800" dirty="0">
                <a:latin typeface="Verdana"/>
                <a:cs typeface="Verdana"/>
              </a:rPr>
              <a:t>Aluminium grid (1 µ</a:t>
            </a:r>
            <a:r>
              <a:rPr lang="en-GB" altLang="en-US" sz="1800" dirty="0" err="1">
                <a:latin typeface="Verdana"/>
                <a:cs typeface="Verdana"/>
              </a:rPr>
              <a:t>m</a:t>
            </a:r>
            <a:r>
              <a:rPr lang="en-GB" altLang="en-US" sz="1800" dirty="0">
                <a:latin typeface="Verdana"/>
                <a:cs typeface="Verdana"/>
              </a:rPr>
              <a:t> thick)</a:t>
            </a:r>
          </a:p>
          <a:p>
            <a:pPr>
              <a:lnSpc>
                <a:spcPct val="150000"/>
              </a:lnSpc>
              <a:buFontTx/>
              <a:buBlip>
                <a:blip r:embed="rId2"/>
              </a:buBlip>
            </a:pPr>
            <a:r>
              <a:rPr lang="en-GB" altLang="en-US" sz="1800" dirty="0">
                <a:latin typeface="Verdana"/>
                <a:cs typeface="Verdana"/>
              </a:rPr>
              <a:t> 35 µ</a:t>
            </a:r>
            <a:r>
              <a:rPr lang="en-GB" altLang="en-US" sz="1800" dirty="0" err="1">
                <a:latin typeface="Verdana"/>
                <a:cs typeface="Verdana"/>
              </a:rPr>
              <a:t>m</a:t>
            </a:r>
            <a:r>
              <a:rPr lang="en-GB" altLang="en-US" sz="1800" dirty="0">
                <a:latin typeface="Verdana"/>
                <a:cs typeface="Verdana"/>
              </a:rPr>
              <a:t> wide holes, 55 µ</a:t>
            </a:r>
            <a:r>
              <a:rPr lang="en-GB" altLang="en-US" sz="1800" dirty="0" err="1">
                <a:latin typeface="Verdana"/>
                <a:cs typeface="Verdana"/>
              </a:rPr>
              <a:t>m</a:t>
            </a:r>
            <a:r>
              <a:rPr lang="en-GB" altLang="en-US" sz="1800" dirty="0">
                <a:latin typeface="Verdana"/>
                <a:cs typeface="Verdana"/>
              </a:rPr>
              <a:t> pitch</a:t>
            </a:r>
          </a:p>
          <a:p>
            <a:pPr>
              <a:lnSpc>
                <a:spcPct val="150000"/>
              </a:lnSpc>
              <a:buFontTx/>
              <a:buBlip>
                <a:blip r:embed="rId2"/>
              </a:buBlip>
            </a:pPr>
            <a:r>
              <a:rPr lang="en-GB" altLang="en-US" sz="1800" dirty="0">
                <a:latin typeface="Verdana"/>
                <a:cs typeface="Verdana"/>
              </a:rPr>
              <a:t> Supported by SU8 pillars 50 µ</a:t>
            </a:r>
            <a:r>
              <a:rPr lang="en-GB" altLang="en-US" sz="1800" dirty="0" err="1">
                <a:latin typeface="Verdana"/>
                <a:cs typeface="Verdana"/>
              </a:rPr>
              <a:t>m</a:t>
            </a:r>
            <a:r>
              <a:rPr lang="en-GB" altLang="en-US" sz="1800" dirty="0">
                <a:latin typeface="Verdana"/>
                <a:cs typeface="Verdana"/>
              </a:rPr>
              <a:t> high</a:t>
            </a:r>
          </a:p>
          <a:p>
            <a:pPr>
              <a:lnSpc>
                <a:spcPct val="150000"/>
              </a:lnSpc>
              <a:buFontTx/>
              <a:buBlip>
                <a:blip r:embed="rId2"/>
              </a:buBlip>
            </a:pPr>
            <a:r>
              <a:rPr lang="en-GB" altLang="en-US" sz="1800" dirty="0">
                <a:latin typeface="Verdana"/>
                <a:cs typeface="Verdana"/>
              </a:rPr>
              <a:t> Grid surrounded by SU8 dyke (150 µ</a:t>
            </a:r>
            <a:r>
              <a:rPr lang="en-GB" altLang="en-US" sz="1800" dirty="0" err="1">
                <a:latin typeface="Verdana"/>
                <a:cs typeface="Verdana"/>
              </a:rPr>
              <a:t>m</a:t>
            </a:r>
            <a:r>
              <a:rPr lang="en-GB" altLang="en-US" sz="1800" dirty="0">
                <a:latin typeface="Verdana"/>
                <a:cs typeface="Verdana"/>
              </a:rPr>
              <a:t> wide solid strip) for mechanical and HV stability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2279651" y="338138"/>
            <a:ext cx="6192613" cy="576262"/>
          </a:xfrm>
        </p:spPr>
        <p:txBody>
          <a:bodyPr/>
          <a:lstStyle/>
          <a:p>
            <a:r>
              <a:rPr lang="en-GB" altLang="en-US" sz="4000" b="0" dirty="0">
                <a:latin typeface="Verdana"/>
                <a:cs typeface="Verdana"/>
              </a:rPr>
              <a:t>Pixel chip: TimePix3</a:t>
            </a:r>
          </a:p>
        </p:txBody>
      </p:sp>
      <p:sp>
        <p:nvSpPr>
          <p:cNvPr id="7171" name="Content Placeholder 2"/>
          <p:cNvSpPr>
            <a:spLocks noGrp="1"/>
          </p:cNvSpPr>
          <p:nvPr>
            <p:ph idx="1"/>
          </p:nvPr>
        </p:nvSpPr>
        <p:spPr>
          <a:xfrm>
            <a:off x="381000" y="1066800"/>
            <a:ext cx="5715000" cy="4419600"/>
          </a:xfrm>
        </p:spPr>
        <p:txBody>
          <a:bodyPr/>
          <a:lstStyle/>
          <a:p>
            <a:pPr>
              <a:buFontTx/>
              <a:buBlip>
                <a:blip r:embed="rId2"/>
              </a:buBlip>
            </a:pPr>
            <a:r>
              <a:rPr lang="en-GB" altLang="en-US" sz="2000" dirty="0">
                <a:latin typeface="Verdana"/>
                <a:cs typeface="Verdana"/>
              </a:rPr>
              <a:t>256 x 256 pixels</a:t>
            </a:r>
          </a:p>
          <a:p>
            <a:pPr>
              <a:buFontTx/>
              <a:buBlip>
                <a:blip r:embed="rId2"/>
              </a:buBlip>
            </a:pPr>
            <a:r>
              <a:rPr lang="en-GB" altLang="en-US" sz="2000" dirty="0">
                <a:latin typeface="Verdana"/>
                <a:cs typeface="Verdana"/>
              </a:rPr>
              <a:t>55 x 55 µm pitch</a:t>
            </a:r>
          </a:p>
          <a:p>
            <a:pPr>
              <a:buFontTx/>
              <a:buBlip>
                <a:blip r:embed="rId2"/>
              </a:buBlip>
            </a:pPr>
            <a:r>
              <a:rPr lang="en-GB" altLang="en-US" sz="2000" dirty="0">
                <a:latin typeface="Verdana"/>
                <a:cs typeface="Verdana"/>
              </a:rPr>
              <a:t>14.1 x 14.1 mm sensitive area</a:t>
            </a:r>
          </a:p>
          <a:p>
            <a:pPr>
              <a:buFontTx/>
              <a:buBlip>
                <a:blip r:embed="rId2"/>
              </a:buBlip>
            </a:pPr>
            <a:r>
              <a:rPr lang="en-GB" altLang="en-US" sz="2000" dirty="0">
                <a:latin typeface="Verdana"/>
                <a:cs typeface="Verdana"/>
              </a:rPr>
              <a:t>TDC with </a:t>
            </a:r>
            <a:r>
              <a:rPr lang="en-GB" altLang="en-US" sz="2000" b="1" dirty="0">
                <a:latin typeface="Verdana"/>
                <a:cs typeface="Verdana"/>
              </a:rPr>
              <a:t>640 MHz clock </a:t>
            </a:r>
            <a:r>
              <a:rPr lang="en-GB" altLang="en-US" sz="2000" dirty="0">
                <a:latin typeface="Verdana"/>
                <a:cs typeface="Verdana"/>
              </a:rPr>
              <a:t>(1.56 ns)</a:t>
            </a:r>
          </a:p>
          <a:p>
            <a:pPr>
              <a:buFontTx/>
              <a:buBlip>
                <a:blip r:embed="rId2"/>
              </a:buBlip>
            </a:pPr>
            <a:r>
              <a:rPr lang="en-GB" altLang="en-US" sz="2000" dirty="0">
                <a:latin typeface="Verdana"/>
                <a:cs typeface="Verdana"/>
              </a:rPr>
              <a:t>Used in the data driven mode</a:t>
            </a:r>
          </a:p>
          <a:p>
            <a:pPr lvl="1">
              <a:buFontTx/>
              <a:buBlip>
                <a:blip r:embed="rId2"/>
              </a:buBlip>
            </a:pPr>
            <a:r>
              <a:rPr lang="en-GB" altLang="en-US" sz="1800" dirty="0">
                <a:latin typeface="Verdana"/>
                <a:cs typeface="Verdana"/>
              </a:rPr>
              <a:t>Each hit consists of the </a:t>
            </a:r>
            <a:r>
              <a:rPr lang="en-GB" altLang="en-US" sz="1800" b="1" dirty="0">
                <a:latin typeface="Verdana"/>
                <a:cs typeface="Verdana"/>
              </a:rPr>
              <a:t>pixel address </a:t>
            </a:r>
            <a:r>
              <a:rPr lang="en-GB" altLang="en-US" sz="1800" dirty="0">
                <a:latin typeface="Verdana"/>
                <a:cs typeface="Verdana"/>
              </a:rPr>
              <a:t>and </a:t>
            </a:r>
            <a:r>
              <a:rPr lang="en-GB" altLang="en-US" sz="1800" b="1" dirty="0">
                <a:latin typeface="Verdana"/>
                <a:cs typeface="Verdana"/>
              </a:rPr>
              <a:t>time stamp </a:t>
            </a:r>
            <a:r>
              <a:rPr lang="en-GB" altLang="en-US" sz="1800" dirty="0">
                <a:latin typeface="Verdana"/>
                <a:cs typeface="Verdana"/>
              </a:rPr>
              <a:t>of arrival time (</a:t>
            </a:r>
            <a:r>
              <a:rPr lang="en-GB" altLang="en-US" sz="1800" dirty="0" err="1">
                <a:latin typeface="Verdana"/>
                <a:cs typeface="Verdana"/>
              </a:rPr>
              <a:t>ToA</a:t>
            </a:r>
            <a:r>
              <a:rPr lang="en-GB" altLang="en-US" sz="1800" dirty="0">
                <a:latin typeface="Verdana"/>
                <a:cs typeface="Verdana"/>
              </a:rPr>
              <a:t>)</a:t>
            </a:r>
          </a:p>
          <a:p>
            <a:pPr lvl="1">
              <a:buFontTx/>
              <a:buBlip>
                <a:blip r:embed="rId2"/>
              </a:buBlip>
            </a:pPr>
            <a:r>
              <a:rPr lang="en-GB" altLang="en-US" sz="1800" dirty="0">
                <a:latin typeface="Verdana"/>
                <a:cs typeface="Verdana"/>
              </a:rPr>
              <a:t>Time over threshold (</a:t>
            </a:r>
            <a:r>
              <a:rPr lang="en-GB" altLang="en-US" sz="1800" dirty="0" err="1">
                <a:latin typeface="Verdana"/>
                <a:cs typeface="Verdana"/>
              </a:rPr>
              <a:t>ToT</a:t>
            </a:r>
            <a:r>
              <a:rPr lang="en-GB" altLang="en-US" sz="1800" dirty="0">
                <a:latin typeface="Verdana"/>
                <a:cs typeface="Verdana"/>
              </a:rPr>
              <a:t>) is added to register the signal amplitude</a:t>
            </a:r>
          </a:p>
          <a:p>
            <a:pPr lvl="1">
              <a:buFontTx/>
              <a:buBlip>
                <a:blip r:embed="rId2"/>
              </a:buBlip>
            </a:pPr>
            <a:r>
              <a:rPr lang="en-GB" altLang="en-US" sz="1800" dirty="0">
                <a:latin typeface="Verdana"/>
                <a:cs typeface="Verdana"/>
              </a:rPr>
              <a:t>compensation for time walk</a:t>
            </a:r>
          </a:p>
          <a:p>
            <a:pPr lvl="1">
              <a:buFontTx/>
              <a:buBlip>
                <a:blip r:embed="rId2"/>
              </a:buBlip>
            </a:pPr>
            <a:r>
              <a:rPr lang="en-GB" altLang="en-US" sz="1800" b="1" dirty="0">
                <a:latin typeface="Verdana"/>
                <a:cs typeface="Verdana"/>
              </a:rPr>
              <a:t>Trigger</a:t>
            </a:r>
            <a:r>
              <a:rPr lang="en-GB" altLang="en-US" sz="1800" dirty="0">
                <a:latin typeface="Verdana"/>
                <a:cs typeface="Verdana"/>
              </a:rPr>
              <a:t> (for t</a:t>
            </a:r>
            <a:r>
              <a:rPr lang="en-GB" altLang="en-US" sz="1800" baseline="-25000" dirty="0">
                <a:latin typeface="Verdana"/>
                <a:cs typeface="Verdana"/>
              </a:rPr>
              <a:t>0</a:t>
            </a:r>
            <a:r>
              <a:rPr lang="en-GB" altLang="en-US" sz="1800" dirty="0">
                <a:latin typeface="Verdana"/>
                <a:cs typeface="Verdana"/>
              </a:rPr>
              <a:t>) added to the data stream as an additional time stamp</a:t>
            </a:r>
          </a:p>
          <a:p>
            <a:pPr>
              <a:buFontTx/>
              <a:buBlip>
                <a:blip r:embed="rId2"/>
              </a:buBlip>
            </a:pPr>
            <a:r>
              <a:rPr lang="en-GB" altLang="en-US" sz="2000" dirty="0">
                <a:latin typeface="Verdana"/>
                <a:cs typeface="Verdana"/>
              </a:rPr>
              <a:t>Power consumption</a:t>
            </a:r>
          </a:p>
          <a:p>
            <a:pPr lvl="1">
              <a:buFontTx/>
              <a:buBlip>
                <a:blip r:embed="rId2"/>
              </a:buBlip>
            </a:pPr>
            <a:r>
              <a:rPr lang="en-GB" altLang="en-US" sz="1800" dirty="0">
                <a:latin typeface="Verdana"/>
                <a:cs typeface="Verdana"/>
              </a:rPr>
              <a:t>~1 A @ 2 V (2W) depending on hit rate</a:t>
            </a:r>
          </a:p>
          <a:p>
            <a:pPr lvl="1">
              <a:buFontTx/>
              <a:buBlip>
                <a:blip r:embed="rId2"/>
              </a:buBlip>
            </a:pPr>
            <a:r>
              <a:rPr lang="en-GB" altLang="en-US" sz="1800" dirty="0">
                <a:latin typeface="Verdana"/>
                <a:cs typeface="Verdana"/>
              </a:rPr>
              <a:t>good cooling is important</a:t>
            </a:r>
            <a:endParaRPr lang="en-GB" altLang="en-US" dirty="0">
              <a:latin typeface="Verdana"/>
              <a:cs typeface="Verdana"/>
            </a:endParaRPr>
          </a:p>
        </p:txBody>
      </p:sp>
      <p:pic>
        <p:nvPicPr>
          <p:cNvPr id="717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976312"/>
            <a:ext cx="4406900" cy="290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Content Placeholder 3"/>
          <p:cNvPicPr>
            <a:picLocks noChangeAspect="1"/>
          </p:cNvPicPr>
          <p:nvPr/>
        </p:nvPicPr>
        <p:blipFill>
          <a:blip r:embed="rId4" cstate="print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6" r="4762" b="3972"/>
          <a:stretch>
            <a:fillRect/>
          </a:stretch>
        </p:blipFill>
        <p:spPr bwMode="auto">
          <a:xfrm>
            <a:off x="8853488" y="3997643"/>
            <a:ext cx="1662112" cy="2326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Arrow Connector 6"/>
          <p:cNvCxnSpPr>
            <a:cxnSpLocks noChangeShapeType="1"/>
          </p:cNvCxnSpPr>
          <p:nvPr/>
        </p:nvCxnSpPr>
        <p:spPr bwMode="auto">
          <a:xfrm>
            <a:off x="8758237" y="5715000"/>
            <a:ext cx="4763" cy="642938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" name="TextBox 7"/>
          <p:cNvSpPr txBox="1"/>
          <p:nvPr/>
        </p:nvSpPr>
        <p:spPr>
          <a:xfrm>
            <a:off x="8763000" y="4419600"/>
            <a:ext cx="1752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nl-NL" dirty="0">
                <a:solidFill>
                  <a:schemeClr val="bg1"/>
                </a:solidFill>
                <a:latin typeface="Verdana"/>
                <a:cs typeface="Verdana"/>
              </a:rPr>
              <a:t>Sensitive area</a:t>
            </a:r>
            <a:endParaRPr lang="nl-NL" altLang="nl-NL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239000" y="5791200"/>
            <a:ext cx="1295400" cy="457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2+3 mm</a:t>
            </a:r>
          </a:p>
        </p:txBody>
      </p:sp>
      <p:cxnSp>
        <p:nvCxnSpPr>
          <p:cNvPr id="12" name="Straight Arrow Connector 11"/>
          <p:cNvCxnSpPr>
            <a:cxnSpLocks noChangeShapeType="1"/>
          </p:cNvCxnSpPr>
          <p:nvPr/>
        </p:nvCxnSpPr>
        <p:spPr bwMode="auto">
          <a:xfrm rot="5400000">
            <a:off x="7925594" y="4876800"/>
            <a:ext cx="1675606" cy="794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" name="Rectangle 14"/>
          <p:cNvSpPr/>
          <p:nvPr/>
        </p:nvSpPr>
        <p:spPr>
          <a:xfrm>
            <a:off x="7239000" y="4643735"/>
            <a:ext cx="12790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14.1 mm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49" b="10733"/>
          <a:stretch>
            <a:fillRect/>
          </a:stretch>
        </p:blipFill>
        <p:spPr bwMode="auto">
          <a:xfrm>
            <a:off x="8839200" y="2570473"/>
            <a:ext cx="2743200" cy="2992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317" name="Group 18"/>
          <p:cNvGrpSpPr>
            <a:grpSpLocks/>
          </p:cNvGrpSpPr>
          <p:nvPr/>
        </p:nvGrpSpPr>
        <p:grpSpPr bwMode="auto">
          <a:xfrm>
            <a:off x="4244701" y="1981200"/>
            <a:ext cx="3756299" cy="4760689"/>
            <a:chOff x="1572362" y="1124744"/>
            <a:chExt cx="4511805" cy="5546101"/>
          </a:xfrm>
        </p:grpSpPr>
        <p:pic>
          <p:nvPicPr>
            <p:cNvPr id="13320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055214" y="1641892"/>
              <a:ext cx="5546101" cy="45118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21" name="TextBox 13"/>
            <p:cNvSpPr txBox="1">
              <a:spLocks noChangeArrowheads="1"/>
            </p:cNvSpPr>
            <p:nvPr/>
          </p:nvSpPr>
          <p:spPr bwMode="auto">
            <a:xfrm rot="21288686">
              <a:off x="2357954" y="1983970"/>
              <a:ext cx="1211887" cy="4617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100000"/>
                <a:buFont typeface="Monotype Sorts"/>
                <a:buChar char="u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SzPct val="100000"/>
                <a:buFont typeface="Monotype Sorts"/>
                <a:buChar char="l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100000"/>
                <a:buFont typeface="Monotype Sorts"/>
                <a:buChar char="n"/>
                <a:defRPr sz="1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100000"/>
                <a:buFont typeface="Monotype Sorts"/>
                <a:buChar char="u"/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GB" altLang="en-US" i="1" dirty="0">
                  <a:latin typeface="Verdana"/>
                  <a:cs typeface="Verdana"/>
                </a:rPr>
                <a:t>Guard</a:t>
              </a:r>
            </a:p>
          </p:txBody>
        </p:sp>
        <p:sp>
          <p:nvSpPr>
            <p:cNvPr id="13322" name="TextBox 13"/>
            <p:cNvSpPr txBox="1">
              <a:spLocks noChangeArrowheads="1"/>
            </p:cNvSpPr>
            <p:nvPr/>
          </p:nvSpPr>
          <p:spPr bwMode="auto">
            <a:xfrm rot="21288686">
              <a:off x="4251890" y="2618321"/>
              <a:ext cx="691025" cy="3078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100000"/>
                <a:buFont typeface="Monotype Sorts"/>
                <a:buChar char="u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SzPct val="100000"/>
                <a:buFont typeface="Monotype Sorts"/>
                <a:buChar char="l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100000"/>
                <a:buFont typeface="Monotype Sorts"/>
                <a:buChar char="n"/>
                <a:defRPr sz="1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100000"/>
                <a:buFont typeface="Monotype Sorts"/>
                <a:buChar char="u"/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GB" altLang="en-US" sz="1400" i="1" dirty="0">
                  <a:latin typeface="Verdana"/>
                  <a:cs typeface="Verdana"/>
                </a:rPr>
                <a:t>TPX3</a:t>
              </a:r>
            </a:p>
          </p:txBody>
        </p:sp>
        <p:sp>
          <p:nvSpPr>
            <p:cNvPr id="13323" name="TextBox 13"/>
            <p:cNvSpPr txBox="1">
              <a:spLocks noChangeArrowheads="1"/>
            </p:cNvSpPr>
            <p:nvPr/>
          </p:nvSpPr>
          <p:spPr bwMode="auto">
            <a:xfrm rot="21288686">
              <a:off x="3482209" y="2774119"/>
              <a:ext cx="691025" cy="3078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100000"/>
                <a:buFont typeface="Monotype Sorts"/>
                <a:buChar char="u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SzPct val="100000"/>
                <a:buFont typeface="Monotype Sorts"/>
                <a:buChar char="l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100000"/>
                <a:buFont typeface="Monotype Sorts"/>
                <a:buChar char="n"/>
                <a:defRPr sz="1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100000"/>
                <a:buFont typeface="Monotype Sorts"/>
                <a:buChar char="u"/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GB" altLang="en-US" sz="1400" i="1" dirty="0">
                  <a:latin typeface="Verdana"/>
                  <a:cs typeface="Verdana"/>
                </a:rPr>
                <a:t>TPX3</a:t>
              </a:r>
            </a:p>
          </p:txBody>
        </p:sp>
        <p:sp>
          <p:nvSpPr>
            <p:cNvPr id="13324" name="TextBox 13"/>
            <p:cNvSpPr txBox="1">
              <a:spLocks noChangeArrowheads="1"/>
            </p:cNvSpPr>
            <p:nvPr/>
          </p:nvSpPr>
          <p:spPr bwMode="auto">
            <a:xfrm rot="21288686">
              <a:off x="3230406" y="3612469"/>
              <a:ext cx="691025" cy="3078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100000"/>
                <a:buFont typeface="Monotype Sorts"/>
                <a:buChar char="u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SzPct val="100000"/>
                <a:buFont typeface="Monotype Sorts"/>
                <a:buChar char="l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100000"/>
                <a:buFont typeface="Monotype Sorts"/>
                <a:buChar char="n"/>
                <a:defRPr sz="1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100000"/>
                <a:buFont typeface="Monotype Sorts"/>
                <a:buChar char="u"/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GB" altLang="en-US" sz="1400" i="1" dirty="0">
                  <a:latin typeface="Verdana"/>
                  <a:cs typeface="Verdana"/>
                </a:rPr>
                <a:t>TPX3</a:t>
              </a:r>
            </a:p>
          </p:txBody>
        </p:sp>
        <p:sp>
          <p:nvSpPr>
            <p:cNvPr id="13325" name="TextBox 15"/>
            <p:cNvSpPr txBox="1">
              <a:spLocks noChangeArrowheads="1"/>
            </p:cNvSpPr>
            <p:nvPr/>
          </p:nvSpPr>
          <p:spPr bwMode="auto">
            <a:xfrm rot="21288686">
              <a:off x="2491580" y="3709451"/>
              <a:ext cx="691025" cy="3078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100000"/>
                <a:buFont typeface="Monotype Sorts"/>
                <a:buChar char="u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SzPct val="100000"/>
                <a:buFont typeface="Monotype Sorts"/>
                <a:buChar char="l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100000"/>
                <a:buFont typeface="Monotype Sorts"/>
                <a:buChar char="n"/>
                <a:defRPr sz="1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100000"/>
                <a:buFont typeface="Monotype Sorts"/>
                <a:buChar char="u"/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GB" altLang="en-US" sz="1400" i="1" dirty="0">
                  <a:latin typeface="Verdana"/>
                  <a:cs typeface="Verdana"/>
                </a:rPr>
                <a:t>TPX3</a:t>
              </a:r>
            </a:p>
          </p:txBody>
        </p:sp>
        <p:sp>
          <p:nvSpPr>
            <p:cNvPr id="13326" name="TextBox 13"/>
            <p:cNvSpPr txBox="1">
              <a:spLocks noChangeArrowheads="1"/>
            </p:cNvSpPr>
            <p:nvPr/>
          </p:nvSpPr>
          <p:spPr bwMode="auto">
            <a:xfrm rot="245295">
              <a:off x="3347507" y="4265917"/>
              <a:ext cx="1441579" cy="9542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100000"/>
                <a:buFont typeface="Monotype Sorts"/>
                <a:buChar char="u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SzPct val="100000"/>
                <a:buFont typeface="Monotype Sorts"/>
                <a:buChar char="l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100000"/>
                <a:buFont typeface="Monotype Sorts"/>
                <a:buChar char="n"/>
                <a:defRPr sz="1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100000"/>
                <a:buFont typeface="Monotype Sorts"/>
                <a:buChar char="u"/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GB" altLang="en-US" sz="2800" i="1" dirty="0" err="1"/>
                <a:t>COld</a:t>
              </a:r>
              <a:endParaRPr lang="en-GB" altLang="en-US" sz="2800" i="1" dirty="0"/>
            </a:p>
            <a:p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GB" altLang="en-US" sz="2800" i="1" dirty="0" err="1"/>
                <a:t>CArrier</a:t>
              </a:r>
              <a:endParaRPr lang="en-GB" altLang="en-US" sz="2800" i="1" dirty="0"/>
            </a:p>
          </p:txBody>
        </p:sp>
      </p:grpSp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1530094" y="381000"/>
            <a:ext cx="8734794" cy="579438"/>
          </a:xfrm>
        </p:spPr>
        <p:txBody>
          <a:bodyPr/>
          <a:lstStyle/>
          <a:p>
            <a:r>
              <a:rPr lang="en-US" altLang="nl-NL" sz="3600" b="0" dirty="0">
                <a:latin typeface="Verdana"/>
                <a:cs typeface="Verdana"/>
              </a:rPr>
              <a:t>QUAD design and realization</a:t>
            </a:r>
            <a:endParaRPr lang="nl-NL" altLang="nl-NL" sz="3600" b="0" dirty="0">
              <a:latin typeface="Verdana"/>
              <a:cs typeface="Verdana"/>
            </a:endParaRPr>
          </a:p>
        </p:txBody>
      </p:sp>
      <p:grpSp>
        <p:nvGrpSpPr>
          <p:cNvPr id="13316" name="Group 3"/>
          <p:cNvGrpSpPr>
            <a:grpSpLocks/>
          </p:cNvGrpSpPr>
          <p:nvPr/>
        </p:nvGrpSpPr>
        <p:grpSpPr bwMode="auto">
          <a:xfrm flipV="1">
            <a:off x="8470898" y="5744642"/>
            <a:ext cx="3340102" cy="925515"/>
            <a:chOff x="240151" y="4763475"/>
            <a:chExt cx="8800676" cy="2105471"/>
          </a:xfrm>
        </p:grpSpPr>
        <p:pic>
          <p:nvPicPr>
            <p:cNvPr id="13327" name="Picture 2" descr="C:\Data\LepCol\Module concept\Picts\Picts 28-8-2017\20170828_075326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84" t="51350" r="84790" b="36710"/>
            <a:stretch>
              <a:fillRect/>
            </a:stretch>
          </p:blipFill>
          <p:spPr bwMode="auto">
            <a:xfrm>
              <a:off x="240151" y="5001013"/>
              <a:ext cx="2171609" cy="16303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28" name="Picture 2" descr="C:\Data\LepCol\Module concept\Picts\Picts 28-8-2017\20170828_075326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504" t="48811" r="2087" b="35770"/>
            <a:stretch>
              <a:fillRect/>
            </a:stretch>
          </p:blipFill>
          <p:spPr bwMode="auto">
            <a:xfrm>
              <a:off x="2411760" y="4763475"/>
              <a:ext cx="6629067" cy="21054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3329" name="Straight Connector 2"/>
            <p:cNvCxnSpPr>
              <a:cxnSpLocks noChangeShapeType="1"/>
            </p:cNvCxnSpPr>
            <p:nvPr/>
          </p:nvCxnSpPr>
          <p:spPr bwMode="auto">
            <a:xfrm flipH="1">
              <a:off x="2051720" y="5085184"/>
              <a:ext cx="576064" cy="1440160"/>
            </a:xfrm>
            <a:prstGeom prst="line">
              <a:avLst/>
            </a:prstGeom>
            <a:noFill/>
            <a:ln w="3810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3330" name="Straight Connector 8"/>
            <p:cNvCxnSpPr>
              <a:cxnSpLocks noChangeShapeType="1"/>
            </p:cNvCxnSpPr>
            <p:nvPr/>
          </p:nvCxnSpPr>
          <p:spPr bwMode="auto">
            <a:xfrm flipH="1">
              <a:off x="2204120" y="5085184"/>
              <a:ext cx="576064" cy="1440160"/>
            </a:xfrm>
            <a:prstGeom prst="line">
              <a:avLst/>
            </a:prstGeom>
            <a:noFill/>
            <a:ln w="3810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13315" name="Content Placeholder 2"/>
          <p:cNvSpPr>
            <a:spLocks noGrp="1"/>
          </p:cNvSpPr>
          <p:nvPr>
            <p:ph idx="1"/>
          </p:nvPr>
        </p:nvSpPr>
        <p:spPr>
          <a:xfrm>
            <a:off x="385790" y="1504950"/>
            <a:ext cx="4033810" cy="4667250"/>
          </a:xfrm>
        </p:spPr>
        <p:txBody>
          <a:bodyPr/>
          <a:lstStyle/>
          <a:p>
            <a:pPr>
              <a:buFontTx/>
              <a:buBlip>
                <a:blip r:embed="rId5"/>
              </a:buBlip>
            </a:pPr>
            <a:r>
              <a:rPr lang="nl-NL" altLang="nl-NL" sz="2000" dirty="0">
                <a:latin typeface="Verdana"/>
                <a:cs typeface="Verdana"/>
              </a:rPr>
              <a:t>Four-TimePix3 chips</a:t>
            </a:r>
          </a:p>
          <a:p>
            <a:pPr>
              <a:buFontTx/>
              <a:buBlip>
                <a:blip r:embed="rId5"/>
              </a:buBlip>
            </a:pPr>
            <a:r>
              <a:rPr lang="nl-NL" altLang="nl-NL" sz="2000" dirty="0">
                <a:latin typeface="Verdana"/>
                <a:cs typeface="Verdana"/>
              </a:rPr>
              <a:t>All services (signal IO, LV power) are located under the </a:t>
            </a:r>
            <a:r>
              <a:rPr lang="nl-NL" altLang="nl-NL" sz="2000" dirty="0" err="1">
                <a:latin typeface="Verdana"/>
                <a:cs typeface="Verdana"/>
              </a:rPr>
              <a:t>detection</a:t>
            </a:r>
            <a:r>
              <a:rPr lang="nl-NL" altLang="nl-NL" sz="2000" dirty="0">
                <a:latin typeface="Verdana"/>
                <a:cs typeface="Verdana"/>
              </a:rPr>
              <a:t> </a:t>
            </a:r>
            <a:r>
              <a:rPr lang="nl-NL" altLang="nl-NL" sz="2000" dirty="0" err="1">
                <a:latin typeface="Verdana"/>
                <a:cs typeface="Verdana"/>
              </a:rPr>
              <a:t>surface</a:t>
            </a:r>
            <a:endParaRPr lang="nl-NL" altLang="nl-NL" sz="2000" dirty="0">
              <a:latin typeface="Verdana"/>
              <a:cs typeface="Verdana"/>
            </a:endParaRPr>
          </a:p>
          <a:p>
            <a:pPr>
              <a:buFontTx/>
              <a:buBlip>
                <a:blip r:embed="rId5"/>
              </a:buBlip>
            </a:pPr>
            <a:r>
              <a:rPr lang="nl-NL" altLang="nl-NL" sz="2000" dirty="0">
                <a:latin typeface="Verdana"/>
                <a:cs typeface="Verdana"/>
              </a:rPr>
              <a:t>The area for connections was squeezed to the minimum</a:t>
            </a:r>
          </a:p>
          <a:p>
            <a:pPr>
              <a:buBlip>
                <a:blip r:embed="rId5"/>
              </a:buBlip>
            </a:pPr>
            <a:r>
              <a:rPr lang="nl-NL" altLang="nl-NL" sz="2000" dirty="0" err="1">
                <a:latin typeface="Verdana"/>
                <a:cs typeface="Verdana"/>
              </a:rPr>
              <a:t>Very</a:t>
            </a:r>
            <a:r>
              <a:rPr lang="nl-NL" altLang="nl-NL" sz="2000" dirty="0">
                <a:latin typeface="Verdana"/>
                <a:cs typeface="Verdana"/>
              </a:rPr>
              <a:t> high </a:t>
            </a:r>
            <a:r>
              <a:rPr lang="nl-NL" altLang="nl-NL" sz="2000" dirty="0" err="1">
                <a:latin typeface="Verdana"/>
                <a:cs typeface="Verdana"/>
              </a:rPr>
              <a:t>precision</a:t>
            </a:r>
            <a:r>
              <a:rPr lang="en-GB" altLang="nl-NL" sz="2000" dirty="0">
                <a:solidFill>
                  <a:srgbClr val="000000"/>
                </a:solidFill>
                <a:latin typeface="Verdana"/>
                <a:cs typeface="Verdana"/>
              </a:rPr>
              <a:t> 10</a:t>
            </a:r>
            <a:r>
              <a:rPr lang="en-GB" altLang="en-US" sz="2000" dirty="0">
                <a:solidFill>
                  <a:srgbClr val="000000"/>
                </a:solidFill>
                <a:latin typeface="Verdana"/>
                <a:cs typeface="Verdana"/>
              </a:rPr>
              <a:t> </a:t>
            </a:r>
            <a:r>
              <a:rPr lang="en-GB" altLang="en-US" sz="2000" dirty="0" err="1">
                <a:solidFill>
                  <a:srgbClr val="000000"/>
                </a:solidFill>
                <a:latin typeface="Verdana"/>
                <a:cs typeface="Verdana"/>
              </a:rPr>
              <a:t>μm</a:t>
            </a:r>
            <a:r>
              <a:rPr lang="en-GB" altLang="en-US" sz="2000" dirty="0">
                <a:solidFill>
                  <a:srgbClr val="000000"/>
                </a:solidFill>
                <a:latin typeface="Verdana"/>
                <a:cs typeface="Verdana"/>
              </a:rPr>
              <a:t> </a:t>
            </a:r>
            <a:r>
              <a:rPr lang="nl-NL" altLang="nl-NL" sz="2000" dirty="0">
                <a:latin typeface="Verdana"/>
                <a:cs typeface="Verdana"/>
              </a:rPr>
              <a:t> </a:t>
            </a:r>
            <a:r>
              <a:rPr lang="nl-NL" altLang="nl-NL" sz="2000" dirty="0" err="1">
                <a:latin typeface="Verdana"/>
                <a:cs typeface="Verdana"/>
              </a:rPr>
              <a:t>mounting</a:t>
            </a:r>
            <a:r>
              <a:rPr lang="nl-NL" altLang="nl-NL" sz="2000" dirty="0">
                <a:latin typeface="Verdana"/>
                <a:cs typeface="Verdana"/>
              </a:rPr>
              <a:t> of the chips and </a:t>
            </a:r>
            <a:r>
              <a:rPr lang="nl-NL" altLang="nl-NL" sz="2000" dirty="0" err="1">
                <a:latin typeface="Verdana"/>
                <a:cs typeface="Verdana"/>
              </a:rPr>
              <a:t>guard</a:t>
            </a:r>
            <a:endParaRPr lang="en-US" altLang="nl-NL" sz="2000" dirty="0">
              <a:latin typeface="Verdana"/>
              <a:cs typeface="Verdana"/>
            </a:endParaRPr>
          </a:p>
          <a:p>
            <a:pPr>
              <a:buBlip>
                <a:blip r:embed="rId5"/>
              </a:buBlip>
            </a:pPr>
            <a:r>
              <a:rPr lang="en-US" altLang="nl-NL" sz="2000" dirty="0">
                <a:latin typeface="Verdana"/>
                <a:cs typeface="Verdana"/>
              </a:rPr>
              <a:t>QUAD has a sensitive area of 68.9%</a:t>
            </a:r>
          </a:p>
          <a:p>
            <a:pPr>
              <a:buBlip>
                <a:blip r:embed="rId5"/>
              </a:buBlip>
            </a:pPr>
            <a:r>
              <a:rPr lang="nl-NL" altLang="nl-NL" sz="2000" dirty="0">
                <a:latin typeface="Verdana"/>
                <a:cs typeface="Verdana"/>
              </a:rPr>
              <a:t>DAQ </a:t>
            </a:r>
            <a:r>
              <a:rPr lang="nl-NL" altLang="nl-NL" sz="2000" dirty="0" err="1">
                <a:latin typeface="Verdana"/>
                <a:cs typeface="Verdana"/>
              </a:rPr>
              <a:t>by</a:t>
            </a:r>
            <a:r>
              <a:rPr lang="nl-NL" altLang="nl-NL" sz="2000" dirty="0">
                <a:latin typeface="Verdana"/>
                <a:cs typeface="Verdana"/>
              </a:rPr>
              <a:t> SPIDR</a:t>
            </a:r>
            <a:endParaRPr lang="en-US" altLang="nl-NL" sz="2000" dirty="0">
              <a:latin typeface="Verdana"/>
              <a:cs typeface="Verdana"/>
            </a:endParaRPr>
          </a:p>
          <a:p>
            <a:pPr>
              <a:buBlip>
                <a:blip r:embed="rId5"/>
              </a:buBlip>
            </a:pPr>
            <a:endParaRPr lang="nl-NL" altLang="nl-NL" sz="2400" dirty="0"/>
          </a:p>
          <a:p>
            <a:pPr>
              <a:buFontTx/>
              <a:buBlip>
                <a:blip r:embed="rId5"/>
              </a:buBlip>
            </a:pPr>
            <a:endParaRPr lang="nl-NL" altLang="nl-NL" sz="2400" dirty="0"/>
          </a:p>
          <a:p>
            <a:pPr>
              <a:buNone/>
            </a:pPr>
            <a:endParaRPr lang="nl-NL" altLang="nl-NL" sz="2400" dirty="0"/>
          </a:p>
        </p:txBody>
      </p:sp>
      <p:sp>
        <p:nvSpPr>
          <p:cNvPr id="3" name="Rectangle 2"/>
          <p:cNvSpPr/>
          <p:nvPr/>
        </p:nvSpPr>
        <p:spPr>
          <a:xfrm>
            <a:off x="6553200" y="1657290"/>
            <a:ext cx="2433879" cy="40011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altLang="nl-NL" sz="2000" dirty="0">
                <a:latin typeface="Verdana"/>
                <a:cs typeface="Verdana"/>
              </a:rPr>
              <a:t>39.6 x 28.38 mm</a:t>
            </a:r>
          </a:p>
        </p:txBody>
      </p:sp>
      <p:cxnSp>
        <p:nvCxnSpPr>
          <p:cNvPr id="5" name="Straight Arrow Connector 4"/>
          <p:cNvCxnSpPr/>
          <p:nvPr/>
        </p:nvCxnSpPr>
        <p:spPr bwMode="auto">
          <a:xfrm rot="16200000" flipV="1">
            <a:off x="6752153" y="2925247"/>
            <a:ext cx="1814157" cy="78463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9" name="Straight Arrow Connector 28"/>
          <p:cNvCxnSpPr/>
          <p:nvPr/>
        </p:nvCxnSpPr>
        <p:spPr bwMode="auto">
          <a:xfrm rot="16200000" flipV="1">
            <a:off x="7779721" y="2126278"/>
            <a:ext cx="1204557" cy="10668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3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92"/>
          <a:stretch>
            <a:fillRect/>
          </a:stretch>
        </p:blipFill>
        <p:spPr bwMode="auto">
          <a:xfrm>
            <a:off x="9419504" y="304800"/>
            <a:ext cx="2480408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TextBox 35"/>
          <p:cNvSpPr txBox="1"/>
          <p:nvPr/>
        </p:nvSpPr>
        <p:spPr>
          <a:xfrm>
            <a:off x="9448800" y="2057400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Verdana"/>
                <a:cs typeface="Verdana"/>
              </a:rPr>
              <a:t> series of </a:t>
            </a:r>
            <a:r>
              <a:rPr lang="en-US" sz="1800" dirty="0" err="1">
                <a:latin typeface="Verdana"/>
                <a:cs typeface="Verdana"/>
              </a:rPr>
              <a:t>QUADs</a:t>
            </a:r>
            <a:endParaRPr lang="en-US" sz="1800" dirty="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Afbeelding 6">
            <a:extLst>
              <a:ext uri="{FF2B5EF4-FFF2-40B4-BE49-F238E27FC236}">
                <a16:creationId xmlns:a16="http://schemas.microsoft.com/office/drawing/2014/main" id="{CAD4AED8-7EF5-44CD-9912-AFDDAB2AF6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3429000"/>
            <a:ext cx="6636774" cy="3320284"/>
          </a:xfrm>
          <a:prstGeom prst="rect">
            <a:avLst/>
          </a:prstGeom>
        </p:spPr>
      </p:pic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1919536" y="245471"/>
            <a:ext cx="8981058" cy="523875"/>
          </a:xfrm>
        </p:spPr>
        <p:txBody>
          <a:bodyPr/>
          <a:lstStyle/>
          <a:p>
            <a:r>
              <a:rPr lang="en-US" altLang="nl-NL" sz="3200" b="0" dirty="0">
                <a:latin typeface="Verdana"/>
                <a:cs typeface="Verdana"/>
              </a:rPr>
              <a:t>QUAD test beam in Bonn (October 2018)</a:t>
            </a:r>
            <a:endParaRPr lang="nl-NL" altLang="nl-NL" sz="3200" b="0" dirty="0">
              <a:latin typeface="Verdana"/>
              <a:cs typeface="Verdana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85826" y="925488"/>
            <a:ext cx="6067373" cy="1665312"/>
          </a:xfrm>
        </p:spPr>
        <p:txBody>
          <a:bodyPr/>
          <a:lstStyle/>
          <a:p>
            <a:r>
              <a:rPr lang="en-US" dirty="0">
                <a:latin typeface="Verdana"/>
                <a:cs typeface="Verdana"/>
              </a:rPr>
              <a:t>ELSA: 2.5 GeV electrons</a:t>
            </a:r>
          </a:p>
          <a:p>
            <a:r>
              <a:rPr lang="en-US" dirty="0">
                <a:latin typeface="Verdana"/>
                <a:cs typeface="Verdana"/>
              </a:rPr>
              <a:t>Tracks referenced by Mimosa telescope</a:t>
            </a:r>
          </a:p>
          <a:p>
            <a:r>
              <a:rPr lang="en-US" dirty="0">
                <a:latin typeface="Verdana"/>
                <a:cs typeface="Verdana"/>
              </a:rPr>
              <a:t>QUAD sandwiched between Mimosa planes</a:t>
            </a:r>
          </a:p>
          <a:p>
            <a:pPr lvl="1"/>
            <a:r>
              <a:rPr lang="en-US" dirty="0">
                <a:latin typeface="Verdana"/>
                <a:cs typeface="Verdana"/>
              </a:rPr>
              <a:t>Largely improved track definition</a:t>
            </a:r>
          </a:p>
          <a:p>
            <a:pPr lvl="1"/>
            <a:r>
              <a:rPr lang="en-GB" dirty="0">
                <a:latin typeface="Verdana"/>
                <a:cs typeface="Verdana"/>
              </a:rPr>
              <a:t>6 planes with 18.4 </a:t>
            </a:r>
            <a:r>
              <a:rPr lang="en-GB" dirty="0" err="1">
                <a:latin typeface="Verdana"/>
                <a:cs typeface="Verdana"/>
              </a:rPr>
              <a:t>μm</a:t>
            </a:r>
            <a:r>
              <a:rPr lang="en-GB" dirty="0">
                <a:latin typeface="Verdana"/>
                <a:cs typeface="Verdana"/>
              </a:rPr>
              <a:t> × 18.4 </a:t>
            </a:r>
            <a:r>
              <a:rPr lang="en-GB" dirty="0" err="1">
                <a:latin typeface="Verdana"/>
                <a:cs typeface="Verdana"/>
              </a:rPr>
              <a:t>μm</a:t>
            </a:r>
            <a:r>
              <a:rPr lang="en-GB" dirty="0">
                <a:latin typeface="Verdana"/>
                <a:cs typeface="Verdana"/>
              </a:rPr>
              <a:t> sized pixels</a:t>
            </a:r>
            <a:endParaRPr lang="en-US" dirty="0">
              <a:latin typeface="Verdana"/>
              <a:cs typeface="Verdana"/>
            </a:endParaRPr>
          </a:p>
          <a:p>
            <a:r>
              <a:rPr lang="en-US" dirty="0">
                <a:latin typeface="Verdana"/>
                <a:cs typeface="Verdana"/>
              </a:rPr>
              <a:t>Gas: </a:t>
            </a:r>
            <a:r>
              <a:rPr lang="en-US" dirty="0" err="1">
                <a:latin typeface="Verdana"/>
                <a:cs typeface="Verdana"/>
              </a:rPr>
              <a:t>Ar</a:t>
            </a:r>
            <a:r>
              <a:rPr lang="en-US" dirty="0">
                <a:latin typeface="Verdana"/>
                <a:cs typeface="Verdana"/>
              </a:rPr>
              <a:t>/CF</a:t>
            </a:r>
            <a:r>
              <a:rPr lang="en-US" baseline="-25000" dirty="0">
                <a:latin typeface="Verdana"/>
                <a:cs typeface="Verdana"/>
              </a:rPr>
              <a:t>4</a:t>
            </a:r>
            <a:r>
              <a:rPr lang="en-US" dirty="0">
                <a:latin typeface="Verdana"/>
                <a:cs typeface="Verdana"/>
              </a:rPr>
              <a:t>/iC</a:t>
            </a:r>
            <a:r>
              <a:rPr lang="en-US" baseline="-25000" dirty="0">
                <a:latin typeface="Verdana"/>
                <a:cs typeface="Verdana"/>
              </a:rPr>
              <a:t>4</a:t>
            </a:r>
            <a:r>
              <a:rPr lang="en-US" dirty="0">
                <a:latin typeface="Verdana"/>
                <a:cs typeface="Verdana"/>
              </a:rPr>
              <a:t>H</a:t>
            </a:r>
            <a:r>
              <a:rPr lang="en-US" baseline="-25000" dirty="0">
                <a:latin typeface="Verdana"/>
                <a:cs typeface="Verdana"/>
              </a:rPr>
              <a:t>10</a:t>
            </a:r>
            <a:r>
              <a:rPr lang="en-US" dirty="0">
                <a:latin typeface="Verdana"/>
                <a:cs typeface="Verdana"/>
              </a:rPr>
              <a:t> 95/3/2 (T2K)</a:t>
            </a:r>
          </a:p>
          <a:p>
            <a:r>
              <a:rPr lang="en-US" dirty="0">
                <a:latin typeface="Verdana"/>
                <a:cs typeface="Verdana"/>
              </a:rPr>
              <a:t>E</a:t>
            </a:r>
            <a:r>
              <a:rPr lang="en-US" baseline="-25000" dirty="0">
                <a:latin typeface="Verdana"/>
                <a:cs typeface="Verdana"/>
              </a:rPr>
              <a:t>d</a:t>
            </a:r>
            <a:r>
              <a:rPr lang="en-US" dirty="0">
                <a:latin typeface="Verdana"/>
                <a:cs typeface="Verdana"/>
              </a:rPr>
              <a:t> = 400 V/cm, </a:t>
            </a:r>
            <a:r>
              <a:rPr lang="en-US" dirty="0" err="1">
                <a:latin typeface="Verdana"/>
                <a:cs typeface="Verdana"/>
              </a:rPr>
              <a:t>V</a:t>
            </a:r>
            <a:r>
              <a:rPr lang="en-US" baseline="-25000" dirty="0" err="1">
                <a:latin typeface="Verdana"/>
                <a:cs typeface="Verdana"/>
              </a:rPr>
              <a:t>grid</a:t>
            </a:r>
            <a:r>
              <a:rPr lang="en-US" dirty="0">
                <a:latin typeface="Verdana"/>
                <a:cs typeface="Verdana"/>
              </a:rPr>
              <a:t> = -330 V</a:t>
            </a:r>
          </a:p>
          <a:p>
            <a:r>
              <a:rPr lang="en-US" dirty="0">
                <a:latin typeface="Verdana"/>
                <a:cs typeface="Verdana"/>
              </a:rPr>
              <a:t>Typical beam height above the chip: ~1 cm</a:t>
            </a:r>
          </a:p>
          <a:p>
            <a:endParaRPr lang="en-US" sz="2000" dirty="0"/>
          </a:p>
          <a:p>
            <a:endParaRPr lang="nl-NL" sz="2000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6093168D-F28D-4DC4-9373-B8D1FF6E9C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329" t="24330" r="22391" b="31225"/>
          <a:stretch/>
        </p:blipFill>
        <p:spPr>
          <a:xfrm>
            <a:off x="8077200" y="3241716"/>
            <a:ext cx="3866824" cy="2563548"/>
          </a:xfrm>
          <a:prstGeom prst="rect">
            <a:avLst/>
          </a:prstGeom>
        </p:spPr>
      </p:pic>
      <p:sp>
        <p:nvSpPr>
          <p:cNvPr id="40" name="TextBox 6"/>
          <p:cNvSpPr txBox="1">
            <a:spLocks noChangeArrowheads="1"/>
          </p:cNvSpPr>
          <p:nvPr/>
        </p:nvSpPr>
        <p:spPr bwMode="auto">
          <a:xfrm>
            <a:off x="5202237" y="6305490"/>
            <a:ext cx="1655763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en-US" altLang="nl-NL" sz="2000" dirty="0">
                <a:latin typeface="Verdana"/>
                <a:cs typeface="Verdana"/>
              </a:rPr>
              <a:t>Field cage</a:t>
            </a:r>
            <a:endParaRPr lang="nl-NL" altLang="nl-NL" sz="2000" dirty="0">
              <a:latin typeface="Verdana"/>
              <a:cs typeface="Verdana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66847" y="4488039"/>
            <a:ext cx="1192430" cy="933405"/>
            <a:chOff x="690481" y="3759551"/>
            <a:chExt cx="1192430" cy="933405"/>
          </a:xfrm>
        </p:grpSpPr>
        <p:pic>
          <p:nvPicPr>
            <p:cNvPr id="12" name="Afbeelding 10">
              <a:extLst>
                <a:ext uri="{FF2B5EF4-FFF2-40B4-BE49-F238E27FC236}">
                  <a16:creationId xmlns:a16="http://schemas.microsoft.com/office/drawing/2014/main" id="{E6C8B1B4-E13F-498C-AA7A-429B41CCDA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1198" y="3759551"/>
              <a:ext cx="855047" cy="569106"/>
            </a:xfrm>
            <a:prstGeom prst="rect">
              <a:avLst/>
            </a:prstGeom>
          </p:spPr>
        </p:pic>
        <p:sp>
          <p:nvSpPr>
            <p:cNvPr id="13" name="Tekstvak 11">
              <a:extLst>
                <a:ext uri="{FF2B5EF4-FFF2-40B4-BE49-F238E27FC236}">
                  <a16:creationId xmlns:a16="http://schemas.microsoft.com/office/drawing/2014/main" id="{05926222-4D10-4D59-BB6F-1D62615819D7}"/>
                </a:ext>
              </a:extLst>
            </p:cNvPr>
            <p:cNvSpPr txBox="1"/>
            <p:nvPr/>
          </p:nvSpPr>
          <p:spPr>
            <a:xfrm>
              <a:off x="690481" y="4231291"/>
              <a:ext cx="11924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dirty="0"/>
                <a:t>@Bonn</a:t>
              </a:r>
              <a:endParaRPr lang="en-GB" dirty="0"/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7752184" y="1412776"/>
            <a:ext cx="3749553" cy="101566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Verdana"/>
                <a:cs typeface="Verdana"/>
              </a:rPr>
              <a:t>Published NIMA  https://</a:t>
            </a:r>
            <a:r>
              <a:rPr lang="en-US" sz="2000" dirty="0" err="1">
                <a:latin typeface="Verdana"/>
                <a:cs typeface="Verdana"/>
              </a:rPr>
              <a:t>doi.org</a:t>
            </a:r>
            <a:r>
              <a:rPr lang="en-US" sz="2000" dirty="0">
                <a:latin typeface="Verdana"/>
                <a:cs typeface="Verdana"/>
              </a:rPr>
              <a:t>/10.1016/j.nima.2019.163331</a:t>
            </a:r>
            <a:endParaRPr lang="nl-NL" sz="2000" dirty="0">
              <a:latin typeface="Verdana"/>
              <a:cs typeface="Verdana"/>
            </a:endParaRPr>
          </a:p>
        </p:txBody>
      </p:sp>
      <p:cxnSp>
        <p:nvCxnSpPr>
          <p:cNvPr id="39" name="Straight Arrow Connector 5"/>
          <p:cNvCxnSpPr>
            <a:cxnSpLocks noChangeShapeType="1"/>
          </p:cNvCxnSpPr>
          <p:nvPr/>
        </p:nvCxnSpPr>
        <p:spPr bwMode="auto">
          <a:xfrm flipH="1" flipV="1">
            <a:off x="5154616" y="4869161"/>
            <a:ext cx="653352" cy="1440159"/>
          </a:xfrm>
          <a:prstGeom prst="straightConnector1">
            <a:avLst/>
          </a:prstGeom>
          <a:noFill/>
          <a:ln w="12700" algn="ctr">
            <a:solidFill>
              <a:schemeClr val="tx1"/>
            </a:solidFill>
            <a:round/>
            <a:headEnd/>
            <a:tailEnd type="triangle" w="med" len="med"/>
          </a:ln>
        </p:spPr>
      </p:cxnSp>
    </p:spTree>
  </p:cSld>
  <p:clrMapOvr>
    <a:masterClrMapping/>
  </p:clrMapOvr>
</p:sld>
</file>

<file path=ppt/theme/theme1.xml><?xml version="1.0" encoding="utf-8"?>
<a:theme xmlns:a="http://schemas.openxmlformats.org/drawingml/2006/main" name="Como">
  <a:themeElements>
    <a:clrScheme name="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Com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Com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o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o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o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9105278</TotalTime>
  <Pages>11</Pages>
  <Words>4643</Words>
  <Application>Microsoft Macintosh PowerPoint</Application>
  <PresentationFormat>Widescreen</PresentationFormat>
  <Paragraphs>509</Paragraphs>
  <Slides>44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3" baseType="lpstr">
      <vt:lpstr>Arial</vt:lpstr>
      <vt:lpstr>Cambria Math</vt:lpstr>
      <vt:lpstr>Menlo</vt:lpstr>
      <vt:lpstr>Monotype Sorts</vt:lpstr>
      <vt:lpstr>Symbol</vt:lpstr>
      <vt:lpstr>Times New Roman</vt:lpstr>
      <vt:lpstr>Verdana</vt:lpstr>
      <vt:lpstr>Wingdings</vt:lpstr>
      <vt:lpstr>Como</vt:lpstr>
      <vt:lpstr>A (Pixel) TPC as a central tracker in a FCCee experiment </vt:lpstr>
      <vt:lpstr>Pixel TPC</vt:lpstr>
      <vt:lpstr> </vt:lpstr>
      <vt:lpstr> TPC layout</vt:lpstr>
      <vt:lpstr>Why a (pixel) TPC as a central tracker</vt:lpstr>
      <vt:lpstr> GridPix technology</vt:lpstr>
      <vt:lpstr>Pixel chip: TimePix3</vt:lpstr>
      <vt:lpstr>QUAD design and realization</vt:lpstr>
      <vt:lpstr>QUAD test beam in Bonn (October 2018)</vt:lpstr>
      <vt:lpstr>    QUAD as a building block</vt:lpstr>
      <vt:lpstr> </vt:lpstr>
      <vt:lpstr> </vt:lpstr>
      <vt:lpstr> </vt:lpstr>
      <vt:lpstr> </vt:lpstr>
      <vt:lpstr> </vt:lpstr>
      <vt:lpstr> </vt:lpstr>
      <vt:lpstr>  </vt:lpstr>
      <vt:lpstr>Simulation of ILD TPC with pixel readout</vt:lpstr>
      <vt:lpstr>Performance of a GridPix TPC at ILC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A Pixel TPC at a circular collider</vt:lpstr>
      <vt:lpstr>Conclusions: Pixel TPC at a circular collider</vt:lpstr>
      <vt:lpstr>  Backup plots</vt:lpstr>
      <vt:lpstr> </vt:lpstr>
      <vt:lpstr> </vt:lpstr>
      <vt:lpstr>A Pixel TPC at a circular collider</vt:lpstr>
      <vt:lpstr>A Pixel TPC at a circular collider</vt:lpstr>
      <vt:lpstr>A Pixel TPC at a circular collider</vt:lpstr>
      <vt:lpstr>A Pixel TPC at a circular collider</vt:lpstr>
      <vt:lpstr>Pixel TPC at a circular collider</vt:lpstr>
      <vt:lpstr>Fitting out and reducing TPC distortions </vt:lpstr>
      <vt:lpstr>Reducing the Ion back flow in a Pixel TPC</vt:lpstr>
    </vt:vector>
  </TitlesOfParts>
  <Manager/>
  <Company>NIKHEF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gaseous QUAD pixel detector</dc:title>
  <dc:subject/>
  <dc:creator>Peter Kluit </dc:creator>
  <cp:keywords/>
  <dc:description/>
  <cp:lastModifiedBy>Peter Kluit</cp:lastModifiedBy>
  <cp:revision>2626</cp:revision>
  <cp:lastPrinted>2002-02-06T08:01:21Z</cp:lastPrinted>
  <dcterms:created xsi:type="dcterms:W3CDTF">2019-10-28T05:36:17Z</dcterms:created>
  <dcterms:modified xsi:type="dcterms:W3CDTF">2025-09-15T08:18:10Z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emplateType">
    <vt:i4>1</vt:i4>
  </property>
  <property fmtid="{D5CDD505-2E9C-101B-9397-08002B2CF9AE}" pid="3" name="GraphicType">
    <vt:i4>1</vt:i4>
  </property>
  <property fmtid="{D5CDD505-2E9C-101B-9397-08002B2CF9AE}" pid="4" name="Compression">
    <vt:i4>100</vt:i4>
  </property>
  <property fmtid="{D5CDD505-2E9C-101B-9397-08002B2CF9AE}" pid="5" name="ScreenSize">
    <vt:i4>1</vt:i4>
  </property>
  <property fmtid="{D5CDD505-2E9C-101B-9397-08002B2CF9AE}" pid="6" name="ScreenUsage">
    <vt:i4>3</vt:i4>
  </property>
  <property fmtid="{D5CDD505-2E9C-101B-9397-08002B2CF9AE}" pid="7" name="MailAddress">
    <vt:lpwstr>F.Hartjes@nikhef.nl</vt:lpwstr>
  </property>
  <property fmtid="{D5CDD505-2E9C-101B-9397-08002B2CF9AE}" pid="8" name="HomePage">
    <vt:lpwstr/>
  </property>
  <property fmtid="{D5CDD505-2E9C-101B-9397-08002B2CF9AE}" pid="9" name="Other">
    <vt:lpwstr/>
  </property>
  <property fmtid="{D5CDD505-2E9C-101B-9397-08002B2CF9AE}" pid="10" name="DownloadOriginal">
    <vt:bool>false</vt:bool>
  </property>
  <property fmtid="{D5CDD505-2E9C-101B-9397-08002B2CF9AE}" pid="11" name="DownloadIEButton">
    <vt:bool>false</vt:bool>
  </property>
  <property fmtid="{D5CDD505-2E9C-101B-9397-08002B2CF9AE}" pid="12" name="UseBrowserColor">
    <vt:bool>true</vt:bool>
  </property>
  <property fmtid="{D5CDD505-2E9C-101B-9397-08002B2CF9AE}" pid="13" name="BackColor">
    <vt:i4>15132390</vt:i4>
  </property>
  <property fmtid="{D5CDD505-2E9C-101B-9397-08002B2CF9AE}" pid="14" name="TextColor">
    <vt:i4>0</vt:i4>
  </property>
  <property fmtid="{D5CDD505-2E9C-101B-9397-08002B2CF9AE}" pid="15" name="LinkColor">
    <vt:i4>16711782</vt:i4>
  </property>
  <property fmtid="{D5CDD505-2E9C-101B-9397-08002B2CF9AE}" pid="16" name="VisitedColor">
    <vt:i4>10040268</vt:i4>
  </property>
  <property fmtid="{D5CDD505-2E9C-101B-9397-08002B2CF9AE}" pid="17" name="TransparentButton">
    <vt:i4>0</vt:i4>
  </property>
  <property fmtid="{D5CDD505-2E9C-101B-9397-08002B2CF9AE}" pid="18" name="ButtonType">
    <vt:i4>1</vt:i4>
  </property>
  <property fmtid="{D5CDD505-2E9C-101B-9397-08002B2CF9AE}" pid="19" name="ShowNotes">
    <vt:bool>false</vt:bool>
  </property>
  <property fmtid="{D5CDD505-2E9C-101B-9397-08002B2CF9AE}" pid="20" name="NavBtnPos">
    <vt:i4>1</vt:i4>
  </property>
  <property fmtid="{D5CDD505-2E9C-101B-9397-08002B2CF9AE}" pid="21" name="OutputDir">
    <vt:lpwstr>\\Nikhefh\CT www\pub\techphys\diamond</vt:lpwstr>
  </property>
</Properties>
</file>