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69.jpg" ContentType="image/jpg"/>
  <Override PartName="/ppt/media/image11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67" r:id="rId2"/>
    <p:sldId id="547" r:id="rId3"/>
    <p:sldId id="258" r:id="rId4"/>
    <p:sldId id="552" r:id="rId5"/>
    <p:sldId id="531" r:id="rId6"/>
    <p:sldId id="548" r:id="rId7"/>
    <p:sldId id="356" r:id="rId8"/>
    <p:sldId id="550" r:id="rId9"/>
    <p:sldId id="410" r:id="rId10"/>
    <p:sldId id="413" r:id="rId11"/>
    <p:sldId id="554" r:id="rId12"/>
    <p:sldId id="414" r:id="rId13"/>
    <p:sldId id="551" r:id="rId14"/>
    <p:sldId id="553" r:id="rId15"/>
    <p:sldId id="555" r:id="rId16"/>
    <p:sldId id="556" r:id="rId17"/>
    <p:sldId id="558" r:id="rId18"/>
    <p:sldId id="312" r:id="rId19"/>
    <p:sldId id="522" r:id="rId20"/>
    <p:sldId id="557" r:id="rId21"/>
    <p:sldId id="382" r:id="rId22"/>
    <p:sldId id="559" r:id="rId23"/>
    <p:sldId id="526" r:id="rId24"/>
    <p:sldId id="511" r:id="rId25"/>
    <p:sldId id="306" r:id="rId26"/>
    <p:sldId id="374" r:id="rId27"/>
    <p:sldId id="419" r:id="rId28"/>
    <p:sldId id="514" r:id="rId29"/>
    <p:sldId id="375" r:id="rId30"/>
    <p:sldId id="386" r:id="rId31"/>
    <p:sldId id="378" r:id="rId32"/>
    <p:sldId id="381" r:id="rId33"/>
    <p:sldId id="524" r:id="rId34"/>
    <p:sldId id="540" r:id="rId35"/>
    <p:sldId id="401" r:id="rId36"/>
    <p:sldId id="545" r:id="rId37"/>
    <p:sldId id="544" r:id="rId38"/>
    <p:sldId id="541" r:id="rId39"/>
    <p:sldId id="530" r:id="rId40"/>
    <p:sldId id="539" r:id="rId41"/>
    <p:sldId id="512" r:id="rId42"/>
    <p:sldId id="385" r:id="rId43"/>
    <p:sldId id="415" r:id="rId44"/>
    <p:sldId id="362" r:id="rId45"/>
    <p:sldId id="371" r:id="rId46"/>
    <p:sldId id="379" r:id="rId47"/>
    <p:sldId id="352" r:id="rId48"/>
    <p:sldId id="510" r:id="rId4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0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223D"/>
    <a:srgbClr val="0066FF"/>
    <a:srgbClr val="B21429"/>
    <a:srgbClr val="D91934"/>
    <a:srgbClr val="F7FAEF"/>
    <a:srgbClr val="770D1B"/>
    <a:srgbClr val="9A9693"/>
    <a:srgbClr val="00B3C4"/>
    <a:srgbClr val="919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 autoAdjust="0"/>
    <p:restoredTop sz="95256" autoAdjust="0"/>
  </p:normalViewPr>
  <p:slideViewPr>
    <p:cSldViewPr snapToGrid="0">
      <p:cViewPr varScale="1">
        <p:scale>
          <a:sx n="37" d="100"/>
          <a:sy n="37" d="100"/>
        </p:scale>
        <p:origin x="336" y="56"/>
      </p:cViewPr>
      <p:guideLst>
        <p:guide orient="horz" pos="4320"/>
        <p:guide pos="76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633C9A-EA06-4003-B4E7-076E8498A3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42819B-8A03-42E1-A7F8-4A4C0069AF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2DFB0-64E3-42A7-9484-464A8584AB0E}" type="datetimeFigureOut">
              <a:rPr lang="en-NL" smtClean="0"/>
              <a:t>10/23/2025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06D3B-3E38-4DFE-9B5D-55956C5454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CDD03-6F99-4960-9F41-48F0E0D890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354A4-2024-4525-B505-B03AEEA9314D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42628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6006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76952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34371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14366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oorbla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IKHEF_PATROON2.png" descr="NIKHEF_PATROON2.png">
            <a:extLst>
              <a:ext uri="{FF2B5EF4-FFF2-40B4-BE49-F238E27FC236}">
                <a16:creationId xmlns:a16="http://schemas.microsoft.com/office/drawing/2014/main" id="{559CFCE5-1058-6440-AE8C-50ACE94121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2478" y="451111"/>
            <a:ext cx="25224451" cy="1423935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BAC67337-8AC0-C14F-A460-33C8E6FC0296}"/>
              </a:ext>
            </a:extLst>
          </p:cNvPr>
          <p:cNvSpPr/>
          <p:nvPr userDrawn="1"/>
        </p:nvSpPr>
        <p:spPr>
          <a:xfrm>
            <a:off x="19365813" y="2844"/>
            <a:ext cx="5111850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2183" y="2844"/>
            <a:ext cx="19367997" cy="7050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15383933" y="7245151"/>
            <a:ext cx="6514970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06475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12574653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35000"/>
            <a:ext cx="11181358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2573529" y="0"/>
            <a:ext cx="11810471" cy="12192001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13521" y="0"/>
            <a:ext cx="17270479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1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2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12574653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1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2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2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3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4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635000" y="635000"/>
            <a:ext cx="11181358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12573529" y="0"/>
            <a:ext cx="11810471" cy="12192001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4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13521" y="0"/>
            <a:ext cx="17270479" cy="1219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2183" y="2844"/>
            <a:ext cx="19367997" cy="7050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920538" y="0"/>
            <a:ext cx="12463462" cy="13732328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 dirty="0"/>
          </a:p>
        </p:txBody>
      </p:sp>
      <p:grpSp>
        <p:nvGrpSpPr>
          <p:cNvPr id="37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109474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9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20555686" y="16193"/>
            <a:ext cx="3828315" cy="137160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635000" y="635000"/>
            <a:ext cx="9527249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26763" y="0"/>
            <a:ext cx="12084113" cy="1219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1" y="12538801"/>
            <a:ext cx="24384000" cy="11772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8" name="Groepeer">
            <a:extLst>
              <a:ext uri="{FF2B5EF4-FFF2-40B4-BE49-F238E27FC236}">
                <a16:creationId xmlns:a16="http://schemas.microsoft.com/office/drawing/2014/main" id="{05649D6D-9F66-49F1-9755-1B9A9830C8CD}"/>
              </a:ext>
            </a:extLst>
          </p:cNvPr>
          <p:cNvGrpSpPr/>
          <p:nvPr userDrawn="1"/>
        </p:nvGrpSpPr>
        <p:grpSpPr>
          <a:xfrm>
            <a:off x="20563623" y="0"/>
            <a:ext cx="3841015" cy="13741401"/>
            <a:chOff x="0" y="0"/>
            <a:chExt cx="3841014" cy="13741400"/>
          </a:xfrm>
        </p:grpSpPr>
        <p:sp>
          <p:nvSpPr>
            <p:cNvPr id="19" name="Driehoek">
              <a:extLst>
                <a:ext uri="{FF2B5EF4-FFF2-40B4-BE49-F238E27FC236}">
                  <a16:creationId xmlns:a16="http://schemas.microsoft.com/office/drawing/2014/main" id="{84FAA444-D826-4CDA-864E-16D041B620D1}"/>
                </a:ext>
              </a:extLst>
            </p:cNvPr>
            <p:cNvSpPr/>
            <p:nvPr/>
          </p:nvSpPr>
          <p:spPr>
            <a:xfrm rot="10800000">
              <a:off x="12700" y="29981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0" name="Driehoek">
              <a:extLst>
                <a:ext uri="{FF2B5EF4-FFF2-40B4-BE49-F238E27FC236}">
                  <a16:creationId xmlns:a16="http://schemas.microsoft.com/office/drawing/2014/main" id="{F8292244-D738-40DA-84AC-736B42EF9883}"/>
                </a:ext>
              </a:extLst>
            </p:cNvPr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22954" y="463"/>
            <a:ext cx="15901920" cy="12537928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693613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878901"/>
              <a:gd name="connsiteY0" fmla="*/ 16328 h 12208328"/>
              <a:gd name="connsiteX1" fmla="*/ 13443951 w 15878901"/>
              <a:gd name="connsiteY1" fmla="*/ 0 h 12208328"/>
              <a:gd name="connsiteX2" fmla="*/ 15878901 w 15878901"/>
              <a:gd name="connsiteY2" fmla="*/ 6684351 h 12208328"/>
              <a:gd name="connsiteX3" fmla="*/ 14015452 w 15878901"/>
              <a:gd name="connsiteY3" fmla="*/ 12208328 h 12208328"/>
              <a:gd name="connsiteX4" fmla="*/ 0 w 15878901"/>
              <a:gd name="connsiteY4" fmla="*/ 12208328 h 12208328"/>
              <a:gd name="connsiteX5" fmla="*/ 0 w 15878901"/>
              <a:gd name="connsiteY5" fmla="*/ 16328 h 12208328"/>
              <a:gd name="connsiteX0" fmla="*/ 0 w 15878901"/>
              <a:gd name="connsiteY0" fmla="*/ 16328 h 12208328"/>
              <a:gd name="connsiteX1" fmla="*/ 13443951 w 15878901"/>
              <a:gd name="connsiteY1" fmla="*/ 0 h 12208328"/>
              <a:gd name="connsiteX2" fmla="*/ 15878901 w 15878901"/>
              <a:gd name="connsiteY2" fmla="*/ 6684351 h 12208328"/>
              <a:gd name="connsiteX3" fmla="*/ 13888452 w 15878901"/>
              <a:gd name="connsiteY3" fmla="*/ 12208328 h 12208328"/>
              <a:gd name="connsiteX4" fmla="*/ 0 w 15878901"/>
              <a:gd name="connsiteY4" fmla="*/ 12208328 h 12208328"/>
              <a:gd name="connsiteX5" fmla="*/ 0 w 15878901"/>
              <a:gd name="connsiteY5" fmla="*/ 16328 h 12208328"/>
              <a:gd name="connsiteX0" fmla="*/ 0 w 15923351"/>
              <a:gd name="connsiteY0" fmla="*/ 16328 h 12208328"/>
              <a:gd name="connsiteX1" fmla="*/ 13443951 w 15923351"/>
              <a:gd name="connsiteY1" fmla="*/ 0 h 12208328"/>
              <a:gd name="connsiteX2" fmla="*/ 15923351 w 15923351"/>
              <a:gd name="connsiteY2" fmla="*/ 6690526 h 12208328"/>
              <a:gd name="connsiteX3" fmla="*/ 13888452 w 15923351"/>
              <a:gd name="connsiteY3" fmla="*/ 12208328 h 12208328"/>
              <a:gd name="connsiteX4" fmla="*/ 0 w 15923351"/>
              <a:gd name="connsiteY4" fmla="*/ 12208328 h 12208328"/>
              <a:gd name="connsiteX5" fmla="*/ 0 w 15923351"/>
              <a:gd name="connsiteY5" fmla="*/ 16328 h 12208328"/>
              <a:gd name="connsiteX0" fmla="*/ 0 w 15904301"/>
              <a:gd name="connsiteY0" fmla="*/ 16328 h 12208328"/>
              <a:gd name="connsiteX1" fmla="*/ 13443951 w 15904301"/>
              <a:gd name="connsiteY1" fmla="*/ 0 h 12208328"/>
              <a:gd name="connsiteX2" fmla="*/ 15904301 w 15904301"/>
              <a:gd name="connsiteY2" fmla="*/ 6699789 h 12208328"/>
              <a:gd name="connsiteX3" fmla="*/ 13888452 w 15904301"/>
              <a:gd name="connsiteY3" fmla="*/ 12208328 h 12208328"/>
              <a:gd name="connsiteX4" fmla="*/ 0 w 15904301"/>
              <a:gd name="connsiteY4" fmla="*/ 12208328 h 12208328"/>
              <a:gd name="connsiteX5" fmla="*/ 0 w 15904301"/>
              <a:gd name="connsiteY5" fmla="*/ 16328 h 12208328"/>
              <a:gd name="connsiteX0" fmla="*/ 0 w 15901920"/>
              <a:gd name="connsiteY0" fmla="*/ 16328 h 12208328"/>
              <a:gd name="connsiteX1" fmla="*/ 13443951 w 15901920"/>
              <a:gd name="connsiteY1" fmla="*/ 0 h 12208328"/>
              <a:gd name="connsiteX2" fmla="*/ 15901920 w 15901920"/>
              <a:gd name="connsiteY2" fmla="*/ 6704421 h 12208328"/>
              <a:gd name="connsiteX3" fmla="*/ 13888452 w 15901920"/>
              <a:gd name="connsiteY3" fmla="*/ 12208328 h 12208328"/>
              <a:gd name="connsiteX4" fmla="*/ 0 w 15901920"/>
              <a:gd name="connsiteY4" fmla="*/ 12208328 h 12208328"/>
              <a:gd name="connsiteX5" fmla="*/ 0 w 15901920"/>
              <a:gd name="connsiteY5" fmla="*/ 16328 h 12208328"/>
              <a:gd name="connsiteX0" fmla="*/ 0 w 15901920"/>
              <a:gd name="connsiteY0" fmla="*/ 0 h 12192000"/>
              <a:gd name="connsiteX1" fmla="*/ 13443951 w 15901920"/>
              <a:gd name="connsiteY1" fmla="*/ 2196 h 12192000"/>
              <a:gd name="connsiteX2" fmla="*/ 15901920 w 15901920"/>
              <a:gd name="connsiteY2" fmla="*/ 6688093 h 12192000"/>
              <a:gd name="connsiteX3" fmla="*/ 13888452 w 15901920"/>
              <a:gd name="connsiteY3" fmla="*/ 12192000 h 12192000"/>
              <a:gd name="connsiteX4" fmla="*/ 0 w 15901920"/>
              <a:gd name="connsiteY4" fmla="*/ 12192000 h 12192000"/>
              <a:gd name="connsiteX5" fmla="*/ 0 w 15901920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1920" h="12192000">
                <a:moveTo>
                  <a:pt x="0" y="0"/>
                </a:moveTo>
                <a:lnTo>
                  <a:pt x="13443951" y="2196"/>
                </a:lnTo>
                <a:lnTo>
                  <a:pt x="15901920" y="6688093"/>
                </a:lnTo>
                <a:lnTo>
                  <a:pt x="13888452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19" name="Vorm"/>
          <p:cNvSpPr/>
          <p:nvPr/>
        </p:nvSpPr>
        <p:spPr>
          <a:xfrm>
            <a:off x="-1" y="12538801"/>
            <a:ext cx="2449174" cy="117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538392"/>
            <a:ext cx="17553941" cy="11776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711600"/>
            <a:ext cx="2123754" cy="8312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109474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5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88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6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39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91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635000" y="635000"/>
            <a:ext cx="9527249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26763" y="0"/>
            <a:ext cx="12084113" cy="1219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8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41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22955" y="-16328"/>
            <a:ext cx="15900332" cy="12208328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 descr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29930" y="-8301785"/>
            <a:ext cx="15092134" cy="234390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107047" y="2844"/>
            <a:ext cx="17066309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970073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0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1" name="Vorm"/>
          <p:cNvSpPr/>
          <p:nvPr/>
        </p:nvSpPr>
        <p:spPr>
          <a:xfrm rot="10800000">
            <a:off x="20555686" y="12192000"/>
            <a:ext cx="382831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109474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2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05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9528837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3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56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10922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19841237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5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08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9527249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635000" y="635000"/>
            <a:ext cx="9527249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26763" y="0"/>
            <a:ext cx="12084113" cy="1219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4" name="Vorm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57" name="Groepeer"/>
          <p:cNvGrpSpPr/>
          <p:nvPr/>
        </p:nvGrpSpPr>
        <p:grpSpPr>
          <a:xfrm>
            <a:off x="20555686" y="0"/>
            <a:ext cx="3828315" cy="137160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122955" y="-16328"/>
            <a:ext cx="15900332" cy="12208328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61980" y="-19513"/>
            <a:ext cx="24507959" cy="13755027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32659" y="0"/>
            <a:ext cx="24416658" cy="1376449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35000" y="9549982"/>
            <a:ext cx="6133440" cy="3518736"/>
          </a:xfrm>
          <a:prstGeom prst="rect">
            <a:avLst/>
          </a:prstGeom>
        </p:spPr>
        <p:txBody>
          <a:bodyPr anchor="b"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8930" y="-33385"/>
            <a:ext cx="22501585" cy="13750114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18855266" y="647282"/>
            <a:ext cx="4886061" cy="12421436"/>
          </a:xfrm>
          <a:prstGeom prst="rect">
            <a:avLst/>
          </a:prstGeom>
        </p:spPr>
        <p:txBody>
          <a:bodyPr/>
          <a:lstStyle>
            <a:lvl1pPr algn="r"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8930" y="-61797"/>
            <a:ext cx="24469130" cy="13778526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16771473" y="647282"/>
            <a:ext cx="6969854" cy="3995383"/>
          </a:xfrm>
          <a:prstGeom prst="rect">
            <a:avLst/>
          </a:prstGeom>
        </p:spPr>
        <p:txBody>
          <a:bodyPr/>
          <a:lstStyle>
            <a:lvl1pPr algn="r"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516836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881683"/>
            <a:ext cx="17553941" cy="74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/>
              <a:t>D.Oppenhuis                                              FASTER 2025                                                   24 October</a:t>
            </a:r>
            <a:endParaRPr lang="en-GB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71C82C5A-6654-4E72-B042-90E68FFBEF2D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12311742" y="3563257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02138190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4" name="NIKHEF_PATROON5.png" descr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945" y="-3369403"/>
            <a:ext cx="25747976" cy="1784561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107047" y="2844"/>
            <a:ext cx="17066309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4999" y="635000"/>
            <a:ext cx="5080002" cy="19955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121646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286189"/>
            <a:ext cx="17553941" cy="1335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/>
              <a:t>D.Oppenhuis                                              FASTER 2025                                                   24 October</a:t>
            </a:r>
            <a:endParaRPr lang="en-GB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71C82C5A-6654-4E72-B042-90E68FFBEF2D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12311742" y="3563257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57664822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635000" y="647282"/>
            <a:ext cx="5716853" cy="109282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7113521" y="0"/>
            <a:ext cx="17270479" cy="125388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jdelijke aanduiding voor voettekst 9">
            <a:extLst>
              <a:ext uri="{FF2B5EF4-FFF2-40B4-BE49-F238E27FC236}">
                <a16:creationId xmlns:a16="http://schemas.microsoft.com/office/drawing/2014/main" id="{C59A6187-5BD9-1735-C4A9-DC6DF2225C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500795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3DCE9295-7B64-4E3F-8C6F-40BD71CF4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de-DE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77047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35B835-03E9-BA87-86C0-17F4E56EB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4D9C46-695E-EB52-1AD1-769F26500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31F2961-7C99-29A5-E543-A060C9F93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962D-390B-491B-93A6-C8F1F7DEA285}" type="datetime1">
              <a:rPr lang="en-GB" smtClean="0"/>
              <a:t>23/10/2025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E9B4BA-15EB-A128-2AAC-D05EBCEF2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E97851-2BD7-46A5-BCA3-981DCD61C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F467-4E71-41A4-A436-067642DB006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140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" name="NIKHEF_PATROON6.png" descr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28371" y="-1582402"/>
            <a:ext cx="20523598" cy="1765510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107047" y="2844"/>
            <a:ext cx="17066309" cy="13710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4999" y="635000"/>
            <a:ext cx="5080002" cy="1995597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38087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66B06EEB-A8A3-C74C-B2A7-DE87A2591532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4" name="NIKHEF_LOGO_groot.png" descr="NIKHEF_LOGO_groot.png">
            <a:extLst>
              <a:ext uri="{FF2B5EF4-FFF2-40B4-BE49-F238E27FC236}">
                <a16:creationId xmlns:a16="http://schemas.microsoft.com/office/drawing/2014/main" id="{4BABC599-16C3-D848-945E-83310672B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00" y="635000"/>
            <a:ext cx="5080000" cy="1995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NIKHEF_PATROON4.png" descr="NIKHEF_PATROON4.png">
            <a:extLst>
              <a:ext uri="{FF2B5EF4-FFF2-40B4-BE49-F238E27FC236}">
                <a16:creationId xmlns:a16="http://schemas.microsoft.com/office/drawing/2014/main" id="{0244C0F4-74F7-2048-8F1E-AC8C7695ED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10684" y="-266700"/>
            <a:ext cx="21915832" cy="14147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17528911" y="7245151"/>
            <a:ext cx="6217908" cy="58205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635000" y="8365090"/>
            <a:ext cx="13963650" cy="4714852"/>
          </a:xfrm>
          <a:prstGeom prst="rect">
            <a:avLst/>
          </a:prstGeom>
        </p:spPr>
        <p:txBody>
          <a:bodyPr anchor="b"/>
          <a:lstStyle>
            <a:lvl1pPr>
              <a:defRPr sz="9000"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635000" y="7241955"/>
            <a:ext cx="13963649" cy="934684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75114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635000" y="3429000"/>
            <a:ext cx="11178051" cy="812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jdelijke aanduiding voor voettekst 9">
            <a:extLst>
              <a:ext uri="{FF2B5EF4-FFF2-40B4-BE49-F238E27FC236}">
                <a16:creationId xmlns:a16="http://schemas.microsoft.com/office/drawing/2014/main" id="{8C733216-DF6B-757C-7C23-6712775802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4209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73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80428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7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jdelijke aanduiding voor voettekst 9">
            <a:extLst>
              <a:ext uri="{FF2B5EF4-FFF2-40B4-BE49-F238E27FC236}">
                <a16:creationId xmlns:a16="http://schemas.microsoft.com/office/drawing/2014/main" id="{5D7CEB39-C777-3567-47E2-5AC62665F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35000" y="635000"/>
            <a:ext cx="11181358" cy="200723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5000" cap="all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635000" y="3429000"/>
            <a:ext cx="11181358" cy="8146543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2573529" y="0"/>
            <a:ext cx="11810471" cy="125388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jdelijke aanduiding voor voettekst 9">
            <a:extLst>
              <a:ext uri="{FF2B5EF4-FFF2-40B4-BE49-F238E27FC236}">
                <a16:creationId xmlns:a16="http://schemas.microsoft.com/office/drawing/2014/main" id="{8EBEA326-8C7E-68E5-F3F4-D08E26B670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12881686"/>
            <a:ext cx="24384000" cy="834314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4" name="Vorm">
            <a:extLst>
              <a:ext uri="{FF2B5EF4-FFF2-40B4-BE49-F238E27FC236}">
                <a16:creationId xmlns:a16="http://schemas.microsoft.com/office/drawing/2014/main" id="{F7DEC68F-75E5-29E0-E081-0375255782EF}"/>
              </a:ext>
            </a:extLst>
          </p:cNvPr>
          <p:cNvSpPr/>
          <p:nvPr userDrawn="1"/>
        </p:nvSpPr>
        <p:spPr>
          <a:xfrm>
            <a:off x="708" y="12881689"/>
            <a:ext cx="2092637" cy="83431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15364 w 21600"/>
              <a:gd name="connsiteY2" fmla="*/ 21600 h 21600"/>
              <a:gd name="connsiteX3" fmla="*/ 0 w 21600"/>
              <a:gd name="connsiteY3" fmla="*/ 21600 h 21600"/>
              <a:gd name="connsiteX4" fmla="*/ 0 w 21600"/>
              <a:gd name="connsiteY4" fmla="*/ 0 h 21600"/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15995 w 21600"/>
              <a:gd name="connsiteY2" fmla="*/ 21600 h 21600"/>
              <a:gd name="connsiteX3" fmla="*/ 0 w 21600"/>
              <a:gd name="connsiteY3" fmla="*/ 21600 h 21600"/>
              <a:gd name="connsiteX4" fmla="*/ 0 w 21600"/>
              <a:gd name="connsiteY4" fmla="*/ 0 h 21600"/>
              <a:gd name="connsiteX0" fmla="*/ 0 w 17717"/>
              <a:gd name="connsiteY0" fmla="*/ 0 h 21600"/>
              <a:gd name="connsiteX1" fmla="*/ 17717 w 17717"/>
              <a:gd name="connsiteY1" fmla="*/ 0 h 21600"/>
              <a:gd name="connsiteX2" fmla="*/ 15995 w 17717"/>
              <a:gd name="connsiteY2" fmla="*/ 21600 h 21600"/>
              <a:gd name="connsiteX3" fmla="*/ 0 w 17717"/>
              <a:gd name="connsiteY3" fmla="*/ 21600 h 21600"/>
              <a:gd name="connsiteX4" fmla="*/ 0 w 17717"/>
              <a:gd name="connsiteY4" fmla="*/ 0 h 21600"/>
              <a:gd name="connsiteX0" fmla="*/ 0 w 17704"/>
              <a:gd name="connsiteY0" fmla="*/ 0 h 21600"/>
              <a:gd name="connsiteX1" fmla="*/ 17704 w 17704"/>
              <a:gd name="connsiteY1" fmla="*/ 0 h 21600"/>
              <a:gd name="connsiteX2" fmla="*/ 15995 w 17704"/>
              <a:gd name="connsiteY2" fmla="*/ 21600 h 21600"/>
              <a:gd name="connsiteX3" fmla="*/ 0 w 17704"/>
              <a:gd name="connsiteY3" fmla="*/ 21600 h 21600"/>
              <a:gd name="connsiteX4" fmla="*/ 0 w 17704"/>
              <a:gd name="connsiteY4" fmla="*/ 0 h 21600"/>
              <a:gd name="connsiteX0" fmla="*/ 0 w 17691"/>
              <a:gd name="connsiteY0" fmla="*/ 0 h 21600"/>
              <a:gd name="connsiteX1" fmla="*/ 17691 w 17691"/>
              <a:gd name="connsiteY1" fmla="*/ 0 h 21600"/>
              <a:gd name="connsiteX2" fmla="*/ 15995 w 17691"/>
              <a:gd name="connsiteY2" fmla="*/ 21600 h 21600"/>
              <a:gd name="connsiteX3" fmla="*/ 0 w 17691"/>
              <a:gd name="connsiteY3" fmla="*/ 21600 h 21600"/>
              <a:gd name="connsiteX4" fmla="*/ 0 w 17691"/>
              <a:gd name="connsiteY4" fmla="*/ 0 h 21600"/>
              <a:gd name="connsiteX0" fmla="*/ 0 w 17678"/>
              <a:gd name="connsiteY0" fmla="*/ 0 h 21600"/>
              <a:gd name="connsiteX1" fmla="*/ 17678 w 17678"/>
              <a:gd name="connsiteY1" fmla="*/ 62 h 21600"/>
              <a:gd name="connsiteX2" fmla="*/ 15995 w 17678"/>
              <a:gd name="connsiteY2" fmla="*/ 21600 h 21600"/>
              <a:gd name="connsiteX3" fmla="*/ 0 w 17678"/>
              <a:gd name="connsiteY3" fmla="*/ 21600 h 21600"/>
              <a:gd name="connsiteX4" fmla="*/ 0 w 17678"/>
              <a:gd name="connsiteY4" fmla="*/ 0 h 21600"/>
              <a:gd name="connsiteX0" fmla="*/ 0 w 17678"/>
              <a:gd name="connsiteY0" fmla="*/ 0 h 21600"/>
              <a:gd name="connsiteX1" fmla="*/ 17678 w 17678"/>
              <a:gd name="connsiteY1" fmla="*/ 0 h 21600"/>
              <a:gd name="connsiteX2" fmla="*/ 15995 w 17678"/>
              <a:gd name="connsiteY2" fmla="*/ 21600 h 21600"/>
              <a:gd name="connsiteX3" fmla="*/ 0 w 17678"/>
              <a:gd name="connsiteY3" fmla="*/ 21600 h 21600"/>
              <a:gd name="connsiteX4" fmla="*/ 0 w 17678"/>
              <a:gd name="connsiteY4" fmla="*/ 0 h 21600"/>
              <a:gd name="connsiteX0" fmla="*/ 4461 w 17678"/>
              <a:gd name="connsiteY0" fmla="*/ 0 h 21600"/>
              <a:gd name="connsiteX1" fmla="*/ 17678 w 17678"/>
              <a:gd name="connsiteY1" fmla="*/ 0 h 21600"/>
              <a:gd name="connsiteX2" fmla="*/ 15995 w 17678"/>
              <a:gd name="connsiteY2" fmla="*/ 21600 h 21600"/>
              <a:gd name="connsiteX3" fmla="*/ 0 w 17678"/>
              <a:gd name="connsiteY3" fmla="*/ 21600 h 21600"/>
              <a:gd name="connsiteX4" fmla="*/ 4461 w 17678"/>
              <a:gd name="connsiteY4" fmla="*/ 0 h 21600"/>
              <a:gd name="connsiteX0" fmla="*/ 4474 w 17678"/>
              <a:gd name="connsiteY0" fmla="*/ 0 h 21600"/>
              <a:gd name="connsiteX1" fmla="*/ 17678 w 17678"/>
              <a:gd name="connsiteY1" fmla="*/ 0 h 21600"/>
              <a:gd name="connsiteX2" fmla="*/ 15995 w 17678"/>
              <a:gd name="connsiteY2" fmla="*/ 21600 h 21600"/>
              <a:gd name="connsiteX3" fmla="*/ 0 w 17678"/>
              <a:gd name="connsiteY3" fmla="*/ 21600 h 21600"/>
              <a:gd name="connsiteX4" fmla="*/ 4474 w 17678"/>
              <a:gd name="connsiteY4" fmla="*/ 0 h 21600"/>
              <a:gd name="connsiteX0" fmla="*/ 0 w 13204"/>
              <a:gd name="connsiteY0" fmla="*/ 0 h 21600"/>
              <a:gd name="connsiteX1" fmla="*/ 13204 w 13204"/>
              <a:gd name="connsiteY1" fmla="*/ 0 h 21600"/>
              <a:gd name="connsiteX2" fmla="*/ 11521 w 13204"/>
              <a:gd name="connsiteY2" fmla="*/ 21600 h 21600"/>
              <a:gd name="connsiteX3" fmla="*/ 40 w 13204"/>
              <a:gd name="connsiteY3" fmla="*/ 21600 h 21600"/>
              <a:gd name="connsiteX4" fmla="*/ 0 w 13204"/>
              <a:gd name="connsiteY4" fmla="*/ 0 h 21600"/>
              <a:gd name="connsiteX0" fmla="*/ 3 w 13207"/>
              <a:gd name="connsiteY0" fmla="*/ 0 h 21600"/>
              <a:gd name="connsiteX1" fmla="*/ 13207 w 13207"/>
              <a:gd name="connsiteY1" fmla="*/ 0 h 21600"/>
              <a:gd name="connsiteX2" fmla="*/ 11524 w 13207"/>
              <a:gd name="connsiteY2" fmla="*/ 21600 h 21600"/>
              <a:gd name="connsiteX3" fmla="*/ 3 w 13207"/>
              <a:gd name="connsiteY3" fmla="*/ 21600 h 21600"/>
              <a:gd name="connsiteX4" fmla="*/ 3 w 13207"/>
              <a:gd name="connsiteY4" fmla="*/ 0 h 21600"/>
              <a:gd name="connsiteX0" fmla="*/ 1398 w 13205"/>
              <a:gd name="connsiteY0" fmla="*/ 0 h 21723"/>
              <a:gd name="connsiteX1" fmla="*/ 13205 w 13205"/>
              <a:gd name="connsiteY1" fmla="*/ 123 h 21723"/>
              <a:gd name="connsiteX2" fmla="*/ 11522 w 13205"/>
              <a:gd name="connsiteY2" fmla="*/ 21723 h 21723"/>
              <a:gd name="connsiteX3" fmla="*/ 1 w 13205"/>
              <a:gd name="connsiteY3" fmla="*/ 21723 h 21723"/>
              <a:gd name="connsiteX4" fmla="*/ 1398 w 13205"/>
              <a:gd name="connsiteY4" fmla="*/ 0 h 21723"/>
              <a:gd name="connsiteX0" fmla="*/ 4 w 11811"/>
              <a:gd name="connsiteY0" fmla="*/ 0 h 21723"/>
              <a:gd name="connsiteX1" fmla="*/ 11811 w 11811"/>
              <a:gd name="connsiteY1" fmla="*/ 123 h 21723"/>
              <a:gd name="connsiteX2" fmla="*/ 10128 w 11811"/>
              <a:gd name="connsiteY2" fmla="*/ 21723 h 21723"/>
              <a:gd name="connsiteX3" fmla="*/ 4 w 11811"/>
              <a:gd name="connsiteY3" fmla="*/ 21723 h 21723"/>
              <a:gd name="connsiteX4" fmla="*/ 4 w 11811"/>
              <a:gd name="connsiteY4" fmla="*/ 0 h 21723"/>
              <a:gd name="connsiteX0" fmla="*/ 4 w 11811"/>
              <a:gd name="connsiteY0" fmla="*/ 62 h 21600"/>
              <a:gd name="connsiteX1" fmla="*/ 11811 w 11811"/>
              <a:gd name="connsiteY1" fmla="*/ 0 h 21600"/>
              <a:gd name="connsiteX2" fmla="*/ 10128 w 11811"/>
              <a:gd name="connsiteY2" fmla="*/ 21600 h 21600"/>
              <a:gd name="connsiteX3" fmla="*/ 4 w 11811"/>
              <a:gd name="connsiteY3" fmla="*/ 21600 h 21600"/>
              <a:gd name="connsiteX4" fmla="*/ 4 w 11811"/>
              <a:gd name="connsiteY4" fmla="*/ 62 h 21600"/>
              <a:gd name="connsiteX0" fmla="*/ 4 w 11811"/>
              <a:gd name="connsiteY0" fmla="*/ 0 h 21600"/>
              <a:gd name="connsiteX1" fmla="*/ 11811 w 11811"/>
              <a:gd name="connsiteY1" fmla="*/ 0 h 21600"/>
              <a:gd name="connsiteX2" fmla="*/ 10128 w 11811"/>
              <a:gd name="connsiteY2" fmla="*/ 21600 h 21600"/>
              <a:gd name="connsiteX3" fmla="*/ 4 w 11811"/>
              <a:gd name="connsiteY3" fmla="*/ 21600 h 21600"/>
              <a:gd name="connsiteX4" fmla="*/ 4 w 11811"/>
              <a:gd name="connsiteY4" fmla="*/ 0 h 21600"/>
              <a:gd name="connsiteX0" fmla="*/ 2 w 11809"/>
              <a:gd name="connsiteY0" fmla="*/ 0 h 21600"/>
              <a:gd name="connsiteX1" fmla="*/ 11809 w 11809"/>
              <a:gd name="connsiteY1" fmla="*/ 0 h 21600"/>
              <a:gd name="connsiteX2" fmla="*/ 10126 w 11809"/>
              <a:gd name="connsiteY2" fmla="*/ 21600 h 21600"/>
              <a:gd name="connsiteX3" fmla="*/ 2 w 11809"/>
              <a:gd name="connsiteY3" fmla="*/ 21600 h 21600"/>
              <a:gd name="connsiteX4" fmla="*/ 2 w 11809"/>
              <a:gd name="connsiteY4" fmla="*/ 0 h 21600"/>
              <a:gd name="connsiteX0" fmla="*/ 1 w 11808"/>
              <a:gd name="connsiteY0" fmla="*/ 0 h 21600"/>
              <a:gd name="connsiteX1" fmla="*/ 11808 w 11808"/>
              <a:gd name="connsiteY1" fmla="*/ 0 h 21600"/>
              <a:gd name="connsiteX2" fmla="*/ 10125 w 11808"/>
              <a:gd name="connsiteY2" fmla="*/ 21600 h 21600"/>
              <a:gd name="connsiteX3" fmla="*/ 1 w 11808"/>
              <a:gd name="connsiteY3" fmla="*/ 21600 h 21600"/>
              <a:gd name="connsiteX4" fmla="*/ 1 w 11808"/>
              <a:gd name="connsiteY4" fmla="*/ 0 h 21600"/>
              <a:gd name="connsiteX0" fmla="*/ 5 w 11812"/>
              <a:gd name="connsiteY0" fmla="*/ 0 h 21600"/>
              <a:gd name="connsiteX1" fmla="*/ 11812 w 11812"/>
              <a:gd name="connsiteY1" fmla="*/ 0 h 21600"/>
              <a:gd name="connsiteX2" fmla="*/ 10129 w 11812"/>
              <a:gd name="connsiteY2" fmla="*/ 21600 h 21600"/>
              <a:gd name="connsiteX3" fmla="*/ 5 w 11812"/>
              <a:gd name="connsiteY3" fmla="*/ 21600 h 21600"/>
              <a:gd name="connsiteX4" fmla="*/ 5 w 11812"/>
              <a:gd name="connsiteY4" fmla="*/ 0 h 21600"/>
              <a:gd name="connsiteX0" fmla="*/ 0 w 11807"/>
              <a:gd name="connsiteY0" fmla="*/ 0 h 21600"/>
              <a:gd name="connsiteX1" fmla="*/ 11807 w 11807"/>
              <a:gd name="connsiteY1" fmla="*/ 0 h 21600"/>
              <a:gd name="connsiteX2" fmla="*/ 10124 w 11807"/>
              <a:gd name="connsiteY2" fmla="*/ 21600 h 21600"/>
              <a:gd name="connsiteX3" fmla="*/ 0 w 11807"/>
              <a:gd name="connsiteY3" fmla="*/ 21600 h 21600"/>
              <a:gd name="connsiteX4" fmla="*/ 0 w 11807"/>
              <a:gd name="connsiteY4" fmla="*/ 0 h 21600"/>
              <a:gd name="connsiteX0" fmla="*/ 0 w 11807"/>
              <a:gd name="connsiteY0" fmla="*/ 0 h 21600"/>
              <a:gd name="connsiteX1" fmla="*/ 11807 w 11807"/>
              <a:gd name="connsiteY1" fmla="*/ 0 h 21600"/>
              <a:gd name="connsiteX2" fmla="*/ 10124 w 11807"/>
              <a:gd name="connsiteY2" fmla="*/ 21600 h 21600"/>
              <a:gd name="connsiteX3" fmla="*/ 0 w 11807"/>
              <a:gd name="connsiteY3" fmla="*/ 21600 h 21600"/>
              <a:gd name="connsiteX4" fmla="*/ 0 w 11807"/>
              <a:gd name="connsiteY4" fmla="*/ 0 h 21600"/>
              <a:gd name="connsiteX0" fmla="*/ 0 w 11807"/>
              <a:gd name="connsiteY0" fmla="*/ 0 h 21600"/>
              <a:gd name="connsiteX1" fmla="*/ 11807 w 11807"/>
              <a:gd name="connsiteY1" fmla="*/ 0 h 21600"/>
              <a:gd name="connsiteX2" fmla="*/ 10124 w 11807"/>
              <a:gd name="connsiteY2" fmla="*/ 21600 h 21600"/>
              <a:gd name="connsiteX3" fmla="*/ 0 w 11807"/>
              <a:gd name="connsiteY3" fmla="*/ 21600 h 21600"/>
              <a:gd name="connsiteX4" fmla="*/ 0 w 11807"/>
              <a:gd name="connsiteY4" fmla="*/ 0 h 21600"/>
              <a:gd name="connsiteX0" fmla="*/ 0 w 11807"/>
              <a:gd name="connsiteY0" fmla="*/ 0 h 21600"/>
              <a:gd name="connsiteX1" fmla="*/ 11807 w 11807"/>
              <a:gd name="connsiteY1" fmla="*/ 0 h 21600"/>
              <a:gd name="connsiteX2" fmla="*/ 10124 w 11807"/>
              <a:gd name="connsiteY2" fmla="*/ 21600 h 21600"/>
              <a:gd name="connsiteX3" fmla="*/ 0 w 11807"/>
              <a:gd name="connsiteY3" fmla="*/ 21600 h 21600"/>
              <a:gd name="connsiteX4" fmla="*/ 0 w 11807"/>
              <a:gd name="connsiteY4" fmla="*/ 0 h 21600"/>
              <a:gd name="connsiteX0" fmla="*/ 0 w 11807"/>
              <a:gd name="connsiteY0" fmla="*/ 0 h 21600"/>
              <a:gd name="connsiteX1" fmla="*/ 11807 w 11807"/>
              <a:gd name="connsiteY1" fmla="*/ 0 h 21600"/>
              <a:gd name="connsiteX2" fmla="*/ 10124 w 11807"/>
              <a:gd name="connsiteY2" fmla="*/ 21600 h 21600"/>
              <a:gd name="connsiteX3" fmla="*/ 0 w 11807"/>
              <a:gd name="connsiteY3" fmla="*/ 21600 h 21600"/>
              <a:gd name="connsiteX4" fmla="*/ 0 w 11807"/>
              <a:gd name="connsiteY4" fmla="*/ 0 h 21600"/>
              <a:gd name="connsiteX0" fmla="*/ 0 w 11807"/>
              <a:gd name="connsiteY0" fmla="*/ 0 h 21600"/>
              <a:gd name="connsiteX1" fmla="*/ 11807 w 11807"/>
              <a:gd name="connsiteY1" fmla="*/ 0 h 21600"/>
              <a:gd name="connsiteX2" fmla="*/ 10124 w 11807"/>
              <a:gd name="connsiteY2" fmla="*/ 21600 h 21600"/>
              <a:gd name="connsiteX3" fmla="*/ 0 w 11807"/>
              <a:gd name="connsiteY3" fmla="*/ 21600 h 21600"/>
              <a:gd name="connsiteX4" fmla="*/ 0 w 11807"/>
              <a:gd name="connsiteY4" fmla="*/ 0 h 21600"/>
              <a:gd name="connsiteX0" fmla="*/ 0 w 11807"/>
              <a:gd name="connsiteY0" fmla="*/ 0 h 21600"/>
              <a:gd name="connsiteX1" fmla="*/ 11807 w 11807"/>
              <a:gd name="connsiteY1" fmla="*/ 0 h 21600"/>
              <a:gd name="connsiteX2" fmla="*/ 10124 w 11807"/>
              <a:gd name="connsiteY2" fmla="*/ 21600 h 21600"/>
              <a:gd name="connsiteX3" fmla="*/ 0 w 11807"/>
              <a:gd name="connsiteY3" fmla="*/ 21600 h 21600"/>
              <a:gd name="connsiteX4" fmla="*/ 0 w 11807"/>
              <a:gd name="connsiteY4" fmla="*/ 0 h 21600"/>
              <a:gd name="connsiteX0" fmla="*/ 0 w 11807"/>
              <a:gd name="connsiteY0" fmla="*/ 0 h 21600"/>
              <a:gd name="connsiteX1" fmla="*/ 11807 w 11807"/>
              <a:gd name="connsiteY1" fmla="*/ 0 h 21600"/>
              <a:gd name="connsiteX2" fmla="*/ 10124 w 11807"/>
              <a:gd name="connsiteY2" fmla="*/ 21600 h 21600"/>
              <a:gd name="connsiteX3" fmla="*/ 0 w 11807"/>
              <a:gd name="connsiteY3" fmla="*/ 21600 h 21600"/>
              <a:gd name="connsiteX4" fmla="*/ 0 w 11807"/>
              <a:gd name="connsiteY4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07" h="21600" extrusionOk="0">
                <a:moveTo>
                  <a:pt x="0" y="0"/>
                </a:moveTo>
                <a:lnTo>
                  <a:pt x="11807" y="0"/>
                </a:lnTo>
                <a:lnTo>
                  <a:pt x="10124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" name="Vorm"/>
          <p:cNvSpPr/>
          <p:nvPr userDrawn="1"/>
        </p:nvSpPr>
        <p:spPr>
          <a:xfrm rot="10800000">
            <a:off x="21250808" y="12881686"/>
            <a:ext cx="3133192" cy="83431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15364 w 21600"/>
              <a:gd name="connsiteY2" fmla="*/ 21600 h 21600"/>
              <a:gd name="connsiteX3" fmla="*/ 0 w 21600"/>
              <a:gd name="connsiteY3" fmla="*/ 21600 h 21600"/>
              <a:gd name="connsiteX4" fmla="*/ 0 w 21600"/>
              <a:gd name="connsiteY4" fmla="*/ 0 h 21600"/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15995 w 21600"/>
              <a:gd name="connsiteY2" fmla="*/ 21600 h 21600"/>
              <a:gd name="connsiteX3" fmla="*/ 0 w 21600"/>
              <a:gd name="connsiteY3" fmla="*/ 21600 h 21600"/>
              <a:gd name="connsiteX4" fmla="*/ 0 w 21600"/>
              <a:gd name="connsiteY4" fmla="*/ 0 h 21600"/>
              <a:gd name="connsiteX0" fmla="*/ 0 w 17717"/>
              <a:gd name="connsiteY0" fmla="*/ 0 h 21600"/>
              <a:gd name="connsiteX1" fmla="*/ 17717 w 17717"/>
              <a:gd name="connsiteY1" fmla="*/ 0 h 21600"/>
              <a:gd name="connsiteX2" fmla="*/ 15995 w 17717"/>
              <a:gd name="connsiteY2" fmla="*/ 21600 h 21600"/>
              <a:gd name="connsiteX3" fmla="*/ 0 w 17717"/>
              <a:gd name="connsiteY3" fmla="*/ 21600 h 21600"/>
              <a:gd name="connsiteX4" fmla="*/ 0 w 17717"/>
              <a:gd name="connsiteY4" fmla="*/ 0 h 21600"/>
              <a:gd name="connsiteX0" fmla="*/ 0 w 17704"/>
              <a:gd name="connsiteY0" fmla="*/ 0 h 21600"/>
              <a:gd name="connsiteX1" fmla="*/ 17704 w 17704"/>
              <a:gd name="connsiteY1" fmla="*/ 0 h 21600"/>
              <a:gd name="connsiteX2" fmla="*/ 15995 w 17704"/>
              <a:gd name="connsiteY2" fmla="*/ 21600 h 21600"/>
              <a:gd name="connsiteX3" fmla="*/ 0 w 17704"/>
              <a:gd name="connsiteY3" fmla="*/ 21600 h 21600"/>
              <a:gd name="connsiteX4" fmla="*/ 0 w 17704"/>
              <a:gd name="connsiteY4" fmla="*/ 0 h 21600"/>
              <a:gd name="connsiteX0" fmla="*/ 0 w 17691"/>
              <a:gd name="connsiteY0" fmla="*/ 0 h 21600"/>
              <a:gd name="connsiteX1" fmla="*/ 17691 w 17691"/>
              <a:gd name="connsiteY1" fmla="*/ 0 h 21600"/>
              <a:gd name="connsiteX2" fmla="*/ 15995 w 17691"/>
              <a:gd name="connsiteY2" fmla="*/ 21600 h 21600"/>
              <a:gd name="connsiteX3" fmla="*/ 0 w 17691"/>
              <a:gd name="connsiteY3" fmla="*/ 21600 h 21600"/>
              <a:gd name="connsiteX4" fmla="*/ 0 w 17691"/>
              <a:gd name="connsiteY4" fmla="*/ 0 h 21600"/>
              <a:gd name="connsiteX0" fmla="*/ 0 w 17678"/>
              <a:gd name="connsiteY0" fmla="*/ 0 h 21600"/>
              <a:gd name="connsiteX1" fmla="*/ 17678 w 17678"/>
              <a:gd name="connsiteY1" fmla="*/ 62 h 21600"/>
              <a:gd name="connsiteX2" fmla="*/ 15995 w 17678"/>
              <a:gd name="connsiteY2" fmla="*/ 21600 h 21600"/>
              <a:gd name="connsiteX3" fmla="*/ 0 w 17678"/>
              <a:gd name="connsiteY3" fmla="*/ 21600 h 21600"/>
              <a:gd name="connsiteX4" fmla="*/ 0 w 17678"/>
              <a:gd name="connsiteY4" fmla="*/ 0 h 21600"/>
              <a:gd name="connsiteX0" fmla="*/ 0 w 17678"/>
              <a:gd name="connsiteY0" fmla="*/ 0 h 21600"/>
              <a:gd name="connsiteX1" fmla="*/ 17678 w 17678"/>
              <a:gd name="connsiteY1" fmla="*/ 0 h 21600"/>
              <a:gd name="connsiteX2" fmla="*/ 15995 w 17678"/>
              <a:gd name="connsiteY2" fmla="*/ 21600 h 21600"/>
              <a:gd name="connsiteX3" fmla="*/ 0 w 17678"/>
              <a:gd name="connsiteY3" fmla="*/ 21600 h 21600"/>
              <a:gd name="connsiteX4" fmla="*/ 0 w 17678"/>
              <a:gd name="connsiteY4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78" h="21600" extrusionOk="0">
                <a:moveTo>
                  <a:pt x="0" y="0"/>
                </a:moveTo>
                <a:lnTo>
                  <a:pt x="17678" y="0"/>
                </a:lnTo>
                <a:lnTo>
                  <a:pt x="15995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672766" y="12881683"/>
            <a:ext cx="952500" cy="83431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no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 dirty="0"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22212074" y="13023077"/>
            <a:ext cx="1543276" cy="60402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635000" y="647282"/>
            <a:ext cx="11023600" cy="10928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nl-NL" sz="30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700" r:id="rId7"/>
    <p:sldLayoutId id="2147483662" r:id="rId8"/>
    <p:sldLayoutId id="2147483701" r:id="rId9"/>
    <p:sldLayoutId id="2147483660" r:id="rId10"/>
    <p:sldLayoutId id="2147483704" r:id="rId11"/>
    <p:sldLayoutId id="2147483705" r:id="rId12"/>
    <p:sldLayoutId id="2147483706" r:id="rId13"/>
    <p:sldLayoutId id="2147483707" r:id="rId14"/>
    <p:sldLayoutId id="2147483703" r:id="rId15"/>
    <p:sldLayoutId id="2147483661" r:id="rId16"/>
    <p:sldLayoutId id="2147483664" r:id="rId17"/>
    <p:sldLayoutId id="2147483667" r:id="rId18"/>
    <p:sldLayoutId id="2147483702" r:id="rId19"/>
    <p:sldLayoutId id="2147483697" r:id="rId20"/>
    <p:sldLayoutId id="2147483674" r:id="rId21"/>
    <p:sldLayoutId id="2147483677" r:id="rId22"/>
    <p:sldLayoutId id="2147483698" r:id="rId23"/>
    <p:sldLayoutId id="2147483699" r:id="rId24"/>
    <p:sldLayoutId id="2147483672" r:id="rId25"/>
    <p:sldLayoutId id="2147483675" r:id="rId26"/>
    <p:sldLayoutId id="2147483678" r:id="rId27"/>
    <p:sldLayoutId id="2147483681" r:id="rId28"/>
    <p:sldLayoutId id="2147483684" r:id="rId29"/>
    <p:sldLayoutId id="2147483673" r:id="rId30"/>
    <p:sldLayoutId id="2147483676" r:id="rId31"/>
    <p:sldLayoutId id="2147483679" r:id="rId32"/>
    <p:sldLayoutId id="2147483682" r:id="rId33"/>
    <p:sldLayoutId id="2147483685" r:id="rId34"/>
    <p:sldLayoutId id="2147483686" r:id="rId35"/>
    <p:sldLayoutId id="2147483688" r:id="rId36"/>
    <p:sldLayoutId id="2147483689" r:id="rId37"/>
    <p:sldLayoutId id="2147483690" r:id="rId38"/>
    <p:sldLayoutId id="2147483708" r:id="rId39"/>
    <p:sldLayoutId id="2147483709" r:id="rId40"/>
    <p:sldLayoutId id="2147483710" r:id="rId41"/>
    <p:sldLayoutId id="2147483711" r:id="rId42"/>
    <p:sldLayoutId id="2147483712" r:id="rId43"/>
  </p:sldLayoutIdLst>
  <p:transition spd="med"/>
  <p:hf hdr="0" dt="0"/>
  <p:txStyles>
    <p:title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hyperlink" Target="mailto:doppenhu@nikhef.n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doi.org/10.48550/arXiv.2509.09308" TargetMode="Externa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89325/files/CERN-THESIS-2023-336.pdf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jpeg"/><Relationship Id="rId5" Type="http://schemas.openxmlformats.org/officeDocument/2006/relationships/hyperlink" Target="https://doi.org/10.1088/1748-0221/16/07/P07035" TargetMode="Externa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9.png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1.png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3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hyperlink" Target="https://doi.org/10.1088/1748-0221/16/07/P07035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4.jpeg"/><Relationship Id="rId4" Type="http://schemas.openxmlformats.org/officeDocument/2006/relationships/image" Target="../media/image1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6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4" Type="http://schemas.openxmlformats.org/officeDocument/2006/relationships/hyperlink" Target="https://doi.org/10.48550/arXiv.2503.1520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s23073450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12" descr="Afbeelding met tekst, overdekt, Congreszaal, presentatie&#10;&#10;Automatisch gegenereerde beschrijving">
            <a:extLst>
              <a:ext uri="{FF2B5EF4-FFF2-40B4-BE49-F238E27FC236}">
                <a16:creationId xmlns:a16="http://schemas.microsoft.com/office/drawing/2014/main" id="{6561C77E-FCB5-ABD0-5D4C-1937A371201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 r="1625"/>
          <a:stretch>
            <a:fillRect/>
          </a:stretch>
        </p:blipFill>
        <p:spPr/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2EB804A-1067-C665-12B6-C2BB42931223}"/>
              </a:ext>
            </a:extLst>
          </p:cNvPr>
          <p:cNvSpPr/>
          <p:nvPr/>
        </p:nvSpPr>
        <p:spPr>
          <a:xfrm>
            <a:off x="0" y="0"/>
            <a:ext cx="24383999" cy="1924050"/>
          </a:xfrm>
          <a:prstGeom prst="rect">
            <a:avLst/>
          </a:prstGeom>
          <a:solidFill>
            <a:srgbClr val="FFFFFF">
              <a:alpha val="7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/>
            <a:r>
              <a:rPr lang="en-GB" sz="7200" b="1" cap="none" spc="250" dirty="0">
                <a:solidFill>
                  <a:schemeClr val="tx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Overview of current research activities</a:t>
            </a:r>
            <a:endParaRPr lang="en-NL" sz="7200" b="1" cap="none" spc="250" dirty="0">
              <a:solidFill>
                <a:schemeClr val="tx1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0BD50A-B95E-1454-808D-D976ECBD3C6C}"/>
              </a:ext>
            </a:extLst>
          </p:cNvPr>
          <p:cNvSpPr/>
          <p:nvPr/>
        </p:nvSpPr>
        <p:spPr>
          <a:xfrm>
            <a:off x="0" y="11369615"/>
            <a:ext cx="24383999" cy="2346385"/>
          </a:xfrm>
          <a:prstGeom prst="rect">
            <a:avLst/>
          </a:prstGeom>
          <a:solidFill>
            <a:srgbClr val="FFFFFF">
              <a:alpha val="7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5400" cap="none" dirty="0">
                <a:solidFill>
                  <a:srgbClr val="B21429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Daan</a:t>
            </a:r>
            <a:r>
              <a:rPr kumimoji="0" lang="en-GB" sz="5400" i="0" u="none" strike="noStrike" cap="none" spc="0" normalizeH="0" baseline="0" dirty="0">
                <a:ln>
                  <a:noFill/>
                </a:ln>
                <a:solidFill>
                  <a:srgbClr val="B21429"/>
                </a:solidFill>
                <a:effectLst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Oppenhuis</a:t>
            </a:r>
            <a:endParaRPr lang="en-GB" sz="5400" cap="none" dirty="0">
              <a:solidFill>
                <a:srgbClr val="B21429"/>
              </a:solidFill>
              <a:effectLst/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800" cap="none" dirty="0">
                <a:solidFill>
                  <a:srgbClr val="B21429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</a:t>
            </a:r>
            <a:endParaRPr lang="en-GB" sz="800" cap="none" dirty="0">
              <a:solidFill>
                <a:srgbClr val="B21429"/>
              </a:solidFill>
              <a:effectLst/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400" i="0" u="none" strike="noStrike" cap="none" spc="0" normalizeH="0" baseline="0" dirty="0">
                <a:ln>
                  <a:noFill/>
                </a:ln>
                <a:solidFill>
                  <a:srgbClr val="B21429"/>
                </a:solidFill>
                <a:effectLst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  <a:hlinkClick r:id="rId4"/>
              </a:rPr>
              <a:t>doppenhu@nikhef.nl</a:t>
            </a:r>
            <a:r>
              <a:rPr kumimoji="0" lang="en-GB" sz="4400" i="0" u="none" strike="noStrike" cap="none" spc="0" normalizeH="0" baseline="0" dirty="0">
                <a:ln>
                  <a:noFill/>
                </a:ln>
                <a:solidFill>
                  <a:srgbClr val="B21429"/>
                </a:solidFill>
                <a:effectLst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 —</a:t>
            </a:r>
            <a:r>
              <a:rPr lang="en-GB" sz="4400" cap="none" dirty="0">
                <a:solidFill>
                  <a:srgbClr val="B21429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FASTER meeting Nijmegen</a:t>
            </a:r>
            <a:r>
              <a:rPr kumimoji="0" lang="en-GB" sz="4400" i="0" u="none" strike="noStrike" cap="none" spc="0" normalizeH="0" baseline="0" dirty="0">
                <a:ln>
                  <a:noFill/>
                </a:ln>
                <a:solidFill>
                  <a:srgbClr val="B21429"/>
                </a:solidFill>
                <a:effectLst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—  24 October 2025 </a:t>
            </a:r>
          </a:p>
        </p:txBody>
      </p:sp>
    </p:spTree>
    <p:extLst>
      <p:ext uri="{BB962C8B-B14F-4D97-AF65-F5344CB8AC3E}">
        <p14:creationId xmlns:p14="http://schemas.microsoft.com/office/powerpoint/2010/main" val="102899853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>
            <a:extLst>
              <a:ext uri="{FF2B5EF4-FFF2-40B4-BE49-F238E27FC236}">
                <a16:creationId xmlns:a16="http://schemas.microsoft.com/office/drawing/2014/main" id="{E6700A35-B238-4D2C-8A20-97D8E5BBF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879" y="449149"/>
            <a:ext cx="8092949" cy="4416203"/>
          </a:xfrm>
          <a:prstGeom prst="rect">
            <a:avLst/>
          </a:prstGeom>
        </p:spPr>
      </p:pic>
      <p:pic>
        <p:nvPicPr>
          <p:cNvPr id="15" name="Tijdelijke aanduiding voor afbeelding 14" descr="Afbeelding met diagram, Perceel, tekst&#10;&#10;Automatisch gegenereerde beschrijving">
            <a:extLst>
              <a:ext uri="{FF2B5EF4-FFF2-40B4-BE49-F238E27FC236}">
                <a16:creationId xmlns:a16="http://schemas.microsoft.com/office/drawing/2014/main" id="{4422FBC7-1174-8F48-4B7F-14F68C4B2B3A}"/>
              </a:ext>
            </a:extLst>
          </p:cNvPr>
          <p:cNvPicPr>
            <a:picLocks noGrp="1" noChangeAspect="1"/>
          </p:cNvPicPr>
          <p:nvPr>
            <p:ph type="pic" sz="half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3" b="495"/>
          <a:stretch/>
        </p:blipFill>
        <p:spPr>
          <a:xfrm>
            <a:off x="12336943" y="4666592"/>
            <a:ext cx="10962589" cy="7575367"/>
          </a:xfr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5EB7B0F-5557-4310-A36F-B2EBCD1C19A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83390AF-0D9B-486A-86B9-74C59948A4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en-US" dirty="0"/>
              <a:t>Time resolution after global correction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7130426-C4C3-4A85-A785-5EA5EC5AA0D3}"/>
              </a:ext>
            </a:extLst>
          </p:cNvPr>
          <p:cNvSpPr txBox="1">
            <a:spLocks/>
          </p:cNvSpPr>
          <p:nvPr/>
        </p:nvSpPr>
        <p:spPr>
          <a:xfrm>
            <a:off x="449185" y="1900152"/>
            <a:ext cx="13534829" cy="24303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nl-NL" sz="3200" dirty="0"/>
              <a:t>Large </a:t>
            </a:r>
            <a:r>
              <a:rPr lang="nl-NL" sz="3200" dirty="0" err="1"/>
              <a:t>signals</a:t>
            </a:r>
            <a:r>
              <a:rPr lang="nl-NL" sz="3200" dirty="0"/>
              <a:t> cross </a:t>
            </a:r>
            <a:r>
              <a:rPr lang="nl-NL" sz="3200" dirty="0" err="1"/>
              <a:t>threshold</a:t>
            </a:r>
            <a:r>
              <a:rPr lang="nl-NL" sz="3200" dirty="0"/>
              <a:t> </a:t>
            </a:r>
            <a:r>
              <a:rPr lang="nl-NL" sz="3200" dirty="0" err="1"/>
              <a:t>earlier</a:t>
            </a:r>
            <a:r>
              <a:rPr lang="nl-NL" sz="3200" dirty="0"/>
              <a:t> </a:t>
            </a:r>
            <a:r>
              <a:rPr lang="nl-NL" sz="3200" dirty="0" err="1"/>
              <a:t>than</a:t>
            </a:r>
            <a:r>
              <a:rPr lang="nl-NL" sz="3200" dirty="0"/>
              <a:t> smaller </a:t>
            </a:r>
            <a:r>
              <a:rPr lang="nl-NL" sz="3200" dirty="0" err="1"/>
              <a:t>ones</a:t>
            </a:r>
            <a:endParaRPr lang="nl-NL" sz="3200" dirty="0"/>
          </a:p>
          <a:p>
            <a:endParaRPr lang="en-US" sz="16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Global </a:t>
            </a:r>
            <a:r>
              <a:rPr lang="en-US" sz="3200" dirty="0" err="1"/>
              <a:t>timewalk</a:t>
            </a:r>
            <a:r>
              <a:rPr lang="en-US" sz="3200" dirty="0"/>
              <a:t> correction improves resolution from: </a:t>
            </a:r>
            <a:r>
              <a:rPr lang="en-US" sz="3200" b="1" dirty="0"/>
              <a:t>759 </a:t>
            </a:r>
            <a:r>
              <a:rPr lang="en-US" sz="3200" b="1" dirty="0" err="1"/>
              <a:t>ps</a:t>
            </a:r>
            <a:r>
              <a:rPr lang="en-US" sz="3200" b="1" dirty="0"/>
              <a:t> to 431 </a:t>
            </a:r>
            <a:r>
              <a:rPr lang="en-US" sz="3200" b="1" dirty="0" err="1"/>
              <a:t>ps</a:t>
            </a:r>
            <a:endParaRPr lang="en-US" sz="3200" b="1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 err="1"/>
              <a:t>Timewalk</a:t>
            </a:r>
            <a:r>
              <a:rPr lang="en-US" sz="3200" dirty="0"/>
              <a:t> curve is broad at 250V</a:t>
            </a:r>
          </a:p>
        </p:txBody>
      </p:sp>
      <p:cxnSp>
        <p:nvCxnSpPr>
          <p:cNvPr id="28" name="Straight Arrow Connector 9">
            <a:extLst>
              <a:ext uri="{FF2B5EF4-FFF2-40B4-BE49-F238E27FC236}">
                <a16:creationId xmlns:a16="http://schemas.microsoft.com/office/drawing/2014/main" id="{F4413D01-ACFE-460D-A42F-CC905A019F8A}"/>
              </a:ext>
            </a:extLst>
          </p:cNvPr>
          <p:cNvCxnSpPr>
            <a:cxnSpLocks/>
          </p:cNvCxnSpPr>
          <p:nvPr/>
        </p:nvCxnSpPr>
        <p:spPr>
          <a:xfrm>
            <a:off x="17296461" y="876584"/>
            <a:ext cx="1277289" cy="1475361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8">
            <a:extLst>
              <a:ext uri="{FF2B5EF4-FFF2-40B4-BE49-F238E27FC236}">
                <a16:creationId xmlns:a16="http://schemas.microsoft.com/office/drawing/2014/main" id="{6F5DEC01-2C17-4DA5-B7EE-8BA563D429AA}"/>
              </a:ext>
            </a:extLst>
          </p:cNvPr>
          <p:cNvSpPr txBox="1"/>
          <p:nvPr/>
        </p:nvSpPr>
        <p:spPr>
          <a:xfrm>
            <a:off x="16347483" y="259701"/>
            <a:ext cx="94897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ToA</a:t>
            </a:r>
            <a:endParaRPr kumimoji="0" lang="en-NL" sz="3600" b="0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5175FC20-3BFB-0FF5-A298-5D3B35FD58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</p:spPr>
        <p:txBody>
          <a:bodyPr/>
          <a:lstStyle/>
          <a:p>
            <a:pPr algn="ctr"/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pic>
        <p:nvPicPr>
          <p:cNvPr id="19" name="Tijdelijke aanduiding voor afbeelding 18" descr="Afbeelding met tekst, Kleurrijkheid, schermopname, Elektrisch blauw&#10;&#10;Automatisch gegenereerde beschrijving">
            <a:extLst>
              <a:ext uri="{FF2B5EF4-FFF2-40B4-BE49-F238E27FC236}">
                <a16:creationId xmlns:a16="http://schemas.microsoft.com/office/drawing/2014/main" id="{0F5C511A-CFF2-EBA8-3A0C-B1DF5A28AB2D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2" b="488"/>
          <a:stretch/>
        </p:blipFill>
        <p:spPr>
          <a:xfrm>
            <a:off x="672766" y="4666592"/>
            <a:ext cx="11178051" cy="7752617"/>
          </a:xfr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9D9A0E5-CE35-103A-6C48-8B87501F421F}"/>
              </a:ext>
            </a:extLst>
          </p:cNvPr>
          <p:cNvSpPr txBox="1">
            <a:spLocks/>
          </p:cNvSpPr>
          <p:nvPr/>
        </p:nvSpPr>
        <p:spPr>
          <a:xfrm>
            <a:off x="672766" y="12290889"/>
            <a:ext cx="10028487" cy="409561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2000" dirty="0" err="1">
                <a:highlight>
                  <a:srgbClr val="FFFF00"/>
                </a:highlight>
              </a:rPr>
              <a:t>under</a:t>
            </a:r>
            <a:r>
              <a:rPr lang="nl-NL" sz="2000" dirty="0">
                <a:highlight>
                  <a:srgbClr val="FFFF00"/>
                </a:highlight>
              </a:rPr>
              <a:t> </a:t>
            </a:r>
            <a:r>
              <a:rPr lang="nl-NL" sz="2000" dirty="0" err="1">
                <a:highlight>
                  <a:srgbClr val="FFFF00"/>
                </a:highlight>
              </a:rPr>
              <a:t>the</a:t>
            </a:r>
            <a:r>
              <a:rPr lang="nl-NL" sz="2000" dirty="0">
                <a:highlight>
                  <a:srgbClr val="FFFF00"/>
                </a:highlight>
              </a:rPr>
              <a:t> </a:t>
            </a:r>
            <a:r>
              <a:rPr lang="en-GB" sz="2000" dirty="0">
                <a:highlight>
                  <a:srgbClr val="FFFF00"/>
                </a:highlight>
              </a:rPr>
              <a:t>assumption that the charge calibration and the </a:t>
            </a:r>
            <a:r>
              <a:rPr lang="en-GB" sz="2000" dirty="0" err="1">
                <a:highlight>
                  <a:srgbClr val="FFFF00"/>
                </a:highlight>
              </a:rPr>
              <a:t>ToT</a:t>
            </a:r>
            <a:r>
              <a:rPr lang="en-GB" sz="2000" dirty="0">
                <a:highlight>
                  <a:srgbClr val="FFFF00"/>
                </a:highlight>
              </a:rPr>
              <a:t> measurement are linear</a:t>
            </a:r>
            <a:endParaRPr lang="nl-NL" sz="2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2479823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65D1D59-A415-DC33-E924-07F38DCDC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05"/>
          <a:stretch/>
        </p:blipFill>
        <p:spPr>
          <a:xfrm>
            <a:off x="672766" y="4001957"/>
            <a:ext cx="12801382" cy="8685636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854D842-A9B7-A68C-2F5E-E3C40E5A22B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0806017-F1FF-2DEC-5102-EF9D7106A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D.Oppenhuis                                              FASTER 2025                                                   24 October</a:t>
            </a:r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250640E-4CF2-6840-3F4A-AA25C56CFC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Clock corrections</a:t>
            </a:r>
          </a:p>
        </p:txBody>
      </p:sp>
      <p:pic>
        <p:nvPicPr>
          <p:cNvPr id="8" name="Tijdelijke aanduiding voor afbeelding 7" descr="Afbeelding met tekst, diagram, lijn, Perceel&#10;&#10;Automatisch gegenereerde beschrijving">
            <a:extLst>
              <a:ext uri="{FF2B5EF4-FFF2-40B4-BE49-F238E27FC236}">
                <a16:creationId xmlns:a16="http://schemas.microsoft.com/office/drawing/2014/main" id="{B0CDC3F7-DC54-3EC9-8C9E-D2333705C51E}"/>
              </a:ext>
            </a:extLst>
          </p:cNvPr>
          <p:cNvPicPr>
            <a:picLocks noGrp="1" noChangeAspect="1"/>
          </p:cNvPicPr>
          <p:nvPr>
            <p:ph type="pic" sz="half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" b="495"/>
          <a:stretch>
            <a:fillRect/>
          </a:stretch>
        </p:blipFill>
        <p:spPr>
          <a:xfrm>
            <a:off x="12439059" y="3649521"/>
            <a:ext cx="11944941" cy="8685636"/>
          </a:xfr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C80DDAC-EB83-43AC-C821-2DCE4AAB1C82}"/>
              </a:ext>
            </a:extLst>
          </p:cNvPr>
          <p:cNvSpPr txBox="1">
            <a:spLocks/>
          </p:cNvSpPr>
          <p:nvPr/>
        </p:nvSpPr>
        <p:spPr>
          <a:xfrm>
            <a:off x="928066" y="1870565"/>
            <a:ext cx="14871328" cy="19373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Every 8 pixels have a VCO running at 640 MHz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16 fine-toa bins per 40 MHz cycle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Some VCOs run too fast, some too slow. correction is needed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5773171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 descr="Afbeelding met tekst, diagram, lijn, Perceel&#10;&#10;Automatisch gegenereerde beschrijving">
            <a:extLst>
              <a:ext uri="{FF2B5EF4-FFF2-40B4-BE49-F238E27FC236}">
                <a16:creationId xmlns:a16="http://schemas.microsoft.com/office/drawing/2014/main" id="{2FB2053B-3477-F541-6291-C7E7BE5E47F2}"/>
              </a:ext>
            </a:extLst>
          </p:cNvPr>
          <p:cNvPicPr>
            <a:picLocks noGrp="1" noChangeAspect="1"/>
          </p:cNvPicPr>
          <p:nvPr>
            <p:ph type="pic" sz="half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" b="495"/>
          <a:stretch>
            <a:fillRect/>
          </a:stretch>
        </p:blipFill>
        <p:spPr>
          <a:xfrm>
            <a:off x="887963" y="4510440"/>
            <a:ext cx="11178051" cy="8128000"/>
          </a:xfr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5EB7B0F-5557-4310-A36F-B2EBCD1C19A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83390AF-0D9B-486A-86B9-74C59948A4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en-US" dirty="0"/>
              <a:t>Time resolution vs bias voltage for perpendicular tracks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5746BD9-5395-4EBB-8F83-50C0391F72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81"/>
          <a:stretch/>
        </p:blipFill>
        <p:spPr>
          <a:xfrm>
            <a:off x="19028980" y="2081048"/>
            <a:ext cx="3007004" cy="1911438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7130426-C4C3-4A85-A785-5EA5EC5AA0D3}"/>
              </a:ext>
            </a:extLst>
          </p:cNvPr>
          <p:cNvSpPr txBox="1">
            <a:spLocks/>
          </p:cNvSpPr>
          <p:nvPr/>
        </p:nvSpPr>
        <p:spPr>
          <a:xfrm>
            <a:off x="449185" y="1900151"/>
            <a:ext cx="14871328" cy="23670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Time-resolution improves with a higher bias voltage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Per pixel corrections needed for optimal time resolution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After per pixel corrections: </a:t>
            </a:r>
            <a:r>
              <a:rPr lang="en-US" sz="3200" b="1" dirty="0"/>
              <a:t>~377 </a:t>
            </a:r>
            <a:r>
              <a:rPr lang="en-US" sz="3200" b="1" dirty="0" err="1"/>
              <a:t>ps</a:t>
            </a:r>
            <a:r>
              <a:rPr lang="en-US" sz="3200" b="1" dirty="0"/>
              <a:t> </a:t>
            </a:r>
            <a:r>
              <a:rPr lang="en-US" sz="3200" dirty="0"/>
              <a:t>(250 V)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Time bin size + analog front end </a:t>
            </a:r>
            <a:r>
              <a:rPr lang="en-US" sz="3200" b="1" dirty="0"/>
              <a:t>~100 </a:t>
            </a:r>
            <a:r>
              <a:rPr lang="en-US" sz="3200" b="1" dirty="0" err="1"/>
              <a:t>ps</a:t>
            </a:r>
            <a:r>
              <a:rPr lang="en-US" sz="3200" b="1" dirty="0"/>
              <a:t> (sensor is the dominating factor)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2" name="Tijdelijke aanduiding voor voettekst 5">
            <a:extLst>
              <a:ext uri="{FF2B5EF4-FFF2-40B4-BE49-F238E27FC236}">
                <a16:creationId xmlns:a16="http://schemas.microsoft.com/office/drawing/2014/main" id="{5DE65D88-CCE1-6427-2B15-6962CD60D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</p:spPr>
        <p:txBody>
          <a:bodyPr/>
          <a:lstStyle/>
          <a:p>
            <a:pPr algn="ctr"/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pic>
        <p:nvPicPr>
          <p:cNvPr id="15" name="Tijdelijke aanduiding voor afbeelding 9" descr="Afbeelding met diagram, tekst, Perceel, lijn&#10;&#10;Automatisch gegenereerde beschrijving">
            <a:extLst>
              <a:ext uri="{FF2B5EF4-FFF2-40B4-BE49-F238E27FC236}">
                <a16:creationId xmlns:a16="http://schemas.microsoft.com/office/drawing/2014/main" id="{4F35637C-6592-CBA1-8448-C0EFE755B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" b="495"/>
          <a:stretch>
            <a:fillRect/>
          </a:stretch>
        </p:blipFill>
        <p:spPr>
          <a:xfrm>
            <a:off x="12317989" y="4448126"/>
            <a:ext cx="11431012" cy="8311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3A2D63A-98F7-F0D1-63A1-E363AE1BDB21}"/>
              </a:ext>
            </a:extLst>
          </p:cNvPr>
          <p:cNvSpPr txBox="1">
            <a:spLocks/>
          </p:cNvSpPr>
          <p:nvPr/>
        </p:nvSpPr>
        <p:spPr>
          <a:xfrm>
            <a:off x="20715890" y="5808080"/>
            <a:ext cx="1481959" cy="594227"/>
          </a:xfrm>
          <a:prstGeom prst="rect">
            <a:avLst/>
          </a:prstGeom>
          <a:solidFill>
            <a:srgbClr val="FFFFFF"/>
          </a:solidFill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3200" dirty="0"/>
              <a:t>377 </a:t>
            </a:r>
            <a:r>
              <a:rPr lang="nl-NL" sz="3200" dirty="0" err="1"/>
              <a:t>ps</a:t>
            </a:r>
            <a:endParaRPr lang="nl-NL" sz="3200" dirty="0"/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627BE119-0C53-96A8-773A-1AAA9C5B3B7C}"/>
              </a:ext>
            </a:extLst>
          </p:cNvPr>
          <p:cNvCxnSpPr>
            <a:cxnSpLocks/>
          </p:cNvCxnSpPr>
          <p:nvPr/>
        </p:nvCxnSpPr>
        <p:spPr>
          <a:xfrm flipH="1">
            <a:off x="10026869" y="7236372"/>
            <a:ext cx="7062952" cy="3090332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4351792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5EB7B0F-5557-4310-A36F-B2EBCD1C19A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83390AF-0D9B-486A-86B9-74C59948A4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en-US" dirty="0"/>
              <a:t>Scan over </a:t>
            </a:r>
            <a:r>
              <a:rPr lang="en-US" dirty="0" err="1"/>
              <a:t>pixelmatrix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7130426-C4C3-4A85-A785-5EA5EC5AA0D3}"/>
              </a:ext>
            </a:extLst>
          </p:cNvPr>
          <p:cNvSpPr txBox="1">
            <a:spLocks/>
          </p:cNvSpPr>
          <p:nvPr/>
        </p:nvSpPr>
        <p:spPr>
          <a:xfrm>
            <a:off x="449185" y="1900151"/>
            <a:ext cx="16907162" cy="136005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Moved the sensor in x and y direction to see differences in time resolution over the matrix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Best time resolution of 358 ps in bottom right corner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2" name="Tijdelijke aanduiding voor voettekst 5">
            <a:extLst>
              <a:ext uri="{FF2B5EF4-FFF2-40B4-BE49-F238E27FC236}">
                <a16:creationId xmlns:a16="http://schemas.microsoft.com/office/drawing/2014/main" id="{5DE65D88-CCE1-6427-2B15-6962CD60D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</p:spPr>
        <p:txBody>
          <a:bodyPr/>
          <a:lstStyle/>
          <a:p>
            <a:pPr algn="ctr"/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pic>
        <p:nvPicPr>
          <p:cNvPr id="20" name="Afbeelding 19" descr="Afbeelding met tekst, schermopname, Elektrisch blauw, ruimte&#10;&#10;Automatisch gegenereerde beschrijving">
            <a:extLst>
              <a:ext uri="{FF2B5EF4-FFF2-40B4-BE49-F238E27FC236}">
                <a16:creationId xmlns:a16="http://schemas.microsoft.com/office/drawing/2014/main" id="{C70289D4-6574-87C7-211A-F9111D84F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13" y="3415593"/>
            <a:ext cx="9543289" cy="9399780"/>
          </a:xfrm>
          <a:prstGeom prst="rect">
            <a:avLst/>
          </a:prstGeom>
        </p:spPr>
      </p:pic>
      <p:pic>
        <p:nvPicPr>
          <p:cNvPr id="26" name="Afbeelding 25" descr="Afbeelding met tekst, schermopname, nummer, Lettertype&#10;&#10;Automatisch gegenereerde beschrijving">
            <a:extLst>
              <a:ext uri="{FF2B5EF4-FFF2-40B4-BE49-F238E27FC236}">
                <a16:creationId xmlns:a16="http://schemas.microsoft.com/office/drawing/2014/main" id="{1E97844C-F216-024B-863A-60564E4C8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473" y="3260210"/>
            <a:ext cx="9701044" cy="955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994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5EB7B0F-5557-4310-A36F-B2EBCD1C19A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83390AF-0D9B-486A-86B9-74C59948A4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en-US" dirty="0"/>
              <a:t>Scan over </a:t>
            </a:r>
            <a:r>
              <a:rPr lang="en-US" dirty="0" err="1"/>
              <a:t>pixelmatrix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7130426-C4C3-4A85-A785-5EA5EC5AA0D3}"/>
              </a:ext>
            </a:extLst>
          </p:cNvPr>
          <p:cNvSpPr txBox="1">
            <a:spLocks/>
          </p:cNvSpPr>
          <p:nvPr/>
        </p:nvSpPr>
        <p:spPr>
          <a:xfrm>
            <a:off x="449186" y="1900151"/>
            <a:ext cx="13424470" cy="13124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This seems to be correlated with the charge deposited per pixel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So a higher gain would improve the time-resolution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2" name="Tijdelijke aanduiding voor voettekst 5">
            <a:extLst>
              <a:ext uri="{FF2B5EF4-FFF2-40B4-BE49-F238E27FC236}">
                <a16:creationId xmlns:a16="http://schemas.microsoft.com/office/drawing/2014/main" id="{5DE65D88-CCE1-6427-2B15-6962CD60D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</p:spPr>
        <p:txBody>
          <a:bodyPr/>
          <a:lstStyle/>
          <a:p>
            <a:pPr algn="ctr"/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pic>
        <p:nvPicPr>
          <p:cNvPr id="26" name="Afbeelding 25" descr="Afbeelding met tekst, schermopname, nummer, Lettertype&#10;&#10;Automatisch gegenereerde beschrijving">
            <a:extLst>
              <a:ext uri="{FF2B5EF4-FFF2-40B4-BE49-F238E27FC236}">
                <a16:creationId xmlns:a16="http://schemas.microsoft.com/office/drawing/2014/main" id="{1E97844C-F216-024B-863A-60564E4C8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473" y="3260209"/>
            <a:ext cx="9720000" cy="9573834"/>
          </a:xfrm>
          <a:prstGeom prst="rect">
            <a:avLst/>
          </a:prstGeom>
        </p:spPr>
      </p:pic>
      <p:pic>
        <p:nvPicPr>
          <p:cNvPr id="4" name="Afbeelding 3" descr="Afbeelding met tekst, schermopname, nummer, Lettertype&#10;&#10;Automatisch gegenereerde beschrijving">
            <a:extLst>
              <a:ext uri="{FF2B5EF4-FFF2-40B4-BE49-F238E27FC236}">
                <a16:creationId xmlns:a16="http://schemas.microsoft.com/office/drawing/2014/main" id="{C90226BA-6BD2-7CB9-6C05-8E526A00D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887" y="3284029"/>
            <a:ext cx="9720000" cy="957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998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71CBD79-49BD-8D46-A411-E492C0E1961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0EF085C-D98C-E691-2277-28A37127E5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D.Oppenhuis                                              FASTER 2025                                                   24 October</a:t>
            </a:r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A2FB186-4EF0-0158-27FE-6BD0A7B9A8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TCAD Simulations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00BB0285-B217-8FB6-2E8C-0B3EE72848B6}"/>
              </a:ext>
            </a:extLst>
          </p:cNvPr>
          <p:cNvSpPr>
            <a:spLocks noGrp="1"/>
          </p:cNvSpPr>
          <p:nvPr>
            <p:ph type="pic" sz="half" idx="16"/>
          </p:nvPr>
        </p:nvSpPr>
        <p:spPr/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4BE6D35-2085-94DF-7A73-8FBA38041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309" y="3563257"/>
            <a:ext cx="16403920" cy="924784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1F2BED-71BA-BE37-07D9-B4BE809E6052}"/>
              </a:ext>
            </a:extLst>
          </p:cNvPr>
          <p:cNvSpPr txBox="1">
            <a:spLocks/>
          </p:cNvSpPr>
          <p:nvPr/>
        </p:nvSpPr>
        <p:spPr>
          <a:xfrm>
            <a:off x="1149016" y="1782796"/>
            <a:ext cx="13424470" cy="13124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9 pixels, p-doped layer at the back for gain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Perpendicular signal 200V bias applied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391309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tekst, Perceel, lijn, diagram&#10;&#10;Automatisch gegenereerde beschrijving">
            <a:extLst>
              <a:ext uri="{FF2B5EF4-FFF2-40B4-BE49-F238E27FC236}">
                <a16:creationId xmlns:a16="http://schemas.microsoft.com/office/drawing/2014/main" id="{C676B6B3-9A97-50B6-E2E3-B2CD0833E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2" y="6092662"/>
            <a:ext cx="8517155" cy="6387866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9409DC9-842F-EF4B-B309-B4D4E6FF6B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0C1A3FF-E4DC-100F-E71F-D3913E8FD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D.Oppenhuis                                              FASTER 2025                                                   24 October</a:t>
            </a:r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C147BC-92C5-DCB2-C391-44BA67E0F2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Induced current from a perpendicular signal (simulated)</a:t>
            </a:r>
          </a:p>
        </p:txBody>
      </p:sp>
      <p:pic>
        <p:nvPicPr>
          <p:cNvPr id="10" name="Tijdelijke aanduiding voor afbeelding 9" descr="Afbeelding met tekst, Perceel, lijn, diagram&#10;&#10;Automatisch gegenereerde beschrijving">
            <a:extLst>
              <a:ext uri="{FF2B5EF4-FFF2-40B4-BE49-F238E27FC236}">
                <a16:creationId xmlns:a16="http://schemas.microsoft.com/office/drawing/2014/main" id="{324C926C-91B4-2EEE-5BD7-2F85B93FA27A}"/>
              </a:ext>
            </a:extLst>
          </p:cNvPr>
          <p:cNvPicPr>
            <a:picLocks noGrp="1" noChangeAspect="1"/>
          </p:cNvPicPr>
          <p:nvPr>
            <p:ph type="pic" sz="half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" b="1529"/>
          <a:stretch>
            <a:fillRect/>
          </a:stretch>
        </p:blipFill>
        <p:spPr/>
      </p:pic>
      <p:pic>
        <p:nvPicPr>
          <p:cNvPr id="7" name="Tijdelijke aanduiding voor inhoud 8" descr="Afbeelding met tekst, Perceel, lijn, diagram&#10;&#10;Automatisch gegenereerde beschrijving">
            <a:extLst>
              <a:ext uri="{FF2B5EF4-FFF2-40B4-BE49-F238E27FC236}">
                <a16:creationId xmlns:a16="http://schemas.microsoft.com/office/drawing/2014/main" id="{997B1436-20EA-B172-DD8D-7FBBFB1CB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128" y="1927934"/>
            <a:ext cx="14605000" cy="1095375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1CD1BE-BCE0-8DD8-9BF0-6FA75945147B}"/>
              </a:ext>
            </a:extLst>
          </p:cNvPr>
          <p:cNvSpPr txBox="1">
            <a:spLocks/>
          </p:cNvSpPr>
          <p:nvPr/>
        </p:nvSpPr>
        <p:spPr>
          <a:xfrm>
            <a:off x="894206" y="2372830"/>
            <a:ext cx="7507921" cy="3941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It takes a long time to get the signal out of the sensor ~20 ns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For comparison a </a:t>
            </a:r>
            <a:r>
              <a:rPr lang="en-US" sz="3200" dirty="0" err="1"/>
              <a:t>planair</a:t>
            </a:r>
            <a:r>
              <a:rPr lang="en-US" sz="3200" dirty="0"/>
              <a:t> 100 um at 100V needs only 2 ns to collect all charge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Need a very high threshold to go over threshold at the induced current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7994012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9409DC9-842F-EF4B-B309-B4D4E6FF6B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0C1A3FF-E4DC-100F-E71F-D3913E8FD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D.Oppenhuis                                              FASTER 2025                                                   24 October</a:t>
            </a:r>
            <a:endParaRPr lang="en-GB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C147BC-92C5-DCB2-C391-44BA67E0F2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Induced current for thin </a:t>
            </a:r>
            <a:r>
              <a:rPr lang="en-GB" dirty="0" err="1"/>
              <a:t>iLGADS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1CD1BE-BCE0-8DD8-9BF0-6FA75945147B}"/>
              </a:ext>
            </a:extLst>
          </p:cNvPr>
          <p:cNvSpPr txBox="1">
            <a:spLocks/>
          </p:cNvSpPr>
          <p:nvPr/>
        </p:nvSpPr>
        <p:spPr>
          <a:xfrm>
            <a:off x="894206" y="2372830"/>
            <a:ext cx="7507921" cy="3941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For thin 50 um </a:t>
            </a:r>
            <a:r>
              <a:rPr lang="en-US" sz="3200" dirty="0" err="1"/>
              <a:t>iLGADS</a:t>
            </a:r>
            <a:r>
              <a:rPr lang="en-US" sz="3200" dirty="0"/>
              <a:t> charge collection is much faster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Depleted at 75V a little bit more </a:t>
            </a:r>
            <a:r>
              <a:rPr lang="en-US" sz="3200" dirty="0" err="1"/>
              <a:t>overdepletion</a:t>
            </a:r>
            <a:r>
              <a:rPr lang="en-US" sz="3200" dirty="0"/>
              <a:t> gives a much higher signal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5FEA1ABE-CFBE-336B-E9A4-82D85B875528}"/>
              </a:ext>
            </a:extLst>
          </p:cNvPr>
          <p:cNvSpPr>
            <a:spLocks noGrp="1"/>
          </p:cNvSpPr>
          <p:nvPr>
            <p:ph type="pic" sz="half" idx="16"/>
          </p:nvPr>
        </p:nvSpPr>
        <p:spPr/>
      </p:sp>
      <p:pic>
        <p:nvPicPr>
          <p:cNvPr id="11" name="Tijdelijke aanduiding voor inhoud 8" descr="Afbeelding met tekst, Perceel, lijn, diagram&#10;&#10;Automatisch gegenereerde beschrijving">
            <a:extLst>
              <a:ext uri="{FF2B5EF4-FFF2-40B4-BE49-F238E27FC236}">
                <a16:creationId xmlns:a16="http://schemas.microsoft.com/office/drawing/2014/main" id="{4467C983-3F76-6032-B5DE-4E3235229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996" y="1788949"/>
            <a:ext cx="14688004" cy="1101600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2D89FA5-6D61-DC83-02E2-0E81B8D3B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70" y="6858000"/>
            <a:ext cx="8823191" cy="5632831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1FD7BF4D-AA5F-2472-3F1F-5E03ED3FAA95}"/>
              </a:ext>
            </a:extLst>
          </p:cNvPr>
          <p:cNvSpPr txBox="1"/>
          <p:nvPr/>
        </p:nvSpPr>
        <p:spPr>
          <a:xfrm>
            <a:off x="6849991" y="6991404"/>
            <a:ext cx="2209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GB" sz="4800" b="1" kern="1200" cap="none" dirty="0">
                <a:solidFill>
                  <a:prstClr val="black"/>
                </a:solidFill>
                <a:latin typeface="Calibri" panose="020F0502020204030204"/>
              </a:rPr>
              <a:t>50 µm</a:t>
            </a:r>
          </a:p>
        </p:txBody>
      </p:sp>
    </p:spTree>
    <p:extLst>
      <p:ext uri="{BB962C8B-B14F-4D97-AF65-F5344CB8AC3E}">
        <p14:creationId xmlns:p14="http://schemas.microsoft.com/office/powerpoint/2010/main" val="195742372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0ADBC1-58D6-50AB-5B8C-3FC55066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Tijdelijke aanduiding voor inhoud 4" descr="Afbeelding met tekst, lijn, Perceel, diagram&#10;&#10;Automatisch gegenereerde beschrijving">
            <a:extLst>
              <a:ext uri="{FF2B5EF4-FFF2-40B4-BE49-F238E27FC236}">
                <a16:creationId xmlns:a16="http://schemas.microsoft.com/office/drawing/2014/main" id="{C024E7DE-A184-6E8F-88B5-1F9DF9FBB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04" y="1306292"/>
            <a:ext cx="15226822" cy="11420116"/>
          </a:xfr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4B45BDB-AFF0-ECBC-FFF9-CFE791524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9F467-4E71-41A4-A436-067642DB0065}" type="slidenum">
              <a:rPr lang="en-GB" smtClean="0"/>
              <a:t>18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DD85F99-7BE7-90DE-7525-DDED2BE4E74E}"/>
              </a:ext>
            </a:extLst>
          </p:cNvPr>
          <p:cNvSpPr txBox="1">
            <a:spLocks/>
          </p:cNvSpPr>
          <p:nvPr/>
        </p:nvSpPr>
        <p:spPr>
          <a:xfrm>
            <a:off x="672766" y="2131290"/>
            <a:ext cx="7507921" cy="3941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For thin 50 um </a:t>
            </a:r>
            <a:r>
              <a:rPr lang="en-US" sz="3200" dirty="0" err="1"/>
              <a:t>iLGADS</a:t>
            </a:r>
            <a:r>
              <a:rPr lang="en-US" sz="3200" dirty="0"/>
              <a:t> charge collection is much faster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Depleted at 75V a little bit more </a:t>
            </a:r>
            <a:r>
              <a:rPr lang="en-US" sz="3200" dirty="0" err="1"/>
              <a:t>overdepletion</a:t>
            </a:r>
            <a:r>
              <a:rPr lang="en-US" sz="3200" dirty="0"/>
              <a:t> gives a much higher signal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Conclusion: for good timing we need thinner iLGADs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B8C78710-41B0-8357-9F94-36D250AC1979}"/>
              </a:ext>
            </a:extLst>
          </p:cNvPr>
          <p:cNvSpPr txBox="1">
            <a:spLocks/>
          </p:cNvSpPr>
          <p:nvPr/>
        </p:nvSpPr>
        <p:spPr>
          <a:xfrm>
            <a:off x="890438" y="384349"/>
            <a:ext cx="23114000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dirty="0"/>
              <a:t>Integrated charge for thin </a:t>
            </a:r>
            <a:r>
              <a:rPr lang="en-GB" dirty="0" err="1"/>
              <a:t>iLGADS</a:t>
            </a:r>
            <a:endParaRPr lang="en-GB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C38931B-83CC-0860-2FCF-07C765181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108" y="12914039"/>
            <a:ext cx="17698222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03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9B69B1B-BDE1-F66D-AD38-DB2FCFCC0B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6E97749-D76E-ABD7-E6AE-E4DBC68E94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Two-Photon Absorption (TPA) Laser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CB7C930-D21D-9D79-EF66-64E6AB107CFA}"/>
              </a:ext>
            </a:extLst>
          </p:cNvPr>
          <p:cNvSpPr txBox="1">
            <a:spLocks/>
          </p:cNvSpPr>
          <p:nvPr/>
        </p:nvSpPr>
        <p:spPr>
          <a:xfrm>
            <a:off x="672766" y="2113113"/>
            <a:ext cx="11939053" cy="20647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TPA laser has a wavelength of 1550 nm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Possibility to inject small voxels at a certain depth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As a time reference the digital input pixel of Timepix4 is used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16" name="Tijdelijke aanduiding voor afbeelding 15">
            <a:extLst>
              <a:ext uri="{FF2B5EF4-FFF2-40B4-BE49-F238E27FC236}">
                <a16:creationId xmlns:a16="http://schemas.microsoft.com/office/drawing/2014/main" id="{E4C5A5AE-CDDB-8867-5874-71225E6111E0}"/>
              </a:ext>
            </a:extLst>
          </p:cNvPr>
          <p:cNvPicPr>
            <a:picLocks noGrp="1" noChangeAspect="1"/>
          </p:cNvPicPr>
          <p:nvPr>
            <p:ph type="pic" sz="half" idx="16"/>
          </p:nvPr>
        </p:nvPicPr>
        <p:blipFill rotWithShape="1">
          <a:blip r:embed="rId2"/>
          <a:srcRect t="495" b="495"/>
          <a:stretch/>
        </p:blipFill>
        <p:spPr>
          <a:xfrm>
            <a:off x="6524247" y="6203168"/>
            <a:ext cx="9060413" cy="6588182"/>
          </a:xfrm>
        </p:spPr>
      </p:pic>
      <p:pic>
        <p:nvPicPr>
          <p:cNvPr id="11" name="Afbeelding 10" descr="Afbeelding met tekst, schermopname, diagram, Lettertype&#10;&#10;Automatisch gegenereerde beschrijving">
            <a:extLst>
              <a:ext uri="{FF2B5EF4-FFF2-40B4-BE49-F238E27FC236}">
                <a16:creationId xmlns:a16="http://schemas.microsoft.com/office/drawing/2014/main" id="{6710ED2B-7C40-03F0-7D35-6FD63E0C9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7" t="13707" r="2362"/>
          <a:stretch/>
        </p:blipFill>
        <p:spPr>
          <a:xfrm>
            <a:off x="204357" y="5334476"/>
            <a:ext cx="6469811" cy="7018630"/>
          </a:xfrm>
          <a:prstGeom prst="rect">
            <a:avLst/>
          </a:prstGeom>
        </p:spPr>
      </p:pic>
      <p:sp>
        <p:nvSpPr>
          <p:cNvPr id="9" name="Tijdelijke aanduiding voor voettekst 5">
            <a:extLst>
              <a:ext uri="{FF2B5EF4-FFF2-40B4-BE49-F238E27FC236}">
                <a16:creationId xmlns:a16="http://schemas.microsoft.com/office/drawing/2014/main" id="{455E9DCF-0186-9AAF-DA5F-A5D21F4AC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</p:spPr>
        <p:txBody>
          <a:bodyPr/>
          <a:lstStyle/>
          <a:p>
            <a:pPr algn="ctr"/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pic>
        <p:nvPicPr>
          <p:cNvPr id="4" name="Afbeelding 3" descr="Afbeelding met tekst, Perceel, lijn, diagram&#10;&#10;Automatisch gegenereerde beschrijving">
            <a:extLst>
              <a:ext uri="{FF2B5EF4-FFF2-40B4-BE49-F238E27FC236}">
                <a16:creationId xmlns:a16="http://schemas.microsoft.com/office/drawing/2014/main" id="{73671EE1-7852-277D-8BB4-9DB3640A9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058" y="2651827"/>
            <a:ext cx="11677489" cy="8758116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F9E15E4-2E39-81A5-2BF1-D7FEE3344E9B}"/>
              </a:ext>
            </a:extLst>
          </p:cNvPr>
          <p:cNvSpPr txBox="1">
            <a:spLocks/>
          </p:cNvSpPr>
          <p:nvPr/>
        </p:nvSpPr>
        <p:spPr>
          <a:xfrm>
            <a:off x="14230313" y="2580910"/>
            <a:ext cx="9402792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Simulation for charge at different depths</a:t>
            </a:r>
          </a:p>
        </p:txBody>
      </p:sp>
    </p:spTree>
    <p:extLst>
      <p:ext uri="{BB962C8B-B14F-4D97-AF65-F5344CB8AC3E}">
        <p14:creationId xmlns:p14="http://schemas.microsoft.com/office/powerpoint/2010/main" val="45855312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F3E2A69-4D7D-4BF3-94C5-A16592985F5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D085FFF-DE23-4813-9041-D31A39565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/>
              <a:t>D.Oppenhuis</a:t>
            </a:r>
            <a:r>
              <a:rPr lang="en-US" dirty="0"/>
              <a:t>                                              FASTER 2025                                                   24 October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C99F368-F8DB-42C1-AE32-B8CB170F0A8D}"/>
              </a:ext>
            </a:extLst>
          </p:cNvPr>
          <p:cNvSpPr txBox="1">
            <a:spLocks/>
          </p:cNvSpPr>
          <p:nvPr/>
        </p:nvSpPr>
        <p:spPr>
          <a:xfrm>
            <a:off x="915935" y="1496613"/>
            <a:ext cx="13367624" cy="25006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622300" indent="-457200">
              <a:buFont typeface="Arial" panose="020B0604020202020204" pitchFamily="34" charset="0"/>
              <a:buChar char="•"/>
            </a:pPr>
            <a:r>
              <a:rPr lang="en-GB" sz="3200" dirty="0"/>
              <a:t>Present at the Nikhef 50 year celebration</a:t>
            </a:r>
          </a:p>
          <a:p>
            <a:pPr marL="622300" indent="-457200">
              <a:buFont typeface="Arial" panose="020B0604020202020204" pitchFamily="34" charset="0"/>
              <a:buChar char="•"/>
            </a:pPr>
            <a:r>
              <a:rPr lang="en-GB" sz="3200" dirty="0"/>
              <a:t>Presentation at IWORID</a:t>
            </a:r>
          </a:p>
          <a:p>
            <a:pPr marL="622300" indent="-457200">
              <a:buFont typeface="Arial" panose="020B0604020202020204" pitchFamily="34" charset="0"/>
              <a:buChar char="•"/>
            </a:pPr>
            <a:r>
              <a:rPr lang="en-GB" sz="3200" dirty="0"/>
              <a:t>Wrote a proceeding (still under review)</a:t>
            </a:r>
          </a:p>
          <a:p>
            <a:pPr marL="622300" indent="-457200">
              <a:buFont typeface="Arial" panose="020B0604020202020204" pitchFamily="34" charset="0"/>
              <a:buChar char="•"/>
            </a:pPr>
            <a:r>
              <a:rPr lang="en-GB" sz="3200" dirty="0"/>
              <a:t>Poster and demonstration at the Nikhef open day</a:t>
            </a:r>
          </a:p>
          <a:p>
            <a:pPr marL="6223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A9021B3-BED9-4C29-BFA5-4BDA6C6890D8}"/>
              </a:ext>
            </a:extLst>
          </p:cNvPr>
          <p:cNvSpPr txBox="1">
            <a:spLocks/>
          </p:cNvSpPr>
          <p:nvPr/>
        </p:nvSpPr>
        <p:spPr>
          <a:xfrm>
            <a:off x="915934" y="377883"/>
            <a:ext cx="2326767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>
                <a:solidFill>
                  <a:schemeClr val="tx1"/>
                </a:solidFill>
              </a:rPr>
              <a:t>My work in the last months				  </a:t>
            </a:r>
            <a:endParaRPr lang="en-US" sz="5000" dirty="0">
              <a:solidFill>
                <a:schemeClr val="bg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EFCDB01-2788-AB96-4BDA-9B5852486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02" y="5691351"/>
            <a:ext cx="12029367" cy="651227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522CA7B-AE4F-BE85-ABE0-F536A99D8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60" r="22200"/>
          <a:stretch/>
        </p:blipFill>
        <p:spPr>
          <a:xfrm>
            <a:off x="12842082" y="4180891"/>
            <a:ext cx="5362341" cy="851719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7523F61-9389-53C1-DEFF-F54D05468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4646" y="-4709"/>
            <a:ext cx="4289491" cy="12868474"/>
          </a:xfrm>
          <a:prstGeom prst="rect">
            <a:avLst/>
          </a:prstGeom>
        </p:spPr>
      </p:pic>
      <p:graphicFrame>
        <p:nvGraphicFramePr>
          <p:cNvPr id="14" name="Tabel 13">
            <a:extLst>
              <a:ext uri="{FF2B5EF4-FFF2-40B4-BE49-F238E27FC236}">
                <a16:creationId xmlns:a16="http://schemas.microsoft.com/office/drawing/2014/main" id="{7B9CB566-2B99-8913-B2BA-8457E7F6F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488829"/>
              </p:ext>
            </p:extLst>
          </p:nvPr>
        </p:nvGraphicFramePr>
        <p:xfrm>
          <a:off x="915934" y="5178129"/>
          <a:ext cx="7944245" cy="842840"/>
        </p:xfrm>
        <a:graphic>
          <a:graphicData uri="http://schemas.openxmlformats.org/drawingml/2006/table">
            <a:tbl>
              <a:tblPr/>
              <a:tblGrid>
                <a:gridCol w="7944245">
                  <a:extLst>
                    <a:ext uri="{9D8B030D-6E8A-4147-A177-3AD203B41FA5}">
                      <a16:colId xmlns:a16="http://schemas.microsoft.com/office/drawing/2014/main" val="3302219185"/>
                    </a:ext>
                  </a:extLst>
                </a:gridCol>
              </a:tblGrid>
              <a:tr h="842840">
                <a:tc>
                  <a:txBody>
                    <a:bodyPr/>
                    <a:lstStyle/>
                    <a:p>
                      <a:pPr fontAlgn="t"/>
                      <a:r>
                        <a:rPr lang="en-GB" sz="3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Arial"/>
                          <a:hlinkClick r:id="rId5"/>
                        </a:rPr>
                        <a:t>https://doi.org/10.48550/arXiv.2509.09308</a:t>
                      </a:r>
                      <a:endParaRPr lang="en-GB" sz="3200" dirty="0"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marL="54983" marR="24821" marT="27492" marB="2749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31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555859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9B69B1B-BDE1-F66D-AD38-DB2FCFCC0B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6E97749-D76E-ABD7-E6AE-E4DBC68E94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Time resolution per depth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CB7C930-D21D-9D79-EF66-64E6AB107CFA}"/>
              </a:ext>
            </a:extLst>
          </p:cNvPr>
          <p:cNvSpPr txBox="1">
            <a:spLocks/>
          </p:cNvSpPr>
          <p:nvPr/>
        </p:nvSpPr>
        <p:spPr>
          <a:xfrm>
            <a:off x="672766" y="2113113"/>
            <a:ext cx="8505740" cy="245256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Time resolution best at the gain layer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 higher threshold makes the time resolution quite constant, because you go always over threshold on the gain signal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11" name="Afbeelding 10" descr="Afbeelding met tekst, schermopname, diagram, Lettertype&#10;&#10;Automatisch gegenereerde beschrijving">
            <a:extLst>
              <a:ext uri="{FF2B5EF4-FFF2-40B4-BE49-F238E27FC236}">
                <a16:creationId xmlns:a16="http://schemas.microsoft.com/office/drawing/2014/main" id="{6710ED2B-7C40-03F0-7D35-6FD63E0C9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6" t="12859" r="1884"/>
          <a:stretch/>
        </p:blipFill>
        <p:spPr>
          <a:xfrm>
            <a:off x="1625266" y="4807217"/>
            <a:ext cx="6997594" cy="7832926"/>
          </a:xfrm>
          <a:prstGeom prst="rect">
            <a:avLst/>
          </a:prstGeom>
        </p:spPr>
      </p:pic>
      <p:sp>
        <p:nvSpPr>
          <p:cNvPr id="9" name="Tijdelijke aanduiding voor voettekst 5">
            <a:extLst>
              <a:ext uri="{FF2B5EF4-FFF2-40B4-BE49-F238E27FC236}">
                <a16:creationId xmlns:a16="http://schemas.microsoft.com/office/drawing/2014/main" id="{455E9DCF-0186-9AAF-DA5F-A5D21F4AC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</p:spPr>
        <p:txBody>
          <a:bodyPr/>
          <a:lstStyle/>
          <a:p>
            <a:pPr algn="ctr"/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B117AB6-FB5D-147A-24E0-D1D486B686C0}"/>
              </a:ext>
            </a:extLst>
          </p:cNvPr>
          <p:cNvSpPr txBox="1">
            <a:spLocks/>
          </p:cNvSpPr>
          <p:nvPr/>
        </p:nvSpPr>
        <p:spPr>
          <a:xfrm>
            <a:off x="366797" y="6037849"/>
            <a:ext cx="1481959" cy="594227"/>
          </a:xfrm>
          <a:prstGeom prst="rect">
            <a:avLst/>
          </a:prstGeom>
          <a:solidFill>
            <a:srgbClr val="FFFFFF"/>
          </a:solidFill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3200" dirty="0"/>
              <a:t>0 µm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350C8AB-B17C-71AE-A30F-0CA2C8E1E367}"/>
              </a:ext>
            </a:extLst>
          </p:cNvPr>
          <p:cNvSpPr txBox="1">
            <a:spLocks/>
          </p:cNvSpPr>
          <p:nvPr/>
        </p:nvSpPr>
        <p:spPr>
          <a:xfrm>
            <a:off x="134621" y="11305773"/>
            <a:ext cx="1946312" cy="594227"/>
          </a:xfrm>
          <a:prstGeom prst="rect">
            <a:avLst/>
          </a:prstGeom>
          <a:solidFill>
            <a:srgbClr val="FFFFFF"/>
          </a:solidFill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3200" dirty="0"/>
              <a:t>250 µm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572B799-E188-86E0-8818-9845D620F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569" y="1712218"/>
            <a:ext cx="15201900" cy="1116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9695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7">
            <a:extLst>
              <a:ext uri="{FF2B5EF4-FFF2-40B4-BE49-F238E27FC236}">
                <a16:creationId xmlns:a16="http://schemas.microsoft.com/office/drawing/2014/main" id="{52D42BE3-B69A-890E-EBF7-FC1BEA859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t="15006" r="15334" b="21981"/>
          <a:stretch/>
        </p:blipFill>
        <p:spPr>
          <a:xfrm>
            <a:off x="0" y="-1"/>
            <a:ext cx="24384000" cy="12881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74EAD2-C829-2292-4125-487BE9BAF53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21</a:t>
            </a:fld>
            <a:endParaRPr lang="en-GB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AB41BEDC-0BD3-3CD4-D970-6C5D5C77C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85114"/>
            <a:ext cx="24383999" cy="769441"/>
          </a:xfrm>
          <a:solidFill>
            <a:srgbClr val="FFFFFF">
              <a:alpha val="70000"/>
            </a:srgbClr>
          </a:solidFill>
        </p:spPr>
        <p:txBody>
          <a:bodyPr/>
          <a:lstStyle/>
          <a:p>
            <a:r>
              <a:rPr lang="en-US" cap="non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35E72CCF-BABE-9335-EE5A-DB5053C70BB9}"/>
              </a:ext>
            </a:extLst>
          </p:cNvPr>
          <p:cNvSpPr txBox="1">
            <a:spLocks/>
          </p:cNvSpPr>
          <p:nvPr/>
        </p:nvSpPr>
        <p:spPr>
          <a:xfrm>
            <a:off x="449183" y="1625368"/>
            <a:ext cx="13187989" cy="10315620"/>
          </a:xfrm>
          <a:prstGeom prst="rect">
            <a:avLst/>
          </a:prstGeom>
          <a:solidFill>
            <a:schemeClr val="accent4">
              <a:lumMod val="40000"/>
              <a:lumOff val="60000"/>
              <a:alpha val="85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3200" dirty="0"/>
              <a:t>Time resolution is not great 358 ps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3200" b="1" dirty="0"/>
              <a:t>Explanation: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3200" dirty="0"/>
              <a:t>The sensor is too thick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3200" dirty="0"/>
              <a:t>The gain of order 4 is too low (10-20 is what is aimed for)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3200" dirty="0"/>
              <a:t>The charge collection duration is too long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3200" dirty="0"/>
              <a:t>A very high threshold is needed to use the peak of the induced current</a:t>
            </a:r>
          </a:p>
          <a:p>
            <a:endParaRPr lang="en-GB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3200" b="1" dirty="0"/>
              <a:t>Future: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3200" b="1" dirty="0"/>
              <a:t>New production of thin </a:t>
            </a:r>
            <a:r>
              <a:rPr lang="en-US" sz="3200" b="1" dirty="0"/>
              <a:t>50 µm</a:t>
            </a:r>
            <a:r>
              <a:rPr lang="en-GB" sz="3200" b="1" dirty="0"/>
              <a:t> </a:t>
            </a:r>
            <a:r>
              <a:rPr lang="en-GB" sz="3200" b="1" dirty="0" err="1"/>
              <a:t>iLGAD</a:t>
            </a:r>
            <a:r>
              <a:rPr lang="en-GB" sz="3200" b="1" dirty="0"/>
              <a:t> from </a:t>
            </a:r>
            <a:r>
              <a:rPr lang="en-GB" sz="3200" b="1" dirty="0" err="1"/>
              <a:t>AIDAinnova</a:t>
            </a:r>
            <a:r>
              <a:rPr lang="en-GB" sz="3200" b="1" dirty="0"/>
              <a:t> is ongoing, but will take a while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nl-NL" sz="3200" b="1" dirty="0" err="1"/>
              <a:t>Simulations</a:t>
            </a:r>
            <a:r>
              <a:rPr lang="nl-NL" sz="3200" b="1" dirty="0"/>
              <a:t> show </a:t>
            </a:r>
            <a:r>
              <a:rPr lang="nl-NL" sz="3200" b="1" dirty="0" err="1"/>
              <a:t>that</a:t>
            </a:r>
            <a:r>
              <a:rPr lang="nl-NL" sz="3200" b="1" dirty="0"/>
              <a:t> </a:t>
            </a:r>
            <a:r>
              <a:rPr lang="nl-NL" sz="3200" b="1" dirty="0" err="1"/>
              <a:t>thin</a:t>
            </a:r>
            <a:r>
              <a:rPr lang="nl-NL" sz="3200" b="1" dirty="0"/>
              <a:t> iLGADs </a:t>
            </a:r>
            <a:r>
              <a:rPr lang="nl-NL" sz="3200" b="1" dirty="0" err="1"/>
              <a:t>will</a:t>
            </a:r>
            <a:r>
              <a:rPr lang="nl-NL" sz="3200" b="1" dirty="0"/>
              <a:t> </a:t>
            </a:r>
            <a:r>
              <a:rPr lang="nl-NL" sz="3200" b="1" dirty="0" err="1"/>
              <a:t>improve</a:t>
            </a:r>
            <a:r>
              <a:rPr lang="nl-NL" sz="3200" b="1" dirty="0"/>
              <a:t> </a:t>
            </a:r>
            <a:r>
              <a:rPr lang="nl-NL" sz="3200" b="1" dirty="0" err="1"/>
              <a:t>the</a:t>
            </a:r>
            <a:r>
              <a:rPr lang="nl-NL" sz="3200" b="1" dirty="0"/>
              <a:t> time </a:t>
            </a:r>
            <a:r>
              <a:rPr lang="nl-NL" sz="3200" b="1" dirty="0" err="1"/>
              <a:t>resolution</a:t>
            </a:r>
            <a:endParaRPr lang="nl-NL" sz="3200" b="1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2A15CE-870F-CFB1-20EF-8EED4FF81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D.Oppenhuis                                              FASTER 2025                                                   24 October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160AD7-C99F-DEF2-8A16-B9569A5E63E1}"/>
              </a:ext>
            </a:extLst>
          </p:cNvPr>
          <p:cNvSpPr txBox="1">
            <a:spLocks/>
          </p:cNvSpPr>
          <p:nvPr/>
        </p:nvSpPr>
        <p:spPr>
          <a:xfrm>
            <a:off x="635000" y="496976"/>
            <a:ext cx="2304362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 err="1">
                <a:solidFill>
                  <a:schemeClr val="tx1">
                    <a:lumMod val="75000"/>
                  </a:schemeClr>
                </a:solidFill>
              </a:rPr>
              <a:t>iLGAD</a:t>
            </a:r>
            <a:r>
              <a:rPr lang="en-US" sz="5000" dirty="0">
                <a:solidFill>
                  <a:schemeClr val="tx1">
                    <a:lumMod val="75000"/>
                  </a:schemeClr>
                </a:solidFill>
              </a:rPr>
              <a:t>, Conclusions</a:t>
            </a:r>
          </a:p>
        </p:txBody>
      </p:sp>
    </p:spTree>
    <p:extLst>
      <p:ext uri="{BB962C8B-B14F-4D97-AF65-F5344CB8AC3E}">
        <p14:creationId xmlns:p14="http://schemas.microsoft.com/office/powerpoint/2010/main" val="119505364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9B69B1B-BDE1-F66D-AD38-DB2FCFCC0B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22</a:t>
            </a:fld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6E97749-D76E-ABD7-E6AE-E4DBC68E94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The future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CB7C930-D21D-9D79-EF66-64E6AB107CFA}"/>
              </a:ext>
            </a:extLst>
          </p:cNvPr>
          <p:cNvSpPr txBox="1">
            <a:spLocks/>
          </p:cNvSpPr>
          <p:nvPr/>
        </p:nvSpPr>
        <p:spPr>
          <a:xfrm>
            <a:off x="672766" y="2113113"/>
            <a:ext cx="8505740" cy="1712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Almost finished with iLGAD research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Focus will shift towards Timepix4 ASIC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9" name="Tijdelijke aanduiding voor voettekst 5">
            <a:extLst>
              <a:ext uri="{FF2B5EF4-FFF2-40B4-BE49-F238E27FC236}">
                <a16:creationId xmlns:a16="http://schemas.microsoft.com/office/drawing/2014/main" id="{455E9DCF-0186-9AAF-DA5F-A5D21F4AC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</p:spPr>
        <p:txBody>
          <a:bodyPr/>
          <a:lstStyle/>
          <a:p>
            <a:pPr algn="ctr"/>
            <a:r>
              <a:rPr lang="en-US" dirty="0" err="1"/>
              <a:t>D.Oppenhuis</a:t>
            </a:r>
            <a:r>
              <a:rPr lang="en-US" dirty="0"/>
              <a:t>                                              FASTER 2025                                                   24 October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75724A5-7226-639D-E0AF-4FF8A6FA7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4" y="5019944"/>
            <a:ext cx="10479391" cy="7695392"/>
          </a:xfrm>
          <a:prstGeom prst="rect">
            <a:avLst/>
          </a:prstGeom>
        </p:spPr>
      </p:pic>
      <p:pic>
        <p:nvPicPr>
          <p:cNvPr id="13" name="Tijdelijke aanduiding voor afbeelding 11" descr="Afbeelding met tekst, diagram, lijn, Perceel&#10;&#10;Automatisch gegenereerde beschrijving">
            <a:extLst>
              <a:ext uri="{FF2B5EF4-FFF2-40B4-BE49-F238E27FC236}">
                <a16:creationId xmlns:a16="http://schemas.microsoft.com/office/drawing/2014/main" id="{97B410BC-576A-CB52-C1CD-7C8BE9002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" b="495"/>
          <a:stretch>
            <a:fillRect/>
          </a:stretch>
        </p:blipFill>
        <p:spPr>
          <a:xfrm>
            <a:off x="12368429" y="5927470"/>
            <a:ext cx="9383486" cy="682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pic>
        <p:nvPicPr>
          <p:cNvPr id="14" name="Afbeelding 13" descr="Afbeelding met tekst, schermopname, lijn, diagram&#10;&#10;Automatisch gegenereerde beschrijving">
            <a:extLst>
              <a:ext uri="{FF2B5EF4-FFF2-40B4-BE49-F238E27FC236}">
                <a16:creationId xmlns:a16="http://schemas.microsoft.com/office/drawing/2014/main" id="{DBA40504-1E4F-3C37-CEA2-13A8E00F7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330" y="5573806"/>
            <a:ext cx="1819964" cy="7224705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CDD23572-8823-859D-32EB-87EBCE16064A}"/>
              </a:ext>
            </a:extLst>
          </p:cNvPr>
          <p:cNvSpPr txBox="1"/>
          <p:nvPr/>
        </p:nvSpPr>
        <p:spPr>
          <a:xfrm>
            <a:off x="15852475" y="3263227"/>
            <a:ext cx="2415397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7000" b="0" i="0" u="none" strike="noStrike" cap="all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847F06D-E467-E300-E847-D69F766E9540}"/>
              </a:ext>
            </a:extLst>
          </p:cNvPr>
          <p:cNvSpPr txBox="1">
            <a:spLocks/>
          </p:cNvSpPr>
          <p:nvPr/>
        </p:nvSpPr>
        <p:spPr>
          <a:xfrm>
            <a:off x="2918326" y="6359600"/>
            <a:ext cx="4576759" cy="1332891"/>
          </a:xfrm>
          <a:prstGeom prst="rect">
            <a:avLst/>
          </a:prstGeom>
          <a:solidFill>
            <a:srgbClr val="FFFFFF"/>
          </a:solidFill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000" dirty="0"/>
              <a:t>Worse timing in central periphery?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F7C94EF-845C-C7DC-7DEE-B674725150E6}"/>
              </a:ext>
            </a:extLst>
          </p:cNvPr>
          <p:cNvSpPr txBox="1">
            <a:spLocks/>
          </p:cNvSpPr>
          <p:nvPr/>
        </p:nvSpPr>
        <p:spPr>
          <a:xfrm>
            <a:off x="15382575" y="4556286"/>
            <a:ext cx="4576759" cy="717338"/>
          </a:xfrm>
          <a:prstGeom prst="rect">
            <a:avLst/>
          </a:prstGeom>
          <a:solidFill>
            <a:srgbClr val="FFFFFF"/>
          </a:solidFill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000" dirty="0" err="1"/>
              <a:t>Vulcano</a:t>
            </a:r>
            <a:r>
              <a:rPr lang="en-US" sz="4000" dirty="0"/>
              <a:t> effect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1202D4EB-8964-5C95-9771-82AF6C24D905}"/>
              </a:ext>
            </a:extLst>
          </p:cNvPr>
          <p:cNvSpPr txBox="1">
            <a:spLocks/>
          </p:cNvSpPr>
          <p:nvPr/>
        </p:nvSpPr>
        <p:spPr>
          <a:xfrm>
            <a:off x="14771793" y="7384715"/>
            <a:ext cx="4576759" cy="1948444"/>
          </a:xfrm>
          <a:prstGeom prst="rect">
            <a:avLst/>
          </a:prstGeom>
          <a:solidFill>
            <a:srgbClr val="FFFFFF"/>
          </a:solidFill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000" dirty="0"/>
              <a:t>Correlation between hits in the ASIC</a:t>
            </a:r>
          </a:p>
        </p:txBody>
      </p:sp>
      <p:pic>
        <p:nvPicPr>
          <p:cNvPr id="12" name="Afbeelding 11" descr="Afbeelding met tekst, lijn, diagram, Perceel&#10;&#10;Automatisch gegenereerde beschrijving">
            <a:extLst>
              <a:ext uri="{FF2B5EF4-FFF2-40B4-BE49-F238E27FC236}">
                <a16:creationId xmlns:a16="http://schemas.microsoft.com/office/drawing/2014/main" id="{523D04B0-3A4F-9AD8-9C75-4FC017DD8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8730" y="200359"/>
            <a:ext cx="8229600" cy="6043290"/>
          </a:xfrm>
          <a:prstGeom prst="rect">
            <a:avLst/>
          </a:prstGeom>
        </p:spPr>
      </p:pic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7157DCA-BA98-149C-0FBB-71F98DF817E3}"/>
              </a:ext>
            </a:extLst>
          </p:cNvPr>
          <p:cNvSpPr txBox="1">
            <a:spLocks/>
          </p:cNvSpPr>
          <p:nvPr/>
        </p:nvSpPr>
        <p:spPr>
          <a:xfrm>
            <a:off x="15265560" y="4427735"/>
            <a:ext cx="4576759" cy="717338"/>
          </a:xfrm>
          <a:prstGeom prst="rect">
            <a:avLst/>
          </a:prstGeom>
          <a:solidFill>
            <a:srgbClr val="FFFFFF"/>
          </a:solidFill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000" dirty="0" err="1"/>
              <a:t>Vulcano</a:t>
            </a:r>
            <a:r>
              <a:rPr lang="en-US" sz="4000" dirty="0"/>
              <a:t> effect</a:t>
            </a:r>
          </a:p>
        </p:txBody>
      </p:sp>
    </p:spTree>
    <p:extLst>
      <p:ext uri="{BB962C8B-B14F-4D97-AF65-F5344CB8AC3E}">
        <p14:creationId xmlns:p14="http://schemas.microsoft.com/office/powerpoint/2010/main" val="348608611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F8C4E56A-33C1-9BC1-5D66-CD5623A60C6B}"/>
              </a:ext>
            </a:extLst>
          </p:cNvPr>
          <p:cNvSpPr>
            <a:spLocks noGrp="1"/>
          </p:cNvSpPr>
          <p:nvPr>
            <p:ph type="pic" sz="half" idx="13"/>
          </p:nvPr>
        </p:nvSpPr>
        <p:spPr/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D3FCF08-C2FA-AEA8-0023-90F51FF3559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23</a:t>
            </a:fld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B663E17-44BA-997E-6CBA-1BA3D0AAE0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Back-up slides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5A31D21D-62BA-ABC3-385C-E5CEFF8518B5}"/>
              </a:ext>
            </a:extLst>
          </p:cNvPr>
          <p:cNvSpPr>
            <a:spLocks noGrp="1"/>
          </p:cNvSpPr>
          <p:nvPr>
            <p:ph type="pic" sz="half" idx="16"/>
          </p:nvPr>
        </p:nvSpPr>
        <p:spPr/>
      </p:sp>
      <p:sp>
        <p:nvSpPr>
          <p:cNvPr id="7" name="Tijdelijke aanduiding voor voettekst 5">
            <a:extLst>
              <a:ext uri="{FF2B5EF4-FFF2-40B4-BE49-F238E27FC236}">
                <a16:creationId xmlns:a16="http://schemas.microsoft.com/office/drawing/2014/main" id="{C72B6B0C-328E-8E1E-6A84-EC539BA613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</p:spPr>
        <p:txBody>
          <a:bodyPr/>
          <a:lstStyle/>
          <a:p>
            <a:pPr algn="ctr"/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16042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F2391F7F-AB82-7793-CB13-ADD7C7B06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2" t="15856" b="8385"/>
          <a:stretch/>
        </p:blipFill>
        <p:spPr>
          <a:xfrm>
            <a:off x="12357942" y="4543938"/>
            <a:ext cx="10683907" cy="8149301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59F0B7F-82BC-42C1-7835-721CEFDFC13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24</a:t>
            </a:fld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5F3FDC7-E4AE-5BF6-CD2F-4626A8EDDE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Sensor efficiency with </a:t>
            </a:r>
            <a:r>
              <a:rPr lang="en-GB" dirty="0" err="1"/>
              <a:t>testbeam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1AF611-27F4-70F5-0C75-C335AADC5E34}"/>
              </a:ext>
            </a:extLst>
          </p:cNvPr>
          <p:cNvSpPr txBox="1">
            <a:spLocks/>
          </p:cNvSpPr>
          <p:nvPr/>
        </p:nvSpPr>
        <p:spPr>
          <a:xfrm>
            <a:off x="713011" y="2059486"/>
            <a:ext cx="12151651" cy="17943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3200" dirty="0"/>
              <a:t>Efficiency determined </a:t>
            </a:r>
            <a:r>
              <a:rPr lang="en-GB" sz="3200" dirty="0" err="1"/>
              <a:t>w.r.t.</a:t>
            </a:r>
            <a:r>
              <a:rPr lang="en-GB" sz="3200" dirty="0"/>
              <a:t> tracks from Timepix4 telescope</a:t>
            </a:r>
            <a:endParaRPr lang="nl-NL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nl-NL" sz="3200" dirty="0" err="1"/>
              <a:t>Only</a:t>
            </a:r>
            <a:r>
              <a:rPr lang="nl-NL" sz="3200" dirty="0"/>
              <a:t> tracks </a:t>
            </a:r>
            <a:r>
              <a:rPr lang="nl-NL" sz="3200" dirty="0" err="1"/>
              <a:t>selected</a:t>
            </a:r>
            <a:r>
              <a:rPr lang="nl-NL" sz="3200" dirty="0"/>
              <a:t> </a:t>
            </a:r>
            <a:r>
              <a:rPr lang="nl-NL" sz="3200" dirty="0" err="1"/>
              <a:t>that</a:t>
            </a:r>
            <a:r>
              <a:rPr lang="nl-NL" sz="3200" dirty="0"/>
              <a:t> pass </a:t>
            </a:r>
            <a:r>
              <a:rPr lang="nl-NL" sz="3200" dirty="0" err="1"/>
              <a:t>the</a:t>
            </a:r>
            <a:r>
              <a:rPr lang="nl-NL" sz="3200" dirty="0"/>
              <a:t> DUT </a:t>
            </a:r>
            <a:r>
              <a:rPr lang="nl-NL" sz="3200" dirty="0" err="1"/>
              <a:t>inside</a:t>
            </a:r>
            <a:r>
              <a:rPr lang="nl-NL" sz="3200" dirty="0"/>
              <a:t> </a:t>
            </a:r>
            <a:r>
              <a:rPr lang="nl-NL" sz="3200" dirty="0" err="1"/>
              <a:t>the</a:t>
            </a:r>
            <a:r>
              <a:rPr lang="nl-NL" sz="3200" dirty="0"/>
              <a:t> sensor area.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nl-NL" sz="3200" dirty="0"/>
              <a:t>Efficiency is excellent 99.6 </a:t>
            </a:r>
            <a:r>
              <a:rPr kumimoji="0" lang="en-US" sz="32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± 0.1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kumimoji="0" lang="nl-NL" sz="3200" b="0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11" name="Tijdelijke aanduiding voor voettekst 5">
            <a:extLst>
              <a:ext uri="{FF2B5EF4-FFF2-40B4-BE49-F238E27FC236}">
                <a16:creationId xmlns:a16="http://schemas.microsoft.com/office/drawing/2014/main" id="{C92A9C00-EE14-5555-DCF7-9C38D36C8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</p:spPr>
        <p:txBody>
          <a:bodyPr/>
          <a:lstStyle/>
          <a:p>
            <a:pPr algn="ctr"/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68824E9-7D37-F5ED-00E6-F7676B4D9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9896" y="5025230"/>
            <a:ext cx="3246616" cy="110041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BCC76AD-D722-1B66-5F20-5A933C4ADC5B}"/>
              </a:ext>
            </a:extLst>
          </p:cNvPr>
          <p:cNvSpPr txBox="1">
            <a:spLocks/>
          </p:cNvSpPr>
          <p:nvPr/>
        </p:nvSpPr>
        <p:spPr>
          <a:xfrm>
            <a:off x="15396170" y="4045619"/>
            <a:ext cx="4201572" cy="594227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200" b="1" dirty="0"/>
              <a:t>Intra pixel Efficiency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82394ECF-0EA0-9C43-28B5-411A3FBEB261}"/>
              </a:ext>
            </a:extLst>
          </p:cNvPr>
          <p:cNvSpPr txBox="1">
            <a:spLocks/>
          </p:cNvSpPr>
          <p:nvPr/>
        </p:nvSpPr>
        <p:spPr>
          <a:xfrm>
            <a:off x="16336335" y="10469708"/>
            <a:ext cx="2321249" cy="655782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3600" dirty="0"/>
              <a:t>Pixel pitch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0F14C77-D119-0BF9-5BE8-D5471CB815FD}"/>
              </a:ext>
            </a:extLst>
          </p:cNvPr>
          <p:cNvSpPr txBox="1">
            <a:spLocks/>
          </p:cNvSpPr>
          <p:nvPr/>
        </p:nvSpPr>
        <p:spPr>
          <a:xfrm rot="16200000">
            <a:off x="13414713" y="7960393"/>
            <a:ext cx="2321249" cy="655782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3600" dirty="0"/>
              <a:t>Pixel pitch</a:t>
            </a: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451C92B8-F53F-C910-DB24-CE26E4D36D7E}"/>
              </a:ext>
            </a:extLst>
          </p:cNvPr>
          <p:cNvCxnSpPr>
            <a:cxnSpLocks/>
          </p:cNvCxnSpPr>
          <p:nvPr/>
        </p:nvCxnSpPr>
        <p:spPr>
          <a:xfrm>
            <a:off x="13961085" y="11351172"/>
            <a:ext cx="6985427" cy="0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E97AA56E-EE79-7B18-311B-100878173958}"/>
              </a:ext>
            </a:extLst>
          </p:cNvPr>
          <p:cNvCxnSpPr>
            <a:cxnSpLocks/>
          </p:cNvCxnSpPr>
          <p:nvPr/>
        </p:nvCxnSpPr>
        <p:spPr>
          <a:xfrm flipV="1">
            <a:off x="14291491" y="4781657"/>
            <a:ext cx="0" cy="6896543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C8E0878F-EB02-E7FC-7EDD-52A098FD839A}"/>
              </a:ext>
            </a:extLst>
          </p:cNvPr>
          <p:cNvSpPr txBox="1">
            <a:spLocks/>
          </p:cNvSpPr>
          <p:nvPr/>
        </p:nvSpPr>
        <p:spPr>
          <a:xfrm>
            <a:off x="3882086" y="3853798"/>
            <a:ext cx="3541135" cy="594227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200" b="1" dirty="0"/>
              <a:t>Global Efficiency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AF96E58-4DFB-5B63-43B2-0E29E038A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7446" y="1022761"/>
            <a:ext cx="6183139" cy="233901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F5244076-27B4-4466-D10F-1B1C41A40B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857" b="3497"/>
          <a:stretch/>
        </p:blipFill>
        <p:spPr>
          <a:xfrm>
            <a:off x="708897" y="4366266"/>
            <a:ext cx="10454102" cy="842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4950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632D0F2A-6858-01DD-4C82-FD3E7401A7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/>
          <a:stretch/>
        </p:blipFill>
        <p:spPr bwMode="auto">
          <a:xfrm rot="16200000">
            <a:off x="-1713916" y="4878354"/>
            <a:ext cx="10420596" cy="490029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E0B4BD-4F3F-4C13-A050-C5B01079FF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3" t="14378" r="26123" b="36895"/>
          <a:stretch/>
        </p:blipFill>
        <p:spPr>
          <a:xfrm>
            <a:off x="6063449" y="1812997"/>
            <a:ext cx="5581370" cy="371859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8096028-5937-445B-A37B-1A28F2736A72}"/>
              </a:ext>
            </a:extLst>
          </p:cNvPr>
          <p:cNvCxnSpPr>
            <a:cxnSpLocks/>
          </p:cNvCxnSpPr>
          <p:nvPr/>
        </p:nvCxnSpPr>
        <p:spPr>
          <a:xfrm>
            <a:off x="5562600" y="4778635"/>
            <a:ext cx="2262188" cy="0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9E14D9CE-616C-41F8-A771-9ABBEE72E7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9" r="79839" b="46179"/>
          <a:stretch/>
        </p:blipFill>
        <p:spPr>
          <a:xfrm>
            <a:off x="6182511" y="3370612"/>
            <a:ext cx="1761340" cy="123828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2716357-CDAE-45E8-9E5C-0277FB9F7B5D}"/>
              </a:ext>
            </a:extLst>
          </p:cNvPr>
          <p:cNvSpPr/>
          <p:nvPr/>
        </p:nvSpPr>
        <p:spPr>
          <a:xfrm flipH="1">
            <a:off x="6832600" y="3714414"/>
            <a:ext cx="679450" cy="74295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388BB152-9C9D-4032-9218-D0FB033FDC68}"/>
              </a:ext>
            </a:extLst>
          </p:cNvPr>
          <p:cNvSpPr txBox="1">
            <a:spLocks/>
          </p:cNvSpPr>
          <p:nvPr/>
        </p:nvSpPr>
        <p:spPr>
          <a:xfrm>
            <a:off x="5953142" y="2472865"/>
            <a:ext cx="2015250" cy="1130291"/>
          </a:xfrm>
          <a:prstGeom prst="rect">
            <a:avLst/>
          </a:prstGeom>
          <a:noFill/>
          <a:ln w="381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2000" tIns="72000" rIns="72000" bIns="7200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 sz="3200" dirty="0"/>
              <a:t>Current signal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F2861D7-6C86-4E2A-9797-FAAB409F341B}"/>
              </a:ext>
            </a:extLst>
          </p:cNvPr>
          <p:cNvSpPr>
            <a:spLocks noChangeAspect="1"/>
          </p:cNvSpPr>
          <p:nvPr/>
        </p:nvSpPr>
        <p:spPr>
          <a:xfrm>
            <a:off x="2985069" y="3903003"/>
            <a:ext cx="730982" cy="1323121"/>
          </a:xfrm>
          <a:prstGeom prst="ellipse">
            <a:avLst/>
          </a:prstGeom>
          <a:noFill/>
          <a:ln w="381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38374B47-C300-4032-A27A-D654BCD7DC9F}"/>
              </a:ext>
            </a:extLst>
          </p:cNvPr>
          <p:cNvSpPr txBox="1">
            <a:spLocks/>
          </p:cNvSpPr>
          <p:nvPr/>
        </p:nvSpPr>
        <p:spPr>
          <a:xfrm>
            <a:off x="1698695" y="6820420"/>
            <a:ext cx="2484188" cy="760959"/>
          </a:xfrm>
          <a:prstGeom prst="rect">
            <a:avLst/>
          </a:prstGeom>
          <a:solidFill>
            <a:srgbClr val="FFFFFF">
              <a:alpha val="90000"/>
            </a:srgbClr>
          </a:solidFill>
          <a:ln w="3810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2000" tIns="72000" rIns="72000" bIns="7200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 sz="4000" dirty="0"/>
              <a:t> 640 MHz 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76F9FB6-E0E5-468C-971C-F2DEADABBFE1}"/>
              </a:ext>
            </a:extLst>
          </p:cNvPr>
          <p:cNvCxnSpPr>
            <a:cxnSpLocks/>
          </p:cNvCxnSpPr>
          <p:nvPr/>
        </p:nvCxnSpPr>
        <p:spPr>
          <a:xfrm>
            <a:off x="6786084" y="4317339"/>
            <a:ext cx="915153" cy="0"/>
          </a:xfrm>
          <a:prstGeom prst="straightConnector1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  <a:tailEnd type="triangle" w="med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4F078C9-10E3-41FC-BF40-ECF19C59B9F9}"/>
              </a:ext>
            </a:extLst>
          </p:cNvPr>
          <p:cNvCxnSpPr>
            <a:cxnSpLocks/>
          </p:cNvCxnSpPr>
          <p:nvPr/>
        </p:nvCxnSpPr>
        <p:spPr>
          <a:xfrm flipH="1">
            <a:off x="532094" y="2177433"/>
            <a:ext cx="45890" cy="9586581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DD6F04AF-D50A-4EB1-901C-160357BFB34A}"/>
              </a:ext>
            </a:extLst>
          </p:cNvPr>
          <p:cNvSpPr txBox="1"/>
          <p:nvPr/>
        </p:nvSpPr>
        <p:spPr>
          <a:xfrm rot="16200000">
            <a:off x="-461449" y="6642428"/>
            <a:ext cx="1907574" cy="65659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 220 µm </a:t>
            </a:r>
            <a:endParaRPr kumimoji="0" lang="en-NL" sz="3600" b="0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190A8C2-9026-45CE-A49F-91E105CCE6F5}"/>
              </a:ext>
            </a:extLst>
          </p:cNvPr>
          <p:cNvSpPr/>
          <p:nvPr/>
        </p:nvSpPr>
        <p:spPr>
          <a:xfrm>
            <a:off x="6025118" y="5149499"/>
            <a:ext cx="2141332" cy="870107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83CA4BD-9057-4841-AC8B-93F0FB822A12}"/>
              </a:ext>
            </a:extLst>
          </p:cNvPr>
          <p:cNvSpPr/>
          <p:nvPr/>
        </p:nvSpPr>
        <p:spPr>
          <a:xfrm>
            <a:off x="8617070" y="5645242"/>
            <a:ext cx="2141333" cy="76701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7C961E6-3238-41E9-BC64-33A0D07EC2AB}"/>
              </a:ext>
            </a:extLst>
          </p:cNvPr>
          <p:cNvSpPr/>
          <p:nvPr/>
        </p:nvSpPr>
        <p:spPr>
          <a:xfrm>
            <a:off x="6779614" y="5354269"/>
            <a:ext cx="1038704" cy="22352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D582066-6B7B-66DB-BA21-6BF6FD4CBB61}"/>
              </a:ext>
            </a:extLst>
          </p:cNvPr>
          <p:cNvSpPr>
            <a:spLocks noChangeAspect="1"/>
          </p:cNvSpPr>
          <p:nvPr/>
        </p:nvSpPr>
        <p:spPr>
          <a:xfrm>
            <a:off x="2985069" y="9574479"/>
            <a:ext cx="730982" cy="1323121"/>
          </a:xfrm>
          <a:prstGeom prst="ellipse">
            <a:avLst/>
          </a:prstGeom>
          <a:noFill/>
          <a:ln w="381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EE556AD-E4DA-F863-F3A3-A1047A0E7018}"/>
              </a:ext>
            </a:extLst>
          </p:cNvPr>
          <p:cNvCxnSpPr>
            <a:cxnSpLocks/>
          </p:cNvCxnSpPr>
          <p:nvPr/>
        </p:nvCxnSpPr>
        <p:spPr>
          <a:xfrm flipV="1">
            <a:off x="2959915" y="5110989"/>
            <a:ext cx="319605" cy="1726908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25B173-C08C-9271-A319-F44F6AF1F080}"/>
              </a:ext>
            </a:extLst>
          </p:cNvPr>
          <p:cNvCxnSpPr>
            <a:cxnSpLocks/>
          </p:cNvCxnSpPr>
          <p:nvPr/>
        </p:nvCxnSpPr>
        <p:spPr>
          <a:xfrm>
            <a:off x="2868152" y="7643169"/>
            <a:ext cx="450075" cy="2064406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miter lim="800000"/>
            <a:tailEnd type="triangle" w="lg" len="lg"/>
          </a:ln>
          <a:effectLst/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6A1047F-2C5A-B854-78AB-B116D633D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5023" y="1346987"/>
            <a:ext cx="11176883" cy="42271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7746B4-500B-A11D-8B40-1371C52839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44819" y="7354678"/>
            <a:ext cx="12207087" cy="49466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753D434-CA94-48E5-AB20-8F89119BCB98}"/>
              </a:ext>
            </a:extLst>
          </p:cNvPr>
          <p:cNvSpPr txBox="1"/>
          <p:nvPr/>
        </p:nvSpPr>
        <p:spPr>
          <a:xfrm>
            <a:off x="12576013" y="587616"/>
            <a:ext cx="1137490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Coarse and fine time measurement – 40 MHz and 640 MHz</a:t>
            </a:r>
            <a:endParaRPr kumimoji="0" lang="en-NL" sz="3200" b="1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Placeholder 7">
                <a:extLst>
                  <a:ext uri="{FF2B5EF4-FFF2-40B4-BE49-F238E27FC236}">
                    <a16:creationId xmlns:a16="http://schemas.microsoft.com/office/drawing/2014/main" id="{6F7DAA8D-9C99-D3BB-F038-07AE16C62733}"/>
                  </a:ext>
                </a:extLst>
              </p:cNvPr>
              <p:cNvSpPr>
                <a:spLocks noGrp="1"/>
              </p:cNvSpPr>
              <p:nvPr>
                <p:ph type="body" sz="half" idx="14"/>
              </p:nvPr>
            </p:nvSpPr>
            <p:spPr>
              <a:xfrm>
                <a:off x="6216969" y="7802184"/>
                <a:ext cx="5054851" cy="3867745"/>
              </a:xfr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accent4"/>
                </a:solidFill>
              </a:ln>
            </p:spPr>
            <p:txBody>
              <a:bodyPr wrap="square" lIns="180000" tIns="180000" rIns="180000" bIns="18000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Nominal TDC resolution:</a:t>
                </a:r>
                <a:br>
                  <a:rPr lang="en-US" sz="3200" dirty="0"/>
                </a:br>
                <a:r>
                  <a:rPr lang="en-US" sz="3200" dirty="0"/>
                  <a:t>195 </a:t>
                </a:r>
                <a:r>
                  <a:rPr lang="en-US" sz="3200" dirty="0" err="1"/>
                  <a:t>ps</a:t>
                </a:r>
                <a:r>
                  <a:rPr lang="en-US" sz="3200" dirty="0"/>
                  <a:t>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200" b="0" i="0" smtClean="0"/>
                          <m:t>12</m:t>
                        </m:r>
                      </m:e>
                    </m:rad>
                  </m:oMath>
                </a14:m>
                <a:r>
                  <a:rPr lang="en-US" sz="3200" dirty="0"/>
                  <a:t> = 56 </a:t>
                </a:r>
                <a:r>
                  <a:rPr lang="en-US" sz="3200" dirty="0" err="1"/>
                  <a:t>ps</a:t>
                </a:r>
                <a:endParaRPr lang="en-US" sz="3200" dirty="0"/>
              </a:p>
              <a:p>
                <a:pPr marL="685800" indent="-685800"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Time over threshold (</a:t>
                </a:r>
                <a:r>
                  <a:rPr lang="en-US" sz="3200" dirty="0" err="1"/>
                  <a:t>ToT</a:t>
                </a:r>
                <a:r>
                  <a:rPr lang="en-US" sz="3200" dirty="0"/>
                  <a:t>) measures signal charge</a:t>
                </a:r>
              </a:p>
            </p:txBody>
          </p:sp>
        </mc:Choice>
        <mc:Fallback xmlns="">
          <p:sp>
            <p:nvSpPr>
              <p:cNvPr id="26" name="Text Placeholder 7">
                <a:extLst>
                  <a:ext uri="{FF2B5EF4-FFF2-40B4-BE49-F238E27FC236}">
                    <a16:creationId xmlns:a16="http://schemas.microsoft.com/office/drawing/2014/main" id="{6F7DAA8D-9C99-D3BB-F038-07AE16C627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4"/>
              </p:nvPr>
            </p:nvSpPr>
            <p:spPr>
              <a:xfrm>
                <a:off x="6216969" y="7802184"/>
                <a:ext cx="5054851" cy="3867745"/>
              </a:xfrm>
              <a:blipFill>
                <a:blip r:embed="rId8"/>
                <a:stretch>
                  <a:fillRect l="-840" b="-470"/>
                </a:stretch>
              </a:blipFill>
              <a:ln w="254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8DCC402C-BF84-72C7-C4E0-9A45CB36A7E3}"/>
              </a:ext>
            </a:extLst>
          </p:cNvPr>
          <p:cNvSpPr>
            <a:spLocks noChangeAspect="1"/>
          </p:cNvSpPr>
          <p:nvPr/>
        </p:nvSpPr>
        <p:spPr>
          <a:xfrm>
            <a:off x="17038320" y="2891790"/>
            <a:ext cx="559566" cy="1417320"/>
          </a:xfrm>
          <a:prstGeom prst="ellipse">
            <a:avLst/>
          </a:prstGeom>
          <a:noFill/>
          <a:ln w="38100" cap="flat">
            <a:solidFill>
              <a:srgbClr val="00B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643E73-EB06-6AE0-6C74-748BE9956369}"/>
              </a:ext>
            </a:extLst>
          </p:cNvPr>
          <p:cNvCxnSpPr>
            <a:cxnSpLocks/>
          </p:cNvCxnSpPr>
          <p:nvPr/>
        </p:nvCxnSpPr>
        <p:spPr>
          <a:xfrm>
            <a:off x="17468850" y="4219239"/>
            <a:ext cx="4304222" cy="2985760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3545513-2CA6-495E-54E0-7EBC42B7D2DA}"/>
              </a:ext>
            </a:extLst>
          </p:cNvPr>
          <p:cNvSpPr txBox="1"/>
          <p:nvPr/>
        </p:nvSpPr>
        <p:spPr>
          <a:xfrm>
            <a:off x="12576013" y="6540594"/>
            <a:ext cx="723114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Ultrafine time measurement – 195 </a:t>
            </a:r>
            <a:r>
              <a:rPr kumimoji="0" lang="en-US" sz="3200" b="1" i="0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ps</a:t>
            </a:r>
            <a:endParaRPr kumimoji="0" lang="en-NL" sz="3200" b="1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4B7526-830C-FFAE-C233-1AAA5A1236D9}"/>
              </a:ext>
            </a:extLst>
          </p:cNvPr>
          <p:cNvSpPr/>
          <p:nvPr/>
        </p:nvSpPr>
        <p:spPr>
          <a:xfrm>
            <a:off x="8915400" y="2068811"/>
            <a:ext cx="1708150" cy="923330"/>
          </a:xfrm>
          <a:prstGeom prst="rect">
            <a:avLst/>
          </a:prstGeom>
          <a:solidFill>
            <a:srgbClr val="8064A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cap="none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Constant current discharge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345D20-588F-5725-A271-DFCE5A470C96}"/>
              </a:ext>
            </a:extLst>
          </p:cNvPr>
          <p:cNvCxnSpPr>
            <a:cxnSpLocks/>
          </p:cNvCxnSpPr>
          <p:nvPr/>
        </p:nvCxnSpPr>
        <p:spPr>
          <a:xfrm flipV="1">
            <a:off x="7803276" y="4778635"/>
            <a:ext cx="0" cy="2041785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F322D2EC-7C35-8A80-CDBD-DB3A883578AD}"/>
              </a:ext>
            </a:extLst>
          </p:cNvPr>
          <p:cNvSpPr/>
          <p:nvPr/>
        </p:nvSpPr>
        <p:spPr>
          <a:xfrm>
            <a:off x="6960767" y="5125558"/>
            <a:ext cx="1708150" cy="1294278"/>
          </a:xfrm>
          <a:prstGeom prst="rect">
            <a:avLst/>
          </a:prstGeom>
          <a:solidFill>
            <a:srgbClr val="8064A2"/>
          </a:solidFill>
          <a:ln w="57150" cap="flat">
            <a:solidFill>
              <a:srgbClr val="5C477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cap="none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Leakage current compensation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F0CBFE9-1CB6-0DC6-6494-97B4F09A6E95}"/>
              </a:ext>
            </a:extLst>
          </p:cNvPr>
          <p:cNvCxnSpPr>
            <a:cxnSpLocks/>
          </p:cNvCxnSpPr>
          <p:nvPr/>
        </p:nvCxnSpPr>
        <p:spPr>
          <a:xfrm>
            <a:off x="7540584" y="6828040"/>
            <a:ext cx="494904" cy="0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59FC3A2-25BB-CB51-C237-2773C6BAE537}"/>
              </a:ext>
            </a:extLst>
          </p:cNvPr>
          <p:cNvCxnSpPr>
            <a:cxnSpLocks/>
          </p:cNvCxnSpPr>
          <p:nvPr/>
        </p:nvCxnSpPr>
        <p:spPr>
          <a:xfrm>
            <a:off x="7586403" y="6949459"/>
            <a:ext cx="403267" cy="0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16AE9F1-1304-F39F-519B-4B63AD71146A}"/>
              </a:ext>
            </a:extLst>
          </p:cNvPr>
          <p:cNvCxnSpPr>
            <a:cxnSpLocks/>
          </p:cNvCxnSpPr>
          <p:nvPr/>
        </p:nvCxnSpPr>
        <p:spPr>
          <a:xfrm>
            <a:off x="7664934" y="7079288"/>
            <a:ext cx="246204" cy="0"/>
          </a:xfrm>
          <a:prstGeom prst="line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82EEE1C-CA8F-D6B9-BFC8-9B8E8B42AEB6}"/>
              </a:ext>
            </a:extLst>
          </p:cNvPr>
          <p:cNvSpPr txBox="1">
            <a:spLocks/>
          </p:cNvSpPr>
          <p:nvPr/>
        </p:nvSpPr>
        <p:spPr>
          <a:xfrm>
            <a:off x="635000" y="496976"/>
            <a:ext cx="2304362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>
                <a:solidFill>
                  <a:schemeClr val="tx1"/>
                </a:solidFill>
              </a:rPr>
              <a:t>Time measurement in Timepix4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1F90D96-8735-BE8F-AE7A-DA9A123CCA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72766" y="12881683"/>
            <a:ext cx="952500" cy="834314"/>
          </a:xfrm>
        </p:spPr>
        <p:txBody>
          <a:bodyPr/>
          <a:lstStyle/>
          <a:p>
            <a:fld id="{86CB4B4D-7CA3-9044-876B-883B54F8677D}" type="slidenum">
              <a:rPr lang="en-NL" smtClean="0"/>
              <a:t>25</a:t>
            </a:fld>
            <a:endParaRPr lang="en-NL" dirty="0"/>
          </a:p>
        </p:txBody>
      </p:sp>
      <p:sp>
        <p:nvSpPr>
          <p:cNvPr id="36" name="Tijdelijke aanduiding voor voettekst 5">
            <a:extLst>
              <a:ext uri="{FF2B5EF4-FFF2-40B4-BE49-F238E27FC236}">
                <a16:creationId xmlns:a16="http://schemas.microsoft.com/office/drawing/2014/main" id="{F6A07315-21C6-4005-1480-9A9EDFCA78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</p:spPr>
        <p:txBody>
          <a:bodyPr/>
          <a:lstStyle/>
          <a:p>
            <a:pPr algn="ctr"/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53102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502114-63CB-977A-F05D-3861461AAE0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26</a:t>
            </a:fld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D45E0D6-3370-B3E5-35D8-2E07E3735E66}"/>
              </a:ext>
            </a:extLst>
          </p:cNvPr>
          <p:cNvSpPr txBox="1">
            <a:spLocks/>
          </p:cNvSpPr>
          <p:nvPr/>
        </p:nvSpPr>
        <p:spPr>
          <a:xfrm>
            <a:off x="449185" y="1475139"/>
            <a:ext cx="11742815" cy="30833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 err="1"/>
              <a:t>ToA</a:t>
            </a:r>
            <a:r>
              <a:rPr lang="en-US" sz="3200" dirty="0"/>
              <a:t> measurement with 640 MHz voltage-controlled oscillator</a:t>
            </a:r>
          </a:p>
          <a:p>
            <a:pPr marL="361950" lvl="3" indent="-3619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Per </a:t>
            </a:r>
            <a:r>
              <a:rPr lang="en-US" sz="3200" dirty="0" err="1"/>
              <a:t>superpixel</a:t>
            </a:r>
            <a:r>
              <a:rPr lang="en-US" sz="3200" dirty="0"/>
              <a:t> VCO corrections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After </a:t>
            </a:r>
            <a:r>
              <a:rPr lang="en-US" sz="3200" dirty="0" err="1"/>
              <a:t>Timewalk+VCO</a:t>
            </a:r>
            <a:r>
              <a:rPr lang="en-US" sz="3200" dirty="0"/>
              <a:t> corrections: </a:t>
            </a:r>
            <a:r>
              <a:rPr lang="en-US" sz="3200" b="1" dirty="0"/>
              <a:t>~168-185 </a:t>
            </a:r>
            <a:r>
              <a:rPr lang="en-US" sz="3200" b="1" dirty="0" err="1"/>
              <a:t>ps</a:t>
            </a:r>
            <a:endParaRPr lang="en-US" sz="3200" b="1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3200" spc="-15" dirty="0">
                <a:latin typeface="Arial MT"/>
                <a:cs typeface="Arial MT"/>
              </a:rPr>
              <a:t>Track </a:t>
            </a:r>
            <a:r>
              <a:rPr lang="en-GB" sz="3200" spc="-5" dirty="0">
                <a:latin typeface="Arial MT"/>
                <a:cs typeface="Arial MT"/>
              </a:rPr>
              <a:t>time:</a:t>
            </a:r>
            <a:r>
              <a:rPr lang="en-GB" sz="3200" spc="-20" dirty="0">
                <a:latin typeface="Arial MT"/>
                <a:cs typeface="Arial MT"/>
              </a:rPr>
              <a:t> </a:t>
            </a:r>
            <a:r>
              <a:rPr lang="en-GB" sz="3200" spc="-5" dirty="0">
                <a:latin typeface="Arial MT"/>
                <a:cs typeface="Arial MT"/>
              </a:rPr>
              <a:t>4 ×</a:t>
            </a:r>
            <a:r>
              <a:rPr lang="en-GB" sz="3200" spc="10" dirty="0">
                <a:latin typeface="Arial MT"/>
                <a:cs typeface="Arial MT"/>
              </a:rPr>
              <a:t> </a:t>
            </a:r>
            <a:r>
              <a:rPr lang="en-GB" sz="3200" spc="-5" dirty="0">
                <a:latin typeface="Arial MT"/>
                <a:cs typeface="Arial MT"/>
              </a:rPr>
              <a:t>100</a:t>
            </a:r>
            <a:r>
              <a:rPr lang="en-GB" sz="3200" spc="-20" dirty="0">
                <a:latin typeface="Arial MT"/>
                <a:cs typeface="Arial MT"/>
              </a:rPr>
              <a:t> </a:t>
            </a:r>
            <a:r>
              <a:rPr lang="en-GB" sz="3200" spc="-345" dirty="0" err="1">
                <a:latin typeface="Arial MT"/>
                <a:cs typeface="Arial MT"/>
              </a:rPr>
              <a:t>μm</a:t>
            </a:r>
            <a:r>
              <a:rPr lang="en-GB" sz="3200" spc="5" dirty="0">
                <a:latin typeface="Arial MT"/>
                <a:cs typeface="Arial MT"/>
              </a:rPr>
              <a:t> </a:t>
            </a:r>
            <a:r>
              <a:rPr lang="en-GB" sz="3200" spc="-5" dirty="0">
                <a:latin typeface="Arial MT"/>
                <a:cs typeface="Arial MT"/>
              </a:rPr>
              <a:t>orthogonal</a:t>
            </a:r>
            <a:r>
              <a:rPr lang="en-GB" sz="3200" spc="-40" dirty="0">
                <a:latin typeface="Arial MT"/>
                <a:cs typeface="Arial MT"/>
              </a:rPr>
              <a:t> </a:t>
            </a:r>
            <a:r>
              <a:rPr lang="en-GB" sz="3200" spc="-5" dirty="0">
                <a:latin typeface="Arial MT"/>
                <a:cs typeface="Arial MT"/>
              </a:rPr>
              <a:t>planes </a:t>
            </a:r>
            <a:r>
              <a:rPr lang="en-US" sz="3200" dirty="0"/>
              <a:t>: </a:t>
            </a:r>
            <a:r>
              <a:rPr lang="en-US" sz="3200" b="1" dirty="0"/>
              <a:t>90 </a:t>
            </a:r>
            <a:r>
              <a:rPr lang="en-US" sz="3200" b="1" dirty="0" err="1"/>
              <a:t>ps</a:t>
            </a:r>
            <a:endParaRPr lang="en-US" sz="3200" b="1" dirty="0"/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48B4A278-FA7B-BB28-FC07-014350FFCAEC}"/>
              </a:ext>
            </a:extLst>
          </p:cNvPr>
          <p:cNvSpPr txBox="1">
            <a:spLocks/>
          </p:cNvSpPr>
          <p:nvPr/>
        </p:nvSpPr>
        <p:spPr>
          <a:xfrm>
            <a:off x="18224028" y="12150134"/>
            <a:ext cx="3656551" cy="594227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200" dirty="0"/>
              <a:t>Time residuals [ns]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D9ED851-7E3D-EA4D-CE0E-9E7F5FBD9FF9}"/>
              </a:ext>
            </a:extLst>
          </p:cNvPr>
          <p:cNvCxnSpPr>
            <a:cxnSpLocks/>
          </p:cNvCxnSpPr>
          <p:nvPr/>
        </p:nvCxnSpPr>
        <p:spPr>
          <a:xfrm>
            <a:off x="10392837" y="9759453"/>
            <a:ext cx="4300625" cy="0"/>
          </a:xfrm>
          <a:prstGeom prst="straightConnector1">
            <a:avLst/>
          </a:prstGeom>
          <a:noFill/>
          <a:ln w="76200" cap="flat">
            <a:solidFill>
              <a:schemeClr val="tx1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131480-37C0-D584-1DE0-6397437C25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2EAC031-4B46-7860-3944-4AAE32B6AD62}"/>
              </a:ext>
            </a:extLst>
          </p:cNvPr>
          <p:cNvSpPr txBox="1">
            <a:spLocks/>
          </p:cNvSpPr>
          <p:nvPr/>
        </p:nvSpPr>
        <p:spPr>
          <a:xfrm>
            <a:off x="635000" y="496976"/>
            <a:ext cx="2304362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>
                <a:solidFill>
                  <a:schemeClr val="tx1"/>
                </a:solidFill>
              </a:rPr>
              <a:t>Time resolution</a:t>
            </a:r>
          </a:p>
        </p:txBody>
      </p:sp>
      <p:pic>
        <p:nvPicPr>
          <p:cNvPr id="21" name="object 4">
            <a:extLst>
              <a:ext uri="{FF2B5EF4-FFF2-40B4-BE49-F238E27FC236}">
                <a16:creationId xmlns:a16="http://schemas.microsoft.com/office/drawing/2014/main" id="{8369D1A0-C955-4C55-AED6-22825C5BA91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56524" y="6132789"/>
            <a:ext cx="8607973" cy="6704695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9967639-4DA1-9C9E-E4D3-1DBEC0D73B2D}"/>
              </a:ext>
            </a:extLst>
          </p:cNvPr>
          <p:cNvSpPr txBox="1">
            <a:spLocks/>
          </p:cNvSpPr>
          <p:nvPr/>
        </p:nvSpPr>
        <p:spPr>
          <a:xfrm>
            <a:off x="16039339" y="8594938"/>
            <a:ext cx="2518419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l-GR" sz="4000" dirty="0"/>
              <a:t>σ</a:t>
            </a:r>
            <a:r>
              <a:rPr lang="en-GB" sz="4000" dirty="0"/>
              <a:t> =168 </a:t>
            </a:r>
            <a:r>
              <a:rPr lang="en-GB" sz="4000" dirty="0" err="1"/>
              <a:t>ps</a:t>
            </a:r>
            <a:endParaRPr lang="en-US" sz="4000" dirty="0"/>
          </a:p>
        </p:txBody>
      </p:sp>
      <p:pic>
        <p:nvPicPr>
          <p:cNvPr id="22" name="Tijdelijke aanduiding voor afbeelding 7">
            <a:extLst>
              <a:ext uri="{FF2B5EF4-FFF2-40B4-BE49-F238E27FC236}">
                <a16:creationId xmlns:a16="http://schemas.microsoft.com/office/drawing/2014/main" id="{F95588E6-B9BA-4D22-AF5F-30CAB8894C1B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 rotWithShape="1">
          <a:blip r:embed="rId3"/>
          <a:srcRect l="80256" t="6360" r="1" b="74741"/>
          <a:stretch/>
        </p:blipFill>
        <p:spPr>
          <a:xfrm>
            <a:off x="12717415" y="1177749"/>
            <a:ext cx="3321924" cy="3433550"/>
          </a:xfr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4E914A1-3B6B-4313-AF68-794BD4D1F8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/>
          <a:stretch/>
        </p:blipFill>
        <p:spPr>
          <a:xfrm>
            <a:off x="672766" y="4941223"/>
            <a:ext cx="10047786" cy="783300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38B1690-CBAA-46C2-88BC-9FAFB49DA3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0"/>
          <a:stretch/>
        </p:blipFill>
        <p:spPr>
          <a:xfrm>
            <a:off x="15410704" y="358264"/>
            <a:ext cx="8029747" cy="5398815"/>
          </a:xfrm>
          <a:prstGeom prst="rect">
            <a:avLst/>
          </a:prstGeom>
        </p:spPr>
      </p:pic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1B3B1B50-9F44-4772-31A2-B63D261E02BE}"/>
              </a:ext>
            </a:extLst>
          </p:cNvPr>
          <p:cNvSpPr txBox="1">
            <a:spLocks/>
          </p:cNvSpPr>
          <p:nvPr/>
        </p:nvSpPr>
        <p:spPr>
          <a:xfrm>
            <a:off x="20655834" y="9065999"/>
            <a:ext cx="2449489" cy="1086669"/>
          </a:xfrm>
          <a:prstGeom prst="rect">
            <a:avLst/>
          </a:prstGeom>
          <a:solidFill>
            <a:srgbClr val="FFFFFF"/>
          </a:solidFill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3200" b="1" dirty="0"/>
              <a:t>After VCO </a:t>
            </a:r>
          </a:p>
          <a:p>
            <a:pPr algn="ctr"/>
            <a:r>
              <a:rPr lang="en-US" sz="3200" b="1" dirty="0"/>
              <a:t>corrections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37CCA39-F33E-4FB1-BE71-BF609F76A196}"/>
              </a:ext>
            </a:extLst>
          </p:cNvPr>
          <p:cNvSpPr txBox="1">
            <a:spLocks/>
          </p:cNvSpPr>
          <p:nvPr/>
        </p:nvSpPr>
        <p:spPr>
          <a:xfrm>
            <a:off x="3108898" y="4579143"/>
            <a:ext cx="4490081" cy="594227"/>
          </a:xfrm>
          <a:prstGeom prst="rect">
            <a:avLst/>
          </a:prstGeom>
          <a:solidFill>
            <a:srgbClr val="FFFFFF"/>
          </a:solidFill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3200" b="1" dirty="0"/>
              <a:t>Frequency per </a:t>
            </a:r>
            <a:r>
              <a:rPr lang="en-US" sz="3200" b="1" dirty="0" err="1"/>
              <a:t>SPixel</a:t>
            </a:r>
            <a:endParaRPr lang="en-US" sz="3200" b="1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47DB7F02-9CE3-4C64-8CAF-822313707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5671" y="10770362"/>
            <a:ext cx="3246616" cy="11004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000DE08C-BAF4-464D-B0E7-7E5263C95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75240" y="6523359"/>
            <a:ext cx="3246616" cy="1100416"/>
          </a:xfrm>
          <a:prstGeom prst="rect">
            <a:avLst/>
          </a:prstGeom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AFE8EF61-35F9-4D46-A795-A43F495A173F}"/>
              </a:ext>
            </a:extLst>
          </p:cNvPr>
          <p:cNvSpPr txBox="1">
            <a:spLocks/>
          </p:cNvSpPr>
          <p:nvPr/>
        </p:nvSpPr>
        <p:spPr>
          <a:xfrm>
            <a:off x="19604522" y="2435849"/>
            <a:ext cx="2834210" cy="176377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3600" dirty="0" err="1"/>
              <a:t>Comparison</a:t>
            </a:r>
            <a:r>
              <a:rPr lang="nl-NL" sz="3600" dirty="0"/>
              <a:t> </a:t>
            </a:r>
          </a:p>
          <a:p>
            <a:pPr algn="ctr"/>
            <a:r>
              <a:rPr lang="nl-NL" sz="3600" dirty="0"/>
              <a:t>of </a:t>
            </a:r>
            <a:r>
              <a:rPr lang="nl-NL" sz="3600" dirty="0" err="1"/>
              <a:t>two</a:t>
            </a:r>
            <a:r>
              <a:rPr lang="nl-NL" sz="3600" dirty="0"/>
              <a:t> </a:t>
            </a:r>
          </a:p>
          <a:p>
            <a:pPr algn="ctr"/>
            <a:r>
              <a:rPr lang="nl-NL" sz="3600" dirty="0"/>
              <a:t>superpixels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8654176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7DF5EB9-395F-7801-8242-92287AF218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27</a:t>
            </a:fld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C03CBBC-B01E-7EE2-DA30-8089D567BA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2154436"/>
          </a:xfrm>
        </p:spPr>
        <p:txBody>
          <a:bodyPr/>
          <a:lstStyle/>
          <a:p>
            <a:r>
              <a:rPr lang="en-US" dirty="0"/>
              <a:t>Time resolution vs threshold for perpendicular tracks</a:t>
            </a:r>
          </a:p>
          <a:p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15DC0A2-F833-AA94-6C1A-406E47578D77}"/>
              </a:ext>
            </a:extLst>
          </p:cNvPr>
          <p:cNvSpPr txBox="1">
            <a:spLocks/>
          </p:cNvSpPr>
          <p:nvPr/>
        </p:nvSpPr>
        <p:spPr>
          <a:xfrm>
            <a:off x="1149017" y="1712800"/>
            <a:ext cx="8498836" cy="70579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Amplified signal is late, so maybe better time resolution for a higher threshold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Time-resolution stays constant for different thresholds for an </a:t>
            </a:r>
            <a:r>
              <a:rPr lang="en-US" sz="3200" dirty="0" err="1"/>
              <a:t>iLGAD</a:t>
            </a: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 err="1"/>
              <a:t>iLGAD</a:t>
            </a:r>
            <a:r>
              <a:rPr lang="en-US" sz="3200" dirty="0"/>
              <a:t> not better than an even thicker 300 µm sensor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Why is our time resolution better than for the 300 µm planar sensor? Amplified signal comes too late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Interesting to disentangle the time resolution for different depths in the sensor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0" name="Tijdelijke aanduiding voor voettekst 5">
            <a:extLst>
              <a:ext uri="{FF2B5EF4-FFF2-40B4-BE49-F238E27FC236}">
                <a16:creationId xmlns:a16="http://schemas.microsoft.com/office/drawing/2014/main" id="{E947618D-F9A0-4459-59F4-D5125C9F0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</p:spPr>
        <p:txBody>
          <a:bodyPr/>
          <a:lstStyle/>
          <a:p>
            <a:pPr algn="ctr"/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C0AEF3E-1AFD-17E1-FD48-B4673A788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5506" y="10571729"/>
            <a:ext cx="3246616" cy="1100416"/>
          </a:xfrm>
          <a:prstGeom prst="rect">
            <a:avLst/>
          </a:prstGeom>
        </p:spPr>
      </p:pic>
      <p:pic>
        <p:nvPicPr>
          <p:cNvPr id="14" name="Tijdelijke aanduiding voor afbeelding 13" descr="Afbeelding met tekst, diagram, schermopname, lijn&#10;&#10;Automatisch gegenereerde beschrijving">
            <a:extLst>
              <a:ext uri="{FF2B5EF4-FFF2-40B4-BE49-F238E27FC236}">
                <a16:creationId xmlns:a16="http://schemas.microsoft.com/office/drawing/2014/main" id="{81F8CC9A-B7AA-3626-5B39-FA6E9B634886}"/>
              </a:ext>
            </a:extLst>
          </p:cNvPr>
          <p:cNvPicPr>
            <a:picLocks noGrp="1" noChangeAspect="1"/>
          </p:cNvPicPr>
          <p:nvPr>
            <p:ph type="pic" sz="half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" b="495"/>
          <a:stretch>
            <a:fillRect/>
          </a:stretch>
        </p:blipFill>
        <p:spPr>
          <a:xfrm>
            <a:off x="9941796" y="1869872"/>
            <a:ext cx="14875259" cy="10816385"/>
          </a:xfr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28FCA53-3716-BA0F-FF40-F14BEFFAB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5249" y="10320102"/>
            <a:ext cx="3246616" cy="110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9377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3ECA3B-21F6-CEB6-9205-7A48431F928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28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2B5F252-1E1A-74FD-925B-47DADFE11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4299" y="12890331"/>
            <a:ext cx="17553941" cy="731477"/>
          </a:xfrm>
        </p:spPr>
        <p:txBody>
          <a:bodyPr/>
          <a:lstStyle/>
          <a:p>
            <a:pPr algn="ctr"/>
            <a:r>
              <a:rPr lang="en-US" dirty="0" err="1"/>
              <a:t>D.Oppenhuis</a:t>
            </a:r>
            <a:r>
              <a:rPr lang="en-US" dirty="0"/>
              <a:t>                                              FASTER 2025                                                   24 October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D7E79B3-5DE7-60A8-3EF1-4085996E2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6"/>
          <a:stretch/>
        </p:blipFill>
        <p:spPr>
          <a:xfrm>
            <a:off x="258793" y="3933994"/>
            <a:ext cx="8538810" cy="6626588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01CCD1D-D8E1-A764-7398-060B32EB29CF}"/>
              </a:ext>
            </a:extLst>
          </p:cNvPr>
          <p:cNvSpPr txBox="1">
            <a:spLocks/>
          </p:cNvSpPr>
          <p:nvPr/>
        </p:nvSpPr>
        <p:spPr>
          <a:xfrm>
            <a:off x="704850" y="10279915"/>
            <a:ext cx="7956909" cy="1640667"/>
          </a:xfrm>
          <a:prstGeom prst="rect">
            <a:avLst/>
          </a:prstGeom>
          <a:solidFill>
            <a:srgbClr val="FFFFFF"/>
          </a:solidFill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/>
              <a:t>Characterisation of Silicon Detectors Using the Two Photon Absorption – Transient Current Technique Sebastian Pape </a:t>
            </a:r>
            <a:r>
              <a:rPr lang="en-GB" sz="2000" dirty="0" err="1"/>
              <a:t>aus</a:t>
            </a:r>
            <a:r>
              <a:rPr lang="en-GB" sz="2000" dirty="0"/>
              <a:t> Dortmund</a:t>
            </a:r>
          </a:p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0" i="0" dirty="0">
                <a:effectLst/>
                <a:latin typeface="Fira sans" panose="020B0503050000020004" pitchFamily="34" charset="0"/>
              </a:rPr>
              <a:t> </a:t>
            </a:r>
            <a:r>
              <a:rPr lang="en-GB" sz="2000" b="0" i="0" dirty="0">
                <a:effectLst/>
                <a:latin typeface="Fira sans" panose="020B0503050000020004" pitchFamily="34" charset="0"/>
                <a:hlinkClick r:id="rId3"/>
              </a:rPr>
              <a:t>https://cds.cern.ch/record/2889325/files/CERN-THESIS-2023-336.pdf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" name="Tijdelijke aanduiding voor afbeelding 16" descr="Afbeelding met tekst, diagram, Perceel, lijn&#10;&#10;Automatisch gegenereerde beschrijving">
            <a:extLst>
              <a:ext uri="{FF2B5EF4-FFF2-40B4-BE49-F238E27FC236}">
                <a16:creationId xmlns:a16="http://schemas.microsoft.com/office/drawing/2014/main" id="{CCCD78D6-BA7C-B0D7-DDF2-0C18E2ECD3C9}"/>
              </a:ext>
            </a:extLst>
          </p:cNvPr>
          <p:cNvPicPr>
            <a:picLocks noGrp="1" noChangeAspect="1"/>
          </p:cNvPicPr>
          <p:nvPr>
            <p:ph type="pic" sz="half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" b="1801"/>
          <a:stretch>
            <a:fillRect/>
          </a:stretch>
        </p:blipFill>
        <p:spPr>
          <a:xfrm>
            <a:off x="13749355" y="4181037"/>
            <a:ext cx="11104804" cy="7860868"/>
          </a:xfrm>
        </p:spPr>
      </p:pic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C06DB411-4BFF-1ED9-4D10-6BABDCF62CE7}"/>
              </a:ext>
            </a:extLst>
          </p:cNvPr>
          <p:cNvCxnSpPr>
            <a:cxnSpLocks/>
          </p:cNvCxnSpPr>
          <p:nvPr/>
        </p:nvCxnSpPr>
        <p:spPr>
          <a:xfrm flipV="1">
            <a:off x="15769088" y="4737976"/>
            <a:ext cx="0" cy="6662279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05188B83-E0DF-B4D2-BFF9-CFCD6CAB7219}"/>
              </a:ext>
            </a:extLst>
          </p:cNvPr>
          <p:cNvCxnSpPr>
            <a:cxnSpLocks/>
          </p:cNvCxnSpPr>
          <p:nvPr/>
        </p:nvCxnSpPr>
        <p:spPr>
          <a:xfrm flipV="1">
            <a:off x="20769534" y="4837627"/>
            <a:ext cx="0" cy="6562628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id="{24A98D29-9D3B-3934-2287-6408BF112066}"/>
              </a:ext>
            </a:extLst>
          </p:cNvPr>
          <p:cNvSpPr txBox="1"/>
          <p:nvPr/>
        </p:nvSpPr>
        <p:spPr>
          <a:xfrm>
            <a:off x="15069062" y="4181037"/>
            <a:ext cx="508172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600" dirty="0"/>
              <a:t>250 </a:t>
            </a:r>
            <a:r>
              <a:rPr lang="en-GB" sz="3600" cap="none" dirty="0"/>
              <a:t>um (back)</a:t>
            </a:r>
            <a:endParaRPr kumimoji="0" lang="en-GB" sz="3600" b="0" i="0" u="none" strike="noStrike" cap="none" spc="0" normalizeH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9A840343-21FC-D982-D147-9C76A45FB9EE}"/>
              </a:ext>
            </a:extLst>
          </p:cNvPr>
          <p:cNvSpPr txBox="1"/>
          <p:nvPr/>
        </p:nvSpPr>
        <p:spPr>
          <a:xfrm>
            <a:off x="19774193" y="4041967"/>
            <a:ext cx="433088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600" dirty="0"/>
              <a:t>0 </a:t>
            </a:r>
            <a:r>
              <a:rPr lang="en-GB" sz="3600" cap="none" dirty="0"/>
              <a:t>um (implant)</a:t>
            </a:r>
            <a:endParaRPr kumimoji="0" lang="en-GB" sz="3600" b="0" i="0" u="none" strike="noStrike" cap="none" spc="0" normalizeH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3B936850-58EE-F53D-41BA-41F45C05E2E0}"/>
              </a:ext>
            </a:extLst>
          </p:cNvPr>
          <p:cNvSpPr txBox="1"/>
          <p:nvPr/>
        </p:nvSpPr>
        <p:spPr>
          <a:xfrm>
            <a:off x="704848" y="2024062"/>
            <a:ext cx="23044151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NA=0.7  ↑ NA	→ ↑ focusing	→ ↑ refraction	→ ↑ spherical aberration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cap="none" dirty="0">
                <a:solidFill>
                  <a:schemeClr val="bg1"/>
                </a:solidFill>
              </a:rPr>
              <a:t>Less signal towards the implant </a:t>
            </a:r>
            <a:r>
              <a:rPr lang="en-US" sz="5400" cap="none" dirty="0">
                <a:solidFill>
                  <a:schemeClr val="bg1"/>
                </a:solidFill>
                <a:sym typeface="Wingdings" panose="05000000000000000000" pitchFamily="2" charset="2"/>
              </a:rPr>
              <a:t></a:t>
            </a:r>
            <a:endParaRPr kumimoji="0" lang="en-US" sz="5400" b="0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7CA72D6-C387-1E7B-9AFE-8F223CE8CD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Not a uniform charge deposition in a 250 um sensor</a:t>
            </a:r>
          </a:p>
        </p:txBody>
      </p:sp>
      <p:pic>
        <p:nvPicPr>
          <p:cNvPr id="1026" name="Picture 2" descr="What is Spherical Aberration?">
            <a:extLst>
              <a:ext uri="{FF2B5EF4-FFF2-40B4-BE49-F238E27FC236}">
                <a16:creationId xmlns:a16="http://schemas.microsoft.com/office/drawing/2014/main" id="{9B2BF4EC-2723-0104-EA3E-75CA9A12F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855" y="4485038"/>
            <a:ext cx="47625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01095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schermopname, diagram, Perceel&#10;&#10;Automatisch gegenereerde beschrijving">
            <a:extLst>
              <a:ext uri="{FF2B5EF4-FFF2-40B4-BE49-F238E27FC236}">
                <a16:creationId xmlns:a16="http://schemas.microsoft.com/office/drawing/2014/main" id="{7022F42C-58AC-F87D-9334-A3E1A0115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264" y="5292803"/>
            <a:ext cx="15056068" cy="7292489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275110B7-1DF4-43CB-A637-B358A78083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9" t="11803" r="9626" b="13464"/>
          <a:stretch/>
        </p:blipFill>
        <p:spPr>
          <a:xfrm rot="5400000">
            <a:off x="16713597" y="-1762053"/>
            <a:ext cx="2636835" cy="112932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502114-63CB-977A-F05D-3861461AAE0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29</a:t>
            </a:fld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0A7DBA6-641A-F8B1-C5F5-89BC78684983}"/>
              </a:ext>
            </a:extLst>
          </p:cNvPr>
          <p:cNvSpPr txBox="1">
            <a:spLocks/>
          </p:cNvSpPr>
          <p:nvPr/>
        </p:nvSpPr>
        <p:spPr>
          <a:xfrm>
            <a:off x="466438" y="1682892"/>
            <a:ext cx="9959639" cy="24750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Grazing angle measurement used to study time resolution as function of depth in the sensor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Selection of clusters without </a:t>
            </a:r>
            <a:r>
              <a:rPr lang="el-GR" sz="3200" dirty="0"/>
              <a:t>δ</a:t>
            </a:r>
            <a:r>
              <a:rPr lang="nl-NL" sz="3200" dirty="0"/>
              <a:t>-</a:t>
            </a:r>
            <a:r>
              <a:rPr lang="nl-NL" sz="3200" dirty="0" err="1"/>
              <a:t>rays</a:t>
            </a: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Operated at different bias voltages and thresholds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35C7002-1445-484B-FC53-1F00F2F61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0775" y="219920"/>
            <a:ext cx="9959639" cy="3648791"/>
          </a:xfrm>
          <a:prstGeom prst="rect">
            <a:avLst/>
          </a:prstGeom>
        </p:spPr>
      </p:pic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35C58445-D341-7B80-C952-0D17678C7E58}"/>
              </a:ext>
            </a:extLst>
          </p:cNvPr>
          <p:cNvSpPr txBox="1">
            <a:spLocks/>
          </p:cNvSpPr>
          <p:nvPr/>
        </p:nvSpPr>
        <p:spPr>
          <a:xfrm>
            <a:off x="13183697" y="254251"/>
            <a:ext cx="4879859" cy="70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wrap="none" lIns="91439" tIns="45719" rIns="91439" bIns="45719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it-IT" sz="2000" dirty="0">
                <a:highlight>
                  <a:srgbClr val="FFFF00"/>
                </a:highlight>
              </a:rPr>
              <a:t>E. Dall'Occo et al 2021 JINST </a:t>
            </a:r>
            <a:r>
              <a:rPr lang="it-IT" sz="2000" b="1" dirty="0">
                <a:highlight>
                  <a:srgbClr val="FFFF00"/>
                </a:highlight>
              </a:rPr>
              <a:t>16</a:t>
            </a:r>
            <a:r>
              <a:rPr lang="it-IT" sz="2000" dirty="0">
                <a:highlight>
                  <a:srgbClr val="FFFF00"/>
                </a:highlight>
              </a:rPr>
              <a:t> P07035</a:t>
            </a:r>
          </a:p>
          <a:p>
            <a:pPr algn="ctr"/>
            <a:r>
              <a:rPr lang="en-US" sz="2000" dirty="0">
                <a:highlight>
                  <a:srgbClr val="FFFF00"/>
                </a:highlight>
              </a:rPr>
              <a:t>[</a:t>
            </a:r>
            <a:r>
              <a:rPr lang="en-GB" sz="2000" dirty="0">
                <a:highlight>
                  <a:srgbClr val="FFFF00"/>
                </a:highlight>
              </a:rPr>
              <a:t>DOI: </a:t>
            </a:r>
            <a:r>
              <a:rPr lang="en-GB" sz="2000" dirty="0">
                <a:highlight>
                  <a:srgbClr val="FFFF00"/>
                </a:highlight>
                <a:hlinkClick r:id="rId5"/>
              </a:rPr>
              <a:t>10.1088/1748-0221/16/07/P07035</a:t>
            </a:r>
            <a:r>
              <a:rPr lang="en-GB" sz="2000" dirty="0">
                <a:highlight>
                  <a:srgbClr val="FFFF00"/>
                </a:highlight>
              </a:rPr>
              <a:t>]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25E776-7158-4E61-4400-51B7FFAB2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647054E-F758-4C9E-A1B2-AC56CE315C92}"/>
              </a:ext>
            </a:extLst>
          </p:cNvPr>
          <p:cNvSpPr txBox="1">
            <a:spLocks/>
          </p:cNvSpPr>
          <p:nvPr/>
        </p:nvSpPr>
        <p:spPr>
          <a:xfrm>
            <a:off x="635000" y="496976"/>
            <a:ext cx="2304362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>
                <a:solidFill>
                  <a:schemeClr val="tx1"/>
                </a:solidFill>
              </a:rPr>
              <a:t>Grazing angle measurements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27B3DD09-31BA-4C09-9E9F-31CE11C84B2E}"/>
              </a:ext>
            </a:extLst>
          </p:cNvPr>
          <p:cNvSpPr txBox="1"/>
          <p:nvPr/>
        </p:nvSpPr>
        <p:spPr>
          <a:xfrm>
            <a:off x="12614879" y="2804410"/>
            <a:ext cx="12194626" cy="9387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nl-NL" sz="5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δ</a:t>
            </a:r>
            <a:endParaRPr lang="en-US" dirty="0"/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A8C7CE77-163E-4041-A5DD-AD80B1D2B64C}"/>
              </a:ext>
            </a:extLst>
          </p:cNvPr>
          <p:cNvCxnSpPr>
            <a:cxnSpLocks/>
          </p:cNvCxnSpPr>
          <p:nvPr/>
        </p:nvCxnSpPr>
        <p:spPr>
          <a:xfrm>
            <a:off x="13211483" y="3469185"/>
            <a:ext cx="560402" cy="547887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Tekstvak 17">
            <a:extLst>
              <a:ext uri="{FF2B5EF4-FFF2-40B4-BE49-F238E27FC236}">
                <a16:creationId xmlns:a16="http://schemas.microsoft.com/office/drawing/2014/main" id="{8B3AD744-6AE8-4470-96C8-798707DE378B}"/>
              </a:ext>
            </a:extLst>
          </p:cNvPr>
          <p:cNvSpPr txBox="1"/>
          <p:nvPr/>
        </p:nvSpPr>
        <p:spPr>
          <a:xfrm>
            <a:off x="11588361" y="6474071"/>
            <a:ext cx="4367048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cap="none" dirty="0" err="1">
                <a:solidFill>
                  <a:schemeClr val="bg1"/>
                </a:solidFill>
              </a:rPr>
              <a:t>Hitmap</a:t>
            </a:r>
            <a:r>
              <a:rPr lang="en-US" sz="3200" cap="none" dirty="0">
                <a:solidFill>
                  <a:schemeClr val="bg1"/>
                </a:solidFill>
              </a:rPr>
              <a:t> grazing angle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cap="none" dirty="0" err="1">
                <a:solidFill>
                  <a:schemeClr val="bg1"/>
                </a:solidFill>
              </a:rPr>
              <a:t>i</a:t>
            </a:r>
            <a:r>
              <a:rPr kumimoji="0" lang="en-US" sz="3200" b="0" i="0" u="none" strike="noStrike" cap="none" spc="0" normalizeH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LGAD</a:t>
            </a:r>
            <a:r>
              <a:rPr kumimoji="0" lang="en-US" sz="32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(TPX</a:t>
            </a:r>
            <a:r>
              <a:rPr lang="en-US" sz="3200" cap="none" dirty="0">
                <a:solidFill>
                  <a:schemeClr val="bg1"/>
                </a:solidFill>
              </a:rPr>
              <a:t>3 sized)</a:t>
            </a:r>
            <a:endParaRPr kumimoji="0" lang="en-US" sz="3200" b="0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0" name="Afbeelding 9" descr="Afbeelding met Elektrische bedrading, engineering, machine, Elektriciteitsnetwerk&#10;&#10;Automatisch gegenereerde beschrijving">
            <a:extLst>
              <a:ext uri="{FF2B5EF4-FFF2-40B4-BE49-F238E27FC236}">
                <a16:creationId xmlns:a16="http://schemas.microsoft.com/office/drawing/2014/main" id="{7E6BF8B9-0F57-BF45-8508-B555A7218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" r="4923"/>
          <a:stretch/>
        </p:blipFill>
        <p:spPr>
          <a:xfrm>
            <a:off x="384659" y="5943600"/>
            <a:ext cx="9728605" cy="6106761"/>
          </a:xfrm>
          <a:prstGeom prst="rect">
            <a:avLst/>
          </a:prstGeom>
        </p:spPr>
      </p:pic>
      <p:cxnSp>
        <p:nvCxnSpPr>
          <p:cNvPr id="19" name="Straight Arrow Connector 40">
            <a:extLst>
              <a:ext uri="{FF2B5EF4-FFF2-40B4-BE49-F238E27FC236}">
                <a16:creationId xmlns:a16="http://schemas.microsoft.com/office/drawing/2014/main" id="{1F5C86F9-9165-0DF8-99C2-583A8A3A89BC}"/>
              </a:ext>
            </a:extLst>
          </p:cNvPr>
          <p:cNvCxnSpPr>
            <a:cxnSpLocks/>
          </p:cNvCxnSpPr>
          <p:nvPr/>
        </p:nvCxnSpPr>
        <p:spPr>
          <a:xfrm>
            <a:off x="9715698" y="10263352"/>
            <a:ext cx="756743" cy="126123"/>
          </a:xfrm>
          <a:prstGeom prst="straightConnector1">
            <a:avLst/>
          </a:prstGeom>
          <a:noFill/>
          <a:ln w="76200" cap="flat">
            <a:solidFill>
              <a:schemeClr val="tx1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ACB0E6E2-AF98-3007-17E9-69490980FBD8}"/>
              </a:ext>
            </a:extLst>
          </p:cNvPr>
          <p:cNvCxnSpPr>
            <a:cxnSpLocks/>
          </p:cNvCxnSpPr>
          <p:nvPr/>
        </p:nvCxnSpPr>
        <p:spPr>
          <a:xfrm>
            <a:off x="3342290" y="9433958"/>
            <a:ext cx="1938934" cy="24607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88284926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3806CEB6-3E53-D58F-47F1-EC3D086AB1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8" t="29986" r="23543" b="28173"/>
          <a:stretch/>
        </p:blipFill>
        <p:spPr>
          <a:xfrm>
            <a:off x="76200" y="2034526"/>
            <a:ext cx="6837138" cy="10713714"/>
          </a:xfrm>
          <a:prstGeom prst="rect">
            <a:avLst/>
          </a:prstGeom>
          <a:effectLst/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8732BD6-1CEB-285D-B69F-6D4E6826F5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" t="601" r="58016" b="498"/>
          <a:stretch/>
        </p:blipFill>
        <p:spPr>
          <a:xfrm>
            <a:off x="7006776" y="2034529"/>
            <a:ext cx="7261017" cy="10690868"/>
          </a:xfrm>
          <a:prstGeom prst="rect">
            <a:avLst/>
          </a:prstGeom>
        </p:spPr>
      </p:pic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A189F758-4D01-4ED5-8714-40DB6F19A1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3</a:t>
            </a:fld>
            <a:endParaRPr lang="en-NL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51C5F85-94FC-927B-A2BF-BC6182F90CB1}"/>
              </a:ext>
            </a:extLst>
          </p:cNvPr>
          <p:cNvSpPr txBox="1">
            <a:spLocks/>
          </p:cNvSpPr>
          <p:nvPr/>
        </p:nvSpPr>
        <p:spPr>
          <a:xfrm>
            <a:off x="4464484" y="8285808"/>
            <a:ext cx="1843554" cy="717338"/>
          </a:xfrm>
          <a:prstGeom prst="rect">
            <a:avLst/>
          </a:prstGeom>
          <a:solidFill>
            <a:srgbClr val="FFFFFF">
              <a:alpha val="80000"/>
            </a:srgbClr>
          </a:solidFill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Sensor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5CE635A-0203-890C-37EE-F461BC03A830}"/>
              </a:ext>
            </a:extLst>
          </p:cNvPr>
          <p:cNvSpPr txBox="1">
            <a:spLocks/>
          </p:cNvSpPr>
          <p:nvPr/>
        </p:nvSpPr>
        <p:spPr>
          <a:xfrm>
            <a:off x="2578131" y="10011670"/>
            <a:ext cx="2298807" cy="717338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Timepix4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291BB34-E1C5-6ED7-B912-D843698B663A}"/>
              </a:ext>
            </a:extLst>
          </p:cNvPr>
          <p:cNvSpPr txBox="1">
            <a:spLocks/>
          </p:cNvSpPr>
          <p:nvPr/>
        </p:nvSpPr>
        <p:spPr>
          <a:xfrm>
            <a:off x="269746" y="8641918"/>
            <a:ext cx="2670704" cy="717338"/>
          </a:xfrm>
          <a:prstGeom prst="rect">
            <a:avLst/>
          </a:prstGeom>
          <a:solidFill>
            <a:srgbClr val="FFFFFF">
              <a:alpha val="80000"/>
            </a:srgbClr>
          </a:solidFill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Wirebonds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7FEAB6-6A03-8DE1-2687-EF777E37B952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3727535" y="6978152"/>
            <a:ext cx="0" cy="3033518"/>
          </a:xfrm>
          <a:prstGeom prst="line">
            <a:avLst/>
          </a:prstGeom>
          <a:noFill/>
          <a:ln w="50800" cap="flat">
            <a:solidFill>
              <a:srgbClr val="000000"/>
            </a:solidFill>
            <a:prstDash val="solid"/>
            <a:miter lim="400000"/>
          </a:ln>
          <a:effectLst>
            <a:glow rad="63500">
              <a:srgbClr val="FFFFFF">
                <a:alpha val="40000"/>
              </a:srgb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CE3A996-4805-723B-F4AA-554C0348C7E8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1605098" y="7181850"/>
            <a:ext cx="0" cy="1460068"/>
          </a:xfrm>
          <a:prstGeom prst="line">
            <a:avLst/>
          </a:prstGeom>
          <a:noFill/>
          <a:ln w="50800" cap="flat">
            <a:solidFill>
              <a:srgbClr val="000000"/>
            </a:solidFill>
            <a:prstDash val="solid"/>
            <a:miter lim="400000"/>
          </a:ln>
          <a:effectLst>
            <a:glow rad="63500">
              <a:srgbClr val="FFFFFF">
                <a:alpha val="40000"/>
              </a:srgb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C0E8F83-55C5-9F9B-728B-9289CF7388A4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5386261" y="5978762"/>
            <a:ext cx="0" cy="2307046"/>
          </a:xfrm>
          <a:prstGeom prst="line">
            <a:avLst/>
          </a:prstGeom>
          <a:noFill/>
          <a:ln w="50800" cap="flat">
            <a:solidFill>
              <a:srgbClr val="000000"/>
            </a:solidFill>
            <a:prstDash val="solid"/>
            <a:miter lim="400000"/>
          </a:ln>
          <a:effectLst>
            <a:glow rad="63500">
              <a:srgbClr val="FFFFFF">
                <a:alpha val="40000"/>
              </a:srgb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AA4184C-76C1-4B68-DB4E-9E51D61D6986}"/>
              </a:ext>
            </a:extLst>
          </p:cNvPr>
          <p:cNvCxnSpPr>
            <a:cxnSpLocks/>
            <a:stCxn id="59" idx="1"/>
          </p:cNvCxnSpPr>
          <p:nvPr/>
        </p:nvCxnSpPr>
        <p:spPr>
          <a:xfrm flipH="1">
            <a:off x="7140126" y="8306526"/>
            <a:ext cx="2211972" cy="0"/>
          </a:xfrm>
          <a:prstGeom prst="straightConnector1">
            <a:avLst/>
          </a:prstGeom>
          <a:noFill/>
          <a:ln w="76200" cap="flat">
            <a:solidFill>
              <a:srgbClr val="FFFFFF"/>
            </a:solidFill>
            <a:prstDash val="solid"/>
            <a:miter lim="400000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6351B0B6-02C8-4F5E-A7F2-36B83F05A432}"/>
              </a:ext>
            </a:extLst>
          </p:cNvPr>
          <p:cNvSpPr/>
          <p:nvPr/>
        </p:nvSpPr>
        <p:spPr>
          <a:xfrm>
            <a:off x="9352098" y="8008508"/>
            <a:ext cx="289560" cy="596036"/>
          </a:xfrm>
          <a:prstGeom prst="rect">
            <a:avLst/>
          </a:prstGeom>
          <a:noFill/>
          <a:ln w="76200" cap="flat">
            <a:solidFill>
              <a:srgbClr val="FFFFFF"/>
            </a:solidFill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1486716-BD6B-4CCB-9081-9D065D7ED06C}"/>
              </a:ext>
            </a:extLst>
          </p:cNvPr>
          <p:cNvSpPr/>
          <p:nvPr/>
        </p:nvSpPr>
        <p:spPr>
          <a:xfrm>
            <a:off x="7588419" y="9913807"/>
            <a:ext cx="2228681" cy="698497"/>
          </a:xfrm>
          <a:prstGeom prst="rect">
            <a:avLst/>
          </a:prstGeom>
          <a:solidFill>
            <a:srgbClr val="9A969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C71EEE73-4696-7E02-FFC0-BC3359EA5372}"/>
              </a:ext>
            </a:extLst>
          </p:cNvPr>
          <p:cNvSpPr txBox="1">
            <a:spLocks/>
          </p:cNvSpPr>
          <p:nvPr/>
        </p:nvSpPr>
        <p:spPr>
          <a:xfrm>
            <a:off x="7588419" y="9823900"/>
            <a:ext cx="2298807" cy="1332891"/>
          </a:xfrm>
          <a:prstGeom prst="rect">
            <a:avLst/>
          </a:prstGeom>
          <a:solidFill>
            <a:srgbClr val="FFFFFF">
              <a:alpha val="52000"/>
            </a:srgbClr>
          </a:solidFill>
          <a:ln w="381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Timepix4+sensor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B69291-5685-4DDF-2938-70BA4D17E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F624684-1B90-C0D1-D01B-A054ACF4E845}"/>
              </a:ext>
            </a:extLst>
          </p:cNvPr>
          <p:cNvSpPr txBox="1">
            <a:spLocks/>
          </p:cNvSpPr>
          <p:nvPr/>
        </p:nvSpPr>
        <p:spPr>
          <a:xfrm>
            <a:off x="635000" y="496976"/>
            <a:ext cx="2304362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5000" cap="none" dirty="0">
                <a:solidFill>
                  <a:schemeClr val="tx1"/>
                </a:solidFill>
              </a:rPr>
              <a:t>Timepix4: Hybrid pixel detector readout ASIC</a:t>
            </a:r>
            <a:endParaRPr lang="en-NL" sz="5000" cap="none" dirty="0">
              <a:solidFill>
                <a:schemeClr val="tx1"/>
              </a:solidFill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53F4930-8DAE-4C23-B666-790796516667}"/>
              </a:ext>
            </a:extLst>
          </p:cNvPr>
          <p:cNvSpPr txBox="1">
            <a:spLocks/>
          </p:cNvSpPr>
          <p:nvPr/>
        </p:nvSpPr>
        <p:spPr>
          <a:xfrm>
            <a:off x="15318652" y="1917952"/>
            <a:ext cx="8359972" cy="7441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lIns="91439" tIns="45719" rIns="91439" bIns="45719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600" b="1" dirty="0"/>
              <a:t>Timepix4:</a:t>
            </a:r>
          </a:p>
          <a:p>
            <a:endParaRPr lang="en-US" sz="1800" b="1" dirty="0"/>
          </a:p>
          <a:p>
            <a:pPr marL="533400" indent="-361950">
              <a:buFont typeface="Arial" panose="020B0604020202020204" pitchFamily="34" charset="0"/>
              <a:buChar char="•"/>
            </a:pPr>
            <a:r>
              <a:rPr lang="en-GB" sz="3600" dirty="0"/>
              <a:t>Developed by CERN, </a:t>
            </a:r>
            <a:r>
              <a:rPr lang="en-GB" sz="3600" dirty="0" err="1"/>
              <a:t>Nikhef</a:t>
            </a:r>
            <a:r>
              <a:rPr lang="en-GB" sz="3600" dirty="0"/>
              <a:t>, and IFAE</a:t>
            </a:r>
          </a:p>
          <a:p>
            <a:pPr marL="533400" indent="-361950"/>
            <a:r>
              <a:rPr lang="en-US" sz="2000" dirty="0"/>
              <a:t> </a:t>
            </a:r>
            <a:endParaRPr lang="en-US" sz="2400" dirty="0"/>
          </a:p>
          <a:p>
            <a:pPr marL="533400" indent="-361950">
              <a:buFont typeface="Arial" panose="020B0604020202020204" pitchFamily="34" charset="0"/>
              <a:buChar char="•"/>
            </a:pPr>
            <a:r>
              <a:rPr lang="en-US" sz="3600" dirty="0"/>
              <a:t>448×512 pixels, 55×55 µm</a:t>
            </a:r>
            <a:r>
              <a:rPr lang="en-US" sz="3600" baseline="30000" dirty="0"/>
              <a:t>2</a:t>
            </a:r>
            <a:r>
              <a:rPr lang="en-US" sz="3600" dirty="0"/>
              <a:t> pitch</a:t>
            </a:r>
            <a:r>
              <a:rPr lang="en-US" sz="1800" dirty="0"/>
              <a:t> </a:t>
            </a:r>
          </a:p>
          <a:p>
            <a:pPr marL="533400" indent="-361950"/>
            <a:r>
              <a:rPr lang="en-GB" sz="2000" dirty="0"/>
              <a:t>   </a:t>
            </a:r>
          </a:p>
          <a:p>
            <a:pPr marL="533400" indent="-361950">
              <a:buFont typeface="Arial" panose="020B0604020202020204" pitchFamily="34" charset="0"/>
              <a:buChar char="•"/>
            </a:pPr>
            <a:r>
              <a:rPr lang="en-US" sz="3600" dirty="0"/>
              <a:t>Simultaneous measurement of Time of Arrival (</a:t>
            </a:r>
            <a:r>
              <a:rPr lang="en-US" sz="3600" dirty="0" err="1"/>
              <a:t>ToA</a:t>
            </a:r>
            <a:r>
              <a:rPr lang="en-US" sz="3600" dirty="0"/>
              <a:t>) and charge</a:t>
            </a:r>
          </a:p>
          <a:p>
            <a:pPr marL="171450"/>
            <a:r>
              <a:rPr lang="en-GB" sz="3600" b="1" dirty="0"/>
              <a:t> </a:t>
            </a:r>
            <a:endParaRPr lang="en-GB" sz="3600" dirty="0"/>
          </a:p>
          <a:p>
            <a:pPr marL="533400" indent="-361950">
              <a:buFont typeface="Arial" panose="020B0604020202020204" pitchFamily="34" charset="0"/>
              <a:buChar char="•"/>
            </a:pPr>
            <a:r>
              <a:rPr lang="en-GB" sz="3600" dirty="0"/>
              <a:t>Time-bin size of 25 ns/128 = </a:t>
            </a:r>
            <a:r>
              <a:rPr lang="en-GB" sz="3600" b="1" dirty="0"/>
              <a:t>195 </a:t>
            </a:r>
            <a:r>
              <a:rPr lang="en-GB" sz="3600" b="1" dirty="0" err="1"/>
              <a:t>ps</a:t>
            </a:r>
            <a:endParaRPr lang="en-GB" sz="3600" b="1" dirty="0"/>
          </a:p>
        </p:txBody>
      </p:sp>
      <p:grpSp>
        <p:nvGrpSpPr>
          <p:cNvPr id="54" name="Group 62">
            <a:extLst>
              <a:ext uri="{FF2B5EF4-FFF2-40B4-BE49-F238E27FC236}">
                <a16:creationId xmlns:a16="http://schemas.microsoft.com/office/drawing/2014/main" id="{A139FA94-B6AF-451C-B22D-2F4FAF03BB44}"/>
              </a:ext>
            </a:extLst>
          </p:cNvPr>
          <p:cNvGrpSpPr/>
          <p:nvPr/>
        </p:nvGrpSpPr>
        <p:grpSpPr>
          <a:xfrm>
            <a:off x="14534651" y="10263055"/>
            <a:ext cx="9453058" cy="1576612"/>
            <a:chOff x="519133" y="8942441"/>
            <a:chExt cx="11649223" cy="1832851"/>
          </a:xfrm>
        </p:grpSpPr>
        <p:sp>
          <p:nvSpPr>
            <p:cNvPr id="55" name="Oval 16">
              <a:extLst>
                <a:ext uri="{FF2B5EF4-FFF2-40B4-BE49-F238E27FC236}">
                  <a16:creationId xmlns:a16="http://schemas.microsoft.com/office/drawing/2014/main" id="{C75B7F9B-6426-4836-A484-644DC373929D}"/>
                </a:ext>
              </a:extLst>
            </p:cNvPr>
            <p:cNvSpPr/>
            <p:nvPr/>
          </p:nvSpPr>
          <p:spPr>
            <a:xfrm>
              <a:off x="2188556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6" name="Oval 19">
              <a:extLst>
                <a:ext uri="{FF2B5EF4-FFF2-40B4-BE49-F238E27FC236}">
                  <a16:creationId xmlns:a16="http://schemas.microsoft.com/office/drawing/2014/main" id="{CF23E8C7-1082-4E2D-B1B4-B179125A546D}"/>
                </a:ext>
              </a:extLst>
            </p:cNvPr>
            <p:cNvSpPr/>
            <p:nvPr/>
          </p:nvSpPr>
          <p:spPr>
            <a:xfrm>
              <a:off x="2640267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7" name="Oval 20">
              <a:extLst>
                <a:ext uri="{FF2B5EF4-FFF2-40B4-BE49-F238E27FC236}">
                  <a16:creationId xmlns:a16="http://schemas.microsoft.com/office/drawing/2014/main" id="{6F9DBF09-57DC-4C15-ADC4-345A0E0525C5}"/>
                </a:ext>
              </a:extLst>
            </p:cNvPr>
            <p:cNvSpPr/>
            <p:nvPr/>
          </p:nvSpPr>
          <p:spPr>
            <a:xfrm>
              <a:off x="3091978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8" name="Oval 21">
              <a:extLst>
                <a:ext uri="{FF2B5EF4-FFF2-40B4-BE49-F238E27FC236}">
                  <a16:creationId xmlns:a16="http://schemas.microsoft.com/office/drawing/2014/main" id="{653441B2-1C33-4A49-8ACD-91AF253F61A5}"/>
                </a:ext>
              </a:extLst>
            </p:cNvPr>
            <p:cNvSpPr/>
            <p:nvPr/>
          </p:nvSpPr>
          <p:spPr>
            <a:xfrm>
              <a:off x="3543689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0" name="Oval 26">
              <a:extLst>
                <a:ext uri="{FF2B5EF4-FFF2-40B4-BE49-F238E27FC236}">
                  <a16:creationId xmlns:a16="http://schemas.microsoft.com/office/drawing/2014/main" id="{D355B629-9D09-42E5-8B47-715790467EBF}"/>
                </a:ext>
              </a:extLst>
            </p:cNvPr>
            <p:cNvSpPr/>
            <p:nvPr/>
          </p:nvSpPr>
          <p:spPr>
            <a:xfrm>
              <a:off x="3995400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1" name="Oval 27">
              <a:extLst>
                <a:ext uri="{FF2B5EF4-FFF2-40B4-BE49-F238E27FC236}">
                  <a16:creationId xmlns:a16="http://schemas.microsoft.com/office/drawing/2014/main" id="{DFFE171C-E701-46A5-BE12-410A1C21EF81}"/>
                </a:ext>
              </a:extLst>
            </p:cNvPr>
            <p:cNvSpPr/>
            <p:nvPr/>
          </p:nvSpPr>
          <p:spPr>
            <a:xfrm>
              <a:off x="4447111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2" name="Oval 30">
              <a:extLst>
                <a:ext uri="{FF2B5EF4-FFF2-40B4-BE49-F238E27FC236}">
                  <a16:creationId xmlns:a16="http://schemas.microsoft.com/office/drawing/2014/main" id="{108D5AB8-B133-4FFA-830C-FAC753D75DCA}"/>
                </a:ext>
              </a:extLst>
            </p:cNvPr>
            <p:cNvSpPr/>
            <p:nvPr/>
          </p:nvSpPr>
          <p:spPr>
            <a:xfrm>
              <a:off x="4898822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3" name="Oval 31">
              <a:extLst>
                <a:ext uri="{FF2B5EF4-FFF2-40B4-BE49-F238E27FC236}">
                  <a16:creationId xmlns:a16="http://schemas.microsoft.com/office/drawing/2014/main" id="{36E17D95-9C51-4207-98AA-8839F6283693}"/>
                </a:ext>
              </a:extLst>
            </p:cNvPr>
            <p:cNvSpPr/>
            <p:nvPr/>
          </p:nvSpPr>
          <p:spPr>
            <a:xfrm>
              <a:off x="5350533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5" name="Oval 34">
              <a:extLst>
                <a:ext uri="{FF2B5EF4-FFF2-40B4-BE49-F238E27FC236}">
                  <a16:creationId xmlns:a16="http://schemas.microsoft.com/office/drawing/2014/main" id="{9EA99C13-8F2C-455C-9F61-DF8634034C61}"/>
                </a:ext>
              </a:extLst>
            </p:cNvPr>
            <p:cNvSpPr/>
            <p:nvPr/>
          </p:nvSpPr>
          <p:spPr>
            <a:xfrm>
              <a:off x="5802244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6" name="Oval 35">
              <a:extLst>
                <a:ext uri="{FF2B5EF4-FFF2-40B4-BE49-F238E27FC236}">
                  <a16:creationId xmlns:a16="http://schemas.microsoft.com/office/drawing/2014/main" id="{59BDD4AB-5ED0-4C82-BDF2-EE661832B2F6}"/>
                </a:ext>
              </a:extLst>
            </p:cNvPr>
            <p:cNvSpPr/>
            <p:nvPr/>
          </p:nvSpPr>
          <p:spPr>
            <a:xfrm>
              <a:off x="6253955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67" name="Oval 36">
              <a:extLst>
                <a:ext uri="{FF2B5EF4-FFF2-40B4-BE49-F238E27FC236}">
                  <a16:creationId xmlns:a16="http://schemas.microsoft.com/office/drawing/2014/main" id="{F5FB2148-FEB2-489D-BC53-6F1B3A24E263}"/>
                </a:ext>
              </a:extLst>
            </p:cNvPr>
            <p:cNvSpPr/>
            <p:nvPr/>
          </p:nvSpPr>
          <p:spPr>
            <a:xfrm>
              <a:off x="6705666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0" name="Oval 38">
              <a:extLst>
                <a:ext uri="{FF2B5EF4-FFF2-40B4-BE49-F238E27FC236}">
                  <a16:creationId xmlns:a16="http://schemas.microsoft.com/office/drawing/2014/main" id="{2BABAD09-52DC-4ABC-BE7C-F6C352428FD6}"/>
                </a:ext>
              </a:extLst>
            </p:cNvPr>
            <p:cNvSpPr/>
            <p:nvPr/>
          </p:nvSpPr>
          <p:spPr>
            <a:xfrm>
              <a:off x="7157377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2" name="Oval 44">
              <a:extLst>
                <a:ext uri="{FF2B5EF4-FFF2-40B4-BE49-F238E27FC236}">
                  <a16:creationId xmlns:a16="http://schemas.microsoft.com/office/drawing/2014/main" id="{A4CB6263-157D-4076-8FAD-C6A9C57D6448}"/>
                </a:ext>
              </a:extLst>
            </p:cNvPr>
            <p:cNvSpPr/>
            <p:nvPr/>
          </p:nvSpPr>
          <p:spPr>
            <a:xfrm>
              <a:off x="7609088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3" name="Oval 45">
              <a:extLst>
                <a:ext uri="{FF2B5EF4-FFF2-40B4-BE49-F238E27FC236}">
                  <a16:creationId xmlns:a16="http://schemas.microsoft.com/office/drawing/2014/main" id="{FC1186BF-6BFF-49C1-8DBF-47D5A7AED778}"/>
                </a:ext>
              </a:extLst>
            </p:cNvPr>
            <p:cNvSpPr/>
            <p:nvPr/>
          </p:nvSpPr>
          <p:spPr>
            <a:xfrm>
              <a:off x="8060799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4" name="Oval 46">
              <a:extLst>
                <a:ext uri="{FF2B5EF4-FFF2-40B4-BE49-F238E27FC236}">
                  <a16:creationId xmlns:a16="http://schemas.microsoft.com/office/drawing/2014/main" id="{2658B8FF-A8C5-4777-ACB6-EA6D645C6FF3}"/>
                </a:ext>
              </a:extLst>
            </p:cNvPr>
            <p:cNvSpPr/>
            <p:nvPr/>
          </p:nvSpPr>
          <p:spPr>
            <a:xfrm>
              <a:off x="8512510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5" name="Oval 48">
              <a:extLst>
                <a:ext uri="{FF2B5EF4-FFF2-40B4-BE49-F238E27FC236}">
                  <a16:creationId xmlns:a16="http://schemas.microsoft.com/office/drawing/2014/main" id="{E2AC9FC4-7E23-4F7D-97D0-996C08B51285}"/>
                </a:ext>
              </a:extLst>
            </p:cNvPr>
            <p:cNvSpPr/>
            <p:nvPr/>
          </p:nvSpPr>
          <p:spPr>
            <a:xfrm>
              <a:off x="8964221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6" name="Oval 50">
              <a:extLst>
                <a:ext uri="{FF2B5EF4-FFF2-40B4-BE49-F238E27FC236}">
                  <a16:creationId xmlns:a16="http://schemas.microsoft.com/office/drawing/2014/main" id="{5E234538-463E-4EEE-9EAA-D153D95285F9}"/>
                </a:ext>
              </a:extLst>
            </p:cNvPr>
            <p:cNvSpPr/>
            <p:nvPr/>
          </p:nvSpPr>
          <p:spPr>
            <a:xfrm>
              <a:off x="9415932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7" name="Oval 51">
              <a:extLst>
                <a:ext uri="{FF2B5EF4-FFF2-40B4-BE49-F238E27FC236}">
                  <a16:creationId xmlns:a16="http://schemas.microsoft.com/office/drawing/2014/main" id="{DF2E0C66-9EE1-49B6-8311-42ACD74C7F4E}"/>
                </a:ext>
              </a:extLst>
            </p:cNvPr>
            <p:cNvSpPr/>
            <p:nvPr/>
          </p:nvSpPr>
          <p:spPr>
            <a:xfrm>
              <a:off x="9867643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8" name="Oval 52">
              <a:extLst>
                <a:ext uri="{FF2B5EF4-FFF2-40B4-BE49-F238E27FC236}">
                  <a16:creationId xmlns:a16="http://schemas.microsoft.com/office/drawing/2014/main" id="{72196659-9813-4116-BB00-2D19B54EF885}"/>
                </a:ext>
              </a:extLst>
            </p:cNvPr>
            <p:cNvSpPr/>
            <p:nvPr/>
          </p:nvSpPr>
          <p:spPr>
            <a:xfrm>
              <a:off x="10319354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9" name="Oval 55">
              <a:extLst>
                <a:ext uri="{FF2B5EF4-FFF2-40B4-BE49-F238E27FC236}">
                  <a16:creationId xmlns:a16="http://schemas.microsoft.com/office/drawing/2014/main" id="{09A22E57-D6F0-4D3D-938F-DB09200C625A}"/>
                </a:ext>
              </a:extLst>
            </p:cNvPr>
            <p:cNvSpPr/>
            <p:nvPr/>
          </p:nvSpPr>
          <p:spPr>
            <a:xfrm>
              <a:off x="10771065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0" name="Oval 57">
              <a:extLst>
                <a:ext uri="{FF2B5EF4-FFF2-40B4-BE49-F238E27FC236}">
                  <a16:creationId xmlns:a16="http://schemas.microsoft.com/office/drawing/2014/main" id="{79D0D014-1303-4F28-A220-6E098246F574}"/>
                </a:ext>
              </a:extLst>
            </p:cNvPr>
            <p:cNvSpPr/>
            <p:nvPr/>
          </p:nvSpPr>
          <p:spPr>
            <a:xfrm>
              <a:off x="11222776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1" name="Oval 58">
              <a:extLst>
                <a:ext uri="{FF2B5EF4-FFF2-40B4-BE49-F238E27FC236}">
                  <a16:creationId xmlns:a16="http://schemas.microsoft.com/office/drawing/2014/main" id="{2DAD2D3C-5173-43FF-A531-9C42B74B5D93}"/>
                </a:ext>
              </a:extLst>
            </p:cNvPr>
            <p:cNvSpPr/>
            <p:nvPr/>
          </p:nvSpPr>
          <p:spPr>
            <a:xfrm>
              <a:off x="11674479" y="9675985"/>
              <a:ext cx="361950" cy="361950"/>
            </a:xfrm>
            <a:prstGeom prst="ellipse">
              <a:avLst/>
            </a:prstGeom>
            <a:solidFill>
              <a:schemeClr val="bg1">
                <a:lumMod val="85000"/>
                <a:lumOff val="1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2" name="Rectangle 12">
              <a:extLst>
                <a:ext uri="{FF2B5EF4-FFF2-40B4-BE49-F238E27FC236}">
                  <a16:creationId xmlns:a16="http://schemas.microsoft.com/office/drawing/2014/main" id="{F878BF51-DB59-441A-947E-46CE4B411982}"/>
                </a:ext>
              </a:extLst>
            </p:cNvPr>
            <p:cNvSpPr/>
            <p:nvPr/>
          </p:nvSpPr>
          <p:spPr>
            <a:xfrm>
              <a:off x="2055548" y="8942441"/>
              <a:ext cx="10112808" cy="758307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3" name="Rectangle 15">
              <a:extLst>
                <a:ext uri="{FF2B5EF4-FFF2-40B4-BE49-F238E27FC236}">
                  <a16:creationId xmlns:a16="http://schemas.microsoft.com/office/drawing/2014/main" id="{62338D23-933D-454C-98CC-C3EAD287025B}"/>
                </a:ext>
              </a:extLst>
            </p:cNvPr>
            <p:cNvSpPr/>
            <p:nvPr/>
          </p:nvSpPr>
          <p:spPr>
            <a:xfrm>
              <a:off x="2055548" y="10016985"/>
              <a:ext cx="10112808" cy="758307"/>
            </a:xfrm>
            <a:prstGeom prst="rect">
              <a:avLst/>
            </a:prstGeom>
            <a:solidFill>
              <a:schemeClr val="bg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4" name="TextBox 59">
              <a:extLst>
                <a:ext uri="{FF2B5EF4-FFF2-40B4-BE49-F238E27FC236}">
                  <a16:creationId xmlns:a16="http://schemas.microsoft.com/office/drawing/2014/main" id="{1BF737E0-CC65-4AB2-922E-1098E0EE0AAB}"/>
                </a:ext>
              </a:extLst>
            </p:cNvPr>
            <p:cNvSpPr txBox="1"/>
            <p:nvPr/>
          </p:nvSpPr>
          <p:spPr>
            <a:xfrm>
              <a:off x="4819415" y="10087432"/>
              <a:ext cx="3891204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800" b="1" cap="none" dirty="0">
                  <a:solidFill>
                    <a:srgbClr val="FFFFFF"/>
                  </a:solidFill>
                </a:rPr>
                <a:t>Timepix4</a:t>
              </a:r>
              <a:endParaRPr kumimoji="0" lang="en-NL" sz="28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85" name="TextBox 60">
              <a:extLst>
                <a:ext uri="{FF2B5EF4-FFF2-40B4-BE49-F238E27FC236}">
                  <a16:creationId xmlns:a16="http://schemas.microsoft.com/office/drawing/2014/main" id="{A193C697-9346-40A9-920A-C26FB9D76D52}"/>
                </a:ext>
              </a:extLst>
            </p:cNvPr>
            <p:cNvSpPr txBox="1"/>
            <p:nvPr/>
          </p:nvSpPr>
          <p:spPr>
            <a:xfrm>
              <a:off x="4854988" y="9022427"/>
              <a:ext cx="3891204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800" b="1" cap="none" dirty="0">
                  <a:solidFill>
                    <a:srgbClr val="FFFFFF"/>
                  </a:solidFill>
                </a:rPr>
                <a:t>Sensor</a:t>
              </a:r>
              <a:endParaRPr kumimoji="0" lang="en-NL" sz="28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86" name="TextBox 61">
              <a:extLst>
                <a:ext uri="{FF2B5EF4-FFF2-40B4-BE49-F238E27FC236}">
                  <a16:creationId xmlns:a16="http://schemas.microsoft.com/office/drawing/2014/main" id="{5AE43FE5-41C0-4668-A2E2-A33ACEDE7B4F}"/>
                </a:ext>
              </a:extLst>
            </p:cNvPr>
            <p:cNvSpPr txBox="1"/>
            <p:nvPr/>
          </p:nvSpPr>
          <p:spPr>
            <a:xfrm>
              <a:off x="519133" y="9346567"/>
              <a:ext cx="1624705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800" b="1" cap="none" dirty="0">
                  <a:solidFill>
                    <a:schemeClr val="bg1"/>
                  </a:solidFill>
                </a:rPr>
                <a:t>Bump 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800" b="1" cap="none" dirty="0">
                  <a:solidFill>
                    <a:schemeClr val="bg1"/>
                  </a:solidFill>
                </a:rPr>
                <a:t>bonds</a:t>
              </a:r>
              <a:endParaRPr kumimoji="0" lang="en-NL" sz="28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DC1A9F37-8C47-4CDA-B39E-830FEB7B07A7}"/>
              </a:ext>
            </a:extLst>
          </p:cNvPr>
          <p:cNvCxnSpPr>
            <a:cxnSpLocks/>
          </p:cNvCxnSpPr>
          <p:nvPr/>
        </p:nvCxnSpPr>
        <p:spPr>
          <a:xfrm>
            <a:off x="7930055" y="6337738"/>
            <a:ext cx="1592317" cy="0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0" name="Tekstvak 49">
            <a:extLst>
              <a:ext uri="{FF2B5EF4-FFF2-40B4-BE49-F238E27FC236}">
                <a16:creationId xmlns:a16="http://schemas.microsoft.com/office/drawing/2014/main" id="{10801703-7F12-4F6F-8421-A0BCD1F97A9B}"/>
              </a:ext>
            </a:extLst>
          </p:cNvPr>
          <p:cNvSpPr txBox="1"/>
          <p:nvPr/>
        </p:nvSpPr>
        <p:spPr>
          <a:xfrm>
            <a:off x="7983706" y="5471085"/>
            <a:ext cx="215352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cap="none" dirty="0">
                <a:solidFill>
                  <a:schemeClr val="bg1"/>
                </a:solidFill>
              </a:rPr>
              <a:t>2.5 cm</a:t>
            </a:r>
            <a:endParaRPr kumimoji="0" lang="en-US" sz="4800" b="1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217E46D6-2D66-4F5A-8DE1-6B4A0A1AB6EB}"/>
              </a:ext>
            </a:extLst>
          </p:cNvPr>
          <p:cNvSpPr txBox="1"/>
          <p:nvPr/>
        </p:nvSpPr>
        <p:spPr>
          <a:xfrm rot="16200000">
            <a:off x="6276714" y="6660128"/>
            <a:ext cx="215352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b="1" cap="none" dirty="0">
                <a:solidFill>
                  <a:schemeClr val="bg1"/>
                </a:solidFill>
              </a:rPr>
              <a:t>2.8 cm</a:t>
            </a:r>
            <a:endParaRPr kumimoji="0" lang="en-US" sz="4800" b="1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52" name="Rechte verbindingslijn met pijl 51">
            <a:extLst>
              <a:ext uri="{FF2B5EF4-FFF2-40B4-BE49-F238E27FC236}">
                <a16:creationId xmlns:a16="http://schemas.microsoft.com/office/drawing/2014/main" id="{8CC55C6B-53CB-4282-9AE7-7789009A7B79}"/>
              </a:ext>
            </a:extLst>
          </p:cNvPr>
          <p:cNvCxnSpPr>
            <a:cxnSpLocks/>
          </p:cNvCxnSpPr>
          <p:nvPr/>
        </p:nvCxnSpPr>
        <p:spPr>
          <a:xfrm flipV="1">
            <a:off x="7774103" y="6476873"/>
            <a:ext cx="0" cy="1806180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27381141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E1F8DF-F0F5-451F-9F72-1DDB4E7836CC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010642" y="3618901"/>
            <a:ext cx="11181358" cy="814654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57184DA-31AB-425F-8E05-10A6E51F9DD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30</a:t>
            </a:fld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05503B9-A920-441E-B48F-A8A419ED9C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323869"/>
            <a:ext cx="23114000" cy="1077218"/>
          </a:xfrm>
        </p:spPr>
        <p:txBody>
          <a:bodyPr/>
          <a:lstStyle/>
          <a:p>
            <a:r>
              <a:rPr lang="en-US" cap="none" dirty="0"/>
              <a:t>Angle scan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8445CF-02D6-48B5-A3B7-4D33DD6751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A71264F-1B86-4312-81B6-224AFE5BC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077" y="1624644"/>
            <a:ext cx="5665936" cy="208183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8DCA93D-381C-47E0-ABB7-BF052E9EAE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5" b="1609"/>
          <a:stretch/>
        </p:blipFill>
        <p:spPr>
          <a:xfrm>
            <a:off x="64034" y="2248066"/>
            <a:ext cx="3010011" cy="1063033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BF10B8A-D338-4519-AB56-6524DA8DB5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5" b="1940"/>
          <a:stretch/>
        </p:blipFill>
        <p:spPr>
          <a:xfrm>
            <a:off x="3074045" y="2262221"/>
            <a:ext cx="3010011" cy="1061946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3D26566-1DF6-4EBE-96AC-D059F603DE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7" b="1105"/>
          <a:stretch/>
        </p:blipFill>
        <p:spPr>
          <a:xfrm>
            <a:off x="6107354" y="2248066"/>
            <a:ext cx="2994039" cy="1063361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F76B79A-3F8F-4E19-AA75-1A76F0C247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6"/>
          <a:stretch/>
        </p:blipFill>
        <p:spPr>
          <a:xfrm>
            <a:off x="9091202" y="2262221"/>
            <a:ext cx="2958083" cy="10619462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CF471B63-21E3-4E84-AECA-DC2A4B13A60E}"/>
              </a:ext>
            </a:extLst>
          </p:cNvPr>
          <p:cNvSpPr txBox="1"/>
          <p:nvPr/>
        </p:nvSpPr>
        <p:spPr>
          <a:xfrm>
            <a:off x="898634" y="8685225"/>
            <a:ext cx="1115065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84°			86 ° 		  88 ° 			</a:t>
            </a:r>
            <a:r>
              <a:rPr lang="en-US" sz="4800" cap="none" dirty="0">
                <a:solidFill>
                  <a:schemeClr val="bg1"/>
                </a:solidFill>
              </a:rPr>
              <a:t>   </a:t>
            </a:r>
            <a:r>
              <a:rPr kumimoji="0" lang="en-US" sz="48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89 °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D1C2DA1-A98A-4F6A-A67C-CB40A04CAFFE}"/>
              </a:ext>
            </a:extLst>
          </p:cNvPr>
          <p:cNvSpPr txBox="1">
            <a:spLocks/>
          </p:cNvSpPr>
          <p:nvPr/>
        </p:nvSpPr>
        <p:spPr>
          <a:xfrm>
            <a:off x="418766" y="1410471"/>
            <a:ext cx="15505518" cy="8343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Measurement of the thickness is in agreement with specifications (250 µm) 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12" name="Tijdelijke aanduiding voor afbeelding 11" descr="Afbeelding met tekst, diagram, lijn, Perceel&#10;&#10;Automatisch gegenereerde beschrijving">
            <a:extLst>
              <a:ext uri="{FF2B5EF4-FFF2-40B4-BE49-F238E27FC236}">
                <a16:creationId xmlns:a16="http://schemas.microsoft.com/office/drawing/2014/main" id="{F68C585B-ABB8-9C24-0E91-4CA4E9ED2480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" r="541"/>
          <a:stretch>
            <a:fillRect/>
          </a:stretch>
        </p:blipFill>
        <p:spPr>
          <a:xfrm>
            <a:off x="12638792" y="3803265"/>
            <a:ext cx="11692759" cy="8502264"/>
          </a:xfr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7372E1E4-0FF9-B623-7244-D9FCF46B0F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65200" y="9526481"/>
            <a:ext cx="3246616" cy="110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4469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>
            <a:extLst>
              <a:ext uri="{FF2B5EF4-FFF2-40B4-BE49-F238E27FC236}">
                <a16:creationId xmlns:a16="http://schemas.microsoft.com/office/drawing/2014/main" id="{B8578685-DE23-176A-65B3-C8DBFDC15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0866" y="1633736"/>
            <a:ext cx="14185097" cy="104166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502114-63CB-977A-F05D-3861461AAE0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31</a:t>
            </a:fld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0A7DBA6-641A-F8B1-C5F5-89BC78684983}"/>
              </a:ext>
            </a:extLst>
          </p:cNvPr>
          <p:cNvSpPr txBox="1">
            <a:spLocks/>
          </p:cNvSpPr>
          <p:nvPr/>
        </p:nvSpPr>
        <p:spPr>
          <a:xfrm>
            <a:off x="449185" y="1665638"/>
            <a:ext cx="10121681" cy="29034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Time resolution seems best at 70 µm depth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The initial signal is 55 *70 eh/µm =~4000e-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Shape of the time resolution curve depends on threshold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Best time resolution at low threshold 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25E776-7158-4E61-4400-51B7FFAB2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647054E-F758-4C9E-A1B2-AC56CE315C92}"/>
              </a:ext>
            </a:extLst>
          </p:cNvPr>
          <p:cNvSpPr txBox="1">
            <a:spLocks/>
          </p:cNvSpPr>
          <p:nvPr/>
        </p:nvSpPr>
        <p:spPr>
          <a:xfrm>
            <a:off x="635000" y="496976"/>
            <a:ext cx="2304362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>
                <a:solidFill>
                  <a:schemeClr val="tx1"/>
                </a:solidFill>
              </a:rPr>
              <a:t>Time resolution as function of depth</a:t>
            </a:r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5584E9FC-44E3-4AD7-B722-4419F7B546AC}"/>
              </a:ext>
            </a:extLst>
          </p:cNvPr>
          <p:cNvSpPr/>
          <p:nvPr/>
        </p:nvSpPr>
        <p:spPr>
          <a:xfrm>
            <a:off x="9535068" y="8585968"/>
            <a:ext cx="352459" cy="252249"/>
          </a:xfrm>
          <a:prstGeom prst="round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1CAC113-EA6A-463A-9037-4610F1349D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t="24834" r="10260"/>
          <a:stretch/>
        </p:blipFill>
        <p:spPr>
          <a:xfrm>
            <a:off x="329785" y="6961821"/>
            <a:ext cx="10056419" cy="508854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44E6A81-FE76-4D68-B0FA-870E8990E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42777" y="4018903"/>
            <a:ext cx="3246616" cy="1100416"/>
          </a:xfrm>
          <a:prstGeom prst="rect">
            <a:avLst/>
          </a:prstGeom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FC089DE-5B15-4945-3130-94ECD580D744}"/>
              </a:ext>
            </a:extLst>
          </p:cNvPr>
          <p:cNvSpPr txBox="1">
            <a:spLocks/>
          </p:cNvSpPr>
          <p:nvPr/>
        </p:nvSpPr>
        <p:spPr>
          <a:xfrm>
            <a:off x="15376576" y="1800627"/>
            <a:ext cx="3244579" cy="594227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200" b="1" dirty="0"/>
              <a:t>Threshold scan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BD919B3-4B7B-8896-A3BA-45F95482229D}"/>
              </a:ext>
            </a:extLst>
          </p:cNvPr>
          <p:cNvSpPr txBox="1"/>
          <p:nvPr/>
        </p:nvSpPr>
        <p:spPr>
          <a:xfrm>
            <a:off x="9775605" y="7277754"/>
            <a:ext cx="138064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cap="none" dirty="0">
                <a:solidFill>
                  <a:schemeClr val="bg1"/>
                </a:solidFill>
              </a:rPr>
              <a:t>0 µm  </a:t>
            </a:r>
            <a:endParaRPr kumimoji="0" lang="en-US" sz="3200" b="0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F3B5C14-8A0B-735A-B4F1-A09DA2525633}"/>
              </a:ext>
            </a:extLst>
          </p:cNvPr>
          <p:cNvSpPr txBox="1"/>
          <p:nvPr/>
        </p:nvSpPr>
        <p:spPr>
          <a:xfrm>
            <a:off x="9808455" y="11082372"/>
            <a:ext cx="189802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cap="none" dirty="0">
                <a:solidFill>
                  <a:schemeClr val="bg1"/>
                </a:solidFill>
              </a:rPr>
              <a:t>250 µm  </a:t>
            </a:r>
            <a:endParaRPr kumimoji="0" lang="en-US" sz="3200" b="0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173071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 descr="Afbeelding met tekst, schermopname, Kleurrijkheid, lijn&#10;&#10;Automatisch gegenereerde beschrijving">
            <a:extLst>
              <a:ext uri="{FF2B5EF4-FFF2-40B4-BE49-F238E27FC236}">
                <a16:creationId xmlns:a16="http://schemas.microsoft.com/office/drawing/2014/main" id="{1FCD9811-69E4-C896-5CAC-00482D74A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067" y="7065743"/>
            <a:ext cx="7920000" cy="5815940"/>
          </a:xfrm>
          <a:prstGeom prst="rect">
            <a:avLst/>
          </a:prstGeom>
        </p:spPr>
      </p:pic>
      <p:pic>
        <p:nvPicPr>
          <p:cNvPr id="18" name="Afbeelding 17" descr="Afbeelding met tekst, schermopname, Kleurrijkheid, Elektrisch blauw&#10;&#10;Automatisch gegenereerde beschrijving">
            <a:extLst>
              <a:ext uri="{FF2B5EF4-FFF2-40B4-BE49-F238E27FC236}">
                <a16:creationId xmlns:a16="http://schemas.microsoft.com/office/drawing/2014/main" id="{CC9B5D5C-40B3-3137-26AA-AB0DFC9F9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68" y="6989376"/>
            <a:ext cx="7920000" cy="5815940"/>
          </a:xfrm>
          <a:prstGeom prst="rect">
            <a:avLst/>
          </a:prstGeom>
        </p:spPr>
      </p:pic>
      <p:pic>
        <p:nvPicPr>
          <p:cNvPr id="8" name="Afbeelding 7" descr="Afbeelding met tekst, schermopname, Kleurrijkheid, Elektrisch blauw&#10;&#10;Automatisch gegenereerde beschrijving">
            <a:extLst>
              <a:ext uri="{FF2B5EF4-FFF2-40B4-BE49-F238E27FC236}">
                <a16:creationId xmlns:a16="http://schemas.microsoft.com/office/drawing/2014/main" id="{0D7DEAAA-7FC8-C8C7-CD03-B76029443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7" y="6887731"/>
            <a:ext cx="7920000" cy="5815939"/>
          </a:xfrm>
          <a:prstGeom prst="rect">
            <a:avLst/>
          </a:prstGeom>
        </p:spPr>
      </p:pic>
      <p:pic>
        <p:nvPicPr>
          <p:cNvPr id="71" name="Picture 32">
            <a:extLst>
              <a:ext uri="{FF2B5EF4-FFF2-40B4-BE49-F238E27FC236}">
                <a16:creationId xmlns:a16="http://schemas.microsoft.com/office/drawing/2014/main" id="{0AC16BB5-1134-4FC1-845F-EA6C0B4D5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1603" y="1570619"/>
            <a:ext cx="11267268" cy="412785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502114-63CB-977A-F05D-3861461AAE0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25E776-7158-4E61-4400-51B7FFAB2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647054E-F758-4C9E-A1B2-AC56CE315C92}"/>
              </a:ext>
            </a:extLst>
          </p:cNvPr>
          <p:cNvSpPr txBox="1">
            <a:spLocks/>
          </p:cNvSpPr>
          <p:nvPr/>
        </p:nvSpPr>
        <p:spPr>
          <a:xfrm>
            <a:off x="635000" y="496976"/>
            <a:ext cx="2304362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 err="1">
                <a:solidFill>
                  <a:schemeClr val="tx1"/>
                </a:solidFill>
              </a:rPr>
              <a:t>Timewalk+drift</a:t>
            </a:r>
            <a:r>
              <a:rPr lang="en-US" sz="5000" dirty="0">
                <a:solidFill>
                  <a:schemeClr val="tx1"/>
                </a:solidFill>
              </a:rPr>
              <a:t> correction per depth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EE70B0CE-6D0E-4F60-BED6-F2E7CDD54582}"/>
              </a:ext>
            </a:extLst>
          </p:cNvPr>
          <p:cNvSpPr txBox="1">
            <a:spLocks/>
          </p:cNvSpPr>
          <p:nvPr/>
        </p:nvSpPr>
        <p:spPr>
          <a:xfrm>
            <a:off x="22381541" y="2308425"/>
            <a:ext cx="1328991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0 µm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313D2AFC-6282-4FE5-A649-6A2ACB3936EC}"/>
              </a:ext>
            </a:extLst>
          </p:cNvPr>
          <p:cNvSpPr txBox="1">
            <a:spLocks/>
          </p:cNvSpPr>
          <p:nvPr/>
        </p:nvSpPr>
        <p:spPr>
          <a:xfrm>
            <a:off x="22583982" y="3395528"/>
            <a:ext cx="1899660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250 µm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4EC6A91D-1976-43B6-B540-D7C06BCF0473}"/>
              </a:ext>
            </a:extLst>
          </p:cNvPr>
          <p:cNvCxnSpPr>
            <a:cxnSpLocks/>
          </p:cNvCxnSpPr>
          <p:nvPr/>
        </p:nvCxnSpPr>
        <p:spPr>
          <a:xfrm flipV="1">
            <a:off x="6298696" y="4112866"/>
            <a:ext cx="7592960" cy="3663533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Rechte verbindingslijn met pijl 68">
            <a:extLst>
              <a:ext uri="{FF2B5EF4-FFF2-40B4-BE49-F238E27FC236}">
                <a16:creationId xmlns:a16="http://schemas.microsoft.com/office/drawing/2014/main" id="{1B41EB3C-A0CA-4DA9-A40A-EEECD6667A83}"/>
              </a:ext>
            </a:extLst>
          </p:cNvPr>
          <p:cNvCxnSpPr>
            <a:cxnSpLocks/>
          </p:cNvCxnSpPr>
          <p:nvPr/>
        </p:nvCxnSpPr>
        <p:spPr>
          <a:xfrm flipV="1">
            <a:off x="14353320" y="4112866"/>
            <a:ext cx="1081121" cy="4652762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Rechte verbindingslijn met pijl 69">
            <a:extLst>
              <a:ext uri="{FF2B5EF4-FFF2-40B4-BE49-F238E27FC236}">
                <a16:creationId xmlns:a16="http://schemas.microsoft.com/office/drawing/2014/main" id="{E70B5A15-8A1A-48DA-92FF-3727840C9179}"/>
              </a:ext>
            </a:extLst>
          </p:cNvPr>
          <p:cNvCxnSpPr>
            <a:cxnSpLocks/>
          </p:cNvCxnSpPr>
          <p:nvPr/>
        </p:nvCxnSpPr>
        <p:spPr>
          <a:xfrm flipH="1" flipV="1">
            <a:off x="19219653" y="4112866"/>
            <a:ext cx="2288398" cy="4464668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7" name="Tekstvak 66">
            <a:extLst>
              <a:ext uri="{FF2B5EF4-FFF2-40B4-BE49-F238E27FC236}">
                <a16:creationId xmlns:a16="http://schemas.microsoft.com/office/drawing/2014/main" id="{43DEB5FA-0A69-4561-B0F4-556223626121}"/>
              </a:ext>
            </a:extLst>
          </p:cNvPr>
          <p:cNvSpPr txBox="1"/>
          <p:nvPr/>
        </p:nvSpPr>
        <p:spPr>
          <a:xfrm>
            <a:off x="4520719" y="7232661"/>
            <a:ext cx="4367048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preliminary</a:t>
            </a:r>
          </a:p>
        </p:txBody>
      </p:sp>
      <p:sp>
        <p:nvSpPr>
          <p:cNvPr id="68" name="Tekstvak 67">
            <a:extLst>
              <a:ext uri="{FF2B5EF4-FFF2-40B4-BE49-F238E27FC236}">
                <a16:creationId xmlns:a16="http://schemas.microsoft.com/office/drawing/2014/main" id="{7FB7BECD-4FC8-4B9A-B461-6BD1EA37760C}"/>
              </a:ext>
            </a:extLst>
          </p:cNvPr>
          <p:cNvSpPr txBox="1"/>
          <p:nvPr/>
        </p:nvSpPr>
        <p:spPr>
          <a:xfrm>
            <a:off x="12169796" y="7490057"/>
            <a:ext cx="4367048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preliminary</a:t>
            </a:r>
          </a:p>
        </p:txBody>
      </p:sp>
      <p:sp>
        <p:nvSpPr>
          <p:cNvPr id="72" name="Tekstvak 71">
            <a:extLst>
              <a:ext uri="{FF2B5EF4-FFF2-40B4-BE49-F238E27FC236}">
                <a16:creationId xmlns:a16="http://schemas.microsoft.com/office/drawing/2014/main" id="{75C7720A-7B18-4483-9A98-10444246A1DA}"/>
              </a:ext>
            </a:extLst>
          </p:cNvPr>
          <p:cNvSpPr txBox="1"/>
          <p:nvPr/>
        </p:nvSpPr>
        <p:spPr>
          <a:xfrm>
            <a:off x="19069132" y="7181966"/>
            <a:ext cx="4367048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preliminary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04C1A8D7-965E-439C-B96F-36416563DACB}"/>
              </a:ext>
            </a:extLst>
          </p:cNvPr>
          <p:cNvSpPr txBox="1">
            <a:spLocks/>
          </p:cNvSpPr>
          <p:nvPr/>
        </p:nvSpPr>
        <p:spPr>
          <a:xfrm>
            <a:off x="449185" y="1665639"/>
            <a:ext cx="10528827" cy="35685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 err="1"/>
              <a:t>Timewalk</a:t>
            </a:r>
            <a:r>
              <a:rPr lang="en-US" sz="3200" dirty="0"/>
              <a:t> curve is a mix of drift in sensor and </a:t>
            </a:r>
            <a:r>
              <a:rPr lang="en-US" sz="3200" dirty="0" err="1"/>
              <a:t>timewalk</a:t>
            </a: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Close to the ASIC </a:t>
            </a:r>
            <a:r>
              <a:rPr lang="en-US" sz="3200" dirty="0" err="1"/>
              <a:t>timewalk</a:t>
            </a:r>
            <a:r>
              <a:rPr lang="en-US" sz="3200" dirty="0"/>
              <a:t> dominated by initial signal</a:t>
            </a:r>
          </a:p>
          <a:p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Near the gain layer the charges come at once and therefore the slope of the curve is flatter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331564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D9EDD30-D462-388F-D924-B7173AAFC3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33</a:t>
            </a:fld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97CAF43-DDFD-BDB7-ECBF-019E6620F9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Starting up simulations to understand results</a:t>
            </a:r>
          </a:p>
        </p:txBody>
      </p:sp>
      <p:pic>
        <p:nvPicPr>
          <p:cNvPr id="11" name="Tijdelijke aanduiding voor afbeelding 10" descr="Afbeelding met tekst, schermopname, scherm, software&#10;&#10;Automatisch gegenereerde beschrijving">
            <a:extLst>
              <a:ext uri="{FF2B5EF4-FFF2-40B4-BE49-F238E27FC236}">
                <a16:creationId xmlns:a16="http://schemas.microsoft.com/office/drawing/2014/main" id="{75971449-4630-7279-8488-B5BA8CC625C7}"/>
              </a:ext>
            </a:extLst>
          </p:cNvPr>
          <p:cNvPicPr>
            <a:picLocks noGrp="1" noChangeAspect="1"/>
          </p:cNvPicPr>
          <p:nvPr>
            <p:ph type="pic" sz="half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6" t="5241" r="14229" b="12315"/>
          <a:stretch/>
        </p:blipFill>
        <p:spPr>
          <a:xfrm>
            <a:off x="16612422" y="4749703"/>
            <a:ext cx="7771578" cy="7458093"/>
          </a:xfr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02A12C3-63F7-8BFB-8D6C-534CB59E5821}"/>
              </a:ext>
            </a:extLst>
          </p:cNvPr>
          <p:cNvSpPr txBox="1">
            <a:spLocks/>
          </p:cNvSpPr>
          <p:nvPr/>
        </p:nvSpPr>
        <p:spPr>
          <a:xfrm>
            <a:off x="635000" y="1965633"/>
            <a:ext cx="16382948" cy="12809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Electric Field and weighting field are high at opposite side of the sensor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At the implants we are not close to velocity saturation, so higher Voltages in the future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D3C764A-1508-D8E3-4D80-FFC6832526AD}"/>
              </a:ext>
            </a:extLst>
          </p:cNvPr>
          <p:cNvSpPr txBox="1">
            <a:spLocks/>
          </p:cNvSpPr>
          <p:nvPr/>
        </p:nvSpPr>
        <p:spPr>
          <a:xfrm>
            <a:off x="672766" y="3780358"/>
            <a:ext cx="5514431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/>
              <a:t>Doping </a:t>
            </a:r>
            <a:r>
              <a:rPr lang="nl-NL" sz="4000" b="1" dirty="0" err="1"/>
              <a:t>concentration</a:t>
            </a:r>
            <a:endParaRPr lang="nl-NL" sz="4000" b="1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70D8925-4C17-C894-0C48-027FF0B1309B}"/>
              </a:ext>
            </a:extLst>
          </p:cNvPr>
          <p:cNvSpPr txBox="1">
            <a:spLocks/>
          </p:cNvSpPr>
          <p:nvPr/>
        </p:nvSpPr>
        <p:spPr>
          <a:xfrm>
            <a:off x="9068978" y="3793854"/>
            <a:ext cx="5067194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/>
              <a:t>Drift </a:t>
            </a:r>
            <a:r>
              <a:rPr lang="nl-NL" sz="4000" b="1" dirty="0" err="1"/>
              <a:t>Velocity</a:t>
            </a:r>
            <a:r>
              <a:rPr lang="nl-NL" sz="4000" b="1" dirty="0"/>
              <a:t> (200V)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B425CF6-C9BD-2F79-35D9-06BFE21CCE1E}"/>
              </a:ext>
            </a:extLst>
          </p:cNvPr>
          <p:cNvSpPr txBox="1">
            <a:spLocks/>
          </p:cNvSpPr>
          <p:nvPr/>
        </p:nvSpPr>
        <p:spPr>
          <a:xfrm>
            <a:off x="17017948" y="3861648"/>
            <a:ext cx="4974220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 err="1"/>
              <a:t>Weighting</a:t>
            </a:r>
            <a:r>
              <a:rPr lang="nl-NL" sz="4000" b="1" dirty="0"/>
              <a:t> </a:t>
            </a:r>
            <a:r>
              <a:rPr lang="nl-NL" sz="4000" b="1" dirty="0" err="1"/>
              <a:t>potential</a:t>
            </a:r>
            <a:endParaRPr lang="nl-NL" sz="4000" b="1" dirty="0"/>
          </a:p>
        </p:txBody>
      </p:sp>
      <p:pic>
        <p:nvPicPr>
          <p:cNvPr id="9" name="Tijdelijke aanduiding voor afbeelding 8" descr="Afbeelding met tekst, schermopname, scherm, software&#10;&#10;Automatisch gegenereerde beschrijving">
            <a:extLst>
              <a:ext uri="{FF2B5EF4-FFF2-40B4-BE49-F238E27FC236}">
                <a16:creationId xmlns:a16="http://schemas.microsoft.com/office/drawing/2014/main" id="{EF9FD8FC-3816-43A9-F2DD-ABDC8FF7E30A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0" t="4394" r="7614" b="11383"/>
          <a:stretch/>
        </p:blipFill>
        <p:spPr>
          <a:xfrm>
            <a:off x="8571269" y="4807659"/>
            <a:ext cx="8626251" cy="7458093"/>
          </a:xfrm>
        </p:spPr>
      </p:pic>
      <p:pic>
        <p:nvPicPr>
          <p:cNvPr id="13" name="Afbeelding 12" descr="Afbeelding met tekst, schermopname, scherm, diagram&#10;&#10;Automatisch gegenereerde beschrijving">
            <a:extLst>
              <a:ext uri="{FF2B5EF4-FFF2-40B4-BE49-F238E27FC236}">
                <a16:creationId xmlns:a16="http://schemas.microsoft.com/office/drawing/2014/main" id="{708B8DD2-658F-134C-D8C2-A41E54761F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8" t="3557" r="6472" b="12424"/>
          <a:stretch/>
        </p:blipFill>
        <p:spPr>
          <a:xfrm>
            <a:off x="947549" y="4915887"/>
            <a:ext cx="8146472" cy="7241635"/>
          </a:xfrm>
          <a:prstGeom prst="rect">
            <a:avLst/>
          </a:prstGeom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50476DC-7E0D-6AAA-A651-E906DDD81D42}"/>
              </a:ext>
            </a:extLst>
          </p:cNvPr>
          <p:cNvSpPr txBox="1">
            <a:spLocks/>
          </p:cNvSpPr>
          <p:nvPr/>
        </p:nvSpPr>
        <p:spPr>
          <a:xfrm>
            <a:off x="10266122" y="9511987"/>
            <a:ext cx="2984892" cy="1332891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/>
              <a:t> </a:t>
            </a:r>
          </a:p>
          <a:p>
            <a:pPr algn="ctr"/>
            <a:r>
              <a:rPr lang="nl-NL" sz="4000" b="1" dirty="0" err="1"/>
              <a:t>preliminary</a:t>
            </a:r>
            <a:endParaRPr lang="nl-NL" sz="4000" b="1" dirty="0"/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E47983C5-518F-C2AF-D9FE-B1090F3E8422}"/>
              </a:ext>
            </a:extLst>
          </p:cNvPr>
          <p:cNvCxnSpPr>
            <a:cxnSpLocks/>
          </p:cNvCxnSpPr>
          <p:nvPr/>
        </p:nvCxnSpPr>
        <p:spPr>
          <a:xfrm>
            <a:off x="1082123" y="5193102"/>
            <a:ext cx="0" cy="6964420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1A0EF2DC-F7F6-B9CB-C764-B7A09BB1CF55}"/>
              </a:ext>
            </a:extLst>
          </p:cNvPr>
          <p:cNvCxnSpPr>
            <a:cxnSpLocks/>
          </p:cNvCxnSpPr>
          <p:nvPr/>
        </p:nvCxnSpPr>
        <p:spPr>
          <a:xfrm>
            <a:off x="1311215" y="12247489"/>
            <a:ext cx="4520242" cy="0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ECDA6830-3C4D-024A-3C76-E83CC61DCB0A}"/>
              </a:ext>
            </a:extLst>
          </p:cNvPr>
          <p:cNvCxnSpPr>
            <a:cxnSpLocks/>
          </p:cNvCxnSpPr>
          <p:nvPr/>
        </p:nvCxnSpPr>
        <p:spPr>
          <a:xfrm>
            <a:off x="9342454" y="12265752"/>
            <a:ext cx="4632338" cy="0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F4273643-77A9-CAE6-5B53-76D1D0237B74}"/>
              </a:ext>
            </a:extLst>
          </p:cNvPr>
          <p:cNvCxnSpPr>
            <a:cxnSpLocks/>
          </p:cNvCxnSpPr>
          <p:nvPr/>
        </p:nvCxnSpPr>
        <p:spPr>
          <a:xfrm>
            <a:off x="17197520" y="12330878"/>
            <a:ext cx="4794648" cy="0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CFB4204-EA16-A0BC-AB31-45CB95D93CD0}"/>
              </a:ext>
            </a:extLst>
          </p:cNvPr>
          <p:cNvSpPr txBox="1">
            <a:spLocks/>
          </p:cNvSpPr>
          <p:nvPr/>
        </p:nvSpPr>
        <p:spPr>
          <a:xfrm>
            <a:off x="2445687" y="12254313"/>
            <a:ext cx="1968589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/>
              <a:t>165 µm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0F209E54-57BB-B4E1-F967-2053764BC1EE}"/>
              </a:ext>
            </a:extLst>
          </p:cNvPr>
          <p:cNvSpPr txBox="1">
            <a:spLocks/>
          </p:cNvSpPr>
          <p:nvPr/>
        </p:nvSpPr>
        <p:spPr>
          <a:xfrm>
            <a:off x="10618280" y="12265752"/>
            <a:ext cx="1968589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/>
              <a:t>165 µm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302802F-55FE-BB49-F839-638D648B3F51}"/>
              </a:ext>
            </a:extLst>
          </p:cNvPr>
          <p:cNvSpPr txBox="1">
            <a:spLocks/>
          </p:cNvSpPr>
          <p:nvPr/>
        </p:nvSpPr>
        <p:spPr>
          <a:xfrm>
            <a:off x="18582261" y="12272922"/>
            <a:ext cx="1968589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/>
              <a:t>165 µm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82C84074-527D-B7E0-6DAB-89B106BDA56C}"/>
              </a:ext>
            </a:extLst>
          </p:cNvPr>
          <p:cNvSpPr txBox="1">
            <a:spLocks/>
          </p:cNvSpPr>
          <p:nvPr/>
        </p:nvSpPr>
        <p:spPr>
          <a:xfrm>
            <a:off x="-119274" y="7490739"/>
            <a:ext cx="1290872" cy="1332891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/>
              <a:t>250 µm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D6CF1E89-47BB-1510-C0AF-E47EB27DD4F4}"/>
              </a:ext>
            </a:extLst>
          </p:cNvPr>
          <p:cNvSpPr txBox="1">
            <a:spLocks/>
          </p:cNvSpPr>
          <p:nvPr/>
        </p:nvSpPr>
        <p:spPr>
          <a:xfrm>
            <a:off x="18102398" y="6728416"/>
            <a:ext cx="2984892" cy="1332891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/>
              <a:t> </a:t>
            </a:r>
          </a:p>
          <a:p>
            <a:pPr algn="ctr"/>
            <a:r>
              <a:rPr lang="nl-NL" sz="4000" b="1" dirty="0" err="1"/>
              <a:t>preliminary</a:t>
            </a:r>
            <a:endParaRPr lang="nl-NL" sz="4000" b="1" dirty="0"/>
          </a:p>
        </p:txBody>
      </p:sp>
      <p:sp>
        <p:nvSpPr>
          <p:cNvPr id="22" name="Tijdelijke aanduiding voor voettekst 5">
            <a:extLst>
              <a:ext uri="{FF2B5EF4-FFF2-40B4-BE49-F238E27FC236}">
                <a16:creationId xmlns:a16="http://schemas.microsoft.com/office/drawing/2014/main" id="{B0C07B7E-84B4-3587-30EE-F34170561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</p:spPr>
        <p:txBody>
          <a:bodyPr/>
          <a:lstStyle/>
          <a:p>
            <a:pPr algn="ctr"/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4A3CD01-BFD4-24C4-DAB4-958A46C1C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6463" y="1551984"/>
            <a:ext cx="6575028" cy="197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2714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D9EDD30-D462-388F-D924-B7173AAFC3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34</a:t>
            </a:fld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97CAF43-DDFD-BDB7-ECBF-019E6620F9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1" y="635000"/>
            <a:ext cx="6932280" cy="3231654"/>
          </a:xfrm>
        </p:spPr>
        <p:txBody>
          <a:bodyPr/>
          <a:lstStyle/>
          <a:p>
            <a:r>
              <a:rPr lang="en-GB" dirty="0"/>
              <a:t>Thin vs thick sensor in TCAD simulations</a:t>
            </a:r>
          </a:p>
        </p:txBody>
      </p:sp>
      <p:pic>
        <p:nvPicPr>
          <p:cNvPr id="11" name="Tijdelijke aanduiding voor afbeelding 10" descr="Afbeelding met tekst, schermopname, scherm, software&#10;&#10;Automatisch gegenereerde beschrijving">
            <a:extLst>
              <a:ext uri="{FF2B5EF4-FFF2-40B4-BE49-F238E27FC236}">
                <a16:creationId xmlns:a16="http://schemas.microsoft.com/office/drawing/2014/main" id="{75971449-4630-7279-8488-B5BA8CC625C7}"/>
              </a:ext>
            </a:extLst>
          </p:cNvPr>
          <p:cNvPicPr>
            <a:picLocks noGrp="1" noChangeAspect="1"/>
          </p:cNvPicPr>
          <p:nvPr>
            <p:ph type="pic" sz="half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6" t="5241" r="14229" b="12315"/>
          <a:stretch/>
        </p:blipFill>
        <p:spPr>
          <a:xfrm>
            <a:off x="16612422" y="4749703"/>
            <a:ext cx="7771578" cy="7458093"/>
          </a:xfr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D3C764A-1508-D8E3-4D80-FFC6832526AD}"/>
              </a:ext>
            </a:extLst>
          </p:cNvPr>
          <p:cNvSpPr txBox="1">
            <a:spLocks/>
          </p:cNvSpPr>
          <p:nvPr/>
        </p:nvSpPr>
        <p:spPr>
          <a:xfrm>
            <a:off x="814120" y="4195138"/>
            <a:ext cx="5514431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/>
              <a:t>Doping </a:t>
            </a:r>
            <a:r>
              <a:rPr lang="nl-NL" sz="4000" b="1" dirty="0" err="1"/>
              <a:t>concentration</a:t>
            </a:r>
            <a:endParaRPr lang="nl-NL" sz="4000" b="1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70D8925-4C17-C894-0C48-027FF0B1309B}"/>
              </a:ext>
            </a:extLst>
          </p:cNvPr>
          <p:cNvSpPr txBox="1">
            <a:spLocks/>
          </p:cNvSpPr>
          <p:nvPr/>
        </p:nvSpPr>
        <p:spPr>
          <a:xfrm>
            <a:off x="9373425" y="231642"/>
            <a:ext cx="5067194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/>
              <a:t>Drift </a:t>
            </a:r>
            <a:r>
              <a:rPr lang="nl-NL" sz="4000" b="1" dirty="0" err="1"/>
              <a:t>Velocity</a:t>
            </a:r>
            <a:r>
              <a:rPr lang="nl-NL" sz="4000" b="1" dirty="0"/>
              <a:t> (200V)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B425CF6-C9BD-2F79-35D9-06BFE21CCE1E}"/>
              </a:ext>
            </a:extLst>
          </p:cNvPr>
          <p:cNvSpPr txBox="1">
            <a:spLocks/>
          </p:cNvSpPr>
          <p:nvPr/>
        </p:nvSpPr>
        <p:spPr>
          <a:xfrm>
            <a:off x="17017948" y="3861648"/>
            <a:ext cx="4974220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 err="1"/>
              <a:t>Weighting</a:t>
            </a:r>
            <a:r>
              <a:rPr lang="nl-NL" sz="4000" b="1" dirty="0"/>
              <a:t> </a:t>
            </a:r>
            <a:r>
              <a:rPr lang="nl-NL" sz="4000" b="1" dirty="0" err="1"/>
              <a:t>potential</a:t>
            </a:r>
            <a:endParaRPr lang="nl-NL" sz="4000" b="1" dirty="0"/>
          </a:p>
        </p:txBody>
      </p:sp>
      <p:pic>
        <p:nvPicPr>
          <p:cNvPr id="9" name="Tijdelijke aanduiding voor afbeelding 8" descr="Afbeelding met tekst, schermopname, scherm, software&#10;&#10;Automatisch gegenereerde beschrijving">
            <a:extLst>
              <a:ext uri="{FF2B5EF4-FFF2-40B4-BE49-F238E27FC236}">
                <a16:creationId xmlns:a16="http://schemas.microsoft.com/office/drawing/2014/main" id="{EF9FD8FC-3816-43A9-F2DD-ABDC8FF7E30A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0" t="4394" r="7614" b="11383"/>
          <a:stretch/>
        </p:blipFill>
        <p:spPr>
          <a:xfrm>
            <a:off x="8571269" y="4807659"/>
            <a:ext cx="8626251" cy="7458093"/>
          </a:xfrm>
        </p:spPr>
      </p:pic>
      <p:pic>
        <p:nvPicPr>
          <p:cNvPr id="13" name="Afbeelding 12" descr="Afbeelding met tekst, schermopname, scherm, diagram&#10;&#10;Automatisch gegenereerde beschrijving">
            <a:extLst>
              <a:ext uri="{FF2B5EF4-FFF2-40B4-BE49-F238E27FC236}">
                <a16:creationId xmlns:a16="http://schemas.microsoft.com/office/drawing/2014/main" id="{708B8DD2-658F-134C-D8C2-A41E54761F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8" t="3557" r="6472" b="12424"/>
          <a:stretch/>
        </p:blipFill>
        <p:spPr>
          <a:xfrm>
            <a:off x="947549" y="4915887"/>
            <a:ext cx="8146472" cy="7241635"/>
          </a:xfrm>
          <a:prstGeom prst="rect">
            <a:avLst/>
          </a:prstGeom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50476DC-7E0D-6AAA-A651-E906DDD81D42}"/>
              </a:ext>
            </a:extLst>
          </p:cNvPr>
          <p:cNvSpPr txBox="1">
            <a:spLocks/>
          </p:cNvSpPr>
          <p:nvPr/>
        </p:nvSpPr>
        <p:spPr>
          <a:xfrm>
            <a:off x="10266122" y="9511987"/>
            <a:ext cx="2984892" cy="1332891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/>
              <a:t> </a:t>
            </a:r>
          </a:p>
          <a:p>
            <a:pPr algn="ctr"/>
            <a:r>
              <a:rPr lang="nl-NL" sz="4000" b="1" dirty="0" err="1"/>
              <a:t>preliminary</a:t>
            </a:r>
            <a:endParaRPr lang="nl-NL" sz="4000" b="1" dirty="0"/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E47983C5-518F-C2AF-D9FE-B1090F3E8422}"/>
              </a:ext>
            </a:extLst>
          </p:cNvPr>
          <p:cNvCxnSpPr>
            <a:cxnSpLocks/>
          </p:cNvCxnSpPr>
          <p:nvPr/>
        </p:nvCxnSpPr>
        <p:spPr>
          <a:xfrm>
            <a:off x="1082123" y="5193102"/>
            <a:ext cx="0" cy="6964420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1A0EF2DC-F7F6-B9CB-C764-B7A09BB1CF55}"/>
              </a:ext>
            </a:extLst>
          </p:cNvPr>
          <p:cNvCxnSpPr>
            <a:cxnSpLocks/>
          </p:cNvCxnSpPr>
          <p:nvPr/>
        </p:nvCxnSpPr>
        <p:spPr>
          <a:xfrm>
            <a:off x="1311215" y="12247489"/>
            <a:ext cx="4520242" cy="0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ECDA6830-3C4D-024A-3C76-E83CC61DCB0A}"/>
              </a:ext>
            </a:extLst>
          </p:cNvPr>
          <p:cNvCxnSpPr>
            <a:cxnSpLocks/>
          </p:cNvCxnSpPr>
          <p:nvPr/>
        </p:nvCxnSpPr>
        <p:spPr>
          <a:xfrm>
            <a:off x="9342454" y="12265752"/>
            <a:ext cx="4632338" cy="0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F4273643-77A9-CAE6-5B53-76D1D0237B74}"/>
              </a:ext>
            </a:extLst>
          </p:cNvPr>
          <p:cNvCxnSpPr>
            <a:cxnSpLocks/>
          </p:cNvCxnSpPr>
          <p:nvPr/>
        </p:nvCxnSpPr>
        <p:spPr>
          <a:xfrm>
            <a:off x="17197520" y="12330878"/>
            <a:ext cx="4794648" cy="0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CFB4204-EA16-A0BC-AB31-45CB95D93CD0}"/>
              </a:ext>
            </a:extLst>
          </p:cNvPr>
          <p:cNvSpPr txBox="1">
            <a:spLocks/>
          </p:cNvSpPr>
          <p:nvPr/>
        </p:nvSpPr>
        <p:spPr>
          <a:xfrm>
            <a:off x="2445687" y="12254313"/>
            <a:ext cx="1968589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/>
              <a:t>165 µm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0F209E54-57BB-B4E1-F967-2053764BC1EE}"/>
              </a:ext>
            </a:extLst>
          </p:cNvPr>
          <p:cNvSpPr txBox="1">
            <a:spLocks/>
          </p:cNvSpPr>
          <p:nvPr/>
        </p:nvSpPr>
        <p:spPr>
          <a:xfrm>
            <a:off x="10618280" y="12265752"/>
            <a:ext cx="1968589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/>
              <a:t>165 µm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302802F-55FE-BB49-F839-638D648B3F51}"/>
              </a:ext>
            </a:extLst>
          </p:cNvPr>
          <p:cNvSpPr txBox="1">
            <a:spLocks/>
          </p:cNvSpPr>
          <p:nvPr/>
        </p:nvSpPr>
        <p:spPr>
          <a:xfrm>
            <a:off x="18582261" y="12272922"/>
            <a:ext cx="1968589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/>
              <a:t>165 µm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82C84074-527D-B7E0-6DAB-89B106BDA56C}"/>
              </a:ext>
            </a:extLst>
          </p:cNvPr>
          <p:cNvSpPr txBox="1">
            <a:spLocks/>
          </p:cNvSpPr>
          <p:nvPr/>
        </p:nvSpPr>
        <p:spPr>
          <a:xfrm>
            <a:off x="-119274" y="7490739"/>
            <a:ext cx="1290872" cy="1332891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/>
              <a:t>250 µm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D6CF1E89-47BB-1510-C0AF-E47EB27DD4F4}"/>
              </a:ext>
            </a:extLst>
          </p:cNvPr>
          <p:cNvSpPr txBox="1">
            <a:spLocks/>
          </p:cNvSpPr>
          <p:nvPr/>
        </p:nvSpPr>
        <p:spPr>
          <a:xfrm>
            <a:off x="18102398" y="6728416"/>
            <a:ext cx="2984892" cy="1332891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/>
              <a:t> </a:t>
            </a:r>
          </a:p>
          <a:p>
            <a:pPr algn="ctr"/>
            <a:r>
              <a:rPr lang="nl-NL" sz="4000" b="1" dirty="0" err="1"/>
              <a:t>preliminary</a:t>
            </a:r>
            <a:endParaRPr lang="nl-NL" sz="4000" b="1" dirty="0"/>
          </a:p>
        </p:txBody>
      </p:sp>
      <p:sp>
        <p:nvSpPr>
          <p:cNvPr id="22" name="Tijdelijke aanduiding voor voettekst 5">
            <a:extLst>
              <a:ext uri="{FF2B5EF4-FFF2-40B4-BE49-F238E27FC236}">
                <a16:creationId xmlns:a16="http://schemas.microsoft.com/office/drawing/2014/main" id="{B0C07B7E-84B4-3587-30EE-F34170561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</p:spPr>
        <p:txBody>
          <a:bodyPr/>
          <a:lstStyle/>
          <a:p>
            <a:pPr algn="ctr"/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pic>
        <p:nvPicPr>
          <p:cNvPr id="4" name="Afbeelding 3" descr="Afbeelding met tekst, schermopname, scherm, Perceel&#10;&#10;Automatisch gegenereerde beschrijving">
            <a:extLst>
              <a:ext uri="{FF2B5EF4-FFF2-40B4-BE49-F238E27FC236}">
                <a16:creationId xmlns:a16="http://schemas.microsoft.com/office/drawing/2014/main" id="{470530EA-DC49-FDAC-69AC-5B31A9FEC5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3" t="27972" r="1874" b="31313"/>
          <a:stretch/>
        </p:blipFill>
        <p:spPr>
          <a:xfrm>
            <a:off x="8722250" y="908066"/>
            <a:ext cx="7091629" cy="2269853"/>
          </a:xfrm>
          <a:prstGeom prst="rect">
            <a:avLst/>
          </a:prstGeom>
        </p:spPr>
      </p:pic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767F3031-CC83-F466-1192-0C3F24489115}"/>
              </a:ext>
            </a:extLst>
          </p:cNvPr>
          <p:cNvCxnSpPr>
            <a:cxnSpLocks/>
          </p:cNvCxnSpPr>
          <p:nvPr/>
        </p:nvCxnSpPr>
        <p:spPr>
          <a:xfrm>
            <a:off x="8722250" y="1122514"/>
            <a:ext cx="0" cy="1689697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2DCB29EE-4E79-80AC-B78D-7C753840F68F}"/>
              </a:ext>
            </a:extLst>
          </p:cNvPr>
          <p:cNvSpPr txBox="1">
            <a:spLocks/>
          </p:cNvSpPr>
          <p:nvPr/>
        </p:nvSpPr>
        <p:spPr>
          <a:xfrm>
            <a:off x="7452796" y="1400696"/>
            <a:ext cx="1290872" cy="1332891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/>
              <a:t>50 µm</a:t>
            </a:r>
          </a:p>
        </p:txBody>
      </p: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F6E9A479-240C-E8C0-7AA3-52B260F2A376}"/>
              </a:ext>
            </a:extLst>
          </p:cNvPr>
          <p:cNvCxnSpPr>
            <a:cxnSpLocks/>
          </p:cNvCxnSpPr>
          <p:nvPr/>
        </p:nvCxnSpPr>
        <p:spPr>
          <a:xfrm>
            <a:off x="9012046" y="2947308"/>
            <a:ext cx="5428573" cy="0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F5087864-5C01-0C5B-02BD-A7A186E73033}"/>
              </a:ext>
            </a:extLst>
          </p:cNvPr>
          <p:cNvSpPr txBox="1">
            <a:spLocks/>
          </p:cNvSpPr>
          <p:nvPr/>
        </p:nvSpPr>
        <p:spPr>
          <a:xfrm>
            <a:off x="10774273" y="2911161"/>
            <a:ext cx="1968589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/>
              <a:t>165 µm</a:t>
            </a:r>
          </a:p>
        </p:txBody>
      </p:sp>
      <p:pic>
        <p:nvPicPr>
          <p:cNvPr id="18" name="Afbeelding 17" descr="Afbeelding met tekst, schermopname, Kleurrijkheid, diagram&#10;&#10;Automatisch gegenereerde beschrijving">
            <a:extLst>
              <a:ext uri="{FF2B5EF4-FFF2-40B4-BE49-F238E27FC236}">
                <a16:creationId xmlns:a16="http://schemas.microsoft.com/office/drawing/2014/main" id="{29C98663-D200-1B3B-E2F4-5293ABDF12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1" t="25729" b="33355"/>
          <a:stretch/>
        </p:blipFill>
        <p:spPr>
          <a:xfrm>
            <a:off x="16396219" y="764217"/>
            <a:ext cx="7771578" cy="2406289"/>
          </a:xfrm>
          <a:prstGeom prst="rect">
            <a:avLst/>
          </a:prstGeom>
        </p:spPr>
      </p:pic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221E017F-59A4-7694-8F16-DE184263DDA4}"/>
              </a:ext>
            </a:extLst>
          </p:cNvPr>
          <p:cNvSpPr txBox="1">
            <a:spLocks/>
          </p:cNvSpPr>
          <p:nvPr/>
        </p:nvSpPr>
        <p:spPr>
          <a:xfrm>
            <a:off x="15276597" y="1563669"/>
            <a:ext cx="1290872" cy="1332891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/>
              <a:t>50 µm</a:t>
            </a:r>
          </a:p>
        </p:txBody>
      </p: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15CF87C3-3E54-8946-7410-570E68461284}"/>
              </a:ext>
            </a:extLst>
          </p:cNvPr>
          <p:cNvCxnSpPr>
            <a:cxnSpLocks/>
          </p:cNvCxnSpPr>
          <p:nvPr/>
        </p:nvCxnSpPr>
        <p:spPr>
          <a:xfrm>
            <a:off x="16396219" y="1152763"/>
            <a:ext cx="0" cy="1930654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Rechte verbindingslijn met pijl 37">
            <a:extLst>
              <a:ext uri="{FF2B5EF4-FFF2-40B4-BE49-F238E27FC236}">
                <a16:creationId xmlns:a16="http://schemas.microsoft.com/office/drawing/2014/main" id="{CF206D90-C07A-DA4A-B0EB-A8F5282E86A3}"/>
              </a:ext>
            </a:extLst>
          </p:cNvPr>
          <p:cNvCxnSpPr>
            <a:cxnSpLocks/>
          </p:cNvCxnSpPr>
          <p:nvPr/>
        </p:nvCxnSpPr>
        <p:spPr>
          <a:xfrm>
            <a:off x="16465831" y="3178392"/>
            <a:ext cx="6258025" cy="0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2EC96F0A-40F2-ED56-D9E8-5F31EFBA2200}"/>
              </a:ext>
            </a:extLst>
          </p:cNvPr>
          <p:cNvSpPr txBox="1">
            <a:spLocks/>
          </p:cNvSpPr>
          <p:nvPr/>
        </p:nvSpPr>
        <p:spPr>
          <a:xfrm>
            <a:off x="18610548" y="3095128"/>
            <a:ext cx="1968589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/>
              <a:t>165 µm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AADD789B-06A4-DBAD-F98C-64D97A4B83F7}"/>
              </a:ext>
            </a:extLst>
          </p:cNvPr>
          <p:cNvSpPr txBox="1">
            <a:spLocks/>
          </p:cNvSpPr>
          <p:nvPr/>
        </p:nvSpPr>
        <p:spPr>
          <a:xfrm>
            <a:off x="9221378" y="3946254"/>
            <a:ext cx="5067194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/>
              <a:t>Drift </a:t>
            </a:r>
            <a:r>
              <a:rPr lang="nl-NL" sz="4000" b="1" dirty="0" err="1"/>
              <a:t>Velocity</a:t>
            </a:r>
            <a:r>
              <a:rPr lang="nl-NL" sz="4000" b="1" dirty="0"/>
              <a:t> (200V)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8FFAEF52-88AA-BA37-CBDD-C20016BA2BE0}"/>
              </a:ext>
            </a:extLst>
          </p:cNvPr>
          <p:cNvSpPr txBox="1">
            <a:spLocks/>
          </p:cNvSpPr>
          <p:nvPr/>
        </p:nvSpPr>
        <p:spPr>
          <a:xfrm>
            <a:off x="17197520" y="211189"/>
            <a:ext cx="4974220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b="1" dirty="0" err="1"/>
              <a:t>Weighting</a:t>
            </a:r>
            <a:r>
              <a:rPr lang="nl-NL" sz="4000" b="1" dirty="0"/>
              <a:t> </a:t>
            </a:r>
            <a:r>
              <a:rPr lang="nl-NL" sz="4000" b="1" dirty="0" err="1"/>
              <a:t>potential</a:t>
            </a:r>
            <a:endParaRPr lang="nl-NL" sz="4000" b="1" dirty="0"/>
          </a:p>
        </p:txBody>
      </p:sp>
    </p:spTree>
    <p:extLst>
      <p:ext uri="{BB962C8B-B14F-4D97-AF65-F5344CB8AC3E}">
        <p14:creationId xmlns:p14="http://schemas.microsoft.com/office/powerpoint/2010/main" val="193055431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B392A6-28EB-B9E1-4CBA-A7AD520699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35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FD9E46-00C3-97ED-3A19-6FA2705A43E2}"/>
              </a:ext>
            </a:extLst>
          </p:cNvPr>
          <p:cNvSpPr txBox="1">
            <a:spLocks/>
          </p:cNvSpPr>
          <p:nvPr/>
        </p:nvSpPr>
        <p:spPr>
          <a:xfrm>
            <a:off x="635000" y="496976"/>
            <a:ext cx="2304362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>
                <a:solidFill>
                  <a:schemeClr val="tx1"/>
                </a:solidFill>
              </a:rPr>
              <a:t>Optimal Time measurements in pixel detectors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88629B50-3882-428F-A1DD-2DF0E3AF12E4}"/>
              </a:ext>
            </a:extLst>
          </p:cNvPr>
          <p:cNvSpPr txBox="1">
            <a:spLocks/>
          </p:cNvSpPr>
          <p:nvPr/>
        </p:nvSpPr>
        <p:spPr>
          <a:xfrm>
            <a:off x="449183" y="1475139"/>
            <a:ext cx="20961879" cy="32860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3200" b="1" dirty="0"/>
              <a:t>Ballpark number estimation for a 100 </a:t>
            </a:r>
            <a:r>
              <a:rPr lang="en-US" sz="3200" b="1" dirty="0"/>
              <a:t>µ</a:t>
            </a:r>
            <a:r>
              <a:rPr lang="en-GB" sz="3200" b="1" dirty="0"/>
              <a:t>m sensor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3200" dirty="0"/>
              <a:t>Time-bin size of 25 ns/128 = 195 </a:t>
            </a:r>
            <a:r>
              <a:rPr lang="en-GB" sz="3200" dirty="0" err="1"/>
              <a:t>ps</a:t>
            </a:r>
            <a:r>
              <a:rPr lang="en-GB" sz="3200" dirty="0"/>
              <a:t> (= resolution of ~60 </a:t>
            </a:r>
            <a:r>
              <a:rPr lang="en-GB" sz="3200" dirty="0" err="1"/>
              <a:t>ps</a:t>
            </a:r>
            <a:r>
              <a:rPr lang="en-GB" sz="3200" dirty="0"/>
              <a:t>)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 Analog Front end depends on the charge of the signal (resolution ~90-100 </a:t>
            </a:r>
            <a:r>
              <a:rPr lang="en-US" sz="3200" dirty="0" err="1"/>
              <a:t>ps</a:t>
            </a:r>
            <a:r>
              <a:rPr lang="en-US" sz="3200" dirty="0"/>
              <a:t> for 100 µm planar measured)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 Sensor depends </a:t>
            </a:r>
            <a:r>
              <a:rPr lang="en-US" sz="3200" dirty="0" err="1"/>
              <a:t>biasvoltage</a:t>
            </a:r>
            <a:r>
              <a:rPr lang="en-US" sz="3200" dirty="0"/>
              <a:t>, threshold etc.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Analytical limit is 0.075T with T the time for collect all the charge (100 µm planar parallel plate, ~80 </a:t>
            </a:r>
            <a:r>
              <a:rPr lang="en-US" sz="3200" dirty="0" err="1"/>
              <a:t>ps</a:t>
            </a:r>
            <a:r>
              <a:rPr lang="en-US" sz="3200" dirty="0"/>
              <a:t>)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9" name="Tijdelijke aanduiding voor voettekst 2">
            <a:extLst>
              <a:ext uri="{FF2B5EF4-FFF2-40B4-BE49-F238E27FC236}">
                <a16:creationId xmlns:a16="http://schemas.microsoft.com/office/drawing/2014/main" id="{EF3FBA91-7275-C721-4578-C0268D417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</p:spPr>
        <p:txBody>
          <a:bodyPr/>
          <a:lstStyle/>
          <a:p>
            <a:r>
              <a:rPr lang="de-DE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DC191DF4-F849-9320-046C-F9C83DFCE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54" b="5899"/>
          <a:stretch/>
        </p:blipFill>
        <p:spPr>
          <a:xfrm>
            <a:off x="2437036" y="5670124"/>
            <a:ext cx="16492598" cy="5859071"/>
          </a:xfrm>
          <a:prstGeom prst="rect">
            <a:avLst/>
          </a:prstGeom>
        </p:spPr>
      </p:pic>
      <p:sp>
        <p:nvSpPr>
          <p:cNvPr id="40" name="Rechthoek 39">
            <a:extLst>
              <a:ext uri="{FF2B5EF4-FFF2-40B4-BE49-F238E27FC236}">
                <a16:creationId xmlns:a16="http://schemas.microsoft.com/office/drawing/2014/main" id="{D9249951-09F9-B661-63E3-3846A54F37DB}"/>
              </a:ext>
            </a:extLst>
          </p:cNvPr>
          <p:cNvSpPr/>
          <p:nvPr/>
        </p:nvSpPr>
        <p:spPr>
          <a:xfrm>
            <a:off x="8211491" y="5173488"/>
            <a:ext cx="5930178" cy="3991406"/>
          </a:xfrm>
          <a:prstGeom prst="rect">
            <a:avLst/>
          </a:prstGeom>
          <a:noFill/>
          <a:ln w="76200" cap="flat">
            <a:solidFill>
              <a:schemeClr val="bg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44A7593F-2EF4-C91F-6684-1823F755B641}"/>
              </a:ext>
            </a:extLst>
          </p:cNvPr>
          <p:cNvSpPr txBox="1"/>
          <p:nvPr/>
        </p:nvSpPr>
        <p:spPr>
          <a:xfrm>
            <a:off x="9774621" y="5228686"/>
            <a:ext cx="4367048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Analog front end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2D120F9B-2C78-B8A5-F35C-A0E176EF6A9F}"/>
              </a:ext>
            </a:extLst>
          </p:cNvPr>
          <p:cNvSpPr txBox="1">
            <a:spLocks/>
          </p:cNvSpPr>
          <p:nvPr/>
        </p:nvSpPr>
        <p:spPr>
          <a:xfrm>
            <a:off x="449183" y="4118149"/>
            <a:ext cx="14724989" cy="369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91439" tIns="45719" rIns="91439" bIns="45719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lang="en-GB" sz="1800" b="0" i="0" dirty="0" err="1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Riegler</a:t>
            </a:r>
            <a:r>
              <a:rPr lang="en-GB" sz="1800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, W. (2025). Time resolution limits in silicon sensors from Landau fluctuations and electronics noise. </a:t>
            </a:r>
            <a:r>
              <a:rPr lang="en-GB" sz="1800" b="0" i="1" dirty="0" err="1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arXiv</a:t>
            </a:r>
            <a:r>
              <a:rPr lang="en-GB" sz="1800" b="0" i="1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preprint arXiv:2504.02570</a:t>
            </a:r>
            <a:r>
              <a:rPr lang="en-GB" sz="800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.</a:t>
            </a:r>
            <a:endParaRPr lang="en-GB" sz="2400" dirty="0">
              <a:highlight>
                <a:srgbClr val="FFFF00"/>
              </a:highlight>
            </a:endParaRP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6B05B0E6-E492-7E31-4E39-FE3D974A7CA3}"/>
              </a:ext>
            </a:extLst>
          </p:cNvPr>
          <p:cNvSpPr txBox="1">
            <a:spLocks/>
          </p:cNvSpPr>
          <p:nvPr/>
        </p:nvSpPr>
        <p:spPr>
          <a:xfrm>
            <a:off x="1465267" y="11016638"/>
            <a:ext cx="19945795" cy="1025114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6000" dirty="0"/>
              <a:t>	</a:t>
            </a:r>
            <a:r>
              <a:rPr lang="en-US" sz="5400" dirty="0"/>
              <a:t>~140 </a:t>
            </a:r>
            <a:r>
              <a:rPr lang="en-US" sz="5400" dirty="0" err="1"/>
              <a:t>ps</a:t>
            </a:r>
            <a:r>
              <a:rPr lang="en-US" sz="5400" dirty="0"/>
              <a:t>		=	~80 </a:t>
            </a:r>
            <a:r>
              <a:rPr lang="en-US" sz="5400" dirty="0" err="1"/>
              <a:t>ps</a:t>
            </a:r>
            <a:r>
              <a:rPr lang="en-US" sz="5400" dirty="0"/>
              <a:t>  + 		~95 </a:t>
            </a:r>
            <a:r>
              <a:rPr lang="en-US" sz="5400" dirty="0" err="1"/>
              <a:t>ps</a:t>
            </a:r>
            <a:r>
              <a:rPr lang="en-US" sz="5400" dirty="0"/>
              <a:t>		  + 60 </a:t>
            </a:r>
            <a:r>
              <a:rPr lang="en-US" sz="5400" dirty="0" err="1"/>
              <a:t>ps</a:t>
            </a:r>
            <a:r>
              <a:rPr lang="en-US" sz="5400" dirty="0"/>
              <a:t>	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DB42C719-D424-4622-379F-EC8D0A3C46C5}"/>
              </a:ext>
            </a:extLst>
          </p:cNvPr>
          <p:cNvSpPr txBox="1">
            <a:spLocks/>
          </p:cNvSpPr>
          <p:nvPr/>
        </p:nvSpPr>
        <p:spPr>
          <a:xfrm>
            <a:off x="1540753" y="11609848"/>
            <a:ext cx="19945795" cy="1025114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6000" dirty="0"/>
              <a:t>	</a:t>
            </a:r>
            <a:r>
              <a:rPr lang="en-US" sz="3600" dirty="0"/>
              <a:t>calculated		=analytically calculated + assumed/measured + assumed</a:t>
            </a:r>
            <a:r>
              <a:rPr lang="en-US" sz="6000" dirty="0"/>
              <a:t>	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2AC97A54-3965-FDFD-0B72-21E8E858EF1D}"/>
              </a:ext>
            </a:extLst>
          </p:cNvPr>
          <p:cNvSpPr/>
          <p:nvPr/>
        </p:nvSpPr>
        <p:spPr>
          <a:xfrm>
            <a:off x="15838098" y="8183453"/>
            <a:ext cx="2432649" cy="102511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981547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4A02DDC-59DB-3C83-5370-0702FB58B0E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36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25406CD-B6B5-06C5-44B9-C91458F27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2171001-759E-CC8C-F124-3F303CA6D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888" y="3514204"/>
            <a:ext cx="14957598" cy="8525395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1A07007-3090-458D-066D-A07D38702DCC}"/>
              </a:ext>
            </a:extLst>
          </p:cNvPr>
          <p:cNvSpPr txBox="1">
            <a:spLocks/>
          </p:cNvSpPr>
          <p:nvPr/>
        </p:nvSpPr>
        <p:spPr>
          <a:xfrm>
            <a:off x="2976562" y="11998979"/>
            <a:ext cx="17392650" cy="461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91439" tIns="45719" rIns="91439" bIns="45719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2400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Helvetica Neue"/>
              </a:rPr>
              <a:t>Giacomini, G. (2023). LGAD-Based Silicon Sensors for 4D Detectors. </a:t>
            </a:r>
            <a:r>
              <a:rPr lang="en-GB" sz="2400" b="0" i="1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Helvetica Neue"/>
              </a:rPr>
              <a:t>Sensors</a:t>
            </a:r>
            <a:r>
              <a:rPr lang="en-GB" sz="2400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Helvetica Neue"/>
              </a:rPr>
              <a:t>, </a:t>
            </a:r>
            <a:r>
              <a:rPr lang="en-GB" sz="2400" b="0" i="1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Helvetica Neue"/>
              </a:rPr>
              <a:t>23</a:t>
            </a:r>
            <a:r>
              <a:rPr lang="en-GB" sz="2400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Helvetica Neue"/>
              </a:rPr>
              <a:t>(4), 2132. https://doi.org/10.3390/s23042132</a:t>
            </a:r>
            <a:endParaRPr lang="en-GB" sz="2400" dirty="0">
              <a:highlight>
                <a:srgbClr val="FFFF00"/>
              </a:highlight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93FDFF0-ACEE-F091-95C7-5F74F3FD6B7C}"/>
              </a:ext>
            </a:extLst>
          </p:cNvPr>
          <p:cNvSpPr txBox="1">
            <a:spLocks/>
          </p:cNvSpPr>
          <p:nvPr/>
        </p:nvSpPr>
        <p:spPr>
          <a:xfrm>
            <a:off x="635000" y="496976"/>
            <a:ext cx="2304362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>
                <a:solidFill>
                  <a:schemeClr val="tx1"/>
                </a:solidFill>
              </a:rPr>
              <a:t>Cross section LGAD</a:t>
            </a:r>
          </a:p>
        </p:txBody>
      </p:sp>
    </p:spTree>
    <p:extLst>
      <p:ext uri="{BB962C8B-B14F-4D97-AF65-F5344CB8AC3E}">
        <p14:creationId xmlns:p14="http://schemas.microsoft.com/office/powerpoint/2010/main" val="23007006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ijdelijke aanduiding voor afbeelding 20">
            <a:extLst>
              <a:ext uri="{FF2B5EF4-FFF2-40B4-BE49-F238E27FC236}">
                <a16:creationId xmlns:a16="http://schemas.microsoft.com/office/drawing/2014/main" id="{AF2BEBEB-559A-45BA-AD76-278552E25292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r="813"/>
          <a:stretch>
            <a:fillRect/>
          </a:stretch>
        </p:blipFill>
        <p:spPr>
          <a:xfrm>
            <a:off x="11518900" y="0"/>
            <a:ext cx="12865100" cy="12880975"/>
          </a:xfr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B5A5965-7FA4-4E95-934D-1F6434AE078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37</a:t>
            </a:fld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7041B8-F568-45D4-85E4-D44233D8C8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000" y="635000"/>
            <a:ext cx="11181358" cy="769441"/>
          </a:xfrm>
        </p:spPr>
        <p:txBody>
          <a:bodyPr/>
          <a:lstStyle/>
          <a:p>
            <a:r>
              <a:rPr lang="en-US" cap="none" dirty="0"/>
              <a:t>Gain determination in the lab</a:t>
            </a:r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B5B6359-8AA0-407C-BFE5-23A82410D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557982C-7D3D-4FAA-B58C-8DCB6CB9AC19}"/>
              </a:ext>
            </a:extLst>
          </p:cNvPr>
          <p:cNvSpPr txBox="1">
            <a:spLocks/>
          </p:cNvSpPr>
          <p:nvPr/>
        </p:nvSpPr>
        <p:spPr>
          <a:xfrm>
            <a:off x="627116" y="1800149"/>
            <a:ext cx="10298387" cy="29098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Radio-active source measurement in lab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Known energy deposit of the 60 keV x-ray peak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No gain border comparison with gain region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Gain is 4.1 ± 0.1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3200" dirty="0"/>
              <a:t>Gain lower than optimal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9D2328FD-D52A-4D7D-B074-3DB763A82C8D}"/>
              </a:ext>
            </a:extLst>
          </p:cNvPr>
          <p:cNvSpPr txBox="1">
            <a:spLocks/>
          </p:cNvSpPr>
          <p:nvPr/>
        </p:nvSpPr>
        <p:spPr>
          <a:xfrm>
            <a:off x="20361456" y="7696807"/>
            <a:ext cx="2218657" cy="655782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3600" dirty="0" err="1"/>
              <a:t>calibrated</a:t>
            </a:r>
            <a:endParaRPr lang="nl-NL" sz="360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BA04781-34F6-4370-9D5D-7D8FA04260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"/>
          <a:stretch/>
        </p:blipFill>
        <p:spPr>
          <a:xfrm>
            <a:off x="18161178" y="16509"/>
            <a:ext cx="5665635" cy="6202208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07CDB1-5C58-4310-BD81-D8423F0AAD0D}"/>
              </a:ext>
            </a:extLst>
          </p:cNvPr>
          <p:cNvSpPr txBox="1">
            <a:spLocks/>
          </p:cNvSpPr>
          <p:nvPr/>
        </p:nvSpPr>
        <p:spPr>
          <a:xfrm>
            <a:off x="21470784" y="11302894"/>
            <a:ext cx="1518145" cy="532672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2800" dirty="0"/>
              <a:t>16.5 </a:t>
            </a:r>
            <a:r>
              <a:rPr lang="nl-NL" sz="2800" dirty="0" err="1"/>
              <a:t>ke</a:t>
            </a:r>
            <a:r>
              <a:rPr lang="nl-NL" sz="2800" dirty="0"/>
              <a:t>-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F4C8BE6-EFA3-4DC2-9C49-251465449B12}"/>
              </a:ext>
            </a:extLst>
          </p:cNvPr>
          <p:cNvSpPr txBox="1">
            <a:spLocks/>
          </p:cNvSpPr>
          <p:nvPr/>
        </p:nvSpPr>
        <p:spPr>
          <a:xfrm>
            <a:off x="18896502" y="5461540"/>
            <a:ext cx="3570206" cy="646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wrap="none" lIns="91439" tIns="45719" rIns="91439" bIns="45719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endParaRPr lang="en-US" sz="1800" dirty="0">
              <a:highlight>
                <a:srgbClr val="FFFF00"/>
              </a:highlight>
            </a:endParaRPr>
          </a:p>
          <a:p>
            <a:r>
              <a:rPr lang="en-US" sz="1800" dirty="0">
                <a:highlight>
                  <a:srgbClr val="FFFF00"/>
                </a:highlight>
              </a:rPr>
              <a:t>P. </a:t>
            </a:r>
            <a:r>
              <a:rPr lang="en-US" sz="1800" dirty="0" err="1">
                <a:highlight>
                  <a:srgbClr val="FFFF00"/>
                </a:highlight>
              </a:rPr>
              <a:t>Svihra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b="1" dirty="0">
                <a:highlight>
                  <a:srgbClr val="FFFF00"/>
                </a:highlight>
              </a:rPr>
              <a:t>2024</a:t>
            </a:r>
            <a:r>
              <a:rPr lang="en-US" sz="1800" dirty="0">
                <a:highlight>
                  <a:srgbClr val="FFFF00"/>
                </a:highlight>
              </a:rPr>
              <a:t> arXiv:2409.20194</a:t>
            </a:r>
            <a:endParaRPr lang="en-GB" sz="1800" dirty="0">
              <a:highlight>
                <a:srgbClr val="FFFF00"/>
              </a:highlight>
            </a:endParaRP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7D6AAEE6-9B77-4135-A94F-CE674F8E35A5}"/>
              </a:ext>
            </a:extLst>
          </p:cNvPr>
          <p:cNvCxnSpPr>
            <a:cxnSpLocks/>
          </p:cNvCxnSpPr>
          <p:nvPr/>
        </p:nvCxnSpPr>
        <p:spPr>
          <a:xfrm>
            <a:off x="17958594" y="10818395"/>
            <a:ext cx="1180744" cy="970237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85163B94-BC71-437A-990D-2902123D7412}"/>
              </a:ext>
            </a:extLst>
          </p:cNvPr>
          <p:cNvSpPr txBox="1">
            <a:spLocks/>
          </p:cNvSpPr>
          <p:nvPr/>
        </p:nvSpPr>
        <p:spPr>
          <a:xfrm>
            <a:off x="16770863" y="10212338"/>
            <a:ext cx="1636767" cy="963559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2800" dirty="0"/>
              <a:t>No </a:t>
            </a:r>
            <a:r>
              <a:rPr lang="nl-NL" sz="2800" dirty="0" err="1"/>
              <a:t>gain</a:t>
            </a:r>
            <a:r>
              <a:rPr lang="nl-NL" sz="2800" dirty="0"/>
              <a:t> area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0FEB1ED0-8CF1-48B3-BE45-2A458BACDC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6" r="15605"/>
          <a:stretch/>
        </p:blipFill>
        <p:spPr>
          <a:xfrm rot="5400000">
            <a:off x="1281832" y="4368811"/>
            <a:ext cx="7563568" cy="8781701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36510F1F-3545-48DA-A858-CD38E18D5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8570" y="10917138"/>
            <a:ext cx="1838717" cy="1624308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FC524A7-9D5C-440A-A9A6-C51F2DCFDCB5}"/>
              </a:ext>
            </a:extLst>
          </p:cNvPr>
          <p:cNvSpPr txBox="1">
            <a:spLocks/>
          </p:cNvSpPr>
          <p:nvPr/>
        </p:nvSpPr>
        <p:spPr>
          <a:xfrm>
            <a:off x="14039245" y="8759661"/>
            <a:ext cx="2731618" cy="655782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3600" dirty="0" err="1"/>
              <a:t>uncalibrated</a:t>
            </a:r>
            <a:endParaRPr lang="nl-NL" sz="3600" dirty="0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8EAC5FD5-727B-76A9-3D0D-B48F05E703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29798" y="7108682"/>
            <a:ext cx="3246616" cy="110041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25977C9-17C0-B202-D93A-00E548291A79}"/>
              </a:ext>
            </a:extLst>
          </p:cNvPr>
          <p:cNvSpPr txBox="1"/>
          <p:nvPr/>
        </p:nvSpPr>
        <p:spPr>
          <a:xfrm>
            <a:off x="10058400" y="5803641"/>
            <a:ext cx="903313" cy="16235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7000" b="0" i="0" u="none" strike="noStrike" cap="all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59880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90A4486-D3FF-B4B5-1424-941F8626443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38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A10C5A6-02D2-82F6-92AD-3AA48AAD0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pic>
        <p:nvPicPr>
          <p:cNvPr id="4" name="Afbeelding 3" descr="Afbeelding met tekst, lijn, diagram, Perceel&#10;&#10;Automatisch gegenereerde beschrijving">
            <a:extLst>
              <a:ext uri="{FF2B5EF4-FFF2-40B4-BE49-F238E27FC236}">
                <a16:creationId xmlns:a16="http://schemas.microsoft.com/office/drawing/2014/main" id="{0263D592-A945-58CC-8723-CC86EC4B9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669" y="1791541"/>
            <a:ext cx="15857864" cy="10571909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4BB024F-ACBE-4D17-2B00-3865A6017E68}"/>
              </a:ext>
            </a:extLst>
          </p:cNvPr>
          <p:cNvSpPr txBox="1">
            <a:spLocks/>
          </p:cNvSpPr>
          <p:nvPr/>
        </p:nvSpPr>
        <p:spPr>
          <a:xfrm>
            <a:off x="635000" y="496976"/>
            <a:ext cx="2304362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>
                <a:solidFill>
                  <a:schemeClr val="tx1"/>
                </a:solidFill>
              </a:rPr>
              <a:t>IV-curve</a:t>
            </a:r>
          </a:p>
        </p:txBody>
      </p:sp>
    </p:spTree>
    <p:extLst>
      <p:ext uri="{BB962C8B-B14F-4D97-AF65-F5344CB8AC3E}">
        <p14:creationId xmlns:p14="http://schemas.microsoft.com/office/powerpoint/2010/main" val="64257227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76831B16-4A41-F1BE-5C5B-029394008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4" y="3391635"/>
            <a:ext cx="12156407" cy="8926886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4BBEED9-DD92-1CCD-2030-F44BF810725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39</a:t>
            </a:fld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9111545-96A7-96B8-AB30-53F870228A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Time resolution planar sensors (50,100,200,300 um)</a:t>
            </a:r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76EC02E3-2D34-50FC-DCCF-98EBBD6D8516}"/>
              </a:ext>
            </a:extLst>
          </p:cNvPr>
          <p:cNvSpPr>
            <a:spLocks noGrp="1"/>
          </p:cNvSpPr>
          <p:nvPr>
            <p:ph type="pic" sz="half" idx="16"/>
          </p:nvPr>
        </p:nvSpPr>
        <p:spPr/>
      </p:sp>
      <p:sp>
        <p:nvSpPr>
          <p:cNvPr id="7" name="Tijdelijke aanduiding voor voettekst 5">
            <a:extLst>
              <a:ext uri="{FF2B5EF4-FFF2-40B4-BE49-F238E27FC236}">
                <a16:creationId xmlns:a16="http://schemas.microsoft.com/office/drawing/2014/main" id="{C58FDCC7-B3A8-6327-55AA-594852012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</p:spPr>
        <p:txBody>
          <a:bodyPr/>
          <a:lstStyle/>
          <a:p>
            <a:pPr algn="ctr"/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6C0D538-3867-4A45-28FC-0BC3A2758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8747" y="3177664"/>
            <a:ext cx="12924039" cy="949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786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F3E2A69-4D7D-4BF3-94C5-A16592985F5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D085FFF-DE23-4813-9041-D31A39565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/>
              <a:t>D.Oppenhuis</a:t>
            </a:r>
            <a:r>
              <a:rPr lang="en-US" dirty="0"/>
              <a:t>                                              FASTER 2025                                                   24 October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C99F368-F8DB-42C1-AE32-B8CB170F0A8D}"/>
              </a:ext>
            </a:extLst>
          </p:cNvPr>
          <p:cNvSpPr txBox="1">
            <a:spLocks/>
          </p:cNvSpPr>
          <p:nvPr/>
        </p:nvSpPr>
        <p:spPr>
          <a:xfrm>
            <a:off x="915935" y="1496614"/>
            <a:ext cx="10490636" cy="17353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622300" indent="-457200">
              <a:buFont typeface="Arial" panose="020B0604020202020204" pitchFamily="34" charset="0"/>
              <a:buChar char="•"/>
            </a:pPr>
            <a:r>
              <a:rPr lang="en-GB" sz="3200" dirty="0"/>
              <a:t>With radioactive sources (alpha, beta and gamma)</a:t>
            </a:r>
          </a:p>
          <a:p>
            <a:pPr marL="622300" indent="-457200">
              <a:buFont typeface="Arial" panose="020B0604020202020204" pitchFamily="34" charset="0"/>
              <a:buChar char="•"/>
            </a:pPr>
            <a:r>
              <a:rPr lang="en-GB" sz="3200" dirty="0"/>
              <a:t>With Lasers (Wavelengths from 700 nm to 1550 nm)</a:t>
            </a:r>
          </a:p>
          <a:p>
            <a:pPr marL="622300" indent="-457200">
              <a:buFont typeface="Arial" panose="020B0604020202020204" pitchFamily="34" charset="0"/>
              <a:buChar char="•"/>
            </a:pPr>
            <a:r>
              <a:rPr lang="en-GB" sz="3200" dirty="0"/>
              <a:t>With test beams at CERN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A9021B3-BED9-4C29-BFA5-4BDA6C6890D8}"/>
              </a:ext>
            </a:extLst>
          </p:cNvPr>
          <p:cNvSpPr txBox="1">
            <a:spLocks/>
          </p:cNvSpPr>
          <p:nvPr/>
        </p:nvSpPr>
        <p:spPr>
          <a:xfrm>
            <a:off x="915934" y="377883"/>
            <a:ext cx="2326767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>
                <a:solidFill>
                  <a:schemeClr val="tx1"/>
                </a:solidFill>
              </a:rPr>
              <a:t>How can we test Timepix4 with sensors?				  </a:t>
            </a:r>
            <a:endParaRPr lang="en-US" sz="5000" dirty="0">
              <a:solidFill>
                <a:schemeClr val="bg1"/>
              </a:solidFill>
            </a:endParaRPr>
          </a:p>
        </p:txBody>
      </p:sp>
      <p:pic>
        <p:nvPicPr>
          <p:cNvPr id="13" name="Afbeelding 12" descr="Afbeelding met tekst, schermopname, diagram&#10;&#10;Automatisch gegenereerde beschrijving">
            <a:extLst>
              <a:ext uri="{FF2B5EF4-FFF2-40B4-BE49-F238E27FC236}">
                <a16:creationId xmlns:a16="http://schemas.microsoft.com/office/drawing/2014/main" id="{00D2C8EE-B5E1-DD5A-A45D-160D019E9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656" y="1135118"/>
            <a:ext cx="5116950" cy="5040000"/>
          </a:xfrm>
          <a:prstGeom prst="rect">
            <a:avLst/>
          </a:prstGeom>
        </p:spPr>
      </p:pic>
      <p:pic>
        <p:nvPicPr>
          <p:cNvPr id="15" name="Afbeelding 14" descr="Afbeelding met tekst, schermopname, diagram, nummer&#10;&#10;Automatisch gegenereerde beschrijving">
            <a:extLst>
              <a:ext uri="{FF2B5EF4-FFF2-40B4-BE49-F238E27FC236}">
                <a16:creationId xmlns:a16="http://schemas.microsoft.com/office/drawing/2014/main" id="{1D1F9727-0B85-A63D-3724-3A3099730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3813" y="1147324"/>
            <a:ext cx="5116944" cy="50400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C8D60DA8-160A-EACB-0F9E-57DC92B6F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3815" y="7380166"/>
            <a:ext cx="5116942" cy="5040000"/>
          </a:xfrm>
          <a:prstGeom prst="rect">
            <a:avLst/>
          </a:prstGeom>
        </p:spPr>
      </p:pic>
      <p:pic>
        <p:nvPicPr>
          <p:cNvPr id="4" name="Afbeelding 3" descr="Afbeelding met tekst, schermopname, diagram, nummer&#10;&#10;Automatisch gegenereerde beschrijving">
            <a:extLst>
              <a:ext uri="{FF2B5EF4-FFF2-40B4-BE49-F238E27FC236}">
                <a16:creationId xmlns:a16="http://schemas.microsoft.com/office/drawing/2014/main" id="{D258DC65-2637-B91D-D65E-5642D9DEB4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342" y="7607298"/>
            <a:ext cx="5137592" cy="5060335"/>
          </a:xfrm>
          <a:prstGeom prst="rect">
            <a:avLst/>
          </a:prstGeom>
        </p:spPr>
      </p:pic>
      <p:pic>
        <p:nvPicPr>
          <p:cNvPr id="9" name="Afbeelding 8" descr="Afbeelding met tekst, schermopname, diagram, lijn&#10;&#10;Automatisch gegenereerde beschrijving">
            <a:extLst>
              <a:ext uri="{FF2B5EF4-FFF2-40B4-BE49-F238E27FC236}">
                <a16:creationId xmlns:a16="http://schemas.microsoft.com/office/drawing/2014/main" id="{E8EE0888-9BF1-E8D4-EED6-4304211A2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7" y="5322184"/>
            <a:ext cx="7063397" cy="6957181"/>
          </a:xfrm>
          <a:prstGeom prst="rect">
            <a:avLst/>
          </a:prstGeom>
        </p:spPr>
      </p:pic>
      <p:sp>
        <p:nvSpPr>
          <p:cNvPr id="17" name="L-vorm 16">
            <a:extLst>
              <a:ext uri="{FF2B5EF4-FFF2-40B4-BE49-F238E27FC236}">
                <a16:creationId xmlns:a16="http://schemas.microsoft.com/office/drawing/2014/main" id="{C098381B-93C2-1020-122F-02F20D3C7970}"/>
              </a:ext>
            </a:extLst>
          </p:cNvPr>
          <p:cNvSpPr/>
          <p:nvPr/>
        </p:nvSpPr>
        <p:spPr>
          <a:xfrm rot="10800000">
            <a:off x="12549771" y="626926"/>
            <a:ext cx="11628000" cy="12024000"/>
          </a:xfrm>
          <a:prstGeom prst="corner">
            <a:avLst/>
          </a:prstGeom>
          <a:noFill/>
          <a:ln w="76200" cap="flat">
            <a:solidFill>
              <a:srgbClr val="E6223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7EFD2AB6-8E76-F552-8ABC-14098A802A66}"/>
              </a:ext>
            </a:extLst>
          </p:cNvPr>
          <p:cNvSpPr txBox="1">
            <a:spLocks/>
          </p:cNvSpPr>
          <p:nvPr/>
        </p:nvSpPr>
        <p:spPr>
          <a:xfrm>
            <a:off x="18686767" y="6309921"/>
            <a:ext cx="2326767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>
                <a:solidFill>
                  <a:schemeClr val="tx1"/>
                </a:solidFill>
              </a:rPr>
              <a:t>Radioactive source				  </a:t>
            </a: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7427809C-69F8-E45A-1D73-C3AAD6C49131}"/>
              </a:ext>
            </a:extLst>
          </p:cNvPr>
          <p:cNvSpPr/>
          <p:nvPr/>
        </p:nvSpPr>
        <p:spPr>
          <a:xfrm>
            <a:off x="12543933" y="6694641"/>
            <a:ext cx="5586411" cy="5956286"/>
          </a:xfrm>
          <a:prstGeom prst="rect">
            <a:avLst/>
          </a:prstGeom>
          <a:noFill/>
          <a:ln w="76200" cap="flat">
            <a:solidFill>
              <a:srgbClr val="E6223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1A8C5C13-E3B3-3B77-CE6C-2F523999005F}"/>
              </a:ext>
            </a:extLst>
          </p:cNvPr>
          <p:cNvSpPr txBox="1">
            <a:spLocks/>
          </p:cNvSpPr>
          <p:nvPr/>
        </p:nvSpPr>
        <p:spPr>
          <a:xfrm>
            <a:off x="14491176" y="6764684"/>
            <a:ext cx="2326767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>
                <a:solidFill>
                  <a:schemeClr val="tx1"/>
                </a:solidFill>
              </a:rPr>
              <a:t>Laser				  </a:t>
            </a:r>
            <a:endParaRPr lang="en-US" sz="5000" dirty="0">
              <a:solidFill>
                <a:schemeClr val="bg1"/>
              </a:solidFill>
            </a:endParaRPr>
          </a:p>
        </p:txBody>
      </p:sp>
      <p:pic>
        <p:nvPicPr>
          <p:cNvPr id="24" name="Afbeelding 23" descr="Afbeelding met tekst, schermopname, nummer, diagram&#10;&#10;Automatisch gegenereerde beschrijving">
            <a:extLst>
              <a:ext uri="{FF2B5EF4-FFF2-40B4-BE49-F238E27FC236}">
                <a16:creationId xmlns:a16="http://schemas.microsoft.com/office/drawing/2014/main" id="{0026EDA6-BC3D-C7E1-2399-9CD00FC711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7" y="6638926"/>
            <a:ext cx="5057766" cy="4981709"/>
          </a:xfrm>
          <a:prstGeom prst="rect">
            <a:avLst/>
          </a:prstGeom>
        </p:spPr>
      </p:pic>
      <p:sp>
        <p:nvSpPr>
          <p:cNvPr id="25" name="Rechthoek 24">
            <a:extLst>
              <a:ext uri="{FF2B5EF4-FFF2-40B4-BE49-F238E27FC236}">
                <a16:creationId xmlns:a16="http://schemas.microsoft.com/office/drawing/2014/main" id="{09AFFA90-8F95-D330-BA7E-762F6659D41A}"/>
              </a:ext>
            </a:extLst>
          </p:cNvPr>
          <p:cNvSpPr/>
          <p:nvPr/>
        </p:nvSpPr>
        <p:spPr>
          <a:xfrm>
            <a:off x="83238" y="4181179"/>
            <a:ext cx="12236286" cy="8486454"/>
          </a:xfrm>
          <a:prstGeom prst="rect">
            <a:avLst/>
          </a:prstGeom>
          <a:noFill/>
          <a:ln w="76200" cap="flat">
            <a:solidFill>
              <a:srgbClr val="E6223D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C146A89-9FD7-3E4F-A8CC-7591932565B8}"/>
              </a:ext>
            </a:extLst>
          </p:cNvPr>
          <p:cNvSpPr txBox="1">
            <a:spLocks/>
          </p:cNvSpPr>
          <p:nvPr/>
        </p:nvSpPr>
        <p:spPr>
          <a:xfrm>
            <a:off x="412341" y="4262768"/>
            <a:ext cx="1205069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>
                <a:solidFill>
                  <a:schemeClr val="tx1"/>
                </a:solidFill>
              </a:rPr>
              <a:t>Test beam 180 </a:t>
            </a:r>
            <a:r>
              <a:rPr lang="en-US" sz="5000" dirty="0" err="1">
                <a:solidFill>
                  <a:schemeClr val="tx1"/>
                </a:solidFill>
              </a:rPr>
              <a:t>Gev</a:t>
            </a:r>
            <a:r>
              <a:rPr lang="en-US" sz="5000" dirty="0">
                <a:solidFill>
                  <a:schemeClr val="tx1"/>
                </a:solidFill>
              </a:rPr>
              <a:t>/c </a:t>
            </a:r>
            <a:r>
              <a:rPr lang="en-US" sz="5000" dirty="0" err="1">
                <a:solidFill>
                  <a:schemeClr val="tx1"/>
                </a:solidFill>
              </a:rPr>
              <a:t>pions</a:t>
            </a:r>
            <a:r>
              <a:rPr lang="en-US" sz="5000" dirty="0">
                <a:solidFill>
                  <a:schemeClr val="tx1"/>
                </a:solidFill>
              </a:rPr>
              <a:t> (mostly)				  </a:t>
            </a: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0E58E2A5-8CBC-A087-4061-98771849E6C1}"/>
              </a:ext>
            </a:extLst>
          </p:cNvPr>
          <p:cNvSpPr txBox="1">
            <a:spLocks/>
          </p:cNvSpPr>
          <p:nvPr/>
        </p:nvSpPr>
        <p:spPr>
          <a:xfrm>
            <a:off x="1085523" y="5076805"/>
            <a:ext cx="5604635" cy="769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</a:rPr>
              <a:t>Nuclear interaction</a:t>
            </a:r>
            <a:r>
              <a:rPr lang="en-US" sz="5000" dirty="0">
                <a:solidFill>
                  <a:schemeClr val="tx1"/>
                </a:solidFill>
              </a:rPr>
              <a:t>				  </a:t>
            </a:r>
            <a:endParaRPr 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5890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2631CCF2-10AE-8C63-057A-DF428F0D83AC}"/>
              </a:ext>
            </a:extLst>
          </p:cNvPr>
          <p:cNvSpPr>
            <a:spLocks noGrp="1"/>
          </p:cNvSpPr>
          <p:nvPr>
            <p:ph type="pic" sz="half" idx="13"/>
          </p:nvPr>
        </p:nvSpPr>
        <p:spPr/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38BB578-5560-9A81-7C90-C6003CB379F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40</a:t>
            </a:fld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C8D088-02EE-0721-7C41-2C9B352E57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2154436"/>
          </a:xfrm>
        </p:spPr>
        <p:txBody>
          <a:bodyPr/>
          <a:lstStyle/>
          <a:p>
            <a:r>
              <a:rPr lang="en-GB" dirty="0"/>
              <a:t>Time resolution planar sensors (50,100,200,300 um)</a:t>
            </a:r>
          </a:p>
          <a:p>
            <a:endParaRPr lang="en-GB" dirty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1106CDC-6BCF-5A42-3F82-86D5FA0A6F86}"/>
              </a:ext>
            </a:extLst>
          </p:cNvPr>
          <p:cNvSpPr>
            <a:spLocks noGrp="1"/>
          </p:cNvSpPr>
          <p:nvPr>
            <p:ph type="pic" sz="half" idx="16"/>
          </p:nvPr>
        </p:nvSpPr>
        <p:spPr/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C5E54FD-6502-50B0-D447-F44DE418E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5709"/>
            <a:ext cx="13070526" cy="9598156"/>
          </a:xfrm>
          <a:prstGeom prst="rect">
            <a:avLst/>
          </a:prstGeom>
        </p:spPr>
      </p:pic>
      <p:sp>
        <p:nvSpPr>
          <p:cNvPr id="11" name="Tijdelijke aanduiding voor voettekst 5">
            <a:extLst>
              <a:ext uri="{FF2B5EF4-FFF2-40B4-BE49-F238E27FC236}">
                <a16:creationId xmlns:a16="http://schemas.microsoft.com/office/drawing/2014/main" id="{E2CFAC04-244C-33EF-819B-751B07B8E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</p:spPr>
        <p:txBody>
          <a:bodyPr/>
          <a:lstStyle/>
          <a:p>
            <a:pPr algn="ctr"/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9027178-1F1F-1A3B-566F-43823AFB5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2887" y="2789436"/>
            <a:ext cx="13636534" cy="100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84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Tijdelijke aanduiding voor afbeelding 23" descr="Afbeelding met tekst, schermopname, Kleurrijkheid, diagram&#10;&#10;Automatisch gegenereerde beschrijving">
            <a:extLst>
              <a:ext uri="{FF2B5EF4-FFF2-40B4-BE49-F238E27FC236}">
                <a16:creationId xmlns:a16="http://schemas.microsoft.com/office/drawing/2014/main" id="{5A33AA15-847B-6754-3BE7-279D1F78DB98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" b="488"/>
          <a:stretch>
            <a:fillRect/>
          </a:stretch>
        </p:blipFill>
        <p:spPr>
          <a:xfrm>
            <a:off x="635000" y="4160844"/>
            <a:ext cx="11178051" cy="8128000"/>
          </a:xfrm>
        </p:spPr>
      </p:pic>
      <p:pic>
        <p:nvPicPr>
          <p:cNvPr id="20" name="Tijdelijke aanduiding voor afbeelding 19" descr="Afbeelding met tekst, diagram, schermopname&#10;&#10;Automatisch gegenereerde beschrijving">
            <a:extLst>
              <a:ext uri="{FF2B5EF4-FFF2-40B4-BE49-F238E27FC236}">
                <a16:creationId xmlns:a16="http://schemas.microsoft.com/office/drawing/2014/main" id="{D4420C42-BF33-FF0E-D9AD-4923AF323475}"/>
              </a:ext>
            </a:extLst>
          </p:cNvPr>
          <p:cNvPicPr>
            <a:picLocks noGrp="1" noChangeAspect="1"/>
          </p:cNvPicPr>
          <p:nvPr>
            <p:ph type="pic" sz="half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" b="495"/>
          <a:stretch>
            <a:fillRect/>
          </a:stretch>
        </p:blipFill>
        <p:spPr>
          <a:xfrm>
            <a:off x="12394239" y="4263058"/>
            <a:ext cx="11178051" cy="8128000"/>
          </a:xfr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5EB7B0F-5557-4310-A36F-B2EBCD1C19A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41</a:t>
            </a:fld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83390AF-0D9B-486A-86B9-74C59948A4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635000"/>
            <a:ext cx="23114000" cy="1077218"/>
          </a:xfrm>
        </p:spPr>
        <p:txBody>
          <a:bodyPr/>
          <a:lstStyle/>
          <a:p>
            <a:r>
              <a:rPr lang="en-US" dirty="0"/>
              <a:t>Time resolution after per pixel correction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7130426-C4C3-4A85-A785-5EA5EC5AA0D3}"/>
              </a:ext>
            </a:extLst>
          </p:cNvPr>
          <p:cNvSpPr txBox="1">
            <a:spLocks/>
          </p:cNvSpPr>
          <p:nvPr/>
        </p:nvSpPr>
        <p:spPr>
          <a:xfrm>
            <a:off x="449185" y="1900152"/>
            <a:ext cx="13897436" cy="20727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Select central 300 pixels with most hits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After per pixel correction </a:t>
            </a:r>
            <a:r>
              <a:rPr lang="en-US" sz="3200" b="1" dirty="0"/>
              <a:t>377 </a:t>
            </a:r>
            <a:r>
              <a:rPr lang="en-US" sz="3200" b="1" dirty="0" err="1"/>
              <a:t>ps</a:t>
            </a:r>
            <a:endParaRPr lang="en-US" sz="3200" b="1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For planar 100 um sensor time resolution is </a:t>
            </a:r>
            <a:r>
              <a:rPr lang="en-US" sz="3200" b="1" dirty="0"/>
              <a:t>151 </a:t>
            </a:r>
            <a:r>
              <a:rPr lang="en-US" sz="3200" b="1" dirty="0" err="1"/>
              <a:t>ps</a:t>
            </a:r>
            <a:endParaRPr lang="en-US" sz="3200" b="1" dirty="0"/>
          </a:p>
        </p:txBody>
      </p:sp>
      <p:cxnSp>
        <p:nvCxnSpPr>
          <p:cNvPr id="25" name="Straight Arrow Connector 40">
            <a:extLst>
              <a:ext uri="{FF2B5EF4-FFF2-40B4-BE49-F238E27FC236}">
                <a16:creationId xmlns:a16="http://schemas.microsoft.com/office/drawing/2014/main" id="{3968EC69-9399-4643-8F93-E03CDA942AC6}"/>
              </a:ext>
            </a:extLst>
          </p:cNvPr>
          <p:cNvCxnSpPr>
            <a:cxnSpLocks/>
          </p:cNvCxnSpPr>
          <p:nvPr/>
        </p:nvCxnSpPr>
        <p:spPr>
          <a:xfrm>
            <a:off x="9292550" y="9600262"/>
            <a:ext cx="5798897" cy="0"/>
          </a:xfrm>
          <a:prstGeom prst="straightConnector1">
            <a:avLst/>
          </a:prstGeom>
          <a:noFill/>
          <a:ln w="76200" cap="flat">
            <a:solidFill>
              <a:schemeClr val="tx1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C0DC50E-52E8-4164-B5BD-85012E8C44E6}"/>
              </a:ext>
            </a:extLst>
          </p:cNvPr>
          <p:cNvSpPr txBox="1">
            <a:spLocks/>
          </p:cNvSpPr>
          <p:nvPr/>
        </p:nvSpPr>
        <p:spPr>
          <a:xfrm>
            <a:off x="10927981" y="8721059"/>
            <a:ext cx="2528037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4000" dirty="0"/>
              <a:t>300 pixels</a:t>
            </a:r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D93D8A1B-818A-401C-BFBC-6FE0133FB2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r="6478" b="1351"/>
          <a:stretch/>
        </p:blipFill>
        <p:spPr>
          <a:xfrm>
            <a:off x="17062382" y="257088"/>
            <a:ext cx="5785939" cy="4688607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59D419E4-136B-4F21-B9CD-689560DAE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482" y="4945695"/>
            <a:ext cx="3246616" cy="1100416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8166CD14-6006-4241-9729-EE163E9F4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5281" y="7620643"/>
            <a:ext cx="3246616" cy="1100416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C148A88-F1FC-2C7F-0919-C86D215F0249}"/>
              </a:ext>
            </a:extLst>
          </p:cNvPr>
          <p:cNvSpPr txBox="1">
            <a:spLocks/>
          </p:cNvSpPr>
          <p:nvPr/>
        </p:nvSpPr>
        <p:spPr>
          <a:xfrm>
            <a:off x="635000" y="12371243"/>
            <a:ext cx="10028487" cy="409561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2000" dirty="0">
                <a:highlight>
                  <a:srgbClr val="FFFF00"/>
                </a:highlight>
              </a:rPr>
              <a:t>*</a:t>
            </a:r>
            <a:r>
              <a:rPr lang="nl-NL" sz="2000" dirty="0" err="1">
                <a:highlight>
                  <a:srgbClr val="FFFF00"/>
                </a:highlight>
              </a:rPr>
              <a:t>under</a:t>
            </a:r>
            <a:r>
              <a:rPr lang="nl-NL" sz="2000" dirty="0">
                <a:highlight>
                  <a:srgbClr val="FFFF00"/>
                </a:highlight>
              </a:rPr>
              <a:t> </a:t>
            </a:r>
            <a:r>
              <a:rPr lang="nl-NL" sz="2000" dirty="0" err="1">
                <a:highlight>
                  <a:srgbClr val="FFFF00"/>
                </a:highlight>
              </a:rPr>
              <a:t>the</a:t>
            </a:r>
            <a:r>
              <a:rPr lang="nl-NL" sz="2000" dirty="0">
                <a:highlight>
                  <a:srgbClr val="FFFF00"/>
                </a:highlight>
              </a:rPr>
              <a:t> </a:t>
            </a:r>
            <a:r>
              <a:rPr lang="en-GB" sz="2000" dirty="0">
                <a:highlight>
                  <a:srgbClr val="FFFF00"/>
                </a:highlight>
              </a:rPr>
              <a:t>assumption that the charge calibration and the </a:t>
            </a:r>
            <a:r>
              <a:rPr lang="en-GB" sz="2000" dirty="0" err="1">
                <a:highlight>
                  <a:srgbClr val="FFFF00"/>
                </a:highlight>
              </a:rPr>
              <a:t>ToT</a:t>
            </a:r>
            <a:r>
              <a:rPr lang="en-GB" sz="2000" dirty="0">
                <a:highlight>
                  <a:srgbClr val="FFFF00"/>
                </a:highlight>
              </a:rPr>
              <a:t> measurement are linear</a:t>
            </a:r>
            <a:endParaRPr lang="nl-NL" sz="2000" dirty="0">
              <a:highlight>
                <a:srgbClr val="FFFF00"/>
              </a:highlight>
            </a:endParaRPr>
          </a:p>
        </p:txBody>
      </p:sp>
      <p:sp>
        <p:nvSpPr>
          <p:cNvPr id="14" name="Tijdelijke aanduiding voor voettekst 5">
            <a:extLst>
              <a:ext uri="{FF2B5EF4-FFF2-40B4-BE49-F238E27FC236}">
                <a16:creationId xmlns:a16="http://schemas.microsoft.com/office/drawing/2014/main" id="{1A01F533-DB05-7411-6217-3FC428006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</p:spPr>
        <p:txBody>
          <a:bodyPr/>
          <a:lstStyle/>
          <a:p>
            <a:pPr algn="ctr"/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66770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F62D6BD-2E0F-474E-A7EB-C3EAD9CB642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42</a:t>
            </a:fld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0BC917D-143B-4F04-ACB6-137874603875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D205624-2DEB-46B3-8A22-95B767825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EA8D591-0FB8-4573-8F61-528F5F833172}"/>
              </a:ext>
            </a:extLst>
          </p:cNvPr>
          <p:cNvSpPr txBox="1">
            <a:spLocks/>
          </p:cNvSpPr>
          <p:nvPr/>
        </p:nvSpPr>
        <p:spPr>
          <a:xfrm>
            <a:off x="570076" y="1817037"/>
            <a:ext cx="11469524" cy="20727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Charge deposited is a landau convoluted with a gaussian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On average 70-80 electrons per µm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 err="1"/>
              <a:t>Timewalk</a:t>
            </a:r>
            <a:r>
              <a:rPr lang="en-US" sz="3200" dirty="0"/>
              <a:t> correction needed due to Landau fluctuations</a:t>
            </a:r>
            <a:endParaRPr lang="en-US" sz="16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24C57D1-F327-4B2B-906F-CB0ED0868606}"/>
              </a:ext>
            </a:extLst>
          </p:cNvPr>
          <p:cNvSpPr txBox="1">
            <a:spLocks/>
          </p:cNvSpPr>
          <p:nvPr/>
        </p:nvSpPr>
        <p:spPr>
          <a:xfrm>
            <a:off x="705376" y="777832"/>
            <a:ext cx="2304362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>
                <a:solidFill>
                  <a:schemeClr val="tx1"/>
                </a:solidFill>
              </a:rPr>
              <a:t>Overview </a:t>
            </a:r>
            <a:r>
              <a:rPr lang="en-US" sz="5000" dirty="0" err="1">
                <a:solidFill>
                  <a:schemeClr val="tx1"/>
                </a:solidFill>
              </a:rPr>
              <a:t>testbeam</a:t>
            </a:r>
            <a:r>
              <a:rPr lang="en-US" sz="5000" dirty="0">
                <a:solidFill>
                  <a:schemeClr val="tx1"/>
                </a:solidFill>
              </a:rPr>
              <a:t> measurement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118006D-2CAB-4686-89A7-925D3FC0C85F}"/>
              </a:ext>
            </a:extLst>
          </p:cNvPr>
          <p:cNvSpPr/>
          <p:nvPr/>
        </p:nvSpPr>
        <p:spPr>
          <a:xfrm>
            <a:off x="11372357" y="6240675"/>
            <a:ext cx="6542580" cy="63895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10FA735-C6C3-4DC9-B52F-0076C72E9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6" y="4938607"/>
            <a:ext cx="16337206" cy="7902458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B20BC3BD-B01F-4EA8-AEB9-F4A3A13187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6" t="48770" r="24970" b="21739"/>
          <a:stretch/>
        </p:blipFill>
        <p:spPr>
          <a:xfrm>
            <a:off x="15927712" y="231147"/>
            <a:ext cx="4905448" cy="4456007"/>
          </a:xfrm>
          <a:prstGeom prst="rect">
            <a:avLst/>
          </a:prstGeom>
        </p:spPr>
      </p:pic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F1B1CAF6-10B9-4CD8-BA1D-D1F0AE0411AD}"/>
              </a:ext>
            </a:extLst>
          </p:cNvPr>
          <p:cNvCxnSpPr>
            <a:cxnSpLocks/>
          </p:cNvCxnSpPr>
          <p:nvPr/>
        </p:nvCxnSpPr>
        <p:spPr>
          <a:xfrm flipV="1">
            <a:off x="18660533" y="3452629"/>
            <a:ext cx="683683" cy="86438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64F7C02-E894-4284-A98A-88325A285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4404" y="8572494"/>
            <a:ext cx="3246616" cy="1100416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id="{FFEB25A8-0C21-4F74-8FED-21D6DA6480F3}"/>
              </a:ext>
            </a:extLst>
          </p:cNvPr>
          <p:cNvSpPr txBox="1"/>
          <p:nvPr/>
        </p:nvSpPr>
        <p:spPr>
          <a:xfrm rot="21029589">
            <a:off x="18249840" y="2811902"/>
            <a:ext cx="4367048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1.4 cm</a:t>
            </a:r>
          </a:p>
        </p:txBody>
      </p:sp>
      <p:pic>
        <p:nvPicPr>
          <p:cNvPr id="13" name="Afbeelding 12" descr="Afbeelding met tekst, diagram, Perceel, lijn&#10;&#10;Automatisch gegenereerde beschrijving">
            <a:extLst>
              <a:ext uri="{FF2B5EF4-FFF2-40B4-BE49-F238E27FC236}">
                <a16:creationId xmlns:a16="http://schemas.microsoft.com/office/drawing/2014/main" id="{E094552A-5492-B948-E072-FC6B7D398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775" y="5463957"/>
            <a:ext cx="10029178" cy="720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6980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F62D6BD-2E0F-474E-A7EB-C3EAD9CB642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43</a:t>
            </a:fld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0BC917D-143B-4F04-ACB6-137874603875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D205624-2DEB-46B3-8A22-95B767825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E19D24D9-2E1C-43C2-AD7F-7AB19D427956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r="786"/>
          <a:stretch>
            <a:fillRect/>
          </a:stretch>
        </p:blipFill>
        <p:spPr>
          <a:xfrm>
            <a:off x="11445875" y="0"/>
            <a:ext cx="12938125" cy="12880975"/>
          </a:xfr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EA8D591-0FB8-4573-8F61-528F5F833172}"/>
              </a:ext>
            </a:extLst>
          </p:cNvPr>
          <p:cNvSpPr txBox="1">
            <a:spLocks/>
          </p:cNvSpPr>
          <p:nvPr/>
        </p:nvSpPr>
        <p:spPr>
          <a:xfrm>
            <a:off x="570076" y="1817037"/>
            <a:ext cx="11031483" cy="20727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Large cluster size at perpendicular beam incidence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We suspect due to bipolar signals in neighboring pixels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24C57D1-F327-4B2B-906F-CB0ED0868606}"/>
              </a:ext>
            </a:extLst>
          </p:cNvPr>
          <p:cNvSpPr txBox="1">
            <a:spLocks/>
          </p:cNvSpPr>
          <p:nvPr/>
        </p:nvSpPr>
        <p:spPr>
          <a:xfrm>
            <a:off x="705376" y="777832"/>
            <a:ext cx="2304362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>
                <a:solidFill>
                  <a:schemeClr val="tx1"/>
                </a:solidFill>
              </a:rPr>
              <a:t>Overview </a:t>
            </a:r>
            <a:r>
              <a:rPr lang="en-US" sz="5000" dirty="0" err="1">
                <a:solidFill>
                  <a:schemeClr val="tx1"/>
                </a:solidFill>
              </a:rPr>
              <a:t>testbeam</a:t>
            </a:r>
            <a:r>
              <a:rPr lang="en-US" sz="5000" dirty="0">
                <a:solidFill>
                  <a:schemeClr val="tx1"/>
                </a:solidFill>
              </a:rPr>
              <a:t> measurement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DA2BA6B-F1CE-4160-B7C8-06D6403F8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886" y="3889795"/>
            <a:ext cx="4741041" cy="894025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118006D-2CAB-4686-89A7-925D3FC0C85F}"/>
              </a:ext>
            </a:extLst>
          </p:cNvPr>
          <p:cNvSpPr/>
          <p:nvPr/>
        </p:nvSpPr>
        <p:spPr>
          <a:xfrm>
            <a:off x="11372357" y="6240675"/>
            <a:ext cx="6542580" cy="638955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ADCF299-D779-4188-A129-6F1DCCBFBD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717" y="7489794"/>
            <a:ext cx="5475957" cy="536607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0E06D05-8884-4745-8DEA-53BC8BB397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10" y="7391807"/>
            <a:ext cx="5473634" cy="5363797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C9E2FA7-1E32-41C9-B449-1B0B41A8B28B}"/>
              </a:ext>
            </a:extLst>
          </p:cNvPr>
          <p:cNvSpPr txBox="1">
            <a:spLocks/>
          </p:cNvSpPr>
          <p:nvPr/>
        </p:nvSpPr>
        <p:spPr>
          <a:xfrm>
            <a:off x="8889763" y="6458670"/>
            <a:ext cx="6604473" cy="932781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nl-NL" sz="5400" dirty="0" err="1"/>
              <a:t>Examples</a:t>
            </a:r>
            <a:r>
              <a:rPr lang="nl-NL" sz="5400" dirty="0"/>
              <a:t> of clusters</a:t>
            </a:r>
          </a:p>
        </p:txBody>
      </p:sp>
    </p:spTree>
    <p:extLst>
      <p:ext uri="{BB962C8B-B14F-4D97-AF65-F5344CB8AC3E}">
        <p14:creationId xmlns:p14="http://schemas.microsoft.com/office/powerpoint/2010/main" val="115440801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A4BD95-1406-B534-0A05-BA68618C7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" t="1650" r="421" b="11048"/>
          <a:stretch/>
        </p:blipFill>
        <p:spPr>
          <a:xfrm>
            <a:off x="10668" y="1992138"/>
            <a:ext cx="24373332" cy="98414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D3AFEB-22BA-6169-3934-D667A6A834A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47E59-7877-9099-9BD9-91EE225D0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771C4F-DC47-3799-2011-45C45878337E}"/>
              </a:ext>
            </a:extLst>
          </p:cNvPr>
          <p:cNvSpPr txBox="1">
            <a:spLocks/>
          </p:cNvSpPr>
          <p:nvPr/>
        </p:nvSpPr>
        <p:spPr>
          <a:xfrm>
            <a:off x="635000" y="496976"/>
            <a:ext cx="2304362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>
                <a:solidFill>
                  <a:schemeClr val="tx1"/>
                </a:solidFill>
              </a:rPr>
              <a:t>Telescope configuration (2024)</a:t>
            </a:r>
          </a:p>
        </p:txBody>
      </p:sp>
      <p:sp>
        <p:nvSpPr>
          <p:cNvPr id="4" name="Pijl: gekromd links 3">
            <a:extLst>
              <a:ext uri="{FF2B5EF4-FFF2-40B4-BE49-F238E27FC236}">
                <a16:creationId xmlns:a16="http://schemas.microsoft.com/office/drawing/2014/main" id="{596F29A8-7ABD-4A4E-9D46-3D3DC2CE6F01}"/>
              </a:ext>
            </a:extLst>
          </p:cNvPr>
          <p:cNvSpPr/>
          <p:nvPr/>
        </p:nvSpPr>
        <p:spPr>
          <a:xfrm>
            <a:off x="9553903" y="1992138"/>
            <a:ext cx="646387" cy="769441"/>
          </a:xfrm>
          <a:prstGeom prst="curvedLeftArrow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8DD78C8-4986-4863-BC69-E6E21062770E}"/>
              </a:ext>
            </a:extLst>
          </p:cNvPr>
          <p:cNvSpPr/>
          <p:nvPr/>
        </p:nvSpPr>
        <p:spPr>
          <a:xfrm>
            <a:off x="-35188" y="7949683"/>
            <a:ext cx="24384000" cy="49320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6C87B88-191F-4D27-8D0C-3CF71B3C0A38}"/>
              </a:ext>
            </a:extLst>
          </p:cNvPr>
          <p:cNvSpPr/>
          <p:nvPr/>
        </p:nvSpPr>
        <p:spPr>
          <a:xfrm>
            <a:off x="0" y="1906368"/>
            <a:ext cx="7945822" cy="6043314"/>
          </a:xfrm>
          <a:prstGeom prst="rect">
            <a:avLst/>
          </a:prstGeom>
          <a:solidFill>
            <a:srgbClr val="FFFFFF">
              <a:alpha val="7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F6D97C2-9808-4212-BE65-A5C07CAAEB19}"/>
              </a:ext>
            </a:extLst>
          </p:cNvPr>
          <p:cNvSpPr/>
          <p:nvPr/>
        </p:nvSpPr>
        <p:spPr>
          <a:xfrm>
            <a:off x="10246146" y="1949254"/>
            <a:ext cx="7458530" cy="6043314"/>
          </a:xfrm>
          <a:prstGeom prst="rect">
            <a:avLst/>
          </a:prstGeom>
          <a:solidFill>
            <a:srgbClr val="FFFFFF">
              <a:alpha val="7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6" name="Picture 32">
            <a:extLst>
              <a:ext uri="{FF2B5EF4-FFF2-40B4-BE49-F238E27FC236}">
                <a16:creationId xmlns:a16="http://schemas.microsoft.com/office/drawing/2014/main" id="{CD9D9586-87B5-4878-B5DD-E8CBBA1AC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8566" y="8675405"/>
            <a:ext cx="10952220" cy="4012431"/>
          </a:xfrm>
          <a:prstGeom prst="rect">
            <a:avLst/>
          </a:prstGeom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40790A6-9A49-4FEC-AFBD-52ED33A3905D}"/>
              </a:ext>
            </a:extLst>
          </p:cNvPr>
          <p:cNvSpPr txBox="1">
            <a:spLocks/>
          </p:cNvSpPr>
          <p:nvPr/>
        </p:nvSpPr>
        <p:spPr>
          <a:xfrm>
            <a:off x="15387586" y="11995432"/>
            <a:ext cx="4879859" cy="70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wrap="none" lIns="91439" tIns="45719" rIns="91439" bIns="45719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it-IT" sz="2000" dirty="0">
                <a:highlight>
                  <a:srgbClr val="FFFF00"/>
                </a:highlight>
              </a:rPr>
              <a:t>E. Dall'Occo et al 2021 JINST </a:t>
            </a:r>
            <a:r>
              <a:rPr lang="it-IT" sz="2000" b="1" dirty="0">
                <a:highlight>
                  <a:srgbClr val="FFFF00"/>
                </a:highlight>
              </a:rPr>
              <a:t>16</a:t>
            </a:r>
            <a:r>
              <a:rPr lang="it-IT" sz="2000" dirty="0">
                <a:highlight>
                  <a:srgbClr val="FFFF00"/>
                </a:highlight>
              </a:rPr>
              <a:t> P07035</a:t>
            </a:r>
          </a:p>
          <a:p>
            <a:pPr algn="ctr"/>
            <a:r>
              <a:rPr lang="en-US" sz="2000" dirty="0">
                <a:highlight>
                  <a:srgbClr val="FFFF00"/>
                </a:highlight>
              </a:rPr>
              <a:t>[</a:t>
            </a:r>
            <a:r>
              <a:rPr lang="en-GB" sz="2000" dirty="0">
                <a:highlight>
                  <a:srgbClr val="FFFF00"/>
                </a:highlight>
              </a:rPr>
              <a:t>DOI: </a:t>
            </a:r>
            <a:r>
              <a:rPr lang="en-GB" sz="2000" dirty="0">
                <a:highlight>
                  <a:srgbClr val="FFFF00"/>
                </a:highlight>
                <a:hlinkClick r:id="rId4"/>
              </a:rPr>
              <a:t>10.1088/1748-0221/16/07/P07035</a:t>
            </a:r>
            <a:r>
              <a:rPr lang="en-GB" sz="2000" dirty="0">
                <a:highlight>
                  <a:srgbClr val="FFFF00"/>
                </a:highlight>
              </a:rPr>
              <a:t>]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74308AEE-E34D-415F-B089-A5BDD5DBC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762568" y="9415764"/>
            <a:ext cx="3990085" cy="2941752"/>
          </a:xfrm>
          <a:prstGeom prst="rect">
            <a:avLst/>
          </a:prstGeom>
        </p:spPr>
      </p:pic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A6B4BC6D-14F4-470D-B159-431EC8DA5570}"/>
              </a:ext>
            </a:extLst>
          </p:cNvPr>
          <p:cNvCxnSpPr>
            <a:cxnSpLocks/>
          </p:cNvCxnSpPr>
          <p:nvPr/>
        </p:nvCxnSpPr>
        <p:spPr>
          <a:xfrm flipH="1">
            <a:off x="5628290" y="5766317"/>
            <a:ext cx="3138025" cy="3305914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2713A430-F5D5-44E3-9FA5-8AE343C41F1D}"/>
              </a:ext>
            </a:extLst>
          </p:cNvPr>
          <p:cNvCxnSpPr>
            <a:cxnSpLocks/>
          </p:cNvCxnSpPr>
          <p:nvPr/>
        </p:nvCxnSpPr>
        <p:spPr>
          <a:xfrm>
            <a:off x="9425654" y="5894321"/>
            <a:ext cx="3375946" cy="4101017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1212587-9945-45AF-8D6E-9B5C6CE01AD5}"/>
              </a:ext>
            </a:extLst>
          </p:cNvPr>
          <p:cNvSpPr txBox="1">
            <a:spLocks/>
          </p:cNvSpPr>
          <p:nvPr/>
        </p:nvSpPr>
        <p:spPr>
          <a:xfrm>
            <a:off x="5195250" y="9876780"/>
            <a:ext cx="7606350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000" dirty="0"/>
              <a:t>Perpendicular and grazing angle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0C0157A5-45F2-49DE-AAA5-770F35DFA566}"/>
              </a:ext>
            </a:extLst>
          </p:cNvPr>
          <p:cNvSpPr txBox="1">
            <a:spLocks/>
          </p:cNvSpPr>
          <p:nvPr/>
        </p:nvSpPr>
        <p:spPr>
          <a:xfrm>
            <a:off x="20267445" y="1006468"/>
            <a:ext cx="3092433" cy="9047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200" dirty="0"/>
              <a:t>12 </a:t>
            </a:r>
            <a:r>
              <a:rPr lang="en-US" sz="3200" dirty="0" err="1"/>
              <a:t>ps</a:t>
            </a:r>
            <a:r>
              <a:rPr lang="en-US" sz="3200" dirty="0"/>
              <a:t> time res.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5555263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F3E2A69-4D7D-4BF3-94C5-A16592985F5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45</a:t>
            </a:fld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53C303-BD05-4687-9ECF-43D91056D094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D085FFF-DE23-4813-9041-D31A39565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A9021B3-BED9-4C29-BFA5-4BDA6C6890D8}"/>
              </a:ext>
            </a:extLst>
          </p:cNvPr>
          <p:cNvSpPr txBox="1">
            <a:spLocks/>
          </p:cNvSpPr>
          <p:nvPr/>
        </p:nvSpPr>
        <p:spPr>
          <a:xfrm>
            <a:off x="915934" y="520736"/>
            <a:ext cx="2304362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 err="1">
                <a:solidFill>
                  <a:schemeClr val="tx1"/>
                </a:solidFill>
              </a:rPr>
              <a:t>Hitmap</a:t>
            </a:r>
            <a:r>
              <a:rPr lang="en-US" sz="5000" dirty="0">
                <a:solidFill>
                  <a:schemeClr val="tx1"/>
                </a:solidFill>
              </a:rPr>
              <a:t> 8 planes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C99F368-F8DB-42C1-AE32-B8CB170F0A8D}"/>
              </a:ext>
            </a:extLst>
          </p:cNvPr>
          <p:cNvSpPr txBox="1">
            <a:spLocks/>
          </p:cNvSpPr>
          <p:nvPr/>
        </p:nvSpPr>
        <p:spPr>
          <a:xfrm>
            <a:off x="635000" y="1369552"/>
            <a:ext cx="8162159" cy="3740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484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lang="en-GB" sz="3200" spc="-5" dirty="0">
                <a:latin typeface="Arial MT"/>
                <a:cs typeface="Arial MT"/>
              </a:rPr>
              <a:t>H8</a:t>
            </a:r>
            <a:r>
              <a:rPr lang="en-GB" sz="3200" spc="-25" dirty="0">
                <a:latin typeface="Arial MT"/>
                <a:cs typeface="Arial MT"/>
              </a:rPr>
              <a:t> </a:t>
            </a:r>
            <a:r>
              <a:rPr lang="en-GB" sz="3200" spc="-5" dirty="0">
                <a:latin typeface="Arial MT"/>
                <a:cs typeface="Arial MT"/>
              </a:rPr>
              <a:t>beamline</a:t>
            </a:r>
            <a:r>
              <a:rPr lang="en-GB" sz="3200" spc="5" dirty="0">
                <a:latin typeface="Arial MT"/>
                <a:cs typeface="Arial MT"/>
              </a:rPr>
              <a:t> </a:t>
            </a:r>
            <a:r>
              <a:rPr lang="en-GB" sz="3200" dirty="0">
                <a:latin typeface="Arial MT"/>
                <a:cs typeface="Arial MT"/>
              </a:rPr>
              <a:t>at</a:t>
            </a:r>
            <a:r>
              <a:rPr lang="en-GB" sz="3200" spc="-15" dirty="0">
                <a:latin typeface="Arial MT"/>
                <a:cs typeface="Arial MT"/>
              </a:rPr>
              <a:t> </a:t>
            </a:r>
            <a:r>
              <a:rPr lang="en-GB" sz="3200" dirty="0">
                <a:latin typeface="Arial MT"/>
                <a:cs typeface="Arial MT"/>
              </a:rPr>
              <a:t>SPS</a:t>
            </a:r>
            <a:r>
              <a:rPr lang="en-GB" sz="3200" spc="-15" dirty="0">
                <a:latin typeface="Arial MT"/>
                <a:cs typeface="Arial MT"/>
              </a:rPr>
              <a:t> </a:t>
            </a:r>
            <a:r>
              <a:rPr lang="en-GB" sz="3200" dirty="0">
                <a:latin typeface="Arial MT"/>
                <a:cs typeface="Arial MT"/>
              </a:rPr>
              <a:t>/</a:t>
            </a:r>
            <a:r>
              <a:rPr lang="en-GB" sz="3200" spc="-20" dirty="0">
                <a:latin typeface="Arial MT"/>
                <a:cs typeface="Arial MT"/>
              </a:rPr>
              <a:t> </a:t>
            </a:r>
            <a:r>
              <a:rPr lang="en-GB" sz="3200" spc="-5" dirty="0">
                <a:latin typeface="Arial MT"/>
                <a:cs typeface="Arial MT"/>
              </a:rPr>
              <a:t>CERN</a:t>
            </a:r>
            <a:endParaRPr lang="en-GB" sz="3200" dirty="0">
              <a:latin typeface="Arial MT"/>
              <a:cs typeface="Arial MT"/>
            </a:endParaRPr>
          </a:p>
          <a:p>
            <a:pPr marL="241300" indent="-228600">
              <a:lnSpc>
                <a:spcPct val="100000"/>
              </a:lnSpc>
              <a:spcBef>
                <a:spcPts val="390"/>
              </a:spcBef>
              <a:buChar char="•"/>
              <a:tabLst>
                <a:tab pos="240665" algn="l"/>
                <a:tab pos="241300" algn="l"/>
              </a:tabLst>
            </a:pPr>
            <a:r>
              <a:rPr lang="en-GB" sz="3200" spc="-5" dirty="0">
                <a:latin typeface="Arial MT"/>
                <a:cs typeface="Arial MT"/>
              </a:rPr>
              <a:t>180</a:t>
            </a:r>
            <a:r>
              <a:rPr lang="en-GB" sz="3200" spc="-15" dirty="0">
                <a:latin typeface="Arial MT"/>
                <a:cs typeface="Arial MT"/>
              </a:rPr>
              <a:t> </a:t>
            </a:r>
            <a:r>
              <a:rPr lang="en-GB" sz="3200" dirty="0">
                <a:latin typeface="Arial MT"/>
                <a:cs typeface="Arial MT"/>
              </a:rPr>
              <a:t>GeV/c</a:t>
            </a:r>
            <a:r>
              <a:rPr lang="en-GB" sz="3200" spc="-30" dirty="0">
                <a:latin typeface="Arial MT"/>
                <a:cs typeface="Arial MT"/>
              </a:rPr>
              <a:t> </a:t>
            </a:r>
            <a:r>
              <a:rPr lang="en-GB" sz="3200" spc="-5" dirty="0">
                <a:latin typeface="Arial MT"/>
                <a:cs typeface="Arial MT"/>
              </a:rPr>
              <a:t>mixed beam</a:t>
            </a:r>
            <a:endParaRPr lang="en-GB" sz="3200" spc="-10" dirty="0">
              <a:latin typeface="Arial MT"/>
              <a:cs typeface="Arial MT"/>
            </a:endParaRPr>
          </a:p>
          <a:p>
            <a:pPr marL="241300" indent="-228600">
              <a:lnSpc>
                <a:spcPct val="100000"/>
              </a:lnSpc>
              <a:spcBef>
                <a:spcPts val="380"/>
              </a:spcBef>
              <a:buChar char="•"/>
              <a:tabLst>
                <a:tab pos="240665" algn="l"/>
                <a:tab pos="241300" algn="l"/>
              </a:tabLst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To optimize time and spatial resolution: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charge calibration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 err="1"/>
              <a:t>timewalk</a:t>
            </a:r>
            <a:r>
              <a:rPr lang="en-US" sz="3200" dirty="0"/>
              <a:t> correction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clock correction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8" name="object 6">
            <a:extLst>
              <a:ext uri="{FF2B5EF4-FFF2-40B4-BE49-F238E27FC236}">
                <a16:creationId xmlns:a16="http://schemas.microsoft.com/office/drawing/2014/main" id="{164F468B-8228-47CA-8255-CDBB56F4605F}"/>
              </a:ext>
            </a:extLst>
          </p:cNvPr>
          <p:cNvPicPr/>
          <p:nvPr/>
        </p:nvPicPr>
        <p:blipFill rotWithShape="1">
          <a:blip r:embed="rId2" cstate="print"/>
          <a:srcRect l="11417" t="20457" r="10781" b="18978"/>
          <a:stretch/>
        </p:blipFill>
        <p:spPr>
          <a:xfrm>
            <a:off x="10327341" y="0"/>
            <a:ext cx="11898513" cy="5109883"/>
          </a:xfrm>
          <a:prstGeom prst="rect">
            <a:avLst/>
          </a:prstGeom>
        </p:spPr>
      </p:pic>
      <p:pic>
        <p:nvPicPr>
          <p:cNvPr id="13" name="object 12">
            <a:extLst>
              <a:ext uri="{FF2B5EF4-FFF2-40B4-BE49-F238E27FC236}">
                <a16:creationId xmlns:a16="http://schemas.microsoft.com/office/drawing/2014/main" id="{C8D6E888-2187-4CF5-884A-9463A579765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835537"/>
            <a:ext cx="8892736" cy="326836"/>
          </a:xfrm>
          <a:prstGeom prst="rect">
            <a:avLst/>
          </a:prstGeom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0D4B24BB-22E8-4728-A912-3131052590D7}"/>
              </a:ext>
            </a:extLst>
          </p:cNvPr>
          <p:cNvCxnSpPr>
            <a:cxnSpLocks/>
          </p:cNvCxnSpPr>
          <p:nvPr/>
        </p:nvCxnSpPr>
        <p:spPr>
          <a:xfrm>
            <a:off x="10327341" y="2940424"/>
            <a:ext cx="11898513" cy="0"/>
          </a:xfrm>
          <a:prstGeom prst="straightConnector1">
            <a:avLst/>
          </a:prstGeom>
          <a:noFill/>
          <a:ln w="101600" cap="flat">
            <a:solidFill>
              <a:srgbClr val="FF0000"/>
            </a:solidFill>
            <a:prstDash val="dashDot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E53FD003-D2FD-43F2-AFDF-0EB169FEE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82" y="5165123"/>
            <a:ext cx="17750118" cy="7629784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52AD3FB-CACF-4450-97D8-4BC7A16E5A80}"/>
              </a:ext>
            </a:extLst>
          </p:cNvPr>
          <p:cNvSpPr txBox="1">
            <a:spLocks/>
          </p:cNvSpPr>
          <p:nvPr/>
        </p:nvSpPr>
        <p:spPr>
          <a:xfrm>
            <a:off x="17463984" y="520736"/>
            <a:ext cx="4126231" cy="717338"/>
          </a:xfrm>
          <a:prstGeom prst="rect">
            <a:avLst/>
          </a:prstGeom>
          <a:solidFill>
            <a:srgbClr val="FFFFFF"/>
          </a:solidFill>
          <a:ln w="3175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Downstream arm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9AC6998C-26E6-442B-86FD-915D4A82DF4E}"/>
              </a:ext>
            </a:extLst>
          </p:cNvPr>
          <p:cNvSpPr txBox="1">
            <a:spLocks/>
          </p:cNvSpPr>
          <p:nvPr/>
        </p:nvSpPr>
        <p:spPr>
          <a:xfrm>
            <a:off x="11102241" y="550470"/>
            <a:ext cx="3470603" cy="717338"/>
          </a:xfrm>
          <a:prstGeom prst="rect">
            <a:avLst/>
          </a:prstGeom>
          <a:solidFill>
            <a:srgbClr val="FFFFFF"/>
          </a:solidFill>
          <a:ln w="3175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Upstream arm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5FEFD02-43EE-428C-A6E8-B2F991E1EEF7}"/>
              </a:ext>
            </a:extLst>
          </p:cNvPr>
          <p:cNvSpPr txBox="1">
            <a:spLocks/>
          </p:cNvSpPr>
          <p:nvPr/>
        </p:nvSpPr>
        <p:spPr>
          <a:xfrm>
            <a:off x="915934" y="10460428"/>
            <a:ext cx="4126231" cy="717338"/>
          </a:xfrm>
          <a:prstGeom prst="rect">
            <a:avLst/>
          </a:prstGeom>
          <a:solidFill>
            <a:srgbClr val="FFFFFF"/>
          </a:solidFill>
          <a:ln w="3175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Downstream arm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712FC870-A694-40D4-91E2-DBC3082FB190}"/>
              </a:ext>
            </a:extLst>
          </p:cNvPr>
          <p:cNvSpPr txBox="1">
            <a:spLocks/>
          </p:cNvSpPr>
          <p:nvPr/>
        </p:nvSpPr>
        <p:spPr>
          <a:xfrm>
            <a:off x="915934" y="6755372"/>
            <a:ext cx="3470603" cy="717338"/>
          </a:xfrm>
          <a:prstGeom prst="rect">
            <a:avLst/>
          </a:prstGeom>
          <a:solidFill>
            <a:srgbClr val="FFFFFF"/>
          </a:solidFill>
          <a:ln w="3175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Upstream arm</a:t>
            </a:r>
          </a:p>
        </p:txBody>
      </p: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584F5B66-79BC-4C01-B63C-007D48745B86}"/>
              </a:ext>
            </a:extLst>
          </p:cNvPr>
          <p:cNvCxnSpPr/>
          <p:nvPr/>
        </p:nvCxnSpPr>
        <p:spPr>
          <a:xfrm>
            <a:off x="4581081" y="7114041"/>
            <a:ext cx="2214166" cy="27620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3FE6A7E7-E613-46B9-A5EC-0B1B840139FD}"/>
              </a:ext>
            </a:extLst>
          </p:cNvPr>
          <p:cNvCxnSpPr>
            <a:cxnSpLocks/>
          </p:cNvCxnSpPr>
          <p:nvPr/>
        </p:nvCxnSpPr>
        <p:spPr>
          <a:xfrm>
            <a:off x="5075344" y="10855148"/>
            <a:ext cx="1719903" cy="0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1342291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1E7CE83-6D67-4369-B81D-41A890FBB1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" t="32414" r="27957" b="37562"/>
          <a:stretch/>
        </p:blipFill>
        <p:spPr>
          <a:xfrm>
            <a:off x="1625266" y="8460440"/>
            <a:ext cx="12600000" cy="4193278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B51D8DBA-61DB-4AE3-876C-998F48A8F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5337" y="6168765"/>
            <a:ext cx="8790336" cy="655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A4BD95-1406-B534-0A05-BA68618C7A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337" t="1650" r="421" b="44616"/>
          <a:stretch/>
        </p:blipFill>
        <p:spPr>
          <a:xfrm>
            <a:off x="17333433" y="559399"/>
            <a:ext cx="6156310" cy="50190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D3AFEB-22BA-6169-3934-D667A6A834A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47E59-7877-9099-9BD9-91EE225D0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E370216A-4A47-4C5C-BACF-D01E9977E034}"/>
              </a:ext>
            </a:extLst>
          </p:cNvPr>
          <p:cNvCxnSpPr>
            <a:cxnSpLocks/>
          </p:cNvCxnSpPr>
          <p:nvPr/>
        </p:nvCxnSpPr>
        <p:spPr>
          <a:xfrm>
            <a:off x="11227661" y="9420720"/>
            <a:ext cx="695398" cy="1157633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C0A8198-38BF-4610-9A12-1EABCAA0B39F}"/>
              </a:ext>
            </a:extLst>
          </p:cNvPr>
          <p:cNvSpPr txBox="1">
            <a:spLocks/>
          </p:cNvSpPr>
          <p:nvPr/>
        </p:nvSpPr>
        <p:spPr>
          <a:xfrm>
            <a:off x="9145013" y="8529175"/>
            <a:ext cx="2184994" cy="717338"/>
          </a:xfrm>
          <a:prstGeom prst="rect">
            <a:avLst/>
          </a:prstGeom>
          <a:solidFill>
            <a:srgbClr val="FFFFFF"/>
          </a:solidFill>
          <a:ln w="3175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2 x MCP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FDA2C99-F44C-4606-BB5A-F48A3CC037DD}"/>
              </a:ext>
            </a:extLst>
          </p:cNvPr>
          <p:cNvSpPr txBox="1">
            <a:spLocks/>
          </p:cNvSpPr>
          <p:nvPr/>
        </p:nvSpPr>
        <p:spPr>
          <a:xfrm>
            <a:off x="315758" y="1630575"/>
            <a:ext cx="5753577" cy="66689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Two MCPs provide precise time references to study timing performance of telescope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3200" dirty="0"/>
              <a:t>Placed at the end/far downstream to not hinder other groups in same beam area (large material contribution)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Combined MCP resolution: </a:t>
            </a:r>
            <a:r>
              <a:rPr lang="en-US" sz="3200" b="1" dirty="0"/>
              <a:t>12 </a:t>
            </a:r>
            <a:r>
              <a:rPr lang="en-US" sz="3200" b="1" dirty="0" err="1"/>
              <a:t>ps</a:t>
            </a:r>
            <a:endParaRPr lang="en-US" sz="3200" b="1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C2AA130-E741-43C8-B3C9-C20B8BF7DFD0}"/>
              </a:ext>
            </a:extLst>
          </p:cNvPr>
          <p:cNvSpPr txBox="1"/>
          <p:nvPr/>
        </p:nvSpPr>
        <p:spPr>
          <a:xfrm>
            <a:off x="315758" y="559399"/>
            <a:ext cx="17017675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cap="none" dirty="0">
                <a:latin typeface="Arial"/>
                <a:cs typeface="Arial"/>
              </a:rPr>
              <a:t>M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6223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icrochannel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6223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plate (MCP) time reference (2024 setup)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A6F3050-339B-44AC-9489-CF29D50D7390}"/>
              </a:ext>
            </a:extLst>
          </p:cNvPr>
          <p:cNvSpPr txBox="1">
            <a:spLocks/>
          </p:cNvSpPr>
          <p:nvPr/>
        </p:nvSpPr>
        <p:spPr>
          <a:xfrm>
            <a:off x="16532418" y="9446162"/>
            <a:ext cx="2759027" cy="963559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2800" dirty="0"/>
              <a:t>due to nuclear interactions</a:t>
            </a:r>
          </a:p>
        </p:txBody>
      </p:sp>
      <p:cxnSp>
        <p:nvCxnSpPr>
          <p:cNvPr id="18" name="Straight Arrow Connector 8">
            <a:extLst>
              <a:ext uri="{FF2B5EF4-FFF2-40B4-BE49-F238E27FC236}">
                <a16:creationId xmlns:a16="http://schemas.microsoft.com/office/drawing/2014/main" id="{5D3F3450-D4FF-4934-A397-428C8FD69879}"/>
              </a:ext>
            </a:extLst>
          </p:cNvPr>
          <p:cNvCxnSpPr>
            <a:cxnSpLocks/>
          </p:cNvCxnSpPr>
          <p:nvPr/>
        </p:nvCxnSpPr>
        <p:spPr>
          <a:xfrm>
            <a:off x="17911931" y="10409721"/>
            <a:ext cx="0" cy="872862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9" name="Picture 4">
            <a:extLst>
              <a:ext uri="{FF2B5EF4-FFF2-40B4-BE49-F238E27FC236}">
                <a16:creationId xmlns:a16="http://schemas.microsoft.com/office/drawing/2014/main" id="{AFA8F815-1610-4A51-87E3-F2584E2E79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1" t="34435" r="33135" b="33982"/>
          <a:stretch/>
        </p:blipFill>
        <p:spPr>
          <a:xfrm flipH="1">
            <a:off x="6265273" y="1802826"/>
            <a:ext cx="9399332" cy="5924194"/>
          </a:xfrm>
          <a:prstGeom prst="rect">
            <a:avLst/>
          </a:prstGeom>
        </p:spPr>
      </p:pic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A4B0BB6-8A7D-4D03-88D5-471218BB6982}"/>
              </a:ext>
            </a:extLst>
          </p:cNvPr>
          <p:cNvSpPr txBox="1">
            <a:spLocks/>
          </p:cNvSpPr>
          <p:nvPr/>
        </p:nvSpPr>
        <p:spPr>
          <a:xfrm>
            <a:off x="6705488" y="3011715"/>
            <a:ext cx="4522173" cy="717338"/>
          </a:xfrm>
          <a:prstGeom prst="rect">
            <a:avLst/>
          </a:prstGeom>
          <a:solidFill>
            <a:srgbClr val="FFFFFF"/>
          </a:solidFill>
          <a:ln w="3175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 err="1"/>
              <a:t>Photonis</a:t>
            </a:r>
            <a:r>
              <a:rPr lang="en-US" sz="4000" dirty="0"/>
              <a:t> PP2365Y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21E2E06-DE8B-46D4-B389-3747831E6161}"/>
              </a:ext>
            </a:extLst>
          </p:cNvPr>
          <p:cNvSpPr txBox="1">
            <a:spLocks/>
          </p:cNvSpPr>
          <p:nvPr/>
        </p:nvSpPr>
        <p:spPr>
          <a:xfrm>
            <a:off x="11019632" y="1979954"/>
            <a:ext cx="3895398" cy="717338"/>
          </a:xfrm>
          <a:prstGeom prst="rect">
            <a:avLst/>
          </a:prstGeom>
          <a:solidFill>
            <a:srgbClr val="FFFFFF"/>
          </a:solidFill>
          <a:ln w="3175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 err="1"/>
              <a:t>Photek</a:t>
            </a:r>
            <a:r>
              <a:rPr lang="en-US" sz="4000" dirty="0"/>
              <a:t> PMT240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FCA980B-C065-4F1E-89BD-4306E6B066E4}"/>
              </a:ext>
            </a:extLst>
          </p:cNvPr>
          <p:cNvSpPr txBox="1">
            <a:spLocks/>
          </p:cNvSpPr>
          <p:nvPr/>
        </p:nvSpPr>
        <p:spPr>
          <a:xfrm>
            <a:off x="6069335" y="8525050"/>
            <a:ext cx="2584142" cy="717338"/>
          </a:xfrm>
          <a:prstGeom prst="rect">
            <a:avLst/>
          </a:prstGeom>
          <a:solidFill>
            <a:srgbClr val="FFFFFF"/>
          </a:solidFill>
          <a:ln w="3175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Telescope</a:t>
            </a:r>
          </a:p>
        </p:txBody>
      </p: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0964B95F-7694-408E-9154-1892BC696208}"/>
              </a:ext>
            </a:extLst>
          </p:cNvPr>
          <p:cNvCxnSpPr>
            <a:cxnSpLocks/>
          </p:cNvCxnSpPr>
          <p:nvPr/>
        </p:nvCxnSpPr>
        <p:spPr>
          <a:xfrm flipH="1">
            <a:off x="3424518" y="8964219"/>
            <a:ext cx="2644817" cy="896957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983B879-2C7E-4AF8-A17E-AC0AE6F6B6F9}"/>
              </a:ext>
            </a:extLst>
          </p:cNvPr>
          <p:cNvSpPr txBox="1">
            <a:spLocks/>
          </p:cNvSpPr>
          <p:nvPr/>
        </p:nvSpPr>
        <p:spPr>
          <a:xfrm>
            <a:off x="22364328" y="4298601"/>
            <a:ext cx="1892241" cy="1332891"/>
          </a:xfrm>
          <a:prstGeom prst="rect">
            <a:avLst/>
          </a:prstGeom>
          <a:solidFill>
            <a:srgbClr val="FFFFFF"/>
          </a:solidFill>
          <a:ln w="3175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 err="1"/>
              <a:t>Ortec</a:t>
            </a:r>
            <a:r>
              <a:rPr lang="en-US" sz="4000" dirty="0"/>
              <a:t> 9327</a:t>
            </a:r>
          </a:p>
        </p:txBody>
      </p:sp>
    </p:spTree>
    <p:extLst>
      <p:ext uri="{BB962C8B-B14F-4D97-AF65-F5344CB8AC3E}">
        <p14:creationId xmlns:p14="http://schemas.microsoft.com/office/powerpoint/2010/main" val="4195911925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3486E90A-4D26-027B-1686-68A27772720B}"/>
              </a:ext>
            </a:extLst>
          </p:cNvPr>
          <p:cNvGrpSpPr/>
          <p:nvPr/>
        </p:nvGrpSpPr>
        <p:grpSpPr>
          <a:xfrm>
            <a:off x="16499735" y="8095504"/>
            <a:ext cx="7826442" cy="4234932"/>
            <a:chOff x="12376216" y="7524941"/>
            <a:chExt cx="10013818" cy="477421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0299E7-6874-053E-2FE9-A1EA54730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5990"/>
            <a:stretch/>
          </p:blipFill>
          <p:spPr>
            <a:xfrm>
              <a:off x="12376216" y="7524941"/>
              <a:ext cx="10013818" cy="4705160"/>
            </a:xfrm>
            <a:prstGeom prst="rect">
              <a:avLst/>
            </a:prstGeom>
          </p:spPr>
        </p:pic>
        <p:sp>
          <p:nvSpPr>
            <p:cNvPr id="11" name="Text Placeholder 7">
              <a:extLst>
                <a:ext uri="{FF2B5EF4-FFF2-40B4-BE49-F238E27FC236}">
                  <a16:creationId xmlns:a16="http://schemas.microsoft.com/office/drawing/2014/main" id="{57A90977-7A9E-289D-44A8-5F94AF025020}"/>
                </a:ext>
              </a:extLst>
            </p:cNvPr>
            <p:cNvSpPr txBox="1">
              <a:spLocks/>
            </p:cNvSpPr>
            <p:nvPr/>
          </p:nvSpPr>
          <p:spPr>
            <a:xfrm>
              <a:off x="15487085" y="9420628"/>
              <a:ext cx="2623255" cy="808684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chemeClr val="bg1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08000" tIns="36000" rIns="108000" bIns="64800" anchor="ctr" anchorCtr="0">
              <a:spAutoFit/>
            </a:bodyPr>
            <a:lstStyle>
              <a:lvl1pPr marL="0" marR="0" indent="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2286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ln>
                    <a:noFill/>
                  </a:ln>
                  <a:solidFill>
                    <a:schemeClr val="tx2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4572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500" b="0" i="0" u="none" strike="noStrike" cap="none" spc="0" baseline="0">
                  <a:ln>
                    <a:noFill/>
                  </a:ln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6858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9144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11430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13716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16002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18288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r>
                <a:rPr lang="en-US" sz="4000" dirty="0"/>
                <a:t>Sensor</a:t>
              </a:r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0CA7E8E8-4BFC-1B26-7E53-E47EFB5A1663}"/>
                </a:ext>
              </a:extLst>
            </p:cNvPr>
            <p:cNvSpPr txBox="1">
              <a:spLocks/>
            </p:cNvSpPr>
            <p:nvPr/>
          </p:nvSpPr>
          <p:spPr>
            <a:xfrm>
              <a:off x="20281085" y="9575869"/>
              <a:ext cx="1880247" cy="808684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chemeClr val="bg1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08000" tIns="36000" rIns="108000" bIns="64800" anchor="ctr" anchorCtr="0">
              <a:spAutoFit/>
            </a:bodyPr>
            <a:lstStyle>
              <a:lvl1pPr marL="0" marR="0" indent="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2286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ln>
                    <a:noFill/>
                  </a:ln>
                  <a:solidFill>
                    <a:schemeClr val="tx2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4572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500" b="0" i="0" u="none" strike="noStrike" cap="none" spc="0" baseline="0">
                  <a:ln>
                    <a:noFill/>
                  </a:ln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6858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9144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11430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13716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16002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18288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r>
                <a:rPr lang="en-US" sz="4000" dirty="0"/>
                <a:t>Tpx4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A124BBE-D82C-EF90-CE65-C81AC98876CA}"/>
                </a:ext>
              </a:extLst>
            </p:cNvPr>
            <p:cNvCxnSpPr>
              <a:cxnSpLocks/>
            </p:cNvCxnSpPr>
            <p:nvPr/>
          </p:nvCxnSpPr>
          <p:spPr>
            <a:xfrm>
              <a:off x="14810424" y="11382239"/>
              <a:ext cx="4402454" cy="668141"/>
            </a:xfrm>
            <a:prstGeom prst="straightConnector1">
              <a:avLst/>
            </a:prstGeom>
            <a:noFill/>
            <a:ln w="63500" cap="flat">
              <a:solidFill>
                <a:schemeClr val="bg1"/>
              </a:solidFill>
              <a:prstDash val="solid"/>
              <a:miter lim="400000"/>
              <a:headEnd type="stealth" w="lg" len="lg"/>
              <a:tailEnd type="stealth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3" name="Text Placeholder 7">
              <a:extLst>
                <a:ext uri="{FF2B5EF4-FFF2-40B4-BE49-F238E27FC236}">
                  <a16:creationId xmlns:a16="http://schemas.microsoft.com/office/drawing/2014/main" id="{1BD56A5C-8365-5655-4DD1-842B84D83B03}"/>
                </a:ext>
              </a:extLst>
            </p:cNvPr>
            <p:cNvSpPr txBox="1">
              <a:spLocks/>
            </p:cNvSpPr>
            <p:nvPr/>
          </p:nvSpPr>
          <p:spPr>
            <a:xfrm rot="402964">
              <a:off x="15299821" y="11581815"/>
              <a:ext cx="1899660" cy="717338"/>
            </a:xfrm>
            <a:prstGeom prst="rect">
              <a:avLst/>
            </a:prstGeom>
            <a:noFill/>
            <a:ln w="31750">
              <a:noFill/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8000" tIns="36000" rIns="108000" bIns="64800" anchor="ctr" anchorCtr="0">
              <a:spAutoFit/>
            </a:bodyPr>
            <a:lstStyle>
              <a:lvl1pPr marL="0" marR="0" indent="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2286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ln>
                    <a:noFill/>
                  </a:ln>
                  <a:solidFill>
                    <a:schemeClr val="tx2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4572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500" b="0" i="0" u="none" strike="noStrike" cap="none" spc="0" baseline="0">
                  <a:ln>
                    <a:noFill/>
                  </a:ln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6858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9144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11430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13716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16002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18288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r>
                <a:rPr lang="en-US" sz="4000" dirty="0"/>
                <a:t>300 µm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502114-63CB-977A-F05D-3861461AAE0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47</a:t>
            </a:fld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D45E0D6-3370-B3E5-35D8-2E07E3735E66}"/>
              </a:ext>
            </a:extLst>
          </p:cNvPr>
          <p:cNvSpPr txBox="1">
            <a:spLocks/>
          </p:cNvSpPr>
          <p:nvPr/>
        </p:nvSpPr>
        <p:spPr>
          <a:xfrm>
            <a:off x="449185" y="1522587"/>
            <a:ext cx="13694534" cy="50356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Four innermost planes rotated 9° around x and y to enhance charge sharing between pixels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Charge-weighted mean gives cluster position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Single plane resolution: </a:t>
            </a:r>
            <a:r>
              <a:rPr lang="en-US" sz="3200" b="1" dirty="0"/>
              <a:t>4.3 µm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Pointing resolution at DUT: </a:t>
            </a:r>
            <a:r>
              <a:rPr lang="en-US" sz="3200" b="1" dirty="0"/>
              <a:t>2.4 µm</a:t>
            </a:r>
            <a:r>
              <a:rPr lang="en-US" sz="3200" dirty="0"/>
              <a:t> (Mixed hadron beam 180 GeV/</a:t>
            </a:r>
            <a:r>
              <a:rPr lang="en-US" sz="3200" i="1" dirty="0"/>
              <a:t>c</a:t>
            </a:r>
            <a:r>
              <a:rPr lang="en-US" sz="3200" dirty="0"/>
              <a:t>)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Working on </a:t>
            </a:r>
            <a:r>
              <a:rPr lang="en-GB" sz="3200" dirty="0">
                <a:solidFill>
                  <a:schemeClr val="bg1"/>
                </a:solidFill>
                <a:cs typeface="Calibri"/>
              </a:rPr>
              <a:t>η</a:t>
            </a:r>
            <a:r>
              <a:rPr lang="en-GB" sz="3200" spc="-5" dirty="0">
                <a:solidFill>
                  <a:schemeClr val="bg1"/>
                </a:solidFill>
                <a:cs typeface="Calibri"/>
              </a:rPr>
              <a:t> corrections to improve spatial resolution</a:t>
            </a:r>
            <a:endParaRPr lang="en-GB" sz="3200" dirty="0">
              <a:cs typeface="Calibri"/>
            </a:endParaRP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675503-2BEB-0F83-2EAD-2E95587E6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73" t="35273" r="31500" b="33017"/>
          <a:stretch/>
        </p:blipFill>
        <p:spPr>
          <a:xfrm>
            <a:off x="14354153" y="0"/>
            <a:ext cx="10029847" cy="670412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421444A-AB3E-0BFD-805D-F9609440DE2B}"/>
              </a:ext>
            </a:extLst>
          </p:cNvPr>
          <p:cNvSpPr/>
          <p:nvPr/>
        </p:nvSpPr>
        <p:spPr>
          <a:xfrm>
            <a:off x="17632336" y="1743170"/>
            <a:ext cx="3348990" cy="3352822"/>
          </a:xfrm>
          <a:prstGeom prst="ellipse">
            <a:avLst/>
          </a:prstGeom>
          <a:noFill/>
          <a:ln w="762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4E4AA2-A2A1-BF73-07DE-9DD3682B4DC9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19306831" y="5095992"/>
            <a:ext cx="0" cy="3115320"/>
          </a:xfrm>
          <a:prstGeom prst="straightConnector1">
            <a:avLst/>
          </a:prstGeom>
          <a:noFill/>
          <a:ln w="76200" cap="flat">
            <a:solidFill>
              <a:schemeClr val="tx1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C806633-90AB-A438-8D20-77E9E789B33E}"/>
              </a:ext>
            </a:extLst>
          </p:cNvPr>
          <p:cNvSpPr txBox="1">
            <a:spLocks/>
          </p:cNvSpPr>
          <p:nvPr/>
        </p:nvSpPr>
        <p:spPr>
          <a:xfrm>
            <a:off x="15291521" y="441667"/>
            <a:ext cx="1271283" cy="717338"/>
          </a:xfrm>
          <a:prstGeom prst="rect">
            <a:avLst/>
          </a:prstGeom>
          <a:solidFill>
            <a:srgbClr val="FFFFFF"/>
          </a:solidFill>
          <a:ln w="3175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DUT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3B44C436-BE6C-34D9-3B23-9ADF83C86BB4}"/>
              </a:ext>
            </a:extLst>
          </p:cNvPr>
          <p:cNvSpPr txBox="1">
            <a:spLocks/>
          </p:cNvSpPr>
          <p:nvPr/>
        </p:nvSpPr>
        <p:spPr>
          <a:xfrm>
            <a:off x="18238424" y="549079"/>
            <a:ext cx="4126231" cy="717338"/>
          </a:xfrm>
          <a:prstGeom prst="rect">
            <a:avLst/>
          </a:prstGeom>
          <a:solidFill>
            <a:srgbClr val="FFFFFF"/>
          </a:solidFill>
          <a:ln w="3175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Downstream arm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DD1046B-376E-99B2-FB28-8714069E486C}"/>
              </a:ext>
            </a:extLst>
          </p:cNvPr>
          <p:cNvGrpSpPr/>
          <p:nvPr/>
        </p:nvGrpSpPr>
        <p:grpSpPr>
          <a:xfrm>
            <a:off x="57823" y="6941944"/>
            <a:ext cx="7249537" cy="5596856"/>
            <a:chOff x="284807" y="6633246"/>
            <a:chExt cx="7249537" cy="559685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EF41DD1-F3AD-848B-0580-27C502E01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324"/>
            <a:stretch/>
          </p:blipFill>
          <p:spPr>
            <a:xfrm>
              <a:off x="284807" y="6633246"/>
              <a:ext cx="7249537" cy="5388492"/>
            </a:xfrm>
            <a:prstGeom prst="rect">
              <a:avLst/>
            </a:prstGeom>
          </p:spPr>
        </p:pic>
        <p:sp>
          <p:nvSpPr>
            <p:cNvPr id="29" name="Text Placeholder 7">
              <a:extLst>
                <a:ext uri="{FF2B5EF4-FFF2-40B4-BE49-F238E27FC236}">
                  <a16:creationId xmlns:a16="http://schemas.microsoft.com/office/drawing/2014/main" id="{E28AD093-BEC7-A935-3E8C-F87CEB32C78A}"/>
                </a:ext>
              </a:extLst>
            </p:cNvPr>
            <p:cNvSpPr txBox="1">
              <a:spLocks/>
            </p:cNvSpPr>
            <p:nvPr/>
          </p:nvSpPr>
          <p:spPr>
            <a:xfrm>
              <a:off x="2318194" y="11635875"/>
              <a:ext cx="4558856" cy="594227"/>
            </a:xfrm>
            <a:prstGeom prst="rect">
              <a:avLst/>
            </a:prstGeom>
            <a:solidFill>
              <a:srgbClr val="FFFFFF"/>
            </a:solidFill>
            <a:ln w="31750">
              <a:noFill/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08000" tIns="36000" rIns="108000" bIns="64800" anchor="ctr" anchorCtr="0">
              <a:spAutoFit/>
            </a:bodyPr>
            <a:lstStyle>
              <a:lvl1pPr marL="0" marR="0" indent="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2286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ln>
                    <a:noFill/>
                  </a:ln>
                  <a:solidFill>
                    <a:schemeClr val="tx2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4572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500" b="0" i="0" u="none" strike="noStrike" cap="none" spc="0" baseline="0">
                  <a:ln>
                    <a:noFill/>
                  </a:ln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6858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9144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11430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13716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16002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18288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r>
                <a:rPr lang="en-US" sz="3200" dirty="0"/>
                <a:t>cluster - track [µm]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35F80-4255-C3CE-8FF8-9F334BB9A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820BFC6-87B5-FE65-696C-0101FAF4CFE5}"/>
              </a:ext>
            </a:extLst>
          </p:cNvPr>
          <p:cNvSpPr txBox="1">
            <a:spLocks/>
          </p:cNvSpPr>
          <p:nvPr/>
        </p:nvSpPr>
        <p:spPr>
          <a:xfrm>
            <a:off x="635000" y="496976"/>
            <a:ext cx="2304362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>
                <a:solidFill>
                  <a:schemeClr val="tx1"/>
                </a:solidFill>
              </a:rPr>
              <a:t>Spatial resolution</a:t>
            </a:r>
          </a:p>
        </p:txBody>
      </p:sp>
      <p:grpSp>
        <p:nvGrpSpPr>
          <p:cNvPr id="24" name="Group 21">
            <a:extLst>
              <a:ext uri="{FF2B5EF4-FFF2-40B4-BE49-F238E27FC236}">
                <a16:creationId xmlns:a16="http://schemas.microsoft.com/office/drawing/2014/main" id="{4333254D-5F91-4B0A-B39D-3E01398530D1}"/>
              </a:ext>
            </a:extLst>
          </p:cNvPr>
          <p:cNvGrpSpPr/>
          <p:nvPr/>
        </p:nvGrpSpPr>
        <p:grpSpPr>
          <a:xfrm>
            <a:off x="8167299" y="7002017"/>
            <a:ext cx="7381191" cy="5509746"/>
            <a:chOff x="15149882" y="72907"/>
            <a:chExt cx="8383655" cy="6258043"/>
          </a:xfrm>
        </p:grpSpPr>
        <p:pic>
          <p:nvPicPr>
            <p:cNvPr id="27" name="Picture 34">
              <a:extLst>
                <a:ext uri="{FF2B5EF4-FFF2-40B4-BE49-F238E27FC236}">
                  <a16:creationId xmlns:a16="http://schemas.microsoft.com/office/drawing/2014/main" id="{40808A98-AADC-4D83-8E3B-11BC16EEF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09AEB6"/>
                </a:clrFrom>
                <a:clrTo>
                  <a:srgbClr val="09AEB6">
                    <a:alpha val="0"/>
                  </a:srgbClr>
                </a:clrTo>
              </a:clrChange>
            </a:blip>
            <a:srcRect b="1104"/>
            <a:stretch/>
          </p:blipFill>
          <p:spPr>
            <a:xfrm>
              <a:off x="15149882" y="72907"/>
              <a:ext cx="8383655" cy="6258043"/>
            </a:xfrm>
            <a:prstGeom prst="rect">
              <a:avLst/>
            </a:prstGeom>
          </p:spPr>
        </p:pic>
        <p:pic>
          <p:nvPicPr>
            <p:cNvPr id="32" name="Picture 7">
              <a:extLst>
                <a:ext uri="{FF2B5EF4-FFF2-40B4-BE49-F238E27FC236}">
                  <a16:creationId xmlns:a16="http://schemas.microsoft.com/office/drawing/2014/main" id="{F7678A3F-E7F5-481B-B555-2F235F84F8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09AEB6"/>
                </a:clrFrom>
                <a:clrTo>
                  <a:srgbClr val="09AEB6">
                    <a:alpha val="0"/>
                  </a:srgbClr>
                </a:clrTo>
              </a:clrChange>
            </a:blip>
            <a:srcRect l="11451" t="32733" r="4278" b="63100"/>
            <a:stretch/>
          </p:blipFill>
          <p:spPr>
            <a:xfrm>
              <a:off x="16109949" y="2811779"/>
              <a:ext cx="7064933" cy="263705"/>
            </a:xfrm>
            <a:prstGeom prst="rect">
              <a:avLst/>
            </a:prstGeom>
          </p:spPr>
        </p:pic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2E1F753B-AEE4-4B93-8BE6-A1146E042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09AEB6"/>
                </a:clrFrom>
                <a:clrTo>
                  <a:srgbClr val="09AEB6">
                    <a:alpha val="0"/>
                  </a:srgbClr>
                </a:clrTo>
              </a:clrChange>
            </a:blip>
            <a:srcRect l="23950" t="27509" r="19061" b="63101"/>
            <a:stretch/>
          </p:blipFill>
          <p:spPr>
            <a:xfrm>
              <a:off x="17160240" y="480798"/>
              <a:ext cx="4777740" cy="594227"/>
            </a:xfrm>
            <a:prstGeom prst="rect">
              <a:avLst/>
            </a:prstGeom>
          </p:spPr>
        </p:pic>
        <p:sp>
          <p:nvSpPr>
            <p:cNvPr id="35" name="Text Placeholder 7">
              <a:extLst>
                <a:ext uri="{FF2B5EF4-FFF2-40B4-BE49-F238E27FC236}">
                  <a16:creationId xmlns:a16="http://schemas.microsoft.com/office/drawing/2014/main" id="{EF518D94-4504-41E5-B3F4-5B2735EA093D}"/>
                </a:ext>
              </a:extLst>
            </p:cNvPr>
            <p:cNvSpPr txBox="1">
              <a:spLocks/>
            </p:cNvSpPr>
            <p:nvPr/>
          </p:nvSpPr>
          <p:spPr>
            <a:xfrm>
              <a:off x="17822882" y="770475"/>
              <a:ext cx="3426694" cy="535100"/>
            </a:xfrm>
            <a:prstGeom prst="rect">
              <a:avLst/>
            </a:prstGeom>
            <a:noFill/>
            <a:ln w="31750">
              <a:noFill/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8000" tIns="36000" rIns="108000" bIns="64800" anchor="ctr" anchorCtr="0">
              <a:spAutoFit/>
            </a:bodyPr>
            <a:lstStyle>
              <a:lvl1pPr marL="0" marR="0" indent="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2286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ln>
                    <a:noFill/>
                  </a:ln>
                  <a:solidFill>
                    <a:schemeClr val="tx2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4572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500" b="0" i="0" u="none" strike="noStrike" cap="none" spc="0" baseline="0">
                  <a:ln>
                    <a:noFill/>
                  </a:ln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6858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9144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11430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13716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16002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18288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sz="2400" b="1" dirty="0"/>
                <a:t>Pointing resolution</a:t>
              </a:r>
            </a:p>
          </p:txBody>
        </p:sp>
        <p:sp>
          <p:nvSpPr>
            <p:cNvPr id="36" name="Text Placeholder 7">
              <a:extLst>
                <a:ext uri="{FF2B5EF4-FFF2-40B4-BE49-F238E27FC236}">
                  <a16:creationId xmlns:a16="http://schemas.microsoft.com/office/drawing/2014/main" id="{8CD88130-3AEC-4B1B-9A05-A853775D8C18}"/>
                </a:ext>
              </a:extLst>
            </p:cNvPr>
            <p:cNvSpPr txBox="1">
              <a:spLocks/>
            </p:cNvSpPr>
            <p:nvPr/>
          </p:nvSpPr>
          <p:spPr>
            <a:xfrm>
              <a:off x="18991871" y="3757326"/>
              <a:ext cx="957094" cy="532672"/>
            </a:xfrm>
            <a:prstGeom prst="rect">
              <a:avLst/>
            </a:prstGeom>
            <a:solidFill>
              <a:srgbClr val="FFFFFF"/>
            </a:solidFill>
            <a:ln w="3175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8000" tIns="36000" rIns="108000" bIns="64800" anchor="ctr" anchorCtr="0">
              <a:spAutoFit/>
            </a:bodyPr>
            <a:lstStyle>
              <a:lvl1pPr marL="0" marR="0" indent="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0" marR="0" indent="2286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 b="0" i="0" u="none" strike="noStrike" cap="none" spc="0" baseline="0">
                  <a:ln>
                    <a:noFill/>
                  </a:ln>
                  <a:solidFill>
                    <a:schemeClr val="tx2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4572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500" b="0" i="0" u="none" strike="noStrike" cap="none" spc="0" baseline="0">
                  <a:ln>
                    <a:noFill/>
                  </a:ln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6858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9144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 b="0" i="0" u="none" strike="noStrike" cap="none" spc="0" baseline="0">
                  <a:ln>
                    <a:noFill/>
                  </a:ln>
                  <a:solidFill>
                    <a:schemeClr val="accent3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0" marR="0" indent="11430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13716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16002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1828800" algn="l" defTabSz="8255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5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sz="2800" dirty="0"/>
                <a:t>DUT</a:t>
              </a:r>
            </a:p>
          </p:txBody>
        </p:sp>
        <p:cxnSp>
          <p:nvCxnSpPr>
            <p:cNvPr id="37" name="Straight Arrow Connector 10">
              <a:extLst>
                <a:ext uri="{FF2B5EF4-FFF2-40B4-BE49-F238E27FC236}">
                  <a16:creationId xmlns:a16="http://schemas.microsoft.com/office/drawing/2014/main" id="{49174670-1A6A-432D-9B70-E8112A739A45}"/>
                </a:ext>
              </a:extLst>
            </p:cNvPr>
            <p:cNvCxnSpPr>
              <a:cxnSpLocks/>
            </p:cNvCxnSpPr>
            <p:nvPr/>
          </p:nvCxnSpPr>
          <p:spPr>
            <a:xfrm>
              <a:off x="19470418" y="4196008"/>
              <a:ext cx="0" cy="429332"/>
            </a:xfrm>
            <a:prstGeom prst="straightConnector1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400000"/>
              <a:tailEnd type="triangl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8" name="Rectangle 13">
              <a:extLst>
                <a:ext uri="{FF2B5EF4-FFF2-40B4-BE49-F238E27FC236}">
                  <a16:creationId xmlns:a16="http://schemas.microsoft.com/office/drawing/2014/main" id="{8500AF26-543D-442D-B955-2F260F4464E6}"/>
                </a:ext>
              </a:extLst>
            </p:cNvPr>
            <p:cNvSpPr/>
            <p:nvPr/>
          </p:nvSpPr>
          <p:spPr>
            <a:xfrm>
              <a:off x="17576801" y="2365829"/>
              <a:ext cx="3918857" cy="1175657"/>
            </a:xfrm>
            <a:prstGeom prst="rect">
              <a:avLst/>
            </a:prstGeom>
            <a:noFill/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B9AFF0CE-30D7-4AB6-9039-B7F498647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920" y="7288411"/>
            <a:ext cx="3002539" cy="1100416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63857B33-F2A9-4BCD-BDB5-BF848D19E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4197" y="7834970"/>
            <a:ext cx="3002539" cy="110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4933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77F968E-5F39-A57E-18B5-2199FF7988D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48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F7035D0-8AC3-5323-7D27-1A8D9301B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3993" y="12881683"/>
            <a:ext cx="17894248" cy="740125"/>
          </a:xfrm>
        </p:spPr>
        <p:txBody>
          <a:bodyPr/>
          <a:lstStyle/>
          <a:p>
            <a:pPr algn="ctr"/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7BD61F1-81AA-99EF-FB22-B4D44F4830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Correlations in ASIC</a:t>
            </a:r>
          </a:p>
        </p:txBody>
      </p:sp>
      <p:pic>
        <p:nvPicPr>
          <p:cNvPr id="12" name="Tijdelijke aanduiding voor afbeelding 11" descr="Afbeelding met tekst, diagram, lijn, Perceel&#10;&#10;Automatisch gegenereerde beschrijving">
            <a:extLst>
              <a:ext uri="{FF2B5EF4-FFF2-40B4-BE49-F238E27FC236}">
                <a16:creationId xmlns:a16="http://schemas.microsoft.com/office/drawing/2014/main" id="{1BDB8450-D143-FF04-81C1-15D2B7735FA5}"/>
              </a:ext>
            </a:extLst>
          </p:cNvPr>
          <p:cNvPicPr>
            <a:picLocks noGrp="1" noChangeAspect="1"/>
          </p:cNvPicPr>
          <p:nvPr>
            <p:ph type="pic" sz="half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" b="495"/>
          <a:stretch>
            <a:fillRect/>
          </a:stretch>
        </p:blipFill>
        <p:spPr>
          <a:xfrm>
            <a:off x="10325093" y="2730100"/>
            <a:ext cx="11353808" cy="8255800"/>
          </a:xfrm>
        </p:spPr>
      </p:pic>
      <p:pic>
        <p:nvPicPr>
          <p:cNvPr id="14" name="Afbeelding 13" descr="Afbeelding met tekst, schermopname, lijn, diagram&#10;&#10;Automatisch gegenereerde beschrijving">
            <a:extLst>
              <a:ext uri="{FF2B5EF4-FFF2-40B4-BE49-F238E27FC236}">
                <a16:creationId xmlns:a16="http://schemas.microsoft.com/office/drawing/2014/main" id="{590C728C-450A-5132-B029-7F1291269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103" y="228600"/>
            <a:ext cx="3187418" cy="12653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Placeholder 7">
                <a:extLst>
                  <a:ext uri="{FF2B5EF4-FFF2-40B4-BE49-F238E27FC236}">
                    <a16:creationId xmlns:a16="http://schemas.microsoft.com/office/drawing/2014/main" id="{6DFE8585-C2FF-42B2-5C77-EE868F9069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1226" y="3207341"/>
                <a:ext cx="9713438" cy="536731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accent4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180000" tIns="180000" rIns="180000" bIns="180000">
                <a:noAutofit/>
              </a:bodyPr>
              <a:lstStyle>
                <a:lvl1pPr marL="0" marR="0" indent="0" algn="l" defTabSz="8255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55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1pPr>
                <a:lvl2pPr marL="0" marR="0" indent="228600" algn="l" defTabSz="8255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5000" b="0" i="0" u="none" strike="noStrike" cap="none" spc="0" baseline="0">
                    <a:ln>
                      <a:noFill/>
                    </a:ln>
                    <a:solidFill>
                      <a:schemeClr val="tx2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2pPr>
                <a:lvl3pPr marL="0" marR="0" indent="457200" algn="l" defTabSz="8255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500" b="0" i="0" u="none" strike="noStrike" cap="none" spc="0" baseline="0">
                    <a:ln>
                      <a:noFill/>
                    </a:ln>
                    <a:solidFill>
                      <a:schemeClr val="tx1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3pPr>
                <a:lvl4pPr marL="0" marR="0" indent="685800" algn="l" defTabSz="8255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 b="0" i="0" u="none" strike="noStrike" cap="none" spc="0" baseline="0">
                    <a:ln>
                      <a:noFill/>
                    </a:ln>
                    <a:solidFill>
                      <a:schemeClr val="accent3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4pPr>
                <a:lvl5pPr marL="0" marR="0" indent="914400" algn="l" defTabSz="8255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000" b="0" i="0" u="none" strike="noStrike" cap="none" spc="0" baseline="0">
                    <a:ln>
                      <a:noFill/>
                    </a:ln>
                    <a:solidFill>
                      <a:schemeClr val="accent3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5pPr>
                <a:lvl6pPr marL="0" marR="0" indent="1143000" algn="l" defTabSz="8255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5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6pPr>
                <a:lvl7pPr marL="0" marR="0" indent="1371600" algn="l" defTabSz="8255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5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7pPr>
                <a:lvl8pPr marL="0" marR="0" indent="1600200" algn="l" defTabSz="8255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5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8pPr>
                <a:lvl9pPr marL="0" marR="0" indent="1828800" algn="l" defTabSz="8255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5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361950" indent="-36195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Cluster time resolution is calculated the mean </a:t>
                </a:r>
                <a:r>
                  <a:rPr lang="en-US" sz="3200" dirty="0" err="1"/>
                  <a:t>ToA</a:t>
                </a:r>
                <a:r>
                  <a:rPr lang="en-US" sz="3200" dirty="0"/>
                  <a:t> of </a:t>
                </a:r>
                <a:r>
                  <a:rPr lang="en-US" sz="3200" dirty="0" err="1"/>
                  <a:t>nhits</a:t>
                </a:r>
                <a:endParaRPr lang="en-US" sz="3200" dirty="0"/>
              </a:p>
              <a:p>
                <a:pPr marL="361950" indent="-36195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Should look into the weighted mean</a:t>
                </a:r>
              </a:p>
              <a:p>
                <a:pPr marL="361950" indent="-36195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There is a high correlation between hits</a:t>
                </a:r>
              </a:p>
              <a:p>
                <a:pPr marL="361950" indent="-36195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Without correlations 390 </a:t>
                </a:r>
                <a:r>
                  <a:rPr lang="en-US" sz="3200" dirty="0" err="1"/>
                  <a:t>ps</a:t>
                </a:r>
                <a:r>
                  <a:rPr lang="en-US" sz="3200" dirty="0"/>
                  <a:t>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nl-NL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50</m:t>
                        </m:r>
                      </m:e>
                    </m:rad>
                    <m:r>
                      <a:rPr lang="nl-NL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55</m:t>
                    </m:r>
                  </m:oMath>
                </a14:m>
                <a:r>
                  <a:rPr lang="nl-NL" sz="3200" b="0" dirty="0">
                    <a:ea typeface="Cambria Math" panose="02040503050406030204" pitchFamily="18" charset="0"/>
                  </a:rPr>
                  <a:t> </a:t>
                </a:r>
                <a:r>
                  <a:rPr lang="nl-NL" sz="3200" b="0" dirty="0" err="1">
                    <a:ea typeface="Cambria Math" panose="02040503050406030204" pitchFamily="18" charset="0"/>
                  </a:rPr>
                  <a:t>ps</a:t>
                </a:r>
                <a:endParaRPr lang="nl-NL" sz="3200" b="0" dirty="0">
                  <a:ea typeface="Cambria Math" panose="02040503050406030204" pitchFamily="18" charset="0"/>
                </a:endParaRPr>
              </a:p>
              <a:p>
                <a:pPr marL="361950" indent="-36195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 </a:t>
                </a:r>
              </a:p>
              <a:p>
                <a:pPr marL="361950" indent="-36195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A grazing angle track moves along one column</a:t>
                </a:r>
              </a:p>
              <a:p>
                <a:pPr marL="361950" indent="-36195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In the future it would be nice to have tracks crossing multiple columns </a:t>
                </a:r>
              </a:p>
              <a:p>
                <a:pPr marL="361950" indent="-361950">
                  <a:buFont typeface="Arial" panose="020B0604020202020204" pitchFamily="34" charset="0"/>
                  <a:buChar char="•"/>
                </a:pPr>
                <a:endParaRPr lang="en-US" sz="3200" dirty="0"/>
              </a:p>
            </p:txBody>
          </p:sp>
        </mc:Choice>
        <mc:Fallback xmlns="">
          <p:sp>
            <p:nvSpPr>
              <p:cNvPr id="15" name="Text Placeholder 7">
                <a:extLst>
                  <a:ext uri="{FF2B5EF4-FFF2-40B4-BE49-F238E27FC236}">
                    <a16:creationId xmlns:a16="http://schemas.microsoft.com/office/drawing/2014/main" id="{6DFE8585-C2FF-42B2-5C77-EE868F906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26" y="3207341"/>
                <a:ext cx="9713438" cy="5367316"/>
              </a:xfrm>
              <a:prstGeom prst="rect">
                <a:avLst/>
              </a:prstGeom>
              <a:blipFill>
                <a:blip r:embed="rId4"/>
                <a:stretch>
                  <a:fillRect l="-438"/>
                </a:stretch>
              </a:blipFill>
              <a:ln w="25400">
                <a:solidFill>
                  <a:schemeClr val="accent4"/>
                </a:solidFill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171588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9725110-A7EC-EFC7-6B5A-21D4AC9015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0" t="14471" r="9324" b="24043"/>
          <a:stretch/>
        </p:blipFill>
        <p:spPr>
          <a:xfrm>
            <a:off x="-133350" y="0"/>
            <a:ext cx="24517349" cy="12881684"/>
          </a:xfrm>
          <a:prstGeom prst="rect">
            <a:avLst/>
          </a:prstGeom>
        </p:spPr>
      </p:pic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A189F758-4D01-4ED5-8714-40DB6F19A1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NL" smtClean="0"/>
              <a:t>5</a:t>
            </a:fld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E80EB-FDD7-4B8E-9E74-4CC5B4A231B1}"/>
              </a:ext>
            </a:extLst>
          </p:cNvPr>
          <p:cNvSpPr txBox="1"/>
          <p:nvPr/>
        </p:nvSpPr>
        <p:spPr>
          <a:xfrm>
            <a:off x="16647128" y="8954499"/>
            <a:ext cx="7159011" cy="841256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8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Hadron beam 180 GeV/c</a:t>
            </a:r>
            <a:endParaRPr kumimoji="0" lang="en-NL" sz="4800" b="1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DBF54E-4DA4-84DC-328F-E31576C9FF8D}"/>
              </a:ext>
            </a:extLst>
          </p:cNvPr>
          <p:cNvSpPr txBox="1">
            <a:spLocks/>
          </p:cNvSpPr>
          <p:nvPr/>
        </p:nvSpPr>
        <p:spPr>
          <a:xfrm>
            <a:off x="6222473" y="1646619"/>
            <a:ext cx="7203997" cy="840448"/>
          </a:xfrm>
          <a:prstGeom prst="rect">
            <a:avLst/>
          </a:prstGeom>
          <a:solidFill>
            <a:schemeClr val="bg1">
              <a:alpha val="40000"/>
            </a:schemeClr>
          </a:solidFill>
          <a:ln w="31750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Device under test (DUT)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7EB6C09-D73E-A4D1-ABE1-E22E6E5FC96A}"/>
              </a:ext>
            </a:extLst>
          </p:cNvPr>
          <p:cNvSpPr txBox="1">
            <a:spLocks/>
          </p:cNvSpPr>
          <p:nvPr/>
        </p:nvSpPr>
        <p:spPr>
          <a:xfrm>
            <a:off x="3013765" y="3382422"/>
            <a:ext cx="5427870" cy="840448"/>
          </a:xfrm>
          <a:prstGeom prst="rect">
            <a:avLst/>
          </a:prstGeom>
          <a:solidFill>
            <a:schemeClr val="bg1">
              <a:alpha val="40000"/>
            </a:schemeClr>
          </a:solidFill>
          <a:ln w="31750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 Tracking planes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500F3C3-DE68-B382-5059-CD6BD46DF42D}"/>
              </a:ext>
            </a:extLst>
          </p:cNvPr>
          <p:cNvSpPr txBox="1">
            <a:spLocks/>
          </p:cNvSpPr>
          <p:nvPr/>
        </p:nvSpPr>
        <p:spPr>
          <a:xfrm>
            <a:off x="11712234" y="3428876"/>
            <a:ext cx="5427870" cy="840448"/>
          </a:xfrm>
          <a:prstGeom prst="rect">
            <a:avLst/>
          </a:prstGeom>
          <a:solidFill>
            <a:schemeClr val="bg1">
              <a:alpha val="40000"/>
            </a:schemeClr>
          </a:solidFill>
          <a:ln w="31750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8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 Tracking planes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A40716F-C188-ECC1-9802-A48F5CC21F22}"/>
              </a:ext>
            </a:extLst>
          </p:cNvPr>
          <p:cNvCxnSpPr>
            <a:cxnSpLocks/>
          </p:cNvCxnSpPr>
          <p:nvPr/>
        </p:nvCxnSpPr>
        <p:spPr>
          <a:xfrm>
            <a:off x="16944303" y="8203405"/>
            <a:ext cx="5934747" cy="507103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sysDash"/>
            <a:miter lim="800000"/>
            <a:headEnd type="none"/>
            <a:tailEnd type="arrow" w="lg" len="lg"/>
          </a:ln>
          <a:effectLst>
            <a:glow rad="76200">
              <a:srgbClr val="FFFFFF">
                <a:alpha val="92000"/>
              </a:srgb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Arrow: Down 37">
            <a:extLst>
              <a:ext uri="{FF2B5EF4-FFF2-40B4-BE49-F238E27FC236}">
                <a16:creationId xmlns:a16="http://schemas.microsoft.com/office/drawing/2014/main" id="{2A2643BC-F969-36B3-562D-2AA0ADCC1508}"/>
              </a:ext>
            </a:extLst>
          </p:cNvPr>
          <p:cNvSpPr/>
          <p:nvPr/>
        </p:nvSpPr>
        <p:spPr>
          <a:xfrm>
            <a:off x="9162265" y="2452395"/>
            <a:ext cx="652295" cy="4405605"/>
          </a:xfrm>
          <a:prstGeom prst="downArrow">
            <a:avLst>
              <a:gd name="adj1" fmla="val 25079"/>
              <a:gd name="adj2" fmla="val 77966"/>
            </a:avLst>
          </a:prstGeom>
          <a:solidFill>
            <a:srgbClr val="FFFFFF"/>
          </a:solidFill>
          <a:ln w="101600" cap="flat">
            <a:noFill/>
            <a:miter lim="400000"/>
          </a:ln>
          <a:effectLst>
            <a:glow rad="190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2D8B3F2-A82F-7C77-17CF-8AF5BF1D352A}"/>
              </a:ext>
            </a:extLst>
          </p:cNvPr>
          <p:cNvCxnSpPr>
            <a:cxnSpLocks/>
          </p:cNvCxnSpPr>
          <p:nvPr/>
        </p:nvCxnSpPr>
        <p:spPr>
          <a:xfrm>
            <a:off x="0" y="6440842"/>
            <a:ext cx="3709414" cy="417158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sysDash"/>
            <a:miter lim="800000"/>
            <a:headEnd type="none"/>
            <a:tailEnd type="none"/>
          </a:ln>
          <a:effectLst>
            <a:glow rad="76200">
              <a:srgbClr val="FFFFFF">
                <a:alpha val="92000"/>
              </a:srgb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97D933F-93AA-AAF9-4532-44C6071EDEA9}"/>
              </a:ext>
            </a:extLst>
          </p:cNvPr>
          <p:cNvCxnSpPr>
            <a:cxnSpLocks/>
          </p:cNvCxnSpPr>
          <p:nvPr/>
        </p:nvCxnSpPr>
        <p:spPr>
          <a:xfrm>
            <a:off x="4953000" y="7006978"/>
            <a:ext cx="1549400" cy="168759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sysDash"/>
            <a:miter lim="800000"/>
            <a:headEnd type="none"/>
            <a:tailEnd type="none"/>
          </a:ln>
          <a:effectLst>
            <a:glow rad="76200">
              <a:srgbClr val="FFFFFF">
                <a:alpha val="92000"/>
              </a:srgb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0EF8261-D314-2D27-9A82-EE6C10439F00}"/>
              </a:ext>
            </a:extLst>
          </p:cNvPr>
          <p:cNvCxnSpPr>
            <a:cxnSpLocks/>
          </p:cNvCxnSpPr>
          <p:nvPr/>
        </p:nvCxnSpPr>
        <p:spPr>
          <a:xfrm>
            <a:off x="11712234" y="7737818"/>
            <a:ext cx="4191031" cy="45648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sysDash"/>
            <a:miter lim="800000"/>
            <a:headEnd type="none"/>
            <a:tailEnd type="none"/>
          </a:ln>
          <a:effectLst>
            <a:glow rad="76200">
              <a:srgbClr val="FFFFFF">
                <a:alpha val="92000"/>
              </a:srgb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8A0B518-AF6B-8B4C-D5F8-4A69D1AE57EA}"/>
              </a:ext>
            </a:extLst>
          </p:cNvPr>
          <p:cNvCxnSpPr>
            <a:cxnSpLocks/>
          </p:cNvCxnSpPr>
          <p:nvPr/>
        </p:nvCxnSpPr>
        <p:spPr>
          <a:xfrm>
            <a:off x="9814560" y="7496046"/>
            <a:ext cx="574040" cy="62523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sysDash"/>
            <a:miter lim="800000"/>
            <a:headEnd type="none"/>
            <a:tailEnd type="none"/>
          </a:ln>
          <a:effectLst>
            <a:glow rad="76200">
              <a:srgbClr val="FFFFFF">
                <a:alpha val="92000"/>
              </a:srgb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58BF77DA-6E9F-00C2-37EA-C086E46F6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661587"/>
              </p:ext>
            </p:extLst>
          </p:nvPr>
        </p:nvGraphicFramePr>
        <p:xfrm>
          <a:off x="15939554" y="11233544"/>
          <a:ext cx="7944245" cy="842840"/>
        </p:xfrm>
        <a:graphic>
          <a:graphicData uri="http://schemas.openxmlformats.org/drawingml/2006/table">
            <a:tbl>
              <a:tblPr/>
              <a:tblGrid>
                <a:gridCol w="7944245">
                  <a:extLst>
                    <a:ext uri="{9D8B030D-6E8A-4147-A177-3AD203B41FA5}">
                      <a16:colId xmlns:a16="http://schemas.microsoft.com/office/drawing/2014/main" val="3302219185"/>
                    </a:ext>
                  </a:extLst>
                </a:gridCol>
              </a:tblGrid>
              <a:tr h="842840">
                <a:tc>
                  <a:txBody>
                    <a:bodyPr/>
                    <a:lstStyle/>
                    <a:p>
                      <a:pPr fontAlgn="t"/>
                      <a:r>
                        <a:rPr lang="en-GB" sz="3200" b="0" u="none" strike="noStrike" dirty="0">
                          <a:solidFill>
                            <a:srgbClr val="0000FF"/>
                          </a:solidFill>
                          <a:effectLst/>
                          <a:highlight>
                            <a:srgbClr val="FFFF00"/>
                          </a:highlight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https://doi.org/10.48550/arXiv.2503.15207</a:t>
                      </a:r>
                      <a:endParaRPr lang="en-GB" sz="3200" dirty="0"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marL="54983" marR="24821" marT="27492" marB="2749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31977"/>
                  </a:ext>
                </a:extLst>
              </a:tr>
            </a:tbl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42380B6A-EDE5-FCCE-891D-0691C575B25D}"/>
              </a:ext>
            </a:extLst>
          </p:cNvPr>
          <p:cNvSpPr txBox="1"/>
          <p:nvPr/>
        </p:nvSpPr>
        <p:spPr>
          <a:xfrm>
            <a:off x="15939554" y="12076386"/>
            <a:ext cx="7944243" cy="65659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The Timepix4 </a:t>
            </a:r>
            <a:r>
              <a:rPr lang="en-GB" sz="3600" cap="none" dirty="0">
                <a:solidFill>
                  <a:schemeClr val="bg1"/>
                </a:solidFill>
              </a:rPr>
              <a:t>B</a:t>
            </a:r>
            <a:r>
              <a:rPr kumimoji="0" lang="en-GB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eam Telescope</a:t>
            </a:r>
          </a:p>
        </p:txBody>
      </p:sp>
      <p:sp>
        <p:nvSpPr>
          <p:cNvPr id="27" name="Tijdelijke aanduiding voor voettekst 5">
            <a:extLst>
              <a:ext uri="{FF2B5EF4-FFF2-40B4-BE49-F238E27FC236}">
                <a16:creationId xmlns:a16="http://schemas.microsoft.com/office/drawing/2014/main" id="{1433BCE3-B139-395E-0439-BB4A7945E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93119" y="12881686"/>
            <a:ext cx="19159537" cy="834314"/>
          </a:xfrm>
        </p:spPr>
        <p:txBody>
          <a:bodyPr/>
          <a:lstStyle/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6A87A9EA-57FD-8587-F773-C7EA4970226C}"/>
              </a:ext>
            </a:extLst>
          </p:cNvPr>
          <p:cNvSpPr txBox="1">
            <a:spLocks/>
          </p:cNvSpPr>
          <p:nvPr/>
        </p:nvSpPr>
        <p:spPr>
          <a:xfrm>
            <a:off x="415961" y="510691"/>
            <a:ext cx="7527804" cy="1025114"/>
          </a:xfrm>
          <a:prstGeom prst="rect">
            <a:avLst/>
          </a:prstGeom>
          <a:solidFill>
            <a:schemeClr val="bg1">
              <a:alpha val="40000"/>
            </a:schemeClr>
          </a:solidFill>
          <a:ln w="31750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6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Timepix4 Telescope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B584D3-7C8A-10EC-24C7-7D67202F1112}"/>
              </a:ext>
            </a:extLst>
          </p:cNvPr>
          <p:cNvSpPr txBox="1">
            <a:spLocks/>
          </p:cNvSpPr>
          <p:nvPr/>
        </p:nvSpPr>
        <p:spPr>
          <a:xfrm>
            <a:off x="18686384" y="1769471"/>
            <a:ext cx="5367702" cy="420795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Two MCPs downstream (in 2024) provide precise time references to study timing performance of telescope</a:t>
            </a:r>
          </a:p>
          <a:p>
            <a:endParaRPr lang="en-GB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Combined MCP resolution: </a:t>
            </a:r>
            <a:r>
              <a:rPr lang="en-US" sz="3200" b="1" dirty="0"/>
              <a:t>12 </a:t>
            </a:r>
            <a:r>
              <a:rPr lang="en-US" sz="3200" b="1" dirty="0" err="1"/>
              <a:t>ps</a:t>
            </a:r>
            <a:endParaRPr lang="en-US" sz="3200" b="1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4493858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F3E2A69-4D7D-4BF3-94C5-A16592985F5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D085FFF-DE23-4813-9041-D31A39565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/>
              <a:t>D.Oppenhuis</a:t>
            </a:r>
            <a:r>
              <a:rPr lang="en-US" dirty="0"/>
              <a:t>                                              FASTER 2025                                                   24 October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C99F368-F8DB-42C1-AE32-B8CB170F0A8D}"/>
              </a:ext>
            </a:extLst>
          </p:cNvPr>
          <p:cNvSpPr txBox="1">
            <a:spLocks/>
          </p:cNvSpPr>
          <p:nvPr/>
        </p:nvSpPr>
        <p:spPr>
          <a:xfrm>
            <a:off x="915934" y="1496613"/>
            <a:ext cx="13462217" cy="25006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Thin sensors improve time errors due to Landau fluctuations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Reduced signal size worsens analog front end resolution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Optimum for planar sensors around 100 µm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So a thin sensor with gain would be </a:t>
            </a:r>
            <a:r>
              <a:rPr lang="en-US" sz="3200" dirty="0" err="1"/>
              <a:t>optimal→LGADs</a:t>
            </a:r>
            <a:endParaRPr lang="en-GB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A9021B3-BED9-4C29-BFA5-4BDA6C6890D8}"/>
              </a:ext>
            </a:extLst>
          </p:cNvPr>
          <p:cNvSpPr txBox="1">
            <a:spLocks/>
          </p:cNvSpPr>
          <p:nvPr/>
        </p:nvSpPr>
        <p:spPr>
          <a:xfrm>
            <a:off x="915934" y="377883"/>
            <a:ext cx="2326767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>
                <a:solidFill>
                  <a:schemeClr val="tx1"/>
                </a:solidFill>
              </a:rPr>
              <a:t>Planar sensors in </a:t>
            </a:r>
            <a:r>
              <a:rPr lang="en-US" sz="5000" dirty="0" err="1">
                <a:solidFill>
                  <a:schemeClr val="tx1"/>
                </a:solidFill>
              </a:rPr>
              <a:t>testbeam</a:t>
            </a:r>
            <a:r>
              <a:rPr lang="en-US" sz="5000" dirty="0">
                <a:solidFill>
                  <a:schemeClr val="tx1"/>
                </a:solidFill>
              </a:rPr>
              <a:t>				  </a:t>
            </a:r>
            <a:endParaRPr lang="en-US" sz="5000" dirty="0">
              <a:solidFill>
                <a:schemeClr val="bg1"/>
              </a:solidFill>
            </a:endParaRPr>
          </a:p>
        </p:txBody>
      </p:sp>
      <p:pic>
        <p:nvPicPr>
          <p:cNvPr id="4" name="Afbeelding 3" descr="Afbeelding met tekst, diagram, lijn, Perceel&#10;&#10;Automatisch gegenereerde beschrijving">
            <a:extLst>
              <a:ext uri="{FF2B5EF4-FFF2-40B4-BE49-F238E27FC236}">
                <a16:creationId xmlns:a16="http://schemas.microsoft.com/office/drawing/2014/main" id="{6591D265-37FE-970F-C4C8-B81AB8C8A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771" y="4199583"/>
            <a:ext cx="11547584" cy="847980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0F6E2EA-3FA8-1B40-A3D7-736BEC615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80" y="4404660"/>
            <a:ext cx="11834506" cy="806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0682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608E85-6639-3B0B-6FD8-F2F7B1AF6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54" r="52774" b="8531"/>
          <a:stretch/>
        </p:blipFill>
        <p:spPr>
          <a:xfrm>
            <a:off x="388100" y="7139173"/>
            <a:ext cx="5574550" cy="513927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74DB00C-332C-10D0-E241-51AFF80DC89E}"/>
              </a:ext>
            </a:extLst>
          </p:cNvPr>
          <p:cNvSpPr/>
          <p:nvPr/>
        </p:nvSpPr>
        <p:spPr>
          <a:xfrm>
            <a:off x="1013878" y="7982397"/>
            <a:ext cx="590751" cy="1145721"/>
          </a:xfrm>
          <a:prstGeom prst="rect">
            <a:avLst/>
          </a:prstGeom>
          <a:solidFill>
            <a:srgbClr val="F7FAE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502114-63CB-977A-F05D-3861461AAE0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D45E0D6-3370-B3E5-35D8-2E07E3735E66}"/>
              </a:ext>
            </a:extLst>
          </p:cNvPr>
          <p:cNvSpPr txBox="1">
            <a:spLocks/>
          </p:cNvSpPr>
          <p:nvPr/>
        </p:nvSpPr>
        <p:spPr>
          <a:xfrm>
            <a:off x="449183" y="1437038"/>
            <a:ext cx="17819767" cy="413596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Low-gain avalanche diodes (LGADs) use charge multiplication to deliver larger input signals</a:t>
            </a:r>
            <a:endParaRPr lang="en-GB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Small pixel size cannot be achieved in standard LGAD technology (without losing efficiency)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Inverted LGADs (</a:t>
            </a:r>
            <a:r>
              <a:rPr lang="en-US" sz="3200" dirty="0" err="1"/>
              <a:t>iLGADs</a:t>
            </a:r>
            <a:r>
              <a:rPr lang="en-US" sz="3200" dirty="0"/>
              <a:t>) solve this by placing the gain layer on the backside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Sensors produced by Micron and provided by Glasgow University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A882B5-1A57-0549-B312-67E5E93F4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80" t="11988" b="5902"/>
          <a:stretch/>
        </p:blipFill>
        <p:spPr>
          <a:xfrm rot="10800000">
            <a:off x="6187471" y="7001361"/>
            <a:ext cx="5916149" cy="5138923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524E35A0-CC81-162C-1613-59573A972AE0}"/>
              </a:ext>
            </a:extLst>
          </p:cNvPr>
          <p:cNvSpPr txBox="1">
            <a:spLocks/>
          </p:cNvSpPr>
          <p:nvPr/>
        </p:nvSpPr>
        <p:spPr>
          <a:xfrm>
            <a:off x="388100" y="12221552"/>
            <a:ext cx="6904452" cy="36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wrap="none" lIns="91439" tIns="45719" rIns="91439" bIns="45719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800" dirty="0">
                <a:highlight>
                  <a:srgbClr val="FFFF00"/>
                </a:highlight>
              </a:rPr>
              <a:t>A. </a:t>
            </a:r>
            <a:r>
              <a:rPr lang="en-US" sz="1800" dirty="0" err="1">
                <a:highlight>
                  <a:srgbClr val="FFFF00"/>
                </a:highlight>
              </a:rPr>
              <a:t>Doblas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i="1" dirty="0">
                <a:highlight>
                  <a:srgbClr val="FFFF00"/>
                </a:highlight>
              </a:rPr>
              <a:t>et al Sensors</a:t>
            </a:r>
            <a:r>
              <a:rPr lang="en-US" sz="1800" dirty="0">
                <a:highlight>
                  <a:srgbClr val="FFFF00"/>
                </a:highlight>
              </a:rPr>
              <a:t> </a:t>
            </a:r>
            <a:r>
              <a:rPr lang="en-US" sz="1800" b="1" dirty="0">
                <a:highlight>
                  <a:srgbClr val="FFFF00"/>
                </a:highlight>
              </a:rPr>
              <a:t>2023</a:t>
            </a:r>
            <a:r>
              <a:rPr lang="en-US" sz="1800" dirty="0">
                <a:highlight>
                  <a:srgbClr val="FFFF00"/>
                </a:highlight>
              </a:rPr>
              <a:t>, 23, 3450 [</a:t>
            </a:r>
            <a:r>
              <a:rPr lang="en-GB" sz="1800" dirty="0">
                <a:highlight>
                  <a:srgbClr val="FFFF00"/>
                </a:highlight>
              </a:rPr>
              <a:t>DOI: </a:t>
            </a:r>
            <a:r>
              <a:rPr lang="en-GB" sz="1800" dirty="0">
                <a:highlight>
                  <a:srgbClr val="FFFF00"/>
                </a:highlight>
                <a:hlinkClick r:id="rId3"/>
              </a:rPr>
              <a:t>10.3390/s23073450</a:t>
            </a:r>
            <a:r>
              <a:rPr lang="en-GB" sz="1800" dirty="0">
                <a:highlight>
                  <a:srgbClr val="FFFF00"/>
                </a:highlight>
              </a:rPr>
              <a:t>]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607BF28-8C1B-4960-3F96-AA18D0222E35}"/>
              </a:ext>
            </a:extLst>
          </p:cNvPr>
          <p:cNvSpPr txBox="1">
            <a:spLocks/>
          </p:cNvSpPr>
          <p:nvPr/>
        </p:nvSpPr>
        <p:spPr>
          <a:xfrm>
            <a:off x="704850" y="9518485"/>
            <a:ext cx="3551315" cy="1209780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Space between pixels needs to be large which degrades the fill factor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DCB059A-1984-5B59-6ECF-4913A3A87D7B}"/>
              </a:ext>
            </a:extLst>
          </p:cNvPr>
          <p:cNvCxnSpPr>
            <a:cxnSpLocks/>
          </p:cNvCxnSpPr>
          <p:nvPr/>
        </p:nvCxnSpPr>
        <p:spPr>
          <a:xfrm flipV="1">
            <a:off x="1809750" y="7867650"/>
            <a:ext cx="203070" cy="1650835"/>
          </a:xfrm>
          <a:prstGeom prst="straightConnector1">
            <a:avLst/>
          </a:prstGeom>
          <a:noFill/>
          <a:ln w="76200" cap="flat">
            <a:solidFill>
              <a:schemeClr val="tx1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0B81612-2FBF-B35C-7FE9-EB81F912F787}"/>
              </a:ext>
            </a:extLst>
          </p:cNvPr>
          <p:cNvSpPr/>
          <p:nvPr/>
        </p:nvSpPr>
        <p:spPr>
          <a:xfrm>
            <a:off x="6770945" y="7710759"/>
            <a:ext cx="715548" cy="1063835"/>
          </a:xfrm>
          <a:prstGeom prst="rect">
            <a:avLst/>
          </a:prstGeom>
          <a:solidFill>
            <a:srgbClr val="F7FAE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A9292B2-5646-5E12-3C36-D2C09B7B992F}"/>
              </a:ext>
            </a:extLst>
          </p:cNvPr>
          <p:cNvSpPr txBox="1">
            <a:spLocks/>
          </p:cNvSpPr>
          <p:nvPr/>
        </p:nvSpPr>
        <p:spPr>
          <a:xfrm>
            <a:off x="1623393" y="6525234"/>
            <a:ext cx="2893522" cy="532672"/>
          </a:xfrm>
          <a:prstGeom prst="rect">
            <a:avLst/>
          </a:prstGeom>
          <a:solidFill>
            <a:srgbClr val="FFFFFF"/>
          </a:solidFill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800" b="1" dirty="0"/>
              <a:t>Standard LGAD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015050D-C1DC-D82C-5C98-F9AEDE37E004}"/>
              </a:ext>
            </a:extLst>
          </p:cNvPr>
          <p:cNvSpPr txBox="1">
            <a:spLocks/>
          </p:cNvSpPr>
          <p:nvPr/>
        </p:nvSpPr>
        <p:spPr>
          <a:xfrm>
            <a:off x="933801" y="6943041"/>
            <a:ext cx="577182" cy="532672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800" dirty="0"/>
              <a:t>n</a:t>
            </a:r>
            <a:r>
              <a:rPr lang="en-US" sz="2800" baseline="30000" dirty="0"/>
              <a:t>+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25DCDBE-2553-510E-AF41-2F1D4B3AE10E}"/>
              </a:ext>
            </a:extLst>
          </p:cNvPr>
          <p:cNvSpPr/>
          <p:nvPr/>
        </p:nvSpPr>
        <p:spPr>
          <a:xfrm>
            <a:off x="1511040" y="7123281"/>
            <a:ext cx="1346460" cy="1003734"/>
          </a:xfrm>
          <a:prstGeom prst="ellipse">
            <a:avLst/>
          </a:prstGeom>
          <a:noFill/>
          <a:ln w="762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4C5B20-07C8-9001-9A0B-12A46862E543}"/>
              </a:ext>
            </a:extLst>
          </p:cNvPr>
          <p:cNvSpPr/>
          <p:nvPr/>
        </p:nvSpPr>
        <p:spPr>
          <a:xfrm>
            <a:off x="8365453" y="7794018"/>
            <a:ext cx="3119446" cy="369330"/>
          </a:xfrm>
          <a:prstGeom prst="rect">
            <a:avLst/>
          </a:prstGeom>
          <a:solidFill>
            <a:srgbClr val="F7FAE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448518-C55B-2D51-9AE7-AC24AEB370AA}"/>
              </a:ext>
            </a:extLst>
          </p:cNvPr>
          <p:cNvSpPr/>
          <p:nvPr/>
        </p:nvSpPr>
        <p:spPr>
          <a:xfrm>
            <a:off x="586447" y="11172005"/>
            <a:ext cx="3119446" cy="369330"/>
          </a:xfrm>
          <a:prstGeom prst="rect">
            <a:avLst/>
          </a:prstGeom>
          <a:solidFill>
            <a:srgbClr val="F7FAE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6085F2-64CC-808B-C357-569ACFE058E2}"/>
              </a:ext>
            </a:extLst>
          </p:cNvPr>
          <p:cNvSpPr/>
          <p:nvPr/>
        </p:nvSpPr>
        <p:spPr>
          <a:xfrm>
            <a:off x="7790451" y="11976923"/>
            <a:ext cx="1742174" cy="53267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A21193D-731E-3138-BBF4-9295C2AF6B3F}"/>
              </a:ext>
            </a:extLst>
          </p:cNvPr>
          <p:cNvSpPr txBox="1">
            <a:spLocks/>
          </p:cNvSpPr>
          <p:nvPr/>
        </p:nvSpPr>
        <p:spPr>
          <a:xfrm>
            <a:off x="8918671" y="11399286"/>
            <a:ext cx="577182" cy="532672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800" dirty="0"/>
              <a:t>n</a:t>
            </a:r>
            <a:r>
              <a:rPr lang="en-US" sz="2800" baseline="30000" dirty="0"/>
              <a:t>+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A1D5F4AE-904E-2D05-0CB2-BB3CA9C21C60}"/>
              </a:ext>
            </a:extLst>
          </p:cNvPr>
          <p:cNvSpPr txBox="1">
            <a:spLocks/>
          </p:cNvSpPr>
          <p:nvPr/>
        </p:nvSpPr>
        <p:spPr>
          <a:xfrm>
            <a:off x="8362810" y="9634262"/>
            <a:ext cx="498635" cy="532672"/>
          </a:xfrm>
          <a:prstGeom prst="rect">
            <a:avLst/>
          </a:prstGeom>
          <a:solidFill>
            <a:srgbClr val="F7FAEF"/>
          </a:solidFill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e</a:t>
            </a:r>
            <a:r>
              <a:rPr lang="en-US" sz="2800" baseline="300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F15C71A8-B5C3-917C-F7DB-70ECE81E99BF}"/>
              </a:ext>
            </a:extLst>
          </p:cNvPr>
          <p:cNvSpPr txBox="1">
            <a:spLocks/>
          </p:cNvSpPr>
          <p:nvPr/>
        </p:nvSpPr>
        <p:spPr>
          <a:xfrm>
            <a:off x="989653" y="11180246"/>
            <a:ext cx="577182" cy="532672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800" dirty="0"/>
              <a:t>p</a:t>
            </a:r>
            <a:r>
              <a:rPr lang="en-US" sz="2800" baseline="30000" dirty="0"/>
              <a:t>+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59002C76-CE04-A23E-DF8B-E15379A3EE19}"/>
              </a:ext>
            </a:extLst>
          </p:cNvPr>
          <p:cNvSpPr txBox="1">
            <a:spLocks/>
          </p:cNvSpPr>
          <p:nvPr/>
        </p:nvSpPr>
        <p:spPr>
          <a:xfrm>
            <a:off x="2528609" y="10825618"/>
            <a:ext cx="1178309" cy="532672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800" dirty="0"/>
              <a:t>p bulk</a:t>
            </a:r>
            <a:endParaRPr lang="en-US" sz="2800" baseline="30000" dirty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363A999D-9647-80E6-F29C-413A33477850}"/>
              </a:ext>
            </a:extLst>
          </p:cNvPr>
          <p:cNvSpPr txBox="1">
            <a:spLocks/>
          </p:cNvSpPr>
          <p:nvPr/>
        </p:nvSpPr>
        <p:spPr>
          <a:xfrm>
            <a:off x="6539564" y="9323995"/>
            <a:ext cx="1178309" cy="532672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800" dirty="0"/>
              <a:t>p bulk</a:t>
            </a:r>
            <a:endParaRPr lang="en-US" sz="2800" baseline="30000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E77CD3E8-32A9-C881-B10A-C500596A9D92}"/>
              </a:ext>
            </a:extLst>
          </p:cNvPr>
          <p:cNvSpPr txBox="1">
            <a:spLocks/>
          </p:cNvSpPr>
          <p:nvPr/>
        </p:nvSpPr>
        <p:spPr>
          <a:xfrm>
            <a:off x="7605203" y="6528342"/>
            <a:ext cx="2734824" cy="532672"/>
          </a:xfrm>
          <a:prstGeom prst="rect">
            <a:avLst/>
          </a:prstGeom>
          <a:solidFill>
            <a:srgbClr val="FFFFFF"/>
          </a:solidFill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800" b="1" dirty="0"/>
              <a:t>Inverted LGAD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7F2B7E8-18E0-4ED4-7B37-224810D8D770}"/>
              </a:ext>
            </a:extLst>
          </p:cNvPr>
          <p:cNvCxnSpPr>
            <a:cxnSpLocks/>
          </p:cNvCxnSpPr>
          <p:nvPr/>
        </p:nvCxnSpPr>
        <p:spPr>
          <a:xfrm flipV="1">
            <a:off x="11864509" y="7475713"/>
            <a:ext cx="23924" cy="4318890"/>
          </a:xfrm>
          <a:prstGeom prst="straightConnector1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  <a:headEnd type="stealth" w="lg" len="lg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542FADB-A93C-8402-D938-3B78D93EB8A4}"/>
              </a:ext>
            </a:extLst>
          </p:cNvPr>
          <p:cNvSpPr txBox="1">
            <a:spLocks/>
          </p:cNvSpPr>
          <p:nvPr/>
        </p:nvSpPr>
        <p:spPr>
          <a:xfrm>
            <a:off x="9988772" y="8133732"/>
            <a:ext cx="1899660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250 µm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E37ACC-5EB4-82F7-AA3F-E032E3357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14" t="24393" r="37227" b="65199"/>
          <a:stretch/>
        </p:blipFill>
        <p:spPr>
          <a:xfrm rot="10800000">
            <a:off x="6448537" y="10681415"/>
            <a:ext cx="3324823" cy="651384"/>
          </a:xfrm>
          <a:prstGeom prst="rect">
            <a:avLst/>
          </a:prstGeom>
        </p:spPr>
      </p:pic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22F2DCB-D5EB-800D-2243-1E1494500050}"/>
              </a:ext>
            </a:extLst>
          </p:cNvPr>
          <p:cNvSpPr txBox="1">
            <a:spLocks/>
          </p:cNvSpPr>
          <p:nvPr/>
        </p:nvSpPr>
        <p:spPr>
          <a:xfrm>
            <a:off x="9216880" y="8723633"/>
            <a:ext cx="557946" cy="532672"/>
          </a:xfrm>
          <a:prstGeom prst="rect">
            <a:avLst/>
          </a:prstGeom>
          <a:solidFill>
            <a:srgbClr val="F7FAEF"/>
          </a:solidFill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h</a:t>
            </a:r>
            <a:r>
              <a:rPr lang="en-US" sz="2800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27C8D3DE-1688-8ADA-9197-365B2D5478A9}"/>
              </a:ext>
            </a:extLst>
          </p:cNvPr>
          <p:cNvSpPr txBox="1">
            <a:spLocks/>
          </p:cNvSpPr>
          <p:nvPr/>
        </p:nvSpPr>
        <p:spPr>
          <a:xfrm>
            <a:off x="6391921" y="11037575"/>
            <a:ext cx="3922003" cy="471116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p-type multiplication layer</a:t>
            </a:r>
            <a:endParaRPr lang="en-US" sz="2400" baseline="30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814896-A237-56B0-E03F-31DC25EB2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25DEDC6-722F-6D28-A7E4-C42FE55E47B9}"/>
              </a:ext>
            </a:extLst>
          </p:cNvPr>
          <p:cNvSpPr txBox="1">
            <a:spLocks/>
          </p:cNvSpPr>
          <p:nvPr/>
        </p:nvSpPr>
        <p:spPr>
          <a:xfrm>
            <a:off x="635000" y="496976"/>
            <a:ext cx="2304362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>
                <a:solidFill>
                  <a:schemeClr val="tx1"/>
                </a:solidFill>
              </a:rPr>
              <a:t>Inverted LGAD on Timepix4</a:t>
            </a:r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EBE8B04B-E0A6-4B3A-83E3-3DA90234A476}"/>
              </a:ext>
            </a:extLst>
          </p:cNvPr>
          <p:cNvSpPr/>
          <p:nvPr/>
        </p:nvSpPr>
        <p:spPr>
          <a:xfrm>
            <a:off x="6319520" y="10417244"/>
            <a:ext cx="5313675" cy="651384"/>
          </a:xfrm>
          <a:prstGeom prst="rect">
            <a:avLst/>
          </a:prstGeom>
          <a:solidFill>
            <a:srgbClr val="F7F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11E846ED-4BC8-4CA7-8CAA-688FABE4B517}"/>
              </a:ext>
            </a:extLst>
          </p:cNvPr>
          <p:cNvCxnSpPr/>
          <p:nvPr/>
        </p:nvCxnSpPr>
        <p:spPr>
          <a:xfrm>
            <a:off x="6306279" y="11068628"/>
            <a:ext cx="5334334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74CFB4A9-D7BB-4701-BCD8-13E72CEA1CDA}"/>
              </a:ext>
            </a:extLst>
          </p:cNvPr>
          <p:cNvCxnSpPr/>
          <p:nvPr/>
        </p:nvCxnSpPr>
        <p:spPr>
          <a:xfrm>
            <a:off x="9683798" y="10417244"/>
            <a:ext cx="431800" cy="67471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0FB3F2C1-DD55-4794-A30F-0B3C81390E21}"/>
              </a:ext>
            </a:extLst>
          </p:cNvPr>
          <p:cNvSpPr txBox="1">
            <a:spLocks/>
          </p:cNvSpPr>
          <p:nvPr/>
        </p:nvSpPr>
        <p:spPr>
          <a:xfrm>
            <a:off x="6588101" y="10158238"/>
            <a:ext cx="2116065" cy="532672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800" dirty="0"/>
              <a:t>Not to scale</a:t>
            </a:r>
            <a:endParaRPr lang="en-US" sz="2800" baseline="30000" dirty="0"/>
          </a:p>
        </p:txBody>
      </p: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1F63FBC3-DD2B-4005-A2EB-424F492F0112}"/>
              </a:ext>
            </a:extLst>
          </p:cNvPr>
          <p:cNvCxnSpPr>
            <a:cxnSpLocks/>
          </p:cNvCxnSpPr>
          <p:nvPr/>
        </p:nvCxnSpPr>
        <p:spPr>
          <a:xfrm>
            <a:off x="12967394" y="11833542"/>
            <a:ext cx="3067050" cy="0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Rechte verbindingslijn met pijl 43">
            <a:extLst>
              <a:ext uri="{FF2B5EF4-FFF2-40B4-BE49-F238E27FC236}">
                <a16:creationId xmlns:a16="http://schemas.microsoft.com/office/drawing/2014/main" id="{513741B1-B9F6-4C41-BE5C-BAE1B65C4D1B}"/>
              </a:ext>
            </a:extLst>
          </p:cNvPr>
          <p:cNvCxnSpPr>
            <a:cxnSpLocks/>
          </p:cNvCxnSpPr>
          <p:nvPr/>
        </p:nvCxnSpPr>
        <p:spPr>
          <a:xfrm flipV="1">
            <a:off x="13011844" y="7339725"/>
            <a:ext cx="0" cy="4501211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Rechte verbindingslijn 47">
            <a:extLst>
              <a:ext uri="{FF2B5EF4-FFF2-40B4-BE49-F238E27FC236}">
                <a16:creationId xmlns:a16="http://schemas.microsoft.com/office/drawing/2014/main" id="{57EA3466-A99E-4377-89CA-D7142821DB7C}"/>
              </a:ext>
            </a:extLst>
          </p:cNvPr>
          <p:cNvCxnSpPr>
            <a:cxnSpLocks/>
          </p:cNvCxnSpPr>
          <p:nvPr/>
        </p:nvCxnSpPr>
        <p:spPr>
          <a:xfrm>
            <a:off x="13144500" y="7710759"/>
            <a:ext cx="619669" cy="338119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77319856-FEF7-47B9-AEAE-5159EC9CB9E9}"/>
              </a:ext>
            </a:extLst>
          </p:cNvPr>
          <p:cNvSpPr txBox="1">
            <a:spLocks/>
          </p:cNvSpPr>
          <p:nvPr/>
        </p:nvSpPr>
        <p:spPr>
          <a:xfrm>
            <a:off x="13163218" y="11857606"/>
            <a:ext cx="1899660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E-Field</a:t>
            </a:r>
          </a:p>
        </p:txBody>
      </p:sp>
      <p:cxnSp>
        <p:nvCxnSpPr>
          <p:cNvPr id="52" name="Rechte verbindingslijn 51">
            <a:extLst>
              <a:ext uri="{FF2B5EF4-FFF2-40B4-BE49-F238E27FC236}">
                <a16:creationId xmlns:a16="http://schemas.microsoft.com/office/drawing/2014/main" id="{9FF70E3B-FAF0-4959-B036-F2EA892ADBD1}"/>
              </a:ext>
            </a:extLst>
          </p:cNvPr>
          <p:cNvCxnSpPr>
            <a:cxnSpLocks/>
          </p:cNvCxnSpPr>
          <p:nvPr/>
        </p:nvCxnSpPr>
        <p:spPr>
          <a:xfrm>
            <a:off x="13764169" y="11068628"/>
            <a:ext cx="1222565" cy="45817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Rechte verbindingslijn 58">
            <a:extLst>
              <a:ext uri="{FF2B5EF4-FFF2-40B4-BE49-F238E27FC236}">
                <a16:creationId xmlns:a16="http://schemas.microsoft.com/office/drawing/2014/main" id="{9C7E12C3-EAA4-416B-9B14-74EAF155DC44}"/>
              </a:ext>
            </a:extLst>
          </p:cNvPr>
          <p:cNvCxnSpPr>
            <a:cxnSpLocks/>
          </p:cNvCxnSpPr>
          <p:nvPr/>
        </p:nvCxnSpPr>
        <p:spPr>
          <a:xfrm flipV="1">
            <a:off x="13035484" y="11526800"/>
            <a:ext cx="2027394" cy="180641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5" name="Rechte verbindingslijn 64">
            <a:extLst>
              <a:ext uri="{FF2B5EF4-FFF2-40B4-BE49-F238E27FC236}">
                <a16:creationId xmlns:a16="http://schemas.microsoft.com/office/drawing/2014/main" id="{C1EF1FE4-D64A-4A7F-B384-CE8624FEF2CB}"/>
              </a:ext>
            </a:extLst>
          </p:cNvPr>
          <p:cNvCxnSpPr/>
          <p:nvPr/>
        </p:nvCxnSpPr>
        <p:spPr>
          <a:xfrm>
            <a:off x="13011844" y="11120871"/>
            <a:ext cx="2834990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6" name="Rechte verbindingslijn 65">
            <a:extLst>
              <a:ext uri="{FF2B5EF4-FFF2-40B4-BE49-F238E27FC236}">
                <a16:creationId xmlns:a16="http://schemas.microsoft.com/office/drawing/2014/main" id="{16591121-B14D-4C1B-8648-37A12FDBB662}"/>
              </a:ext>
            </a:extLst>
          </p:cNvPr>
          <p:cNvCxnSpPr/>
          <p:nvPr/>
        </p:nvCxnSpPr>
        <p:spPr>
          <a:xfrm>
            <a:off x="13083424" y="11617120"/>
            <a:ext cx="2834990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5D6F3B67-BD3F-442E-92A4-1DC7CA3D4C44}"/>
              </a:ext>
            </a:extLst>
          </p:cNvPr>
          <p:cNvSpPr txBox="1">
            <a:spLocks/>
          </p:cNvSpPr>
          <p:nvPr/>
        </p:nvSpPr>
        <p:spPr>
          <a:xfrm>
            <a:off x="15469018" y="9741755"/>
            <a:ext cx="4312479" cy="1332891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Amplification region</a:t>
            </a:r>
          </a:p>
        </p:txBody>
      </p:sp>
      <p:pic>
        <p:nvPicPr>
          <p:cNvPr id="68" name="Afbeelding 67">
            <a:extLst>
              <a:ext uri="{FF2B5EF4-FFF2-40B4-BE49-F238E27FC236}">
                <a16:creationId xmlns:a16="http://schemas.microsoft.com/office/drawing/2014/main" id="{C632A700-BF70-456A-A253-E399CB146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9544" y="7978683"/>
            <a:ext cx="5410978" cy="4344908"/>
          </a:xfrm>
          <a:prstGeom prst="rect">
            <a:avLst/>
          </a:prstGeom>
        </p:spPr>
      </p:pic>
      <p:cxnSp>
        <p:nvCxnSpPr>
          <p:cNvPr id="70" name="Rechte verbindingslijn met pijl 69">
            <a:extLst>
              <a:ext uri="{FF2B5EF4-FFF2-40B4-BE49-F238E27FC236}">
                <a16:creationId xmlns:a16="http://schemas.microsoft.com/office/drawing/2014/main" id="{3C069062-3043-4929-96FD-2422BE2C3FCE}"/>
              </a:ext>
            </a:extLst>
          </p:cNvPr>
          <p:cNvCxnSpPr>
            <a:cxnSpLocks/>
            <a:stCxn id="67" idx="1"/>
          </p:cNvCxnSpPr>
          <p:nvPr/>
        </p:nvCxnSpPr>
        <p:spPr>
          <a:xfrm flipH="1">
            <a:off x="14986734" y="10408201"/>
            <a:ext cx="482284" cy="924599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Rechthoek 71">
            <a:extLst>
              <a:ext uri="{FF2B5EF4-FFF2-40B4-BE49-F238E27FC236}">
                <a16:creationId xmlns:a16="http://schemas.microsoft.com/office/drawing/2014/main" id="{F25E2DCC-3C66-46B6-B0E4-9B2F480EAE31}"/>
              </a:ext>
            </a:extLst>
          </p:cNvPr>
          <p:cNvSpPr/>
          <p:nvPr/>
        </p:nvSpPr>
        <p:spPr>
          <a:xfrm>
            <a:off x="17920833" y="7954002"/>
            <a:ext cx="1752600" cy="105705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47" name="Straight Arrow Connector 3">
            <a:extLst>
              <a:ext uri="{FF2B5EF4-FFF2-40B4-BE49-F238E27FC236}">
                <a16:creationId xmlns:a16="http://schemas.microsoft.com/office/drawing/2014/main" id="{A537D6C6-C607-F268-53D0-D8075414FCDF}"/>
              </a:ext>
            </a:extLst>
          </p:cNvPr>
          <p:cNvCxnSpPr>
            <a:cxnSpLocks/>
          </p:cNvCxnSpPr>
          <p:nvPr/>
        </p:nvCxnSpPr>
        <p:spPr>
          <a:xfrm flipV="1">
            <a:off x="8309809" y="7555152"/>
            <a:ext cx="1364602" cy="32340"/>
          </a:xfrm>
          <a:prstGeom prst="straightConnector1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  <a:headEnd type="stealth" w="lg" len="lg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9E68265A-DC49-A5AD-0541-B28A86408827}"/>
              </a:ext>
            </a:extLst>
          </p:cNvPr>
          <p:cNvSpPr txBox="1">
            <a:spLocks/>
          </p:cNvSpPr>
          <p:nvPr/>
        </p:nvSpPr>
        <p:spPr>
          <a:xfrm>
            <a:off x="8435870" y="7684814"/>
            <a:ext cx="1723790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55 µm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9969CD8B-736E-E5C6-70DB-4AF8DD6E8193}"/>
              </a:ext>
            </a:extLst>
          </p:cNvPr>
          <p:cNvSpPr txBox="1">
            <a:spLocks/>
          </p:cNvSpPr>
          <p:nvPr/>
        </p:nvSpPr>
        <p:spPr>
          <a:xfrm>
            <a:off x="3168967" y="7933095"/>
            <a:ext cx="2118965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1.3 mm</a:t>
            </a:r>
          </a:p>
        </p:txBody>
      </p:sp>
      <p:cxnSp>
        <p:nvCxnSpPr>
          <p:cNvPr id="54" name="Straight Arrow Connector 3">
            <a:extLst>
              <a:ext uri="{FF2B5EF4-FFF2-40B4-BE49-F238E27FC236}">
                <a16:creationId xmlns:a16="http://schemas.microsoft.com/office/drawing/2014/main" id="{A35240DD-41CD-3690-67A9-AF3A2C9FDFB3}"/>
              </a:ext>
            </a:extLst>
          </p:cNvPr>
          <p:cNvCxnSpPr>
            <a:cxnSpLocks/>
          </p:cNvCxnSpPr>
          <p:nvPr/>
        </p:nvCxnSpPr>
        <p:spPr>
          <a:xfrm flipV="1">
            <a:off x="3611914" y="7180276"/>
            <a:ext cx="719798" cy="17183"/>
          </a:xfrm>
          <a:prstGeom prst="straightConnector1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  <a:headEnd type="stealth" w="lg" len="lg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9E744C1E-5129-91AD-1C36-0DD7AE303870}"/>
              </a:ext>
            </a:extLst>
          </p:cNvPr>
          <p:cNvSpPr txBox="1">
            <a:spLocks/>
          </p:cNvSpPr>
          <p:nvPr/>
        </p:nvSpPr>
        <p:spPr>
          <a:xfrm>
            <a:off x="4219764" y="6798625"/>
            <a:ext cx="2118964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100 µm</a:t>
            </a:r>
          </a:p>
        </p:txBody>
      </p:sp>
      <p:sp>
        <p:nvSpPr>
          <p:cNvPr id="45" name="Rechthoek 44">
            <a:extLst>
              <a:ext uri="{FF2B5EF4-FFF2-40B4-BE49-F238E27FC236}">
                <a16:creationId xmlns:a16="http://schemas.microsoft.com/office/drawing/2014/main" id="{1C1EC3CB-A934-62A7-CD96-41781BDE97A0}"/>
              </a:ext>
            </a:extLst>
          </p:cNvPr>
          <p:cNvSpPr/>
          <p:nvPr/>
        </p:nvSpPr>
        <p:spPr>
          <a:xfrm>
            <a:off x="1752807" y="7459121"/>
            <a:ext cx="187574" cy="49318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611B6F83-A5B4-2E9D-F193-845DC71BD372}"/>
              </a:ext>
            </a:extLst>
          </p:cNvPr>
          <p:cNvSpPr/>
          <p:nvPr/>
        </p:nvSpPr>
        <p:spPr>
          <a:xfrm>
            <a:off x="2437543" y="7459121"/>
            <a:ext cx="187574" cy="49318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Rechthoek 63">
            <a:extLst>
              <a:ext uri="{FF2B5EF4-FFF2-40B4-BE49-F238E27FC236}">
                <a16:creationId xmlns:a16="http://schemas.microsoft.com/office/drawing/2014/main" id="{C3819007-693F-B0D5-FEF1-1A2D5F0E0C3B}"/>
              </a:ext>
            </a:extLst>
          </p:cNvPr>
          <p:cNvSpPr/>
          <p:nvPr/>
        </p:nvSpPr>
        <p:spPr>
          <a:xfrm>
            <a:off x="3541753" y="7478861"/>
            <a:ext cx="187574" cy="49318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9" name="Rechthoek 68">
            <a:extLst>
              <a:ext uri="{FF2B5EF4-FFF2-40B4-BE49-F238E27FC236}">
                <a16:creationId xmlns:a16="http://schemas.microsoft.com/office/drawing/2014/main" id="{E216371D-D848-3772-F560-7BBCE8E6BF1C}"/>
              </a:ext>
            </a:extLst>
          </p:cNvPr>
          <p:cNvSpPr/>
          <p:nvPr/>
        </p:nvSpPr>
        <p:spPr>
          <a:xfrm>
            <a:off x="4227268" y="7478861"/>
            <a:ext cx="187574" cy="493189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51" name="Straight Arrow Connector 3">
            <a:extLst>
              <a:ext uri="{FF2B5EF4-FFF2-40B4-BE49-F238E27FC236}">
                <a16:creationId xmlns:a16="http://schemas.microsoft.com/office/drawing/2014/main" id="{9D19F4EA-0273-C3D3-D423-28B0D00D4C30}"/>
              </a:ext>
            </a:extLst>
          </p:cNvPr>
          <p:cNvCxnSpPr>
            <a:cxnSpLocks/>
          </p:cNvCxnSpPr>
          <p:nvPr/>
        </p:nvCxnSpPr>
        <p:spPr>
          <a:xfrm>
            <a:off x="3081396" y="7774996"/>
            <a:ext cx="1780835" cy="24311"/>
          </a:xfrm>
          <a:prstGeom prst="straightConnector1">
            <a:avLst/>
          </a:prstGeom>
          <a:noFill/>
          <a:ln w="63500" cap="flat">
            <a:solidFill>
              <a:schemeClr val="bg1"/>
            </a:solidFill>
            <a:prstDash val="solid"/>
            <a:miter lim="400000"/>
            <a:headEnd type="stealth" w="lg" len="lg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6" name="Picture 7">
            <a:extLst>
              <a:ext uri="{FF2B5EF4-FFF2-40B4-BE49-F238E27FC236}">
                <a16:creationId xmlns:a16="http://schemas.microsoft.com/office/drawing/2014/main" id="{A16BDBE8-F71D-BA7E-06CE-22BA468598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6" t="48770" r="24970" b="21739"/>
          <a:stretch/>
        </p:blipFill>
        <p:spPr>
          <a:xfrm>
            <a:off x="18437854" y="1392409"/>
            <a:ext cx="5197438" cy="47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0871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Afbeelding 59" descr="Afbeelding met tekst, Perceel, lijn, diagram&#10;&#10;Automatisch gegenereerde beschrijving">
            <a:extLst>
              <a:ext uri="{FF2B5EF4-FFF2-40B4-BE49-F238E27FC236}">
                <a16:creationId xmlns:a16="http://schemas.microsoft.com/office/drawing/2014/main" id="{4B64187C-7ABA-B02F-D8A6-9340E6A34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" y="5681680"/>
            <a:ext cx="8355143" cy="626635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502114-63CB-977A-F05D-3861461AAE0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6085F2-64CC-808B-C357-569ACFE058E2}"/>
              </a:ext>
            </a:extLst>
          </p:cNvPr>
          <p:cNvSpPr/>
          <p:nvPr/>
        </p:nvSpPr>
        <p:spPr>
          <a:xfrm>
            <a:off x="7790451" y="11976923"/>
            <a:ext cx="1742174" cy="53267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814896-A237-56B0-E03F-31DC25EB2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25DEDC6-722F-6D28-A7E4-C42FE55E47B9}"/>
              </a:ext>
            </a:extLst>
          </p:cNvPr>
          <p:cNvSpPr txBox="1">
            <a:spLocks/>
          </p:cNvSpPr>
          <p:nvPr/>
        </p:nvSpPr>
        <p:spPr>
          <a:xfrm>
            <a:off x="635000" y="496976"/>
            <a:ext cx="2304362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5000" dirty="0">
                <a:solidFill>
                  <a:schemeClr val="tx1"/>
                </a:solidFill>
              </a:rPr>
              <a:t>Simulation of signals from an iLGAD</a:t>
            </a:r>
          </a:p>
        </p:txBody>
      </p:sp>
      <p:sp>
        <p:nvSpPr>
          <p:cNvPr id="72" name="Rechthoek 71">
            <a:extLst>
              <a:ext uri="{FF2B5EF4-FFF2-40B4-BE49-F238E27FC236}">
                <a16:creationId xmlns:a16="http://schemas.microsoft.com/office/drawing/2014/main" id="{F25E2DCC-3C66-46B6-B0E4-9B2F480EAE31}"/>
              </a:ext>
            </a:extLst>
          </p:cNvPr>
          <p:cNvSpPr/>
          <p:nvPr/>
        </p:nvSpPr>
        <p:spPr>
          <a:xfrm>
            <a:off x="17920833" y="7954002"/>
            <a:ext cx="1752600" cy="1057052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Afbeelding 7" descr="Afbeelding met tekst, schermopname, diagram, Kleurrijkheid&#10;&#10;Automatisch gegenereerde beschrijving">
            <a:extLst>
              <a:ext uri="{FF2B5EF4-FFF2-40B4-BE49-F238E27FC236}">
                <a16:creationId xmlns:a16="http://schemas.microsoft.com/office/drawing/2014/main" id="{C1F0F246-AA0D-910C-145B-91768A053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51" y="2858627"/>
            <a:ext cx="15773742" cy="9241065"/>
          </a:xfrm>
          <a:prstGeom prst="rect">
            <a:avLst/>
          </a:prstGeom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D45E0D6-3370-B3E5-35D8-2E07E3735E66}"/>
              </a:ext>
            </a:extLst>
          </p:cNvPr>
          <p:cNvSpPr txBox="1">
            <a:spLocks/>
          </p:cNvSpPr>
          <p:nvPr/>
        </p:nvSpPr>
        <p:spPr>
          <a:xfrm>
            <a:off x="449183" y="1437039"/>
            <a:ext cx="7796183" cy="31349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Induced current has two peaks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From initial holes and secondary holes</a:t>
            </a:r>
          </a:p>
        </p:txBody>
      </p:sp>
    </p:spTree>
    <p:extLst>
      <p:ext uri="{BB962C8B-B14F-4D97-AF65-F5344CB8AC3E}">
        <p14:creationId xmlns:p14="http://schemas.microsoft.com/office/powerpoint/2010/main" val="223829873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6645782E-DB61-20B6-FD03-FB527CFD2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6515" y="4768120"/>
            <a:ext cx="11048846" cy="8113564"/>
          </a:xfrm>
          <a:prstGeom prst="rect">
            <a:avLst/>
          </a:prstGeom>
        </p:spPr>
      </p:pic>
      <p:sp>
        <p:nvSpPr>
          <p:cNvPr id="32" name="Rechthoek 31">
            <a:extLst>
              <a:ext uri="{FF2B5EF4-FFF2-40B4-BE49-F238E27FC236}">
                <a16:creationId xmlns:a16="http://schemas.microsoft.com/office/drawing/2014/main" id="{2AA724F8-384D-F344-B569-67017EE30046}"/>
              </a:ext>
            </a:extLst>
          </p:cNvPr>
          <p:cNvSpPr/>
          <p:nvPr/>
        </p:nvSpPr>
        <p:spPr>
          <a:xfrm>
            <a:off x="16770100" y="750023"/>
            <a:ext cx="3960000" cy="3960000"/>
          </a:xfrm>
          <a:prstGeom prst="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B5A5965-7FA4-4E95-934D-1F6434AE078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7041B8-F568-45D4-85E4-D44233D8C8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000" y="635000"/>
            <a:ext cx="11181358" cy="769441"/>
          </a:xfrm>
        </p:spPr>
        <p:txBody>
          <a:bodyPr/>
          <a:lstStyle/>
          <a:p>
            <a:r>
              <a:rPr lang="en-US" cap="none" dirty="0"/>
              <a:t>Gain determination in the lab</a:t>
            </a:r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B5B6359-8AA0-407C-BFE5-23A82410D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D.Oppenhuis                                              FASTER 2025                                                   24 October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557982C-7D3D-4FAA-B58C-8DCB6CB9AC19}"/>
              </a:ext>
            </a:extLst>
          </p:cNvPr>
          <p:cNvSpPr txBox="1">
            <a:spLocks/>
          </p:cNvSpPr>
          <p:nvPr/>
        </p:nvSpPr>
        <p:spPr>
          <a:xfrm>
            <a:off x="627116" y="1800149"/>
            <a:ext cx="12820870" cy="29098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80000" tIns="180000" rIns="180000" bIns="180000">
            <a:no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Radioactive source measurement in lab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Known energy deposit of the 6 x-ray peaks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No gain border comparison with gain region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3200" dirty="0"/>
              <a:t>Gain is 4.1 ± 0.1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3200" dirty="0"/>
              <a:t>Gain lower than optimal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25977C9-17C0-B202-D93A-00E548291A79}"/>
              </a:ext>
            </a:extLst>
          </p:cNvPr>
          <p:cNvSpPr txBox="1"/>
          <p:nvPr/>
        </p:nvSpPr>
        <p:spPr>
          <a:xfrm>
            <a:off x="10058400" y="5803641"/>
            <a:ext cx="903313" cy="16235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7000" b="0" i="0" u="none" strike="noStrike" cap="all" spc="0" normalizeH="0" baseline="0" dirty="0">
              <a:ln>
                <a:noFill/>
              </a:ln>
              <a:solidFill>
                <a:srgbClr val="E6223D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4BE3B7F9-37E1-BD21-885B-73BF4625B0A8}"/>
              </a:ext>
            </a:extLst>
          </p:cNvPr>
          <p:cNvSpPr txBox="1">
            <a:spLocks/>
          </p:cNvSpPr>
          <p:nvPr/>
        </p:nvSpPr>
        <p:spPr>
          <a:xfrm>
            <a:off x="15645979" y="4903671"/>
            <a:ext cx="3626210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Gain region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C0D9ECA4-A9CE-FA88-488D-DC0CAD2169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25"/>
          <a:stretch/>
        </p:blipFill>
        <p:spPr>
          <a:xfrm>
            <a:off x="550249" y="5312273"/>
            <a:ext cx="11122638" cy="7569410"/>
          </a:xfrm>
          <a:prstGeom prst="rect">
            <a:avLst/>
          </a:prstGeom>
        </p:spPr>
      </p:pic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F17224D6-8E88-A96D-68FC-0A35877AD7C8}"/>
              </a:ext>
            </a:extLst>
          </p:cNvPr>
          <p:cNvSpPr txBox="1">
            <a:spLocks/>
          </p:cNvSpPr>
          <p:nvPr/>
        </p:nvSpPr>
        <p:spPr>
          <a:xfrm>
            <a:off x="4412574" y="4722868"/>
            <a:ext cx="3626210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No gain region</a:t>
            </a: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6A786E81-06B3-A8DF-D28A-7EADEFAF62DE}"/>
              </a:ext>
            </a:extLst>
          </p:cNvPr>
          <p:cNvSpPr/>
          <p:nvPr/>
        </p:nvSpPr>
        <p:spPr>
          <a:xfrm>
            <a:off x="17130099" y="1019720"/>
            <a:ext cx="3240000" cy="3240000"/>
          </a:xfrm>
          <a:prstGeom prst="rect">
            <a:avLst/>
          </a:prstGeom>
          <a:solidFill>
            <a:schemeClr val="accent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63F3C3FB-FE5C-830C-4A31-0573DA0A1938}"/>
              </a:ext>
            </a:extLst>
          </p:cNvPr>
          <p:cNvSpPr txBox="1">
            <a:spLocks/>
          </p:cNvSpPr>
          <p:nvPr/>
        </p:nvSpPr>
        <p:spPr>
          <a:xfrm>
            <a:off x="17333224" y="4173892"/>
            <a:ext cx="3036875" cy="594227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200" dirty="0">
                <a:solidFill>
                  <a:srgbClr val="FFFFFF"/>
                </a:solidFill>
              </a:rPr>
              <a:t>No gain border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5CE97B4-B24E-41A4-80E6-2C4319402579}"/>
              </a:ext>
            </a:extLst>
          </p:cNvPr>
          <p:cNvSpPr txBox="1">
            <a:spLocks/>
          </p:cNvSpPr>
          <p:nvPr/>
        </p:nvSpPr>
        <p:spPr>
          <a:xfrm>
            <a:off x="17459084" y="2135796"/>
            <a:ext cx="3036875" cy="594227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200" dirty="0">
                <a:solidFill>
                  <a:srgbClr val="FFFFFF"/>
                </a:solidFill>
              </a:rPr>
              <a:t>Gain region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17D43C8C-0786-84D8-707E-497CDA776227}"/>
              </a:ext>
            </a:extLst>
          </p:cNvPr>
          <p:cNvSpPr txBox="1">
            <a:spLocks/>
          </p:cNvSpPr>
          <p:nvPr/>
        </p:nvSpPr>
        <p:spPr>
          <a:xfrm>
            <a:off x="17126511" y="12690"/>
            <a:ext cx="3626210" cy="717338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4000" dirty="0"/>
              <a:t>Sensor layout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9CA30666-84AF-3BA5-FCA6-5C717309C001}"/>
              </a:ext>
            </a:extLst>
          </p:cNvPr>
          <p:cNvCxnSpPr/>
          <p:nvPr/>
        </p:nvCxnSpPr>
        <p:spPr>
          <a:xfrm>
            <a:off x="17126511" y="3726611"/>
            <a:ext cx="3243588" cy="0"/>
          </a:xfrm>
          <a:prstGeom prst="straightConnector1">
            <a:avLst/>
          </a:prstGeom>
          <a:noFill/>
          <a:ln w="76200" cap="flat">
            <a:solidFill>
              <a:srgbClr val="FFFF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8BB6209-8C16-62B7-308A-C08ABAC52062}"/>
              </a:ext>
            </a:extLst>
          </p:cNvPr>
          <p:cNvSpPr txBox="1">
            <a:spLocks/>
          </p:cNvSpPr>
          <p:nvPr/>
        </p:nvSpPr>
        <p:spPr>
          <a:xfrm>
            <a:off x="17959918" y="3075611"/>
            <a:ext cx="3036875" cy="594227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200" dirty="0">
                <a:solidFill>
                  <a:srgbClr val="FFFFFF"/>
                </a:solidFill>
              </a:rPr>
              <a:t>248 </a:t>
            </a:r>
            <a:r>
              <a:rPr lang="en-US" sz="3200" dirty="0" err="1">
                <a:solidFill>
                  <a:srgbClr val="FFFFFF"/>
                </a:solidFill>
              </a:rPr>
              <a:t>px</a:t>
            </a:r>
            <a:endParaRPr lang="en-US" sz="3200" dirty="0">
              <a:solidFill>
                <a:srgbClr val="FFFFFF"/>
              </a:solidFill>
            </a:endParaRPr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E9F81575-6874-2177-FE78-8228A3FE1D57}"/>
              </a:ext>
            </a:extLst>
          </p:cNvPr>
          <p:cNvCxnSpPr>
            <a:cxnSpLocks/>
          </p:cNvCxnSpPr>
          <p:nvPr/>
        </p:nvCxnSpPr>
        <p:spPr>
          <a:xfrm>
            <a:off x="16770100" y="3550404"/>
            <a:ext cx="356411" cy="0"/>
          </a:xfrm>
          <a:prstGeom prst="straightConnector1">
            <a:avLst/>
          </a:prstGeom>
          <a:noFill/>
          <a:ln w="38100" cap="flat">
            <a:solidFill>
              <a:srgbClr val="FFFFFF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7691B286-2FE1-F282-BAE4-1D647F4CB8B9}"/>
              </a:ext>
            </a:extLst>
          </p:cNvPr>
          <p:cNvSpPr txBox="1">
            <a:spLocks/>
          </p:cNvSpPr>
          <p:nvPr/>
        </p:nvSpPr>
        <p:spPr>
          <a:xfrm>
            <a:off x="15877717" y="2924615"/>
            <a:ext cx="3036875" cy="594227"/>
          </a:xfrm>
          <a:prstGeom prst="rect">
            <a:avLst/>
          </a:prstGeom>
          <a:noFill/>
          <a:ln w="3175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8000" tIns="36000" rIns="108000" bIns="64800" anchor="ctr" anchorCtr="0">
            <a:spAutoFit/>
          </a:bodyPr>
          <a:lstStyle>
            <a:lvl1pPr marL="0" marR="0" indent="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228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457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685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9144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11430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13716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6002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8255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3200" dirty="0">
                <a:solidFill>
                  <a:sysClr val="windowText" lastClr="000000"/>
                </a:solidFill>
              </a:rPr>
              <a:t>4 </a:t>
            </a:r>
            <a:r>
              <a:rPr lang="en-US" sz="3200" dirty="0" err="1">
                <a:solidFill>
                  <a:sysClr val="windowText" lastClr="000000"/>
                </a:solidFill>
              </a:rPr>
              <a:t>px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71280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WT_NIKHEF_PRESENTATIE-TEMPLATE" id="{EACE4005-861C-BF4A-97C0-554FE5B33ECB}" vid="{739EF6AC-5BCB-6E47-A47D-B75394F75436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30317</TotalTime>
  <Words>2565</Words>
  <Application>Microsoft Office PowerPoint</Application>
  <PresentationFormat>Aangepast</PresentationFormat>
  <Paragraphs>481</Paragraphs>
  <Slides>48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56" baseType="lpstr">
      <vt:lpstr>Arial</vt:lpstr>
      <vt:lpstr>Arial MT</vt:lpstr>
      <vt:lpstr>Calibri</vt:lpstr>
      <vt:lpstr>Cambria Math</vt:lpstr>
      <vt:lpstr>Fira sans</vt:lpstr>
      <vt:lpstr>Helvetica Neue</vt:lpstr>
      <vt:lpstr>Helvetica Neue Medium</vt:lpstr>
      <vt:lpstr>White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Timepix4 Telescope update</dc:title>
  <dc:creator>d.j.oppenhuis@uva.nl</dc:creator>
  <cp:lastModifiedBy>Daan Oppenhuis</cp:lastModifiedBy>
  <cp:revision>1198</cp:revision>
  <dcterms:created xsi:type="dcterms:W3CDTF">2019-05-15T09:50:51Z</dcterms:created>
  <dcterms:modified xsi:type="dcterms:W3CDTF">2025-10-23T09:30:38Z</dcterms:modified>
</cp:coreProperties>
</file>