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9" r:id="rId1"/>
    <p:sldMasterId id="2147483741" r:id="rId2"/>
    <p:sldMasterId id="2147483830" r:id="rId3"/>
  </p:sldMasterIdLst>
  <p:notesMasterIdLst>
    <p:notesMasterId r:id="rId36"/>
  </p:notesMasterIdLst>
  <p:handoutMasterIdLst>
    <p:handoutMasterId r:id="rId37"/>
  </p:handoutMasterIdLst>
  <p:sldIdLst>
    <p:sldId id="258" r:id="rId4"/>
    <p:sldId id="273" r:id="rId5"/>
    <p:sldId id="268" r:id="rId6"/>
    <p:sldId id="269" r:id="rId7"/>
    <p:sldId id="277" r:id="rId8"/>
    <p:sldId id="272" r:id="rId9"/>
    <p:sldId id="280" r:id="rId10"/>
    <p:sldId id="274" r:id="rId11"/>
    <p:sldId id="281" r:id="rId12"/>
    <p:sldId id="275" r:id="rId13"/>
    <p:sldId id="276" r:id="rId14"/>
    <p:sldId id="294" r:id="rId15"/>
    <p:sldId id="282" r:id="rId16"/>
    <p:sldId id="283" r:id="rId17"/>
    <p:sldId id="293" r:id="rId18"/>
    <p:sldId id="278" r:id="rId19"/>
    <p:sldId id="279" r:id="rId20"/>
    <p:sldId id="300" r:id="rId21"/>
    <p:sldId id="284" r:id="rId22"/>
    <p:sldId id="299" r:id="rId23"/>
    <p:sldId id="298" r:id="rId24"/>
    <p:sldId id="270" r:id="rId25"/>
    <p:sldId id="287" r:id="rId26"/>
    <p:sldId id="288" r:id="rId27"/>
    <p:sldId id="289" r:id="rId28"/>
    <p:sldId id="292" r:id="rId29"/>
    <p:sldId id="295" r:id="rId30"/>
    <p:sldId id="290" r:id="rId31"/>
    <p:sldId id="301" r:id="rId32"/>
    <p:sldId id="286" r:id="rId33"/>
    <p:sldId id="297" r:id="rId34"/>
    <p:sldId id="296" r:id="rId35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7F9"/>
    <a:srgbClr val="FFF1EC"/>
    <a:srgbClr val="F6FAF9"/>
    <a:srgbClr val="E8E3FA"/>
    <a:srgbClr val="F6F4FA"/>
    <a:srgbClr val="FF88A4"/>
    <a:srgbClr val="FAC7D5"/>
    <a:srgbClr val="3096C0"/>
    <a:srgbClr val="F6791C"/>
    <a:srgbClr val="47B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4670"/>
  </p:normalViewPr>
  <p:slideViewPr>
    <p:cSldViewPr snapToGrid="0" snapToObjects="1">
      <p:cViewPr varScale="1">
        <p:scale>
          <a:sx n="262" d="100"/>
          <a:sy n="262" d="100"/>
        </p:scale>
        <p:origin x="208" y="10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04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24-10-2025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24-10-2025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5F985-2030-99C8-BE98-3010F5974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D0FA33-CF2B-1386-5FA3-566CDBF33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27B89-8ADE-8365-06B1-0D523E8BA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58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A40B3-AFC0-B4D1-3B8D-6A23373AD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2F818-1291-3945-421D-D8B943ACF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429BD6-63AD-D07A-3CC3-20DB888AA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41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423E2-1FAE-1683-5C52-FBA916EF3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082B6-1C00-EA0B-AB3A-BC9020B859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85E24F-0046-F698-9E04-08426B9F5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86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7BABD-7F52-33FD-755F-F8102E902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89B2BF-C1FA-927A-E7DF-2CC2AB8C9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3AE976-34DA-8DC6-56C4-EA96B3519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40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2C9EE-C49D-A9B9-C560-DAEC4F1C2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6E53D6-80D9-D6B5-7DC0-DAFBB5271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EA88D3-CE6E-D39E-1E88-C18239A72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63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97C78-77E1-AF87-BE8C-0FAB81C8F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FF5A4A-7DFF-AFAB-BDEA-194B82675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B82BF5-01E9-36E9-6D58-83A5E160C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62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FABBF-2F6A-B4A0-964D-E4E3DDFD3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15FFD2-1DBF-EBB0-5D6D-7FA816D7AB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327E93-6244-FB8A-AAF8-4DEB86759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6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E148E-ACE4-5D7A-4F7F-8467E2CD5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DEE0D-68BB-B04B-DFF4-D034F9EFBE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AA383C-12C7-6D9E-B208-D12575CDC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4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8B5B6-B41E-6BD5-3918-9DBBCB083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84C044-D66C-FBF8-0754-A03CB8937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EF5C3B-D290-E166-934F-91FC0D5BF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58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F813F-7AF4-099E-B599-D7402033B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1C1679-3B7B-C4C9-5EFD-AB6E07A12A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ECEBDD-A6F0-03FE-F512-2C47CA693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75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65F2D-65AE-34C1-05D3-A0287DDAE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BF818A-25CB-E395-460E-380DDD19D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771133-29DC-5923-73EF-F2A49E0DA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68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46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93202-09DB-13CB-EFF2-60735A7D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EED7D-6AB8-4CDC-C6FD-FBC48CB35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B48BA-AA14-8723-DCC4-8B9CBF38F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1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4C814-C280-7EE1-4694-44FB895A0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DAAF1-5B94-F7B1-A808-753E9E571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5FE1C-AEFF-AE22-D6EA-B4F775A0D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50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E9731-3266-BF44-85AF-FAF994407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0E3435-E485-3457-9988-6E87844E79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846723-BCEC-D076-6188-35D0C521D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84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9F53F-2161-6CD2-4D87-262A4290C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7BC3E9-98A2-860A-F48A-FD06578050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F204B-02BB-B1E4-4632-077824413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38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68324-36EF-334E-E9E0-50487DCE7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180D4-99AC-3852-2F58-5DD73EBB3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8005E9-50E6-FDFA-DAB0-CFB778F4A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10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14A8F-7C3B-0E44-B605-7EFF20CDB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F1B9B0-9491-D9AB-97C6-64495112B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29EC5-D23E-E389-A0AB-A9047241F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00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468A8-C9A2-D94F-38E4-85DDD93EE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FC518-A3CD-455F-53CC-66AF0AD8B4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FF9CD5-650F-3C2D-BE5D-E50799C1D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93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9C00A-3C1F-18A7-5E91-686F0DEE7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52AED7-F9F6-5E19-746A-789D4EDF36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6182D-7DDE-B197-CF91-46207A6D9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58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77E0F-541E-78BD-561B-7C0D49554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873C8-647E-08A1-AA8A-B6611D5BB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3347F1-C4A0-31C2-9941-5F260AD34D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17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A5EDE-22E4-B401-58F8-21996FAF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9869FD-9B33-8454-DBD3-B1844CE58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69D2E9-F197-AC27-6765-012F8BCF3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70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2F5EE-A28A-7AEB-5706-EB199D9E2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5E5107-DBAF-D652-461A-6119DDD27B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9F6A95-5EFB-5FCC-5A17-91BCF478F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176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069BC-8536-43CD-A229-5B4F79425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01A8C-C03B-3434-D3EA-ED8F5E2BB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F68560-A837-DE65-48DC-0FC62AAAC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62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869A9-70B3-2E4D-2930-186BD0540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B98A3-0093-1BE6-FB1E-C2E3B60FC5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B3490-3F79-237A-B508-4D94CC6A2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18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C07D0-7A2F-93CF-5BF9-4E001E576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ACB1A7-598E-5C83-947B-308E3C848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B2374-D219-82B9-EA81-7FD5F4296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2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E78F3-EEAD-BE93-1154-666C9F642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3C469-A5C9-2E39-01AF-ACA87853B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045B44-AC20-2F5A-7863-C5D2637DF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4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C67E-046C-7263-81D3-E0C37AFDB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4695DF-B9B7-5811-BCC6-A5901916EC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BD45CC-55CA-B819-F4C8-B3BE6BE9D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33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EC653-A2E8-BA7B-295D-59EA9DB2E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6C3D6-2C41-80D6-115D-AA07315F3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50727-2AF3-43E5-A775-E57170AE2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11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E9EDF-E5B5-BB17-5608-D528800A6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5B8A1-79DB-2B9D-7A56-826CE7755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31593-C159-7167-B903-9229C5849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6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w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2.w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w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w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w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w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w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w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8535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011100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858698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85081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082481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/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4296150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233940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4525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8844599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5726107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9877291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47301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/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7439525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3360432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273413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826676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5110375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015796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401940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7154305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86161570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52551930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817982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449453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696047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301681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142577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1722766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311692994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34752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456063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744990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026844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079891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260078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21803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21722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557165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658311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49867297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50">
                <a:latin typeface="+mn-lt"/>
              </a:defRPr>
            </a:lvl1pPr>
            <a:lvl2pPr>
              <a:defRPr sz="1350">
                <a:solidFill>
                  <a:srgbClr val="004361"/>
                </a:solidFill>
                <a:latin typeface="+mn-lt"/>
              </a:defRPr>
            </a:lvl2pPr>
            <a:lvl3pPr>
              <a:defRPr sz="1350">
                <a:solidFill>
                  <a:srgbClr val="003F5E"/>
                </a:solidFill>
                <a:latin typeface="+mn-lt"/>
              </a:defRPr>
            </a:lvl3pPr>
            <a:lvl4pPr>
              <a:defRPr sz="1350"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4842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>
                <a:solidFill>
                  <a:schemeClr val="bg1"/>
                </a:solidFill>
              </a:rPr>
              <a:t>Main Title</a:t>
            </a:r>
            <a:endParaRPr dirty="0">
              <a:solidFill>
                <a:schemeClr val="bg1"/>
              </a:solidFill>
            </a:endParaRPr>
          </a:p>
          <a:p>
            <a:pPr lvl="1"/>
            <a:r>
              <a:rPr lang="en-US" dirty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>
                <a:solidFill>
                  <a:srgbClr val="E3D88A"/>
                </a:solidFill>
              </a:rPr>
              <a:t>Groep</a:t>
            </a:r>
            <a:endParaRPr lang="en-US" sz="1600" cap="none" baseline="0" dirty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25700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>
                <a:solidFill>
                  <a:schemeClr val="bg1"/>
                </a:solidFill>
              </a:rPr>
              <a:t>Main Title</a:t>
            </a:r>
            <a:endParaRPr dirty="0">
              <a:solidFill>
                <a:schemeClr val="bg1"/>
              </a:solidFill>
            </a:endParaRPr>
          </a:p>
          <a:p>
            <a:pPr lvl="1"/>
            <a:r>
              <a:rPr lang="en-US" dirty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>
                <a:solidFill>
                  <a:srgbClr val="E3D88A"/>
                </a:solidFill>
              </a:rPr>
              <a:t>Groep</a:t>
            </a:r>
            <a:endParaRPr lang="en-US" sz="1600" cap="none" baseline="0" dirty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81514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00642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5435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1209224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28408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>
                <a:solidFill>
                  <a:srgbClr val="E3D88B"/>
                </a:solidFill>
                <a:effectLst/>
              </a:rPr>
              <a:t>This work has also been co-supported by projects that have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received funding from the European Union’s Horizon research and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innovation programmes under Grant Agreement No. 856726  (GN4-3),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101017536 (EOSC Future), 777536 (EOSC-hub),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06528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28408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>
                <a:solidFill>
                  <a:srgbClr val="E3D88B"/>
                </a:solidFill>
                <a:effectLst/>
              </a:rPr>
              <a:t>This work has also been co-supported by projects that have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received funding from the European Union’s Horizon research and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innovation programmes under Grant Agreement No. 856726  (GN4-3),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101017536 (EOSC Future), 777536 (EOSC-hub),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26184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>
                  <a:solidFill>
                    <a:schemeClr val="bg1"/>
                  </a:solidFill>
                </a:rPr>
                <a:t>Groep</a:t>
              </a:r>
              <a:endParaRPr lang="en-US" sz="1800" cap="none" baseline="0" dirty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08533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677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405383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6102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9999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9375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782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2519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1094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2855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8944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4237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895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3314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5386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0725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3296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7840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9034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7878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9753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8331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6419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6384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9504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884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470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7938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691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57970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5361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031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9262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656058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410330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762850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774809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1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hthoek"/>
          <p:cNvSpPr/>
          <p:nvPr/>
        </p:nvSpPr>
        <p:spPr>
          <a:xfrm>
            <a:off x="0" y="4779354"/>
            <a:ext cx="9144000" cy="364147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6" name="Vorm"/>
          <p:cNvSpPr/>
          <p:nvPr/>
        </p:nvSpPr>
        <p:spPr>
          <a:xfrm rot="10800000">
            <a:off x="6721592" y="4572000"/>
            <a:ext cx="2431184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820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9"/>
            <a:ext cx="619199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10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11" name="FuSE, the Fundamental Sciences E-infrastructure"/>
          <p:cNvSpPr txBox="1"/>
          <p:nvPr/>
        </p:nvSpPr>
        <p:spPr>
          <a:xfrm>
            <a:off x="1043184" y="4874865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FuSE, the Fundamental Sciences E-infrastructure</a:t>
            </a:r>
          </a:p>
        </p:txBody>
      </p:sp>
      <p:pic>
        <p:nvPicPr>
          <p:cNvPr id="212" name="Afbeelding" descr="Afbeelding"/>
          <p:cNvPicPr>
            <a:picLocks noChangeAspect="1"/>
          </p:cNvPicPr>
          <p:nvPr/>
        </p:nvPicPr>
        <p:blipFill>
          <a:blip r:embed="rId3"/>
          <a:srcRect r="41485" b="20345"/>
          <a:stretch>
            <a:fillRect/>
          </a:stretch>
        </p:blipFill>
        <p:spPr>
          <a:xfrm>
            <a:off x="7085338" y="4718400"/>
            <a:ext cx="1008663" cy="2787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720136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6129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  <p:sp>
        <p:nvSpPr>
          <p:cNvPr id="10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1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7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8789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3284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  <p:sp>
        <p:nvSpPr>
          <p:cNvPr id="13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5636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  <p:pic>
        <p:nvPicPr>
          <p:cNvPr id="10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4763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  <p:sp>
        <p:nvSpPr>
          <p:cNvPr id="8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9220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500634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59693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946349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4977725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1520227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/>
        </p:nvPicPr>
        <p:blipFill rotWithShape="1">
          <a:blip r:embed="rId2"/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7558248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8229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64928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35101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103980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07640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84271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2680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349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684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2620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9641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2300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747471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3334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742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6369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539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4098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3763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3108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40128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99736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17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8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129765230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79528182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5503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8964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6412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6856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6842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951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807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2883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38537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12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3496418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363698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281794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620181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203869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3161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790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5700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3302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30759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838646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w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63" Type="http://schemas.openxmlformats.org/officeDocument/2006/relationships/slideLayout" Target="../slideLayouts/slideLayout110.xml"/><Relationship Id="rId68" Type="http://schemas.openxmlformats.org/officeDocument/2006/relationships/slideLayout" Target="../slideLayouts/slideLayout115.xml"/><Relationship Id="rId84" Type="http://schemas.openxmlformats.org/officeDocument/2006/relationships/slideLayout" Target="../slideLayouts/slideLayout131.xml"/><Relationship Id="rId89" Type="http://schemas.openxmlformats.org/officeDocument/2006/relationships/theme" Target="../theme/theme2.xml"/><Relationship Id="rId1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74" Type="http://schemas.openxmlformats.org/officeDocument/2006/relationships/slideLayout" Target="../slideLayouts/slideLayout121.xml"/><Relationship Id="rId79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52.xml"/><Relationship Id="rId90" Type="http://schemas.openxmlformats.org/officeDocument/2006/relationships/image" Target="../media/image1.png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slideLayout" Target="../slideLayouts/slideLayout111.xml"/><Relationship Id="rId69" Type="http://schemas.openxmlformats.org/officeDocument/2006/relationships/slideLayout" Target="../slideLayouts/slideLayout116.xml"/><Relationship Id="rId7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72" Type="http://schemas.openxmlformats.org/officeDocument/2006/relationships/slideLayout" Target="../slideLayouts/slideLayout119.xml"/><Relationship Id="rId80" Type="http://schemas.openxmlformats.org/officeDocument/2006/relationships/slideLayout" Target="../slideLayouts/slideLayout127.xml"/><Relationship Id="rId85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67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70" Type="http://schemas.openxmlformats.org/officeDocument/2006/relationships/slideLayout" Target="../slideLayouts/slideLayout117.xml"/><Relationship Id="rId75" Type="http://schemas.openxmlformats.org/officeDocument/2006/relationships/slideLayout" Target="../slideLayouts/slideLayout122.xml"/><Relationship Id="rId83" Type="http://schemas.openxmlformats.org/officeDocument/2006/relationships/slideLayout" Target="../slideLayouts/slideLayout130.xml"/><Relationship Id="rId88" Type="http://schemas.openxmlformats.org/officeDocument/2006/relationships/slideLayout" Target="../slideLayouts/slideLayout135.xml"/><Relationship Id="rId91" Type="http://schemas.openxmlformats.org/officeDocument/2006/relationships/image" Target="../media/image2.wmf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slideLayout" Target="../slideLayouts/slideLayout112.xml"/><Relationship Id="rId73" Type="http://schemas.openxmlformats.org/officeDocument/2006/relationships/slideLayout" Target="../slideLayouts/slideLayout120.xml"/><Relationship Id="rId78" Type="http://schemas.openxmlformats.org/officeDocument/2006/relationships/slideLayout" Target="../slideLayouts/slideLayout125.xml"/><Relationship Id="rId81" Type="http://schemas.openxmlformats.org/officeDocument/2006/relationships/slideLayout" Target="../slideLayouts/slideLayout128.xml"/><Relationship Id="rId86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7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54.xml"/><Relationship Id="rId7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66" Type="http://schemas.openxmlformats.org/officeDocument/2006/relationships/slideLayout" Target="../slideLayouts/slideLayout113.xml"/><Relationship Id="rId87" Type="http://schemas.openxmlformats.org/officeDocument/2006/relationships/slideLayout" Target="../slideLayouts/slideLayout134.xml"/><Relationship Id="rId61" Type="http://schemas.openxmlformats.org/officeDocument/2006/relationships/slideLayout" Target="../slideLayouts/slideLayout108.xml"/><Relationship Id="rId82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4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3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9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  <p:sldLayoutId id="2147483714" r:id="rId35"/>
    <p:sldLayoutId id="2147483715" r:id="rId36"/>
    <p:sldLayoutId id="2147483716" r:id="rId37"/>
    <p:sldLayoutId id="2147483717" r:id="rId38"/>
    <p:sldLayoutId id="2147483718" r:id="rId39"/>
    <p:sldLayoutId id="2147483719" r:id="rId40"/>
    <p:sldLayoutId id="2147483720" r:id="rId41"/>
    <p:sldLayoutId id="2147483721" r:id="rId42"/>
    <p:sldLayoutId id="2147483722" r:id="rId43"/>
    <p:sldLayoutId id="2147483723" r:id="rId44"/>
    <p:sldLayoutId id="2147483724" r:id="rId45"/>
    <p:sldLayoutId id="2147483725" r:id="rId46"/>
    <p:sldLayoutId id="2147483726" r:id="rId47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Building the anycasted RCauth Federated authentication proxy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53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  <p:sldLayoutId id="2147483788" r:id="rId47"/>
    <p:sldLayoutId id="2147483789" r:id="rId48"/>
    <p:sldLayoutId id="2147483790" r:id="rId49"/>
    <p:sldLayoutId id="2147483791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799" r:id="rId58"/>
    <p:sldLayoutId id="2147483800" r:id="rId59"/>
    <p:sldLayoutId id="2147483801" r:id="rId60"/>
    <p:sldLayoutId id="2147483802" r:id="rId61"/>
    <p:sldLayoutId id="2147483803" r:id="rId62"/>
    <p:sldLayoutId id="2147483804" r:id="rId63"/>
    <p:sldLayoutId id="2147483805" r:id="rId64"/>
    <p:sldLayoutId id="2147483806" r:id="rId65"/>
    <p:sldLayoutId id="2147483807" r:id="rId66"/>
    <p:sldLayoutId id="2147483808" r:id="rId67"/>
    <p:sldLayoutId id="2147483809" r:id="rId68"/>
    <p:sldLayoutId id="2147483810" r:id="rId69"/>
    <p:sldLayoutId id="2147483811" r:id="rId70"/>
    <p:sldLayoutId id="2147483812" r:id="rId71"/>
    <p:sldLayoutId id="2147483813" r:id="rId72"/>
    <p:sldLayoutId id="2147483814" r:id="rId73"/>
    <p:sldLayoutId id="2147483815" r:id="rId74"/>
    <p:sldLayoutId id="2147483816" r:id="rId75"/>
    <p:sldLayoutId id="2147483817" r:id="rId76"/>
    <p:sldLayoutId id="2147483818" r:id="rId77"/>
    <p:sldLayoutId id="2147483819" r:id="rId78"/>
    <p:sldLayoutId id="2147483820" r:id="rId79"/>
    <p:sldLayoutId id="2147483821" r:id="rId80"/>
    <p:sldLayoutId id="2147483822" r:id="rId81"/>
    <p:sldLayoutId id="2147483823" r:id="rId82"/>
    <p:sldLayoutId id="2147483824" r:id="rId83"/>
    <p:sldLayoutId id="2147483825" r:id="rId84"/>
    <p:sldLayoutId id="2147483826" r:id="rId85"/>
    <p:sldLayoutId id="2147483827" r:id="rId86"/>
    <p:sldLayoutId id="2147483828" r:id="rId87"/>
    <p:sldLayoutId id="2147483829" r:id="rId88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25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</p:sldLayoutIdLst>
  <p:transition spd="med"/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7.png"/><Relationship Id="rId5" Type="http://schemas.openxmlformats.org/officeDocument/2006/relationships/image" Target="../media/image55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epj-conferences.org/articles/epjconf/abs/2025/22/epjconf_chep2025_01181/epjconf_chep2025_01181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4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hyperlink" Target="https://arxiv.org/abs/2308.0061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24.jp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37.jp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nl-NL" dirty="0"/>
              <a:t>Quantum </a:t>
            </a:r>
            <a:r>
              <a:rPr lang="en-GB" noProof="0" dirty="0"/>
              <a:t>Particle</a:t>
            </a:r>
            <a:r>
              <a:rPr lang="nl-NL" dirty="0"/>
              <a:t> Tracking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en-US" dirty="0" err="1"/>
              <a:t>TrackHHL</a:t>
            </a:r>
            <a:endParaRPr lang="en-GB" sz="3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462760" y="2722282"/>
            <a:ext cx="2443114" cy="2182697"/>
          </a:xfrm>
        </p:spPr>
        <p:txBody>
          <a:bodyPr/>
          <a:lstStyle/>
          <a:p>
            <a:r>
              <a:rPr lang="en-GB" sz="1050" dirty="0"/>
              <a:t>Xenofon Chiotopoulos</a:t>
            </a:r>
          </a:p>
          <a:p>
            <a:r>
              <a:rPr lang="en-GB" sz="1050" i="1" dirty="0"/>
              <a:t>Nikhef and Maastricht University</a:t>
            </a:r>
          </a:p>
          <a:p>
            <a:r>
              <a:rPr lang="en-GB" sz="1050" i="1" dirty="0"/>
              <a:t>Faster Day</a:t>
            </a:r>
          </a:p>
          <a:p>
            <a:r>
              <a:rPr lang="en-GB" sz="1050" i="1" dirty="0"/>
              <a:t>October 2025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24883432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FE65D-B947-07AA-F096-F0F1A71AF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B768FD-602D-71DB-897C-D79F7BCF2B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B8897-D534-6C30-66AD-BEAA7A38E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A3D3B-0ABF-25E8-CC26-023E34B257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Sampling Problem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B8BEB-AEE3-D4B1-0B7A-F599E0790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75372"/>
            <a:ext cx="7772400" cy="379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A0DE4-F6BE-8203-ECFB-1F63C8F0D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82634-5873-965C-8850-D6DAB88B7D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6186A-0AD5-D867-B3D8-C7AF1E6DB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471D1-F71B-58D2-5B57-F21AFAB187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Qubit Requirement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F239C-6DFB-93AC-22FC-A0CB668FB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55040"/>
            <a:ext cx="7772400" cy="383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A78BF-DBD1-3F83-4FFC-D7B5AAE2B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03914A-3EE4-C756-6C7D-9AC6C7616D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58CD8-051B-7E59-4380-43E07D56D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960F5-C747-EFB4-D992-F3FC84C609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1-Bit HHL</a:t>
            </a: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CD318762-156B-B516-CCE0-43A3A0CB1D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155"/>
          <a:stretch>
            <a:fillRect/>
          </a:stretch>
        </p:blipFill>
        <p:spPr>
          <a:xfrm>
            <a:off x="85406" y="2201843"/>
            <a:ext cx="3724179" cy="2230312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  <a:effectLst/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45CC4516-CFCF-208F-0039-04FF4FE4985F}"/>
              </a:ext>
            </a:extLst>
          </p:cNvPr>
          <p:cNvSpPr/>
          <p:nvPr/>
        </p:nvSpPr>
        <p:spPr>
          <a:xfrm>
            <a:off x="1033095" y="2201843"/>
            <a:ext cx="1692000" cy="2230312"/>
          </a:xfrm>
          <a:prstGeom prst="frame">
            <a:avLst>
              <a:gd name="adj1" fmla="val 4434"/>
            </a:avLst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C9F8D6-6E3F-B476-273E-BA9CBF5CE2D3}"/>
              </a:ext>
            </a:extLst>
          </p:cNvPr>
          <p:cNvCxnSpPr/>
          <p:nvPr/>
        </p:nvCxnSpPr>
        <p:spPr>
          <a:xfrm>
            <a:off x="1092236" y="2241952"/>
            <a:ext cx="1578591" cy="2133600"/>
          </a:xfrm>
          <a:prstGeom prst="line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7CF5EE-BB56-3302-AF3C-8FB710709D98}"/>
              </a:ext>
            </a:extLst>
          </p:cNvPr>
          <p:cNvCxnSpPr>
            <a:cxnSpLocks/>
          </p:cNvCxnSpPr>
          <p:nvPr/>
        </p:nvCxnSpPr>
        <p:spPr>
          <a:xfrm flipH="1">
            <a:off x="1092236" y="2250199"/>
            <a:ext cx="1578591" cy="2125353"/>
          </a:xfrm>
          <a:prstGeom prst="line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Bent Arrow 21">
            <a:extLst>
              <a:ext uri="{FF2B5EF4-FFF2-40B4-BE49-F238E27FC236}">
                <a16:creationId xmlns:a16="http://schemas.microsoft.com/office/drawing/2014/main" id="{892958AA-0031-AEB7-489C-966EC86CE37F}"/>
              </a:ext>
            </a:extLst>
          </p:cNvPr>
          <p:cNvSpPr/>
          <p:nvPr/>
        </p:nvSpPr>
        <p:spPr>
          <a:xfrm>
            <a:off x="1740878" y="711346"/>
            <a:ext cx="2623413" cy="1315332"/>
          </a:xfrm>
          <a:prstGeom prst="bentArrow">
            <a:avLst>
              <a:gd name="adj1" fmla="val 21788"/>
              <a:gd name="adj2" fmla="val 20865"/>
              <a:gd name="adj3" fmla="val 25000"/>
              <a:gd name="adj4" fmla="val 4375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206758-1A51-0F82-99E9-304B1A84652E}"/>
              </a:ext>
            </a:extLst>
          </p:cNvPr>
          <p:cNvGrpSpPr/>
          <p:nvPr/>
        </p:nvGrpSpPr>
        <p:grpSpPr>
          <a:xfrm>
            <a:off x="4572000" y="82462"/>
            <a:ext cx="3724179" cy="2230312"/>
            <a:chOff x="5240837" y="176579"/>
            <a:chExt cx="3724179" cy="2230312"/>
          </a:xfrm>
        </p:grpSpPr>
        <p:pic>
          <p:nvPicPr>
            <p:cNvPr id="15" name="Picture 14" descr="A screenshot of a phone&#10;&#10;Description automatically generated">
              <a:extLst>
                <a:ext uri="{FF2B5EF4-FFF2-40B4-BE49-F238E27FC236}">
                  <a16:creationId xmlns:a16="http://schemas.microsoft.com/office/drawing/2014/main" id="{E046292F-21C2-F1E1-B312-481E5AC7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4155"/>
            <a:stretch>
              <a:fillRect/>
            </a:stretch>
          </p:blipFill>
          <p:spPr>
            <a:xfrm>
              <a:off x="5240837" y="176579"/>
              <a:ext cx="3724179" cy="2230312"/>
            </a:xfrm>
            <a:prstGeom prst="rect">
              <a:avLst/>
            </a:prstGeom>
            <a:ln w="12700">
              <a:solidFill>
                <a:schemeClr val="accent1">
                  <a:shade val="15000"/>
                </a:schemeClr>
              </a:solidFill>
            </a:ln>
            <a:effectLst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BC3656-E4B1-0FB3-B19D-458C7B04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9212" y="496765"/>
              <a:ext cx="914400" cy="71457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58404AB-32E6-C42E-5393-1F63E266D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5708" y="456115"/>
              <a:ext cx="766396" cy="71457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DEE0477-56DA-DF9E-A52B-03FA045D3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3315" y="547175"/>
              <a:ext cx="219808" cy="71457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D9B832F-09FA-8C1C-4554-6F060040F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8194" y="547176"/>
              <a:ext cx="210403" cy="684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398C03-2859-9851-143E-46E1AF6C45A4}"/>
                </a:ext>
              </a:extLst>
            </p:cNvPr>
            <p:cNvSpPr txBox="1"/>
            <p:nvPr/>
          </p:nvSpPr>
          <p:spPr>
            <a:xfrm rot="16200000">
              <a:off x="6450270" y="552539"/>
              <a:ext cx="1162307" cy="533479"/>
            </a:xfrm>
            <a:prstGeom prst="rect">
              <a:avLst/>
            </a:prstGeom>
            <a:solidFill>
              <a:srgbClr val="FAE7F9"/>
            </a:solidFill>
            <a:ln w="12700" cap="flat">
              <a:solidFill>
                <a:schemeClr val="accent1">
                  <a:shade val="1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spc="0" normalizeH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ambria Math" panose="02040503050406030204" pitchFamily="18" charset="0"/>
                  <a:ea typeface="Cambria Math" panose="02040503050406030204" pitchFamily="18" charset="0"/>
                  <a:sym typeface="Arial"/>
                </a:rPr>
                <a:t>Conditional Inversion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4F0B98-AB1A-CDD9-A57C-C247BB31D896}"/>
              </a:ext>
            </a:extLst>
          </p:cNvPr>
          <p:cNvGrpSpPr/>
          <p:nvPr/>
        </p:nvGrpSpPr>
        <p:grpSpPr>
          <a:xfrm>
            <a:off x="4447592" y="2362342"/>
            <a:ext cx="3848587" cy="2199670"/>
            <a:chOff x="4447592" y="2362342"/>
            <a:chExt cx="3848587" cy="219967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89B158F-0FE0-8966-A47A-050E3BB3D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329"/>
            <a:stretch/>
          </p:blipFill>
          <p:spPr>
            <a:xfrm>
              <a:off x="4447592" y="2362342"/>
              <a:ext cx="3848587" cy="2199670"/>
            </a:xfrm>
            <a:prstGeom prst="rect">
              <a:avLst/>
            </a:prstGeom>
          </p:spPr>
        </p:pic>
        <p:sp>
          <p:nvSpPr>
            <p:cNvPr id="31" name="Frame 30">
              <a:extLst>
                <a:ext uri="{FF2B5EF4-FFF2-40B4-BE49-F238E27FC236}">
                  <a16:creationId xmlns:a16="http://schemas.microsoft.com/office/drawing/2014/main" id="{9DC50EF9-8773-AC6D-6F37-E5D3E3D2CEF4}"/>
                </a:ext>
              </a:extLst>
            </p:cNvPr>
            <p:cNvSpPr/>
            <p:nvPr/>
          </p:nvSpPr>
          <p:spPr>
            <a:xfrm>
              <a:off x="4936067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7" name="Frame 36">
              <a:extLst>
                <a:ext uri="{FF2B5EF4-FFF2-40B4-BE49-F238E27FC236}">
                  <a16:creationId xmlns:a16="http://schemas.microsoft.com/office/drawing/2014/main" id="{4AC4B6A5-ECBC-764F-D6FA-BDD891C61124}"/>
                </a:ext>
              </a:extLst>
            </p:cNvPr>
            <p:cNvSpPr/>
            <p:nvPr/>
          </p:nvSpPr>
          <p:spPr>
            <a:xfrm>
              <a:off x="6702247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8" name="Frame 37">
              <a:extLst>
                <a:ext uri="{FF2B5EF4-FFF2-40B4-BE49-F238E27FC236}">
                  <a16:creationId xmlns:a16="http://schemas.microsoft.com/office/drawing/2014/main" id="{EA034BAB-8D0B-E415-CA51-13093632B0B2}"/>
                </a:ext>
              </a:extLst>
            </p:cNvPr>
            <p:cNvSpPr/>
            <p:nvPr/>
          </p:nvSpPr>
          <p:spPr>
            <a:xfrm>
              <a:off x="6918606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9" name="Frame 38">
              <a:extLst>
                <a:ext uri="{FF2B5EF4-FFF2-40B4-BE49-F238E27FC236}">
                  <a16:creationId xmlns:a16="http://schemas.microsoft.com/office/drawing/2014/main" id="{1375D6D7-0B94-1B96-7994-602EFBA2CBC0}"/>
                </a:ext>
              </a:extLst>
            </p:cNvPr>
            <p:cNvSpPr/>
            <p:nvPr/>
          </p:nvSpPr>
          <p:spPr>
            <a:xfrm>
              <a:off x="7134965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0" name="Frame 39">
              <a:extLst>
                <a:ext uri="{FF2B5EF4-FFF2-40B4-BE49-F238E27FC236}">
                  <a16:creationId xmlns:a16="http://schemas.microsoft.com/office/drawing/2014/main" id="{97A049DA-539C-DF44-C0E2-1F24AFFDE3F1}"/>
                </a:ext>
              </a:extLst>
            </p:cNvPr>
            <p:cNvSpPr/>
            <p:nvPr/>
          </p:nvSpPr>
          <p:spPr>
            <a:xfrm>
              <a:off x="7351324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1" name="Frame 40">
              <a:extLst>
                <a:ext uri="{FF2B5EF4-FFF2-40B4-BE49-F238E27FC236}">
                  <a16:creationId xmlns:a16="http://schemas.microsoft.com/office/drawing/2014/main" id="{1FFE7386-5C90-D1D9-8D8B-95132EA6AFC8}"/>
                </a:ext>
              </a:extLst>
            </p:cNvPr>
            <p:cNvSpPr/>
            <p:nvPr/>
          </p:nvSpPr>
          <p:spPr>
            <a:xfrm>
              <a:off x="7567683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2" name="Frame 41">
              <a:extLst>
                <a:ext uri="{FF2B5EF4-FFF2-40B4-BE49-F238E27FC236}">
                  <a16:creationId xmlns:a16="http://schemas.microsoft.com/office/drawing/2014/main" id="{40090397-293E-9FB3-6DE8-A17C9B524D43}"/>
                </a:ext>
              </a:extLst>
            </p:cNvPr>
            <p:cNvSpPr/>
            <p:nvPr/>
          </p:nvSpPr>
          <p:spPr>
            <a:xfrm>
              <a:off x="7784042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3" name="Frame 42">
              <a:extLst>
                <a:ext uri="{FF2B5EF4-FFF2-40B4-BE49-F238E27FC236}">
                  <a16:creationId xmlns:a16="http://schemas.microsoft.com/office/drawing/2014/main" id="{7A060956-C386-4EB4-E446-D75E3E79751F}"/>
                </a:ext>
              </a:extLst>
            </p:cNvPr>
            <p:cNvSpPr/>
            <p:nvPr/>
          </p:nvSpPr>
          <p:spPr>
            <a:xfrm>
              <a:off x="5585865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4" name="Frame 43">
              <a:extLst>
                <a:ext uri="{FF2B5EF4-FFF2-40B4-BE49-F238E27FC236}">
                  <a16:creationId xmlns:a16="http://schemas.microsoft.com/office/drawing/2014/main" id="{67D56820-256D-CFFD-E03F-BC5FC7AD4E5A}"/>
                </a:ext>
              </a:extLst>
            </p:cNvPr>
            <p:cNvSpPr/>
            <p:nvPr/>
          </p:nvSpPr>
          <p:spPr>
            <a:xfrm>
              <a:off x="5802224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5" name="Frame 44">
              <a:extLst>
                <a:ext uri="{FF2B5EF4-FFF2-40B4-BE49-F238E27FC236}">
                  <a16:creationId xmlns:a16="http://schemas.microsoft.com/office/drawing/2014/main" id="{B11A1AD6-6FF0-34A8-F161-D660F264FCFD}"/>
                </a:ext>
              </a:extLst>
            </p:cNvPr>
            <p:cNvSpPr/>
            <p:nvPr/>
          </p:nvSpPr>
          <p:spPr>
            <a:xfrm>
              <a:off x="6018583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6" name="Frame 45">
              <a:extLst>
                <a:ext uri="{FF2B5EF4-FFF2-40B4-BE49-F238E27FC236}">
                  <a16:creationId xmlns:a16="http://schemas.microsoft.com/office/drawing/2014/main" id="{705B9C98-4A99-CD38-5F84-94A4283F9E89}"/>
                </a:ext>
              </a:extLst>
            </p:cNvPr>
            <p:cNvSpPr/>
            <p:nvPr/>
          </p:nvSpPr>
          <p:spPr>
            <a:xfrm>
              <a:off x="6234942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" name="Frame 46">
              <a:extLst>
                <a:ext uri="{FF2B5EF4-FFF2-40B4-BE49-F238E27FC236}">
                  <a16:creationId xmlns:a16="http://schemas.microsoft.com/office/drawing/2014/main" id="{F7379245-BA8E-5F3F-C6DD-599A30C1759F}"/>
                </a:ext>
              </a:extLst>
            </p:cNvPr>
            <p:cNvSpPr/>
            <p:nvPr/>
          </p:nvSpPr>
          <p:spPr>
            <a:xfrm>
              <a:off x="6485888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" name="Frame 47">
              <a:extLst>
                <a:ext uri="{FF2B5EF4-FFF2-40B4-BE49-F238E27FC236}">
                  <a16:creationId xmlns:a16="http://schemas.microsoft.com/office/drawing/2014/main" id="{29C2E52B-9548-75B9-71AC-2ADB4C11A5F0}"/>
                </a:ext>
              </a:extLst>
            </p:cNvPr>
            <p:cNvSpPr/>
            <p:nvPr/>
          </p:nvSpPr>
          <p:spPr>
            <a:xfrm>
              <a:off x="5151663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" name="Frame 48">
              <a:extLst>
                <a:ext uri="{FF2B5EF4-FFF2-40B4-BE49-F238E27FC236}">
                  <a16:creationId xmlns:a16="http://schemas.microsoft.com/office/drawing/2014/main" id="{F124E8FD-3357-0B9E-C331-9E0A2A4B7A8D}"/>
                </a:ext>
              </a:extLst>
            </p:cNvPr>
            <p:cNvSpPr/>
            <p:nvPr/>
          </p:nvSpPr>
          <p:spPr>
            <a:xfrm>
              <a:off x="5367259" y="3166533"/>
              <a:ext cx="186266" cy="1079500"/>
            </a:xfrm>
            <a:prstGeom prst="fram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3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8AACC-CFBE-72C7-D191-B92F762A9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1C2045-2307-6938-D197-ACD729834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48"/>
          <a:stretch/>
        </p:blipFill>
        <p:spPr>
          <a:xfrm>
            <a:off x="4011733" y="1048496"/>
            <a:ext cx="4750113" cy="29883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28A4BE-DCA9-9166-F78A-B20F23D0877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F1CB6-ED01-C012-F5E0-1A9DD7AA3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34FB57-03F4-23A0-63A2-4B6258A1D3BC}"/>
              </a:ext>
            </a:extLst>
          </p:cNvPr>
          <p:cNvSpPr txBox="1">
            <a:spLocks/>
          </p:cNvSpPr>
          <p:nvPr/>
        </p:nvSpPr>
        <p:spPr>
          <a:xfrm>
            <a:off x="238125" y="676264"/>
            <a:ext cx="5894860" cy="76593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en-NL" sz="2400" kern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18556C-4768-97EB-6FDB-0F0275C53E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30887"/>
          </a:xfrm>
        </p:spPr>
        <p:txBody>
          <a:bodyPr/>
          <a:lstStyle/>
          <a:p>
            <a:r>
              <a:rPr lang="en-NL" sz="2800" dirty="0"/>
              <a:t>Consider the case: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02A31E-769A-376A-F710-43D8637AF8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87" t="6580" r="15205" b="7172"/>
          <a:stretch>
            <a:fillRect/>
          </a:stretch>
        </p:blipFill>
        <p:spPr>
          <a:xfrm>
            <a:off x="264319" y="1248967"/>
            <a:ext cx="3449842" cy="2645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8AB8AD8-495D-BA97-28B2-8D524CDEFF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92508" y="321254"/>
                <a:ext cx="1278258" cy="5387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NL" sz="1200" dirty="0">
                    <a:solidFill>
                      <a:srgbClr val="1E811C"/>
                    </a:solidFill>
                  </a:rPr>
                  <a:t>Solutions “on”</a:t>
                </a:r>
              </a:p>
              <a:p>
                <a:pPr marL="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1E81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1E811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1E811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1E811C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NL" sz="1200" dirty="0">
                  <a:solidFill>
                    <a:srgbClr val="1E811C"/>
                  </a:solidFill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8AB8AD8-495D-BA97-28B2-8D524CDEF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508" y="321254"/>
                <a:ext cx="1278258" cy="538759"/>
              </a:xfrm>
              <a:prstGeom prst="rect">
                <a:avLst/>
              </a:prstGeom>
              <a:blipFill>
                <a:blip r:embed="rId5"/>
                <a:stretch>
                  <a:fillRect t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D59FFE3-AEB1-398F-3904-96DC1F444E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7446" y="321254"/>
                <a:ext cx="1278258" cy="5387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NL" sz="1200" dirty="0">
                    <a:solidFill>
                      <a:srgbClr val="1E811C"/>
                    </a:solidFill>
                  </a:rPr>
                  <a:t>Solutions “off”</a:t>
                </a:r>
              </a:p>
              <a:p>
                <a:pPr marL="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1E81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1E811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1E811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1E811C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NL" sz="1200" dirty="0">
                  <a:solidFill>
                    <a:srgbClr val="1E811C"/>
                  </a:solidFill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D59FFE3-AEB1-398F-3904-96DC1F444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446" y="321254"/>
                <a:ext cx="1278258" cy="538759"/>
              </a:xfrm>
              <a:prstGeom prst="rect">
                <a:avLst/>
              </a:prstGeom>
              <a:blipFill>
                <a:blip r:embed="rId6"/>
                <a:stretch>
                  <a:fillRect t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793B7B-55EC-DB43-28E6-0A56957950FD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866575" y="860013"/>
            <a:ext cx="107109" cy="271274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C0BC62-9AE4-3C1C-6B1A-2AE0F0CED174}"/>
              </a:ext>
            </a:extLst>
          </p:cNvPr>
          <p:cNvCxnSpPr>
            <a:cxnSpLocks/>
          </p:cNvCxnSpPr>
          <p:nvPr/>
        </p:nvCxnSpPr>
        <p:spPr>
          <a:xfrm flipH="1">
            <a:off x="7784288" y="860014"/>
            <a:ext cx="247349" cy="89183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258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C1FDE-9AA7-83E0-0129-B1164EFA5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3F5226-BDB7-5BD3-AFB4-CCD870B77F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C33B2-F9A5-14A3-185D-546F441FC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DBDACE-9C74-4DC2-C138-9DDCBFF75C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35322"/>
            <a:ext cx="8667750" cy="400110"/>
          </a:xfrm>
        </p:spPr>
        <p:txBody>
          <a:bodyPr/>
          <a:lstStyle/>
          <a:p>
            <a:r>
              <a:rPr lang="en-GB" dirty="0"/>
              <a:t>How does this work?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5836A-6515-4426-D17F-8AE571A5D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04" y="435432"/>
            <a:ext cx="4696860" cy="3881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Magnetic Disk 7">
                <a:extLst>
                  <a:ext uri="{FF2B5EF4-FFF2-40B4-BE49-F238E27FC236}">
                    <a16:creationId xmlns:a16="http://schemas.microsoft.com/office/drawing/2014/main" id="{104255BB-941F-47CA-56A0-54ADF1EC24A3}"/>
                  </a:ext>
                </a:extLst>
              </p:cNvPr>
              <p:cNvSpPr/>
              <p:nvPr/>
            </p:nvSpPr>
            <p:spPr>
              <a:xfrm>
                <a:off x="5911786" y="640948"/>
                <a:ext cx="904972" cy="733663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24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GB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0" lang="en-GB" sz="2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Magnetic Disk 7">
                <a:extLst>
                  <a:ext uri="{FF2B5EF4-FFF2-40B4-BE49-F238E27FC236}">
                    <a16:creationId xmlns:a16="http://schemas.microsoft.com/office/drawing/2014/main" id="{104255BB-941F-47CA-56A0-54ADF1EC24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786" y="640948"/>
                <a:ext cx="904972" cy="733663"/>
              </a:xfrm>
              <a:prstGeom prst="flowChartMagneticDisk">
                <a:avLst/>
              </a:prstGeom>
              <a:blipFill>
                <a:blip r:embed="rId4"/>
                <a:stretch>
                  <a:fillRect t="-49180" r="-20000" b="-10655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Magnetic Disk 10">
                <a:extLst>
                  <a:ext uri="{FF2B5EF4-FFF2-40B4-BE49-F238E27FC236}">
                    <a16:creationId xmlns:a16="http://schemas.microsoft.com/office/drawing/2014/main" id="{B63FAF4E-E958-5536-F272-BFFECF867CB2}"/>
                  </a:ext>
                </a:extLst>
              </p:cNvPr>
              <p:cNvSpPr/>
              <p:nvPr/>
            </p:nvSpPr>
            <p:spPr>
              <a:xfrm>
                <a:off x="7296959" y="640948"/>
                <a:ext cx="904972" cy="733663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24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GB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GB" sz="2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Magnetic Disk 10">
                <a:extLst>
                  <a:ext uri="{FF2B5EF4-FFF2-40B4-BE49-F238E27FC236}">
                    <a16:creationId xmlns:a16="http://schemas.microsoft.com/office/drawing/2014/main" id="{B63FAF4E-E958-5536-F272-BFFECF867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959" y="640948"/>
                <a:ext cx="904972" cy="733663"/>
              </a:xfrm>
              <a:prstGeom prst="flowChartMagneticDisk">
                <a:avLst/>
              </a:prstGeom>
              <a:blipFill>
                <a:blip r:embed="rId5"/>
                <a:stretch>
                  <a:fillRect t="-49180" r="-20000" b="-10655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A76A34D-62DD-9AAC-EAF6-FC1EAC46F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980" y="1423404"/>
            <a:ext cx="3141482" cy="1147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B6CE95-626F-7FA0-BD91-31F885510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753" y="2314812"/>
            <a:ext cx="3567936" cy="7447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5A338F-AB49-4BDE-3B63-BE6CD3528E0B}"/>
              </a:ext>
            </a:extLst>
          </p:cNvPr>
          <p:cNvSpPr txBox="1"/>
          <p:nvPr/>
        </p:nvSpPr>
        <p:spPr>
          <a:xfrm>
            <a:off x="5737389" y="181786"/>
            <a:ext cx="255466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QPE BIN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19743BC-7FEB-C409-A0D8-92BE8F006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8190" y="3150398"/>
            <a:ext cx="3910906" cy="13521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FB1F65-9D98-4F84-755C-0ACB81BCDDD1}"/>
              </a:ext>
            </a:extLst>
          </p:cNvPr>
          <p:cNvSpPr txBox="1"/>
          <p:nvPr/>
        </p:nvSpPr>
        <p:spPr>
          <a:xfrm>
            <a:off x="747843" y="4278162"/>
            <a:ext cx="34509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en-GB" sz="1200" dirty="0"/>
              <a:t>Results from this week</a:t>
            </a:r>
            <a:endParaRPr kumimoji="0" lang="en-GB" sz="1200" b="0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20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227E9-7F64-B795-0755-653F9BD85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66FFB5-5109-4CC4-97E0-B1C3220B92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BB2D55-9AB5-60C9-6016-797788832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18EC8-4793-7B4C-C95D-FCBD64E70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35322"/>
            <a:ext cx="8667750" cy="400110"/>
          </a:xfrm>
        </p:spPr>
        <p:txBody>
          <a:bodyPr/>
          <a:lstStyle/>
          <a:p>
            <a:r>
              <a:rPr lang="en-GB" dirty="0"/>
              <a:t>A Quantum Clock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Magnetic Disk 7">
                <a:extLst>
                  <a:ext uri="{FF2B5EF4-FFF2-40B4-BE49-F238E27FC236}">
                    <a16:creationId xmlns:a16="http://schemas.microsoft.com/office/drawing/2014/main" id="{1FFD4C8B-F09C-5F89-0C85-99A49ABB75AE}"/>
                  </a:ext>
                </a:extLst>
              </p:cNvPr>
              <p:cNvSpPr/>
              <p:nvPr/>
            </p:nvSpPr>
            <p:spPr>
              <a:xfrm>
                <a:off x="5911786" y="640948"/>
                <a:ext cx="904972" cy="733663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24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GB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0" lang="en-GB" sz="2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Magnetic Disk 7">
                <a:extLst>
                  <a:ext uri="{FF2B5EF4-FFF2-40B4-BE49-F238E27FC236}">
                    <a16:creationId xmlns:a16="http://schemas.microsoft.com/office/drawing/2014/main" id="{1FFD4C8B-F09C-5F89-0C85-99A49ABB7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786" y="640948"/>
                <a:ext cx="904972" cy="733663"/>
              </a:xfrm>
              <a:prstGeom prst="flowChartMagneticDisk">
                <a:avLst/>
              </a:prstGeom>
              <a:blipFill>
                <a:blip r:embed="rId3"/>
                <a:stretch>
                  <a:fillRect t="-49180" r="-20000" b="-10655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Magnetic Disk 10">
                <a:extLst>
                  <a:ext uri="{FF2B5EF4-FFF2-40B4-BE49-F238E27FC236}">
                    <a16:creationId xmlns:a16="http://schemas.microsoft.com/office/drawing/2014/main" id="{C7D7D072-7289-A543-5400-F463BF5ABDBA}"/>
                  </a:ext>
                </a:extLst>
              </p:cNvPr>
              <p:cNvSpPr/>
              <p:nvPr/>
            </p:nvSpPr>
            <p:spPr>
              <a:xfrm>
                <a:off x="7296959" y="640948"/>
                <a:ext cx="904972" cy="733663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24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GB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GB" sz="2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Magnetic Disk 10">
                <a:extLst>
                  <a:ext uri="{FF2B5EF4-FFF2-40B4-BE49-F238E27FC236}">
                    <a16:creationId xmlns:a16="http://schemas.microsoft.com/office/drawing/2014/main" id="{C7D7D072-7289-A543-5400-F463BF5ABD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959" y="640948"/>
                <a:ext cx="904972" cy="733663"/>
              </a:xfrm>
              <a:prstGeom prst="flowChartMagneticDisk">
                <a:avLst/>
              </a:prstGeom>
              <a:blipFill>
                <a:blip r:embed="rId4"/>
                <a:stretch>
                  <a:fillRect t="-49180" r="-20000" b="-10655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8CD7141D-DF17-21E2-9834-62AB42EDA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980" y="1423404"/>
            <a:ext cx="3141482" cy="1147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9F40C9-0A69-A700-4FF0-31A9F8B89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753" y="2314812"/>
            <a:ext cx="3567936" cy="7447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AB769F-4445-3F94-E579-6E15FA84026E}"/>
              </a:ext>
            </a:extLst>
          </p:cNvPr>
          <p:cNvSpPr txBox="1"/>
          <p:nvPr/>
        </p:nvSpPr>
        <p:spPr>
          <a:xfrm>
            <a:off x="5737389" y="181786"/>
            <a:ext cx="255466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QPE BIN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E2DE21D-6DBF-7493-A47A-1040C49B1D3B}"/>
              </a:ext>
            </a:extLst>
          </p:cNvPr>
          <p:cNvSpPr/>
          <p:nvPr/>
        </p:nvSpPr>
        <p:spPr>
          <a:xfrm>
            <a:off x="791137" y="1289948"/>
            <a:ext cx="3240000" cy="3240000"/>
          </a:xfrm>
          <a:prstGeom prst="ellipse">
            <a:avLst/>
          </a:prstGeom>
          <a:solidFill>
            <a:srgbClr val="47B1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Magnetic Disk 19">
                <a:extLst>
                  <a:ext uri="{FF2B5EF4-FFF2-40B4-BE49-F238E27FC236}">
                    <a16:creationId xmlns:a16="http://schemas.microsoft.com/office/drawing/2014/main" id="{5C867A05-3014-06AA-11FB-22C9EEDE5B22}"/>
                  </a:ext>
                </a:extLst>
              </p:cNvPr>
              <p:cNvSpPr/>
              <p:nvPr/>
            </p:nvSpPr>
            <p:spPr>
              <a:xfrm>
                <a:off x="2246077" y="4161663"/>
                <a:ext cx="330119" cy="305693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10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GB" sz="1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dPr>
                        <m:e>
                          <m:r>
                            <a:rPr kumimoji="0" lang="en-US" sz="1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GB" sz="1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Magnetic Disk 19">
                <a:extLst>
                  <a:ext uri="{FF2B5EF4-FFF2-40B4-BE49-F238E27FC236}">
                    <a16:creationId xmlns:a16="http://schemas.microsoft.com/office/drawing/2014/main" id="{5C867A05-3014-06AA-11FB-22C9EEDE5B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077" y="4161663"/>
                <a:ext cx="330119" cy="305693"/>
              </a:xfrm>
              <a:prstGeom prst="flowChartMagneticDisk">
                <a:avLst/>
              </a:prstGeom>
              <a:blipFill>
                <a:blip r:embed="rId7"/>
                <a:stretch>
                  <a:fillRect l="-3333" t="-37037" r="-23333" b="-10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Magnetic Disk 24">
                <a:extLst>
                  <a:ext uri="{FF2B5EF4-FFF2-40B4-BE49-F238E27FC236}">
                    <a16:creationId xmlns:a16="http://schemas.microsoft.com/office/drawing/2014/main" id="{8AAD01DB-A15E-8A2E-C3D7-ACC2A22D8FB6}"/>
                  </a:ext>
                </a:extLst>
              </p:cNvPr>
              <p:cNvSpPr/>
              <p:nvPr/>
            </p:nvSpPr>
            <p:spPr>
              <a:xfrm>
                <a:off x="2246077" y="1302244"/>
                <a:ext cx="330119" cy="305693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10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GB" sz="1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dPr>
                        <m:e>
                          <m:r>
                            <a:rPr kumimoji="0" lang="en-US" sz="1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0" lang="en-GB" sz="1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Magnetic Disk 24">
                <a:extLst>
                  <a:ext uri="{FF2B5EF4-FFF2-40B4-BE49-F238E27FC236}">
                    <a16:creationId xmlns:a16="http://schemas.microsoft.com/office/drawing/2014/main" id="{8AAD01DB-A15E-8A2E-C3D7-ACC2A22D8F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077" y="1302244"/>
                <a:ext cx="330119" cy="305693"/>
              </a:xfrm>
              <a:prstGeom prst="flowChartMagneticDisk">
                <a:avLst/>
              </a:prstGeom>
              <a:blipFill>
                <a:blip r:embed="rId8"/>
                <a:stretch>
                  <a:fillRect l="-3333" t="-40741" r="-23333" b="-10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2E85BD25-7DFE-EC76-D046-1381239C4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8190" y="3150398"/>
            <a:ext cx="3910906" cy="1352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3319B65-FC70-E2A5-6943-93C88F2EFEA7}"/>
                  </a:ext>
                </a:extLst>
              </p:cNvPr>
              <p:cNvSpPr txBox="1"/>
              <p:nvPr/>
            </p:nvSpPr>
            <p:spPr>
              <a:xfrm>
                <a:off x="558538" y="513201"/>
                <a:ext cx="857840" cy="3488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6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𝜆</m:t>
                      </m:r>
                      <m:r>
                        <a:rPr kumimoji="0" lang="en-US" sz="16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=2</m:t>
                      </m:r>
                    </m:oMath>
                  </m:oMathPara>
                </a14:m>
                <a:endParaRPr kumimoji="0" lang="en-GB" sz="1600" b="0" i="0" u="none" strike="noStrike" cap="none" spc="0" normalizeH="0" dirty="0" err="1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3319B65-FC70-E2A5-6943-93C88F2EF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38" y="513201"/>
                <a:ext cx="857840" cy="34881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414D3BAA-8498-1487-0FA6-C3D6D628D447}"/>
              </a:ext>
            </a:extLst>
          </p:cNvPr>
          <p:cNvSpPr/>
          <p:nvPr/>
        </p:nvSpPr>
        <p:spPr>
          <a:xfrm>
            <a:off x="806880" y="883141"/>
            <a:ext cx="306371" cy="306318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4D1E05-BA71-5B23-3059-D0E18CCCCB55}"/>
                  </a:ext>
                </a:extLst>
              </p:cNvPr>
              <p:cNvSpPr txBox="1"/>
              <p:nvPr/>
            </p:nvSpPr>
            <p:spPr>
              <a:xfrm>
                <a:off x="2021483" y="512805"/>
                <a:ext cx="857840" cy="3488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6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F6791C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𝜆</m:t>
                      </m:r>
                      <m:r>
                        <a:rPr kumimoji="0" lang="en-US" sz="16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F6791C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=3</m:t>
                      </m:r>
                    </m:oMath>
                  </m:oMathPara>
                </a14:m>
                <a:endParaRPr kumimoji="0" lang="en-GB" sz="1600" b="0" i="0" u="none" strike="noStrike" cap="none" spc="0" normalizeH="0" dirty="0" err="1">
                  <a:ln>
                    <a:noFill/>
                  </a:ln>
                  <a:solidFill>
                    <a:srgbClr val="F6791C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4D1E05-BA71-5B23-3059-D0E18CCCC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483" y="512805"/>
                <a:ext cx="857840" cy="3488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AC69CDE4-3734-349C-070F-4B945DA7878D}"/>
              </a:ext>
            </a:extLst>
          </p:cNvPr>
          <p:cNvSpPr/>
          <p:nvPr/>
        </p:nvSpPr>
        <p:spPr>
          <a:xfrm>
            <a:off x="2269825" y="882745"/>
            <a:ext cx="306371" cy="306318"/>
          </a:xfrm>
          <a:prstGeom prst="rect">
            <a:avLst/>
          </a:prstGeom>
          <a:solidFill>
            <a:srgbClr val="F6791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ED52B2A-E045-FA2F-3F74-DBC858672A73}"/>
                  </a:ext>
                </a:extLst>
              </p:cNvPr>
              <p:cNvSpPr txBox="1"/>
              <p:nvPr/>
            </p:nvSpPr>
            <p:spPr>
              <a:xfrm>
                <a:off x="3481184" y="555687"/>
                <a:ext cx="857840" cy="3488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6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𝜆</m:t>
                      </m:r>
                      <m:r>
                        <a:rPr kumimoji="0" lang="en-US" sz="16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=4</m:t>
                      </m:r>
                    </m:oMath>
                  </m:oMathPara>
                </a14:m>
                <a:endParaRPr kumimoji="0" lang="en-GB" sz="1600" b="0" i="0" u="none" strike="noStrike" cap="none" spc="0" normalizeH="0" dirty="0" err="1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ED52B2A-E045-FA2F-3F74-DBC858672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184" y="555687"/>
                <a:ext cx="857840" cy="3488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6ABD38F6-5F64-9BBA-FF9A-062D5B263B42}"/>
              </a:ext>
            </a:extLst>
          </p:cNvPr>
          <p:cNvSpPr/>
          <p:nvPr/>
        </p:nvSpPr>
        <p:spPr>
          <a:xfrm>
            <a:off x="3729526" y="925627"/>
            <a:ext cx="306371" cy="306318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104E73F-E98C-6AAB-28A2-1A4CA4E9F0CC}"/>
              </a:ext>
            </a:extLst>
          </p:cNvPr>
          <p:cNvSpPr/>
          <p:nvPr/>
        </p:nvSpPr>
        <p:spPr>
          <a:xfrm>
            <a:off x="2021187" y="1885382"/>
            <a:ext cx="353986" cy="1018800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F40CD4-92E5-A7BC-FC37-7B00365EF7D1}"/>
              </a:ext>
            </a:extLst>
          </p:cNvPr>
          <p:cNvSpPr/>
          <p:nvPr/>
        </p:nvSpPr>
        <p:spPr>
          <a:xfrm>
            <a:off x="1668090" y="2484455"/>
            <a:ext cx="352800" cy="425493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B17DBDE-B5B6-59F0-F9EA-B6F9AF84C691}"/>
              </a:ext>
            </a:extLst>
          </p:cNvPr>
          <p:cNvSpPr/>
          <p:nvPr/>
        </p:nvSpPr>
        <p:spPr>
          <a:xfrm>
            <a:off x="1312622" y="2172877"/>
            <a:ext cx="353986" cy="73143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14C1B6-2223-C02A-B494-DB4FE4F584E6}"/>
              </a:ext>
            </a:extLst>
          </p:cNvPr>
          <p:cNvSpPr/>
          <p:nvPr/>
        </p:nvSpPr>
        <p:spPr>
          <a:xfrm>
            <a:off x="2374876" y="2325432"/>
            <a:ext cx="353986" cy="579600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37E9EC7-EE57-00BE-2E0D-A6CF33D52A00}"/>
              </a:ext>
            </a:extLst>
          </p:cNvPr>
          <p:cNvSpPr/>
          <p:nvPr/>
        </p:nvSpPr>
        <p:spPr>
          <a:xfrm>
            <a:off x="2728862" y="2171827"/>
            <a:ext cx="353986" cy="731439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E82F41C-B64A-3E0D-744C-F9400716B587}"/>
              </a:ext>
            </a:extLst>
          </p:cNvPr>
          <p:cNvSpPr/>
          <p:nvPr/>
        </p:nvSpPr>
        <p:spPr>
          <a:xfrm>
            <a:off x="1312622" y="2164855"/>
            <a:ext cx="374908" cy="731439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5A24DCD-A1F8-EA0F-A760-3D09F7F1526F}"/>
              </a:ext>
            </a:extLst>
          </p:cNvPr>
          <p:cNvSpPr/>
          <p:nvPr/>
        </p:nvSpPr>
        <p:spPr>
          <a:xfrm>
            <a:off x="3082255" y="2325432"/>
            <a:ext cx="353986" cy="579600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829004-3E63-F6EC-BB2D-6E125569A8E8}"/>
              </a:ext>
            </a:extLst>
          </p:cNvPr>
          <p:cNvCxnSpPr>
            <a:cxnSpLocks/>
            <a:endCxn id="2" idx="7"/>
          </p:cNvCxnSpPr>
          <p:nvPr/>
        </p:nvCxnSpPr>
        <p:spPr>
          <a:xfrm flipV="1">
            <a:off x="2375469" y="1764435"/>
            <a:ext cx="1181181" cy="114551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F6A0EBCB-BB89-5AD2-6A01-3A1C4916301E}"/>
              </a:ext>
            </a:extLst>
          </p:cNvPr>
          <p:cNvSpPr/>
          <p:nvPr/>
        </p:nvSpPr>
        <p:spPr>
          <a:xfrm>
            <a:off x="2366272" y="2909948"/>
            <a:ext cx="353986" cy="1018800"/>
          </a:xfrm>
          <a:prstGeom prst="rect">
            <a:avLst/>
          </a:prstGeom>
          <a:solidFill>
            <a:srgbClr val="F6791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751E3DE-0C49-948E-6E51-E3C0E2DD5F20}"/>
              </a:ext>
            </a:extLst>
          </p:cNvPr>
          <p:cNvSpPr/>
          <p:nvPr/>
        </p:nvSpPr>
        <p:spPr>
          <a:xfrm>
            <a:off x="2011989" y="2909814"/>
            <a:ext cx="353986" cy="579600"/>
          </a:xfrm>
          <a:prstGeom prst="rect">
            <a:avLst/>
          </a:prstGeom>
          <a:solidFill>
            <a:srgbClr val="F6791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BD0DA0A-1DA1-7B4E-1651-19C66D81445D}"/>
              </a:ext>
            </a:extLst>
          </p:cNvPr>
          <p:cNvSpPr/>
          <p:nvPr/>
        </p:nvSpPr>
        <p:spPr>
          <a:xfrm>
            <a:off x="1672541" y="2905269"/>
            <a:ext cx="353986" cy="731439"/>
          </a:xfrm>
          <a:prstGeom prst="rect">
            <a:avLst/>
          </a:prstGeom>
          <a:solidFill>
            <a:srgbClr val="F6791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8C2C9F2-F2E7-06B4-3C41-E0488AA9484B}"/>
              </a:ext>
            </a:extLst>
          </p:cNvPr>
          <p:cNvSpPr/>
          <p:nvPr/>
        </p:nvSpPr>
        <p:spPr>
          <a:xfrm>
            <a:off x="1323599" y="2909814"/>
            <a:ext cx="353986" cy="579600"/>
          </a:xfrm>
          <a:prstGeom prst="rect">
            <a:avLst/>
          </a:prstGeom>
          <a:solidFill>
            <a:srgbClr val="F6791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956E197-99DA-F3F0-1B70-E8EE7A199279}"/>
              </a:ext>
            </a:extLst>
          </p:cNvPr>
          <p:cNvSpPr/>
          <p:nvPr/>
        </p:nvSpPr>
        <p:spPr>
          <a:xfrm>
            <a:off x="956558" y="2916631"/>
            <a:ext cx="372381" cy="208800"/>
          </a:xfrm>
          <a:prstGeom prst="rect">
            <a:avLst/>
          </a:prstGeom>
          <a:solidFill>
            <a:srgbClr val="F6791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B97A6E7-50BD-4B66-52EE-F165D223A8C4}"/>
              </a:ext>
            </a:extLst>
          </p:cNvPr>
          <p:cNvSpPr/>
          <p:nvPr/>
        </p:nvSpPr>
        <p:spPr>
          <a:xfrm>
            <a:off x="2697116" y="2912389"/>
            <a:ext cx="377127" cy="425493"/>
          </a:xfrm>
          <a:prstGeom prst="rect">
            <a:avLst/>
          </a:prstGeom>
          <a:solidFill>
            <a:srgbClr val="F6791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56948C7-0201-2680-6FC9-28F99326C813}"/>
              </a:ext>
            </a:extLst>
          </p:cNvPr>
          <p:cNvSpPr/>
          <p:nvPr/>
        </p:nvSpPr>
        <p:spPr>
          <a:xfrm>
            <a:off x="3060003" y="2909814"/>
            <a:ext cx="369411" cy="731439"/>
          </a:xfrm>
          <a:prstGeom prst="rect">
            <a:avLst/>
          </a:prstGeom>
          <a:solidFill>
            <a:srgbClr val="F6791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6B07C59-18BE-E7AF-0C40-2E1A8A67A8C9}"/>
              </a:ext>
            </a:extLst>
          </p:cNvPr>
          <p:cNvSpPr/>
          <p:nvPr/>
        </p:nvSpPr>
        <p:spPr>
          <a:xfrm>
            <a:off x="3420216" y="2916496"/>
            <a:ext cx="364367" cy="425493"/>
          </a:xfrm>
          <a:prstGeom prst="rect">
            <a:avLst/>
          </a:prstGeom>
          <a:solidFill>
            <a:srgbClr val="F6791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DB3D061-3DBA-2166-0E9A-CFF3969546AD}"/>
              </a:ext>
            </a:extLst>
          </p:cNvPr>
          <p:cNvSpPr/>
          <p:nvPr/>
        </p:nvSpPr>
        <p:spPr>
          <a:xfrm>
            <a:off x="3416208" y="2694348"/>
            <a:ext cx="372381" cy="208800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66D2D7F-7444-2FB1-53CF-57F03612343B}"/>
              </a:ext>
            </a:extLst>
          </p:cNvPr>
          <p:cNvSpPr/>
          <p:nvPr/>
        </p:nvSpPr>
        <p:spPr>
          <a:xfrm>
            <a:off x="961608" y="2476067"/>
            <a:ext cx="364367" cy="425493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1DAB04-699E-9F47-386C-D41936E0ADB5}"/>
              </a:ext>
            </a:extLst>
          </p:cNvPr>
          <p:cNvCxnSpPr>
            <a:cxnSpLocks/>
            <a:stCxn id="2" idx="2"/>
            <a:endCxn id="2" idx="6"/>
          </p:cNvCxnSpPr>
          <p:nvPr/>
        </p:nvCxnSpPr>
        <p:spPr>
          <a:xfrm>
            <a:off x="791137" y="2909948"/>
            <a:ext cx="324000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3168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FDEF7-35C6-C286-3610-0D74E3321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09931-24C8-BBBB-047E-1F66EC6DD7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849B2-2AEB-B22C-E9DD-E829515B5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032D3-20F4-D702-A2F0-23CD9049A4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Sampling Problem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0E798D-EB7D-F4C4-58AC-F4D93BBAF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55040"/>
            <a:ext cx="7772400" cy="383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1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EF62B-C2B6-0C35-534F-906BC2872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222349-A149-A09A-83A0-D807837DFB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6D4439-831B-5714-2760-53D64F37A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3B361-8B35-7CDC-3007-D513ADEB23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Qubit Requirement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141D4-979A-DAA8-91A8-FA7876CCA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55040"/>
            <a:ext cx="7772400" cy="383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12F1B-B57C-ABA7-9E70-85A2B4BEC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643563-9607-B9EC-5623-ED6E342364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AAA623-939D-AA8A-B207-F63FF130A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29C8F-F13F-285B-1A7B-9A64F1DC7C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65001"/>
            <a:ext cx="8667750" cy="400110"/>
          </a:xfrm>
        </p:spPr>
        <p:txBody>
          <a:bodyPr/>
          <a:lstStyle/>
          <a:p>
            <a:r>
              <a:rPr lang="en-GB" dirty="0"/>
              <a:t>Hardware Choices</a:t>
            </a:r>
          </a:p>
        </p:txBody>
      </p:sp>
      <p:pic>
        <p:nvPicPr>
          <p:cNvPr id="1026" name="Picture 2" descr="Physics - Scaling Up a Trapped-Ion Quantum Computer">
            <a:extLst>
              <a:ext uri="{FF2B5EF4-FFF2-40B4-BE49-F238E27FC236}">
                <a16:creationId xmlns:a16="http://schemas.microsoft.com/office/drawing/2014/main" id="{83504E87-76C4-F8A6-0C90-6474BF611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34"/>
            <a:ext cx="3003148" cy="150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antinuum Launches Industry-First, Trapped-Ion 56-Qubit Quantum Computer,  Breaking Key Benchmark Record">
            <a:extLst>
              <a:ext uri="{FF2B5EF4-FFF2-40B4-BE49-F238E27FC236}">
                <a16:creationId xmlns:a16="http://schemas.microsoft.com/office/drawing/2014/main" id="{D2453F26-CFE7-8966-0CF6-A684F96E7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r="10499"/>
          <a:stretch>
            <a:fillRect/>
          </a:stretch>
        </p:blipFill>
        <p:spPr bwMode="auto">
          <a:xfrm>
            <a:off x="32778" y="2671499"/>
            <a:ext cx="2970370" cy="19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BM quantum computer, 7-qubit processor - Stock Image - C040/4977 - Science  Photo Library">
            <a:extLst>
              <a:ext uri="{FF2B5EF4-FFF2-40B4-BE49-F238E27FC236}">
                <a16:creationId xmlns:a16="http://schemas.microsoft.com/office/drawing/2014/main" id="{A5D59742-4C1E-F2D2-F2A2-6F38D12D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73" y="1079131"/>
            <a:ext cx="2252351" cy="182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w 'gold-plated' superconductor could be the foundation for massively  scaled-up quantum computers in the future | Live Science">
            <a:extLst>
              <a:ext uri="{FF2B5EF4-FFF2-40B4-BE49-F238E27FC236}">
                <a16:creationId xmlns:a16="http://schemas.microsoft.com/office/drawing/2014/main" id="{070A38B4-ADCB-9FFE-7517-979A81411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38" y="2903535"/>
            <a:ext cx="2936657" cy="16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FD5E8F-2155-A5DB-0F72-F89D5F48904D}"/>
              </a:ext>
            </a:extLst>
          </p:cNvPr>
          <p:cNvSpPr txBox="1"/>
          <p:nvPr/>
        </p:nvSpPr>
        <p:spPr>
          <a:xfrm>
            <a:off x="200587" y="660504"/>
            <a:ext cx="266846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kumimoji="0" lang="en-GB" sz="16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Trapped </a:t>
            </a:r>
            <a:r>
              <a:rPr lang="en-GB" sz="1600" dirty="0">
                <a:solidFill>
                  <a:srgbClr val="6F2575"/>
                </a:solidFill>
                <a:sym typeface="Arial"/>
              </a:rPr>
              <a:t>Ions (</a:t>
            </a:r>
            <a:r>
              <a:rPr lang="en-GB" sz="1600" dirty="0" err="1">
                <a:solidFill>
                  <a:srgbClr val="6F2575"/>
                </a:solidFill>
                <a:sym typeface="Arial"/>
              </a:rPr>
              <a:t>Quantinuum</a:t>
            </a:r>
            <a:r>
              <a:rPr lang="en-GB" sz="1600" dirty="0">
                <a:solidFill>
                  <a:srgbClr val="6F2575"/>
                </a:solidFill>
                <a:sym typeface="Arial"/>
              </a:rPr>
              <a:t>)</a:t>
            </a:r>
            <a:endParaRPr kumimoji="0" lang="en-GB" sz="1600" b="0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A1B1E-E817-F6F0-E31D-B9E0C21EE2A0}"/>
              </a:ext>
            </a:extLst>
          </p:cNvPr>
          <p:cNvSpPr txBox="1"/>
          <p:nvPr/>
        </p:nvSpPr>
        <p:spPr>
          <a:xfrm>
            <a:off x="3355715" y="660504"/>
            <a:ext cx="266846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kumimoji="0" lang="en-GB" sz="16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Superconducting </a:t>
            </a:r>
            <a:r>
              <a:rPr lang="en-GB" sz="1600" dirty="0">
                <a:solidFill>
                  <a:srgbClr val="6F2575"/>
                </a:solidFill>
                <a:sym typeface="Arial"/>
              </a:rPr>
              <a:t>(IBM)</a:t>
            </a:r>
            <a:endParaRPr kumimoji="0" lang="en-GB" sz="1600" b="0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34" name="Picture 10" descr="What is a neutral atom quantum computer? | Popular Science">
            <a:extLst>
              <a:ext uri="{FF2B5EF4-FFF2-40B4-BE49-F238E27FC236}">
                <a16:creationId xmlns:a16="http://schemas.microsoft.com/office/drawing/2014/main" id="{33971FA3-6C0B-A943-7873-BE8C4E82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58" y="2903535"/>
            <a:ext cx="2904141" cy="16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 Squared Demonstrates Neutral Atom Quantum Computer">
            <a:extLst>
              <a:ext uri="{FF2B5EF4-FFF2-40B4-BE49-F238E27FC236}">
                <a16:creationId xmlns:a16="http://schemas.microsoft.com/office/drawing/2014/main" id="{FC53BB95-3BA3-8B5F-328D-4B54212D1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59" y="1079131"/>
            <a:ext cx="2904141" cy="1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64C7C0-A53C-9754-CA8D-A80354E3B8EB}"/>
              </a:ext>
            </a:extLst>
          </p:cNvPr>
          <p:cNvSpPr txBox="1"/>
          <p:nvPr/>
        </p:nvSpPr>
        <p:spPr>
          <a:xfrm>
            <a:off x="6274950" y="658024"/>
            <a:ext cx="286904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kumimoji="0" lang="en-GB" sz="16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Neutral Atoms (TU Eindhoven)</a:t>
            </a:r>
          </a:p>
        </p:txBody>
      </p:sp>
    </p:spTree>
    <p:extLst>
      <p:ext uri="{BB962C8B-B14F-4D97-AF65-F5344CB8AC3E}">
        <p14:creationId xmlns:p14="http://schemas.microsoft.com/office/powerpoint/2010/main" val="23280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6FF1E-3FF2-66C9-34F4-CBBC8A08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99947-6FE9-C825-6B06-8E86023F40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32C49-3475-B57D-F2F5-9488E8A20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06264-7AA9-6C84-4595-D54E8DBED0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65001"/>
            <a:ext cx="8667750" cy="400110"/>
          </a:xfrm>
        </p:spPr>
        <p:txBody>
          <a:bodyPr/>
          <a:lstStyle/>
          <a:p>
            <a:r>
              <a:rPr lang="en-GB" dirty="0"/>
              <a:t>Circuit Depth (Hardware Agnostic)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666E0-32A9-ED77-7724-80DF197A9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59" y="465111"/>
            <a:ext cx="8193881" cy="404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7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C0C95-A8DF-6C57-D52E-A7F6657A4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AA55B1-8520-738E-B780-2F812CCDD4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910AE3-6B3B-159E-5B6A-287FD5C18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E37091-AF29-BA45-835A-B2246FCD7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607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4CE7D9-3F07-C382-68DE-2F1CBC6A2111}"/>
              </a:ext>
            </a:extLst>
          </p:cNvPr>
          <p:cNvSpPr txBox="1"/>
          <p:nvPr/>
        </p:nvSpPr>
        <p:spPr>
          <a:xfrm>
            <a:off x="815400" y="330714"/>
            <a:ext cx="7223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Current approach: massive parallel GPU-based combinatorics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83256-FF9F-A3A6-DBCA-0BC1A31A41F0}"/>
              </a:ext>
            </a:extLst>
          </p:cNvPr>
          <p:cNvSpPr txBox="1"/>
          <p:nvPr/>
        </p:nvSpPr>
        <p:spPr>
          <a:xfrm>
            <a:off x="2204402" y="4012566"/>
            <a:ext cx="4445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R&amp;D: Can a quantum algorithm help?</a:t>
            </a:r>
          </a:p>
        </p:txBody>
      </p:sp>
    </p:spTree>
    <p:extLst>
      <p:ext uri="{BB962C8B-B14F-4D97-AF65-F5344CB8AC3E}">
        <p14:creationId xmlns:p14="http://schemas.microsoft.com/office/powerpoint/2010/main" val="343430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F4E94-6ED7-4394-E1B0-642D27AD6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7E980-7970-F766-D65F-85B90FB387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30E095-734E-644F-3707-BB4A7F0FF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A07B2-C10D-B9F3-BA59-E23FF5C6EB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65001"/>
            <a:ext cx="4241556" cy="800219"/>
          </a:xfrm>
        </p:spPr>
        <p:txBody>
          <a:bodyPr/>
          <a:lstStyle/>
          <a:p>
            <a:r>
              <a:rPr lang="en-GB" dirty="0"/>
              <a:t>Testing </a:t>
            </a:r>
            <a:r>
              <a:rPr lang="en-GB" dirty="0" err="1"/>
              <a:t>Quantinuum</a:t>
            </a:r>
            <a:r>
              <a:rPr lang="en-GB" dirty="0"/>
              <a:t> Hardware Emulators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A1A1DC-7B5E-1B66-1CDD-A8672748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49" y="980342"/>
            <a:ext cx="4409265" cy="358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B50D7-E977-F999-4F75-45D4B8F83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267" y="36004"/>
            <a:ext cx="3356216" cy="453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37B3E-82A3-6F7B-DB1C-3206692A8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A6888-4C48-6DBF-15EE-17FFF6208B7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9B42E-5ED9-6FCF-88FF-6BE45A98E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0A433-FC9B-EDCF-846B-97B09DE17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7253" y="199187"/>
            <a:ext cx="10038506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237958-9D10-42E8-333A-802882393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E91359-811F-A416-3B73-B2540CD76DF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49867-88E7-2BF4-6ED1-67F69F266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886313-3247-16AE-0608-40FEDF4C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077" y="199187"/>
            <a:ext cx="10052153" cy="405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541977-0274-D57B-3010-FBFA8D3AD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27543-18EA-DBFF-BB28-18BE7DF117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23707-9032-1838-FB62-6FE98CC72F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F0F8ED-9892-365B-0437-EFD848702F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01" t="7949" r="14814" b="6008"/>
          <a:stretch>
            <a:fillRect/>
          </a:stretch>
        </p:blipFill>
        <p:spPr>
          <a:xfrm>
            <a:off x="1089857" y="8990"/>
            <a:ext cx="6488223" cy="446829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979B63-3758-2344-6E38-14861D540BC0}"/>
              </a:ext>
            </a:extLst>
          </p:cNvPr>
          <p:cNvCxnSpPr>
            <a:cxnSpLocks/>
          </p:cNvCxnSpPr>
          <p:nvPr/>
        </p:nvCxnSpPr>
        <p:spPr>
          <a:xfrm>
            <a:off x="1699087" y="2781363"/>
            <a:ext cx="0" cy="593433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91B4561-50C7-2B1A-65BA-6A876B369256}"/>
              </a:ext>
            </a:extLst>
          </p:cNvPr>
          <p:cNvSpPr txBox="1"/>
          <p:nvPr/>
        </p:nvSpPr>
        <p:spPr>
          <a:xfrm>
            <a:off x="1245488" y="3369578"/>
            <a:ext cx="110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35F7BD-CD51-E127-6165-48911CDDCC64}"/>
              </a:ext>
            </a:extLst>
          </p:cNvPr>
          <p:cNvSpPr txBox="1"/>
          <p:nvPr/>
        </p:nvSpPr>
        <p:spPr>
          <a:xfrm>
            <a:off x="1841015" y="868710"/>
            <a:ext cx="110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 1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02F4E1-B0D5-C5F9-FC8D-9377E0688880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2300169" y="1238042"/>
            <a:ext cx="90918" cy="628465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4F03EBD-609B-A83C-9B57-C7C4972B19AB}"/>
              </a:ext>
            </a:extLst>
          </p:cNvPr>
          <p:cNvSpPr txBox="1"/>
          <p:nvPr/>
        </p:nvSpPr>
        <p:spPr>
          <a:xfrm>
            <a:off x="130319" y="73043"/>
            <a:ext cx="3330478" cy="769441"/>
          </a:xfrm>
          <a:prstGeom prst="rect">
            <a:avLst/>
          </a:prstGeom>
          <a:solidFill>
            <a:srgbClr val="2E75B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Post-processing: Vertex Reconstruction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2B761-44E9-E049-3C9E-6DF287449A03}"/>
              </a:ext>
            </a:extLst>
          </p:cNvPr>
          <p:cNvSpPr txBox="1"/>
          <p:nvPr/>
        </p:nvSpPr>
        <p:spPr>
          <a:xfrm>
            <a:off x="33528" y="3771900"/>
            <a:ext cx="5358604" cy="769441"/>
          </a:xfrm>
          <a:prstGeom prst="rect">
            <a:avLst/>
          </a:prstGeom>
          <a:solidFill>
            <a:srgbClr val="2E75B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Extrapolate all segments to the beam line for direct Vertex finding via 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20032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76B90-EB7A-471A-E9CD-8ECC5A04B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1B25AD-47B0-E20D-B632-31E819BE20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027053-D07C-4541-A002-5083B290B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F8C56-A2EA-2E28-13C0-9702EA0577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65001"/>
            <a:ext cx="8667750" cy="400110"/>
          </a:xfrm>
        </p:spPr>
        <p:txBody>
          <a:bodyPr/>
          <a:lstStyle/>
          <a:p>
            <a:r>
              <a:rPr lang="en-NL" dirty="0"/>
              <a:t>Vertex finding precision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99885E-80AE-EF48-8F78-B508134D9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3266"/>
            <a:ext cx="9144000" cy="33930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3EC8D5-627C-5C01-543B-F45222414689}"/>
              </a:ext>
            </a:extLst>
          </p:cNvPr>
          <p:cNvSpPr txBox="1"/>
          <p:nvPr/>
        </p:nvSpPr>
        <p:spPr>
          <a:xfrm>
            <a:off x="440649" y="954792"/>
            <a:ext cx="1315039" cy="34881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Arial"/>
              </a:rPr>
              <a:t>Exact Tracks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BA786B-2D5A-9378-8258-0C946C0708FF}"/>
              </a:ext>
            </a:extLst>
          </p:cNvPr>
          <p:cNvSpPr txBox="1"/>
          <p:nvPr/>
        </p:nvSpPr>
        <p:spPr>
          <a:xfrm>
            <a:off x="4948232" y="954791"/>
            <a:ext cx="1650531" cy="34881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Arial"/>
              </a:rPr>
              <a:t>Found Segments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7DF8AF8-C68C-C0FD-8956-897C46025D72}"/>
              </a:ext>
            </a:extLst>
          </p:cNvPr>
          <p:cNvCxnSpPr>
            <a:cxnSpLocks/>
          </p:cNvCxnSpPr>
          <p:nvPr/>
        </p:nvCxnSpPr>
        <p:spPr>
          <a:xfrm flipV="1">
            <a:off x="3172120" y="3756581"/>
            <a:ext cx="0" cy="46662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358240-7491-1860-6262-722FA945A420}"/>
              </a:ext>
            </a:extLst>
          </p:cNvPr>
          <p:cNvCxnSpPr>
            <a:cxnSpLocks/>
          </p:cNvCxnSpPr>
          <p:nvPr/>
        </p:nvCxnSpPr>
        <p:spPr>
          <a:xfrm flipV="1">
            <a:off x="3362227" y="3756581"/>
            <a:ext cx="0" cy="46662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34DEF96-E8F7-6A3B-07F5-C82D0C2562E3}"/>
              </a:ext>
            </a:extLst>
          </p:cNvPr>
          <p:cNvCxnSpPr>
            <a:cxnSpLocks/>
          </p:cNvCxnSpPr>
          <p:nvPr/>
        </p:nvCxnSpPr>
        <p:spPr>
          <a:xfrm flipV="1">
            <a:off x="7717410" y="3706304"/>
            <a:ext cx="0" cy="51690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37DB000-1052-A20B-5B3A-D024BD3ABB51}"/>
              </a:ext>
            </a:extLst>
          </p:cNvPr>
          <p:cNvCxnSpPr>
            <a:cxnSpLocks/>
          </p:cNvCxnSpPr>
          <p:nvPr/>
        </p:nvCxnSpPr>
        <p:spPr>
          <a:xfrm flipV="1">
            <a:off x="7907517" y="3706304"/>
            <a:ext cx="0" cy="51690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924AC97-CFC1-3E15-A7D3-3FF4281AE1F3}"/>
              </a:ext>
            </a:extLst>
          </p:cNvPr>
          <p:cNvSpPr txBox="1"/>
          <p:nvPr/>
        </p:nvSpPr>
        <p:spPr>
          <a:xfrm>
            <a:off x="2181521" y="4004942"/>
            <a:ext cx="89554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Arial"/>
              </a:rPr>
              <a:t>Vertex-1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A721C1-C480-B895-54D1-1FD96829672D}"/>
              </a:ext>
            </a:extLst>
          </p:cNvPr>
          <p:cNvSpPr txBox="1"/>
          <p:nvPr/>
        </p:nvSpPr>
        <p:spPr>
          <a:xfrm>
            <a:off x="3410932" y="4015481"/>
            <a:ext cx="89554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Arial"/>
              </a:rPr>
              <a:t>Vertex-2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347FFC-A576-7361-5654-8343CAAE4DE1}"/>
              </a:ext>
            </a:extLst>
          </p:cNvPr>
          <p:cNvSpPr txBox="1"/>
          <p:nvPr/>
        </p:nvSpPr>
        <p:spPr>
          <a:xfrm>
            <a:off x="6780918" y="4014477"/>
            <a:ext cx="89554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Arial"/>
              </a:rPr>
              <a:t>Vertex-1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7DC3D9-189C-9FD8-9F0B-7525DCE7F069}"/>
              </a:ext>
            </a:extLst>
          </p:cNvPr>
          <p:cNvSpPr txBox="1"/>
          <p:nvPr/>
        </p:nvSpPr>
        <p:spPr>
          <a:xfrm>
            <a:off x="8010329" y="4025016"/>
            <a:ext cx="89554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Arial"/>
              </a:rPr>
              <a:t>Vertex-2</a:t>
            </a:r>
          </a:p>
        </p:txBody>
      </p:sp>
    </p:spTree>
    <p:extLst>
      <p:ext uri="{BB962C8B-B14F-4D97-AF65-F5344CB8AC3E}">
        <p14:creationId xmlns:p14="http://schemas.microsoft.com/office/powerpoint/2010/main" val="33242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7B68F-8A31-C58B-7BEF-06F7D7D02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72714D-C79B-A61E-3135-1DA2207A23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5D9345-8A98-4F40-4DE4-EAB2D5ED3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FDEC5-1676-301E-C5EB-471531DDD9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65001"/>
            <a:ext cx="8667750" cy="400110"/>
          </a:xfrm>
        </p:spPr>
        <p:txBody>
          <a:bodyPr/>
          <a:lstStyle/>
          <a:p>
            <a:r>
              <a:rPr lang="en-NL" dirty="0"/>
              <a:t>Vertex precision with fraction of segments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FD2FFD-306D-3F2C-4697-545E8C58A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28"/>
          <a:stretch/>
        </p:blipFill>
        <p:spPr>
          <a:xfrm>
            <a:off x="0" y="1421057"/>
            <a:ext cx="4439847" cy="2162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60FAF-028C-F455-950C-7407E4B45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9"/>
          <a:stretch/>
        </p:blipFill>
        <p:spPr>
          <a:xfrm>
            <a:off x="4572000" y="1421057"/>
            <a:ext cx="4439489" cy="2185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C376AF-AF9E-F637-DF26-A38994FE914A}"/>
              </a:ext>
            </a:extLst>
          </p:cNvPr>
          <p:cNvSpPr txBox="1"/>
          <p:nvPr/>
        </p:nvSpPr>
        <p:spPr>
          <a:xfrm>
            <a:off x="995362" y="846309"/>
            <a:ext cx="3044858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NL" sz="1400" dirty="0"/>
              <a:t>Distribution of precision of the </a:t>
            </a:r>
          </a:p>
          <a:p>
            <a:pPr algn="ctr"/>
            <a:r>
              <a:rPr lang="en-NL" sz="1400" dirty="0"/>
              <a:t>extrapolated vertex point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dirty="0" err="1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D45CB4-3666-80FD-A7FC-9524B139C08F}"/>
              </a:ext>
            </a:extLst>
          </p:cNvPr>
          <p:cNvSpPr txBox="1"/>
          <p:nvPr/>
        </p:nvSpPr>
        <p:spPr>
          <a:xfrm>
            <a:off x="4703798" y="846309"/>
            <a:ext cx="4307691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NL" sz="1400" dirty="0"/>
              <a:t>Mean Average Distance (MAD) of recontructed vertex </a:t>
            </a:r>
          </a:p>
          <a:p>
            <a:pPr algn="ctr"/>
            <a:r>
              <a:rPr lang="en-NL" sz="1400" dirty="0"/>
              <a:t>versus t</a:t>
            </a:r>
            <a:r>
              <a:rPr lang="en-GB" sz="1400" dirty="0"/>
              <a:t>he</a:t>
            </a:r>
            <a:r>
              <a:rPr lang="en-NL" sz="1400" dirty="0"/>
              <a:t> fraction of segments obtained in readout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dirty="0" err="1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D1E7E4-8098-F793-BDF1-979FB30F484C}"/>
              </a:ext>
            </a:extLst>
          </p:cNvPr>
          <p:cNvSpPr txBox="1"/>
          <p:nvPr/>
        </p:nvSpPr>
        <p:spPr>
          <a:xfrm>
            <a:off x="499564" y="3920922"/>
            <a:ext cx="814487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600" dirty="0">
                <a:solidFill>
                  <a:schemeClr val="accent1"/>
                </a:solidFill>
              </a:rPr>
              <a:t>Requiring </a:t>
            </a:r>
            <a:r>
              <a:rPr lang="en-US" sz="1600" b="1" dirty="0">
                <a:solidFill>
                  <a:schemeClr val="accent1"/>
                </a:solidFill>
              </a:rPr>
              <a:t>only fraction (~50%) of all states </a:t>
            </a:r>
            <a:r>
              <a:rPr lang="en-US" sz="1600" dirty="0">
                <a:solidFill>
                  <a:schemeClr val="accent1"/>
                </a:solidFill>
                <a:sym typeface="Wingdings" pitchFamily="2" charset="2"/>
              </a:rPr>
              <a:t> strong reduction of number of readouts</a:t>
            </a:r>
            <a:endParaRPr kumimoji="0" lang="en-GB" sz="1600" b="0" i="0" u="none" strike="noStrike" cap="none" spc="0" normalizeH="0" dirty="0" err="1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DDBB5-329B-46CD-6317-685941A9C4FE}"/>
              </a:ext>
            </a:extLst>
          </p:cNvPr>
          <p:cNvSpPr txBox="1"/>
          <p:nvPr/>
        </p:nvSpPr>
        <p:spPr>
          <a:xfrm>
            <a:off x="8644436" y="3276400"/>
            <a:ext cx="735322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  <a:hlinkClick r:id="rId4"/>
              </a:rPr>
              <a:t>Link</a:t>
            </a:r>
            <a:endParaRPr kumimoji="0" lang="en-GB" sz="1100" b="0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2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BC430-551D-D809-A882-9CFD5925B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7C72FD-40D9-A207-6885-5AB9CA41EF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D2F8B-C573-5F6D-4EF5-DBC64E46C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C6593-EA42-7D6A-08B0-BF378262A0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65001"/>
            <a:ext cx="8667750" cy="400110"/>
          </a:xfrm>
        </p:spPr>
        <p:txBody>
          <a:bodyPr/>
          <a:lstStyle/>
          <a:p>
            <a:r>
              <a:rPr lang="en-NL" dirty="0"/>
              <a:t>Readout issue: 1-bit QPE</a:t>
            </a:r>
            <a:endParaRPr lang="en-GB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11940B0-7038-D16E-89FF-384349EBA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696" y="465111"/>
            <a:ext cx="6280608" cy="41082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2933315-4965-23DF-4C10-BCCC2980E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162" y="3579768"/>
            <a:ext cx="1549572" cy="5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9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F0C26-BBC5-55E3-200C-20DE1C789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5F911C-C008-DAC7-56D3-421A7C9941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145D0-7F80-3DFD-BFDA-834BB47FA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0FB706-E652-C3D2-DB88-C1BF03703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65001"/>
            <a:ext cx="8667750" cy="400110"/>
          </a:xfrm>
        </p:spPr>
        <p:txBody>
          <a:bodyPr/>
          <a:lstStyle/>
          <a:p>
            <a:r>
              <a:rPr lang="en-NL" dirty="0"/>
              <a:t>Remaining Tasks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C55E5A-FF1D-138B-5A3A-E53DE555B760}"/>
              </a:ext>
            </a:extLst>
          </p:cNvPr>
          <p:cNvSpPr txBox="1"/>
          <p:nvPr/>
        </p:nvSpPr>
        <p:spPr>
          <a:xfrm>
            <a:off x="6043733" y="1292272"/>
            <a:ext cx="283595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Writing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2584EFF0-2D13-7031-F9AD-18FC2AE819E4}"/>
              </a:ext>
            </a:extLst>
          </p:cNvPr>
          <p:cNvSpPr/>
          <p:nvPr/>
        </p:nvSpPr>
        <p:spPr>
          <a:xfrm>
            <a:off x="6094341" y="664808"/>
            <a:ext cx="2734734" cy="1722967"/>
          </a:xfrm>
          <a:prstGeom prst="fram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88D3A3-FF19-2B00-E70A-19C48CCED226}"/>
                  </a:ext>
                </a:extLst>
              </p:cNvPr>
              <p:cNvSpPr txBox="1"/>
              <p:nvPr/>
            </p:nvSpPr>
            <p:spPr>
              <a:xfrm>
                <a:off x="203290" y="902229"/>
                <a:ext cx="2835951" cy="861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2400" b="0" i="1" u="none" strike="noStrike" cap="none" spc="0" normalizeH="0" dirty="0" smtClean="0">
                              <a:ln>
                                <a:noFill/>
                              </a:ln>
                              <a:solidFill>
                                <a:srgbClr val="6F2575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cap="none" spc="0" normalizeH="0" dirty="0" smtClean="0">
                              <a:ln>
                                <a:noFill/>
                              </a:ln>
                              <a:solidFill>
                                <a:srgbClr val="6F2575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cap="none" spc="0" normalizeH="0" dirty="0" smtClean="0">
                              <a:ln>
                                <a:noFill/>
                              </a:ln>
                              <a:solidFill>
                                <a:srgbClr val="6F2575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cap="none" spc="0" normalizeH="0" dirty="0" smtClean="0">
                              <a:ln>
                                <a:noFill/>
                              </a:ln>
                              <a:solidFill>
                                <a:srgbClr val="6F2575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(</m:t>
                          </m:r>
                          <m:r>
                            <a:rPr kumimoji="0" lang="en-US" sz="2400" b="0" i="1" u="none" strike="noStrike" cap="none" spc="0" normalizeH="0" dirty="0" smtClean="0">
                              <a:ln>
                                <a:noFill/>
                              </a:ln>
                              <a:solidFill>
                                <a:srgbClr val="6F2575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𝑙</m:t>
                          </m:r>
                          <m:r>
                            <a:rPr kumimoji="0" lang="en-US" sz="2400" b="0" i="1" u="none" strike="noStrike" cap="none" spc="0" normalizeH="0" dirty="0" smtClean="0">
                              <a:ln>
                                <a:noFill/>
                              </a:ln>
                              <a:solidFill>
                                <a:srgbClr val="6F2575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−1)</m:t>
                          </m:r>
                        </m:den>
                      </m:f>
                    </m:oMath>
                  </m:oMathPara>
                </a14:m>
                <a:endParaRPr kumimoji="0" lang="en-GB" sz="2400" b="0" i="0" u="none" strike="noStrike" cap="none" spc="0" normalizeH="0" dirty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88D3A3-FF19-2B00-E70A-19C48CCED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90" y="902229"/>
                <a:ext cx="2835951" cy="861967"/>
              </a:xfrm>
              <a:prstGeom prst="rect">
                <a:avLst/>
              </a:prstGeom>
              <a:blipFill>
                <a:blip r:embed="rId3"/>
                <a:stretch>
                  <a:fillRect b="-1029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ame 7">
            <a:extLst>
              <a:ext uri="{FF2B5EF4-FFF2-40B4-BE49-F238E27FC236}">
                <a16:creationId xmlns:a16="http://schemas.microsoft.com/office/drawing/2014/main" id="{C85FC9BB-E7E8-30A6-B670-41725A6DECCE}"/>
              </a:ext>
            </a:extLst>
          </p:cNvPr>
          <p:cNvSpPr/>
          <p:nvPr/>
        </p:nvSpPr>
        <p:spPr>
          <a:xfrm>
            <a:off x="264319" y="664808"/>
            <a:ext cx="2734734" cy="1722967"/>
          </a:xfrm>
          <a:prstGeom prst="fram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4FFFA5-7C54-F3C5-00C8-2A5178947F3E}"/>
                  </a:ext>
                </a:extLst>
              </p:cNvPr>
              <p:cNvSpPr txBox="1"/>
              <p:nvPr/>
            </p:nvSpPr>
            <p:spPr>
              <a:xfrm>
                <a:off x="490850" y="1857988"/>
                <a:ext cx="2281669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𝑛</m:t>
                      </m:r>
                      <m:r>
                        <a:rPr kumimoji="0" lang="en-US" sz="12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12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𝑇𝑟𝑎𝑐𝑘𝑠</m:t>
                      </m:r>
                      <m:r>
                        <a:rPr kumimoji="0" lang="en-US" sz="12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, </m:t>
                      </m:r>
                      <m:r>
                        <a:rPr kumimoji="0" lang="en-US" sz="12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𝑙</m:t>
                      </m:r>
                      <m:r>
                        <a:rPr kumimoji="0" lang="en-US" sz="12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12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𝑑𝑒𝑡𝑒𝑐𝑜𝑟</m:t>
                      </m:r>
                      <m:r>
                        <a:rPr kumimoji="0" lang="en-US" sz="12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 </m:t>
                      </m:r>
                      <m:r>
                        <a:rPr kumimoji="0" lang="en-US" sz="1200" b="0" i="1" u="none" strike="noStrike" cap="none" spc="0" normalizeH="0" smtClean="0">
                          <a:ln>
                            <a:noFill/>
                          </a:ln>
                          <a:solidFill>
                            <a:srgbClr val="6F2575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𝑙𝑎𝑦𝑒𝑟𝑠</m:t>
                      </m:r>
                    </m:oMath>
                  </m:oMathPara>
                </a14:m>
                <a:endParaRPr kumimoji="0" lang="en-GB" sz="1200" b="0" i="0" u="none" strike="noStrike" cap="none" spc="0" normalizeH="0" dirty="0" err="1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4FFFA5-7C54-F3C5-00C8-2A5178947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50" y="1857988"/>
                <a:ext cx="2281669" cy="287258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36197EA-E13E-4E5B-F28A-A695E78E7C79}"/>
              </a:ext>
            </a:extLst>
          </p:cNvPr>
          <p:cNvSpPr txBox="1"/>
          <p:nvPr/>
        </p:nvSpPr>
        <p:spPr>
          <a:xfrm>
            <a:off x="5096119" y="3177707"/>
            <a:ext cx="229023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Quantum Method for PVs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DBC69B66-4EAC-B50A-8F5F-17A1A97581EC}"/>
              </a:ext>
            </a:extLst>
          </p:cNvPr>
          <p:cNvSpPr/>
          <p:nvPr/>
        </p:nvSpPr>
        <p:spPr>
          <a:xfrm>
            <a:off x="1933555" y="2625196"/>
            <a:ext cx="2734734" cy="1722967"/>
          </a:xfrm>
          <a:prstGeom prst="fram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04657F-250A-60AF-7993-D4E4D8DCD2E5}"/>
              </a:ext>
            </a:extLst>
          </p:cNvPr>
          <p:cNvSpPr txBox="1"/>
          <p:nvPr/>
        </p:nvSpPr>
        <p:spPr>
          <a:xfrm>
            <a:off x="2100552" y="2973718"/>
            <a:ext cx="240073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More </a:t>
            </a:r>
            <a:r>
              <a:rPr lang="en-GB" sz="2000" dirty="0">
                <a:solidFill>
                  <a:srgbClr val="6F2575"/>
                </a:solidFill>
                <a:sym typeface="Arial"/>
              </a:rPr>
              <a:t>e</a:t>
            </a: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fficient inversion algorithms QSVT</a:t>
            </a: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0DBC8CE8-DBF8-ABC0-7417-FDC4DE10D514}"/>
              </a:ext>
            </a:extLst>
          </p:cNvPr>
          <p:cNvSpPr/>
          <p:nvPr/>
        </p:nvSpPr>
        <p:spPr>
          <a:xfrm>
            <a:off x="3174120" y="664808"/>
            <a:ext cx="2734734" cy="1722967"/>
          </a:xfrm>
          <a:prstGeom prst="fram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79D49-9A7A-7617-1D0F-ECAFC3FC1943}"/>
              </a:ext>
            </a:extLst>
          </p:cNvPr>
          <p:cNvSpPr txBox="1"/>
          <p:nvPr/>
        </p:nvSpPr>
        <p:spPr>
          <a:xfrm>
            <a:off x="3371632" y="975695"/>
            <a:ext cx="240073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Test Toy with Realistic detector inefficiency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F433C056-E50D-F488-1FB4-328302BE2DC7}"/>
              </a:ext>
            </a:extLst>
          </p:cNvPr>
          <p:cNvSpPr/>
          <p:nvPr/>
        </p:nvSpPr>
        <p:spPr>
          <a:xfrm>
            <a:off x="4843356" y="2625196"/>
            <a:ext cx="2734734" cy="1722967"/>
          </a:xfrm>
          <a:prstGeom prst="fram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340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F9E9E-2B14-7418-CE22-66DEEA2D7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7DD0CCA-A4A7-FB93-A6C6-846F7D2C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 dirty="0"/>
              <a:t>Backup Slides</a:t>
            </a:r>
            <a:endParaRPr lang="en-GB" sz="3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2E814-1250-69D3-C747-5356502260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2760" y="2722282"/>
            <a:ext cx="2443114" cy="2182697"/>
          </a:xfrm>
        </p:spPr>
        <p:txBody>
          <a:bodyPr/>
          <a:lstStyle/>
          <a:p>
            <a:r>
              <a:rPr lang="en-GB" sz="1050" dirty="0"/>
              <a:t>Xenofon Chiotopoulos</a:t>
            </a:r>
          </a:p>
          <a:p>
            <a:r>
              <a:rPr lang="en-GB" sz="1050" i="1" dirty="0"/>
              <a:t>Nikhef and Maastricht University</a:t>
            </a:r>
          </a:p>
          <a:p>
            <a:r>
              <a:rPr lang="en-GB" sz="1050" i="1" dirty="0"/>
              <a:t>Faster Day</a:t>
            </a:r>
          </a:p>
          <a:p>
            <a:r>
              <a:rPr lang="en-GB" sz="1050" i="1" dirty="0"/>
              <a:t>October 2025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2289661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08DBF-324F-8416-0AB7-FE91B4293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B690EE-6F2D-2D05-EBAA-79D3D6165D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20593-DDAE-0EA4-F546-36ECE3CE2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047714-23B5-D02F-05F1-75636732C7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65001"/>
            <a:ext cx="8667750" cy="400110"/>
          </a:xfrm>
        </p:spPr>
        <p:txBody>
          <a:bodyPr/>
          <a:lstStyle/>
          <a:p>
            <a:r>
              <a:rPr lang="en-GB" dirty="0"/>
              <a:t>Circuit </a:t>
            </a:r>
            <a:r>
              <a:rPr lang="en-GB" dirty="0" err="1"/>
              <a:t>Transpiled</a:t>
            </a:r>
            <a:r>
              <a:rPr lang="en-GB" dirty="0"/>
              <a:t> for different hardware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2CBC5D-FB81-5200-C457-9D24BBF18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0" y="889229"/>
            <a:ext cx="9097020" cy="336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8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35322"/>
            <a:ext cx="8667750" cy="400110"/>
          </a:xfrm>
        </p:spPr>
        <p:txBody>
          <a:bodyPr/>
          <a:lstStyle/>
          <a:p>
            <a:r>
              <a:rPr lang="en-NL" dirty="0"/>
              <a:t> R&amp;D: LHCb Velo detector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BB17F-0336-8427-BD2E-2DF1B68882FF}"/>
              </a:ext>
            </a:extLst>
          </p:cNvPr>
          <p:cNvSpPr/>
          <p:nvPr/>
        </p:nvSpPr>
        <p:spPr>
          <a:xfrm>
            <a:off x="1" y="435434"/>
            <a:ext cx="9143999" cy="25109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NL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725546-50E5-9AFD-2176-C6CD48928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0" t="8206" r="8844" b="5634"/>
          <a:stretch/>
        </p:blipFill>
        <p:spPr>
          <a:xfrm rot="11700293" flipH="1">
            <a:off x="4796253" y="1066369"/>
            <a:ext cx="4132300" cy="1213390"/>
          </a:xfrm>
          <a:prstGeom prst="rect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A9A70FC-D66B-F4A8-870B-8EB87165B5DA}"/>
              </a:ext>
            </a:extLst>
          </p:cNvPr>
          <p:cNvSpPr/>
          <p:nvPr/>
        </p:nvSpPr>
        <p:spPr>
          <a:xfrm rot="1034028">
            <a:off x="4235432" y="2255493"/>
            <a:ext cx="889268" cy="348941"/>
          </a:xfrm>
          <a:prstGeom prst="rect">
            <a:avLst/>
          </a:prstGeom>
          <a:noFill/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NL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0C64B8-D56F-46B5-3D0C-4A1FEAA64A8E}"/>
              </a:ext>
            </a:extLst>
          </p:cNvPr>
          <p:cNvCxnSpPr>
            <a:cxnSpLocks/>
          </p:cNvCxnSpPr>
          <p:nvPr/>
        </p:nvCxnSpPr>
        <p:spPr>
          <a:xfrm flipV="1">
            <a:off x="4302186" y="552125"/>
            <a:ext cx="733926" cy="1579468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2269B6A-0652-8F97-5072-28BEABDADCBA}"/>
              </a:ext>
            </a:extLst>
          </p:cNvPr>
          <p:cNvCxnSpPr>
            <a:cxnSpLocks/>
          </p:cNvCxnSpPr>
          <p:nvPr/>
        </p:nvCxnSpPr>
        <p:spPr>
          <a:xfrm>
            <a:off x="5036112" y="2728334"/>
            <a:ext cx="3669632" cy="65668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84960B7-52B0-0320-698D-9FC974AA7A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90016" y="502970"/>
            <a:ext cx="5480010" cy="318676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0CB2A7B-5C4A-2D1A-E275-AA048D662620}"/>
              </a:ext>
            </a:extLst>
          </p:cNvPr>
          <p:cNvSpPr txBox="1">
            <a:spLocks/>
          </p:cNvSpPr>
          <p:nvPr/>
        </p:nvSpPr>
        <p:spPr>
          <a:xfrm>
            <a:off x="264319" y="3543141"/>
            <a:ext cx="8750861" cy="106417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NL" sz="2250" kern="0" dirty="0"/>
              <a:t>R&amp;D: Quantum algorithm for pattern recognition in LHCb Vertex Detector:</a:t>
            </a:r>
          </a:p>
          <a:p>
            <a:r>
              <a:rPr lang="en-NL" kern="0" dirty="0">
                <a:solidFill>
                  <a:srgbClr val="0070C0"/>
                </a:solidFill>
              </a:rPr>
              <a:t>Algorithmic use case for a small scale quantum computer</a:t>
            </a:r>
          </a:p>
          <a:p>
            <a:pPr lvl="1"/>
            <a:r>
              <a:rPr lang="en-GB" sz="1950" kern="0" dirty="0">
                <a:solidFill>
                  <a:srgbClr val="7030A0"/>
                </a:solidFill>
              </a:rPr>
              <a:t>Applications</a:t>
            </a:r>
            <a:r>
              <a:rPr lang="en-NL" sz="1950" kern="0" dirty="0">
                <a:solidFill>
                  <a:srgbClr val="7030A0"/>
                </a:solidFill>
              </a:rPr>
              <a:t> long term depending also on hardware developments</a:t>
            </a:r>
          </a:p>
          <a:p>
            <a:r>
              <a:rPr lang="en-NL" kern="0" dirty="0">
                <a:solidFill>
                  <a:srgbClr val="0070C0"/>
                </a:solidFill>
              </a:rPr>
              <a:t>R&amp;D towards longer term with potential spin-offs</a:t>
            </a:r>
          </a:p>
          <a:p>
            <a:pPr lvl="1"/>
            <a:r>
              <a:rPr lang="en-NL" kern="0" dirty="0">
                <a:solidFill>
                  <a:srgbClr val="7030A0"/>
                </a:solidFill>
              </a:rPr>
              <a:t>Investigated various approaches: HHL, QAOA, VQE, VQLS, annealing </a:t>
            </a:r>
          </a:p>
        </p:txBody>
      </p:sp>
    </p:spTree>
    <p:extLst>
      <p:ext uri="{BB962C8B-B14F-4D97-AF65-F5344CB8AC3E}">
        <p14:creationId xmlns:p14="http://schemas.microsoft.com/office/powerpoint/2010/main" val="417837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EFD6A-C2D7-D9B1-812A-F039150E1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680571-EB99-5650-414C-97F31536B7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C7055-4B9B-12DE-D8D5-5500AD0CC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3CF83-B829-0C19-61CA-E2DD8F347B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65001"/>
            <a:ext cx="8667750" cy="400110"/>
          </a:xfrm>
        </p:spPr>
        <p:txBody>
          <a:bodyPr/>
          <a:lstStyle/>
          <a:p>
            <a:r>
              <a:rPr lang="en-GB" dirty="0"/>
              <a:t>Circuit Depth 1-Bit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DF8CC-858B-FC66-8F99-C4A008D21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28" y="465111"/>
            <a:ext cx="8295543" cy="408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07AE3A1-9637-3D73-BE57-91F0DB35F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3B8DB-CA1E-5498-8646-C945F364E9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837740-68F3-D2C4-5BD6-129DAC288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Flavour Reconstruction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25F7F3-4B22-7B75-CB29-C0612FFE09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105123"/>
            <a:ext cx="8667750" cy="400110"/>
          </a:xfrm>
        </p:spPr>
        <p:txBody>
          <a:bodyPr/>
          <a:lstStyle/>
          <a:p>
            <a:r>
              <a:rPr lang="en-GB" dirty="0"/>
              <a:t>Flavour Reconstruction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2808DF-EDB1-ECAC-43B0-DC353B020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4" y="1641372"/>
            <a:ext cx="3087675" cy="1860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4D782C-3479-ECAA-C363-D0C3C32AF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615" y="779659"/>
            <a:ext cx="3239205" cy="3584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CF507C-AFC1-CEA1-1900-007F50800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820" y="0"/>
            <a:ext cx="1876540" cy="454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6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919A3B2-1451-B5FC-99EF-15993A4C1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EA51EA-5E09-5E74-983A-711B61E227E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AFA672-2A3D-2042-04FC-E1FA38E74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Flavour Reconstruction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873DE-9874-0C46-E741-B2BAA3DCDE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105123"/>
            <a:ext cx="8667750" cy="400110"/>
          </a:xfrm>
        </p:spPr>
        <p:txBody>
          <a:bodyPr/>
          <a:lstStyle/>
          <a:p>
            <a:r>
              <a:rPr lang="en-GB" dirty="0"/>
              <a:t>Flavour Reconstruction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E3D62E-CF1D-58F5-FCF4-F929FDDD9478}"/>
              </a:ext>
            </a:extLst>
          </p:cNvPr>
          <p:cNvSpPr txBox="1">
            <a:spLocks/>
          </p:cNvSpPr>
          <p:nvPr/>
        </p:nvSpPr>
        <p:spPr>
          <a:xfrm>
            <a:off x="155374" y="545544"/>
            <a:ext cx="3026984" cy="195212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1" u="sng" dirty="0"/>
              <a:t>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ROC AUC: 0.640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Optimal threshold: 0.489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B meson fraction: 0.507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Anti-B meson fraction: 0.493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B </a:t>
            </a:r>
            <a:r>
              <a:rPr lang="en-GB" sz="1200" dirty="0" err="1"/>
              <a:t>mistag</a:t>
            </a:r>
            <a:r>
              <a:rPr lang="en-GB" sz="1200" dirty="0"/>
              <a:t> rate (</a:t>
            </a:r>
            <a:r>
              <a:rPr lang="el-GR" sz="1200" dirty="0"/>
              <a:t>ω_</a:t>
            </a:r>
            <a:r>
              <a:rPr lang="en-GB" sz="1200" dirty="0"/>
              <a:t>B): 0.390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Anti-B </a:t>
            </a:r>
            <a:r>
              <a:rPr lang="en-GB" sz="1200" dirty="0" err="1"/>
              <a:t>mistag</a:t>
            </a:r>
            <a:r>
              <a:rPr lang="en-GB" sz="1200" dirty="0"/>
              <a:t> rate (</a:t>
            </a:r>
            <a:r>
              <a:rPr lang="el-GR" sz="1200" dirty="0"/>
              <a:t>ω_</a:t>
            </a:r>
            <a:r>
              <a:rPr lang="en-GB" sz="1200" dirty="0"/>
              <a:t>B̄): 0.418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Average </a:t>
            </a:r>
            <a:r>
              <a:rPr lang="en-GB" sz="1200" dirty="0" err="1"/>
              <a:t>mistag</a:t>
            </a:r>
            <a:r>
              <a:rPr lang="en-GB" sz="1200" dirty="0"/>
              <a:t> rate (</a:t>
            </a:r>
            <a:r>
              <a:rPr lang="el-GR" sz="1200" dirty="0"/>
              <a:t>ω): 0.404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Dilution factor (D = 1-2</a:t>
            </a:r>
            <a:r>
              <a:rPr lang="el-GR" sz="1200" dirty="0"/>
              <a:t>ω): 0.193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Tagging power (</a:t>
            </a:r>
            <a:r>
              <a:rPr lang="el-GR" sz="1200" dirty="0"/>
              <a:t>ε</a:t>
            </a:r>
            <a:r>
              <a:rPr lang="en-GB" sz="1200" dirty="0"/>
              <a:t>D²): 0.0371 (3.71%)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7C3779-2E45-A329-1765-886CA8F9A31A}"/>
              </a:ext>
            </a:extLst>
          </p:cNvPr>
          <p:cNvSpPr txBox="1">
            <a:spLocks/>
          </p:cNvSpPr>
          <p:nvPr/>
        </p:nvSpPr>
        <p:spPr>
          <a:xfrm>
            <a:off x="155374" y="2497667"/>
            <a:ext cx="3067947" cy="198599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1" u="sng" dirty="0"/>
              <a:t>MC</a:t>
            </a:r>
            <a:endParaRPr lang="en-GB" sz="12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ROC AUC: 0.677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Optimal threshold: 0.477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B meson fraction: 0.494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Anti-B meson fraction: 0.506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B </a:t>
            </a:r>
            <a:r>
              <a:rPr lang="en-GB" sz="1200" dirty="0" err="1"/>
              <a:t>mistag</a:t>
            </a:r>
            <a:r>
              <a:rPr lang="en-GB" sz="1200" dirty="0"/>
              <a:t> rate (</a:t>
            </a:r>
            <a:r>
              <a:rPr lang="el-GR" sz="1200" dirty="0"/>
              <a:t>ω_</a:t>
            </a:r>
            <a:r>
              <a:rPr lang="en-GB" sz="1200" dirty="0"/>
              <a:t>B): 0.382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Anti-B </a:t>
            </a:r>
            <a:r>
              <a:rPr lang="en-GB" sz="1200" dirty="0" err="1"/>
              <a:t>mistag</a:t>
            </a:r>
            <a:r>
              <a:rPr lang="en-GB" sz="1200" dirty="0"/>
              <a:t> rate (</a:t>
            </a:r>
            <a:r>
              <a:rPr lang="el-GR" sz="1200" dirty="0"/>
              <a:t>ω_</a:t>
            </a:r>
            <a:r>
              <a:rPr lang="en-GB" sz="1200" dirty="0"/>
              <a:t>B̄): 0.374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Average </a:t>
            </a:r>
            <a:r>
              <a:rPr lang="en-GB" sz="1200" dirty="0" err="1"/>
              <a:t>mistag</a:t>
            </a:r>
            <a:r>
              <a:rPr lang="en-GB" sz="1200" dirty="0"/>
              <a:t> rate (</a:t>
            </a:r>
            <a:r>
              <a:rPr lang="el-GR" sz="1200" dirty="0"/>
              <a:t>ω): 0.378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Dilution factor (D = 1-2</a:t>
            </a:r>
            <a:r>
              <a:rPr lang="el-GR" sz="1200" dirty="0"/>
              <a:t>ω): 0.244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Tagging power (</a:t>
            </a:r>
            <a:r>
              <a:rPr lang="el-GR" sz="1200" dirty="0"/>
              <a:t>ε</a:t>
            </a:r>
            <a:r>
              <a:rPr lang="en-GB" sz="1200" dirty="0"/>
              <a:t>D²): 0.0597 (5.97%)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7314A3-048F-4981-CFA0-C434AA7843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5" t="7505" r="9112" b="4368"/>
          <a:stretch>
            <a:fillRect/>
          </a:stretch>
        </p:blipFill>
        <p:spPr>
          <a:xfrm>
            <a:off x="6588122" y="446623"/>
            <a:ext cx="2438603" cy="2051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E9E008-36B9-F751-D6F5-0FE79459D6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06" t="6444" r="9427" b="2869"/>
          <a:stretch>
            <a:fillRect/>
          </a:stretch>
        </p:blipFill>
        <p:spPr>
          <a:xfrm>
            <a:off x="3371748" y="544490"/>
            <a:ext cx="3067946" cy="1953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16BA8D-1933-36DD-E8C1-CDEC78C2BD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49" t="8478" r="9227" b="5450"/>
          <a:stretch>
            <a:fillRect/>
          </a:stretch>
        </p:blipFill>
        <p:spPr>
          <a:xfrm>
            <a:off x="6588122" y="2480428"/>
            <a:ext cx="2438604" cy="2003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3B8F74-21B5-9D46-9A61-5C77381233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75" t="6614" r="9223"/>
          <a:stretch>
            <a:fillRect/>
          </a:stretch>
        </p:blipFill>
        <p:spPr>
          <a:xfrm>
            <a:off x="3412711" y="2571750"/>
            <a:ext cx="3026983" cy="198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9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EF3EB-DB11-C2E0-CE90-6922F289C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DFAF10-0745-196D-1595-5EDDAFBE17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5A6C02-F8C8-AB60-109E-D90C358A7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450F4-150C-A953-389B-0B1072C308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75565"/>
            <a:ext cx="8667750" cy="400110"/>
          </a:xfrm>
        </p:spPr>
        <p:txBody>
          <a:bodyPr/>
          <a:lstStyle/>
          <a:p>
            <a:r>
              <a:rPr lang="en-NL" dirty="0"/>
              <a:t> Method: “Glo</a:t>
            </a:r>
            <a:r>
              <a:rPr lang="en-GB" dirty="0" err="1"/>
              <a:t>ba</a:t>
            </a:r>
            <a:r>
              <a:rPr lang="en-NL" dirty="0"/>
              <a:t>l” algorithm for trackfinding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A53B91B5-BC67-3C2C-AE9D-59CFDBEB7A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125" y="765879"/>
                <a:ext cx="4840252" cy="699876"/>
              </a:xfrm>
              <a:prstGeom prst="rect">
                <a:avLst/>
              </a:prstGeom>
            </p:spPr>
            <p:txBody>
              <a:bodyPr>
                <a:normAutofit fontScale="70000" lnSpcReduction="20000"/>
              </a:bodyPr>
              <a:lstStyle>
                <a:lvl1pPr marL="0" marR="0" indent="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6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1pPr>
                <a:lvl2pPr marL="0" marR="0" indent="85725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75" b="0" i="0" u="none" strike="noStrike" cap="none" spc="0" baseline="0">
                    <a:ln>
                      <a:noFill/>
                    </a:ln>
                    <a:solidFill>
                      <a:schemeClr val="tx2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2pPr>
                <a:lvl3pPr marL="0" marR="0" indent="17145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88" b="0" i="0" u="none" strike="noStrike" cap="none" spc="0" baseline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3pPr>
                <a:lvl4pPr marL="0" marR="0" indent="257175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500" b="0" i="0" u="none" strike="noStrike" cap="none" spc="0" baseline="0">
                    <a:ln>
                      <a:noFill/>
                    </a:ln>
                    <a:solidFill>
                      <a:schemeClr val="accent3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4pPr>
                <a:lvl5pPr marL="0" marR="0" indent="34290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500" b="0" i="0" u="none" strike="noStrike" cap="none" spc="0" baseline="0">
                    <a:ln>
                      <a:noFill/>
                    </a:ln>
                    <a:solidFill>
                      <a:schemeClr val="accent3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5pPr>
                <a:lvl6pPr marL="0" marR="0" indent="428625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1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6pPr>
                <a:lvl7pPr marL="0" marR="0" indent="51435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1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7pPr>
                <a:lvl8pPr marL="0" marR="0" indent="600075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1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8pPr>
                <a:lvl9pPr marL="0" marR="0" indent="68580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1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r>
                  <a:rPr lang="en-NL" sz="2400" kern="0" dirty="0">
                    <a:solidFill>
                      <a:schemeClr val="accent1"/>
                    </a:solidFill>
                  </a:rPr>
                  <a:t>1) </a:t>
                </a:r>
                <a:r>
                  <a:rPr lang="en-NL" sz="2400" u="sng" kern="0" dirty="0">
                    <a:solidFill>
                      <a:schemeClr val="accent1"/>
                    </a:solidFill>
                  </a:rPr>
                  <a:t>Build an Ising-like (quadratic) Hamiltonian</a:t>
                </a:r>
              </a:p>
              <a:p>
                <a:r>
                  <a:rPr lang="en-NL" sz="2200" kern="0" dirty="0">
                    <a:solidFill>
                      <a:srgbClr val="0070C0"/>
                    </a:solidFill>
                  </a:rPr>
                  <a:t>Define a Hamiltonian based on doublets of hits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NL" sz="2200" kern="0" dirty="0"/>
                  <a:t> </a:t>
                </a:r>
                <a:r>
                  <a:rPr lang="en-NL" sz="2200" kern="0" dirty="0">
                    <a:solidFill>
                      <a:srgbClr val="0070C0"/>
                    </a:solidFill>
                  </a:rPr>
                  <a:t>being ”</a:t>
                </a:r>
                <a:r>
                  <a:rPr lang="en-NL" sz="2200" kern="0" dirty="0">
                    <a:solidFill>
                      <a:srgbClr val="27A217"/>
                    </a:solidFill>
                  </a:rPr>
                  <a:t>on track</a:t>
                </a:r>
                <a:r>
                  <a:rPr lang="en-NL" sz="2200" kern="0" dirty="0">
                    <a:solidFill>
                      <a:srgbClr val="0070C0"/>
                    </a:solidFill>
                  </a:rPr>
                  <a:t>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i="1" ker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NL" sz="2200" kern="0" dirty="0"/>
                  <a:t> </a:t>
                </a:r>
                <a:r>
                  <a:rPr lang="en-NL" sz="2200" kern="0" dirty="0">
                    <a:solidFill>
                      <a:srgbClr val="0070C0"/>
                    </a:solidFill>
                  </a:rPr>
                  <a:t>or “</a:t>
                </a:r>
                <a:r>
                  <a:rPr lang="en-NL" sz="2200" kern="0" dirty="0">
                    <a:solidFill>
                      <a:schemeClr val="bg1">
                        <a:lumMod val="50000"/>
                      </a:schemeClr>
                    </a:solidFill>
                  </a:rPr>
                  <a:t>off track</a:t>
                </a:r>
                <a:r>
                  <a:rPr lang="en-NL" sz="2200" kern="0" dirty="0">
                    <a:solidFill>
                      <a:srgbClr val="0070C0"/>
                    </a:solidFill>
                  </a:rPr>
                  <a:t>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i="1" kern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200" i="1" kern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NL" sz="2200" kern="0" dirty="0">
                  <a:solidFill>
                    <a:srgbClr val="0070C0"/>
                  </a:solidFill>
                </a:endParaRPr>
              </a:p>
              <a:p>
                <a:endParaRPr lang="en-NL" kern="0" dirty="0">
                  <a:solidFill>
                    <a:srgbClr val="0070C0"/>
                  </a:solidFill>
                </a:endParaRPr>
              </a:p>
              <a:p>
                <a:endParaRPr lang="en-NL" kern="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A53B91B5-BC67-3C2C-AE9D-59CFDBEB7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765879"/>
                <a:ext cx="4840252" cy="699876"/>
              </a:xfrm>
              <a:prstGeom prst="rect">
                <a:avLst/>
              </a:prstGeom>
              <a:blipFill>
                <a:blip r:embed="rId3"/>
                <a:stretch>
                  <a:fillRect l="-785" t="-12500" b="-5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1C9272EA-2116-5E38-7FCF-B15F42C42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555" y="475675"/>
            <a:ext cx="3322320" cy="18498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B23DB89-DFCA-5E25-40F6-7DBEED72A5EF}"/>
                  </a:ext>
                </a:extLst>
              </p:cNvPr>
              <p:cNvSpPr txBox="1"/>
              <p:nvPr/>
            </p:nvSpPr>
            <p:spPr>
              <a:xfrm>
                <a:off x="388044" y="1660415"/>
                <a:ext cx="5340340" cy="2559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ℋ</m:t>
                    </m:r>
                    <m:d>
                      <m:d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𝑆</m:t>
                        </m:r>
                      </m:e>
                    </m:d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𝑎</m:t>
                        </m:r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𝑏𝑐</m:t>
                        </m:r>
                      </m:sub>
                      <m:sup/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</m:d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𝑎𝑏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𝑏𝑐</m:t>
                            </m:r>
                          </m:sub>
                        </m:s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E35D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35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35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35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𝑎𝑏</m:t>
                                </m:r>
                              </m:sub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𝛿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70C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70C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1−2</m:t>
                                    </m:r>
                                    <m:sSub>
                                      <m:sSubPr>
                                        <m:ctrlPr>
                                          <a:rPr kumimoji="0" lang="en-US" sz="16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6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kumimoji="0" lang="en-US" sz="16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𝑎𝑏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kumimoji="0" lang="en-NL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B23DB89-DFCA-5E25-40F6-7DBEED72A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44" y="1660415"/>
                <a:ext cx="5340340" cy="255968"/>
              </a:xfrm>
              <a:prstGeom prst="rect">
                <a:avLst/>
              </a:prstGeom>
              <a:blipFill>
                <a:blip r:embed="rId5"/>
                <a:stretch>
                  <a:fillRect l="-1422" t="-157143" b="-25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1D044CB-616F-A5DF-5333-3C02BE24A7B8}"/>
                  </a:ext>
                </a:extLst>
              </p:cNvPr>
              <p:cNvSpPr txBox="1"/>
              <p:nvPr/>
            </p:nvSpPr>
            <p:spPr>
              <a:xfrm>
                <a:off x="188813" y="2305703"/>
                <a:ext cx="3503436" cy="1402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1400" dirty="0">
                    <a:solidFill>
                      <a:srgbClr val="7030A0"/>
                    </a:solidFill>
                  </a:rPr>
                  <a:t>- </a:t>
                </a:r>
                <a:r>
                  <a:rPr lang="en-NL" sz="1400" u="sng" dirty="0">
                    <a:solidFill>
                      <a:srgbClr val="7030A0"/>
                    </a:solidFill>
                  </a:rPr>
                  <a:t>Angular</a:t>
                </a:r>
                <a:r>
                  <a:rPr lang="en-NL" sz="1400" dirty="0">
                    <a:solidFill>
                      <a:srgbClr val="7030A0"/>
                    </a:solidFill>
                  </a:rPr>
                  <a:t> term: </a:t>
                </a:r>
              </a:p>
              <a:p>
                <a:r>
                  <a:rPr lang="en-NL" sz="1400" dirty="0">
                    <a:solidFill>
                      <a:srgbClr val="7030A0"/>
                    </a:solidFill>
                  </a:rPr>
                  <a:t>   assigns value for scattering</a:t>
                </a:r>
              </a:p>
              <a:p>
                <a:r>
                  <a:rPr lang="en-NL" sz="1400" dirty="0">
                    <a:solidFill>
                      <a:srgbClr val="DE35DA"/>
                    </a:solidFill>
                  </a:rPr>
                  <a:t>- </a:t>
                </a:r>
                <a:r>
                  <a:rPr lang="en-NL" sz="1400" u="sng" dirty="0">
                    <a:solidFill>
                      <a:srgbClr val="DE35DA"/>
                    </a:solidFill>
                  </a:rPr>
                  <a:t>Spectral</a:t>
                </a:r>
                <a:r>
                  <a:rPr lang="en-NL" sz="1400" dirty="0">
                    <a:solidFill>
                      <a:srgbClr val="DE35DA"/>
                    </a:solidFill>
                  </a:rPr>
                  <a:t> term: 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400" b="0" i="1" smtClean="0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=2.0 </m:t>
                    </m:r>
                  </m:oMath>
                </a14:m>
                <a:r>
                  <a:rPr lang="en-NL" sz="1400" dirty="0">
                    <a:solidFill>
                      <a:srgbClr val="DE35DA"/>
                    </a:solidFill>
                  </a:rPr>
                  <a:t>)</a:t>
                </a:r>
              </a:p>
              <a:p>
                <a:r>
                  <a:rPr lang="en-NL" sz="1400" dirty="0">
                    <a:solidFill>
                      <a:srgbClr val="DE35DA"/>
                    </a:solidFill>
                  </a:rPr>
                  <a:t>  makes the spectrum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NL" sz="1400" dirty="0">
                    <a:solidFill>
                      <a:srgbClr val="DE35DA"/>
                    </a:solidFill>
                  </a:rPr>
                  <a:t> positive</a:t>
                </a:r>
              </a:p>
              <a:p>
                <a:r>
                  <a:rPr lang="en-NL" sz="1400" dirty="0">
                    <a:solidFill>
                      <a:schemeClr val="accent1"/>
                    </a:solidFill>
                  </a:rPr>
                  <a:t>- </a:t>
                </a:r>
                <a:r>
                  <a:rPr lang="en-NL" sz="1400" u="sng" dirty="0">
                    <a:solidFill>
                      <a:schemeClr val="accent1"/>
                    </a:solidFill>
                  </a:rPr>
                  <a:t>Gap</a:t>
                </a:r>
                <a:r>
                  <a:rPr lang="en-NL" sz="1400" dirty="0">
                    <a:solidFill>
                      <a:schemeClr val="accent1"/>
                    </a:solidFill>
                  </a:rPr>
                  <a:t> term: 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=1.0 </m:t>
                    </m:r>
                  </m:oMath>
                </a14:m>
                <a:r>
                  <a:rPr lang="en-NL" sz="1400" dirty="0">
                    <a:solidFill>
                      <a:schemeClr val="accent1"/>
                    </a:solidFill>
                  </a:rPr>
                  <a:t>) </a:t>
                </a:r>
              </a:p>
              <a:p>
                <a:r>
                  <a:rPr lang="en-NL" sz="1400" dirty="0">
                    <a:solidFill>
                      <a:schemeClr val="accent1"/>
                    </a:solidFill>
                  </a:rPr>
                  <a:t>  ensures gap in the solution spectrum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1D044CB-616F-A5DF-5333-3C02BE24A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13" y="2305703"/>
                <a:ext cx="3503436" cy="1402307"/>
              </a:xfrm>
              <a:prstGeom prst="rect">
                <a:avLst/>
              </a:prstGeom>
              <a:blipFill>
                <a:blip r:embed="rId6"/>
                <a:stretch>
                  <a:fillRect l="-361" t="-901" b="-3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reeform 39">
            <a:extLst>
              <a:ext uri="{FF2B5EF4-FFF2-40B4-BE49-F238E27FC236}">
                <a16:creationId xmlns:a16="http://schemas.microsoft.com/office/drawing/2014/main" id="{8CC70EB4-B33D-F8CE-C6AD-E2E70818872A}"/>
              </a:ext>
            </a:extLst>
          </p:cNvPr>
          <p:cNvSpPr/>
          <p:nvPr/>
        </p:nvSpPr>
        <p:spPr>
          <a:xfrm>
            <a:off x="2057400" y="2356058"/>
            <a:ext cx="1348740" cy="144280"/>
          </a:xfrm>
          <a:custGeom>
            <a:avLst/>
            <a:gdLst>
              <a:gd name="connsiteX0" fmla="*/ 0 w 1631576"/>
              <a:gd name="connsiteY0" fmla="*/ 0 h 197224"/>
              <a:gd name="connsiteX1" fmla="*/ 824753 w 1631576"/>
              <a:gd name="connsiteY1" fmla="*/ 62753 h 197224"/>
              <a:gd name="connsiteX2" fmla="*/ 1631576 w 1631576"/>
              <a:gd name="connsiteY2" fmla="*/ 197224 h 19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1576" h="197224">
                <a:moveTo>
                  <a:pt x="0" y="0"/>
                </a:moveTo>
                <a:cubicBezTo>
                  <a:pt x="276412" y="14941"/>
                  <a:pt x="552824" y="29882"/>
                  <a:pt x="824753" y="62753"/>
                </a:cubicBezTo>
                <a:cubicBezTo>
                  <a:pt x="1096682" y="95624"/>
                  <a:pt x="1364129" y="146424"/>
                  <a:pt x="1631576" y="197224"/>
                </a:cubicBezTo>
              </a:path>
            </a:pathLst>
          </a:custGeom>
          <a:noFill/>
          <a:ln w="25400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15FA05D-2DC1-3503-CC78-7CABDE28E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140" y="2410239"/>
            <a:ext cx="3159394" cy="20232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AA4547D-CBEA-DA6C-D113-68CF964EC5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745"/>
          <a:stretch/>
        </p:blipFill>
        <p:spPr>
          <a:xfrm>
            <a:off x="6558830" y="2391476"/>
            <a:ext cx="2585170" cy="1357563"/>
          </a:xfrm>
          <a:prstGeom prst="rect">
            <a:avLst/>
          </a:prstGeom>
        </p:spPr>
      </p:pic>
      <p:sp>
        <p:nvSpPr>
          <p:cNvPr id="43" name="Freeform 42">
            <a:extLst>
              <a:ext uri="{FF2B5EF4-FFF2-40B4-BE49-F238E27FC236}">
                <a16:creationId xmlns:a16="http://schemas.microsoft.com/office/drawing/2014/main" id="{208B44B2-659E-1CF9-98F4-CFC78B698BB0}"/>
              </a:ext>
            </a:extLst>
          </p:cNvPr>
          <p:cNvSpPr/>
          <p:nvPr/>
        </p:nvSpPr>
        <p:spPr>
          <a:xfrm>
            <a:off x="6009640" y="3561080"/>
            <a:ext cx="2128520" cy="833120"/>
          </a:xfrm>
          <a:custGeom>
            <a:avLst/>
            <a:gdLst>
              <a:gd name="connsiteX0" fmla="*/ 3287210 w 3305215"/>
              <a:gd name="connsiteY0" fmla="*/ 0 h 1261640"/>
              <a:gd name="connsiteX1" fmla="*/ 3125165 w 3305215"/>
              <a:gd name="connsiteY1" fmla="*/ 613458 h 1261640"/>
              <a:gd name="connsiteX2" fmla="*/ 1990846 w 3305215"/>
              <a:gd name="connsiteY2" fmla="*/ 1076445 h 1261640"/>
              <a:gd name="connsiteX3" fmla="*/ 0 w 3305215"/>
              <a:gd name="connsiteY3" fmla="*/ 1261640 h 126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5215" h="1261640">
                <a:moveTo>
                  <a:pt x="3287210" y="0"/>
                </a:moveTo>
                <a:cubicBezTo>
                  <a:pt x="3314218" y="217025"/>
                  <a:pt x="3341226" y="434051"/>
                  <a:pt x="3125165" y="613458"/>
                </a:cubicBezTo>
                <a:cubicBezTo>
                  <a:pt x="2909104" y="792865"/>
                  <a:pt x="2511707" y="968415"/>
                  <a:pt x="1990846" y="1076445"/>
                </a:cubicBezTo>
                <a:cubicBezTo>
                  <a:pt x="1469985" y="1184475"/>
                  <a:pt x="734992" y="1223057"/>
                  <a:pt x="0" y="1261640"/>
                </a:cubicBezTo>
              </a:path>
            </a:pathLst>
          </a:custGeom>
          <a:noFill/>
          <a:ln w="25400">
            <a:head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4218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D1917-3A44-B564-E8B6-E03BEA7DA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FEADC-120A-222E-142A-D4B4BEA6863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7987C-935D-EB79-AB43-98982B3DF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Quantum Tracking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22E43-D51C-2370-1540-16E6C54993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75565"/>
            <a:ext cx="8667750" cy="400110"/>
          </a:xfrm>
        </p:spPr>
        <p:txBody>
          <a:bodyPr/>
          <a:lstStyle/>
          <a:p>
            <a:r>
              <a:rPr lang="en-NL"/>
              <a:t> Method: “Glo</a:t>
            </a:r>
            <a:r>
              <a:rPr lang="en-GB"/>
              <a:t>ba</a:t>
            </a:r>
            <a:r>
              <a:rPr lang="en-NL"/>
              <a:t>l” algorithm for trackfinding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8F3F96DF-86BA-1EF3-4BCF-8321DE6C6A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413" y="601926"/>
                <a:ext cx="4840252" cy="699876"/>
              </a:xfrm>
              <a:prstGeom prst="rect">
                <a:avLst/>
              </a:prstGeom>
            </p:spPr>
            <p:txBody>
              <a:bodyPr>
                <a:normAutofit fontScale="70000" lnSpcReduction="20000"/>
              </a:bodyPr>
              <a:lstStyle>
                <a:lvl1pPr marL="0" marR="0" indent="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6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1pPr>
                <a:lvl2pPr marL="0" marR="0" indent="85725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75" b="0" i="0" u="none" strike="noStrike" cap="none" spc="0" baseline="0">
                    <a:ln>
                      <a:noFill/>
                    </a:ln>
                    <a:solidFill>
                      <a:schemeClr val="tx2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2pPr>
                <a:lvl3pPr marL="0" marR="0" indent="17145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88" b="0" i="0" u="none" strike="noStrike" cap="none" spc="0" baseline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3pPr>
                <a:lvl4pPr marL="0" marR="0" indent="257175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500" b="0" i="0" u="none" strike="noStrike" cap="none" spc="0" baseline="0">
                    <a:ln>
                      <a:noFill/>
                    </a:ln>
                    <a:solidFill>
                      <a:schemeClr val="accent3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4pPr>
                <a:lvl5pPr marL="0" marR="0" indent="34290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500" b="0" i="0" u="none" strike="noStrike" cap="none" spc="0" baseline="0">
                    <a:ln>
                      <a:noFill/>
                    </a:ln>
                    <a:solidFill>
                      <a:schemeClr val="accent3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5pPr>
                <a:lvl6pPr marL="0" marR="0" indent="428625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1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6pPr>
                <a:lvl7pPr marL="0" marR="0" indent="51435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1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7pPr>
                <a:lvl8pPr marL="0" marR="0" indent="600075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1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8pPr>
                <a:lvl9pPr marL="0" marR="0" indent="68580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1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r>
                  <a:rPr lang="en-NL" sz="2600" kern="0" dirty="0">
                    <a:solidFill>
                      <a:schemeClr val="accent1"/>
                    </a:solidFill>
                  </a:rPr>
                  <a:t>1) </a:t>
                </a:r>
                <a:r>
                  <a:rPr lang="en-NL" sz="2600" u="sng" kern="0" dirty="0">
                    <a:solidFill>
                      <a:schemeClr val="accent1"/>
                    </a:solidFill>
                  </a:rPr>
                  <a:t>Build an Ising-like (quadratic) Hamiltonian</a:t>
                </a:r>
              </a:p>
              <a:p>
                <a:r>
                  <a:rPr lang="en-NL" sz="2200" kern="0" dirty="0">
                    <a:solidFill>
                      <a:srgbClr val="0070C0"/>
                    </a:solidFill>
                  </a:rPr>
                  <a:t>Define a Hamiltonian based on doublets of hits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NL" sz="2200" kern="0" dirty="0"/>
                  <a:t> </a:t>
                </a:r>
                <a:r>
                  <a:rPr lang="en-NL" sz="2200" kern="0" dirty="0">
                    <a:solidFill>
                      <a:srgbClr val="0070C0"/>
                    </a:solidFill>
                  </a:rPr>
                  <a:t>being ”</a:t>
                </a:r>
                <a:r>
                  <a:rPr lang="en-NL" sz="2200" kern="0" dirty="0">
                    <a:solidFill>
                      <a:srgbClr val="27A217"/>
                    </a:solidFill>
                  </a:rPr>
                  <a:t>on track</a:t>
                </a:r>
                <a:r>
                  <a:rPr lang="en-NL" sz="2200" kern="0" dirty="0">
                    <a:solidFill>
                      <a:srgbClr val="0070C0"/>
                    </a:solidFill>
                  </a:rPr>
                  <a:t>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i="1" ker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NL" sz="2200" kern="0" dirty="0"/>
                  <a:t> </a:t>
                </a:r>
                <a:r>
                  <a:rPr lang="en-NL" sz="2200" kern="0" dirty="0">
                    <a:solidFill>
                      <a:srgbClr val="0070C0"/>
                    </a:solidFill>
                  </a:rPr>
                  <a:t>or “</a:t>
                </a:r>
                <a:r>
                  <a:rPr lang="en-NL" sz="2200" kern="0" dirty="0">
                    <a:solidFill>
                      <a:schemeClr val="bg1">
                        <a:lumMod val="50000"/>
                      </a:schemeClr>
                    </a:solidFill>
                  </a:rPr>
                  <a:t>off track</a:t>
                </a:r>
                <a:r>
                  <a:rPr lang="en-NL" sz="2200" kern="0" dirty="0">
                    <a:solidFill>
                      <a:srgbClr val="0070C0"/>
                    </a:solidFill>
                  </a:rPr>
                  <a:t>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i="1" kern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200" i="1" kern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NL" sz="2200" kern="0" dirty="0">
                  <a:solidFill>
                    <a:srgbClr val="0070C0"/>
                  </a:solidFill>
                </a:endParaRPr>
              </a:p>
              <a:p>
                <a:endParaRPr lang="en-NL" kern="0" dirty="0">
                  <a:solidFill>
                    <a:srgbClr val="0070C0"/>
                  </a:solidFill>
                </a:endParaRPr>
              </a:p>
              <a:p>
                <a:endParaRPr lang="en-NL" kern="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8F3F96DF-86BA-1EF3-4BCF-8321DE6C6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13" y="601926"/>
                <a:ext cx="4840252" cy="699876"/>
              </a:xfrm>
              <a:prstGeom prst="rect">
                <a:avLst/>
              </a:prstGeom>
              <a:blipFill>
                <a:blip r:embed="rId3"/>
                <a:stretch>
                  <a:fillRect l="-1047" t="-12500"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B94CA6FA-C3CC-1E5D-77DE-8EA2B8233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555" y="475675"/>
            <a:ext cx="3322320" cy="18498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57143E1-E225-689B-D48A-85B845DC913D}"/>
                  </a:ext>
                </a:extLst>
              </p:cNvPr>
              <p:cNvSpPr txBox="1"/>
              <p:nvPr/>
            </p:nvSpPr>
            <p:spPr>
              <a:xfrm>
                <a:off x="352484" y="1294856"/>
                <a:ext cx="5340340" cy="2559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ℋ</m:t>
                    </m:r>
                    <m:d>
                      <m:d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𝑆</m:t>
                        </m:r>
                      </m:e>
                    </m:d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𝑎</m:t>
                        </m:r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𝑏𝑐</m:t>
                        </m:r>
                      </m:sub>
                      <m:sup/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</m:d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𝑎𝑏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𝑏𝑐</m:t>
                            </m:r>
                          </m:sub>
                        </m:s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E35D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35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35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35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𝑎𝑏</m:t>
                                </m:r>
                              </m:sub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𝛿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70C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70C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1−2</m:t>
                                    </m:r>
                                    <m:sSub>
                                      <m:sSubPr>
                                        <m:ctrlPr>
                                          <a:rPr kumimoji="0" lang="en-US" sz="16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6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kumimoji="0" lang="en-US" sz="16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𝑎𝑏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kumimoji="0" lang="en-NL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57143E1-E225-689B-D48A-85B845DC9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84" y="1294856"/>
                <a:ext cx="5340340" cy="255968"/>
              </a:xfrm>
              <a:prstGeom prst="rect">
                <a:avLst/>
              </a:prstGeom>
              <a:blipFill>
                <a:blip r:embed="rId5"/>
                <a:stretch>
                  <a:fillRect l="-1185" t="-152381" b="-25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9BFEB5F-90C7-8074-C351-EBCD8B613CF7}"/>
              </a:ext>
            </a:extLst>
          </p:cNvPr>
          <p:cNvSpPr txBox="1">
            <a:spLocks/>
          </p:cNvSpPr>
          <p:nvPr/>
        </p:nvSpPr>
        <p:spPr>
          <a:xfrm>
            <a:off x="238125" y="1690267"/>
            <a:ext cx="4399915" cy="389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26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E634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NL" sz="1800" dirty="0">
                <a:solidFill>
                  <a:schemeClr val="accent1"/>
                </a:solidFill>
              </a:rPr>
              <a:t>2) </a:t>
            </a:r>
            <a:r>
              <a:rPr lang="en-US" sz="1800" u="sng" dirty="0">
                <a:solidFill>
                  <a:schemeClr val="accent1"/>
                </a:solidFill>
              </a:rPr>
              <a:t>Find ground state of:</a:t>
            </a:r>
            <a:endParaRPr lang="en-NL" sz="1800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A8807E-025D-7B57-DB8F-42CBE670F1EF}"/>
                  </a:ext>
                </a:extLst>
              </p:cNvPr>
              <p:cNvSpPr txBox="1"/>
              <p:nvPr/>
            </p:nvSpPr>
            <p:spPr>
              <a:xfrm>
                <a:off x="352484" y="2094992"/>
                <a:ext cx="2263055" cy="547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ℋ</m:t>
                      </m:r>
                      <m:d>
                        <m:d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e>
                      </m:d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𝑗</m:t>
                              </m:r>
                            </m:sub>
                          </m:sSub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kumimoji="0" lang="en-US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n-US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A8807E-025D-7B57-DB8F-42CBE670F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84" y="2094992"/>
                <a:ext cx="2263055" cy="547201"/>
              </a:xfrm>
              <a:prstGeom prst="rect">
                <a:avLst/>
              </a:prstGeom>
              <a:blipFill>
                <a:blip r:embed="rId6"/>
                <a:stretch>
                  <a:fillRect l="-1117" t="-144186" r="-5028" b="-20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76FD42-9ADA-3C74-59EB-963C78FA8440}"/>
                  </a:ext>
                </a:extLst>
              </p:cNvPr>
              <p:cNvSpPr txBox="1"/>
              <p:nvPr/>
            </p:nvSpPr>
            <p:spPr>
              <a:xfrm>
                <a:off x="2774376" y="2219483"/>
                <a:ext cx="88344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kumimoji="0" lang="en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76FD42-9ADA-3C74-59EB-963C78FA8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376" y="2219483"/>
                <a:ext cx="883447" cy="246221"/>
              </a:xfrm>
              <a:prstGeom prst="rect">
                <a:avLst/>
              </a:prstGeom>
              <a:blipFill>
                <a:blip r:embed="rId7"/>
                <a:stretch>
                  <a:fillRect l="-4286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557967-01BD-9012-F841-E9018300855A}"/>
              </a:ext>
            </a:extLst>
          </p:cNvPr>
          <p:cNvSpPr txBox="1">
            <a:spLocks/>
          </p:cNvSpPr>
          <p:nvPr/>
        </p:nvSpPr>
        <p:spPr>
          <a:xfrm>
            <a:off x="264319" y="2677797"/>
            <a:ext cx="4493126" cy="63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26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E634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NL" sz="1800" dirty="0">
                <a:solidFill>
                  <a:schemeClr val="accent1"/>
                </a:solidFill>
              </a:rPr>
              <a:t>3) </a:t>
            </a:r>
            <a:r>
              <a:rPr lang="en-NL" sz="1800" u="sng" dirty="0">
                <a:solidFill>
                  <a:schemeClr val="accent1"/>
                </a:solidFill>
              </a:rPr>
              <a:t>Apply a trick:</a:t>
            </a:r>
            <a:endParaRPr lang="en-NL" sz="1800" u="sng" dirty="0">
              <a:solidFill>
                <a:srgbClr val="0070C0"/>
              </a:solidFill>
            </a:endParaRPr>
          </a:p>
          <a:p>
            <a:pPr marL="0" indent="0">
              <a:buFont typeface="Arial"/>
              <a:buNone/>
            </a:pPr>
            <a:endParaRPr lang="en-NL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4963F585-1A11-CC5F-176B-BA16944E89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484" y="3074453"/>
                <a:ext cx="5225260" cy="17722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NL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Relaxation</a:t>
                </a:r>
                <a:r>
                  <a:rPr kumimoji="0" lang="en-NL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0,1</m:t>
                        </m:r>
                      </m:e>
                    </m:d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⇒  </m:t>
                    </m:r>
                    <m:sSub>
                      <m:sSubPr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</m:oMath>
                </a14:m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NL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Minimization</a:t>
                </a:r>
                <a:r>
                  <a:rPr kumimoji="0" lang="en-NL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∇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𝑆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ℋ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 ⇒   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</m:t>
                    </m:r>
                    <m:r>
                      <a:rPr kumimoji="0" lang="en-US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𝑺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NL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Solve the large matrix inversion to find </a:t>
                </a:r>
                <a14:m>
                  <m:oMath xmlns:m="http://schemas.openxmlformats.org/officeDocument/2006/math"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𝑺</m:t>
                    </m:r>
                  </m:oMath>
                </a14:m>
                <a:endParaRPr kumimoji="0" lang="en-N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NL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Discretization</a:t>
                </a:r>
                <a:r>
                  <a:rPr kumimoji="0" lang="en-NL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⇒  </m:t>
                    </m:r>
                    <m:sSub>
                      <m:sSubPr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0,1</m:t>
                        </m:r>
                      </m:e>
                    </m:d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4963F585-1A11-CC5F-176B-BA16944E8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84" y="3074453"/>
                <a:ext cx="5225260" cy="1772253"/>
              </a:xfrm>
              <a:prstGeom prst="rect">
                <a:avLst/>
              </a:prstGeom>
              <a:blipFill>
                <a:blip r:embed="rId8"/>
                <a:stretch>
                  <a:fillRect l="-484" t="-21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D1D3009-CF0E-1E56-5DFD-A26AD9EABFFF}"/>
              </a:ext>
            </a:extLst>
          </p:cNvPr>
          <p:cNvGrpSpPr/>
          <p:nvPr/>
        </p:nvGrpSpPr>
        <p:grpSpPr>
          <a:xfrm>
            <a:off x="4417992" y="2370005"/>
            <a:ext cx="4726008" cy="2193198"/>
            <a:chOff x="5636712" y="3992617"/>
            <a:chExt cx="6389256" cy="2951808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4317499-A0A8-E5E1-A161-04AAD08AC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299" y="3992617"/>
              <a:ext cx="6353669" cy="2951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C25E93-012C-2A05-C334-5C2955F7B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36712" y="4228249"/>
              <a:ext cx="6212889" cy="259772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2FAB4B-EB87-70D0-03E3-51361065F011}"/>
                  </a:ext>
                </a:extLst>
              </p:cNvPr>
              <p:cNvSpPr txBox="1"/>
              <p:nvPr/>
            </p:nvSpPr>
            <p:spPr>
              <a:xfrm>
                <a:off x="3816547" y="2124158"/>
                <a:ext cx="1731564" cy="430887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NL" sz="1100" dirty="0">
                    <a:solidFill>
                      <a:schemeClr val="accent6">
                        <a:lumMod val="50000"/>
                      </a:schemeClr>
                    </a:solidFill>
                  </a:rPr>
                  <a:t>Try by solving classically</a:t>
                </a:r>
              </a:p>
              <a:p>
                <a:r>
                  <a:rPr lang="en-NL" sz="1100" dirty="0">
                    <a:solidFill>
                      <a:schemeClr val="accent6">
                        <a:lumMod val="50000"/>
                      </a:schemeClr>
                    </a:solidFill>
                    <a:sym typeface="Wingdings" pitchFamily="2" charset="2"/>
                  </a:rPr>
                  <a:t>good performance!</a:t>
                </a:r>
                <a:r>
                  <a:rPr lang="en-NL" sz="1100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NL" sz="11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↓</m:t>
                    </m:r>
                  </m:oMath>
                </a14:m>
                <a:endParaRPr lang="en-NL" sz="11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2FAB4B-EB87-70D0-03E3-51361065F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547" y="2124158"/>
                <a:ext cx="1731564" cy="430887"/>
              </a:xfrm>
              <a:prstGeom prst="rect">
                <a:avLst/>
              </a:prstGeom>
              <a:blipFill>
                <a:blip r:embed="rId11"/>
                <a:stretch>
                  <a:fillRect b="-5405"/>
                </a:stretch>
              </a:blip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79310C0-E26A-3BED-A055-90065A0CBC57}"/>
              </a:ext>
            </a:extLst>
          </p:cNvPr>
          <p:cNvSpPr txBox="1"/>
          <p:nvPr/>
        </p:nvSpPr>
        <p:spPr>
          <a:xfrm>
            <a:off x="8694220" y="2321134"/>
            <a:ext cx="618066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  <a:hlinkClick r:id="rId12"/>
              </a:rPr>
              <a:t>Link</a:t>
            </a:r>
            <a:endParaRPr kumimoji="0" lang="en-GB" sz="1100" b="0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0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4A95D-4573-B12A-2802-5C4CDCA01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D7B353-DA4F-DE3B-4516-8C32F8E175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7DB21-54CC-7DF9-ACD5-E9A17DA31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66C8F-2EE2-13A0-F633-46E0C70D0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43963"/>
            <a:ext cx="8667750" cy="400110"/>
          </a:xfrm>
        </p:spPr>
        <p:txBody>
          <a:bodyPr/>
          <a:lstStyle/>
          <a:p>
            <a:r>
              <a:rPr lang="en-NL" dirty="0"/>
              <a:t> Simplest (trivial) case how it works classically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5DE7A97-E3CB-13B4-B416-9E60CDBC69E2}"/>
              </a:ext>
            </a:extLst>
          </p:cNvPr>
          <p:cNvSpPr txBox="1">
            <a:spLocks/>
          </p:cNvSpPr>
          <p:nvPr/>
        </p:nvSpPr>
        <p:spPr>
          <a:xfrm>
            <a:off x="1441112" y="456489"/>
            <a:ext cx="2664257" cy="681925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NL" sz="1600" kern="0" dirty="0"/>
              <a:t>Two tracks in three layers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D433D2-AB3F-68FE-0CA1-F6AB5BCFE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204"/>
          <a:stretch/>
        </p:blipFill>
        <p:spPr>
          <a:xfrm>
            <a:off x="581622" y="791384"/>
            <a:ext cx="2946113" cy="3080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396413-3460-0D4E-D693-0F30649FB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49"/>
          <a:stretch/>
        </p:blipFill>
        <p:spPr>
          <a:xfrm>
            <a:off x="3746462" y="661819"/>
            <a:ext cx="3782698" cy="3577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993A50-F46B-47F0-DE2B-16145B4FA9EB}"/>
              </a:ext>
            </a:extLst>
          </p:cNvPr>
          <p:cNvSpPr txBox="1"/>
          <p:nvPr/>
        </p:nvSpPr>
        <p:spPr>
          <a:xfrm>
            <a:off x="8074210" y="1578755"/>
            <a:ext cx="1084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/>
              <a:t>threshold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4FAD5-D991-BB36-5D2A-6110C56C1460}"/>
              </a:ext>
            </a:extLst>
          </p:cNvPr>
          <p:cNvCxnSpPr>
            <a:cxnSpLocks/>
          </p:cNvCxnSpPr>
          <p:nvPr/>
        </p:nvCxnSpPr>
        <p:spPr>
          <a:xfrm>
            <a:off x="7578090" y="1787210"/>
            <a:ext cx="36870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BD781B-AD50-0552-6B56-BD6010CF5DBA}"/>
              </a:ext>
            </a:extLst>
          </p:cNvPr>
          <p:cNvCxnSpPr>
            <a:cxnSpLocks/>
          </p:cNvCxnSpPr>
          <p:nvPr/>
        </p:nvCxnSpPr>
        <p:spPr>
          <a:xfrm flipV="1">
            <a:off x="7780744" y="809925"/>
            <a:ext cx="0" cy="9103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A1A35D-DAEE-B56A-8ABE-431608CE720D}"/>
              </a:ext>
            </a:extLst>
          </p:cNvPr>
          <p:cNvCxnSpPr>
            <a:cxnSpLocks/>
          </p:cNvCxnSpPr>
          <p:nvPr/>
        </p:nvCxnSpPr>
        <p:spPr>
          <a:xfrm flipH="1">
            <a:off x="7772425" y="1833462"/>
            <a:ext cx="8319" cy="193726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04E3BF-C51C-E98B-F66B-B8D574391427}"/>
                  </a:ext>
                </a:extLst>
              </p:cNvPr>
              <p:cNvSpPr txBox="1"/>
              <p:nvPr/>
            </p:nvSpPr>
            <p:spPr>
              <a:xfrm>
                <a:off x="8267276" y="984526"/>
                <a:ext cx="6980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NL" sz="1400" dirty="0">
                    <a:solidFill>
                      <a:srgbClr val="DE35DA"/>
                    </a:solidFill>
                  </a:rPr>
                  <a:t> On</a:t>
                </a:r>
                <a:endParaRPr lang="en-NL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04E3BF-C51C-E98B-F66B-B8D574391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276" y="984526"/>
                <a:ext cx="698012" cy="307777"/>
              </a:xfrm>
              <a:prstGeom prst="rect">
                <a:avLst/>
              </a:prstGeom>
              <a:blipFill>
                <a:blip r:embed="rId4"/>
                <a:stretch>
                  <a:fillRect t="-4000" b="-2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F7A73E-6F4B-98ED-6BB3-F4862E7A616D}"/>
                  </a:ext>
                </a:extLst>
              </p:cNvPr>
              <p:cNvSpPr txBox="1"/>
              <p:nvPr/>
            </p:nvSpPr>
            <p:spPr>
              <a:xfrm>
                <a:off x="8251280" y="2426985"/>
                <a:ext cx="7150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NL" sz="1400" dirty="0"/>
                  <a:t> Off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F7A73E-6F4B-98ED-6BB3-F4862E7A6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1280" y="2426985"/>
                <a:ext cx="715004" cy="307777"/>
              </a:xfrm>
              <a:prstGeom prst="rect">
                <a:avLst/>
              </a:prstGeom>
              <a:blipFill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409BC3FC-BAD0-F11F-FCA4-1477EA24C0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655" y="3846633"/>
                <a:ext cx="10332687" cy="11683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0" dirty="0">
                    <a:solidFill>
                      <a:schemeClr val="accent1"/>
                    </a:solidFill>
                  </a:rPr>
                  <a:t>Algorithm finds that:</a:t>
                </a:r>
              </a:p>
              <a:p>
                <a:r>
                  <a:rPr lang="en-US" sz="1800" b="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800" i="1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800" i="1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solidFill>
                      <a:schemeClr val="accent1"/>
                    </a:solidFill>
                  </a:rPr>
                  <a:t>are good segments and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800" i="1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solidFill>
                      <a:schemeClr val="accent1"/>
                    </a:solidFill>
                  </a:rPr>
                  <a:t>are wrong cobinations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409BC3FC-BAD0-F11F-FCA4-1477EA24C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55" y="3846633"/>
                <a:ext cx="10332687" cy="1168378"/>
              </a:xfrm>
              <a:prstGeom prst="rect">
                <a:avLst/>
              </a:prstGeom>
              <a:blipFill>
                <a:blip r:embed="rId6"/>
                <a:stretch>
                  <a:fillRect l="-368" t="-53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BA7A5C-7E6C-A245-B470-7F281325EF74}"/>
                  </a:ext>
                </a:extLst>
              </p:cNvPr>
              <p:cNvSpPr txBox="1"/>
              <p:nvPr/>
            </p:nvSpPr>
            <p:spPr>
              <a:xfrm>
                <a:off x="4691886" y="420206"/>
                <a:ext cx="23782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NL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 ⇒   </m:t>
                    </m:r>
                    <m:r>
                      <a:rPr kumimoji="0" lang="en-US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en-NL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BA7A5C-7E6C-A245-B470-7F281325E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886" y="420206"/>
                <a:ext cx="2378217" cy="338554"/>
              </a:xfrm>
              <a:prstGeom prst="rect">
                <a:avLst/>
              </a:prstGeom>
              <a:blipFill>
                <a:blip r:embed="rId7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9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62ABB-ED65-F789-253A-9441C179F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2A888-BFCD-747C-BF31-283C23DF54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E4113-7E19-2758-4C93-749EB25E6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7C778-289E-35AA-C059-5150A60FC4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Matrix Properties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DC2778-272C-3783-3348-D8AC9F39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711" y="1027538"/>
            <a:ext cx="6080289" cy="2824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B80E3F-0F24-86AE-6D2A-440AE1BF94AC}"/>
                  </a:ext>
                </a:extLst>
              </p:cNvPr>
              <p:cNvSpPr txBox="1"/>
              <p:nvPr/>
            </p:nvSpPr>
            <p:spPr>
              <a:xfrm>
                <a:off x="4286726" y="272622"/>
                <a:ext cx="3886200" cy="7312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NL" sz="1600" dirty="0">
                    <a:solidFill>
                      <a:schemeClr val="accent1"/>
                    </a:solidFill>
                  </a:rPr>
                  <a:t> is very well behaved: very Sparse</a:t>
                </a:r>
              </a:p>
              <a:p>
                <a:r>
                  <a:rPr lang="en-NL" sz="1600" dirty="0">
                    <a:solidFill>
                      <a:schemeClr val="accent1"/>
                    </a:solidFill>
                  </a:rPr>
                  <a:t>Low condition-number: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≈5</m:t>
                    </m:r>
                  </m:oMath>
                </a14:m>
                <a:endParaRPr lang="en-NL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B80E3F-0F24-86AE-6D2A-440AE1BF9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726" y="272622"/>
                <a:ext cx="3886200" cy="731226"/>
              </a:xfrm>
              <a:prstGeom prst="rect">
                <a:avLst/>
              </a:prstGeom>
              <a:blipFill>
                <a:blip r:embed="rId4"/>
                <a:stretch>
                  <a:fillRect l="-651" t="-169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E1B8FF1-0D74-F708-5A1E-03C64A45D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045688"/>
            <a:ext cx="3063712" cy="2788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74C6D0-180E-D90F-E190-6C7455D70CC9}"/>
                  </a:ext>
                </a:extLst>
              </p:cNvPr>
              <p:cNvSpPr txBox="1"/>
              <p:nvPr/>
            </p:nvSpPr>
            <p:spPr>
              <a:xfrm>
                <a:off x="2029055" y="4032434"/>
                <a:ext cx="4515341" cy="376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1600" dirty="0">
                    <a:solidFill>
                      <a:schemeClr val="tx1"/>
                    </a:solidFill>
                  </a:rPr>
                  <a:t>HHL Promises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NL" sz="1600" dirty="0">
                    <a:solidFill>
                      <a:schemeClr val="tx1"/>
                    </a:solidFill>
                  </a:rPr>
                  <a:t> runtime vs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√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d>
                  </m:oMath>
                </a14:m>
                <a:r>
                  <a:rPr lang="en-NL" sz="1600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74C6D0-180E-D90F-E190-6C7455D70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055" y="4032434"/>
                <a:ext cx="4515341" cy="376706"/>
              </a:xfrm>
              <a:prstGeom prst="rect">
                <a:avLst/>
              </a:prstGeom>
              <a:blipFill>
                <a:blip r:embed="rId6"/>
                <a:stretch>
                  <a:fillRect l="-560" r="-1401" b="-1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4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8FA9D-F64C-0690-7ED1-1A465EF96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EE8824-2456-62C9-545F-5425C081F37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42D02-1E38-82DD-18C9-4ABADC524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CF27F-C4DC-D725-5CDC-92725175A1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73156"/>
            <a:ext cx="8667750" cy="430887"/>
          </a:xfrm>
        </p:spPr>
        <p:txBody>
          <a:bodyPr/>
          <a:lstStyle/>
          <a:p>
            <a:r>
              <a:rPr lang="en-NL" sz="2800" dirty="0"/>
              <a:t> The Quantum Algorithm: Harrow-Hassadim-Lloyd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40E2849C-805D-B09E-02BD-1FFB1CD875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4092" y="504043"/>
                <a:ext cx="3865867" cy="164998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marR="0" indent="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6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1pPr>
                <a:lvl2pPr marL="0" marR="0" indent="85725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75" b="0" i="0" u="none" strike="noStrike" cap="none" spc="0" baseline="0">
                    <a:ln>
                      <a:noFill/>
                    </a:ln>
                    <a:solidFill>
                      <a:schemeClr val="tx2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2pPr>
                <a:lvl3pPr marL="0" marR="0" indent="17145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88" b="0" i="0" u="none" strike="noStrike" cap="none" spc="0" baseline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3pPr>
                <a:lvl4pPr marL="0" marR="0" indent="257175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500" b="0" i="0" u="none" strike="noStrike" cap="none" spc="0" baseline="0">
                    <a:ln>
                      <a:noFill/>
                    </a:ln>
                    <a:solidFill>
                      <a:schemeClr val="accent3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4pPr>
                <a:lvl5pPr marL="0" marR="0" indent="34290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500" b="0" i="0" u="none" strike="noStrike" cap="none" spc="0" baseline="0">
                    <a:ln>
                      <a:noFill/>
                    </a:ln>
                    <a:solidFill>
                      <a:schemeClr val="accent3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5pPr>
                <a:lvl6pPr marL="0" marR="0" indent="428625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1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6pPr>
                <a:lvl7pPr marL="0" marR="0" indent="51435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1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7pPr>
                <a:lvl8pPr marL="0" marR="0" indent="600075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1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8pPr>
                <a:lvl9pPr marL="0" marR="0" indent="685800" algn="l" defTabSz="309563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13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r>
                  <a:rPr lang="en-NL" sz="1400" kern="0" dirty="0"/>
                  <a:t>Solving the matrix equation to find solution </a:t>
                </a:r>
                <a14:m>
                  <m:oMath xmlns:m="http://schemas.openxmlformats.org/officeDocument/2006/math">
                    <m:r>
                      <a:rPr lang="en-US" sz="1400" b="1" i="1" kern="0" smtClean="0">
                        <a:solidFill>
                          <a:srgbClr val="F29339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endParaRPr lang="en-NL" sz="1400" b="1" kern="0" dirty="0">
                  <a:solidFill>
                    <a:srgbClr val="F29339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1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b="1" i="1" kern="0" smtClean="0">
                        <a:solidFill>
                          <a:srgbClr val="1D94D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US" sz="1400" b="1" i="1" kern="0" smtClean="0">
                        <a:solidFill>
                          <a:srgbClr val="F2933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  <m:r>
                      <a:rPr lang="en-US" sz="1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4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sz="1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kern="0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4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    </m:t>
                    </m:r>
                    <m:r>
                      <a:rPr lang="en-US" sz="1400" b="1" i="1" kern="0" smtClean="0">
                        <a:solidFill>
                          <a:srgbClr val="F29339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14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1" i="1" kern="0" smtClean="0">
                            <a:solidFill>
                              <a:srgbClr val="009CD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kern="0" smtClean="0">
                            <a:solidFill>
                              <a:srgbClr val="009CD7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1400" b="1" i="1" kern="0" smtClean="0">
                            <a:solidFill>
                              <a:srgbClr val="009CD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 kern="0" smtClean="0">
                            <a:solidFill>
                              <a:srgbClr val="009CD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14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NL" sz="1400" kern="0" dirty="0">
                    <a:solidFill>
                      <a:srgbClr val="0070C0"/>
                    </a:solidFill>
                  </a:rPr>
                  <a:t>     </a:t>
                </a:r>
                <a:r>
                  <a:rPr lang="en-NL" sz="1400" kern="0" dirty="0"/>
                  <a:t>Solve using HHL: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NL" sz="1400" kern="0" dirty="0">
                    <a:solidFill>
                      <a:srgbClr val="9138B9"/>
                    </a:solidFill>
                  </a:rPr>
                  <a:t>State preparation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NL" sz="1400" kern="0" dirty="0">
                    <a:solidFill>
                      <a:srgbClr val="009CD7"/>
                    </a:solidFill>
                  </a:rPr>
                  <a:t>- Quantum Phase estimation</a:t>
                </a:r>
              </a:p>
              <a:p>
                <a:pPr marL="457200" lvl="1" indent="0"/>
                <a:r>
                  <a:rPr lang="en-NL" sz="1400" kern="0" dirty="0">
                    <a:solidFill>
                      <a:schemeClr val="bg2">
                        <a:lumMod val="50000"/>
                      </a:schemeClr>
                    </a:solidFill>
                  </a:rPr>
                  <a:t>	- Inversion</a:t>
                </a:r>
              </a:p>
              <a:p>
                <a:pPr marL="457200" lvl="1" indent="0"/>
                <a:r>
                  <a:rPr lang="en-US" sz="1400" kern="0" dirty="0">
                    <a:solidFill>
                      <a:srgbClr val="1D94D2"/>
                    </a:solidFill>
                    <a:ea typeface="Cambria Math" panose="02040503050406030204" pitchFamily="18" charset="0"/>
                  </a:rPr>
                  <a:t>	- Q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kern="0">
                            <a:solidFill>
                              <a:srgbClr val="1D94D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NL" sz="1400" kern="0" dirty="0">
                            <a:solidFill>
                              <a:srgbClr val="1D94D2"/>
                            </a:solidFill>
                          </a:rPr>
                          <m:t>uantum</m:t>
                        </m:r>
                        <m:r>
                          <m:rPr>
                            <m:nor/>
                          </m:rPr>
                          <a:rPr lang="en-NL" sz="1400" kern="0" dirty="0">
                            <a:solidFill>
                              <a:srgbClr val="1D94D2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NL" sz="1400" kern="0" dirty="0">
                            <a:solidFill>
                              <a:srgbClr val="1D94D2"/>
                            </a:solidFill>
                          </a:rPr>
                          <m:t>Phase</m:t>
                        </m:r>
                        <m:r>
                          <m:rPr>
                            <m:nor/>
                          </m:rPr>
                          <a:rPr lang="en-NL" sz="1400" kern="0" dirty="0" smtClean="0">
                            <a:solidFill>
                              <a:srgbClr val="1D94D2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NL" sz="1400" kern="0" dirty="0" smtClean="0">
                            <a:solidFill>
                              <a:srgbClr val="1D94D2"/>
                            </a:solidFill>
                          </a:rPr>
                          <m:t>Estimation</m:t>
                        </m:r>
                      </m:e>
                      <m:sup>
                        <m:r>
                          <a:rPr lang="en-US" sz="1400" i="1" kern="0">
                            <a:solidFill>
                              <a:srgbClr val="1D94D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endParaRPr lang="en-US" sz="1400" kern="0" dirty="0">
                  <a:solidFill>
                    <a:srgbClr val="7030A0"/>
                  </a:solidFill>
                </a:endParaRPr>
              </a:p>
              <a:p>
                <a:pPr marL="457200" lvl="1" indent="0"/>
                <a:r>
                  <a:rPr lang="en-NL" sz="1400" kern="0" dirty="0">
                    <a:solidFill>
                      <a:srgbClr val="F29339"/>
                    </a:solidFill>
                  </a:rPr>
                  <a:t>3.	Measurement</a:t>
                </a:r>
              </a:p>
              <a:p>
                <a:endParaRPr lang="en-NL" sz="1400" kern="0" dirty="0">
                  <a:solidFill>
                    <a:srgbClr val="0070C0"/>
                  </a:solidFill>
                </a:endParaRPr>
              </a:p>
              <a:p>
                <a:endParaRPr lang="en-NL" sz="1400" kern="0" dirty="0">
                  <a:solidFill>
                    <a:srgbClr val="0070C0"/>
                  </a:solidFill>
                </a:endParaRPr>
              </a:p>
              <a:p>
                <a:endParaRPr lang="en-NL" sz="1400" kern="0" dirty="0">
                  <a:solidFill>
                    <a:srgbClr val="0070C0"/>
                  </a:solidFill>
                </a:endParaRPr>
              </a:p>
              <a:p>
                <a:endParaRPr lang="en-NL" sz="1400" kern="0" dirty="0">
                  <a:solidFill>
                    <a:srgbClr val="0070C0"/>
                  </a:solidFill>
                </a:endParaRPr>
              </a:p>
              <a:p>
                <a:endParaRPr lang="en-NL" sz="1400" kern="0" dirty="0">
                  <a:solidFill>
                    <a:srgbClr val="0070C0"/>
                  </a:solidFill>
                </a:endParaRPr>
              </a:p>
              <a:p>
                <a:endParaRPr lang="en-NL" sz="1400" kern="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40E2849C-805D-B09E-02BD-1FFB1CD87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92" y="504043"/>
                <a:ext cx="3865867" cy="1649982"/>
              </a:xfrm>
              <a:prstGeom prst="rect">
                <a:avLst/>
              </a:prstGeom>
              <a:blipFill>
                <a:blip r:embed="rId3"/>
                <a:stretch>
                  <a:fillRect l="-327" t="-7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7BCB51A-2AC8-4BB0-E526-9B36C2E035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19" y="2290641"/>
                <a:ext cx="3865868" cy="26048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NL" sz="1400" dirty="0">
                    <a:solidFill>
                      <a:prstClr val="black"/>
                    </a:solidFill>
                    <a:latin typeface="Calibri" panose="020F0502020204030204"/>
                  </a:rPr>
                  <a:t>Quantum state: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1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1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1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2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1400" i="1">
                                <a:solidFill>
                                  <a:srgbClr val="002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solidFill>
                                  <a:srgbClr val="002FFF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  <m:sub>
                        <m:r>
                          <a:rPr lang="en-US" sz="1400" i="1">
                            <a:solidFill>
                              <a:srgbClr val="002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FFF"/>
                    </a:solidFill>
                    <a:effectLst/>
                    <a:uLnTx/>
                    <a:uFillTx/>
                    <a:latin typeface="Calibri" panose="020F0502020204030204"/>
                  </a:rPr>
                  <a:t> ancilla qubit for controlled phase rotation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1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</m:oMath>
                </a14:m>
                <a:r>
                  <a:rPr kumimoji="0" lang="en-NL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 qubits to store vector </a:t>
                </a:r>
                <a14:m>
                  <m:oMath xmlns:m="http://schemas.openxmlformats.org/officeDocument/2006/math"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𝒃</m:t>
                    </m:r>
                    <m:r>
                      <a: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>
                  <a:defRPr/>
                </a:pP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</a:rPr>
                  <a:t>Prepare </a:t>
                </a:r>
                <a14:m>
                  <m:oMath xmlns:m="http://schemas.openxmlformats.org/officeDocument/2006/math"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𝒃</m:t>
                    </m:r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=(1,1,1,1,1,1</m:t>
                    </m:r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</a:rPr>
                  <a:t>with </a:t>
                </a:r>
                <a:r>
                  <a:rPr kumimoji="0" lang="en-US" sz="1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</a:rPr>
                  <a:t>Hadamards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lvl="0">
                  <a:defRPr/>
                </a:pPr>
                <a:r>
                  <a:rPr kumimoji="0" lang="en-NL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94D2"/>
                    </a:solidFill>
                    <a:effectLst/>
                    <a:uLnTx/>
                    <a:uFillTx/>
                    <a:latin typeface="Calibri" panose="020F0502020204030204"/>
                  </a:rPr>
                  <a:t>QPE: apply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D94D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𝑈</m:t>
                    </m:r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D94D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D94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D94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D94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𝑖𝐴</m:t>
                        </m:r>
                      </m:sup>
                    </m:sSup>
                  </m:oMath>
                </a14:m>
                <a:r>
                  <a:rPr kumimoji="0" lang="en-NL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94D2"/>
                    </a:solidFill>
                    <a:effectLst/>
                    <a:uLnTx/>
                    <a:uFillTx/>
                    <a:latin typeface="Calibri" panose="020F0502020204030204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1D94D2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b="0" i="1" smtClean="0">
                        <a:solidFill>
                          <a:srgbClr val="1D94D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L" sz="1400" dirty="0">
                    <a:solidFill>
                      <a:srgbClr val="1D94D2"/>
                    </a:solidFill>
                  </a:rPr>
                  <a:t>bit precision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E81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E81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E81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kumimoji="0" lang="en-NL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811C"/>
                    </a:solidFill>
                    <a:effectLst/>
                    <a:uLnTx/>
                    <a:uFillTx/>
                    <a:latin typeface="Calibri" panose="020F0502020204030204"/>
                  </a:rPr>
                  <a:t> ancilla qubits for phase estimation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lang="en-NL" sz="1400" dirty="0">
                    <a:solidFill>
                      <a:srgbClr val="F29339"/>
                    </a:solidFill>
                    <a:latin typeface="Calibri" panose="020F0502020204030204"/>
                  </a:rPr>
                  <a:t>Readout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F29339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NL" sz="1400" dirty="0">
                    <a:solidFill>
                      <a:srgbClr val="F29339"/>
                    </a:solidFill>
                    <a:latin typeface="Calibri" panose="020F0502020204030204"/>
                  </a:rPr>
                  <a:t>  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293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7BCB51A-2AC8-4BB0-E526-9B36C2E03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19" y="2290641"/>
                <a:ext cx="3865868" cy="2604815"/>
              </a:xfrm>
              <a:prstGeom prst="rect">
                <a:avLst/>
              </a:prstGeom>
              <a:blipFill>
                <a:blip r:embed="rId4"/>
                <a:stretch>
                  <a:fillRect l="-327" t="-9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DE6682-1C7C-417D-6169-EEE31882D149}"/>
              </a:ext>
            </a:extLst>
          </p:cNvPr>
          <p:cNvCxnSpPr>
            <a:cxnSpLocks/>
          </p:cNvCxnSpPr>
          <p:nvPr/>
        </p:nvCxnSpPr>
        <p:spPr>
          <a:xfrm>
            <a:off x="5866541" y="1573609"/>
            <a:ext cx="2520513" cy="589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AFFA4178-9CFC-6F52-ECF9-B6BC922BF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288" y="526999"/>
            <a:ext cx="3724179" cy="3993758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88197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685C7-9D9E-A775-474F-64F9AC8C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993CC3-C267-3C27-3B84-DF6A1EDBF0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C845AD-B37F-B2A7-1C9C-169E6F115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Quantum Tracking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F935B8-159D-3EDB-71A4-3448F92B91E6}"/>
              </a:ext>
            </a:extLst>
          </p:cNvPr>
          <p:cNvSpPr txBox="1">
            <a:spLocks/>
          </p:cNvSpPr>
          <p:nvPr/>
        </p:nvSpPr>
        <p:spPr>
          <a:xfrm>
            <a:off x="238125" y="676264"/>
            <a:ext cx="5894860" cy="76593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en-NL" sz="2400" kern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35C830-64B9-8BBA-6367-AE0084A119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30887"/>
          </a:xfrm>
        </p:spPr>
        <p:txBody>
          <a:bodyPr/>
          <a:lstStyle/>
          <a:p>
            <a:r>
              <a:rPr lang="en-NL" sz="2800" dirty="0"/>
              <a:t>Consider the case: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BB75D2-38A1-8B97-BCCF-6E99416059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87" t="6580" r="15205" b="7172"/>
          <a:stretch>
            <a:fillRect/>
          </a:stretch>
        </p:blipFill>
        <p:spPr>
          <a:xfrm>
            <a:off x="264319" y="1248967"/>
            <a:ext cx="3449842" cy="2645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D46ACF-9DD5-00FD-56BB-C57F1D328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329"/>
          <a:stretch/>
        </p:blipFill>
        <p:spPr>
          <a:xfrm>
            <a:off x="3868411" y="1142269"/>
            <a:ext cx="5228455" cy="2988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70FFF903-5C20-E0C1-687F-B7919436FD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92508" y="321254"/>
                <a:ext cx="1278258" cy="5387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NL" sz="1200" dirty="0">
                    <a:solidFill>
                      <a:srgbClr val="1E811C"/>
                    </a:solidFill>
                  </a:rPr>
                  <a:t>Solutions “on”</a:t>
                </a:r>
              </a:p>
              <a:p>
                <a:pPr marL="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1E81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1E811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1E811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1E811C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NL" sz="1200" dirty="0">
                  <a:solidFill>
                    <a:srgbClr val="1E811C"/>
                  </a:solidFill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70FFF903-5C20-E0C1-687F-B7919436F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508" y="321254"/>
                <a:ext cx="1278258" cy="538759"/>
              </a:xfrm>
              <a:prstGeom prst="rect">
                <a:avLst/>
              </a:prstGeom>
              <a:blipFill>
                <a:blip r:embed="rId5"/>
                <a:stretch>
                  <a:fillRect t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BC20242-84C7-6E13-1AC1-99F7D1D653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40261" y="321255"/>
                <a:ext cx="1278258" cy="5387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NL" sz="1200" dirty="0">
                    <a:solidFill>
                      <a:srgbClr val="1E811C"/>
                    </a:solidFill>
                  </a:rPr>
                  <a:t>Solutions “off”</a:t>
                </a:r>
              </a:p>
              <a:p>
                <a:pPr marL="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1E81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1E811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1E811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1E811C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NL" sz="1200" dirty="0">
                  <a:solidFill>
                    <a:srgbClr val="1E811C"/>
                  </a:solidFill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BC20242-84C7-6E13-1AC1-99F7D1D65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261" y="321255"/>
                <a:ext cx="1278258" cy="538759"/>
              </a:xfrm>
              <a:prstGeom prst="rect">
                <a:avLst/>
              </a:prstGeom>
              <a:blipFill>
                <a:blip r:embed="rId6"/>
                <a:stretch>
                  <a:fillRect t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A24BF0-C525-E660-53D9-B08C82C8548F}"/>
              </a:ext>
            </a:extLst>
          </p:cNvPr>
          <p:cNvCxnSpPr>
            <a:cxnSpLocks/>
          </p:cNvCxnSpPr>
          <p:nvPr/>
        </p:nvCxnSpPr>
        <p:spPr>
          <a:xfrm>
            <a:off x="4779390" y="867266"/>
            <a:ext cx="433633" cy="176917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C0E9746-9B5F-3B57-8DFE-DF3D61B30CF7}"/>
              </a:ext>
            </a:extLst>
          </p:cNvPr>
          <p:cNvCxnSpPr>
            <a:cxnSpLocks/>
          </p:cNvCxnSpPr>
          <p:nvPr/>
        </p:nvCxnSpPr>
        <p:spPr>
          <a:xfrm flipH="1">
            <a:off x="7784288" y="860014"/>
            <a:ext cx="247349" cy="89183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779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28A8DCEC-AAE5-48E2-BD78-DBDD74D1174A}" vid="{B269EC47-FC74-43FA-AA4E-D2624E121557}"/>
    </a:ext>
  </a:extLst>
</a:theme>
</file>

<file path=ppt/theme/theme2.xml><?xml version="1.0" encoding="utf-8"?>
<a:theme xmlns:a="http://schemas.openxmlformats.org/drawingml/2006/main" name="1_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28A8DCEC-AAE5-48E2-BD78-DBDD74D1174A}" vid="{B269EC47-FC74-43FA-AA4E-D2624E121557}"/>
    </a:ext>
  </a:extLst>
</a:theme>
</file>

<file path=ppt/theme/theme3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28A8DCEC-AAE5-48E2-BD78-DBDD74D1174A}" vid="{7E00089A-B55B-4F91-A0B1-ACAA0F72C4E6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UM-FSE-DACS_presentation-template_August2022</Template>
  <TotalTime>6621</TotalTime>
  <Words>944</Words>
  <Application>Microsoft Macintosh PowerPoint</Application>
  <PresentationFormat>On-screen Show (16:9)</PresentationFormat>
  <Paragraphs>220</Paragraphs>
  <Slides>32</Slides>
  <Notes>30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Akkurat Std</vt:lpstr>
      <vt:lpstr>Akkurat Std Mono</vt:lpstr>
      <vt:lpstr>Arial</vt:lpstr>
      <vt:lpstr>Calibri</vt:lpstr>
      <vt:lpstr>Cambria Math</vt:lpstr>
      <vt:lpstr>Helvetica Neue Medium</vt:lpstr>
      <vt:lpstr>Minion Pro</vt:lpstr>
      <vt:lpstr>Wingdings</vt:lpstr>
      <vt:lpstr>Nikhef-DG22-NikUM-main</vt:lpstr>
      <vt:lpstr>1_Nikhef-DG22-NikUM-main</vt:lpstr>
      <vt:lpstr>Nikhef-DG22-NikUM-Closures</vt:lpstr>
      <vt:lpstr>Quantum Particle Tracking with TrackHHL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RCauth</dc:title>
  <dc:creator>davidg</dc:creator>
  <cp:lastModifiedBy>Xenofon Chiotopoulos</cp:lastModifiedBy>
  <cp:revision>135</cp:revision>
  <cp:lastPrinted>2016-01-22T13:02:05Z</cp:lastPrinted>
  <dcterms:created xsi:type="dcterms:W3CDTF">2022-09-05T08:55:22Z</dcterms:created>
  <dcterms:modified xsi:type="dcterms:W3CDTF">2025-10-24T10:05:19Z</dcterms:modified>
</cp:coreProperties>
</file>