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2" d="100"/>
          <a:sy n="112" d="100"/>
        </p:scale>
        <p:origin x="18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544ADEEE-F91F-4957-90CF-8ED985301188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optics.org/pykat/" TargetMode="External"/><Relationship Id="rId4" Type="http://schemas.openxmlformats.org/officeDocument/2006/relationships/hyperlink" Target="http://www.gwoptics.org/finesse/examples/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gwoptics.org/finess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2173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Cavity locking, thermal effects and the phase cameras</a:t>
            </a:r>
          </a:p>
        </p:txBody>
      </p:sp>
      <p:sp>
        <p:nvSpPr>
          <p:cNvPr id="40" name="TextShape 2"/>
          <p:cNvSpPr txBox="1"/>
          <p:nvPr/>
        </p:nvSpPr>
        <p:spPr>
          <a:xfrm>
            <a:off x="504000" y="1985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By Laura van der Schaaf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byssinica SIL"/>
            </a:endParaRPr>
          </a:p>
          <a:p>
            <a:pPr algn="ctr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</a:rPr>
              <a:t>20.06.</a:t>
            </a: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2017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byssinica SIL"/>
            </a:endParaRPr>
          </a:p>
        </p:txBody>
      </p:sp>
      <p:pic>
        <p:nvPicPr>
          <p:cNvPr id="41" name="Picture 40"/>
          <p:cNvPicPr/>
          <p:nvPr/>
        </p:nvPicPr>
        <p:blipFill>
          <a:blip r:embed="rId2"/>
          <a:stretch/>
        </p:blipFill>
        <p:spPr>
          <a:xfrm>
            <a:off x="3892320" y="289080"/>
            <a:ext cx="2295720" cy="1003320"/>
          </a:xfrm>
          <a:prstGeom prst="rect">
            <a:avLst/>
          </a:prstGeom>
          <a:ln>
            <a:noFill/>
          </a:ln>
        </p:spPr>
      </p:pic>
      <p:pic>
        <p:nvPicPr>
          <p:cNvPr id="42" name="Picture 41"/>
          <p:cNvPicPr/>
          <p:nvPr/>
        </p:nvPicPr>
        <p:blipFill>
          <a:blip r:embed="rId3"/>
          <a:stretch/>
        </p:blipFill>
        <p:spPr>
          <a:xfrm>
            <a:off x="3973320" y="5852160"/>
            <a:ext cx="2133360" cy="114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504360" y="13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Demodulation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6" name="Picture 235"/>
          <p:cNvPicPr/>
          <p:nvPr/>
        </p:nvPicPr>
        <p:blipFill>
          <a:blip r:embed="rId2"/>
          <a:stretch/>
        </p:blipFill>
        <p:spPr>
          <a:xfrm>
            <a:off x="360" y="1920240"/>
            <a:ext cx="10079640" cy="1923120"/>
          </a:xfrm>
          <a:prstGeom prst="rect">
            <a:avLst/>
          </a:prstGeom>
          <a:ln>
            <a:noFill/>
          </a:ln>
        </p:spPr>
      </p:pic>
      <p:sp>
        <p:nvSpPr>
          <p:cNvPr id="237" name="TextShape 2"/>
          <p:cNvSpPr txBox="1"/>
          <p:nvPr/>
        </p:nvSpPr>
        <p:spPr>
          <a:xfrm>
            <a:off x="0" y="1005840"/>
            <a:ext cx="1008000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Demodulate to get the quantity X:</a:t>
            </a: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Multiply with local oscillator:</a:t>
            </a:r>
          </a:p>
        </p:txBody>
      </p:sp>
      <p:sp>
        <p:nvSpPr>
          <p:cNvPr id="238" name="TextShape 3"/>
          <p:cNvSpPr txBox="1"/>
          <p:nvPr/>
        </p:nvSpPr>
        <p:spPr>
          <a:xfrm>
            <a:off x="0" y="3931920"/>
            <a:ext cx="10080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Low-pass filter to get the I and Q values (resp. X):</a:t>
            </a:r>
          </a:p>
        </p:txBody>
      </p:sp>
      <p:pic>
        <p:nvPicPr>
          <p:cNvPr id="239" name="Picture 238"/>
          <p:cNvPicPr/>
          <p:nvPr/>
        </p:nvPicPr>
        <p:blipFill>
          <a:blip r:embed="rId3"/>
          <a:stretch/>
        </p:blipFill>
        <p:spPr>
          <a:xfrm>
            <a:off x="3840480" y="4754880"/>
            <a:ext cx="2714400" cy="1657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504000" y="-2268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(part of) X as error signal</a:t>
            </a:r>
          </a:p>
        </p:txBody>
      </p:sp>
      <p:sp>
        <p:nvSpPr>
          <p:cNvPr id="241" name="TextShape 2"/>
          <p:cNvSpPr txBox="1"/>
          <p:nvPr/>
        </p:nvSpPr>
        <p:spPr>
          <a:xfrm>
            <a:off x="0" y="1005840"/>
            <a:ext cx="1008000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By demodulating and low pass filtering at the sideband frequency X can be measured. In Finesse a detector for demodulation already exists,  with the following code the I value (real part of X) is measured and can be used as an error signal. </a:t>
            </a:r>
          </a:p>
        </p:txBody>
      </p:sp>
      <p:pic>
        <p:nvPicPr>
          <p:cNvPr id="242" name="Picture 241"/>
          <p:cNvPicPr/>
          <p:nvPr/>
        </p:nvPicPr>
        <p:blipFill>
          <a:blip r:embed="rId2"/>
          <a:stretch/>
        </p:blipFill>
        <p:spPr>
          <a:xfrm>
            <a:off x="457200" y="2194560"/>
            <a:ext cx="3971520" cy="742680"/>
          </a:xfrm>
          <a:prstGeom prst="rect">
            <a:avLst/>
          </a:prstGeom>
          <a:ln>
            <a:noFill/>
          </a:ln>
        </p:spPr>
      </p:pic>
      <p:pic>
        <p:nvPicPr>
          <p:cNvPr id="243" name="Picture 242"/>
          <p:cNvPicPr/>
          <p:nvPr/>
        </p:nvPicPr>
        <p:blipFill>
          <a:blip r:embed="rId3"/>
          <a:stretch/>
        </p:blipFill>
        <p:spPr>
          <a:xfrm>
            <a:off x="5384520" y="3183840"/>
            <a:ext cx="4399560" cy="3017520"/>
          </a:xfrm>
          <a:prstGeom prst="rect">
            <a:avLst/>
          </a:prstGeom>
          <a:ln>
            <a:noFill/>
          </a:ln>
        </p:spPr>
      </p:pic>
      <p:pic>
        <p:nvPicPr>
          <p:cNvPr id="244" name="Picture 243"/>
          <p:cNvPicPr/>
          <p:nvPr/>
        </p:nvPicPr>
        <p:blipFill>
          <a:blip r:embed="rId4"/>
          <a:stretch/>
        </p:blipFill>
        <p:spPr>
          <a:xfrm>
            <a:off x="182880" y="3108960"/>
            <a:ext cx="4572000" cy="3162600"/>
          </a:xfrm>
          <a:prstGeom prst="rect">
            <a:avLst/>
          </a:prstGeom>
          <a:ln>
            <a:noFill/>
          </a:ln>
        </p:spPr>
      </p:pic>
      <p:sp>
        <p:nvSpPr>
          <p:cNvPr id="245" name="TextShape 3"/>
          <p:cNvSpPr txBox="1"/>
          <p:nvPr/>
        </p:nvSpPr>
        <p:spPr>
          <a:xfrm>
            <a:off x="0" y="6675120"/>
            <a:ext cx="10080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 this signal we can lock the cavity such that the power in the cavity is maximized. The sign of the error signal differs for too long/too short cavity and is not affected by laser power fluctuations.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504000" y="-2268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 there any thing that can affect the error signal in an unwanted manner?</a:t>
            </a:r>
          </a:p>
        </p:txBody>
      </p:sp>
      <p:pic>
        <p:nvPicPr>
          <p:cNvPr id="247" name="Picture 246"/>
          <p:cNvPicPr/>
          <p:nvPr/>
        </p:nvPicPr>
        <p:blipFill>
          <a:blip r:embed="rId2"/>
          <a:stretch/>
        </p:blipFill>
        <p:spPr>
          <a:xfrm>
            <a:off x="1687680" y="1419840"/>
            <a:ext cx="2142720" cy="2133360"/>
          </a:xfrm>
          <a:prstGeom prst="rect">
            <a:avLst/>
          </a:prstGeom>
          <a:ln>
            <a:noFill/>
          </a:ln>
        </p:spPr>
      </p:pic>
      <p:sp>
        <p:nvSpPr>
          <p:cNvPr id="248" name="CustomShape 2"/>
          <p:cNvSpPr/>
          <p:nvPr/>
        </p:nvSpPr>
        <p:spPr>
          <a:xfrm>
            <a:off x="1540800" y="1320840"/>
            <a:ext cx="731520" cy="677880"/>
          </a:xfrm>
          <a:prstGeom prst="ellipse">
            <a:avLst/>
          </a:prstGeom>
          <a:noFill/>
          <a:ln w="381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TextShape 3"/>
          <p:cNvSpPr txBox="1"/>
          <p:nvPr/>
        </p:nvSpPr>
        <p:spPr>
          <a:xfrm>
            <a:off x="551520" y="1416960"/>
            <a:ext cx="128016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Before only this mode</a:t>
            </a:r>
          </a:p>
        </p:txBody>
      </p:sp>
      <p:sp>
        <p:nvSpPr>
          <p:cNvPr id="250" name="TextShape 4"/>
          <p:cNvSpPr txBox="1"/>
          <p:nvPr/>
        </p:nvSpPr>
        <p:spPr>
          <a:xfrm>
            <a:off x="0" y="6877440"/>
            <a:ext cx="1005840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a different mode the error signal looks different – might lock onto the 8 0 mode by mistake 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→ problems with for example angular controls</a:t>
            </a:r>
          </a:p>
        </p:txBody>
      </p:sp>
      <p:pic>
        <p:nvPicPr>
          <p:cNvPr id="251" name="Picture 250"/>
          <p:cNvPicPr/>
          <p:nvPr/>
        </p:nvPicPr>
        <p:blipFill>
          <a:blip r:embed="rId3"/>
          <a:stretch/>
        </p:blipFill>
        <p:spPr>
          <a:xfrm>
            <a:off x="182880" y="3840480"/>
            <a:ext cx="4223160" cy="2922840"/>
          </a:xfrm>
          <a:prstGeom prst="rect">
            <a:avLst/>
          </a:prstGeom>
          <a:ln>
            <a:noFill/>
          </a:ln>
        </p:spPr>
      </p:pic>
      <p:pic>
        <p:nvPicPr>
          <p:cNvPr id="252" name="Picture 251"/>
          <p:cNvPicPr/>
          <p:nvPr/>
        </p:nvPicPr>
        <p:blipFill>
          <a:blip r:embed="rId4"/>
          <a:stretch/>
        </p:blipFill>
        <p:spPr>
          <a:xfrm>
            <a:off x="5138280" y="3840480"/>
            <a:ext cx="4367880" cy="3021480"/>
          </a:xfrm>
          <a:prstGeom prst="rect">
            <a:avLst/>
          </a:prstGeom>
          <a:ln>
            <a:noFill/>
          </a:ln>
        </p:spPr>
      </p:pic>
      <p:pic>
        <p:nvPicPr>
          <p:cNvPr id="253" name="Picture 252"/>
          <p:cNvPicPr/>
          <p:nvPr/>
        </p:nvPicPr>
        <p:blipFill>
          <a:blip r:embed="rId5"/>
          <a:stretch/>
        </p:blipFill>
        <p:spPr>
          <a:xfrm>
            <a:off x="5513400" y="1645920"/>
            <a:ext cx="3904920" cy="145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4206240" y="4591440"/>
            <a:ext cx="5029200" cy="640080"/>
          </a:xfrm>
          <a:prstGeom prst="rect">
            <a:avLst/>
          </a:prstGeom>
          <a:solidFill>
            <a:srgbClr val="FF3333">
              <a:alpha val="40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TextShape 2"/>
          <p:cNvSpPr txBox="1"/>
          <p:nvPr/>
        </p:nvSpPr>
        <p:spPr>
          <a:xfrm>
            <a:off x="504360" y="157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Laser light – not an infinitesimal line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Formula 3"/>
              <p:cNvSpPr txBox="1"/>
              <p:nvPr/>
            </p:nvSpPr>
            <p:spPr>
              <a:xfrm>
                <a:off x="3411720" y="1544040"/>
                <a:ext cx="4696560" cy="59580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charset="0"/>
                            </a:rPr>
                            <m:t>𝐸</m:t>
                          </m:r>
                        </m:e>
                      </m:acc>
                      <m:r>
                        <a:rPr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charset="0"/>
                            </a:rPr>
                            <m:t>𝑠𝑏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charset="0"/>
                                </a:rPr>
                                <m:t>𝑚𝑛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charset="0"/>
                                    </a:rPr>
                                    <m:t>𝑛𝑚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sSub>
                        <m:sSubPr>
                          <m:ctrlPr>
                            <a:rPr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charset="0"/>
                            </a:rPr>
                            <m:t>𝑚𝑛</m:t>
                          </m:r>
                        </m:sub>
                      </m:sSub>
                      <m:d>
                        <m:dPr>
                          <m:ctrlPr>
                            <a:rPr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charset="0"/>
                            </a:rPr>
                            <m:t>𝑥</m:t>
                          </m:r>
                          <m:r>
                            <a:rPr>
                              <a:latin typeface="Cambria Math" charset="0"/>
                            </a:rPr>
                            <m:t>,</m:t>
                          </m:r>
                          <m:r>
                            <a:rPr>
                              <a:latin typeface="Cambria Math" charset="0"/>
                            </a:rPr>
                            <m:t>𝑦</m:t>
                          </m:r>
                          <m:r>
                            <a:rPr>
                              <a:latin typeface="Cambria Math" charset="0"/>
                            </a:rPr>
                            <m:t>,</m:t>
                          </m:r>
                          <m:r>
                            <a:rPr>
                              <a:latin typeface="Cambria Math" charset="0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charset="0"/>
                            </a:rPr>
                            <m:t>−</m:t>
                          </m:r>
                          <m:r>
                            <a:rPr>
                              <a:latin typeface="Cambria Math" charset="0"/>
                            </a:rPr>
                            <m:t>𝑖𝑘𝑧</m:t>
                          </m:r>
                        </m:sup>
                      </m:sSup>
                      <m:sSup>
                        <m:sSupPr>
                          <m:ctrlPr>
                            <a:rPr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charset="0"/>
                            </a:rPr>
                            <m:t>𝑖</m:t>
                          </m:r>
                          <m:d>
                            <m:dPr>
                              <m:ctrlPr>
                                <a:rPr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>
                                  <a:latin typeface="Cambria Math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>
                              <a:latin typeface="Cambria Math" charset="0"/>
                            </a:rPr>
                            <m:t>𝑡</m:t>
                          </m:r>
                        </m:sup>
                      </m:sSup>
                      <m:acc>
                        <m:accPr>
                          <m:chr m:val="^"/>
                          <m:ctrlPr>
                            <a:rPr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sp>
        <p:nvSpPr>
          <p:cNvPr id="257" name="CustomShape 4"/>
          <p:cNvSpPr/>
          <p:nvPr/>
        </p:nvSpPr>
        <p:spPr>
          <a:xfrm>
            <a:off x="4615200" y="1530720"/>
            <a:ext cx="1828800" cy="457200"/>
          </a:xfrm>
          <a:prstGeom prst="rect">
            <a:avLst/>
          </a:prstGeom>
          <a:noFill/>
          <a:ln w="29160">
            <a:solidFill>
              <a:srgbClr val="00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8" name="Picture 257"/>
          <p:cNvPicPr/>
          <p:nvPr/>
        </p:nvPicPr>
        <p:blipFill>
          <a:blip r:embed="rId2"/>
          <a:stretch/>
        </p:blipFill>
        <p:spPr>
          <a:xfrm>
            <a:off x="457200" y="4598640"/>
            <a:ext cx="3499920" cy="262512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30000"/>
              </a:srgbClr>
            </a:outerShdw>
          </a:effectLst>
        </p:spPr>
      </p:pic>
      <p:sp>
        <p:nvSpPr>
          <p:cNvPr id="259" name="CustomShape 5"/>
          <p:cNvSpPr/>
          <p:nvPr/>
        </p:nvSpPr>
        <p:spPr>
          <a:xfrm>
            <a:off x="6937920" y="1531440"/>
            <a:ext cx="923400" cy="457200"/>
          </a:xfrm>
          <a:prstGeom prst="rect">
            <a:avLst/>
          </a:prstGeom>
          <a:noFill/>
          <a:ln w="29160">
            <a:solidFill>
              <a:srgbClr val="00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TextShape 6"/>
          <p:cNvSpPr txBox="1"/>
          <p:nvPr/>
        </p:nvSpPr>
        <p:spPr>
          <a:xfrm>
            <a:off x="4073040" y="2043360"/>
            <a:ext cx="242388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0" strike="noStrike" spc="-1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Complex amplitude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TextShape 7"/>
          <p:cNvSpPr txBox="1"/>
          <p:nvPr/>
        </p:nvSpPr>
        <p:spPr>
          <a:xfrm>
            <a:off x="6845400" y="2042280"/>
            <a:ext cx="246888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0" strike="noStrike" spc="-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Time dependence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Formula 8"/>
              <p:cNvSpPr txBox="1"/>
              <p:nvPr/>
            </p:nvSpPr>
            <p:spPr>
              <a:xfrm>
                <a:off x="4238280" y="4694040"/>
                <a:ext cx="4905720" cy="42660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charset="0"/>
                        </a:rPr>
                        <m:t>𝛷</m:t>
                      </m:r>
                      <m:d>
                        <m:dPr>
                          <m:ctrlPr>
                            <a:rPr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charset="0"/>
                            </a:rPr>
                            <m:t>𝑚</m:t>
                          </m:r>
                          <m:r>
                            <a:rPr>
                              <a:latin typeface="Cambria Math" charset="0"/>
                            </a:rPr>
                            <m:t>,</m:t>
                          </m:r>
                          <m:r>
                            <a:rPr>
                              <a:latin typeface="Cambria Math" charset="0"/>
                            </a:rPr>
                            <m:t>𝑛</m:t>
                          </m:r>
                          <m:r>
                            <a:rPr>
                              <a:latin typeface="Cambria Math" charset="0"/>
                            </a:rPr>
                            <m:t>;</m:t>
                          </m:r>
                          <m:r>
                            <a:rPr>
                              <a:latin typeface="Cambria Math" charset="0"/>
                            </a:rPr>
                            <m:t>𝑧</m:t>
                          </m:r>
                        </m:e>
                      </m:d>
                      <m:r>
                        <a:rPr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charset="0"/>
                            </a:rPr>
                            <m:t>𝑚</m:t>
                          </m:r>
                          <m:r>
                            <a:rPr>
                              <a:latin typeface="Cambria Math" charset="0"/>
                            </a:rPr>
                            <m:t>+</m:t>
                          </m:r>
                          <m:r>
                            <a:rPr>
                              <a:latin typeface="Cambria Math" charset="0"/>
                            </a:rPr>
                            <m:t>𝑛</m:t>
                          </m:r>
                          <m:r>
                            <a:rPr>
                              <a:latin typeface="Cambria Math" charset="0"/>
                            </a:rPr>
                            <m:t>+1</m:t>
                          </m:r>
                        </m:e>
                      </m:d>
                      <m:r>
                        <a:rPr>
                          <a:latin typeface="Cambria Math" charset="0"/>
                        </a:rPr>
                        <m:t>𝑎𝑟𝑐𝑡𝑎𝑛</m:t>
                      </m:r>
                      <m:d>
                        <m:dPr>
                          <m:ctrlPr>
                            <a:rPr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charset="0"/>
                            </a:rPr>
                            <m:t>𝜆</m:t>
                          </m:r>
                          <m:f>
                            <m:fPr>
                              <m:type m:val="lin"/>
                              <m:ctrlPr>
                                <a:rPr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>
                                  <a:latin typeface="Cambria Math" charset="0"/>
                                </a:rPr>
                                <m:t>𝜋</m:t>
                              </m:r>
                            </m:den>
                          </m:f>
                          <m:sSubSup>
                            <m:sSubSupPr>
                              <m:ctrlPr>
                                <a:rPr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>
                                  <a:latin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sp>
        <p:nvSpPr>
          <p:cNvPr id="263" name="TextShape 9"/>
          <p:cNvSpPr txBox="1"/>
          <p:nvPr/>
        </p:nvSpPr>
        <p:spPr>
          <a:xfrm>
            <a:off x="4389120" y="6583680"/>
            <a:ext cx="5577840" cy="657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2000" b="0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will see that the sensitivity of AdV is affected by this phase shift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4" name="Picture 263"/>
          <p:cNvPicPr/>
          <p:nvPr/>
        </p:nvPicPr>
        <p:blipFill>
          <a:blip r:embed="rId3"/>
          <a:stretch/>
        </p:blipFill>
        <p:spPr>
          <a:xfrm>
            <a:off x="293760" y="2745360"/>
            <a:ext cx="5748480" cy="155988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30000"/>
              </a:srgbClr>
            </a:outerShdw>
          </a:effectLst>
        </p:spPr>
      </p:pic>
      <p:sp>
        <p:nvSpPr>
          <p:cNvPr id="265" name="TextShape 10"/>
          <p:cNvSpPr txBox="1"/>
          <p:nvPr/>
        </p:nvSpPr>
        <p:spPr>
          <a:xfrm>
            <a:off x="6056640" y="2651760"/>
            <a:ext cx="4023360" cy="1008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0" strike="noStrike" spc="-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 of the laser light is made to oscillate at different frequencies: sidebands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TextShape 11"/>
          <p:cNvSpPr txBox="1"/>
          <p:nvPr/>
        </p:nvSpPr>
        <p:spPr>
          <a:xfrm>
            <a:off x="4389120" y="4813560"/>
            <a:ext cx="5107680" cy="173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Phase increases with propagation distance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Phase decreases with beam width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Line 12"/>
          <p:cNvSpPr/>
          <p:nvPr/>
        </p:nvSpPr>
        <p:spPr>
          <a:xfrm>
            <a:off x="457200" y="4389120"/>
            <a:ext cx="73152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Line 13"/>
          <p:cNvSpPr/>
          <p:nvPr/>
        </p:nvSpPr>
        <p:spPr>
          <a:xfrm flipH="1">
            <a:off x="291960" y="4589280"/>
            <a:ext cx="10440" cy="7315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TextShape 14"/>
          <p:cNvSpPr txBox="1"/>
          <p:nvPr/>
        </p:nvSpPr>
        <p:spPr>
          <a:xfrm>
            <a:off x="1155600" y="4206240"/>
            <a:ext cx="274320" cy="44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</a:p>
        </p:txBody>
      </p:sp>
      <p:sp>
        <p:nvSpPr>
          <p:cNvPr id="270" name="TextShape 15"/>
          <p:cNvSpPr txBox="1"/>
          <p:nvPr/>
        </p:nvSpPr>
        <p:spPr>
          <a:xfrm>
            <a:off x="91440" y="5303520"/>
            <a:ext cx="365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</a:p>
        </p:txBody>
      </p:sp>
      <p:sp>
        <p:nvSpPr>
          <p:cNvPr id="271" name="TextShape 16"/>
          <p:cNvSpPr txBox="1"/>
          <p:nvPr/>
        </p:nvSpPr>
        <p:spPr>
          <a:xfrm>
            <a:off x="270360" y="1573920"/>
            <a:ext cx="283860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case of plane wave:</a:t>
            </a:r>
          </a:p>
        </p:txBody>
      </p:sp>
      <p:sp>
        <p:nvSpPr>
          <p:cNvPr id="272" name="Line 17"/>
          <p:cNvSpPr/>
          <p:nvPr/>
        </p:nvSpPr>
        <p:spPr>
          <a:xfrm flipH="1">
            <a:off x="2762640" y="2286000"/>
            <a:ext cx="274320" cy="459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TextShape 18"/>
          <p:cNvSpPr txBox="1"/>
          <p:nvPr/>
        </p:nvSpPr>
        <p:spPr>
          <a:xfrm>
            <a:off x="2377440" y="2011680"/>
            <a:ext cx="881640" cy="320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</a:rPr>
              <a:t>6 MHz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Line 19"/>
          <p:cNvSpPr/>
          <p:nvPr/>
        </p:nvSpPr>
        <p:spPr>
          <a:xfrm flipH="1">
            <a:off x="457200" y="2194560"/>
            <a:ext cx="274320" cy="5508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TextShape 20"/>
          <p:cNvSpPr txBox="1"/>
          <p:nvPr/>
        </p:nvSpPr>
        <p:spPr>
          <a:xfrm>
            <a:off x="640080" y="2011680"/>
            <a:ext cx="1128600" cy="320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</a:rPr>
              <a:t>131 MHz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TextShape 21"/>
          <p:cNvSpPr txBox="1"/>
          <p:nvPr/>
        </p:nvSpPr>
        <p:spPr>
          <a:xfrm>
            <a:off x="0" y="0"/>
            <a:ext cx="923544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Remember the statement from the beginning?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504000" y="-23868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marginally stable power recycling cavity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8" name="Picture 277"/>
          <p:cNvPicPr/>
          <p:nvPr/>
        </p:nvPicPr>
        <p:blipFill>
          <a:blip r:embed="rId2"/>
          <a:stretch/>
        </p:blipFill>
        <p:spPr>
          <a:xfrm>
            <a:off x="1306800" y="743040"/>
            <a:ext cx="8433000" cy="567936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30000"/>
              </a:srgbClr>
            </a:outerShdw>
          </a:effectLst>
        </p:spPr>
      </p:pic>
      <p:sp>
        <p:nvSpPr>
          <p:cNvPr id="279" name="CustomShape 2"/>
          <p:cNvSpPr/>
          <p:nvPr/>
        </p:nvSpPr>
        <p:spPr>
          <a:xfrm>
            <a:off x="4518720" y="3358080"/>
            <a:ext cx="3017520" cy="1920240"/>
          </a:xfrm>
          <a:prstGeom prst="rect">
            <a:avLst/>
          </a:prstGeom>
          <a:noFill/>
          <a:ln w="38160">
            <a:solidFill>
              <a:srgbClr val="99FF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TextShape 3"/>
          <p:cNvSpPr txBox="1"/>
          <p:nvPr/>
        </p:nvSpPr>
        <p:spPr>
          <a:xfrm>
            <a:off x="90000" y="720000"/>
            <a:ext cx="25812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</a:rPr>
              <a:t>Higher order modes: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4"/>
          <p:cNvSpPr/>
          <p:nvPr/>
        </p:nvSpPr>
        <p:spPr>
          <a:xfrm>
            <a:off x="91440" y="720000"/>
            <a:ext cx="3474720" cy="6503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2" name="Picture 281"/>
          <p:cNvPicPr/>
          <p:nvPr/>
        </p:nvPicPr>
        <p:blipFill>
          <a:blip r:embed="rId3"/>
          <a:stretch/>
        </p:blipFill>
        <p:spPr>
          <a:xfrm>
            <a:off x="184680" y="938160"/>
            <a:ext cx="3126600" cy="234504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30000"/>
              </a:srgbClr>
            </a:outerShdw>
          </a:effectLst>
        </p:spPr>
      </p:pic>
      <p:pic>
        <p:nvPicPr>
          <p:cNvPr id="283" name="Picture 282"/>
          <p:cNvPicPr/>
          <p:nvPr/>
        </p:nvPicPr>
        <p:blipFill>
          <a:blip r:embed="rId4"/>
          <a:stretch/>
        </p:blipFill>
        <p:spPr>
          <a:xfrm>
            <a:off x="38880" y="3457440"/>
            <a:ext cx="3302280" cy="317088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30000"/>
              </a:srgbClr>
            </a:outerShdw>
          </a:effectLst>
        </p:spPr>
      </p:pic>
      <p:pic>
        <p:nvPicPr>
          <p:cNvPr id="284" name="Picture 283"/>
          <p:cNvPicPr/>
          <p:nvPr/>
        </p:nvPicPr>
        <p:blipFill>
          <a:blip r:embed="rId5"/>
          <a:stretch/>
        </p:blipFill>
        <p:spPr>
          <a:xfrm>
            <a:off x="6531120" y="5489640"/>
            <a:ext cx="3404880" cy="41760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30000"/>
              </a:srgbClr>
            </a:outerShdw>
          </a:effectLst>
        </p:spPr>
      </p:pic>
      <p:sp>
        <p:nvSpPr>
          <p:cNvPr id="285" name="TextShape 5"/>
          <p:cNvSpPr txBox="1"/>
          <p:nvPr/>
        </p:nvSpPr>
        <p:spPr>
          <a:xfrm>
            <a:off x="6208200" y="1463040"/>
            <a:ext cx="3871800" cy="137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2000" b="0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Higher order modes (HOM) can cause unstable control signals and a reduction of the sensitivity of the interferometer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TextShape 6"/>
          <p:cNvSpPr txBox="1"/>
          <p:nvPr/>
        </p:nvSpPr>
        <p:spPr>
          <a:xfrm>
            <a:off x="0" y="6858000"/>
            <a:ext cx="10080000" cy="657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Power recycling cavity shorter than the arms with larger beam waist</a:t>
            </a: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→ more likely to harbor higher order modes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504000" y="-23868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marginally stable power recycling cavity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8" name="Picture 287"/>
          <p:cNvPicPr/>
          <p:nvPr/>
        </p:nvPicPr>
        <p:blipFill>
          <a:blip r:embed="rId2"/>
          <a:stretch/>
        </p:blipFill>
        <p:spPr>
          <a:xfrm>
            <a:off x="1306800" y="743040"/>
            <a:ext cx="8433000" cy="567936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30000"/>
              </a:srgbClr>
            </a:outerShdw>
          </a:effectLst>
        </p:spPr>
      </p:pic>
      <p:sp>
        <p:nvSpPr>
          <p:cNvPr id="289" name="CustomShape 2"/>
          <p:cNvSpPr/>
          <p:nvPr/>
        </p:nvSpPr>
        <p:spPr>
          <a:xfrm>
            <a:off x="4518720" y="3358080"/>
            <a:ext cx="3017520" cy="1920240"/>
          </a:xfrm>
          <a:prstGeom prst="rect">
            <a:avLst/>
          </a:prstGeom>
          <a:noFill/>
          <a:ln w="38160">
            <a:solidFill>
              <a:srgbClr val="99FF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TextShape 3"/>
          <p:cNvSpPr txBox="1"/>
          <p:nvPr/>
        </p:nvSpPr>
        <p:spPr>
          <a:xfrm>
            <a:off x="90000" y="720000"/>
            <a:ext cx="25812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</a:rPr>
              <a:t>Higher order modes: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4"/>
          <p:cNvSpPr/>
          <p:nvPr/>
        </p:nvSpPr>
        <p:spPr>
          <a:xfrm>
            <a:off x="91440" y="720000"/>
            <a:ext cx="3474720" cy="6503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2" name="Picture 291"/>
          <p:cNvPicPr/>
          <p:nvPr/>
        </p:nvPicPr>
        <p:blipFill>
          <a:blip r:embed="rId3"/>
          <a:stretch/>
        </p:blipFill>
        <p:spPr>
          <a:xfrm>
            <a:off x="184680" y="938160"/>
            <a:ext cx="3126600" cy="234504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30000"/>
              </a:srgbClr>
            </a:outerShdw>
          </a:effectLst>
        </p:spPr>
      </p:pic>
      <p:pic>
        <p:nvPicPr>
          <p:cNvPr id="293" name="Picture 292"/>
          <p:cNvPicPr/>
          <p:nvPr/>
        </p:nvPicPr>
        <p:blipFill>
          <a:blip r:embed="rId4"/>
          <a:stretch/>
        </p:blipFill>
        <p:spPr>
          <a:xfrm>
            <a:off x="6531120" y="5489640"/>
            <a:ext cx="3404880" cy="41760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30000"/>
              </a:srgbClr>
            </a:outerShdw>
          </a:effectLst>
        </p:spPr>
      </p:pic>
      <p:sp>
        <p:nvSpPr>
          <p:cNvPr id="294" name="TextShape 5"/>
          <p:cNvSpPr txBox="1"/>
          <p:nvPr/>
        </p:nvSpPr>
        <p:spPr>
          <a:xfrm>
            <a:off x="6208200" y="1463040"/>
            <a:ext cx="3871800" cy="137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2000" b="0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Higher order modes (HOM) can cause unstable control signals and a reduction of the sensitivity of the interferometer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TextShape 6"/>
          <p:cNvSpPr txBox="1"/>
          <p:nvPr/>
        </p:nvSpPr>
        <p:spPr>
          <a:xfrm>
            <a:off x="0" y="6858000"/>
            <a:ext cx="10080000" cy="657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IMC cleanes the input light → there should be no significant contributions from higher order modes at the input</a:t>
            </a:r>
          </a:p>
        </p:txBody>
      </p:sp>
      <p:sp>
        <p:nvSpPr>
          <p:cNvPr id="296" name="CustomShape 7"/>
          <p:cNvSpPr/>
          <p:nvPr/>
        </p:nvSpPr>
        <p:spPr>
          <a:xfrm>
            <a:off x="3458160" y="851040"/>
            <a:ext cx="1022400" cy="3737520"/>
          </a:xfrm>
          <a:prstGeom prst="ellipse">
            <a:avLst/>
          </a:prstGeom>
          <a:noFill/>
          <a:ln w="38160">
            <a:solidFill>
              <a:srgbClr val="FF99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TextShape 8"/>
          <p:cNvSpPr txBox="1"/>
          <p:nvPr/>
        </p:nvSpPr>
        <p:spPr>
          <a:xfrm>
            <a:off x="182880" y="4206240"/>
            <a:ext cx="338328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IMC (input mode cleaner):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Filters out higher order modes from the input.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Where do higher order modes come from?</a:t>
            </a:r>
          </a:p>
        </p:txBody>
      </p:sp>
      <p:sp>
        <p:nvSpPr>
          <p:cNvPr id="299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Substrate inhomogeneities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Thermal lensing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Coating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Formula 3"/>
              <p:cNvSpPr txBox="1"/>
              <p:nvPr/>
            </p:nvSpPr>
            <p:spPr>
              <a:xfrm>
                <a:off x="3491280" y="3913560"/>
                <a:ext cx="2233800" cy="42012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>
                              <a:latin typeface="Cambria Math" charset="0"/>
                            </a:rPr>
                            <m:t>𝑜𝑝𝑡</m:t>
                          </m:r>
                        </m:sub>
                      </m:sSub>
                      <m:r>
                        <a:rPr>
                          <a:latin typeface="Cambria Math" charset="0"/>
                        </a:rPr>
                        <m:t>=</m:t>
                      </m:r>
                      <m:r>
                        <a:rPr>
                          <a:latin typeface="Cambria Math" charset="0"/>
                        </a:rPr>
                        <m:t>𝑛</m:t>
                      </m:r>
                      <m:d>
                        <m:dPr>
                          <m:ctrlPr>
                            <a:rPr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charset="0"/>
                            </a:rPr>
                            <m:t>𝑇</m:t>
                          </m:r>
                        </m:e>
                      </m:d>
                      <m:r>
                        <a:rPr>
                          <a:latin typeface="Cambria Math" charset="0"/>
                        </a:rPr>
                        <m:t>⋅</m:t>
                      </m:r>
                      <m:sSub>
                        <m:sSubPr>
                          <m:ctrlPr>
                            <a:rPr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>
                              <a:latin typeface="Cambria Math" charset="0"/>
                            </a:rPr>
                            <m:t>𝑔𝑒𝑜𝑚</m:t>
                          </m:r>
                        </m:sub>
                      </m:sSub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504000" y="-23868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Plan of action against higher order modes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2" name="Picture 301"/>
          <p:cNvPicPr/>
          <p:nvPr/>
        </p:nvPicPr>
        <p:blipFill>
          <a:blip r:embed="rId2"/>
          <a:stretch/>
        </p:blipFill>
        <p:spPr>
          <a:xfrm>
            <a:off x="658800" y="923040"/>
            <a:ext cx="8433000" cy="5679360"/>
          </a:xfrm>
          <a:prstGeom prst="rect">
            <a:avLst/>
          </a:prstGeom>
          <a:ln>
            <a:noFill/>
          </a:ln>
        </p:spPr>
      </p:pic>
      <p:sp>
        <p:nvSpPr>
          <p:cNvPr id="303" name="CustomShape 2"/>
          <p:cNvSpPr/>
          <p:nvPr/>
        </p:nvSpPr>
        <p:spPr>
          <a:xfrm>
            <a:off x="3870720" y="3538080"/>
            <a:ext cx="3017520" cy="1920240"/>
          </a:xfrm>
          <a:prstGeom prst="rect">
            <a:avLst/>
          </a:prstGeom>
          <a:noFill/>
          <a:ln w="38160">
            <a:solidFill>
              <a:srgbClr val="99FF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3"/>
          <p:cNvSpPr/>
          <p:nvPr/>
        </p:nvSpPr>
        <p:spPr>
          <a:xfrm>
            <a:off x="5021280" y="3471840"/>
            <a:ext cx="640080" cy="182880"/>
          </a:xfrm>
          <a:prstGeom prst="rect">
            <a:avLst/>
          </a:prstGeom>
          <a:solidFill>
            <a:srgbClr val="0066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4"/>
          <p:cNvSpPr/>
          <p:nvPr/>
        </p:nvSpPr>
        <p:spPr>
          <a:xfrm rot="5385600">
            <a:off x="5924520" y="4083840"/>
            <a:ext cx="640080" cy="182880"/>
          </a:xfrm>
          <a:prstGeom prst="rect">
            <a:avLst/>
          </a:prstGeom>
          <a:solidFill>
            <a:srgbClr val="0066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Line 5"/>
          <p:cNvSpPr/>
          <p:nvPr/>
        </p:nvSpPr>
        <p:spPr>
          <a:xfrm flipH="1">
            <a:off x="5661360" y="3288960"/>
            <a:ext cx="1188720" cy="2491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TextShape 6"/>
          <p:cNvSpPr txBox="1"/>
          <p:nvPr/>
        </p:nvSpPr>
        <p:spPr>
          <a:xfrm>
            <a:off x="6758640" y="2942640"/>
            <a:ext cx="2559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</a:rPr>
              <a:t>Compensation plates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Line 7"/>
          <p:cNvSpPr/>
          <p:nvPr/>
        </p:nvSpPr>
        <p:spPr>
          <a:xfrm flipV="1">
            <a:off x="5716800" y="4183920"/>
            <a:ext cx="457200" cy="457200"/>
          </a:xfrm>
          <a:prstGeom prst="line">
            <a:avLst/>
          </a:prstGeom>
          <a:ln w="19080">
            <a:solidFill>
              <a:srgbClr val="66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8"/>
          <p:cNvSpPr/>
          <p:nvPr/>
        </p:nvSpPr>
        <p:spPr>
          <a:xfrm rot="2758800">
            <a:off x="5567760" y="4434840"/>
            <a:ext cx="274320" cy="3657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Line 9"/>
          <p:cNvSpPr/>
          <p:nvPr/>
        </p:nvSpPr>
        <p:spPr>
          <a:xfrm flipH="1" flipV="1">
            <a:off x="5844240" y="4752000"/>
            <a:ext cx="1371600" cy="8229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TextShape 10"/>
          <p:cNvSpPr txBox="1"/>
          <p:nvPr/>
        </p:nvSpPr>
        <p:spPr>
          <a:xfrm>
            <a:off x="7242480" y="5483520"/>
            <a:ext cx="220932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</a:rPr>
              <a:t>CO</a:t>
            </a:r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</a:rPr>
              <a:t>2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</a:rPr>
              <a:t>-lasers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</a:rPr>
              <a:t>(only one shown)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Line 11"/>
          <p:cNvSpPr/>
          <p:nvPr/>
        </p:nvSpPr>
        <p:spPr>
          <a:xfrm flipH="1">
            <a:off x="2918160" y="4202280"/>
            <a:ext cx="1638360" cy="1555560"/>
          </a:xfrm>
          <a:prstGeom prst="line">
            <a:avLst/>
          </a:prstGeom>
          <a:ln w="1908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Line 12"/>
          <p:cNvSpPr/>
          <p:nvPr/>
        </p:nvSpPr>
        <p:spPr>
          <a:xfrm flipH="1">
            <a:off x="2954520" y="4688280"/>
            <a:ext cx="2377080" cy="1618200"/>
          </a:xfrm>
          <a:prstGeom prst="line">
            <a:avLst/>
          </a:prstGeom>
          <a:ln w="1908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Line 13"/>
          <p:cNvSpPr/>
          <p:nvPr/>
        </p:nvSpPr>
        <p:spPr>
          <a:xfrm>
            <a:off x="2560320" y="6309360"/>
            <a:ext cx="0" cy="10058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Line 14"/>
          <p:cNvSpPr/>
          <p:nvPr/>
        </p:nvSpPr>
        <p:spPr>
          <a:xfrm>
            <a:off x="2560320" y="7315200"/>
            <a:ext cx="53035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Line 15"/>
          <p:cNvSpPr/>
          <p:nvPr/>
        </p:nvSpPr>
        <p:spPr>
          <a:xfrm>
            <a:off x="7863840" y="6085800"/>
            <a:ext cx="0" cy="1229400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TextShape 16"/>
          <p:cNvSpPr txBox="1"/>
          <p:nvPr/>
        </p:nvSpPr>
        <p:spPr>
          <a:xfrm>
            <a:off x="4452120" y="6968880"/>
            <a:ext cx="15174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</a:rPr>
              <a:t>information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17"/>
          <p:cNvSpPr/>
          <p:nvPr/>
        </p:nvSpPr>
        <p:spPr>
          <a:xfrm>
            <a:off x="723600" y="5574960"/>
            <a:ext cx="2377440" cy="9144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</a:rPr>
              <a:t>Phase cameras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</a:rPr>
              <a:t>(sensor)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icture 318"/>
          <p:cNvPicPr/>
          <p:nvPr/>
        </p:nvPicPr>
        <p:blipFill>
          <a:blip r:embed="rId2"/>
          <a:stretch/>
        </p:blipFill>
        <p:spPr>
          <a:xfrm>
            <a:off x="231120" y="0"/>
            <a:ext cx="9618120" cy="7560000"/>
          </a:xfrm>
          <a:prstGeom prst="rect">
            <a:avLst/>
          </a:prstGeom>
          <a:ln>
            <a:noFill/>
          </a:ln>
        </p:spPr>
      </p:pic>
      <p:sp>
        <p:nvSpPr>
          <p:cNvPr id="320" name="TextShape 1"/>
          <p:cNvSpPr txBox="1"/>
          <p:nvPr/>
        </p:nvSpPr>
        <p:spPr>
          <a:xfrm>
            <a:off x="9415800" y="6828480"/>
            <a:ext cx="27684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TextShape 2"/>
          <p:cNvSpPr txBox="1"/>
          <p:nvPr/>
        </p:nvSpPr>
        <p:spPr>
          <a:xfrm>
            <a:off x="4516560" y="4510800"/>
            <a:ext cx="5397840" cy="79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wasdee"/>
              </a:rPr>
              <a:t>Scan the laser front with Archimedean spiral to get phase and amplitude maps.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1056600" y="5760720"/>
            <a:ext cx="2875320" cy="731520"/>
          </a:xfrm>
          <a:prstGeom prst="rect">
            <a:avLst/>
          </a:prstGeom>
          <a:solidFill>
            <a:srgbClr val="AEA79F">
              <a:alpha val="50000"/>
            </a:srgbClr>
          </a:solidFill>
          <a:ln>
            <a:solidFill>
              <a:srgbClr val="AEA79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TextShape 4"/>
          <p:cNvSpPr txBox="1"/>
          <p:nvPr/>
        </p:nvSpPr>
        <p:spPr>
          <a:xfrm>
            <a:off x="1056600" y="5669280"/>
            <a:ext cx="287532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wasdee"/>
              </a:rPr>
              <a:t>Typical beam size</a:t>
            </a: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wasdee"/>
              </a:rPr>
              <a:t>833 μm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wasdee"/>
              </a:rPr>
              <a:t>PD aperture 55 μm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5"/>
          <p:cNvSpPr/>
          <p:nvPr/>
        </p:nvSpPr>
        <p:spPr>
          <a:xfrm>
            <a:off x="9415800" y="6828480"/>
            <a:ext cx="276840" cy="27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800" y="0"/>
                </a:moveTo>
                <a:lnTo>
                  <a:pt x="21600" y="10800"/>
                </a:lnTo>
                <a:lnTo>
                  <a:pt x="10800" y="21600"/>
                </a:lnTo>
                <a:lnTo>
                  <a:pt x="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Demodulation for PC</a:t>
            </a:r>
          </a:p>
        </p:txBody>
      </p:sp>
      <p:sp>
        <p:nvSpPr>
          <p:cNvPr id="326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Add computation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04000" y="-9468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Overview</a:t>
            </a:r>
          </a:p>
        </p:txBody>
      </p:sp>
      <p:sp>
        <p:nvSpPr>
          <p:cNvPr id="44" name="TextShape 2"/>
          <p:cNvSpPr txBox="1"/>
          <p:nvPr/>
        </p:nvSpPr>
        <p:spPr>
          <a:xfrm>
            <a:off x="504000" y="1013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Cavity control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Effect of thermal effects on the cavity control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Thermal compensation system and the </a:t>
            </a: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phase cameras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" name="Picture 44"/>
          <p:cNvPicPr/>
          <p:nvPr/>
        </p:nvPicPr>
        <p:blipFill>
          <a:blip r:embed="rId2"/>
          <a:stretch/>
        </p:blipFill>
        <p:spPr>
          <a:xfrm>
            <a:off x="-6480" y="3378600"/>
            <a:ext cx="10079640" cy="4616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Picture 326"/>
          <p:cNvPicPr/>
          <p:nvPr/>
        </p:nvPicPr>
        <p:blipFill>
          <a:blip r:embed="rId2"/>
          <a:stretch/>
        </p:blipFill>
        <p:spPr>
          <a:xfrm>
            <a:off x="700560" y="613080"/>
            <a:ext cx="3657600" cy="3090600"/>
          </a:xfrm>
          <a:prstGeom prst="rect">
            <a:avLst/>
          </a:prstGeom>
          <a:ln>
            <a:noFill/>
          </a:ln>
        </p:spPr>
      </p:pic>
      <p:pic>
        <p:nvPicPr>
          <p:cNvPr id="328" name="Picture 327"/>
          <p:cNvPicPr/>
          <p:nvPr/>
        </p:nvPicPr>
        <p:blipFill>
          <a:blip r:embed="rId3"/>
          <a:stretch/>
        </p:blipFill>
        <p:spPr>
          <a:xfrm>
            <a:off x="756000" y="4137480"/>
            <a:ext cx="3657600" cy="2560320"/>
          </a:xfrm>
          <a:prstGeom prst="rect">
            <a:avLst/>
          </a:prstGeom>
          <a:ln>
            <a:noFill/>
          </a:ln>
        </p:spPr>
      </p:pic>
      <p:pic>
        <p:nvPicPr>
          <p:cNvPr id="329" name="Picture 328"/>
          <p:cNvPicPr/>
          <p:nvPr/>
        </p:nvPicPr>
        <p:blipFill>
          <a:blip r:embed="rId4"/>
          <a:stretch/>
        </p:blipFill>
        <p:spPr>
          <a:xfrm>
            <a:off x="5465520" y="613080"/>
            <a:ext cx="3657600" cy="3145680"/>
          </a:xfrm>
          <a:prstGeom prst="rect">
            <a:avLst/>
          </a:prstGeom>
          <a:ln>
            <a:noFill/>
          </a:ln>
        </p:spPr>
      </p:pic>
      <p:pic>
        <p:nvPicPr>
          <p:cNvPr id="330" name="Picture 329"/>
          <p:cNvPicPr/>
          <p:nvPr/>
        </p:nvPicPr>
        <p:blipFill>
          <a:blip r:embed="rId5"/>
          <a:stretch/>
        </p:blipFill>
        <p:spPr>
          <a:xfrm>
            <a:off x="5579280" y="4137480"/>
            <a:ext cx="3657600" cy="2606040"/>
          </a:xfrm>
          <a:prstGeom prst="rect">
            <a:avLst/>
          </a:prstGeom>
          <a:ln>
            <a:noFill/>
          </a:ln>
        </p:spPr>
      </p:pic>
      <p:sp>
        <p:nvSpPr>
          <p:cNvPr id="331" name="TextShape 1"/>
          <p:cNvSpPr txBox="1"/>
          <p:nvPr/>
        </p:nvSpPr>
        <p:spPr>
          <a:xfrm>
            <a:off x="0" y="0"/>
            <a:ext cx="10080000" cy="45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Amplitude maps</a:t>
            </a:r>
          </a:p>
        </p:txBody>
      </p:sp>
      <p:sp>
        <p:nvSpPr>
          <p:cNvPr id="332" name="TextShape 2"/>
          <p:cNvSpPr txBox="1"/>
          <p:nvPr/>
        </p:nvSpPr>
        <p:spPr>
          <a:xfrm>
            <a:off x="0" y="6910560"/>
            <a:ext cx="10080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 of amplitude maps for carrier and sideband from the Nikhef Prototype.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504000" y="13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Phase maps</a:t>
            </a:r>
          </a:p>
        </p:txBody>
      </p:sp>
      <p:pic>
        <p:nvPicPr>
          <p:cNvPr id="334" name="Picture 333"/>
          <p:cNvPicPr/>
          <p:nvPr/>
        </p:nvPicPr>
        <p:blipFill>
          <a:blip r:embed="rId2"/>
          <a:stretch/>
        </p:blipFill>
        <p:spPr>
          <a:xfrm>
            <a:off x="5669280" y="1371600"/>
            <a:ext cx="4400280" cy="3828600"/>
          </a:xfrm>
          <a:prstGeom prst="rect">
            <a:avLst/>
          </a:prstGeom>
          <a:ln>
            <a:noFill/>
          </a:ln>
        </p:spPr>
      </p:pic>
      <p:pic>
        <p:nvPicPr>
          <p:cNvPr id="335" name="Picture 334"/>
          <p:cNvPicPr/>
          <p:nvPr/>
        </p:nvPicPr>
        <p:blipFill>
          <a:blip r:embed="rId3"/>
          <a:stretch/>
        </p:blipFill>
        <p:spPr>
          <a:xfrm>
            <a:off x="0" y="1383480"/>
            <a:ext cx="4400280" cy="3828600"/>
          </a:xfrm>
          <a:prstGeom prst="rect">
            <a:avLst/>
          </a:prstGeom>
          <a:ln>
            <a:noFill/>
          </a:ln>
        </p:spPr>
      </p:pic>
      <p:sp>
        <p:nvSpPr>
          <p:cNvPr id="336" name="TextShape 2"/>
          <p:cNvSpPr txBox="1"/>
          <p:nvPr/>
        </p:nvSpPr>
        <p:spPr>
          <a:xfrm>
            <a:off x="0" y="6035040"/>
            <a:ext cx="101498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Buried inside the phase maps is distance information – and thus information on the thermal effects that altered the effective path length.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Picture 336"/>
          <p:cNvPicPr/>
          <p:nvPr/>
        </p:nvPicPr>
        <p:blipFill>
          <a:blip r:embed="rId2"/>
          <a:stretch/>
        </p:blipFill>
        <p:spPr>
          <a:xfrm>
            <a:off x="5187960" y="1444320"/>
            <a:ext cx="4867920" cy="3468960"/>
          </a:xfrm>
          <a:prstGeom prst="rect">
            <a:avLst/>
          </a:prstGeom>
          <a:ln>
            <a:noFill/>
          </a:ln>
        </p:spPr>
      </p:pic>
      <p:pic>
        <p:nvPicPr>
          <p:cNvPr id="338" name="Picture 337"/>
          <p:cNvPicPr/>
          <p:nvPr/>
        </p:nvPicPr>
        <p:blipFill>
          <a:blip r:embed="rId3"/>
          <a:stretch/>
        </p:blipFill>
        <p:spPr>
          <a:xfrm>
            <a:off x="-71640" y="1438560"/>
            <a:ext cx="5649480" cy="3637080"/>
          </a:xfrm>
          <a:prstGeom prst="rect">
            <a:avLst/>
          </a:prstGeom>
          <a:ln>
            <a:noFill/>
          </a:ln>
        </p:spPr>
      </p:pic>
      <p:sp>
        <p:nvSpPr>
          <p:cNvPr id="339" name="TextShape 1"/>
          <p:cNvSpPr txBox="1"/>
          <p:nvPr/>
        </p:nvSpPr>
        <p:spPr>
          <a:xfrm>
            <a:off x="0" y="0"/>
            <a:ext cx="10080000" cy="45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Phase images dominated by the scanner</a:t>
            </a:r>
          </a:p>
        </p:txBody>
      </p:sp>
      <p:sp>
        <p:nvSpPr>
          <p:cNvPr id="340" name="TextShape 2"/>
          <p:cNvSpPr txBox="1"/>
          <p:nvPr/>
        </p:nvSpPr>
        <p:spPr>
          <a:xfrm>
            <a:off x="0" y="5943600"/>
            <a:ext cx="101498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Phase images are dominated by the scanner – either calibrate for scanner effect or work with relative phase images (phase of sideband – phase of carrier).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TextShape 2"/>
          <p:cNvSpPr txBox="1"/>
          <p:nvPr/>
        </p:nvSpPr>
        <p:spPr>
          <a:xfrm>
            <a:off x="1645920" y="3291840"/>
            <a:ext cx="73152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 a movie of the amplitude images over time for the two ports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Show phase movies if they look sensible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621000" y="292608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Following slides wont be used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504000" y="13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Reminder of the working principle of a cavity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Formula 2"/>
              <p:cNvSpPr txBox="1"/>
              <p:nvPr/>
            </p:nvSpPr>
            <p:spPr>
              <a:xfrm>
                <a:off x="5882040" y="2173680"/>
                <a:ext cx="2819880" cy="31860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>
                              <a:latin typeface="Cambria Math" charset="0"/>
                            </a:rPr>
                            <m:t>𝑖𝑛𝑠</m:t>
                          </m:r>
                        </m:sub>
                      </m:sSub>
                      <m:r>
                        <a:rPr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charset="0"/>
                            </a:rPr>
                            <m:t>𝑎𝑠</m:t>
                          </m:r>
                        </m:sub>
                        <m:sup>
                          <m:r>
                            <a:rPr>
                              <a:latin typeface="Cambria Math" charset="0"/>
                            </a:rPr>
                            <m:t>1</m:t>
                          </m:r>
                        </m:sup>
                      </m:sSubSup>
                      <m:sSubSup>
                        <m:sSubSupPr>
                          <m:ctrlPr>
                            <a:rPr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charset="0"/>
                            </a:rPr>
                            <m:t>𝑠𝑎</m:t>
                          </m:r>
                        </m:sub>
                        <m:sup>
                          <m:r>
                            <a:rPr>
                              <a:latin typeface="Cambria Math" charset="0"/>
                            </a:rPr>
                            <m:t>1</m:t>
                          </m:r>
                        </m:sup>
                      </m:sSubSup>
                      <m:sSub>
                        <m:sSubPr>
                          <m:ctrlPr>
                            <a:rPr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>
                              <a:latin typeface="Cambria Math" charset="0"/>
                            </a:rPr>
                            <m:t>𝑖𝑛𝑐</m:t>
                          </m:r>
                        </m:sub>
                      </m:sSub>
                      <m:r>
                        <a:rPr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>
                              <a:latin typeface="Cambria Math" charset="0"/>
                            </a:rPr>
                            <m:t>𝑎𝑠</m:t>
                          </m:r>
                        </m:sub>
                        <m:sup>
                          <m:r>
                            <a:rPr>
                              <a:latin typeface="Cambria Math" charset="0"/>
                            </a:rPr>
                            <m:t>1</m:t>
                          </m:r>
                        </m:sup>
                      </m:sSubSup>
                      <m:sSubSup>
                        <m:sSubSupPr>
                          <m:ctrlPr>
                            <a:rPr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>
                              <a:latin typeface="Cambria Math" charset="0"/>
                            </a:rPr>
                            <m:t>𝑎𝑠</m:t>
                          </m:r>
                        </m:sub>
                        <m:sup>
                          <m:r>
                            <a:rPr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charset="0"/>
                            </a:rPr>
                            <m:t>2</m:t>
                          </m:r>
                          <m:r>
                            <a:rPr>
                              <a:latin typeface="Cambria Math" charset="0"/>
                            </a:rPr>
                            <m:t>𝑖𝑘𝐿</m:t>
                          </m:r>
                        </m:sup>
                      </m:sSup>
                      <m:sSub>
                        <m:sSubPr>
                          <m:ctrlPr>
                            <a:rPr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>
                              <a:latin typeface="Cambria Math" charset="0"/>
                            </a:rPr>
                            <m:t>𝑖𝑛𝑠</m:t>
                          </m:r>
                        </m:sub>
                      </m:sSub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6" name="Formula 3"/>
              <p:cNvSpPr txBox="1"/>
              <p:nvPr/>
            </p:nvSpPr>
            <p:spPr>
              <a:xfrm>
                <a:off x="746640" y="3879000"/>
                <a:ext cx="719640" cy="359640"/>
              </a:xfrm>
              <a:prstGeom prst="rect">
                <a:avLst/>
              </a:prstGeom>
            </p:spPr>
            <p:txBody>
              <a:bodyPr/>
              <a:lstStyle/>
              <a:p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Formula 4"/>
              <p:cNvSpPr txBox="1"/>
              <p:nvPr/>
            </p:nvSpPr>
            <p:spPr>
              <a:xfrm>
                <a:off x="5882040" y="2626200"/>
                <a:ext cx="2349720" cy="67068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charset="0"/>
                        </a:rPr>
                        <m:t>→</m:t>
                      </m:r>
                      <m:sSub>
                        <m:sSubPr>
                          <m:ctrlPr>
                            <a:rPr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>
                              <a:latin typeface="Cambria Math" charset="0"/>
                            </a:rPr>
                            <m:t>𝑖𝑛𝑠</m:t>
                          </m:r>
                        </m:sub>
                      </m:sSub>
                      <m:r>
                        <a:rPr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>
                                  <a:latin typeface="Cambria Math" charset="0"/>
                                </a:rPr>
                                <m:t>𝑎𝑠</m:t>
                              </m:r>
                            </m:sub>
                            <m:sup>
                              <m:r>
                                <a:rPr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>
                                  <a:latin typeface="Cambria Math" charset="0"/>
                                </a:rPr>
                                <m:t>𝑠𝑎</m:t>
                              </m:r>
                            </m:sub>
                            <m:sup>
                              <m:r>
                                <a:rPr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>
                              <a:latin typeface="Cambria Math" charset="0"/>
                            </a:rPr>
                            <m:t>1+</m:t>
                          </m:r>
                          <m:sSubSup>
                            <m:sSubSupPr>
                              <m:ctrlPr>
                                <a:rPr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>
                                  <a:latin typeface="Cambria Math" charset="0"/>
                                </a:rPr>
                                <m:t>𝑎𝑠</m:t>
                              </m:r>
                            </m:sub>
                            <m:sup>
                              <m:r>
                                <a:rPr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>
                                  <a:latin typeface="Cambria Math" charset="0"/>
                                </a:rPr>
                                <m:t>𝑎𝑠</m:t>
                              </m:r>
                            </m:sub>
                            <m:sup>
                              <m:r>
                                <a:rPr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>
                                  <a:latin typeface="Cambria Math" charset="0"/>
                                </a:rPr>
                                <m:t>𝑖𝑘𝐿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>
                              <a:latin typeface="Cambria Math" charset="0"/>
                            </a:rPr>
                            <m:t>𝑖𝑛𝑐</m:t>
                          </m:r>
                        </m:sub>
                      </m:sSub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sp>
        <p:nvSpPr>
          <p:cNvPr id="348" name="CustomShape 5"/>
          <p:cNvSpPr/>
          <p:nvPr/>
        </p:nvSpPr>
        <p:spPr>
          <a:xfrm>
            <a:off x="1265400" y="2529000"/>
            <a:ext cx="320040" cy="137268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6"/>
          <p:cNvSpPr/>
          <p:nvPr/>
        </p:nvSpPr>
        <p:spPr>
          <a:xfrm>
            <a:off x="3909600" y="2529000"/>
            <a:ext cx="319680" cy="137268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Line 7"/>
          <p:cNvSpPr/>
          <p:nvPr/>
        </p:nvSpPr>
        <p:spPr>
          <a:xfrm>
            <a:off x="1585440" y="3221280"/>
            <a:ext cx="2324160" cy="0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TextShape 8"/>
          <p:cNvSpPr txBox="1"/>
          <p:nvPr/>
        </p:nvSpPr>
        <p:spPr>
          <a:xfrm>
            <a:off x="1202400" y="2206080"/>
            <a:ext cx="58464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TextShape 9"/>
          <p:cNvSpPr txBox="1"/>
          <p:nvPr/>
        </p:nvSpPr>
        <p:spPr>
          <a:xfrm>
            <a:off x="3810600" y="2206080"/>
            <a:ext cx="50076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TextShape 10"/>
          <p:cNvSpPr txBox="1"/>
          <p:nvPr/>
        </p:nvSpPr>
        <p:spPr>
          <a:xfrm>
            <a:off x="2573640" y="2771280"/>
            <a:ext cx="3196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</a:p>
        </p:txBody>
      </p:sp>
      <p:sp>
        <p:nvSpPr>
          <p:cNvPr id="354" name="CustomShape 11"/>
          <p:cNvSpPr/>
          <p:nvPr/>
        </p:nvSpPr>
        <p:spPr>
          <a:xfrm>
            <a:off x="1585440" y="2707560"/>
            <a:ext cx="2324160" cy="1049760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Line 12"/>
          <p:cNvSpPr/>
          <p:nvPr/>
        </p:nvSpPr>
        <p:spPr>
          <a:xfrm>
            <a:off x="1602360" y="2609640"/>
            <a:ext cx="1039320" cy="0"/>
          </a:xfrm>
          <a:prstGeom prst="line">
            <a:avLst/>
          </a:prstGeom>
          <a:ln>
            <a:solidFill>
              <a:srgbClr val="FF3333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Line 13"/>
          <p:cNvSpPr/>
          <p:nvPr/>
        </p:nvSpPr>
        <p:spPr>
          <a:xfrm>
            <a:off x="4246200" y="2609640"/>
            <a:ext cx="1039320" cy="0"/>
          </a:xfrm>
          <a:prstGeom prst="line">
            <a:avLst/>
          </a:prstGeom>
          <a:ln>
            <a:solidFill>
              <a:srgbClr val="FF3333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Line 14"/>
          <p:cNvSpPr/>
          <p:nvPr/>
        </p:nvSpPr>
        <p:spPr>
          <a:xfrm>
            <a:off x="185760" y="2609640"/>
            <a:ext cx="1039320" cy="0"/>
          </a:xfrm>
          <a:prstGeom prst="line">
            <a:avLst/>
          </a:prstGeom>
          <a:ln>
            <a:solidFill>
              <a:srgbClr val="FF3333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" name="Formula 15"/>
              <p:cNvSpPr txBox="1"/>
              <p:nvPr/>
            </p:nvSpPr>
            <p:spPr>
              <a:xfrm>
                <a:off x="5882040" y="3534480"/>
                <a:ext cx="2018520" cy="31860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charset="0"/>
                        </a:rPr>
                        <m:t>→</m:t>
                      </m:r>
                      <m:sSub>
                        <m:sSubPr>
                          <m:ctrlPr>
                            <a:rPr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>
                              <a:latin typeface="Cambria Math" charset="0"/>
                            </a:rPr>
                            <m:t>𝑡𝑟𝑎𝑛𝑠</m:t>
                          </m:r>
                        </m:sub>
                      </m:sSub>
                      <m:r>
                        <a:rPr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>
                              <a:latin typeface="Cambria Math" charset="0"/>
                            </a:rPr>
                            <m:t>𝑖𝑛𝑠</m:t>
                          </m:r>
                        </m:sub>
                      </m:sSub>
                      <m:sSubSup>
                        <m:sSubSupPr>
                          <m:ctrlPr>
                            <a:rPr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charset="0"/>
                            </a:rPr>
                            <m:t>𝑎𝑠</m:t>
                          </m:r>
                        </m:sub>
                        <m:sup>
                          <m:r>
                            <a:rPr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charset="0"/>
                            </a:rPr>
                            <m:t>𝑠𝑎</m:t>
                          </m:r>
                        </m:sub>
                        <m:sup>
                          <m:r>
                            <a:rPr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charset="0"/>
                            </a:rPr>
                            <m:t>𝑖𝑘𝐿</m:t>
                          </m:r>
                        </m:sup>
                      </m:sSup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sp>
        <p:nvSpPr>
          <p:cNvPr id="359" name="TextShape 16"/>
          <p:cNvSpPr txBox="1"/>
          <p:nvPr/>
        </p:nvSpPr>
        <p:spPr>
          <a:xfrm>
            <a:off x="91440" y="2318760"/>
            <a:ext cx="5598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inc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TextShape 17"/>
          <p:cNvSpPr txBox="1"/>
          <p:nvPr/>
        </p:nvSpPr>
        <p:spPr>
          <a:xfrm>
            <a:off x="2218320" y="2214720"/>
            <a:ext cx="53568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TextShape 18"/>
          <p:cNvSpPr txBox="1"/>
          <p:nvPr/>
        </p:nvSpPr>
        <p:spPr>
          <a:xfrm>
            <a:off x="4691520" y="2214720"/>
            <a:ext cx="69768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Line 19"/>
          <p:cNvSpPr/>
          <p:nvPr/>
        </p:nvSpPr>
        <p:spPr>
          <a:xfrm flipH="1">
            <a:off x="185760" y="3468240"/>
            <a:ext cx="1039320" cy="0"/>
          </a:xfrm>
          <a:prstGeom prst="line">
            <a:avLst/>
          </a:prstGeom>
          <a:ln>
            <a:solidFill>
              <a:srgbClr val="FF3333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TextShape 20"/>
          <p:cNvSpPr txBox="1"/>
          <p:nvPr/>
        </p:nvSpPr>
        <p:spPr>
          <a:xfrm>
            <a:off x="91440" y="3049920"/>
            <a:ext cx="5598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4" name="Formula 21"/>
              <p:cNvSpPr txBox="1"/>
              <p:nvPr/>
            </p:nvSpPr>
            <p:spPr>
              <a:xfrm>
                <a:off x="5882040" y="4130280"/>
                <a:ext cx="3136680" cy="31860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charset="0"/>
                        </a:rPr>
                        <m:t>→</m:t>
                      </m:r>
                      <m:sSub>
                        <m:sSubPr>
                          <m:ctrlPr>
                            <a:rPr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>
                              <a:latin typeface="Cambria Math" charset="0"/>
                            </a:rPr>
                            <m:t>𝑟𝑒𝑓𝑙</m:t>
                          </m:r>
                        </m:sub>
                      </m:sSub>
                      <m:r>
                        <a:rPr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charset="0"/>
                            </a:rPr>
                            <m:t>𝑖𝑟</m:t>
                          </m:r>
                        </m:e>
                        <m:sub>
                          <m:r>
                            <a:rPr>
                              <a:latin typeface="Cambria Math" charset="0"/>
                            </a:rPr>
                            <m:t>𝑎𝑠</m:t>
                          </m:r>
                        </m:sub>
                        <m:sup>
                          <m:r>
                            <a:rPr>
                              <a:latin typeface="Cambria Math" charset="0"/>
                            </a:rPr>
                            <m:t>1</m:t>
                          </m:r>
                        </m:sup>
                      </m:sSubSup>
                      <m:sSub>
                        <m:sSubPr>
                          <m:ctrlPr>
                            <a:rPr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>
                              <a:latin typeface="Cambria Math" charset="0"/>
                            </a:rPr>
                            <m:t>𝑖𝑛𝑐</m:t>
                          </m:r>
                        </m:sub>
                      </m:sSub>
                      <m:r>
                        <a:rPr>
                          <a:latin typeface="Cambria Math" charset="0"/>
                        </a:rPr>
                        <m:t>+</m:t>
                      </m:r>
                      <m:sSubSup>
                        <m:sSubSupPr>
                          <m:ctrlPr>
                            <a:rPr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charset="0"/>
                            </a:rPr>
                            <m:t>𝑖𝑟</m:t>
                          </m:r>
                        </m:e>
                        <m:sub>
                          <m:r>
                            <a:rPr>
                              <a:latin typeface="Cambria Math" charset="0"/>
                            </a:rPr>
                            <m:t>𝑎𝑠</m:t>
                          </m:r>
                        </m:sub>
                        <m:sup>
                          <m:r>
                            <a:rPr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charset="0"/>
                            </a:rPr>
                            <m:t>𝑎𝑠</m:t>
                          </m:r>
                        </m:sub>
                        <m:sup>
                          <m:r>
                            <a:rPr>
                              <a:latin typeface="Cambria Math" charset="0"/>
                            </a:rPr>
                            <m:t>1</m:t>
                          </m:r>
                        </m:sup>
                      </m:sSubSup>
                      <m:sSubSup>
                        <m:sSubSupPr>
                          <m:ctrlPr>
                            <a:rPr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charset="0"/>
                            </a:rPr>
                            <m:t>𝑠𝑎</m:t>
                          </m:r>
                        </m:sub>
                        <m:sup>
                          <m:r>
                            <a:rPr>
                              <a:latin typeface="Cambria Math" charset="0"/>
                            </a:rPr>
                            <m:t>1</m:t>
                          </m:r>
                        </m:sup>
                      </m:sSubSup>
                      <m:sSup>
                        <m:sSupPr>
                          <m:ctrlPr>
                            <a:rPr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charset="0"/>
                            </a:rPr>
                            <m:t>2</m:t>
                          </m:r>
                          <m:r>
                            <a:rPr>
                              <a:latin typeface="Cambria Math" charset="0"/>
                            </a:rPr>
                            <m:t>𝑖𝑘𝐿</m:t>
                          </m:r>
                        </m:sup>
                      </m:sSup>
                      <m:sSub>
                        <m:sSubPr>
                          <m:ctrlPr>
                            <a:rPr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>
                              <a:latin typeface="Cambria Math" charset="0"/>
                            </a:rPr>
                            <m:t>𝑖𝑛𝑠</m:t>
                          </m:r>
                        </m:sub>
                      </m:sSub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sp>
        <p:nvSpPr>
          <p:cNvPr id="365" name="TextShape 22"/>
          <p:cNvSpPr txBox="1"/>
          <p:nvPr/>
        </p:nvSpPr>
        <p:spPr>
          <a:xfrm>
            <a:off x="0" y="1296720"/>
            <a:ext cx="10080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interferometric gravitational wave detectors several cavities are employed. This slide is an overview of the basic physics involved in cavities. For simplicity plane waves are used. </a:t>
            </a:r>
          </a:p>
        </p:txBody>
      </p:sp>
      <p:sp>
        <p:nvSpPr>
          <p:cNvPr id="366" name="TextShape 23"/>
          <p:cNvSpPr txBox="1"/>
          <p:nvPr/>
        </p:nvSpPr>
        <p:spPr>
          <a:xfrm>
            <a:off x="182880" y="4480560"/>
            <a:ext cx="38404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Plugging values into the equations:</a:t>
            </a:r>
          </a:p>
        </p:txBody>
      </p:sp>
      <p:pic>
        <p:nvPicPr>
          <p:cNvPr id="367" name="Picture 366"/>
          <p:cNvPicPr/>
          <p:nvPr/>
        </p:nvPicPr>
        <p:blipFill>
          <a:blip r:embed="rId2"/>
          <a:stretch/>
        </p:blipFill>
        <p:spPr>
          <a:xfrm>
            <a:off x="58320" y="4919760"/>
            <a:ext cx="5511600" cy="2486880"/>
          </a:xfrm>
          <a:prstGeom prst="rect">
            <a:avLst/>
          </a:prstGeom>
          <a:ln>
            <a:noFill/>
          </a:ln>
        </p:spPr>
      </p:pic>
      <p:sp>
        <p:nvSpPr>
          <p:cNvPr id="368" name="CustomShape 24"/>
          <p:cNvSpPr/>
          <p:nvPr/>
        </p:nvSpPr>
        <p:spPr>
          <a:xfrm>
            <a:off x="5672160" y="5367600"/>
            <a:ext cx="4227840" cy="1280160"/>
          </a:xfrm>
          <a:prstGeom prst="rect">
            <a:avLst/>
          </a:prstGeom>
          <a:solidFill>
            <a:srgbClr val="99FF66">
              <a:alpha val="40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electric field amplitude and thus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power depend on the length of the cavity.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principle cavities should be usable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 measure the distance between two mirrors.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5912640" y="6420240"/>
            <a:ext cx="3931920" cy="1041840"/>
          </a:xfrm>
          <a:prstGeom prst="rect">
            <a:avLst/>
          </a:prstGeom>
          <a:solidFill>
            <a:srgbClr val="99FF66">
              <a:alpha val="40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Already with this super simple model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see that temperature effects can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alter the laser power at the different 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locations in/outside the cavity.</a:t>
            </a:r>
          </a:p>
        </p:txBody>
      </p:sp>
      <p:sp>
        <p:nvSpPr>
          <p:cNvPr id="370" name="TextShape 2"/>
          <p:cNvSpPr txBox="1"/>
          <p:nvPr/>
        </p:nvSpPr>
        <p:spPr>
          <a:xfrm>
            <a:off x="504000" y="13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Effect of temperature on the simple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Formula 3"/>
              <p:cNvSpPr txBox="1"/>
              <p:nvPr/>
            </p:nvSpPr>
            <p:spPr>
              <a:xfrm>
                <a:off x="746640" y="7047000"/>
                <a:ext cx="719640" cy="359640"/>
              </a:xfrm>
              <a:prstGeom prst="rect">
                <a:avLst/>
              </a:prstGeom>
            </p:spPr>
            <p:txBody>
              <a:bodyPr/>
              <a:lstStyle/>
              <a:p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sp>
        <p:nvSpPr>
          <p:cNvPr id="372" name="CustomShape 4"/>
          <p:cNvSpPr/>
          <p:nvPr/>
        </p:nvSpPr>
        <p:spPr>
          <a:xfrm>
            <a:off x="1265400" y="5697000"/>
            <a:ext cx="320040" cy="137268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5"/>
          <p:cNvSpPr/>
          <p:nvPr/>
        </p:nvSpPr>
        <p:spPr>
          <a:xfrm>
            <a:off x="3909600" y="5697000"/>
            <a:ext cx="319680" cy="137268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Line 6"/>
          <p:cNvSpPr/>
          <p:nvPr/>
        </p:nvSpPr>
        <p:spPr>
          <a:xfrm>
            <a:off x="1585440" y="6389280"/>
            <a:ext cx="2324160" cy="0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TextShape 7"/>
          <p:cNvSpPr txBox="1"/>
          <p:nvPr/>
        </p:nvSpPr>
        <p:spPr>
          <a:xfrm>
            <a:off x="1202400" y="5374080"/>
            <a:ext cx="58464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TextShape 8"/>
          <p:cNvSpPr txBox="1"/>
          <p:nvPr/>
        </p:nvSpPr>
        <p:spPr>
          <a:xfrm>
            <a:off x="3810600" y="5374080"/>
            <a:ext cx="50076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TextShape 9"/>
          <p:cNvSpPr txBox="1"/>
          <p:nvPr/>
        </p:nvSpPr>
        <p:spPr>
          <a:xfrm>
            <a:off x="2573640" y="5939280"/>
            <a:ext cx="3196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</a:p>
        </p:txBody>
      </p:sp>
      <p:sp>
        <p:nvSpPr>
          <p:cNvPr id="378" name="CustomShape 10"/>
          <p:cNvSpPr/>
          <p:nvPr/>
        </p:nvSpPr>
        <p:spPr>
          <a:xfrm>
            <a:off x="1585440" y="5875560"/>
            <a:ext cx="2324160" cy="1049760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Line 11"/>
          <p:cNvSpPr/>
          <p:nvPr/>
        </p:nvSpPr>
        <p:spPr>
          <a:xfrm>
            <a:off x="1602360" y="5777640"/>
            <a:ext cx="1039320" cy="0"/>
          </a:xfrm>
          <a:prstGeom prst="line">
            <a:avLst/>
          </a:prstGeom>
          <a:ln>
            <a:solidFill>
              <a:srgbClr val="FF3333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Line 12"/>
          <p:cNvSpPr/>
          <p:nvPr/>
        </p:nvSpPr>
        <p:spPr>
          <a:xfrm>
            <a:off x="4246200" y="5777640"/>
            <a:ext cx="1039320" cy="0"/>
          </a:xfrm>
          <a:prstGeom prst="line">
            <a:avLst/>
          </a:prstGeom>
          <a:ln>
            <a:solidFill>
              <a:srgbClr val="FF3333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Line 13"/>
          <p:cNvSpPr/>
          <p:nvPr/>
        </p:nvSpPr>
        <p:spPr>
          <a:xfrm>
            <a:off x="185760" y="5777640"/>
            <a:ext cx="1039320" cy="0"/>
          </a:xfrm>
          <a:prstGeom prst="line">
            <a:avLst/>
          </a:prstGeom>
          <a:ln>
            <a:solidFill>
              <a:srgbClr val="FF3333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2" name="TextShape 14"/>
          <p:cNvSpPr txBox="1"/>
          <p:nvPr/>
        </p:nvSpPr>
        <p:spPr>
          <a:xfrm>
            <a:off x="91440" y="5486760"/>
            <a:ext cx="5598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inc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TextShape 15"/>
          <p:cNvSpPr txBox="1"/>
          <p:nvPr/>
        </p:nvSpPr>
        <p:spPr>
          <a:xfrm>
            <a:off x="2218320" y="5382720"/>
            <a:ext cx="53568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TextShape 16"/>
          <p:cNvSpPr txBox="1"/>
          <p:nvPr/>
        </p:nvSpPr>
        <p:spPr>
          <a:xfrm>
            <a:off x="4691520" y="5382720"/>
            <a:ext cx="69768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Line 17"/>
          <p:cNvSpPr/>
          <p:nvPr/>
        </p:nvSpPr>
        <p:spPr>
          <a:xfrm flipH="1">
            <a:off x="185760" y="6636240"/>
            <a:ext cx="1039320" cy="0"/>
          </a:xfrm>
          <a:prstGeom prst="line">
            <a:avLst/>
          </a:prstGeom>
          <a:ln>
            <a:solidFill>
              <a:srgbClr val="FF3333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TextShape 18"/>
          <p:cNvSpPr txBox="1"/>
          <p:nvPr/>
        </p:nvSpPr>
        <p:spPr>
          <a:xfrm>
            <a:off x="91440" y="6217920"/>
            <a:ext cx="5598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TextShape 19"/>
          <p:cNvSpPr txBox="1"/>
          <p:nvPr/>
        </p:nvSpPr>
        <p:spPr>
          <a:xfrm>
            <a:off x="-2160" y="1296720"/>
            <a:ext cx="10080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interferometric gravitational wave detectors several cavities are employed. This slide is an overview of the basic physics involved in cavities. For simplicity plane waves are used. </a:t>
            </a:r>
          </a:p>
        </p:txBody>
      </p:sp>
      <p:sp>
        <p:nvSpPr>
          <p:cNvPr id="388" name="CustomShape 20"/>
          <p:cNvSpPr/>
          <p:nvPr/>
        </p:nvSpPr>
        <p:spPr>
          <a:xfrm>
            <a:off x="-13680" y="3789360"/>
            <a:ext cx="4585680" cy="1257840"/>
          </a:xfrm>
          <a:prstGeom prst="rect">
            <a:avLst/>
          </a:prstGeom>
          <a:solidFill>
            <a:srgbClr val="FF3333">
              <a:alpha val="40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Small note of warning: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optics you have reflectivity and reflectance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Reflectivity: how much amplitude is reflected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Reflectance: how much power is reflected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similarly for transmissivity and transmittance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TextShape 21"/>
          <p:cNvSpPr txBox="1"/>
          <p:nvPr/>
        </p:nvSpPr>
        <p:spPr>
          <a:xfrm>
            <a:off x="127440" y="2034360"/>
            <a:ext cx="4114800" cy="162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Reflectivity and transmissivity 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given by the Fresnel equations, depend on: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Material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Polarization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Propagation direction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temperature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0" name="Picture 389"/>
          <p:cNvPicPr/>
          <p:nvPr/>
        </p:nvPicPr>
        <p:blipFill>
          <a:blip r:embed="rId2"/>
          <a:stretch/>
        </p:blipFill>
        <p:spPr>
          <a:xfrm>
            <a:off x="5597280" y="4439520"/>
            <a:ext cx="4278240" cy="1930680"/>
          </a:xfrm>
          <a:prstGeom prst="rect">
            <a:avLst/>
          </a:prstGeom>
          <a:ln>
            <a:noFill/>
          </a:ln>
        </p:spPr>
      </p:pic>
      <p:sp>
        <p:nvSpPr>
          <p:cNvPr id="391" name="TextShape 22"/>
          <p:cNvSpPr txBox="1"/>
          <p:nvPr/>
        </p:nvSpPr>
        <p:spPr>
          <a:xfrm>
            <a:off x="5564160" y="4023360"/>
            <a:ext cx="38404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Plugging values into the equations:</a:t>
            </a:r>
          </a:p>
        </p:txBody>
      </p:sp>
      <p:sp>
        <p:nvSpPr>
          <p:cNvPr id="392" name="TextShape 23"/>
          <p:cNvSpPr txBox="1"/>
          <p:nvPr/>
        </p:nvSpPr>
        <p:spPr>
          <a:xfrm>
            <a:off x="8304480" y="5869440"/>
            <a:ext cx="1005840" cy="29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lang="en-US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= 1.45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CustomShape 24"/>
          <p:cNvSpPr/>
          <p:nvPr/>
        </p:nvSpPr>
        <p:spPr>
          <a:xfrm>
            <a:off x="5120640" y="2014560"/>
            <a:ext cx="4663440" cy="1920240"/>
          </a:xfrm>
          <a:prstGeom prst="rect">
            <a:avLst/>
          </a:prstGeom>
          <a:solidFill>
            <a:srgbClr val="729FCF">
              <a:alpha val="40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Temperature changes affect: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shape of mirror 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(heating mirrors makes them bulge outwards)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refractive index: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due to temperature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due to bulging outwards</a:t>
            </a: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360" y="157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Laser light – not an infinitesimal line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Formula 2"/>
              <p:cNvSpPr txBox="1"/>
              <p:nvPr/>
            </p:nvSpPr>
            <p:spPr>
              <a:xfrm>
                <a:off x="3411720" y="1544040"/>
                <a:ext cx="4696560" cy="59580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charset="0"/>
                            </a:rPr>
                            <m:t>𝐸</m:t>
                          </m:r>
                        </m:e>
                      </m:acc>
                      <m:r>
                        <a:rPr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charset="0"/>
                            </a:rPr>
                            <m:t>𝑠𝑏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charset="0"/>
                                </a:rPr>
                                <m:t>𝑚𝑛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charset="0"/>
                                    </a:rPr>
                                    <m:t>𝑛𝑚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sSub>
                        <m:sSubPr>
                          <m:ctrlPr>
                            <a:rPr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charset="0"/>
                            </a:rPr>
                            <m:t>𝑚𝑛</m:t>
                          </m:r>
                        </m:sub>
                      </m:sSub>
                      <m:d>
                        <m:dPr>
                          <m:ctrlPr>
                            <a:rPr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charset="0"/>
                            </a:rPr>
                            <m:t>𝑥</m:t>
                          </m:r>
                          <m:r>
                            <a:rPr>
                              <a:latin typeface="Cambria Math" charset="0"/>
                            </a:rPr>
                            <m:t>,</m:t>
                          </m:r>
                          <m:r>
                            <a:rPr>
                              <a:latin typeface="Cambria Math" charset="0"/>
                            </a:rPr>
                            <m:t>𝑦</m:t>
                          </m:r>
                          <m:r>
                            <a:rPr>
                              <a:latin typeface="Cambria Math" charset="0"/>
                            </a:rPr>
                            <m:t>,</m:t>
                          </m:r>
                          <m:r>
                            <a:rPr>
                              <a:latin typeface="Cambria Math" charset="0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charset="0"/>
                            </a:rPr>
                            <m:t>−</m:t>
                          </m:r>
                          <m:r>
                            <a:rPr>
                              <a:latin typeface="Cambria Math" charset="0"/>
                            </a:rPr>
                            <m:t>𝑖𝑘𝑧</m:t>
                          </m:r>
                        </m:sup>
                      </m:sSup>
                      <m:sSup>
                        <m:sSupPr>
                          <m:ctrlPr>
                            <a:rPr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charset="0"/>
                            </a:rPr>
                            <m:t>𝑖</m:t>
                          </m:r>
                          <m:d>
                            <m:dPr>
                              <m:ctrlPr>
                                <a:rPr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>
                                  <a:latin typeface="Cambria Math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>
                              <a:latin typeface="Cambria Math" charset="0"/>
                            </a:rPr>
                            <m:t>𝑡</m:t>
                          </m:r>
                        </m:sup>
                      </m:sSup>
                      <m:acc>
                        <m:accPr>
                          <m:chr m:val="^"/>
                          <m:ctrlPr>
                            <a:rPr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sp>
        <p:nvSpPr>
          <p:cNvPr id="48" name="CustomShape 3"/>
          <p:cNvSpPr/>
          <p:nvPr/>
        </p:nvSpPr>
        <p:spPr>
          <a:xfrm>
            <a:off x="4615200" y="1530720"/>
            <a:ext cx="1828800" cy="457200"/>
          </a:xfrm>
          <a:prstGeom prst="rect">
            <a:avLst/>
          </a:prstGeom>
          <a:noFill/>
          <a:ln w="29160">
            <a:solidFill>
              <a:srgbClr val="00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" name="Picture 48"/>
          <p:cNvPicPr/>
          <p:nvPr/>
        </p:nvPicPr>
        <p:blipFill>
          <a:blip r:embed="rId2"/>
          <a:stretch/>
        </p:blipFill>
        <p:spPr>
          <a:xfrm>
            <a:off x="457200" y="4598640"/>
            <a:ext cx="3499920" cy="262512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30000"/>
              </a:srgbClr>
            </a:outerShdw>
          </a:effectLst>
        </p:spPr>
      </p:pic>
      <p:sp>
        <p:nvSpPr>
          <p:cNvPr id="50" name="CustomShape 4"/>
          <p:cNvSpPr/>
          <p:nvPr/>
        </p:nvSpPr>
        <p:spPr>
          <a:xfrm>
            <a:off x="6937920" y="1531440"/>
            <a:ext cx="923400" cy="457200"/>
          </a:xfrm>
          <a:prstGeom prst="rect">
            <a:avLst/>
          </a:prstGeom>
          <a:noFill/>
          <a:ln w="29160">
            <a:solidFill>
              <a:srgbClr val="00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TextShape 5"/>
          <p:cNvSpPr txBox="1"/>
          <p:nvPr/>
        </p:nvSpPr>
        <p:spPr>
          <a:xfrm>
            <a:off x="4073040" y="2043360"/>
            <a:ext cx="2423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0" strike="noStrike" spc="-1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Abyssinica SIL"/>
              </a:rPr>
              <a:t>Complex amplitude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TextShape 6"/>
          <p:cNvSpPr txBox="1"/>
          <p:nvPr/>
        </p:nvSpPr>
        <p:spPr>
          <a:xfrm>
            <a:off x="6845400" y="2042280"/>
            <a:ext cx="2468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0" strike="noStrike" spc="-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byssinica SIL"/>
              </a:rPr>
              <a:t>Time dependence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Formula 7"/>
              <p:cNvSpPr txBox="1"/>
              <p:nvPr/>
            </p:nvSpPr>
            <p:spPr>
              <a:xfrm>
                <a:off x="4238280" y="4694040"/>
                <a:ext cx="4905720" cy="42660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charset="0"/>
                        </a:rPr>
                        <m:t>𝛷</m:t>
                      </m:r>
                      <m:d>
                        <m:dPr>
                          <m:ctrlPr>
                            <a:rPr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charset="0"/>
                            </a:rPr>
                            <m:t>𝑚</m:t>
                          </m:r>
                          <m:r>
                            <a:rPr>
                              <a:latin typeface="Cambria Math" charset="0"/>
                            </a:rPr>
                            <m:t>,</m:t>
                          </m:r>
                          <m:r>
                            <a:rPr>
                              <a:latin typeface="Cambria Math" charset="0"/>
                            </a:rPr>
                            <m:t>𝑛</m:t>
                          </m:r>
                          <m:r>
                            <a:rPr>
                              <a:latin typeface="Cambria Math" charset="0"/>
                            </a:rPr>
                            <m:t>;</m:t>
                          </m:r>
                          <m:r>
                            <a:rPr>
                              <a:latin typeface="Cambria Math" charset="0"/>
                            </a:rPr>
                            <m:t>𝑧</m:t>
                          </m:r>
                        </m:e>
                      </m:d>
                      <m:r>
                        <a:rPr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charset="0"/>
                            </a:rPr>
                            <m:t>𝑚</m:t>
                          </m:r>
                          <m:r>
                            <a:rPr>
                              <a:latin typeface="Cambria Math" charset="0"/>
                            </a:rPr>
                            <m:t>+</m:t>
                          </m:r>
                          <m:r>
                            <a:rPr>
                              <a:latin typeface="Cambria Math" charset="0"/>
                            </a:rPr>
                            <m:t>𝑛</m:t>
                          </m:r>
                          <m:r>
                            <a:rPr>
                              <a:latin typeface="Cambria Math" charset="0"/>
                            </a:rPr>
                            <m:t>+1</m:t>
                          </m:r>
                        </m:e>
                      </m:d>
                      <m:r>
                        <a:rPr>
                          <a:latin typeface="Cambria Math" charset="0"/>
                        </a:rPr>
                        <m:t>𝑎𝑟𝑐𝑡𝑎𝑛</m:t>
                      </m:r>
                      <m:d>
                        <m:dPr>
                          <m:ctrlPr>
                            <a:rPr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charset="0"/>
                            </a:rPr>
                            <m:t>𝜆</m:t>
                          </m:r>
                          <m:f>
                            <m:fPr>
                              <m:type m:val="lin"/>
                              <m:ctrlPr>
                                <a:rPr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>
                                  <a:latin typeface="Cambria Math" charset="0"/>
                                </a:rPr>
                                <m:t>𝜋</m:t>
                              </m:r>
                            </m:den>
                          </m:f>
                          <m:sSubSup>
                            <m:sSubSupPr>
                              <m:ctrlPr>
                                <a:rPr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>
                                  <a:latin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sp>
        <p:nvSpPr>
          <p:cNvPr id="54" name="TextShape 8"/>
          <p:cNvSpPr txBox="1"/>
          <p:nvPr/>
        </p:nvSpPr>
        <p:spPr>
          <a:xfrm>
            <a:off x="4389120" y="6583680"/>
            <a:ext cx="6035040" cy="657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2000" b="0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will see that the sensitivity of AdV is affected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2000" b="0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by this phase shift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" name="Picture 54"/>
          <p:cNvPicPr/>
          <p:nvPr/>
        </p:nvPicPr>
        <p:blipFill>
          <a:blip r:embed="rId3"/>
          <a:stretch/>
        </p:blipFill>
        <p:spPr>
          <a:xfrm>
            <a:off x="293760" y="2745360"/>
            <a:ext cx="5748480" cy="155988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30000"/>
              </a:srgbClr>
            </a:outerShdw>
          </a:effectLst>
        </p:spPr>
      </p:pic>
      <p:sp>
        <p:nvSpPr>
          <p:cNvPr id="56" name="TextShape 9"/>
          <p:cNvSpPr txBox="1"/>
          <p:nvPr/>
        </p:nvSpPr>
        <p:spPr>
          <a:xfrm>
            <a:off x="6056640" y="2651760"/>
            <a:ext cx="4023360" cy="1008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0" strike="noStrike" spc="-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 of the laser light is made to oscillate at different frequencies: sidebands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TextShape 10"/>
          <p:cNvSpPr txBox="1"/>
          <p:nvPr/>
        </p:nvSpPr>
        <p:spPr>
          <a:xfrm>
            <a:off x="4389120" y="4813560"/>
            <a:ext cx="5107680" cy="173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Phase increases with propagation distance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Phase decreases with beam width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Line 11"/>
          <p:cNvSpPr/>
          <p:nvPr/>
        </p:nvSpPr>
        <p:spPr>
          <a:xfrm>
            <a:off x="457200" y="4389120"/>
            <a:ext cx="73152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Line 12"/>
          <p:cNvSpPr/>
          <p:nvPr/>
        </p:nvSpPr>
        <p:spPr>
          <a:xfrm flipH="1">
            <a:off x="291960" y="4589280"/>
            <a:ext cx="10440" cy="7315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TextShape 13"/>
          <p:cNvSpPr txBox="1"/>
          <p:nvPr/>
        </p:nvSpPr>
        <p:spPr>
          <a:xfrm>
            <a:off x="1155600" y="4206240"/>
            <a:ext cx="274320" cy="44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</a:p>
        </p:txBody>
      </p:sp>
      <p:sp>
        <p:nvSpPr>
          <p:cNvPr id="61" name="TextShape 14"/>
          <p:cNvSpPr txBox="1"/>
          <p:nvPr/>
        </p:nvSpPr>
        <p:spPr>
          <a:xfrm>
            <a:off x="91440" y="5303520"/>
            <a:ext cx="365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</a:p>
        </p:txBody>
      </p:sp>
      <p:sp>
        <p:nvSpPr>
          <p:cNvPr id="62" name="TextShape 15"/>
          <p:cNvSpPr txBox="1"/>
          <p:nvPr/>
        </p:nvSpPr>
        <p:spPr>
          <a:xfrm>
            <a:off x="270360" y="1573920"/>
            <a:ext cx="283860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case of plane wave:</a:t>
            </a:r>
          </a:p>
        </p:txBody>
      </p:sp>
      <p:sp>
        <p:nvSpPr>
          <p:cNvPr id="63" name="Line 16"/>
          <p:cNvSpPr/>
          <p:nvPr/>
        </p:nvSpPr>
        <p:spPr>
          <a:xfrm flipH="1">
            <a:off x="2762640" y="2286000"/>
            <a:ext cx="274320" cy="459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TextShape 17"/>
          <p:cNvSpPr txBox="1"/>
          <p:nvPr/>
        </p:nvSpPr>
        <p:spPr>
          <a:xfrm>
            <a:off x="2377440" y="2011680"/>
            <a:ext cx="881640" cy="320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</a:rPr>
              <a:t>6 MHz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Line 18"/>
          <p:cNvSpPr/>
          <p:nvPr/>
        </p:nvSpPr>
        <p:spPr>
          <a:xfrm flipH="1">
            <a:off x="457200" y="2194560"/>
            <a:ext cx="274320" cy="5508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TextShape 19"/>
          <p:cNvSpPr txBox="1"/>
          <p:nvPr/>
        </p:nvSpPr>
        <p:spPr>
          <a:xfrm>
            <a:off x="640080" y="2011680"/>
            <a:ext cx="1128600" cy="320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</a:rPr>
              <a:t>131 MHz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504000" y="229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Simulating cavities - Finesse</a:t>
            </a:r>
          </a:p>
        </p:txBody>
      </p:sp>
      <p:sp>
        <p:nvSpPr>
          <p:cNvPr id="68" name="TextShape 2"/>
          <p:cNvSpPr txBox="1"/>
          <p:nvPr/>
        </p:nvSpPr>
        <p:spPr>
          <a:xfrm>
            <a:off x="0" y="1748160"/>
            <a:ext cx="10080000" cy="1108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would be far too tedious (if not impossible) to compute something as complicated as a gravitational wave detector by hand. Therefore, several simulation tools are available, amongst which Finesse. All further computations in this presentation are done in Finesse. </a:t>
            </a:r>
          </a:p>
        </p:txBody>
      </p:sp>
      <p:sp>
        <p:nvSpPr>
          <p:cNvPr id="69" name="TextShape 3"/>
          <p:cNvSpPr txBox="1"/>
          <p:nvPr/>
        </p:nvSpPr>
        <p:spPr>
          <a:xfrm>
            <a:off x="0" y="2864880"/>
            <a:ext cx="10080000" cy="162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Finesse can be downloaded (for free!) here: 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http://www.gwoptics.org/finesse/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python wrapper can be found here (yes – again for free!): 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http://www.gwoptics.org/pykat/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 can be found here: 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4"/>
              </a:rPr>
              <a:t>http://www.gwoptics.org/finesse/examples/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TextShape 4"/>
          <p:cNvSpPr txBox="1"/>
          <p:nvPr/>
        </p:nvSpPr>
        <p:spPr>
          <a:xfrm>
            <a:off x="0" y="5161680"/>
            <a:ext cx="10080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learn about some of the parameters the following slides follow roughly the Virgo arm example</a:t>
            </a:r>
          </a:p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(thus the parameters deviate slightly from AdV)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4705200" y="5754960"/>
            <a:ext cx="6400800" cy="1981440"/>
          </a:xfrm>
          <a:prstGeom prst="rect">
            <a:avLst/>
          </a:prstGeom>
          <a:ln>
            <a:noFill/>
          </a:ln>
        </p:spPr>
      </p:pic>
      <p:sp>
        <p:nvSpPr>
          <p:cNvPr id="72" name="Line 1"/>
          <p:cNvSpPr/>
          <p:nvPr/>
        </p:nvSpPr>
        <p:spPr>
          <a:xfrm flipV="1">
            <a:off x="4841280" y="1463040"/>
            <a:ext cx="3114000" cy="18360"/>
          </a:xfrm>
          <a:prstGeom prst="line">
            <a:avLst/>
          </a:prstGeom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Line 2"/>
          <p:cNvSpPr/>
          <p:nvPr/>
        </p:nvSpPr>
        <p:spPr>
          <a:xfrm>
            <a:off x="3221280" y="1481400"/>
            <a:ext cx="1371600" cy="0"/>
          </a:xfrm>
          <a:prstGeom prst="line">
            <a:avLst/>
          </a:prstGeom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Line 3"/>
          <p:cNvSpPr/>
          <p:nvPr/>
        </p:nvSpPr>
        <p:spPr>
          <a:xfrm>
            <a:off x="1097280" y="1481400"/>
            <a:ext cx="1371600" cy="0"/>
          </a:xfrm>
          <a:prstGeom prst="line">
            <a:avLst/>
          </a:prstGeom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TextShape 4"/>
          <p:cNvSpPr txBox="1"/>
          <p:nvPr/>
        </p:nvSpPr>
        <p:spPr>
          <a:xfrm>
            <a:off x="-144000" y="-238680"/>
            <a:ext cx="4572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Overview of exercise cavity that we want to control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CustomShape 5"/>
          <p:cNvSpPr/>
          <p:nvPr/>
        </p:nvSpPr>
        <p:spPr>
          <a:xfrm>
            <a:off x="91440" y="1194480"/>
            <a:ext cx="1097280" cy="6177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I1: 6.5 W</a:t>
            </a:r>
          </a:p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1064 nm</a:t>
            </a:r>
          </a:p>
        </p:txBody>
      </p:sp>
      <p:sp>
        <p:nvSpPr>
          <p:cNvPr id="77" name="CustomShape 6"/>
          <p:cNvSpPr/>
          <p:nvPr/>
        </p:nvSpPr>
        <p:spPr>
          <a:xfrm>
            <a:off x="1164240" y="1432800"/>
            <a:ext cx="91440" cy="91440"/>
          </a:xfrm>
          <a:prstGeom prst="ellipse">
            <a:avLst/>
          </a:pr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TextShape 7"/>
          <p:cNvSpPr txBox="1"/>
          <p:nvPr/>
        </p:nvSpPr>
        <p:spPr>
          <a:xfrm>
            <a:off x="1116720" y="1116720"/>
            <a:ext cx="7315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TextShape 8"/>
          <p:cNvSpPr txBox="1"/>
          <p:nvPr/>
        </p:nvSpPr>
        <p:spPr>
          <a:xfrm>
            <a:off x="1255680" y="1524240"/>
            <a:ext cx="12801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s1: 5 m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9"/>
          <p:cNvSpPr/>
          <p:nvPr/>
        </p:nvSpPr>
        <p:spPr>
          <a:xfrm>
            <a:off x="2468880" y="1280160"/>
            <a:ext cx="914400" cy="4572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eom1</a:t>
            </a:r>
          </a:p>
        </p:txBody>
      </p:sp>
      <p:sp>
        <p:nvSpPr>
          <p:cNvPr id="81" name="CustomShape 10"/>
          <p:cNvSpPr/>
          <p:nvPr/>
        </p:nvSpPr>
        <p:spPr>
          <a:xfrm>
            <a:off x="2424600" y="1433160"/>
            <a:ext cx="91440" cy="91440"/>
          </a:xfrm>
          <a:prstGeom prst="ellipse">
            <a:avLst/>
          </a:pr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11"/>
          <p:cNvSpPr/>
          <p:nvPr/>
        </p:nvSpPr>
        <p:spPr>
          <a:xfrm>
            <a:off x="4555440" y="822960"/>
            <a:ext cx="365760" cy="12747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12"/>
          <p:cNvSpPr/>
          <p:nvPr/>
        </p:nvSpPr>
        <p:spPr>
          <a:xfrm>
            <a:off x="4879440" y="822960"/>
            <a:ext cx="77760" cy="1274760"/>
          </a:xfrm>
          <a:prstGeom prst="rect">
            <a:avLst/>
          </a:prstGeom>
          <a:solidFill>
            <a:srgbClr val="3333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13"/>
          <p:cNvSpPr/>
          <p:nvPr/>
        </p:nvSpPr>
        <p:spPr>
          <a:xfrm flipH="1">
            <a:off x="7399440" y="822960"/>
            <a:ext cx="365760" cy="12747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14"/>
          <p:cNvSpPr/>
          <p:nvPr/>
        </p:nvSpPr>
        <p:spPr>
          <a:xfrm flipH="1">
            <a:off x="7363440" y="822960"/>
            <a:ext cx="77760" cy="1274760"/>
          </a:xfrm>
          <a:prstGeom prst="rect">
            <a:avLst/>
          </a:prstGeom>
          <a:solidFill>
            <a:srgbClr val="3333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TextShape 15"/>
          <p:cNvSpPr txBox="1"/>
          <p:nvPr/>
        </p:nvSpPr>
        <p:spPr>
          <a:xfrm>
            <a:off x="5433840" y="2446560"/>
            <a:ext cx="444168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maxtem 0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sets the basis for the intensity distribution of the laser light:</a:t>
            </a:r>
          </a:p>
        </p:txBody>
      </p:sp>
      <p:pic>
        <p:nvPicPr>
          <p:cNvPr id="87" name="Picture 86"/>
          <p:cNvPicPr/>
          <p:nvPr/>
        </p:nvPicPr>
        <p:blipFill>
          <a:blip r:embed="rId3"/>
          <a:stretch/>
        </p:blipFill>
        <p:spPr>
          <a:xfrm>
            <a:off x="6583680" y="3147840"/>
            <a:ext cx="2142720" cy="2133360"/>
          </a:xfrm>
          <a:prstGeom prst="rect">
            <a:avLst/>
          </a:prstGeom>
          <a:ln>
            <a:noFill/>
          </a:ln>
        </p:spPr>
      </p:pic>
      <p:sp>
        <p:nvSpPr>
          <p:cNvPr id="88" name="TextShape 16"/>
          <p:cNvSpPr txBox="1"/>
          <p:nvPr/>
        </p:nvSpPr>
        <p:spPr>
          <a:xfrm>
            <a:off x="1764720" y="1116720"/>
            <a:ext cx="7790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nEO1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17"/>
          <p:cNvSpPr/>
          <p:nvPr/>
        </p:nvSpPr>
        <p:spPr>
          <a:xfrm>
            <a:off x="3360960" y="1433520"/>
            <a:ext cx="91440" cy="91440"/>
          </a:xfrm>
          <a:prstGeom prst="ellipse">
            <a:avLst/>
          </a:pr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18"/>
          <p:cNvSpPr/>
          <p:nvPr/>
        </p:nvSpPr>
        <p:spPr>
          <a:xfrm>
            <a:off x="4513320" y="1433880"/>
            <a:ext cx="91440" cy="91440"/>
          </a:xfrm>
          <a:prstGeom prst="ellipse">
            <a:avLst/>
          </a:pr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19"/>
          <p:cNvSpPr/>
          <p:nvPr/>
        </p:nvSpPr>
        <p:spPr>
          <a:xfrm>
            <a:off x="4837680" y="1434240"/>
            <a:ext cx="91440" cy="91440"/>
          </a:xfrm>
          <a:prstGeom prst="ellipse">
            <a:avLst/>
          </a:pr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0"/>
          <p:cNvSpPr/>
          <p:nvPr/>
        </p:nvSpPr>
        <p:spPr>
          <a:xfrm>
            <a:off x="4909680" y="1434240"/>
            <a:ext cx="91440" cy="91440"/>
          </a:xfrm>
          <a:prstGeom prst="ellipse">
            <a:avLst/>
          </a:pr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21"/>
          <p:cNvSpPr/>
          <p:nvPr/>
        </p:nvSpPr>
        <p:spPr>
          <a:xfrm>
            <a:off x="7286040" y="1434600"/>
            <a:ext cx="91440" cy="91440"/>
          </a:xfrm>
          <a:prstGeom prst="ellipse">
            <a:avLst/>
          </a:pr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22"/>
          <p:cNvSpPr/>
          <p:nvPr/>
        </p:nvSpPr>
        <p:spPr>
          <a:xfrm>
            <a:off x="7394400" y="1434960"/>
            <a:ext cx="91440" cy="91440"/>
          </a:xfrm>
          <a:prstGeom prst="ellipse">
            <a:avLst/>
          </a:pr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23"/>
          <p:cNvSpPr/>
          <p:nvPr/>
        </p:nvSpPr>
        <p:spPr>
          <a:xfrm>
            <a:off x="7718760" y="1435320"/>
            <a:ext cx="91440" cy="91440"/>
          </a:xfrm>
          <a:prstGeom prst="ellipse">
            <a:avLst/>
          </a:pr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4"/>
          <p:cNvSpPr/>
          <p:nvPr/>
        </p:nvSpPr>
        <p:spPr>
          <a:xfrm>
            <a:off x="6436800" y="3048840"/>
            <a:ext cx="731520" cy="677880"/>
          </a:xfrm>
          <a:prstGeom prst="ellipse">
            <a:avLst/>
          </a:prstGeom>
          <a:noFill/>
          <a:ln w="381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TextShape 25"/>
          <p:cNvSpPr txBox="1"/>
          <p:nvPr/>
        </p:nvSpPr>
        <p:spPr>
          <a:xfrm>
            <a:off x="5447520" y="3144960"/>
            <a:ext cx="128016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now only this mode</a:t>
            </a:r>
          </a:p>
        </p:txBody>
      </p:sp>
      <p:sp>
        <p:nvSpPr>
          <p:cNvPr id="98" name="CustomShape 26"/>
          <p:cNvSpPr/>
          <p:nvPr/>
        </p:nvSpPr>
        <p:spPr>
          <a:xfrm>
            <a:off x="5029200" y="5320080"/>
            <a:ext cx="2194560" cy="21945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9" name="Picture 98"/>
          <p:cNvPicPr/>
          <p:nvPr/>
        </p:nvPicPr>
        <p:blipFill>
          <a:blip r:embed="rId4"/>
          <a:stretch/>
        </p:blipFill>
        <p:spPr>
          <a:xfrm>
            <a:off x="3240" y="2169720"/>
            <a:ext cx="5264280" cy="5397480"/>
          </a:xfrm>
          <a:prstGeom prst="rect">
            <a:avLst/>
          </a:prstGeom>
          <a:ln>
            <a:noFill/>
          </a:ln>
        </p:spPr>
      </p:pic>
      <p:sp>
        <p:nvSpPr>
          <p:cNvPr id="100" name="CustomShape 27"/>
          <p:cNvSpPr/>
          <p:nvPr/>
        </p:nvSpPr>
        <p:spPr>
          <a:xfrm>
            <a:off x="7981200" y="5464080"/>
            <a:ext cx="3265920" cy="21945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Line 28"/>
          <p:cNvSpPr/>
          <p:nvPr/>
        </p:nvSpPr>
        <p:spPr>
          <a:xfrm>
            <a:off x="7223760" y="7018560"/>
            <a:ext cx="1097280" cy="0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TextShape 29"/>
          <p:cNvSpPr txBox="1"/>
          <p:nvPr/>
        </p:nvSpPr>
        <p:spPr>
          <a:xfrm>
            <a:off x="8196480" y="7018560"/>
            <a:ext cx="91440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 [Hz]</a:t>
            </a:r>
          </a:p>
        </p:txBody>
      </p:sp>
      <p:sp>
        <p:nvSpPr>
          <p:cNvPr id="103" name="TextShape 30"/>
          <p:cNvSpPr txBox="1"/>
          <p:nvPr/>
        </p:nvSpPr>
        <p:spPr>
          <a:xfrm>
            <a:off x="5250960" y="5336640"/>
            <a:ext cx="475488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 eom1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adds sidebands at the frequency fMI, with modulation index 0.1 and order 1:</a:t>
            </a:r>
          </a:p>
        </p:txBody>
      </p:sp>
      <p:sp>
        <p:nvSpPr>
          <p:cNvPr id="104" name="Line 31"/>
          <p:cNvSpPr/>
          <p:nvPr/>
        </p:nvSpPr>
        <p:spPr>
          <a:xfrm>
            <a:off x="7315200" y="7220880"/>
            <a:ext cx="274320" cy="0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Line 32"/>
          <p:cNvSpPr/>
          <p:nvPr/>
        </p:nvSpPr>
        <p:spPr>
          <a:xfrm>
            <a:off x="7603200" y="7220880"/>
            <a:ext cx="274320" cy="0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TextShape 33"/>
          <p:cNvSpPr txBox="1"/>
          <p:nvPr/>
        </p:nvSpPr>
        <p:spPr>
          <a:xfrm>
            <a:off x="6009840" y="7256880"/>
            <a:ext cx="20116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6.264080 MHz</a:t>
            </a:r>
          </a:p>
        </p:txBody>
      </p:sp>
      <p:sp>
        <p:nvSpPr>
          <p:cNvPr id="107" name="TextShape 34"/>
          <p:cNvSpPr txBox="1"/>
          <p:nvPr/>
        </p:nvSpPr>
        <p:spPr>
          <a:xfrm>
            <a:off x="3312720" y="1117080"/>
            <a:ext cx="7790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nEO2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Line 35"/>
          <p:cNvSpPr/>
          <p:nvPr/>
        </p:nvSpPr>
        <p:spPr>
          <a:xfrm>
            <a:off x="7483680" y="6012720"/>
            <a:ext cx="0" cy="861840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TextShape 36"/>
          <p:cNvSpPr txBox="1"/>
          <p:nvPr/>
        </p:nvSpPr>
        <p:spPr>
          <a:xfrm>
            <a:off x="7223760" y="6287040"/>
            <a:ext cx="54864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</a:p>
        </p:txBody>
      </p:sp>
      <p:sp>
        <p:nvSpPr>
          <p:cNvPr id="110" name="Line 37"/>
          <p:cNvSpPr/>
          <p:nvPr/>
        </p:nvSpPr>
        <p:spPr>
          <a:xfrm flipH="1" flipV="1">
            <a:off x="8053200" y="6688800"/>
            <a:ext cx="11160" cy="273240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TextShape 38"/>
          <p:cNvSpPr txBox="1"/>
          <p:nvPr/>
        </p:nvSpPr>
        <p:spPr>
          <a:xfrm>
            <a:off x="8030160" y="6616800"/>
            <a:ext cx="7315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0.1</a:t>
            </a:r>
          </a:p>
        </p:txBody>
      </p:sp>
      <p:sp>
        <p:nvSpPr>
          <p:cNvPr id="112" name="TextShape 39"/>
          <p:cNvSpPr txBox="1"/>
          <p:nvPr/>
        </p:nvSpPr>
        <p:spPr>
          <a:xfrm>
            <a:off x="3451680" y="1524240"/>
            <a:ext cx="12801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s2: 5 m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TextShape 40"/>
          <p:cNvSpPr txBox="1"/>
          <p:nvPr/>
        </p:nvSpPr>
        <p:spPr>
          <a:xfrm>
            <a:off x="3960720" y="1117440"/>
            <a:ext cx="7790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nMI1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TextShape 41"/>
          <p:cNvSpPr txBox="1"/>
          <p:nvPr/>
        </p:nvSpPr>
        <p:spPr>
          <a:xfrm>
            <a:off x="4932720" y="1117800"/>
            <a:ext cx="7790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nMI2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TextShape 42"/>
          <p:cNvSpPr txBox="1"/>
          <p:nvPr/>
        </p:nvSpPr>
        <p:spPr>
          <a:xfrm>
            <a:off x="7704720" y="1118160"/>
            <a:ext cx="7790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nME2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TextShape 43"/>
          <p:cNvSpPr txBox="1"/>
          <p:nvPr/>
        </p:nvSpPr>
        <p:spPr>
          <a:xfrm>
            <a:off x="6660720" y="1118520"/>
            <a:ext cx="7790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nME1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TextShape 44"/>
          <p:cNvSpPr txBox="1"/>
          <p:nvPr/>
        </p:nvSpPr>
        <p:spPr>
          <a:xfrm>
            <a:off x="5575680" y="1524240"/>
            <a:ext cx="12801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s: 3000 m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Line 45"/>
          <p:cNvSpPr/>
          <p:nvPr/>
        </p:nvSpPr>
        <p:spPr>
          <a:xfrm>
            <a:off x="4555440" y="1737360"/>
            <a:ext cx="324000" cy="0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TextShape 46"/>
          <p:cNvSpPr txBox="1"/>
          <p:nvPr/>
        </p:nvSpPr>
        <p:spPr>
          <a:xfrm>
            <a:off x="4003920" y="2050560"/>
            <a:ext cx="18288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sMI: 9.7 cm</a:t>
            </a:r>
          </a:p>
        </p:txBody>
      </p:sp>
      <p:sp>
        <p:nvSpPr>
          <p:cNvPr id="120" name="Line 47"/>
          <p:cNvSpPr/>
          <p:nvPr/>
        </p:nvSpPr>
        <p:spPr>
          <a:xfrm>
            <a:off x="7315200" y="6968880"/>
            <a:ext cx="274320" cy="0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Line 48"/>
          <p:cNvSpPr/>
          <p:nvPr/>
        </p:nvSpPr>
        <p:spPr>
          <a:xfrm>
            <a:off x="7435440" y="1755360"/>
            <a:ext cx="324000" cy="0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TextShape 49"/>
          <p:cNvSpPr txBox="1"/>
          <p:nvPr/>
        </p:nvSpPr>
        <p:spPr>
          <a:xfrm>
            <a:off x="6883920" y="2068560"/>
            <a:ext cx="18288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sME: 9.6 cm</a:t>
            </a:r>
          </a:p>
        </p:txBody>
      </p:sp>
      <p:sp>
        <p:nvSpPr>
          <p:cNvPr id="123" name="Line 50"/>
          <p:cNvSpPr/>
          <p:nvPr/>
        </p:nvSpPr>
        <p:spPr>
          <a:xfrm flipH="1">
            <a:off x="4993200" y="182880"/>
            <a:ext cx="254880" cy="8229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TextShape 51"/>
          <p:cNvSpPr txBox="1"/>
          <p:nvPr/>
        </p:nvSpPr>
        <p:spPr>
          <a:xfrm>
            <a:off x="5181840" y="-52560"/>
            <a:ext cx="2449440" cy="111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MI: reflective coating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 = 0.98621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 = 0.01378</a:t>
            </a:r>
          </a:p>
        </p:txBody>
      </p:sp>
      <p:sp>
        <p:nvSpPr>
          <p:cNvPr id="125" name="Line 52"/>
          <p:cNvSpPr/>
          <p:nvPr/>
        </p:nvSpPr>
        <p:spPr>
          <a:xfrm flipH="1">
            <a:off x="7475400" y="183240"/>
            <a:ext cx="254880" cy="8229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TextShape 53"/>
          <p:cNvSpPr txBox="1"/>
          <p:nvPr/>
        </p:nvSpPr>
        <p:spPr>
          <a:xfrm>
            <a:off x="7700040" y="-52200"/>
            <a:ext cx="2449440" cy="111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ME: reflective coating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 = 0.999932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 = 50e-6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= 3530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 1"/>
          <p:cNvSpPr/>
          <p:nvPr/>
        </p:nvSpPr>
        <p:spPr>
          <a:xfrm flipV="1">
            <a:off x="4841280" y="1463040"/>
            <a:ext cx="3114000" cy="18360"/>
          </a:xfrm>
          <a:prstGeom prst="line">
            <a:avLst/>
          </a:prstGeom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Line 2"/>
          <p:cNvSpPr/>
          <p:nvPr/>
        </p:nvSpPr>
        <p:spPr>
          <a:xfrm>
            <a:off x="3221280" y="1481400"/>
            <a:ext cx="1371600" cy="0"/>
          </a:xfrm>
          <a:prstGeom prst="line">
            <a:avLst/>
          </a:prstGeom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Line 3"/>
          <p:cNvSpPr/>
          <p:nvPr/>
        </p:nvSpPr>
        <p:spPr>
          <a:xfrm>
            <a:off x="1097280" y="1481400"/>
            <a:ext cx="1371600" cy="0"/>
          </a:xfrm>
          <a:prstGeom prst="line">
            <a:avLst/>
          </a:prstGeom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TextShape 4"/>
          <p:cNvSpPr txBox="1"/>
          <p:nvPr/>
        </p:nvSpPr>
        <p:spPr>
          <a:xfrm>
            <a:off x="-144000" y="-238680"/>
            <a:ext cx="4572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Overview of exercise cavity that we want to control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5"/>
          <p:cNvSpPr/>
          <p:nvPr/>
        </p:nvSpPr>
        <p:spPr>
          <a:xfrm>
            <a:off x="91440" y="1194480"/>
            <a:ext cx="1097280" cy="6177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I1: 6.5 W</a:t>
            </a:r>
          </a:p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1064 nm</a:t>
            </a:r>
          </a:p>
        </p:txBody>
      </p:sp>
      <p:sp>
        <p:nvSpPr>
          <p:cNvPr id="132" name="CustomShape 6"/>
          <p:cNvSpPr/>
          <p:nvPr/>
        </p:nvSpPr>
        <p:spPr>
          <a:xfrm>
            <a:off x="1164240" y="1432800"/>
            <a:ext cx="91440" cy="91440"/>
          </a:xfrm>
          <a:prstGeom prst="ellipse">
            <a:avLst/>
          </a:pr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TextShape 7"/>
          <p:cNvSpPr txBox="1"/>
          <p:nvPr/>
        </p:nvSpPr>
        <p:spPr>
          <a:xfrm>
            <a:off x="1116720" y="1116720"/>
            <a:ext cx="7315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TextShape 8"/>
          <p:cNvSpPr txBox="1"/>
          <p:nvPr/>
        </p:nvSpPr>
        <p:spPr>
          <a:xfrm>
            <a:off x="1255680" y="1524240"/>
            <a:ext cx="12801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s1: 5 m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9"/>
          <p:cNvSpPr/>
          <p:nvPr/>
        </p:nvSpPr>
        <p:spPr>
          <a:xfrm>
            <a:off x="2468880" y="1280160"/>
            <a:ext cx="914400" cy="4572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eom1</a:t>
            </a:r>
          </a:p>
        </p:txBody>
      </p:sp>
      <p:sp>
        <p:nvSpPr>
          <p:cNvPr id="136" name="CustomShape 10"/>
          <p:cNvSpPr/>
          <p:nvPr/>
        </p:nvSpPr>
        <p:spPr>
          <a:xfrm>
            <a:off x="2424600" y="1433160"/>
            <a:ext cx="91440" cy="91440"/>
          </a:xfrm>
          <a:prstGeom prst="ellipse">
            <a:avLst/>
          </a:pr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11"/>
          <p:cNvSpPr/>
          <p:nvPr/>
        </p:nvSpPr>
        <p:spPr>
          <a:xfrm>
            <a:off x="4555440" y="822960"/>
            <a:ext cx="365760" cy="12747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12"/>
          <p:cNvSpPr/>
          <p:nvPr/>
        </p:nvSpPr>
        <p:spPr>
          <a:xfrm>
            <a:off x="4879440" y="822960"/>
            <a:ext cx="77760" cy="1274760"/>
          </a:xfrm>
          <a:prstGeom prst="rect">
            <a:avLst/>
          </a:prstGeom>
          <a:solidFill>
            <a:srgbClr val="3333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13"/>
          <p:cNvSpPr/>
          <p:nvPr/>
        </p:nvSpPr>
        <p:spPr>
          <a:xfrm flipH="1">
            <a:off x="7399440" y="822960"/>
            <a:ext cx="365760" cy="12747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14"/>
          <p:cNvSpPr/>
          <p:nvPr/>
        </p:nvSpPr>
        <p:spPr>
          <a:xfrm flipH="1">
            <a:off x="7363440" y="822960"/>
            <a:ext cx="77760" cy="1274760"/>
          </a:xfrm>
          <a:prstGeom prst="rect">
            <a:avLst/>
          </a:prstGeom>
          <a:solidFill>
            <a:srgbClr val="3333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TextShape 15"/>
          <p:cNvSpPr txBox="1"/>
          <p:nvPr/>
        </p:nvSpPr>
        <p:spPr>
          <a:xfrm>
            <a:off x="1764720" y="1116720"/>
            <a:ext cx="7790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nEO1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16"/>
          <p:cNvSpPr/>
          <p:nvPr/>
        </p:nvSpPr>
        <p:spPr>
          <a:xfrm>
            <a:off x="3360960" y="1433520"/>
            <a:ext cx="91440" cy="91440"/>
          </a:xfrm>
          <a:prstGeom prst="ellipse">
            <a:avLst/>
          </a:pr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17"/>
          <p:cNvSpPr/>
          <p:nvPr/>
        </p:nvSpPr>
        <p:spPr>
          <a:xfrm>
            <a:off x="4513320" y="1433880"/>
            <a:ext cx="91440" cy="91440"/>
          </a:xfrm>
          <a:prstGeom prst="ellipse">
            <a:avLst/>
          </a:prstGeom>
          <a:solidFill>
            <a:srgbClr val="99FF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18"/>
          <p:cNvSpPr/>
          <p:nvPr/>
        </p:nvSpPr>
        <p:spPr>
          <a:xfrm>
            <a:off x="4837680" y="1434240"/>
            <a:ext cx="91440" cy="91440"/>
          </a:xfrm>
          <a:prstGeom prst="ellipse">
            <a:avLst/>
          </a:pr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19"/>
          <p:cNvSpPr/>
          <p:nvPr/>
        </p:nvSpPr>
        <p:spPr>
          <a:xfrm>
            <a:off x="4909680" y="1434240"/>
            <a:ext cx="91440" cy="91440"/>
          </a:xfrm>
          <a:prstGeom prst="ellipse">
            <a:avLst/>
          </a:prstGeom>
          <a:solidFill>
            <a:srgbClr val="99FF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20"/>
          <p:cNvSpPr/>
          <p:nvPr/>
        </p:nvSpPr>
        <p:spPr>
          <a:xfrm>
            <a:off x="7286040" y="1434600"/>
            <a:ext cx="91440" cy="91440"/>
          </a:xfrm>
          <a:prstGeom prst="ellipse">
            <a:avLst/>
          </a:pr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21"/>
          <p:cNvSpPr/>
          <p:nvPr/>
        </p:nvSpPr>
        <p:spPr>
          <a:xfrm>
            <a:off x="7394400" y="1434960"/>
            <a:ext cx="91440" cy="91440"/>
          </a:xfrm>
          <a:prstGeom prst="ellipse">
            <a:avLst/>
          </a:pr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22"/>
          <p:cNvSpPr/>
          <p:nvPr/>
        </p:nvSpPr>
        <p:spPr>
          <a:xfrm>
            <a:off x="7718760" y="1435320"/>
            <a:ext cx="91440" cy="91440"/>
          </a:xfrm>
          <a:prstGeom prst="ellipse">
            <a:avLst/>
          </a:prstGeom>
          <a:solidFill>
            <a:srgbClr val="99FF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9" name="Picture 148"/>
          <p:cNvPicPr/>
          <p:nvPr/>
        </p:nvPicPr>
        <p:blipFill>
          <a:blip r:embed="rId2"/>
          <a:stretch/>
        </p:blipFill>
        <p:spPr>
          <a:xfrm>
            <a:off x="3240" y="2169720"/>
            <a:ext cx="5264280" cy="5397480"/>
          </a:xfrm>
          <a:prstGeom prst="rect">
            <a:avLst/>
          </a:prstGeom>
          <a:ln>
            <a:noFill/>
          </a:ln>
        </p:spPr>
      </p:pic>
      <p:sp>
        <p:nvSpPr>
          <p:cNvPr id="150" name="TextShape 23"/>
          <p:cNvSpPr txBox="1"/>
          <p:nvPr/>
        </p:nvSpPr>
        <p:spPr>
          <a:xfrm>
            <a:off x="3312720" y="1117080"/>
            <a:ext cx="7790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nEO2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TextShape 24"/>
          <p:cNvSpPr txBox="1"/>
          <p:nvPr/>
        </p:nvSpPr>
        <p:spPr>
          <a:xfrm>
            <a:off x="3451680" y="1524240"/>
            <a:ext cx="12801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s2: 5 m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TextShape 25"/>
          <p:cNvSpPr txBox="1"/>
          <p:nvPr/>
        </p:nvSpPr>
        <p:spPr>
          <a:xfrm>
            <a:off x="3960720" y="1117440"/>
            <a:ext cx="7790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nMI1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TextShape 26"/>
          <p:cNvSpPr txBox="1"/>
          <p:nvPr/>
        </p:nvSpPr>
        <p:spPr>
          <a:xfrm>
            <a:off x="4932720" y="1117800"/>
            <a:ext cx="7790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nMI2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TextShape 27"/>
          <p:cNvSpPr txBox="1"/>
          <p:nvPr/>
        </p:nvSpPr>
        <p:spPr>
          <a:xfrm>
            <a:off x="7704720" y="1118160"/>
            <a:ext cx="7790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nME2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TextShape 28"/>
          <p:cNvSpPr txBox="1"/>
          <p:nvPr/>
        </p:nvSpPr>
        <p:spPr>
          <a:xfrm>
            <a:off x="6660720" y="1118520"/>
            <a:ext cx="7790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nME1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TextShape 29"/>
          <p:cNvSpPr txBox="1"/>
          <p:nvPr/>
        </p:nvSpPr>
        <p:spPr>
          <a:xfrm>
            <a:off x="5575680" y="1524240"/>
            <a:ext cx="12801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s: 3000 m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Line 30"/>
          <p:cNvSpPr/>
          <p:nvPr/>
        </p:nvSpPr>
        <p:spPr>
          <a:xfrm>
            <a:off x="4555440" y="1737360"/>
            <a:ext cx="324000" cy="0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TextShape 31"/>
          <p:cNvSpPr txBox="1"/>
          <p:nvPr/>
        </p:nvSpPr>
        <p:spPr>
          <a:xfrm>
            <a:off x="4003920" y="2050560"/>
            <a:ext cx="18288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sMI: 9.7 cm</a:t>
            </a:r>
          </a:p>
        </p:txBody>
      </p:sp>
      <p:sp>
        <p:nvSpPr>
          <p:cNvPr id="159" name="Line 32"/>
          <p:cNvSpPr/>
          <p:nvPr/>
        </p:nvSpPr>
        <p:spPr>
          <a:xfrm>
            <a:off x="7435440" y="1755360"/>
            <a:ext cx="324000" cy="0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TextShape 33"/>
          <p:cNvSpPr txBox="1"/>
          <p:nvPr/>
        </p:nvSpPr>
        <p:spPr>
          <a:xfrm>
            <a:off x="6883920" y="2068560"/>
            <a:ext cx="18288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sME: 9.6 cm</a:t>
            </a:r>
          </a:p>
        </p:txBody>
      </p:sp>
      <p:sp>
        <p:nvSpPr>
          <p:cNvPr id="161" name="Line 34"/>
          <p:cNvSpPr/>
          <p:nvPr/>
        </p:nvSpPr>
        <p:spPr>
          <a:xfrm flipH="1">
            <a:off x="4993200" y="182880"/>
            <a:ext cx="254880" cy="8229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TextShape 35"/>
          <p:cNvSpPr txBox="1"/>
          <p:nvPr/>
        </p:nvSpPr>
        <p:spPr>
          <a:xfrm>
            <a:off x="5181840" y="-52560"/>
            <a:ext cx="2449440" cy="111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MI: reflective coating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 = 0.98621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 = 0.01378</a:t>
            </a:r>
          </a:p>
        </p:txBody>
      </p:sp>
      <p:sp>
        <p:nvSpPr>
          <p:cNvPr id="163" name="Line 36"/>
          <p:cNvSpPr/>
          <p:nvPr/>
        </p:nvSpPr>
        <p:spPr>
          <a:xfrm flipH="1">
            <a:off x="7475400" y="183240"/>
            <a:ext cx="254880" cy="8229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TextShape 37"/>
          <p:cNvSpPr txBox="1"/>
          <p:nvPr/>
        </p:nvSpPr>
        <p:spPr>
          <a:xfrm>
            <a:off x="7700040" y="-52200"/>
            <a:ext cx="2449440" cy="111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ME: reflective coating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 = 0.999932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 = 50e-6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= 3530 m</a:t>
            </a:r>
          </a:p>
        </p:txBody>
      </p:sp>
      <p:sp>
        <p:nvSpPr>
          <p:cNvPr id="165" name="CustomShape 38"/>
          <p:cNvSpPr/>
          <p:nvPr/>
        </p:nvSpPr>
        <p:spPr>
          <a:xfrm>
            <a:off x="5267520" y="2743200"/>
            <a:ext cx="4812480" cy="1005840"/>
          </a:xfrm>
          <a:prstGeom prst="rect">
            <a:avLst/>
          </a:prstGeom>
          <a:solidFill>
            <a:srgbClr val="99FF66">
              <a:alpha val="40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Place some (virtual) photo detectors to see</a:t>
            </a:r>
          </a:p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cavity response to changing arm length</a:t>
            </a:r>
          </a:p>
        </p:txBody>
      </p:sp>
      <p:pic>
        <p:nvPicPr>
          <p:cNvPr id="166" name="Picture 165"/>
          <p:cNvPicPr/>
          <p:nvPr/>
        </p:nvPicPr>
        <p:blipFill>
          <a:blip r:embed="rId3"/>
          <a:stretch/>
        </p:blipFill>
        <p:spPr>
          <a:xfrm>
            <a:off x="5320080" y="3930120"/>
            <a:ext cx="4663440" cy="176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Line 1"/>
          <p:cNvSpPr/>
          <p:nvPr/>
        </p:nvSpPr>
        <p:spPr>
          <a:xfrm flipV="1">
            <a:off x="4841280" y="1463040"/>
            <a:ext cx="3114000" cy="18360"/>
          </a:xfrm>
          <a:prstGeom prst="line">
            <a:avLst/>
          </a:prstGeom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Line 2"/>
          <p:cNvSpPr/>
          <p:nvPr/>
        </p:nvSpPr>
        <p:spPr>
          <a:xfrm>
            <a:off x="3221280" y="1481400"/>
            <a:ext cx="1371600" cy="0"/>
          </a:xfrm>
          <a:prstGeom prst="line">
            <a:avLst/>
          </a:prstGeom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Line 3"/>
          <p:cNvSpPr/>
          <p:nvPr/>
        </p:nvSpPr>
        <p:spPr>
          <a:xfrm>
            <a:off x="1097280" y="1481400"/>
            <a:ext cx="1371600" cy="0"/>
          </a:xfrm>
          <a:prstGeom prst="line">
            <a:avLst/>
          </a:prstGeom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TextShape 4"/>
          <p:cNvSpPr txBox="1"/>
          <p:nvPr/>
        </p:nvSpPr>
        <p:spPr>
          <a:xfrm>
            <a:off x="-144000" y="-238680"/>
            <a:ext cx="4572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Overview of exercise cavity that we want to control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5"/>
          <p:cNvSpPr/>
          <p:nvPr/>
        </p:nvSpPr>
        <p:spPr>
          <a:xfrm>
            <a:off x="91440" y="1194480"/>
            <a:ext cx="1097280" cy="6177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I1: 6.5 W</a:t>
            </a:r>
          </a:p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1064 nm</a:t>
            </a:r>
          </a:p>
        </p:txBody>
      </p:sp>
      <p:sp>
        <p:nvSpPr>
          <p:cNvPr id="172" name="CustomShape 6"/>
          <p:cNvSpPr/>
          <p:nvPr/>
        </p:nvSpPr>
        <p:spPr>
          <a:xfrm>
            <a:off x="1164240" y="1432800"/>
            <a:ext cx="91440" cy="91440"/>
          </a:xfrm>
          <a:prstGeom prst="ellipse">
            <a:avLst/>
          </a:pr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TextShape 7"/>
          <p:cNvSpPr txBox="1"/>
          <p:nvPr/>
        </p:nvSpPr>
        <p:spPr>
          <a:xfrm>
            <a:off x="1116720" y="1116720"/>
            <a:ext cx="7315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TextShape 8"/>
          <p:cNvSpPr txBox="1"/>
          <p:nvPr/>
        </p:nvSpPr>
        <p:spPr>
          <a:xfrm>
            <a:off x="1255680" y="1524240"/>
            <a:ext cx="12801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s1: 5 m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9"/>
          <p:cNvSpPr/>
          <p:nvPr/>
        </p:nvSpPr>
        <p:spPr>
          <a:xfrm>
            <a:off x="2468880" y="1280160"/>
            <a:ext cx="914400" cy="4572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eom1</a:t>
            </a:r>
          </a:p>
        </p:txBody>
      </p:sp>
      <p:sp>
        <p:nvSpPr>
          <p:cNvPr id="176" name="CustomShape 10"/>
          <p:cNvSpPr/>
          <p:nvPr/>
        </p:nvSpPr>
        <p:spPr>
          <a:xfrm>
            <a:off x="2424600" y="1433160"/>
            <a:ext cx="91440" cy="91440"/>
          </a:xfrm>
          <a:prstGeom prst="ellipse">
            <a:avLst/>
          </a:pr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11"/>
          <p:cNvSpPr/>
          <p:nvPr/>
        </p:nvSpPr>
        <p:spPr>
          <a:xfrm>
            <a:off x="4555440" y="822960"/>
            <a:ext cx="365760" cy="12747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12"/>
          <p:cNvSpPr/>
          <p:nvPr/>
        </p:nvSpPr>
        <p:spPr>
          <a:xfrm>
            <a:off x="4879440" y="822960"/>
            <a:ext cx="77760" cy="1274760"/>
          </a:xfrm>
          <a:prstGeom prst="rect">
            <a:avLst/>
          </a:prstGeom>
          <a:solidFill>
            <a:srgbClr val="3333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13"/>
          <p:cNvSpPr/>
          <p:nvPr/>
        </p:nvSpPr>
        <p:spPr>
          <a:xfrm flipH="1">
            <a:off x="7399440" y="822960"/>
            <a:ext cx="365760" cy="12747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14"/>
          <p:cNvSpPr/>
          <p:nvPr/>
        </p:nvSpPr>
        <p:spPr>
          <a:xfrm flipH="1">
            <a:off x="7363440" y="822960"/>
            <a:ext cx="77760" cy="1274760"/>
          </a:xfrm>
          <a:prstGeom prst="rect">
            <a:avLst/>
          </a:prstGeom>
          <a:solidFill>
            <a:srgbClr val="3333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TextShape 15"/>
          <p:cNvSpPr txBox="1"/>
          <p:nvPr/>
        </p:nvSpPr>
        <p:spPr>
          <a:xfrm>
            <a:off x="1764720" y="1116720"/>
            <a:ext cx="7790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nEO1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16"/>
          <p:cNvSpPr/>
          <p:nvPr/>
        </p:nvSpPr>
        <p:spPr>
          <a:xfrm>
            <a:off x="3360960" y="1433520"/>
            <a:ext cx="91440" cy="91440"/>
          </a:xfrm>
          <a:prstGeom prst="ellipse">
            <a:avLst/>
          </a:pr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17"/>
          <p:cNvSpPr/>
          <p:nvPr/>
        </p:nvSpPr>
        <p:spPr>
          <a:xfrm>
            <a:off x="4513320" y="1433880"/>
            <a:ext cx="91440" cy="91440"/>
          </a:xfrm>
          <a:prstGeom prst="ellipse">
            <a:avLst/>
          </a:prstGeom>
          <a:solidFill>
            <a:srgbClr val="99FF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18"/>
          <p:cNvSpPr/>
          <p:nvPr/>
        </p:nvSpPr>
        <p:spPr>
          <a:xfrm>
            <a:off x="4837680" y="1434240"/>
            <a:ext cx="91440" cy="91440"/>
          </a:xfrm>
          <a:prstGeom prst="ellipse">
            <a:avLst/>
          </a:pr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19"/>
          <p:cNvSpPr/>
          <p:nvPr/>
        </p:nvSpPr>
        <p:spPr>
          <a:xfrm>
            <a:off x="4909680" y="1434240"/>
            <a:ext cx="91440" cy="91440"/>
          </a:xfrm>
          <a:prstGeom prst="ellipse">
            <a:avLst/>
          </a:prstGeom>
          <a:solidFill>
            <a:srgbClr val="99FF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20"/>
          <p:cNvSpPr/>
          <p:nvPr/>
        </p:nvSpPr>
        <p:spPr>
          <a:xfrm>
            <a:off x="7286040" y="1434600"/>
            <a:ext cx="91440" cy="91440"/>
          </a:xfrm>
          <a:prstGeom prst="ellipse">
            <a:avLst/>
          </a:pr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21"/>
          <p:cNvSpPr/>
          <p:nvPr/>
        </p:nvSpPr>
        <p:spPr>
          <a:xfrm>
            <a:off x="7394400" y="1434960"/>
            <a:ext cx="91440" cy="91440"/>
          </a:xfrm>
          <a:prstGeom prst="ellipse">
            <a:avLst/>
          </a:pr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22"/>
          <p:cNvSpPr/>
          <p:nvPr/>
        </p:nvSpPr>
        <p:spPr>
          <a:xfrm>
            <a:off x="7718760" y="1435320"/>
            <a:ext cx="91440" cy="91440"/>
          </a:xfrm>
          <a:prstGeom prst="ellipse">
            <a:avLst/>
          </a:prstGeom>
          <a:solidFill>
            <a:srgbClr val="99FF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TextShape 23"/>
          <p:cNvSpPr txBox="1"/>
          <p:nvPr/>
        </p:nvSpPr>
        <p:spPr>
          <a:xfrm>
            <a:off x="3312720" y="1117080"/>
            <a:ext cx="7790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nEO2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TextShape 24"/>
          <p:cNvSpPr txBox="1"/>
          <p:nvPr/>
        </p:nvSpPr>
        <p:spPr>
          <a:xfrm>
            <a:off x="3451680" y="1524240"/>
            <a:ext cx="12801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s2: 5 m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TextShape 25"/>
          <p:cNvSpPr txBox="1"/>
          <p:nvPr/>
        </p:nvSpPr>
        <p:spPr>
          <a:xfrm>
            <a:off x="3960720" y="1117440"/>
            <a:ext cx="7790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nMI1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TextShape 26"/>
          <p:cNvSpPr txBox="1"/>
          <p:nvPr/>
        </p:nvSpPr>
        <p:spPr>
          <a:xfrm>
            <a:off x="4932720" y="1117800"/>
            <a:ext cx="7790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nMI2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TextShape 27"/>
          <p:cNvSpPr txBox="1"/>
          <p:nvPr/>
        </p:nvSpPr>
        <p:spPr>
          <a:xfrm>
            <a:off x="7704720" y="1118160"/>
            <a:ext cx="7790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nME2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TextShape 28"/>
          <p:cNvSpPr txBox="1"/>
          <p:nvPr/>
        </p:nvSpPr>
        <p:spPr>
          <a:xfrm>
            <a:off x="6660720" y="1118520"/>
            <a:ext cx="7790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nME1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TextShape 29"/>
          <p:cNvSpPr txBox="1"/>
          <p:nvPr/>
        </p:nvSpPr>
        <p:spPr>
          <a:xfrm>
            <a:off x="5575680" y="1524240"/>
            <a:ext cx="12801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s: 3000 m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Line 30"/>
          <p:cNvSpPr/>
          <p:nvPr/>
        </p:nvSpPr>
        <p:spPr>
          <a:xfrm>
            <a:off x="4555440" y="1737360"/>
            <a:ext cx="324000" cy="0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TextShape 31"/>
          <p:cNvSpPr txBox="1"/>
          <p:nvPr/>
        </p:nvSpPr>
        <p:spPr>
          <a:xfrm>
            <a:off x="4003920" y="2050560"/>
            <a:ext cx="18288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sMI: 9.7 cm</a:t>
            </a:r>
          </a:p>
        </p:txBody>
      </p:sp>
      <p:sp>
        <p:nvSpPr>
          <p:cNvPr id="198" name="Line 32"/>
          <p:cNvSpPr/>
          <p:nvPr/>
        </p:nvSpPr>
        <p:spPr>
          <a:xfrm>
            <a:off x="7435440" y="1755360"/>
            <a:ext cx="324000" cy="0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TextShape 33"/>
          <p:cNvSpPr txBox="1"/>
          <p:nvPr/>
        </p:nvSpPr>
        <p:spPr>
          <a:xfrm>
            <a:off x="6883920" y="2068560"/>
            <a:ext cx="18288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sME: 9.6 cm</a:t>
            </a:r>
          </a:p>
        </p:txBody>
      </p:sp>
      <p:sp>
        <p:nvSpPr>
          <p:cNvPr id="200" name="Line 34"/>
          <p:cNvSpPr/>
          <p:nvPr/>
        </p:nvSpPr>
        <p:spPr>
          <a:xfrm flipH="1">
            <a:off x="4993200" y="182880"/>
            <a:ext cx="254880" cy="8229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TextShape 35"/>
          <p:cNvSpPr txBox="1"/>
          <p:nvPr/>
        </p:nvSpPr>
        <p:spPr>
          <a:xfrm>
            <a:off x="5181840" y="-52560"/>
            <a:ext cx="2449440" cy="111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MI: reflective coating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 = 0.98621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 = 0.01378</a:t>
            </a:r>
          </a:p>
        </p:txBody>
      </p:sp>
      <p:sp>
        <p:nvSpPr>
          <p:cNvPr id="202" name="Line 36"/>
          <p:cNvSpPr/>
          <p:nvPr/>
        </p:nvSpPr>
        <p:spPr>
          <a:xfrm flipH="1">
            <a:off x="7475400" y="183240"/>
            <a:ext cx="254880" cy="8229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TextShape 37"/>
          <p:cNvSpPr txBox="1"/>
          <p:nvPr/>
        </p:nvSpPr>
        <p:spPr>
          <a:xfrm>
            <a:off x="7700040" y="-52200"/>
            <a:ext cx="2449440" cy="111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ME: reflective coating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 = 0.999932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 = 50e-6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= 3530 m</a:t>
            </a:r>
          </a:p>
        </p:txBody>
      </p:sp>
      <p:pic>
        <p:nvPicPr>
          <p:cNvPr id="204" name="Picture 203"/>
          <p:cNvPicPr/>
          <p:nvPr/>
        </p:nvPicPr>
        <p:blipFill>
          <a:blip r:embed="rId2"/>
          <a:stretch/>
        </p:blipFill>
        <p:spPr>
          <a:xfrm>
            <a:off x="118440" y="3383280"/>
            <a:ext cx="5276520" cy="3619080"/>
          </a:xfrm>
          <a:prstGeom prst="rect">
            <a:avLst/>
          </a:prstGeom>
          <a:ln>
            <a:noFill/>
          </a:ln>
        </p:spPr>
      </p:pic>
      <p:sp>
        <p:nvSpPr>
          <p:cNvPr id="205" name="Line 38"/>
          <p:cNvSpPr/>
          <p:nvPr/>
        </p:nvSpPr>
        <p:spPr>
          <a:xfrm flipH="1" flipV="1">
            <a:off x="5001120" y="1525680"/>
            <a:ext cx="1125360" cy="13089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TextShape 39"/>
          <p:cNvSpPr txBox="1"/>
          <p:nvPr/>
        </p:nvSpPr>
        <p:spPr>
          <a:xfrm>
            <a:off x="6181920" y="2873520"/>
            <a:ext cx="8589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inside</a:t>
            </a:r>
          </a:p>
        </p:txBody>
      </p:sp>
      <p:sp>
        <p:nvSpPr>
          <p:cNvPr id="207" name="Line 40"/>
          <p:cNvSpPr/>
          <p:nvPr/>
        </p:nvSpPr>
        <p:spPr>
          <a:xfrm flipV="1">
            <a:off x="3291840" y="1525320"/>
            <a:ext cx="1221480" cy="14007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TextShape 41"/>
          <p:cNvSpPr txBox="1"/>
          <p:nvPr/>
        </p:nvSpPr>
        <p:spPr>
          <a:xfrm>
            <a:off x="2643120" y="2964960"/>
            <a:ext cx="10972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reflected</a:t>
            </a:r>
          </a:p>
        </p:txBody>
      </p:sp>
      <p:sp>
        <p:nvSpPr>
          <p:cNvPr id="209" name="Line 42"/>
          <p:cNvSpPr/>
          <p:nvPr/>
        </p:nvSpPr>
        <p:spPr>
          <a:xfrm flipH="1" flipV="1">
            <a:off x="7810200" y="1526760"/>
            <a:ext cx="968040" cy="6678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TextShape 43"/>
          <p:cNvSpPr txBox="1"/>
          <p:nvPr/>
        </p:nvSpPr>
        <p:spPr>
          <a:xfrm>
            <a:off x="8631360" y="2194560"/>
            <a:ext cx="15544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transmitted</a:t>
            </a:r>
          </a:p>
        </p:txBody>
      </p:sp>
      <p:sp>
        <p:nvSpPr>
          <p:cNvPr id="211" name="TextShape 44"/>
          <p:cNvSpPr txBox="1"/>
          <p:nvPr/>
        </p:nvSpPr>
        <p:spPr>
          <a:xfrm>
            <a:off x="5394960" y="3566160"/>
            <a:ext cx="4480560" cy="111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By scanning the length of the cavity resonances occur.</a:t>
            </a: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Resonance condition: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Formula 45"/>
              <p:cNvSpPr txBox="1"/>
              <p:nvPr/>
            </p:nvSpPr>
            <p:spPr>
              <a:xfrm>
                <a:off x="3961080" y="3327840"/>
                <a:ext cx="1026360" cy="16920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charset="0"/>
                        </a:rPr>
                        <m:t>2</m:t>
                      </m:r>
                      <m:r>
                        <a:rPr>
                          <a:latin typeface="Cambria Math" charset="0"/>
                        </a:rPr>
                        <m:t>𝑘𝐿𝑚𝑜𝑑</m:t>
                      </m:r>
                      <m:r>
                        <a:rPr>
                          <a:latin typeface="Cambria Math" charset="0"/>
                        </a:rPr>
                        <m:t>2</m:t>
                      </m:r>
                      <m:r>
                        <a:rPr>
                          <a:latin typeface="Cambria Math" charset="0"/>
                        </a:rPr>
                        <m:t>𝜋</m:t>
                      </m:r>
                      <m:r>
                        <a:rPr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Formula 46"/>
              <p:cNvSpPr txBox="1"/>
              <p:nvPr/>
            </p:nvSpPr>
            <p:spPr>
              <a:xfrm>
                <a:off x="5491800" y="4806720"/>
                <a:ext cx="1494360" cy="25308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charset="0"/>
                        </a:rPr>
                        <m:t>2</m:t>
                      </m:r>
                      <m:r>
                        <a:rPr>
                          <a:latin typeface="Cambria Math" charset="0"/>
                        </a:rPr>
                        <m:t>𝑘𝐿𝑚𝑜𝑑</m:t>
                      </m:r>
                      <m:r>
                        <a:rPr>
                          <a:latin typeface="Cambria Math" charset="0"/>
                        </a:rPr>
                        <m:t>2</m:t>
                      </m:r>
                      <m:r>
                        <a:rPr>
                          <a:latin typeface="Cambria Math" charset="0"/>
                        </a:rPr>
                        <m:t>𝜋</m:t>
                      </m:r>
                      <m:r>
                        <a:rPr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sp>
        <p:nvSpPr>
          <p:cNvPr id="214" name="TextShape 47"/>
          <p:cNvSpPr txBox="1"/>
          <p:nvPr/>
        </p:nvSpPr>
        <p:spPr>
          <a:xfrm>
            <a:off x="5433840" y="5486400"/>
            <a:ext cx="393192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Wavenumber k different for the three frequency components.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0" y="18000"/>
            <a:ext cx="1008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Locking the cavity – is the current information sufficient?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6" name="Picture 215"/>
          <p:cNvPicPr/>
          <p:nvPr/>
        </p:nvPicPr>
        <p:blipFill>
          <a:blip r:embed="rId2"/>
          <a:stretch/>
        </p:blipFill>
        <p:spPr>
          <a:xfrm>
            <a:off x="4396680" y="2031120"/>
            <a:ext cx="5276520" cy="3619080"/>
          </a:xfrm>
          <a:prstGeom prst="rect">
            <a:avLst/>
          </a:prstGeom>
          <a:ln>
            <a:noFill/>
          </a:ln>
        </p:spPr>
      </p:pic>
      <p:sp>
        <p:nvSpPr>
          <p:cNvPr id="217" name="TextShape 2"/>
          <p:cNvSpPr txBox="1"/>
          <p:nvPr/>
        </p:nvSpPr>
        <p:spPr>
          <a:xfrm>
            <a:off x="365760" y="2103120"/>
            <a:ext cx="3958920" cy="137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Power inside the cavity (and in the transmitted beam) drops when: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Cavity gets longer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Cavity gets shorter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Laser power fluctuates</a:t>
            </a:r>
          </a:p>
        </p:txBody>
      </p:sp>
      <p:sp>
        <p:nvSpPr>
          <p:cNvPr id="218" name="TextShape 3"/>
          <p:cNvSpPr txBox="1"/>
          <p:nvPr/>
        </p:nvSpPr>
        <p:spPr>
          <a:xfrm>
            <a:off x="0" y="5943600"/>
            <a:ext cx="10080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Cavity cannot be locked to the working point by just monitoring the power at different ports.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504000" y="13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Demodulation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0" y="1280160"/>
            <a:ext cx="1008000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Construct an error signal which is zero at the locking point and has opposite signs for too long respectively too short cavities.</a:t>
            </a:r>
          </a:p>
        </p:txBody>
      </p:sp>
      <p:sp>
        <p:nvSpPr>
          <p:cNvPr id="221" name="TextShape 3"/>
          <p:cNvSpPr txBox="1"/>
          <p:nvPr/>
        </p:nvSpPr>
        <p:spPr>
          <a:xfrm>
            <a:off x="0" y="2286000"/>
            <a:ext cx="1008000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Method: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measure the power of the beam with a fast diode:</a:t>
            </a: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2" name="Picture 221"/>
          <p:cNvPicPr/>
          <p:nvPr/>
        </p:nvPicPr>
        <p:blipFill>
          <a:blip r:embed="rId2"/>
          <a:stretch/>
        </p:blipFill>
        <p:spPr>
          <a:xfrm>
            <a:off x="149040" y="3546360"/>
            <a:ext cx="8172000" cy="1875960"/>
          </a:xfrm>
          <a:prstGeom prst="rect">
            <a:avLst/>
          </a:prstGeom>
          <a:ln>
            <a:noFill/>
          </a:ln>
        </p:spPr>
      </p:pic>
      <p:sp>
        <p:nvSpPr>
          <p:cNvPr id="223" name="Line 4"/>
          <p:cNvSpPr/>
          <p:nvPr/>
        </p:nvSpPr>
        <p:spPr>
          <a:xfrm flipH="1">
            <a:off x="1188720" y="3017520"/>
            <a:ext cx="457200" cy="7315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TextShape 5"/>
          <p:cNvSpPr txBox="1"/>
          <p:nvPr/>
        </p:nvSpPr>
        <p:spPr>
          <a:xfrm>
            <a:off x="1593360" y="2890080"/>
            <a:ext cx="18288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Power in carrier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after EOM</a:t>
            </a:r>
          </a:p>
        </p:txBody>
      </p:sp>
      <p:sp>
        <p:nvSpPr>
          <p:cNvPr id="225" name="Line 6"/>
          <p:cNvSpPr/>
          <p:nvPr/>
        </p:nvSpPr>
        <p:spPr>
          <a:xfrm flipH="1">
            <a:off x="3291840" y="3017520"/>
            <a:ext cx="548640" cy="7315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TextShape 7"/>
          <p:cNvSpPr txBox="1"/>
          <p:nvPr/>
        </p:nvSpPr>
        <p:spPr>
          <a:xfrm>
            <a:off x="3823920" y="2854080"/>
            <a:ext cx="219456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Power in sideband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after EOM</a:t>
            </a:r>
          </a:p>
        </p:txBody>
      </p:sp>
      <p:sp>
        <p:nvSpPr>
          <p:cNvPr id="227" name="Line 8"/>
          <p:cNvSpPr/>
          <p:nvPr/>
        </p:nvSpPr>
        <p:spPr>
          <a:xfrm flipH="1">
            <a:off x="6400800" y="2834640"/>
            <a:ext cx="182880" cy="9144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TextShape 9"/>
          <p:cNvSpPr txBox="1"/>
          <p:nvPr/>
        </p:nvSpPr>
        <p:spPr>
          <a:xfrm>
            <a:off x="6547680" y="2521440"/>
            <a:ext cx="3474720" cy="1144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Transfer function for location of interferometer where you are looking at the signal (example transmission)</a:t>
            </a:r>
          </a:p>
        </p:txBody>
      </p:sp>
      <p:sp>
        <p:nvSpPr>
          <p:cNvPr id="229" name="CustomShape 10"/>
          <p:cNvSpPr/>
          <p:nvPr/>
        </p:nvSpPr>
        <p:spPr>
          <a:xfrm>
            <a:off x="1005840" y="3713040"/>
            <a:ext cx="7406640" cy="548640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TextShape 11"/>
          <p:cNvSpPr txBox="1"/>
          <p:nvPr/>
        </p:nvSpPr>
        <p:spPr>
          <a:xfrm>
            <a:off x="8340480" y="3785040"/>
            <a:ext cx="18288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DC contribution</a:t>
            </a:r>
          </a:p>
        </p:txBody>
      </p:sp>
      <p:sp>
        <p:nvSpPr>
          <p:cNvPr id="231" name="CustomShape 12"/>
          <p:cNvSpPr/>
          <p:nvPr/>
        </p:nvSpPr>
        <p:spPr>
          <a:xfrm>
            <a:off x="1005840" y="4289040"/>
            <a:ext cx="7406640" cy="548640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TextShape 13"/>
          <p:cNvSpPr txBox="1"/>
          <p:nvPr/>
        </p:nvSpPr>
        <p:spPr>
          <a:xfrm>
            <a:off x="8340480" y="4397400"/>
            <a:ext cx="18288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RF contribution</a:t>
            </a:r>
          </a:p>
        </p:txBody>
      </p:sp>
      <p:sp>
        <p:nvSpPr>
          <p:cNvPr id="233" name="Line 14"/>
          <p:cNvSpPr/>
          <p:nvPr/>
        </p:nvSpPr>
        <p:spPr>
          <a:xfrm flipH="1" flipV="1">
            <a:off x="7040880" y="5212080"/>
            <a:ext cx="457200" cy="100584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TextShape 15"/>
          <p:cNvSpPr txBox="1"/>
          <p:nvPr/>
        </p:nvSpPr>
        <p:spPr>
          <a:xfrm>
            <a:off x="7498080" y="6035040"/>
            <a:ext cx="246888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 we want to extract next – the error signal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1700</Words>
  <Application>Microsoft Macintosh PowerPoint</Application>
  <PresentationFormat>Custom</PresentationFormat>
  <Paragraphs>256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Abyssinica SIL</vt:lpstr>
      <vt:lpstr>Arial</vt:lpstr>
      <vt:lpstr>Cambria Math</vt:lpstr>
      <vt:lpstr>DejaVu Sans</vt:lpstr>
      <vt:lpstr>Sawasdee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Chris Van Den Broeck</cp:lastModifiedBy>
  <cp:revision>16</cp:revision>
  <dcterms:created xsi:type="dcterms:W3CDTF">2017-06-16T10:20:43Z</dcterms:created>
  <dcterms:modified xsi:type="dcterms:W3CDTF">2017-06-21T14:13:06Z</dcterms:modified>
  <dc:language>en-US</dc:language>
</cp:coreProperties>
</file>