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  <p:sldMasterId id="2147483893" r:id="rId2"/>
  </p:sldMasterIdLst>
  <p:notesMasterIdLst>
    <p:notesMasterId r:id="rId37"/>
  </p:notesMasterIdLst>
  <p:handoutMasterIdLst>
    <p:handoutMasterId r:id="rId38"/>
  </p:handoutMasterIdLst>
  <p:sldIdLst>
    <p:sldId id="423" r:id="rId3"/>
    <p:sldId id="868" r:id="rId4"/>
    <p:sldId id="865" r:id="rId5"/>
    <p:sldId id="837" r:id="rId6"/>
    <p:sldId id="849" r:id="rId7"/>
    <p:sldId id="850" r:id="rId8"/>
    <p:sldId id="852" r:id="rId9"/>
    <p:sldId id="851" r:id="rId10"/>
    <p:sldId id="876" r:id="rId11"/>
    <p:sldId id="848" r:id="rId12"/>
    <p:sldId id="877" r:id="rId13"/>
    <p:sldId id="869" r:id="rId14"/>
    <p:sldId id="871" r:id="rId15"/>
    <p:sldId id="870" r:id="rId16"/>
    <p:sldId id="844" r:id="rId17"/>
    <p:sldId id="847" r:id="rId18"/>
    <p:sldId id="872" r:id="rId19"/>
    <p:sldId id="873" r:id="rId20"/>
    <p:sldId id="874" r:id="rId21"/>
    <p:sldId id="875" r:id="rId22"/>
    <p:sldId id="855" r:id="rId23"/>
    <p:sldId id="856" r:id="rId24"/>
    <p:sldId id="879" r:id="rId25"/>
    <p:sldId id="259" r:id="rId26"/>
    <p:sldId id="881" r:id="rId27"/>
    <p:sldId id="883" r:id="rId28"/>
    <p:sldId id="858" r:id="rId29"/>
    <p:sldId id="882" r:id="rId30"/>
    <p:sldId id="765" r:id="rId31"/>
    <p:sldId id="828" r:id="rId32"/>
    <p:sldId id="884" r:id="rId33"/>
    <p:sldId id="885" r:id="rId34"/>
    <p:sldId id="861" r:id="rId35"/>
    <p:sldId id="864" r:id="rId36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ke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5" autoAdjust="0"/>
    <p:restoredTop sz="90040" autoAdjust="0"/>
  </p:normalViewPr>
  <p:slideViewPr>
    <p:cSldViewPr>
      <p:cViewPr varScale="1">
        <p:scale>
          <a:sx n="107" d="100"/>
          <a:sy n="107" d="100"/>
        </p:scale>
        <p:origin x="186" y="7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3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137" d="100"/>
          <a:sy n="137" d="100"/>
        </p:scale>
        <p:origin x="1622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E9CCA479-EB8F-4BFC-A9AA-4AAFD2ADB582}" type="datetimeFigureOut">
              <a:rPr lang="nl-NL" smtClean="0"/>
              <a:pPr/>
              <a:t>3-11-2025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6831870B-7C67-4FC4-BEF5-2ACD4DF981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411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A70ED500-B3E1-471C-A9B2-CD8A511BE04B}" type="datetimeFigureOut">
              <a:rPr lang="nl-NL" smtClean="0"/>
              <a:pPr/>
              <a:t>3-11-2025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18" tIns="45859" rIns="91718" bIns="45859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718" tIns="45859" rIns="91718" bIns="458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20A93C87-F0F0-4BC6-BDC5-2C6B968D78C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94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83195-29C5-4042-A450-98C8D476F76F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099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D77E2-92F9-1EB5-A38E-4700401BF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17286F-D2A0-108B-262F-3A7299AB04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5A2328-91E5-37BF-59C6-EECC4D41D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EC9C5-E47F-092D-E344-ABB232F11F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981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361F9-F1F0-2BA3-1315-629476C00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D9B2B-B9EF-4532-3680-D534F08898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9448C8-8819-5C1F-4ADA-13E00380F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6A804-161F-793B-7D19-80C5A1D5B4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9622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361F9-F1F0-2BA3-1315-629476C00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D9B2B-B9EF-4532-3680-D534F08898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9448C8-8819-5C1F-4ADA-13E00380F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6A804-161F-793B-7D19-80C5A1D5B4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4266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361F9-F1F0-2BA3-1315-629476C00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D9B2B-B9EF-4532-3680-D534F08898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9448C8-8819-5C1F-4ADA-13E00380F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6A804-161F-793B-7D19-80C5A1D5B4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2210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361F9-F1F0-2BA3-1315-629476C00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D9B2B-B9EF-4532-3680-D534F08898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9448C8-8819-5C1F-4ADA-13E00380F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6A804-161F-793B-7D19-80C5A1D5B4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6605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086ED-8781-DEAC-3005-45298528A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E7955A-C154-632F-8FED-447904739E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D5F300-FEA4-4E15-DD72-30FF092C4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1F4D7-3025-4714-431D-BAD853D2AD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3026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9D183-57EE-D171-34AF-7BC12379E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87B3BA-F9C5-C0DA-B248-417C3E7F6D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4EABE2-9977-CF12-F8CB-9DE1C12D6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125AB-933E-BEE4-1ECD-4A7511E9BC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1835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361F9-F1F0-2BA3-1315-629476C00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D9B2B-B9EF-4532-3680-D534F08898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9448C8-8819-5C1F-4ADA-13E00380F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6A804-161F-793B-7D19-80C5A1D5B4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1978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251E6-3137-A239-8540-A16496E43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1D0487-E15B-BCF4-73BF-393EF5C89A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7745DB-EC7A-BB8E-DE19-DDBA1A616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C2AF4-B66C-3489-D8F9-2523FEC7A9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34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2EB14-0EB8-1E60-BA0A-41D12D9CF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F3AA3A-C7AD-77BD-2176-1A500005E4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4795AC-E03A-6D4C-60ED-03B4E18F2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E04B6-5138-C031-4568-2CA0A13A30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34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361F9-F1F0-2BA3-1315-629476C00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D9B2B-B9EF-4532-3680-D534F08898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9448C8-8819-5C1F-4ADA-13E00380F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6A804-161F-793B-7D19-80C5A1D5B4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0041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62526-A623-03C5-5F26-781525FEE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3A401E-0590-8C6B-243F-5851BF3FE8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FA130A-0D0E-485E-7AC1-A892FE4A1A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482F1-1E7B-1EE0-6A5B-E403941355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4001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1FE3D-7183-9D33-ECE8-622B8E3D2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6C4F3B-F23E-3278-D883-AD1834E558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9D8A35-84B2-AB59-4980-1A2A201E6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3A677-BF29-82AC-B0C8-68ADCA2EA9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48827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9B32E-3454-B988-FF13-002CA1ADD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C1C6D5-38A2-1184-CE40-1C0714FF1E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80583D-A8A1-4825-211B-1FDBECB55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50485-6696-EF28-F0D0-88933163A9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4612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FD280-312E-4023-1C7A-14779B948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702EC5-1296-BE99-9222-A21FF73BF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B10A71-E41E-6650-8B47-CFDD2C899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1C004-0D85-9518-071E-4B43CCC14D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0530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63449-ABE8-B1FA-969A-2AA0F0136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846511-D231-6245-A214-C2D0E3243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01C73C-CE5B-C0E0-4ACD-1C2808954C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DA29-D99C-C02C-D2BC-0E225E8B5D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5346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E49F1-9AD1-24FA-63E2-C8EC9FA02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824DA5-7539-72DF-EEF5-9FE0F2B6C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A359C3-8705-09A7-D637-5CBAA8523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57DF2-98D3-E872-9325-2024D3089C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0365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E6238-C7B3-C929-8E6F-E9F2BF074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90EA33-B0EB-3BF1-4B88-ECCF4EAF67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EF5135-ABCF-53F7-3201-155493F2F5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193DC-7DE6-0BA2-D7CB-77BE19709D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6054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0AD8F-8427-AFE5-67DB-1D5ECA6F7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FB5ED7-FDCD-A133-4667-7A5F5E383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F3052E-8737-556F-9FD3-007097338B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57814-C9A9-CE33-D8C7-E8A946C44F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7984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45652-11BD-5749-B42C-68317BACC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9329F5-A084-CDA4-C001-F046AD53D3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538C4B-1329-B607-B02A-76CA8AF91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5297B-9B1F-46B4-329C-26D395D90E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1745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62DAB-4613-6A7F-8B85-F81A9D46F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EB846-16BB-056D-0A13-C1E2267A90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A8BA58-8DCE-5D7D-BDB1-1A86723658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618CE-68A7-ACE3-5622-ED4788140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629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83559-959A-5361-524C-32BC9DF19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F69871-2613-448F-F5AA-A369CF8262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1820F3-3A42-F686-A695-8F5E3AB24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973E3-DAC1-3117-A0D5-17D00F0205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2677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433-150C-447F-9FFC-AF24AA8E2DE9}" type="datetime1">
              <a:rPr lang="nl-NL" smtClean="0"/>
              <a:pPr/>
              <a:t>3-11-2025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9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AC46-674D-4E4A-A028-7F0C6C230921}" type="datetime1">
              <a:rPr lang="nl-NL" smtClean="0"/>
              <a:pPr/>
              <a:t>3-11-2025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12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564-2026-4974-AD2F-20BD4F973867}" type="datetime1">
              <a:rPr lang="nl-NL" smtClean="0"/>
              <a:pPr/>
              <a:t>3-11-2025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329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8F178-BC36-A36F-630E-29F9E3CF0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318EA-2B18-5417-F3B5-89C4417FC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EDCDD-4BBF-6A52-CAE8-DC57F8DC7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82819-0359-94F1-B8F0-D71A677B8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430A9-3C1D-A0CF-89E7-2F494FB91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125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80508-6AD8-C3AD-FFB9-C7E8681E6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35CF4-C467-0FA8-71E1-B4AC8A765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9A99C-E49F-E9B8-28EA-C7BB2B843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E1E3B-1997-A686-8894-07607CDDD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D4F0-1FBB-45AC-69E6-1F1F59DC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47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B474C-F157-D0FF-6F93-C8FF7279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6358C-B82C-92ED-2736-821129684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66585-51F8-DF4C-065D-202929771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6A6F0-E44A-6693-73FD-DDA831C3C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9AF8E-CA4B-9DBA-4748-6136AD36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979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D7AE7-2FAF-A63A-CA69-35BA62101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71E6C-9E1A-34EF-7AC1-F9C97E0FC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E9B70B-97F2-0C72-2FD9-C6355B33D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11948D-2BBA-3943-1781-4727B9C5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F9879-4898-A8DC-4B4C-4143BCF1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CD4EB-1CF6-E885-15E6-4E44B960F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194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80976-ACBE-7D47-8394-D93465840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C08D7-CDA2-A453-1520-5A98F9CD6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E9859-88AA-536E-7CCD-E1958ACB8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D6C43D-694B-E509-B5B6-389C6E77FA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058A57-7272-E85F-E6BF-7FC9AEAD19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07E8AD-700E-2F13-6DB1-F727A18DA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51A2DB-3AD9-03C0-72FE-9E6B0DB39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873A7C-EA42-1223-CAA3-5E86FB7E1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651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08AD8-1891-9233-B9FA-C57949CE1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49DD75-D229-5E86-A4A6-AF7175A9C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B9119-8985-39E2-49CD-B6D4AFC2A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40FCB-1B09-E98C-57F1-883EB1F9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935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DBDA20-A270-7651-16B4-0BBAB3C9D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4B4A0F-6C7A-8376-2B95-98D225F54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20574-9983-3BBE-1657-C1B440A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740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D3047-C594-690F-EF2E-036B8CD3B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407BA-69B8-BDC2-5991-BE0DDEDA1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2C0542-02AA-0828-B35F-C2DDDDADB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D744D-265E-32A8-91F9-1B6100253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6C031-4515-BFA4-F471-6589B48F0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7CDEF-28AB-5B9C-3D1C-E23060917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897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749A-1546-454C-BB68-60CBF38B78B2}" type="datetime1">
              <a:rPr lang="nl-NL" smtClean="0"/>
              <a:pPr/>
              <a:t>3-11-2025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414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37A4F-F9C2-20ED-AA7C-03312EB6A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98DAD2-48A2-FC7A-E5A5-9FBC24DC2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F7E6B8-A078-4EB5-3126-75EA5CA11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13BD69-1344-3205-0EFF-EBA19F6A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7E8E3-BA1F-5D07-0AB8-7BC7D2E85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029E3-DAC9-3461-883D-BDE95644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161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B30F1-83DC-C26C-D3F5-63A3A9B17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BF79C0-83B0-B8E0-8E05-89EF7E2B6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C3479-6C68-646F-E8A7-ACF4EFFD1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2C9A6-29C4-1158-6F14-8A23D5FC1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BE2C6-2B37-A1D1-8E80-CE272CB24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505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11BD3D-F4F4-9BAB-CF35-7560ED1D3D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AE158C-AA93-8F3E-EDCA-9FC847879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75E18-EA3C-8DDD-8A3C-5B6B96150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5A08D-C67A-F96F-55D2-3820840D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5F72F-E953-9B98-6787-0B56E460B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64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B326-F20E-4FB1-AB68-E3C700D0A079}" type="datetime1">
              <a:rPr lang="nl-NL" smtClean="0"/>
              <a:pPr/>
              <a:t>3-11-2025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719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7776-E099-4984-8B60-76848BAB2E26}" type="datetime1">
              <a:rPr lang="nl-NL" smtClean="0"/>
              <a:pPr/>
              <a:t>3-11-2025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8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10B8A-84FA-41C6-8A41-CD6B6025AECB}" type="datetime1">
              <a:rPr lang="nl-NL" smtClean="0"/>
              <a:pPr/>
              <a:t>3-11-2025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134671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CF1D-D203-42D2-9024-C11945ED8C09}" type="datetime1">
              <a:rPr lang="nl-NL" smtClean="0"/>
              <a:pPr/>
              <a:t>3-11-2025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96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74D4-ADBC-4B47-A8A5-0D08DA2649AF}" type="datetime1">
              <a:rPr lang="nl-NL" smtClean="0"/>
              <a:pPr/>
              <a:t>3-11-2025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12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A5D93F-3442-4693-93B6-87F31361A5E8}" type="datetime1">
              <a:rPr lang="nl-NL" smtClean="0"/>
              <a:pPr/>
              <a:t>3-11-2025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65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6A3B-B161-406A-8D19-8D7F6B6D71CB}" type="datetime1">
              <a:rPr lang="nl-NL" smtClean="0"/>
              <a:pPr/>
              <a:t>3-11-2025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457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8110B8A-84FA-41C6-8A41-CD6B6025AECB}" type="datetime1">
              <a:rPr lang="nl-NL" smtClean="0"/>
              <a:pPr/>
              <a:t>3-11-2025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00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E7C324-65A4-9BF5-88E7-69D79C1C0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49468-23A1-7F40-7910-2147E557A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4A6B2-1A5B-14B3-8964-F4F5B4E4F6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EAC7FF-386B-4B56-94A5-C93EC7B53FBE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44C70-752D-3BCF-FB4B-FB3117E19F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94F83-614C-55A9-28C7-AEC8C1682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77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Cern.ch/lightions2025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8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cds.cern.ch/record/2942004/files/HIN-25-009-pas.pdf" TargetMode="Externa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hyperlink" Target="https://arxiv.org/abs/2509.06428" TargetMode="External"/><Relationship Id="rId4" Type="http://schemas.openxmlformats.org/officeDocument/2006/relationships/hyperlink" Target="https://arxiv.org/pdf/2509.0517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jpe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Cern.ch/lightions2025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479384/contributions/6663093/attachments/3132588/5557527/IS25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hyperlink" Target="https://indico.cern.ch/event/1334113/contributions/6289808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indico.cern.ch/event/1436085/contributions/6107509/attachments/2966206/5218662/talk_bally_cern_13112024.pdf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10" Type="http://schemas.openxmlformats.org/officeDocument/2006/relationships/image" Target="../media/image41.png"/><Relationship Id="rId4" Type="http://schemas.openxmlformats.org/officeDocument/2006/relationships/hyperlink" Target="https://indico.cern.ch/event/1479384/contributions/6631982/attachments/3130687/5553818/JFGO8p.pdf" TargetMode="Externa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607620" y="3659529"/>
            <a:ext cx="727958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n-GB" sz="2600" dirty="0" err="1">
                <a:solidFill>
                  <a:srgbClr val="C00000"/>
                </a:solidFill>
              </a:rPr>
              <a:t>Trajectum</a:t>
            </a:r>
            <a:r>
              <a:rPr lang="en-GB" sz="2600" dirty="0">
                <a:solidFill>
                  <a:srgbClr val="C00000"/>
                </a:solidFill>
              </a:rPr>
              <a:t> framework </a:t>
            </a:r>
            <a:br>
              <a:rPr lang="en-GB" sz="2600" dirty="0">
                <a:solidFill>
                  <a:srgbClr val="C00000"/>
                </a:solidFill>
              </a:rPr>
            </a:br>
            <a:r>
              <a:rPr lang="en-GB" sz="2600" dirty="0">
                <a:solidFill>
                  <a:srgbClr val="C00000"/>
                </a:solidFill>
              </a:rPr>
              <a:t>applied to light ion collisions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38774" y="5329660"/>
            <a:ext cx="687625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700" b="1" dirty="0"/>
              <a:t>Wilke van der Schee</a:t>
            </a:r>
            <a:endParaRPr lang="nl-NL" sz="1700" dirty="0"/>
          </a:p>
          <a:p>
            <a:pPr algn="r"/>
            <a:r>
              <a:rPr lang="en-GB" sz="1700" dirty="0"/>
              <a:t>ALICE Week</a:t>
            </a:r>
          </a:p>
          <a:p>
            <a:pPr algn="r"/>
            <a:r>
              <a:rPr lang="en-US" sz="1700" dirty="0"/>
              <a:t>03 November 2025</a:t>
            </a:r>
            <a:endParaRPr lang="nl-NL" sz="1700" dirty="0"/>
          </a:p>
        </p:txBody>
      </p:sp>
      <p:pic>
        <p:nvPicPr>
          <p:cNvPr id="15" name="Picture 2" descr="Image result for cern logo">
            <a:extLst>
              <a:ext uri="{FF2B5EF4-FFF2-40B4-BE49-F238E27FC236}">
                <a16:creationId xmlns:a16="http://schemas.microsoft.com/office/drawing/2014/main" id="{B2D6CF3D-6565-4D3C-B247-426A40C88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"/>
          <a:stretch/>
        </p:blipFill>
        <p:spPr bwMode="auto">
          <a:xfrm>
            <a:off x="-67235" y="16164"/>
            <a:ext cx="1981200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DB8A181-1E44-441D-9D0C-60EF415D7F30}"/>
              </a:ext>
            </a:extLst>
          </p:cNvPr>
          <p:cNvGrpSpPr/>
          <p:nvPr/>
        </p:nvGrpSpPr>
        <p:grpSpPr>
          <a:xfrm>
            <a:off x="8001000" y="2028630"/>
            <a:ext cx="3786139" cy="1355488"/>
            <a:chOff x="8815339" y="3893982"/>
            <a:chExt cx="3200400" cy="12098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0C7571-6D12-4694-9A9A-5A4F2C108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5339" y="4035366"/>
              <a:ext cx="3200400" cy="85620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CC32CFF-0B43-4745-BDCA-B35C525F5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FF66"/>
                </a:clrFrom>
                <a:clrTo>
                  <a:srgbClr val="00FF6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188073" y="3893982"/>
              <a:ext cx="437553" cy="120986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5F80112-7AF1-4D34-9D13-A1A17E361817}"/>
              </a:ext>
            </a:extLst>
          </p:cNvPr>
          <p:cNvSpPr txBox="1"/>
          <p:nvPr/>
        </p:nvSpPr>
        <p:spPr>
          <a:xfrm>
            <a:off x="2590800" y="4528628"/>
            <a:ext cx="929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Work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mostly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Govert Nijs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Giuliano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Giacalone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52FB49-E279-5A75-884E-91A4F9793CAE}"/>
              </a:ext>
            </a:extLst>
          </p:cNvPr>
          <p:cNvGrpSpPr/>
          <p:nvPr/>
        </p:nvGrpSpPr>
        <p:grpSpPr>
          <a:xfrm>
            <a:off x="2204619" y="-182226"/>
            <a:ext cx="3200400" cy="2342322"/>
            <a:chOff x="6400255" y="-862273"/>
            <a:chExt cx="5548320" cy="3909624"/>
          </a:xfrm>
        </p:grpSpPr>
        <p:pic>
          <p:nvPicPr>
            <p:cNvPr id="8" name="Picture 8" descr="Voorbeeld van het aangepaste UU-logo">
              <a:extLst>
                <a:ext uri="{FF2B5EF4-FFF2-40B4-BE49-F238E27FC236}">
                  <a16:creationId xmlns:a16="http://schemas.microsoft.com/office/drawing/2014/main" id="{28086C36-A740-D912-501D-A7553D142F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6" r="53750"/>
            <a:stretch/>
          </p:blipFill>
          <p:spPr bwMode="auto">
            <a:xfrm>
              <a:off x="6400255" y="-862273"/>
              <a:ext cx="3651958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Voorbeeld van het aangepaste UU-logo">
              <a:extLst>
                <a:ext uri="{FF2B5EF4-FFF2-40B4-BE49-F238E27FC236}">
                  <a16:creationId xmlns:a16="http://schemas.microsoft.com/office/drawing/2014/main" id="{7FC2BD33-B7ED-5BBC-F565-C5B52CAF84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85121"/>
            <a:stretch/>
          </p:blipFill>
          <p:spPr bwMode="auto">
            <a:xfrm>
              <a:off x="10134600" y="-762649"/>
              <a:ext cx="1813975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1D6E70-A1AA-DE6B-1FC7-F5F27541E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7" t="28889" b="34444"/>
          <a:stretch>
            <a:fillRect/>
          </a:stretch>
        </p:blipFill>
        <p:spPr bwMode="auto">
          <a:xfrm>
            <a:off x="5638800" y="-30480"/>
            <a:ext cx="6553200" cy="195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xygen">
            <a:extLst>
              <a:ext uri="{FF2B5EF4-FFF2-40B4-BE49-F238E27FC236}">
                <a16:creationId xmlns:a16="http://schemas.microsoft.com/office/drawing/2014/main" id="{FF328B55-61CD-47B3-A8F3-6D5A6A272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961706"/>
            <a:ext cx="6926863" cy="489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B03BE-4BB9-2384-46E4-19152AF1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64F3-45ED-0708-ABCA-6231A10F2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b="1" dirty="0"/>
              <a:t>Exciting times: </a:t>
            </a:r>
            <a:br>
              <a:rPr lang="en-US" sz="3500" b="1" dirty="0"/>
            </a:br>
            <a:r>
              <a:rPr lang="en-US" sz="3500" dirty="0"/>
              <a:t>heavy ions is now a precision science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1EA1997-0F61-7F2B-B722-4566251AC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10</a:t>
            </a:fld>
            <a:r>
              <a:rPr lang="nl-NL" dirty="0"/>
              <a:t>/28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8AEDAA-56CA-6118-9ECB-8E2BF682E81A}"/>
              </a:ext>
            </a:extLst>
          </p:cNvPr>
          <p:cNvSpPr txBox="1"/>
          <p:nvPr/>
        </p:nvSpPr>
        <p:spPr>
          <a:xfrm>
            <a:off x="0" y="6437599"/>
            <a:ext cx="1021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 et al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CMS, First measurement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pseudorapidity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distributions of charged hadrons in oxygen-oxygen collisions at √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</a:t>
            </a:r>
            <a:r>
              <a:rPr lang="en-GB" sz="1100" baseline="-25000" dirty="0" err="1">
                <a:solidFill>
                  <a:schemeClr val="bg1"/>
                </a:solidFill>
                <a:latin typeface="Tw Cen MT" pitchFamily="34" charset="0"/>
              </a:rPr>
              <a:t>NN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= 5.36 TeV (2025)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0322720-CD3E-CF66-41CF-352680EC3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957557"/>
            <a:ext cx="10058400" cy="436704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Systematic uncertainties, also in theoretical estimates</a:t>
            </a:r>
          </a:p>
          <a:p>
            <a:pPr marL="749808" lvl="1" indent="-457200"/>
            <a:r>
              <a:rPr lang="en-US" sz="1500" dirty="0"/>
              <a:t>Uncertainty comes from Bayesian posterior</a:t>
            </a:r>
          </a:p>
          <a:p>
            <a:pPr marL="749808" lvl="1" indent="-457200"/>
            <a:r>
              <a:rPr lang="en-US" sz="1500" dirty="0"/>
              <a:t>Full correlations among datapoints is included</a:t>
            </a:r>
            <a:endParaRPr lang="en-US" sz="1700" dirty="0"/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Uncertainties can be small</a:t>
            </a:r>
          </a:p>
          <a:p>
            <a:pPr marL="749808" lvl="1" indent="-457200"/>
            <a:r>
              <a:rPr lang="en-US" sz="1500" dirty="0"/>
              <a:t>~6% for multiplicity in OO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~2-5% for anisotropic flow (except v</a:t>
            </a:r>
            <a:r>
              <a:rPr lang="en-US" sz="1500" baseline="-25000" dirty="0">
                <a:sym typeface="Wingdings" panose="05000000000000000000" pitchFamily="2" charset="2"/>
              </a:rPr>
              <a:t>2</a:t>
            </a:r>
            <a:r>
              <a:rPr lang="en-US" sz="1500" dirty="0">
                <a:sym typeface="Wingdings" panose="05000000000000000000" pitchFamily="2" charset="2"/>
              </a:rPr>
              <a:t>{4}: statistics dominate)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700" dirty="0">
                <a:sym typeface="Wingdings" panose="05000000000000000000" pitchFamily="2" charset="2"/>
              </a:rPr>
              <a:t>Corollaries: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We need to understand the </a:t>
            </a: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shapes of colliding nuclei </a:t>
            </a:r>
            <a:r>
              <a:rPr lang="en-US" sz="1500" dirty="0">
                <a:sym typeface="Wingdings" panose="05000000000000000000" pitchFamily="2" charset="2"/>
              </a:rPr>
              <a:t>precisely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We need to have the full model of heavy ion collisions under control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This is necessary to understand `</a:t>
            </a:r>
            <a:r>
              <a:rPr lang="en-US" sz="1500" b="1" dirty="0">
                <a:solidFill>
                  <a:srgbClr val="C00000"/>
                </a:solidFill>
                <a:sym typeface="Wingdings" panose="05000000000000000000" pitchFamily="2" charset="2"/>
              </a:rPr>
              <a:t>the details</a:t>
            </a:r>
            <a:r>
              <a:rPr lang="en-US" sz="1500" dirty="0">
                <a:sym typeface="Wingdings" panose="05000000000000000000" pitchFamily="2" charset="2"/>
              </a:rPr>
              <a:t>’ such as:</a:t>
            </a:r>
          </a:p>
          <a:p>
            <a:pPr marL="932688" lvl="2" indent="-457200"/>
            <a:r>
              <a:rPr lang="en-US" sz="1100" dirty="0" err="1">
                <a:sym typeface="Wingdings" panose="05000000000000000000" pitchFamily="2" charset="2"/>
              </a:rPr>
              <a:t>Hydrodynamisation</a:t>
            </a:r>
            <a:endParaRPr lang="en-US" sz="1100" dirty="0">
              <a:sym typeface="Wingdings" panose="05000000000000000000" pitchFamily="2" charset="2"/>
            </a:endParaRPr>
          </a:p>
          <a:p>
            <a:pPr marL="932688" lvl="2" indent="-457200"/>
            <a:r>
              <a:rPr lang="en-US" sz="1100" dirty="0">
                <a:sym typeface="Wingdings" panose="05000000000000000000" pitchFamily="2" charset="2"/>
              </a:rPr>
              <a:t>Extreme hydrodynamics: when gradients are large</a:t>
            </a:r>
          </a:p>
          <a:p>
            <a:pPr marL="932688" lvl="2" indent="-457200"/>
            <a:r>
              <a:rPr lang="en-US" sz="1100" dirty="0">
                <a:sym typeface="Wingdings" panose="05000000000000000000" pitchFamily="2" charset="2"/>
              </a:rPr>
              <a:t>First and second order viscous gradient corrections, during hydro and freeze-out</a:t>
            </a:r>
          </a:p>
          <a:p>
            <a:pPr marL="932688" lvl="2" indent="-457200"/>
            <a:endParaRPr lang="en-US" sz="11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93D66B-B8C6-5EB3-196B-4C70D051C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205" y="33090"/>
            <a:ext cx="2393079" cy="2107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684818-91F6-3C2E-E54B-15E93206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694" y="2042306"/>
            <a:ext cx="2427317" cy="2240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FB7A14-4F00-0A3C-8053-141DB26DF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483" y="4126678"/>
            <a:ext cx="2399740" cy="219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12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638A98B-4B4B-4607-B11F-7DCA0D7CC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1E7EAE-8AC1-49DB-938D-B7142963B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57" r="881" b="-2"/>
          <a:stretch/>
        </p:blipFill>
        <p:spPr>
          <a:xfrm>
            <a:off x="-162302" y="1295400"/>
            <a:ext cx="7823318" cy="473278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E3B9B0E-204E-4BFD-B58A-E71D9CDC3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12515-4525-452C-A877-105D7967F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Light ions at the LHC – the sequel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E2CF4-04A7-42B1-B4CA-0DACD4AA9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6885" y="3578084"/>
            <a:ext cx="3659246" cy="263983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 b="1" dirty="0">
                <a:solidFill>
                  <a:srgbClr val="C00000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Cern.ch/lightions2025</a:t>
            </a:r>
            <a:endParaRPr lang="en-US" sz="1500" b="1" dirty="0">
              <a:solidFill>
                <a:srgbClr val="C0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121E64-CB88-4BF5-B531-C0316E7F6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6617C-2E68-4E40-82E6-C7E74243B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574" y="6459785"/>
            <a:ext cx="7255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1A58DBF-7C61-4997-9886-539CDC07A380}" type="slidenum">
              <a:rPr lang="en-US" smtClean="0"/>
              <a:pPr defTabSz="914400"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22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FC222-6411-4100-8C04-E6D3B8B02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B60376-2446-4CDD-83E3-BF50966459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" y="-623216"/>
            <a:ext cx="10058400" cy="1449387"/>
          </a:xfrm>
        </p:spPr>
        <p:txBody>
          <a:bodyPr/>
          <a:lstStyle/>
          <a:p>
            <a:r>
              <a:rPr lang="en-US" dirty="0"/>
              <a:t>Refit parameters based on current data</a:t>
            </a:r>
          </a:p>
        </p:txBody>
      </p:sp>
      <p:pic>
        <p:nvPicPr>
          <p:cNvPr id="6" name="Content Placeholder 5" descr="A group of graphs with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27B3F881-2BBD-4B44-A340-0B8D85E13FB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319"/>
            <a:ext cx="11506200" cy="603159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5A2039-686B-4BFE-82C8-06025017EB8D}"/>
              </a:ext>
            </a:extLst>
          </p:cNvPr>
          <p:cNvSpPr txBox="1"/>
          <p:nvPr/>
        </p:nvSpPr>
        <p:spPr>
          <a:xfrm>
            <a:off x="7772400" y="5573688"/>
            <a:ext cx="3124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</a:rPr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2337037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FC222-6411-4100-8C04-E6D3B8B02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B60376-2446-4CDD-83E3-BF50966459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" y="-623216"/>
            <a:ext cx="10058400" cy="1449387"/>
          </a:xfrm>
        </p:spPr>
        <p:txBody>
          <a:bodyPr/>
          <a:lstStyle/>
          <a:p>
            <a:r>
              <a:rPr lang="en-US" dirty="0"/>
              <a:t>Refit parameters based on current data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B3F881-2BBD-4B44-A340-0B8D85E13FB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93495"/>
            <a:ext cx="11506200" cy="603123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5A2039-686B-4BFE-82C8-06025017EB8D}"/>
              </a:ext>
            </a:extLst>
          </p:cNvPr>
          <p:cNvSpPr txBox="1"/>
          <p:nvPr/>
        </p:nvSpPr>
        <p:spPr>
          <a:xfrm>
            <a:off x="7772400" y="5573688"/>
            <a:ext cx="3124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</a:rPr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3012528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12515-4525-452C-A877-105D7967F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Multiplicity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E2CF4-04A7-42B1-B4CA-0DACD4AA9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6617C-2E68-4E40-82E6-C7E74243B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9682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595FD-37F2-A82B-5FDD-769555189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E100-FCAC-E073-14FD-A3F985244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b="1" dirty="0"/>
              <a:t>Exciting times: </a:t>
            </a:r>
            <a:br>
              <a:rPr lang="en-US" sz="3500" b="1" dirty="0"/>
            </a:br>
            <a:r>
              <a:rPr lang="en-US" sz="3500" dirty="0"/>
              <a:t>light ion collisions allow(ed?) for genuine 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4FE41-6EE5-BDEC-4450-FDC1E77BD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485" y="2366962"/>
            <a:ext cx="2819400" cy="3951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>
                <a:sym typeface="Wingdings" panose="05000000000000000000" pitchFamily="2" charset="2"/>
              </a:rPr>
              <a:t>Hydrodynamic predictions for light ion collisions</a:t>
            </a:r>
          </a:p>
          <a:p>
            <a:pPr marL="0" indent="0">
              <a:buNone/>
            </a:pPr>
            <a:br>
              <a:rPr lang="en-US" sz="1500" dirty="0">
                <a:sym typeface="Wingdings" panose="05000000000000000000" pitchFamily="2" charset="2"/>
              </a:rPr>
            </a:br>
            <a:br>
              <a:rPr lang="en-US" sz="1500" dirty="0">
                <a:sym typeface="Wingdings" panose="05000000000000000000" pitchFamily="2" charset="2"/>
              </a:rPr>
            </a:br>
            <a:r>
              <a:rPr lang="en-US" sz="1500" dirty="0">
                <a:sym typeface="Wingdings" panose="05000000000000000000" pitchFamily="2" charset="2"/>
              </a:rPr>
              <a:t>All the way to </a:t>
            </a:r>
            <a:r>
              <a:rPr lang="en-US" sz="1500" dirty="0" err="1">
                <a:sym typeface="Wingdings" panose="05000000000000000000" pitchFamily="2" charset="2"/>
              </a:rPr>
              <a:t>dN</a:t>
            </a:r>
            <a:r>
              <a:rPr lang="en-US" sz="1500" dirty="0">
                <a:sym typeface="Wingdings" panose="05000000000000000000" pitchFamily="2" charset="2"/>
              </a:rPr>
              <a:t>/d</a:t>
            </a:r>
            <a:r>
              <a:rPr lang="en-US" sz="1500" dirty="0">
                <a:latin typeface="Symbol" panose="05050102010706020507" pitchFamily="18" charset="2"/>
                <a:sym typeface="Wingdings" panose="05000000000000000000" pitchFamily="2" charset="2"/>
              </a:rPr>
              <a:t>h</a:t>
            </a:r>
            <a:r>
              <a:rPr lang="en-US" sz="1500" dirty="0">
                <a:sym typeface="Wingdings" panose="05000000000000000000" pitchFamily="2" charset="2"/>
              </a:rPr>
              <a:t> ~ 10; hydro at its limits?</a:t>
            </a:r>
          </a:p>
          <a:p>
            <a:pPr marL="0" indent="0">
              <a:buNone/>
            </a:pPr>
            <a:endParaRPr lang="en-US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500" dirty="0">
                <a:sym typeface="Wingdings" panose="05000000000000000000" pitchFamily="2" charset="2"/>
              </a:rPr>
              <a:t>Model is (only!) fitted to </a:t>
            </a:r>
            <a:r>
              <a:rPr lang="en-US" sz="1500" dirty="0" err="1">
                <a:sym typeface="Wingdings" panose="05000000000000000000" pitchFamily="2" charset="2"/>
              </a:rPr>
              <a:t>PbPb</a:t>
            </a:r>
            <a:r>
              <a:rPr lang="en-US" sz="1500" dirty="0">
                <a:sym typeface="Wingdings" panose="05000000000000000000" pitchFamily="2" charset="2"/>
              </a:rPr>
              <a:t> data</a:t>
            </a:r>
          </a:p>
          <a:p>
            <a:pPr marL="0" indent="0">
              <a:buNone/>
            </a:pPr>
            <a:endParaRPr lang="en-US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500" dirty="0">
                <a:sym typeface="Wingdings" panose="05000000000000000000" pitchFamily="2" charset="2"/>
              </a:rPr>
              <a:t>Difference PGCM/NLEFT is understood due to size differences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D8959EEE-8D44-AD4D-0354-345F25DB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15</a:t>
            </a:fld>
            <a:r>
              <a:rPr lang="nl-NL" dirty="0"/>
              <a:t>/28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5A0CFB-2D26-0BD1-58C4-951788590D70}"/>
              </a:ext>
            </a:extLst>
          </p:cNvPr>
          <p:cNvSpPr txBox="1"/>
          <p:nvPr/>
        </p:nvSpPr>
        <p:spPr>
          <a:xfrm>
            <a:off x="0" y="6437599"/>
            <a:ext cx="1021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 et al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CMS, First measurement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pseudorapidity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distributions of charged hadrons in oxygen-oxygen collisions at √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</a:t>
            </a:r>
            <a:r>
              <a:rPr lang="en-GB" sz="1100" baseline="-25000" dirty="0" err="1">
                <a:solidFill>
                  <a:schemeClr val="bg1"/>
                </a:solidFill>
                <a:latin typeface="Tw Cen MT" pitchFamily="34" charset="0"/>
              </a:rPr>
              <a:t>NN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= 5.36 TeV (2025)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26D6D-48D4-1218-2633-AC163DB34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885" y="2373412"/>
            <a:ext cx="4414438" cy="335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DC1957-B629-1D75-7964-5F29676EB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323" y="2286000"/>
            <a:ext cx="3676954" cy="339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81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B7B8B-4D20-95C2-4EA9-44A37AB97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3A16B-9EB8-D42C-7D0D-3DCCFCC5F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b="1" dirty="0"/>
              <a:t>Exciting times: </a:t>
            </a:r>
            <a:br>
              <a:rPr lang="en-US" sz="3500" b="1" dirty="0"/>
            </a:br>
            <a:r>
              <a:rPr lang="en-US" sz="3500" dirty="0"/>
              <a:t>comparison with CMS and ALICE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8FB32-C850-0CCE-9707-1F5819E7A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772" y="2030601"/>
            <a:ext cx="3735267" cy="39511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500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500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Agreement almost too good to be true? </a:t>
            </a:r>
            <a:b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b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Also: non-hydro models tend to be off </a:t>
            </a:r>
            <a:b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(but notice lack of syst uncertainty)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2C8124E-CBE7-7363-2D79-42952418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16</a:t>
            </a:fld>
            <a:r>
              <a:rPr lang="nl-NL" dirty="0"/>
              <a:t>/28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B4EEA-73D7-C0DA-67AE-1412F07C28FD}"/>
              </a:ext>
            </a:extLst>
          </p:cNvPr>
          <p:cNvSpPr txBox="1"/>
          <p:nvPr/>
        </p:nvSpPr>
        <p:spPr>
          <a:xfrm>
            <a:off x="-76200" y="6299697"/>
            <a:ext cx="10210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 et al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CMS, First measurement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pseudorapidity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distributions of charged hadrons in oxygen-oxygen collisions at √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</a:t>
            </a:r>
            <a:r>
              <a:rPr lang="en-GB" sz="1100" baseline="-25000" dirty="0" err="1">
                <a:solidFill>
                  <a:schemeClr val="bg1"/>
                </a:solidFill>
                <a:latin typeface="Tw Cen MT" pitchFamily="34" charset="0"/>
              </a:rPr>
              <a:t>NN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= 5.36 TeV (2025)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https://indico.cern.ch/event/1479384/contributions/6663047/attachments/3131557/5555439/IS_mult_v3.pdf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4486E1-E5E9-6EAB-2BC4-DAA2AE418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827" y="4243784"/>
            <a:ext cx="2817123" cy="2600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123FD2-235C-1493-6550-99A736389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2286769"/>
            <a:ext cx="3936100" cy="36721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71E6F9-2247-ADF7-7039-A0F313EF8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101" y="1905913"/>
            <a:ext cx="3531500" cy="40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B7B8B-4D20-95C2-4EA9-44A37AB97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3A16B-9EB8-D42C-7D0D-3DCCFCC5F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b="1" dirty="0"/>
              <a:t>Exciting times: </a:t>
            </a:r>
            <a:br>
              <a:rPr lang="en-US" sz="3500" b="1" dirty="0"/>
            </a:br>
            <a:r>
              <a:rPr lang="en-US" sz="3500" dirty="0"/>
              <a:t>comparison with CMS and ALICE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8FB32-C850-0CCE-9707-1F5819E7A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608" y="3574653"/>
            <a:ext cx="5681138" cy="39511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500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500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Agreement almost too good to be true? </a:t>
            </a:r>
            <a:b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Maybe true: fits CMS much better than ALICE..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0-5% class: CMS has 135.3, ALICE has 130.3 (4.0 uncertainty)</a:t>
            </a:r>
            <a:b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50-60% class: CMS has 22.5, ALICE has 27.0 (1.5 uncertainty)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[different cuts means CMS should be approximately 1% lower]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2C8124E-CBE7-7363-2D79-42952418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17</a:t>
            </a:fld>
            <a:r>
              <a:rPr lang="nl-NL" dirty="0"/>
              <a:t>/28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B4EEA-73D7-C0DA-67AE-1412F07C28FD}"/>
              </a:ext>
            </a:extLst>
          </p:cNvPr>
          <p:cNvSpPr txBox="1"/>
          <p:nvPr/>
        </p:nvSpPr>
        <p:spPr>
          <a:xfrm>
            <a:off x="-76200" y="6299697"/>
            <a:ext cx="10210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 et al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CMS, First measurement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pseudorapidity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distributions of charged hadrons in oxygen-oxygen collisions at √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</a:t>
            </a:r>
            <a:r>
              <a:rPr lang="en-GB" sz="1100" baseline="-25000" dirty="0" err="1">
                <a:solidFill>
                  <a:schemeClr val="bg1"/>
                </a:solidFill>
                <a:latin typeface="Tw Cen MT" pitchFamily="34" charset="0"/>
              </a:rPr>
              <a:t>NN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= 5.36 TeV (2025)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https://indico.cern.ch/event/1479384/contributions/6663047/attachments/3131557/5555439/IS_mult_v3.pdf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123FD2-235C-1493-6550-99A736389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2030601"/>
            <a:ext cx="3936100" cy="3672196"/>
          </a:xfrm>
          <a:prstGeom prst="rect">
            <a:avLst/>
          </a:prstGeom>
        </p:spPr>
      </p:pic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91B7CADF-3817-48A0-8C02-22ED772BE1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52" y="1867969"/>
            <a:ext cx="6019800" cy="274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1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B7B8B-4D20-95C2-4EA9-44A37AB97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3A16B-9EB8-D42C-7D0D-3DCCFCC5F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b="1" dirty="0"/>
              <a:t>Exciting times: </a:t>
            </a:r>
            <a:br>
              <a:rPr lang="en-US" sz="3500" b="1" dirty="0"/>
            </a:br>
            <a:r>
              <a:rPr lang="en-US" sz="3500" dirty="0"/>
              <a:t>Fitting new ALICE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8FB32-C850-0CCE-9707-1F5819E7A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902087"/>
            <a:ext cx="5681138" cy="12950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>
                <a:sym typeface="Wingdings" panose="05000000000000000000" pitchFamily="2" charset="2"/>
              </a:rPr>
              <a:t>Fit seems to work OK; but slightly strange Trento parameters</a:t>
            </a:r>
            <a:endParaRPr lang="en-US" sz="1500" dirty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2C8124E-CBE7-7363-2D79-42952418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18</a:t>
            </a:fld>
            <a:r>
              <a:rPr lang="nl-NL" dirty="0"/>
              <a:t>/28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B4EEA-73D7-C0DA-67AE-1412F07C28FD}"/>
              </a:ext>
            </a:extLst>
          </p:cNvPr>
          <p:cNvSpPr txBox="1"/>
          <p:nvPr/>
        </p:nvSpPr>
        <p:spPr>
          <a:xfrm>
            <a:off x="-76200" y="6299697"/>
            <a:ext cx="10210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 et al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CMS, First measurement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pseudorapidity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distributions of charged hadrons in oxygen-oxygen collisions at √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</a:t>
            </a:r>
            <a:r>
              <a:rPr lang="en-GB" sz="1100" baseline="-25000" dirty="0" err="1">
                <a:solidFill>
                  <a:schemeClr val="bg1"/>
                </a:solidFill>
                <a:latin typeface="Tw Cen MT" pitchFamily="34" charset="0"/>
              </a:rPr>
              <a:t>NN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= 5.36 TeV (2025)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https://indico.cern.ch/event/1479384/contributions/6663047/attachments/3131557/5555439/IS_mult_v3.pdf</a:t>
            </a:r>
          </a:p>
        </p:txBody>
      </p:sp>
      <p:pic>
        <p:nvPicPr>
          <p:cNvPr id="8" name="Picture 7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600E22A5-1954-4A01-8F0B-378629F2A1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81" y="1981200"/>
            <a:ext cx="5394586" cy="24537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FAE43E-8FBA-47FE-85E1-9CE9F992B7B4}"/>
              </a:ext>
            </a:extLst>
          </p:cNvPr>
          <p:cNvSpPr txBox="1"/>
          <p:nvPr/>
        </p:nvSpPr>
        <p:spPr>
          <a:xfrm>
            <a:off x="5892771" y="238652"/>
            <a:ext cx="3124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</a:rPr>
              <a:t>Work in progress</a:t>
            </a:r>
            <a:br>
              <a:rPr lang="en-US" sz="2500" b="1" dirty="0">
                <a:solidFill>
                  <a:srgbClr val="C00000"/>
                </a:solidFill>
              </a:rPr>
            </a:br>
            <a:r>
              <a:rPr lang="en-US" sz="2500" b="1" dirty="0">
                <a:solidFill>
                  <a:srgbClr val="C00000"/>
                </a:solidFill>
              </a:rPr>
              <a:t>(no smash or lattice spacing correction)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D3304B-8346-4E40-9CE8-339AA1B75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871" y="1786491"/>
            <a:ext cx="3757612" cy="158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17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B7B8B-4D20-95C2-4EA9-44A37AB97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3A16B-9EB8-D42C-7D0D-3DCCFCC5F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b="1" dirty="0"/>
              <a:t>Exciting times: </a:t>
            </a:r>
            <a:br>
              <a:rPr lang="en-US" sz="3500" b="1" dirty="0"/>
            </a:br>
            <a:r>
              <a:rPr lang="en-US" sz="3500" dirty="0"/>
              <a:t>Fitting new ALICE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8FB32-C850-0CCE-9707-1F5819E7A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952" y="4370840"/>
            <a:ext cx="3657600" cy="19288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How is the centrality determination done? Usually NBD-Glauber; perhaps a bit outdated?</a:t>
            </a:r>
          </a:p>
          <a:p>
            <a:pPr marL="0" indent="0">
              <a:buNone/>
            </a:pP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Nevertheless, preliminary </a:t>
            </a:r>
            <a:r>
              <a:rPr lang="en-US" sz="1500" dirty="0" err="1">
                <a:solidFill>
                  <a:srgbClr val="C00000"/>
                </a:solidFill>
                <a:sym typeface="Wingdings" panose="05000000000000000000" pitchFamily="2" charset="2"/>
              </a:rPr>
              <a:t>Trajectum</a:t>
            </a: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 results (varying the 100% anchor point) suggest results consistent with 100% (slight preference for 99%). </a:t>
            </a:r>
            <a:b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b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This is done with ALICE </a:t>
            </a:r>
            <a:r>
              <a:rPr lang="en-US" sz="1500" dirty="0" err="1">
                <a:solidFill>
                  <a:srgbClr val="C00000"/>
                </a:solidFill>
                <a:sym typeface="Wingdings" panose="05000000000000000000" pitchFamily="2" charset="2"/>
              </a:rPr>
              <a:t>dN</a:t>
            </a: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/</a:t>
            </a:r>
            <a:r>
              <a:rPr lang="en-US" sz="1500" dirty="0" err="1">
                <a:solidFill>
                  <a:srgbClr val="C00000"/>
                </a:solidFill>
                <a:sym typeface="Wingdings" panose="05000000000000000000" pitchFamily="2" charset="2"/>
              </a:rPr>
              <a:t>deta</a:t>
            </a: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, but ATLAS </a:t>
            </a:r>
            <a:r>
              <a:rPr lang="en-US" sz="1500" dirty="0" err="1">
                <a:solidFill>
                  <a:srgbClr val="C00000"/>
                </a:solidFill>
                <a:sym typeface="Wingdings" panose="05000000000000000000" pitchFamily="2" charset="2"/>
              </a:rPr>
              <a:t>vnk</a:t>
            </a: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 [we don’t vary centrality </a:t>
            </a:r>
            <a:r>
              <a:rPr lang="en-US" sz="1500" dirty="0" err="1">
                <a:solidFill>
                  <a:srgbClr val="C00000"/>
                </a:solidFill>
                <a:sym typeface="Wingdings" panose="05000000000000000000" pitchFamily="2" charset="2"/>
              </a:rPr>
              <a:t>normalisation</a:t>
            </a: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 per experiment]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2C8124E-CBE7-7363-2D79-42952418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19</a:t>
            </a:fld>
            <a:r>
              <a:rPr lang="nl-NL" dirty="0"/>
              <a:t>/28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B4EEA-73D7-C0DA-67AE-1412F07C28FD}"/>
              </a:ext>
            </a:extLst>
          </p:cNvPr>
          <p:cNvSpPr txBox="1"/>
          <p:nvPr/>
        </p:nvSpPr>
        <p:spPr>
          <a:xfrm>
            <a:off x="-76200" y="6299697"/>
            <a:ext cx="10210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 et al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CMS, First measurement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pseudorapidity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distributions of charged hadrons in oxygen-oxygen collisions at √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</a:t>
            </a:r>
            <a:r>
              <a:rPr lang="en-GB" sz="1100" baseline="-25000" dirty="0" err="1">
                <a:solidFill>
                  <a:schemeClr val="bg1"/>
                </a:solidFill>
                <a:latin typeface="Tw Cen MT" pitchFamily="34" charset="0"/>
              </a:rPr>
              <a:t>NN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= 5.36 TeV (2025)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https://indico.cern.ch/event/1479384/contributions/6663047/attachments/3131557/5555439/IS_mult_v3.pdf</a:t>
            </a:r>
          </a:p>
        </p:txBody>
      </p:sp>
      <p:pic>
        <p:nvPicPr>
          <p:cNvPr id="8" name="Picture 7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600E22A5-1954-4A01-8F0B-378629F2A1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52" y="1763282"/>
            <a:ext cx="5394586" cy="2453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DF62B8-74F8-4505-BE85-2DC1DCE22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569" y="4268312"/>
            <a:ext cx="4991025" cy="20714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D8A552-E9F1-4BAF-A51B-5C2036E4C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0280" y="154522"/>
            <a:ext cx="2043535" cy="14147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C14B5B-7778-450A-986D-4EDBDEAE0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126" y="1761833"/>
            <a:ext cx="4032663" cy="23864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8755A8-419A-4299-8BE4-3C5A17E75DFF}"/>
              </a:ext>
            </a:extLst>
          </p:cNvPr>
          <p:cNvSpPr txBox="1"/>
          <p:nvPr/>
        </p:nvSpPr>
        <p:spPr>
          <a:xfrm>
            <a:off x="5892771" y="238652"/>
            <a:ext cx="3124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</a:rPr>
              <a:t>Work in progress</a:t>
            </a:r>
            <a:br>
              <a:rPr lang="en-US" sz="2500" b="1" dirty="0">
                <a:solidFill>
                  <a:srgbClr val="C00000"/>
                </a:solidFill>
              </a:rPr>
            </a:br>
            <a:r>
              <a:rPr lang="en-US" sz="2500" b="1" dirty="0">
                <a:solidFill>
                  <a:srgbClr val="C00000"/>
                </a:solidFill>
              </a:rPr>
              <a:t>(no smash or lattice spacing correction)</a:t>
            </a:r>
          </a:p>
        </p:txBody>
      </p:sp>
    </p:spTree>
    <p:extLst>
      <p:ext uri="{BB962C8B-B14F-4D97-AF65-F5344CB8AC3E}">
        <p14:creationId xmlns:p14="http://schemas.microsoft.com/office/powerpoint/2010/main" val="488063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B7B8B-4D20-95C2-4EA9-44A37AB97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2C8124E-CBE7-7363-2D79-42952418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</a:t>
            </a:fld>
            <a:r>
              <a:rPr lang="nl-NL" dirty="0"/>
              <a:t>/28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3A16B-9EB8-D42C-7D0D-3DCCFCC5FE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7800" y="-647700"/>
            <a:ext cx="12014200" cy="1295400"/>
          </a:xfrm>
        </p:spPr>
        <p:txBody>
          <a:bodyPr>
            <a:normAutofit/>
          </a:bodyPr>
          <a:lstStyle/>
          <a:p>
            <a:r>
              <a:rPr lang="en-US" sz="3500" b="1" dirty="0"/>
              <a:t>Exciting times: </a:t>
            </a:r>
            <a:r>
              <a:rPr lang="en-US" sz="3500" dirty="0"/>
              <a:t>light ion collisions allow(ed?) for genuine predictions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3A7BAE-CB89-4220-AADE-85BCEBBAD351}"/>
              </a:ext>
            </a:extLst>
          </p:cNvPr>
          <p:cNvGrpSpPr/>
          <p:nvPr/>
        </p:nvGrpSpPr>
        <p:grpSpPr>
          <a:xfrm>
            <a:off x="7464253" y="2463463"/>
            <a:ext cx="1850553" cy="1704587"/>
            <a:chOff x="2870650" y="-301410"/>
            <a:chExt cx="2691950" cy="25114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123FD2-235C-1493-6550-99A736389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0650" y="-301410"/>
              <a:ext cx="2691950" cy="25114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8C69EAE-326E-F6DF-FF1A-0EC5DF65A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0"/>
              <a:ext cx="685800" cy="30226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471E6F9-2247-ADF7-7039-A0F313EF8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107" y="642382"/>
            <a:ext cx="1927085" cy="2225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17A68E-12C9-4801-85E6-739158950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9192" y="717911"/>
            <a:ext cx="1855426" cy="21439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991EE0-F198-465B-8FA1-E0236AFFD7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400" y="4235559"/>
            <a:ext cx="4419600" cy="21263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D29279-DF38-4B72-8E28-6BE7BAF876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1372" y="582129"/>
            <a:ext cx="2542508" cy="17129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98DC83-2589-49C5-9A66-84AB5E5EEC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463" y="762048"/>
            <a:ext cx="1658738" cy="1200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690B3B-FC87-4F84-9B9C-97AAC22DB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7201" y="620533"/>
            <a:ext cx="1720209" cy="1561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BFCF10-B7B8-4860-A420-9F4472D1AD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0653" y="2334416"/>
            <a:ext cx="2297706" cy="21950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576039-1146-4F11-A729-8813B63A9A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74694" y="4310223"/>
            <a:ext cx="2297706" cy="23576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81EDB9-717E-4F85-BB7A-14662ED17F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7815" y="4670785"/>
            <a:ext cx="2483382" cy="18911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1B8F91-E546-4DC0-A820-CC2B597A91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2337" y="1924329"/>
            <a:ext cx="2043535" cy="14147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AB4A1D-9CB3-4C82-B395-E11BE95D56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0245" y="3284416"/>
            <a:ext cx="2808060" cy="3429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AFC610-3C88-4328-9FCA-11A2AC85E2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34729" y="2388651"/>
            <a:ext cx="2297706" cy="183127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BC0B99E-A89C-4C86-AE44-B498FD6EAEC0}"/>
              </a:ext>
            </a:extLst>
          </p:cNvPr>
          <p:cNvSpPr/>
          <p:nvPr/>
        </p:nvSpPr>
        <p:spPr>
          <a:xfrm>
            <a:off x="2767814" y="4310223"/>
            <a:ext cx="9500385" cy="2514687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C014425-3FD2-4371-BBA3-A67EEB6C621E}"/>
              </a:ext>
            </a:extLst>
          </p:cNvPr>
          <p:cNvSpPr/>
          <p:nvPr/>
        </p:nvSpPr>
        <p:spPr>
          <a:xfrm>
            <a:off x="8382000" y="613366"/>
            <a:ext cx="3712618" cy="2248541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7A499C-D0CC-4096-839A-B6283046AAA5}"/>
              </a:ext>
            </a:extLst>
          </p:cNvPr>
          <p:cNvSpPr/>
          <p:nvPr/>
        </p:nvSpPr>
        <p:spPr>
          <a:xfrm>
            <a:off x="3668423" y="542803"/>
            <a:ext cx="4161832" cy="1831275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30D415-51A9-46AC-A40C-39DB86CB77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80507" y="557376"/>
            <a:ext cx="1449748" cy="173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13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12515-4525-452C-A877-105D7967F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E2CF4-04A7-42B1-B4CA-0DACD4AA9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6617C-2E68-4E40-82E6-C7E74243B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3532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E40D9-44BD-3413-9CE8-E058F2525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55E6A-CE9A-ACF7-2C9A-718B8F81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Anisotropic flow --- ratio</a:t>
            </a:r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8E639-AEC5-8563-B11F-DE978F668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7" y="1919075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0-1% elliptic flow ratio significantly overestimated</a:t>
            </a:r>
          </a:p>
          <a:p>
            <a:pPr marL="749808" lvl="1" indent="-457200"/>
            <a:r>
              <a:rPr lang="en-US" sz="1500" dirty="0"/>
              <a:t>But: uncertainty is only one standard deviation (treat uncertainty seriously)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Also: PGCM significantly closer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Not clear if ATLAS and ALICE are consistent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0991956C-AA95-7CF3-DDEE-3BDA17CDB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21</a:t>
            </a:fld>
            <a:r>
              <a:rPr lang="nl-NL" dirty="0"/>
              <a:t>/28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14856F-0BE7-8C94-6015-3FF6CAF4E878}"/>
              </a:ext>
            </a:extLst>
          </p:cNvPr>
          <p:cNvSpPr txBox="1"/>
          <p:nvPr/>
        </p:nvSpPr>
        <p:spPr>
          <a:xfrm>
            <a:off x="0" y="6342265"/>
            <a:ext cx="10210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3"/>
              </a:rPr>
              <a:t>https://cds.cern.ch/record/2942004/files/HIN-25-009-pas.pdf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(CMS)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4"/>
              </a:rPr>
              <a:t>https://arxiv.org/pdf/2809.05171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(ATLAS)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5"/>
              </a:rPr>
              <a:t>https://arxiv.org/abs/2809.06428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(ALICE)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DC8E7-136C-D643-8DFA-4A1052B77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505200"/>
            <a:ext cx="3657600" cy="26149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1BBB55-09FF-992C-18D2-A1C02A4906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614" y="3520231"/>
            <a:ext cx="3090885" cy="2789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B6588B-0F8F-D63A-D8C2-369818F651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4622" y="2614967"/>
            <a:ext cx="293300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4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328D2-51D9-464A-6460-902A29FD3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09774-A45F-63B6-F39E-9994C312A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Anisotropic flow --- ratio: </a:t>
            </a:r>
            <a:r>
              <a:rPr lang="en-US" sz="3500" dirty="0" err="1"/>
              <a:t>subnucleonic</a:t>
            </a:r>
            <a:r>
              <a:rPr lang="en-US" sz="3500" dirty="0"/>
              <a:t> structure</a:t>
            </a:r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0520E-1ABD-ECEC-B4F8-38CB990D6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712" y="1828800"/>
            <a:ext cx="10058400" cy="436704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Actually: not all uncertainties cancel in the ratio</a:t>
            </a:r>
          </a:p>
          <a:p>
            <a:pPr marL="749808" lvl="1" indent="-457200"/>
            <a:r>
              <a:rPr lang="en-US" sz="1500" dirty="0" err="1"/>
              <a:t>Subnucleonic</a:t>
            </a:r>
            <a:r>
              <a:rPr lang="en-US" sz="1500" dirty="0"/>
              <a:t> structure affects oxygen significantly more than neon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/>
              <a:t>Reducing 0-1% ratio by up to 10%</a:t>
            </a:r>
          </a:p>
          <a:p>
            <a:pPr marL="749808" lvl="1" indent="-457200"/>
            <a:r>
              <a:rPr lang="en-US" sz="1500" dirty="0"/>
              <a:t>Potentially even making NLEFT viable as a structure</a:t>
            </a:r>
          </a:p>
          <a:p>
            <a:pPr marL="749808" lvl="1" indent="-457200"/>
            <a:r>
              <a:rPr lang="en-US" sz="1500" dirty="0"/>
              <a:t>Consistent with IP-Glasma?</a:t>
            </a:r>
          </a:p>
          <a:p>
            <a:pPr marL="292608" lvl="1" indent="0">
              <a:buNone/>
            </a:pPr>
            <a:r>
              <a:rPr lang="en-US" sz="1500" b="1" dirty="0">
                <a:solidFill>
                  <a:srgbClr val="C00000"/>
                </a:solidFill>
                <a:sym typeface="Wingdings" panose="05000000000000000000" pitchFamily="2" charset="2"/>
              </a:rPr>
              <a:t> Seeing first hints about how we can learn about hydro, small systems, initial stage, nuclear structure </a:t>
            </a:r>
            <a:r>
              <a:rPr lang="en-US" sz="15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etc</a:t>
            </a:r>
            <a:r>
              <a:rPr lang="en-US" sz="15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etc</a:t>
            </a:r>
            <a:endParaRPr lang="en-US" sz="1500" b="1" dirty="0">
              <a:solidFill>
                <a:srgbClr val="C00000"/>
              </a:solidFill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1FC0BCC3-2933-A69D-50F1-E3FDD8001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22</a:t>
            </a:fld>
            <a:r>
              <a:rPr lang="nl-NL" dirty="0"/>
              <a:t>/28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DF6679-89E7-7036-7EA2-D031E4AF5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3806194"/>
            <a:ext cx="9753600" cy="2836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712F90-4062-DDAB-2C82-995BD4B612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" t="51028" r="60721" b="9404"/>
          <a:stretch>
            <a:fillRect/>
          </a:stretch>
        </p:blipFill>
        <p:spPr>
          <a:xfrm>
            <a:off x="10343555" y="51224"/>
            <a:ext cx="1813115" cy="12950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4AB5E-8F96-67A5-FF01-D4D707E74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493269"/>
            <a:ext cx="2479270" cy="179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77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B7B8B-4D20-95C2-4EA9-44A37AB97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3A16B-9EB8-D42C-7D0D-3DCCFCC5F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b="1" dirty="0"/>
              <a:t>Exciting times: </a:t>
            </a:r>
            <a:br>
              <a:rPr lang="en-US" sz="3500" b="1" dirty="0"/>
            </a:br>
            <a:r>
              <a:rPr lang="en-US" sz="3500" dirty="0"/>
              <a:t>Fitting new ALICE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8FB32-C850-0CCE-9707-1F5819E7A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902087"/>
            <a:ext cx="5681138" cy="12950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>
                <a:sym typeface="Wingdings" panose="05000000000000000000" pitchFamily="2" charset="2"/>
              </a:rPr>
              <a:t>Fit seems to work OK; but slightly strange Trento parameters</a:t>
            </a:r>
            <a:endParaRPr lang="en-US" sz="1500" dirty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2C8124E-CBE7-7363-2D79-42952418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23</a:t>
            </a:fld>
            <a:r>
              <a:rPr lang="nl-NL" dirty="0"/>
              <a:t>/28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B4EEA-73D7-C0DA-67AE-1412F07C28FD}"/>
              </a:ext>
            </a:extLst>
          </p:cNvPr>
          <p:cNvSpPr txBox="1"/>
          <p:nvPr/>
        </p:nvSpPr>
        <p:spPr>
          <a:xfrm>
            <a:off x="-76200" y="6299697"/>
            <a:ext cx="10210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 et al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CMS, First measurement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pseudorapidity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distributions of charged hadrons in oxygen-oxygen collisions at √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</a:t>
            </a:r>
            <a:r>
              <a:rPr lang="en-GB" sz="1100" baseline="-25000" dirty="0" err="1">
                <a:solidFill>
                  <a:schemeClr val="bg1"/>
                </a:solidFill>
                <a:latin typeface="Tw Cen MT" pitchFamily="34" charset="0"/>
              </a:rPr>
              <a:t>NN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= 5.36 TeV (2025)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https://indico.cern.ch/event/1479384/contributions/6663047/attachments/3131557/5555439/IS_mult_v3.pdf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0E22A5-1954-4A01-8F0B-378629F2A1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2133600"/>
            <a:ext cx="7916319" cy="24005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FAE43E-8FBA-47FE-85E1-9CE9F992B7B4}"/>
              </a:ext>
            </a:extLst>
          </p:cNvPr>
          <p:cNvSpPr txBox="1"/>
          <p:nvPr/>
        </p:nvSpPr>
        <p:spPr>
          <a:xfrm>
            <a:off x="5892771" y="238652"/>
            <a:ext cx="3124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</a:rPr>
              <a:t>Work in progress</a:t>
            </a:r>
            <a:br>
              <a:rPr lang="en-US" sz="2500" b="1" dirty="0">
                <a:solidFill>
                  <a:srgbClr val="C00000"/>
                </a:solidFill>
              </a:rPr>
            </a:br>
            <a:r>
              <a:rPr lang="en-US" sz="2500" b="1" dirty="0">
                <a:solidFill>
                  <a:srgbClr val="C00000"/>
                </a:solidFill>
              </a:rPr>
              <a:t>(no smash or lattice spacing correction)</a:t>
            </a:r>
          </a:p>
        </p:txBody>
      </p:sp>
    </p:spTree>
    <p:extLst>
      <p:ext uri="{BB962C8B-B14F-4D97-AF65-F5344CB8AC3E}">
        <p14:creationId xmlns:p14="http://schemas.microsoft.com/office/powerpoint/2010/main" val="1306926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9DACB-88F1-A771-C658-C90963A6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FF1F-525C-AF8E-94D3-09EC64B27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41" y="314449"/>
            <a:ext cx="10515600" cy="1325563"/>
          </a:xfrm>
        </p:spPr>
        <p:txBody>
          <a:bodyPr/>
          <a:lstStyle/>
          <a:p>
            <a:r>
              <a:rPr lang="nl-NL" dirty="0"/>
              <a:t>What’s next?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2ABB8-3DCB-9B86-E43E-4F7F223D8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2638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/>
              <a:t>New systems such as OO and </a:t>
            </a:r>
            <a:r>
              <a:rPr lang="en-GB" sz="2400" dirty="0" err="1"/>
              <a:t>NeNe</a:t>
            </a:r>
            <a:r>
              <a:rPr lang="en-GB" sz="2400" dirty="0"/>
              <a:t> have shown clear advantages; </a:t>
            </a:r>
            <a:br>
              <a:rPr lang="en-GB" sz="2400" dirty="0"/>
            </a:br>
            <a:r>
              <a:rPr lang="en-GB" sz="2400" dirty="0"/>
              <a:t>should be considered already before run 5?</a:t>
            </a:r>
          </a:p>
          <a:p>
            <a:pPr marL="0" indent="0">
              <a:buNone/>
            </a:pPr>
            <a:endParaRPr lang="nl-NL" sz="2200" baseline="30000" dirty="0"/>
          </a:p>
          <a:p>
            <a:pPr marL="0" indent="0">
              <a:buNone/>
            </a:pPr>
            <a:r>
              <a:rPr lang="nl-NL" sz="2200" baseline="30000" dirty="0"/>
              <a:t>40</a:t>
            </a:r>
            <a:r>
              <a:rPr lang="nl-NL" sz="2200" dirty="0"/>
              <a:t>Ca or </a:t>
            </a:r>
            <a:r>
              <a:rPr lang="nl-NL" sz="2200" baseline="30000" dirty="0"/>
              <a:t>48</a:t>
            </a:r>
            <a:r>
              <a:rPr lang="nl-NL" sz="2200" dirty="0"/>
              <a:t>Ca</a:t>
            </a:r>
          </a:p>
          <a:p>
            <a:r>
              <a:rPr lang="en-GB" sz="1800" dirty="0"/>
              <a:t>Nice spherical nuclei; interesting for the neutron skin, synergy with neutron stars</a:t>
            </a:r>
          </a:p>
          <a:p>
            <a:pPr marL="0" indent="0">
              <a:buNone/>
            </a:pPr>
            <a:r>
              <a:rPr lang="en-GB" sz="2200" baseline="30000" dirty="0"/>
              <a:t>76</a:t>
            </a:r>
            <a:r>
              <a:rPr lang="en-GB" sz="2200" dirty="0"/>
              <a:t>Ge and/or </a:t>
            </a:r>
            <a:r>
              <a:rPr lang="en-GB" sz="2200" baseline="30000" dirty="0"/>
              <a:t>76</a:t>
            </a:r>
            <a:r>
              <a:rPr lang="en-GB" sz="2200" dirty="0"/>
              <a:t>Se</a:t>
            </a:r>
          </a:p>
          <a:p>
            <a:r>
              <a:rPr lang="en-GB" sz="1800" dirty="0"/>
              <a:t>Relevant for </a:t>
            </a:r>
            <a:r>
              <a:rPr lang="en-GB" sz="1800" dirty="0" err="1"/>
              <a:t>neutrinoless</a:t>
            </a:r>
            <a:r>
              <a:rPr lang="en-GB" sz="1800" dirty="0"/>
              <a:t> double beta decay; in between Neon and Xenon </a:t>
            </a:r>
            <a:r>
              <a:rPr lang="en-GB" sz="1800" dirty="0" err="1"/>
              <a:t>sizewise</a:t>
            </a:r>
            <a:endParaRPr lang="en-GB" sz="1800" dirty="0"/>
          </a:p>
          <a:p>
            <a:pPr marL="0" indent="0">
              <a:buNone/>
            </a:pPr>
            <a:r>
              <a:rPr lang="en-GB" sz="2200" baseline="30000" dirty="0"/>
              <a:t>84</a:t>
            </a:r>
            <a:r>
              <a:rPr lang="en-GB" sz="2200" dirty="0"/>
              <a:t>Kr</a:t>
            </a:r>
          </a:p>
          <a:p>
            <a:r>
              <a:rPr lang="en-GB" sz="1800" dirty="0"/>
              <a:t>Synergy with injector/HEARTS++</a:t>
            </a:r>
          </a:p>
          <a:p>
            <a:endParaRPr lang="en-GB" sz="1800" dirty="0"/>
          </a:p>
          <a:p>
            <a:pPr marL="0" indent="0">
              <a:buNone/>
            </a:pPr>
            <a:r>
              <a:rPr lang="en-GB" sz="1800" dirty="0">
                <a:solidFill>
                  <a:srgbClr val="C00000"/>
                </a:solidFill>
              </a:rPr>
              <a:t>Might yield the physics goals of </a:t>
            </a:r>
            <a:r>
              <a:rPr lang="en-GB" sz="1800" dirty="0" err="1">
                <a:solidFill>
                  <a:srgbClr val="C00000"/>
                </a:solidFill>
              </a:rPr>
              <a:t>PbPb</a:t>
            </a:r>
            <a:r>
              <a:rPr lang="en-GB" sz="1800" dirty="0">
                <a:solidFill>
                  <a:srgbClr val="C00000"/>
                </a:solidFill>
              </a:rPr>
              <a:t> + much more?</a:t>
            </a:r>
            <a:br>
              <a:rPr lang="en-GB" sz="1800" dirty="0">
                <a:solidFill>
                  <a:srgbClr val="C00000"/>
                </a:solidFill>
              </a:rPr>
            </a:br>
            <a:r>
              <a:rPr lang="en-GB" sz="1800" dirty="0"/>
              <a:t>Need at least high nucleon-nucleon </a:t>
            </a:r>
            <a:r>
              <a:rPr lang="en-GB" sz="1800" dirty="0" err="1"/>
              <a:t>lumi</a:t>
            </a:r>
            <a:r>
              <a:rPr lang="en-GB" sz="1800" dirty="0"/>
              <a:t>, and sizeable QGP?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A0C1A-3712-1CA6-4CED-BEDDFD574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0"/>
            <a:ext cx="4142138" cy="2094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AA6F77-8CD1-C235-06FB-716A5413B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829" y="4202050"/>
            <a:ext cx="2872057" cy="259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88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7290D-1E8B-B238-B8C3-B7C50C050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7E497-5D22-D665-9F1D-4799074C2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10515600" cy="1325563"/>
          </a:xfrm>
        </p:spPr>
        <p:txBody>
          <a:bodyPr/>
          <a:lstStyle/>
          <a:p>
            <a:r>
              <a:rPr lang="nl-NL" dirty="0"/>
              <a:t>What’s next?</a:t>
            </a:r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E055182-4AB1-418F-FB96-227ED95EE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22" y="1295400"/>
            <a:ext cx="12063686" cy="5248151"/>
          </a:xfrm>
        </p:spPr>
      </p:pic>
    </p:spTree>
    <p:extLst>
      <p:ext uri="{BB962C8B-B14F-4D97-AF65-F5344CB8AC3E}">
        <p14:creationId xmlns:p14="http://schemas.microsoft.com/office/powerpoint/2010/main" val="2046935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AF726-0F60-4400-092B-244B4FC69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088CC-C0BA-1D34-58A4-164046C4D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04313"/>
            <a:ext cx="10515600" cy="1325563"/>
          </a:xfrm>
        </p:spPr>
        <p:txBody>
          <a:bodyPr/>
          <a:lstStyle/>
          <a:p>
            <a:r>
              <a:rPr lang="nl-NL" dirty="0"/>
              <a:t>What’s next?</a:t>
            </a:r>
            <a:endParaRPr lang="en-GB" dirty="0"/>
          </a:p>
        </p:txBody>
      </p:sp>
      <p:pic>
        <p:nvPicPr>
          <p:cNvPr id="6" name="Content Placeholder 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9B06740E-A657-CD31-C159-131AD2817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1" y="2895600"/>
            <a:ext cx="12022277" cy="3733800"/>
          </a:xfrm>
        </p:spPr>
      </p:pic>
      <p:pic>
        <p:nvPicPr>
          <p:cNvPr id="8" name="Picture 7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DE895C37-B689-FD98-8CB7-5DEACE804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79317"/>
            <a:ext cx="6242756" cy="19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02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190CB-1887-FD80-9A0A-8A5F89107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414D-64F7-359C-7E5B-761C7A73B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09" y="1696930"/>
            <a:ext cx="3358991" cy="6975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Exciting times!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F2369-6F1F-3AFE-E79F-9E204194D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3965" y="2122701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Many more measurements will follow</a:t>
            </a:r>
          </a:p>
          <a:p>
            <a:pPr marL="749808" lvl="1" indent="-457200"/>
            <a:r>
              <a:rPr lang="en-US" sz="1500" dirty="0"/>
              <a:t>Mean </a:t>
            </a:r>
            <a:r>
              <a:rPr lang="en-US" sz="1500" dirty="0" err="1"/>
              <a:t>p</a:t>
            </a:r>
            <a:r>
              <a:rPr lang="en-US" sz="1500" baseline="-25000" dirty="0" err="1"/>
              <a:t>T</a:t>
            </a:r>
            <a:r>
              <a:rPr lang="en-US" sz="1500" dirty="0"/>
              <a:t>, higher order correlations like </a:t>
            </a:r>
            <a:r>
              <a:rPr lang="en-US" sz="1500" dirty="0">
                <a:latin typeface="Symbol" panose="05050102010706020507" pitchFamily="18" charset="2"/>
              </a:rPr>
              <a:t>r</a:t>
            </a:r>
            <a:r>
              <a:rPr lang="en-US" sz="1500" baseline="-25000" dirty="0"/>
              <a:t>2</a:t>
            </a:r>
            <a:r>
              <a:rPr lang="en-US" sz="1500" dirty="0"/>
              <a:t>,</a:t>
            </a:r>
            <a:br>
              <a:rPr lang="en-US" sz="1500" dirty="0"/>
            </a:br>
            <a:r>
              <a:rPr lang="en-US" sz="1500" dirty="0"/>
              <a:t> </a:t>
            </a:r>
            <a:r>
              <a:rPr lang="en-US" sz="1500" dirty="0" err="1"/>
              <a:t>ultracentral</a:t>
            </a:r>
            <a:r>
              <a:rPr lang="en-US" sz="1500" dirty="0"/>
              <a:t> fluctuations, spectra, jets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Much better understanding of the shape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Hydrodynamics at its limits!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Energy loss in small systems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Ne-He collisions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D8D1262-3FEB-273D-B176-1F7E1CD89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27</a:t>
            </a:fld>
            <a:r>
              <a:rPr lang="nl-NL" dirty="0"/>
              <a:t>/28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47100C-F82C-CCCB-E9A9-47DB24D66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2201125" cy="20261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442769-5FB1-9A16-66FC-C9780C7E7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774" y="5225399"/>
            <a:ext cx="1795861" cy="16326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D03811-6C5F-8E8C-7381-68DA968D1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237" y="2040401"/>
            <a:ext cx="1705857" cy="15672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C85D08-BE75-DE18-6CCE-3F02773E60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0502" y="135696"/>
            <a:ext cx="1789089" cy="16481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E30AFE-1892-FBB9-82A2-E6C76BCF1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079" y="0"/>
            <a:ext cx="2201125" cy="19264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5D654B-8AF4-0D7B-FCBD-AEDA9B1D3C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2210" y="4892518"/>
            <a:ext cx="2181530" cy="19671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CE385B-A466-9D95-912E-8DE4CFFA98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1426" y="2074777"/>
            <a:ext cx="1896443" cy="16481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E02091-E4DC-2D85-6951-4677491326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793" y="2621866"/>
            <a:ext cx="1430162" cy="12941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438367-4475-8923-EEBE-1D11A9B6D5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3356" y="4919376"/>
            <a:ext cx="2033967" cy="18986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A732A16-529A-222C-3E0F-8A09A800CE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1225" y="3952141"/>
            <a:ext cx="1805357" cy="16069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DCE1BE8-0D14-8B23-AD92-2CC9A09EB6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4132" y="5155285"/>
            <a:ext cx="1805357" cy="16750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3CE6280-2994-9BF7-C517-09054E4EAF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8058" y="5412521"/>
            <a:ext cx="1638013" cy="1476825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5EACA746-6E81-608A-1052-34A0BAE5D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7" t="28889" b="34444"/>
          <a:stretch>
            <a:fillRect/>
          </a:stretch>
        </p:blipFill>
        <p:spPr bwMode="auto">
          <a:xfrm>
            <a:off x="0" y="3542"/>
            <a:ext cx="5385856" cy="160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EB22FE-D3BD-6807-B16C-2D54A1B117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0629" y="4204169"/>
            <a:ext cx="2831813" cy="267925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4714FE-8CAC-B0FF-5642-9DD7E02E5B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44918" y="3706540"/>
            <a:ext cx="1238045" cy="11401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2908CD-2B50-64F0-995F-D3F9C2790F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71743" y="2948626"/>
            <a:ext cx="1054606" cy="10994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B0FC941-0B34-F6F8-A8EB-C67ABA5DD44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39997" y="4038599"/>
            <a:ext cx="1472683" cy="113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35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E2E485-20E1-E188-BBA9-F569AD3F3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D44ABE-801C-6BAC-3B84-F3D7ED0BB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C69A71-3D3A-ABE0-62F8-5F023A95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6334BB-C644-4FDC-1D88-07B578188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8BC7F77-F409-D58F-C04B-AC4106CA1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68B9AA-F31C-6C60-369C-EE71DD1B8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57" r="881" b="-2"/>
          <a:stretch/>
        </p:blipFill>
        <p:spPr>
          <a:xfrm>
            <a:off x="-162302" y="1295400"/>
            <a:ext cx="7823318" cy="473278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1284309-45BD-B642-F045-D54C8F6FD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619174-6CE6-DF33-7B4D-AC64F73E2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Light ions at the LHC – the sequel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63B46-CA6E-F5D4-003C-3B2C96C38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6885" y="3578084"/>
            <a:ext cx="3659246" cy="263983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 b="1" dirty="0">
                <a:solidFill>
                  <a:srgbClr val="C00000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Cern.ch/lightions2025</a:t>
            </a:r>
            <a:endParaRPr lang="en-US" sz="1500" b="1" dirty="0">
              <a:solidFill>
                <a:srgbClr val="C0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1EBC5D-4A4D-4889-7324-B948F6140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4AC12-D520-0329-BDFD-F5D028C63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574" y="6459785"/>
            <a:ext cx="7255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00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F713A-22BA-F084-2895-C70B6960F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38E7F-E5C4-F3B9-0142-2A9CD9437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8552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46281-CD0A-3F6C-B8A9-58BF0EF56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5DA942A-660F-AF10-3604-1CE37D5C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</a:t>
            </a:fld>
            <a:r>
              <a:rPr lang="nl-NL" dirty="0"/>
              <a:t>/28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2F201-2656-61C2-5183-6795CE654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10058400" cy="1449387"/>
          </a:xfrm>
        </p:spPr>
        <p:txBody>
          <a:bodyPr/>
          <a:lstStyle/>
          <a:p>
            <a:r>
              <a:rPr lang="en-US" dirty="0"/>
              <a:t>The shape of nuclei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25FEDE-8766-FEA9-D543-F160C50C2587}"/>
              </a:ext>
            </a:extLst>
          </p:cNvPr>
          <p:cNvSpPr txBox="1"/>
          <p:nvPr/>
        </p:nvSpPr>
        <p:spPr>
          <a:xfrm>
            <a:off x="-76199" y="6324600"/>
            <a:ext cx="10896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Benjamin Bally, James Daniel Brandenburg, Giuliano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Giacalone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Ulrich Heinz,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Shengli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Huang,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Jiangoyng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Jia, Dean Lee, Yen-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Jie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Lee, Wei Li, Constantin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Loizides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Matthew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Luzum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Govert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Nijs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Jacquelyn Noronha-Hostler, Mateusz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Ploskon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WS,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Bjoern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Schenke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Chun Shen, Vittorio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Somà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Anthony Timmins,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Zhangbu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Xu and You Zhou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Imaging the initial condition of heavy-ion collisions and nuclear structure across the nuclide chart (2022)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FA9FEC-21B9-1690-F17B-EA942507C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42" y="2604124"/>
            <a:ext cx="5049050" cy="282646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5A2499-F066-B574-F1EC-E3F7D6DDDA4E}"/>
              </a:ext>
            </a:extLst>
          </p:cNvPr>
          <p:cNvSpPr txBox="1">
            <a:spLocks/>
          </p:cNvSpPr>
          <p:nvPr/>
        </p:nvSpPr>
        <p:spPr>
          <a:xfrm>
            <a:off x="6019800" y="2937119"/>
            <a:ext cx="6096000" cy="436704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dirty="0">
                <a:solidFill>
                  <a:srgbClr val="C00000"/>
                </a:solidFill>
                <a:latin typeface="Cooper Black" panose="0208090404030B020404" pitchFamily="18" charset="0"/>
                <a:sym typeface="Wingdings" panose="05000000000000000000" pitchFamily="2" charset="2"/>
              </a:rPr>
              <a:t>Hydrodynamics converts</a:t>
            </a:r>
            <a:br>
              <a:rPr lang="en-US" sz="2500" dirty="0">
                <a:solidFill>
                  <a:srgbClr val="C00000"/>
                </a:solidFill>
                <a:latin typeface="Cooper Black" panose="0208090404030B020404" pitchFamily="18" charset="0"/>
                <a:sym typeface="Wingdings" panose="05000000000000000000" pitchFamily="2" charset="2"/>
              </a:rPr>
            </a:br>
            <a:r>
              <a:rPr lang="en-US" sz="2500" dirty="0">
                <a:solidFill>
                  <a:srgbClr val="C00000"/>
                </a:solidFill>
                <a:latin typeface="Cooper Black" panose="0208090404030B020404" pitchFamily="18" charset="0"/>
                <a:sym typeface="Wingdings" panose="05000000000000000000" pitchFamily="2" charset="2"/>
              </a:rPr>
              <a:t>position space anisotropy into momentum space anisotropy</a:t>
            </a:r>
          </a:p>
        </p:txBody>
      </p:sp>
    </p:spTree>
    <p:extLst>
      <p:ext uri="{BB962C8B-B14F-4D97-AF65-F5344CB8AC3E}">
        <p14:creationId xmlns:p14="http://schemas.microsoft.com/office/powerpoint/2010/main" val="3216844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3E6964-D254-7770-AA93-E5C1B14B0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CDF519-8DF0-AB49-0FB0-E02D25829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8AF03C-2D66-31BF-92AB-8B4707D72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95EE6AB-53E5-859F-478B-74AB4C01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6F1BFFC-9DE4-6B3E-249A-4B78ECAF9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3853E4-DD74-604A-2757-D9FBBF291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964" y="643538"/>
            <a:ext cx="9005172" cy="355704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27C2018-91F7-BAB4-3716-319EA55D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554906"/>
            <a:ext cx="12188952" cy="2303094"/>
          </a:xfrm>
          <a:prstGeom prst="rect">
            <a:avLst/>
          </a:prstGeom>
          <a:solidFill>
            <a:srgbClr val="917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DB351-7AFA-510D-640B-83AEBFB1EE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Transmutation: </a:t>
            </a:r>
            <a:r>
              <a:rPr lang="en-US" sz="4000" b="1">
                <a:solidFill>
                  <a:srgbClr val="FFFFFF"/>
                </a:solidFill>
              </a:rPr>
              <a:t>results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E5A6FF-30A0-56BD-80B6-C365D34D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554906"/>
            <a:ext cx="12188952" cy="64008"/>
          </a:xfrm>
          <a:prstGeom prst="rect">
            <a:avLst/>
          </a:prstGeom>
          <a:solidFill>
            <a:srgbClr val="E37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771D341-55D0-D765-9850-E92FC251A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0770" y="5247564"/>
            <a:ext cx="0" cy="873457"/>
          </a:xfrm>
          <a:prstGeom prst="line">
            <a:avLst/>
          </a:prstGeom>
          <a:ln w="15875">
            <a:solidFill>
              <a:srgbClr val="E371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8C8AC-E886-248C-590B-EA74911AA4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64301" y="4905300"/>
            <a:ext cx="5493699" cy="1554485"/>
          </a:xfrm>
        </p:spPr>
        <p:txBody>
          <a:bodyPr vert="horz" lIns="0" tIns="45720" rIns="0" bIns="45720" rtlCol="0" anchor="ctr">
            <a:normAutofit/>
          </a:bodyPr>
          <a:lstStyle/>
          <a:p>
            <a:pPr marL="0" indent="0">
              <a:buFont typeface="Calibri" panose="020F0502020204030204" pitchFamily="34" charset="0"/>
              <a:buNone/>
            </a:pPr>
            <a:r>
              <a:rPr lang="en-US" sz="1500" dirty="0">
                <a:solidFill>
                  <a:srgbClr val="FFFFFF"/>
                </a:solidFill>
              </a:rPr>
              <a:t>Lots of elements, but with 0.034% momentum cut not much `survives’</a:t>
            </a:r>
            <a:br>
              <a:rPr lang="en-US" sz="1500" dirty="0">
                <a:solidFill>
                  <a:srgbClr val="FFFFFF"/>
                </a:solidFill>
              </a:rPr>
            </a:br>
            <a:r>
              <a:rPr lang="en-US" sz="1500" dirty="0">
                <a:solidFill>
                  <a:srgbClr val="FFFFFF"/>
                </a:solidFill>
              </a:rPr>
              <a:t>(compare total hadronic cross section: 1.42b)</a:t>
            </a:r>
          </a:p>
          <a:p>
            <a:pPr marL="749808" lvl="1" indent="-457200"/>
            <a:r>
              <a:rPr lang="en-US" sz="1500" dirty="0">
                <a:solidFill>
                  <a:srgbClr val="FFFFFF"/>
                </a:solidFill>
              </a:rPr>
              <a:t>Dominant are deuteron and Helium-4</a:t>
            </a:r>
          </a:p>
          <a:p>
            <a:pPr marL="749808" lvl="1" indent="-457200"/>
            <a:r>
              <a:rPr lang="en-US" sz="1500" dirty="0">
                <a:solidFill>
                  <a:srgbClr val="FFFFFF"/>
                </a:solidFill>
              </a:rPr>
              <a:t>Quite crucially depends on momentum distribution; large systematic uncertainty since nucleons are not really `free’</a:t>
            </a:r>
          </a:p>
        </p:txBody>
      </p:sp>
    </p:spTree>
    <p:extLst>
      <p:ext uri="{BB962C8B-B14F-4D97-AF65-F5344CB8AC3E}">
        <p14:creationId xmlns:p14="http://schemas.microsoft.com/office/powerpoint/2010/main" val="2094356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C6D71-479D-F0FB-A92A-9FC041896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52259-E49C-CF6F-F628-3517522BE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1265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Posterior with light ions</a:t>
            </a:r>
            <a:br>
              <a:rPr lang="en-US" sz="2800" b="1" dirty="0">
                <a:solidFill>
                  <a:srgbClr val="C00000"/>
                </a:solidFill>
              </a:rPr>
            </a:br>
            <a:r>
              <a:rPr lang="en-US" sz="2800" b="1" dirty="0">
                <a:solidFill>
                  <a:srgbClr val="C00000"/>
                </a:solidFill>
              </a:rPr>
              <a:t>work in progress</a:t>
            </a:r>
          </a:p>
        </p:txBody>
      </p:sp>
      <p:pic>
        <p:nvPicPr>
          <p:cNvPr id="10" name="Picture 9" descr="A graph with different colored squares&#10;&#10;AI-generated content may be incorrect.">
            <a:extLst>
              <a:ext uri="{FF2B5EF4-FFF2-40B4-BE49-F238E27FC236}">
                <a16:creationId xmlns:a16="http://schemas.microsoft.com/office/drawing/2014/main" id="{FF09BB12-C3E7-E902-5651-DD69B906CD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854" y="152400"/>
            <a:ext cx="7365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19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DEFAC-CA29-F2CB-3833-4EBD40CBA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BC9E-3054-3355-CDF5-B0A7F9A15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1265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Prior </a:t>
            </a:r>
            <a:r>
              <a:rPr lang="en-US" sz="2800" b="1" dirty="0">
                <a:solidFill>
                  <a:srgbClr val="C00000"/>
                </a:solidFill>
              </a:rPr>
              <a:t>with light ions</a:t>
            </a:r>
            <a:br>
              <a:rPr lang="en-US" sz="2800" b="1" dirty="0">
                <a:solidFill>
                  <a:srgbClr val="C00000"/>
                </a:solidFill>
              </a:rPr>
            </a:br>
            <a:r>
              <a:rPr lang="en-US" sz="2800" b="1" dirty="0">
                <a:solidFill>
                  <a:srgbClr val="C00000"/>
                </a:solidFill>
              </a:rPr>
              <a:t>work in progress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F5D839-FB2F-5003-C4B3-A400453E17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5099" y="1905000"/>
            <a:ext cx="12520546" cy="403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756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A0BD6-0A23-867E-D00A-7480859A1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49864-ED94-DFCD-4F07-D41115172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6400800" cy="1295082"/>
          </a:xfrm>
        </p:spPr>
        <p:txBody>
          <a:bodyPr>
            <a:normAutofit/>
          </a:bodyPr>
          <a:lstStyle/>
          <a:p>
            <a:r>
              <a:rPr lang="en-US" sz="3500" dirty="0"/>
              <a:t>The mean transverse momentum – an </a:t>
            </a:r>
            <a:r>
              <a:rPr lang="en-US" sz="3500" b="1" dirty="0"/>
              <a:t>interplay with hard probes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F6846-2212-3567-6CE3-E47A88B17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7" y="1919075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A path-length approach to energy loss: assume energy loss ~ T</a:t>
            </a:r>
            <a:r>
              <a:rPr lang="en-US" sz="1700" baseline="30000" dirty="0"/>
              <a:t>3</a:t>
            </a:r>
            <a:r>
              <a:rPr lang="en-US" sz="1700" dirty="0"/>
              <a:t> and extrapolate from (central) </a:t>
            </a:r>
            <a:r>
              <a:rPr lang="en-US" sz="1700" dirty="0" err="1"/>
              <a:t>PbPb</a:t>
            </a:r>
            <a:endParaRPr lang="en-US" sz="1700" dirty="0"/>
          </a:p>
          <a:p>
            <a:pPr marL="749808" lvl="1" indent="-457200"/>
            <a:r>
              <a:rPr lang="en-US" sz="1500" dirty="0"/>
              <a:t>Also significant difference between PGCM and NLEFT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CMS data somewhere in the middle? (no uncertainties available though…)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D84C2F1E-4F7D-A69D-A7D7-FDCBBB299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33</a:t>
            </a:fld>
            <a:r>
              <a:rPr lang="nl-NL" dirty="0"/>
              <a:t>/28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9F1A14-D999-0296-A558-A0E158363C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049" b="53573"/>
          <a:stretch>
            <a:fillRect/>
          </a:stretch>
        </p:blipFill>
        <p:spPr>
          <a:xfrm>
            <a:off x="9900458" y="33091"/>
            <a:ext cx="2291542" cy="1658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5EC9B5-6A14-040B-22AC-9D397E115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2444285"/>
            <a:ext cx="3066348" cy="29293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569615-4651-8896-D97B-41A0369A3820}"/>
              </a:ext>
            </a:extLst>
          </p:cNvPr>
          <p:cNvSpPr txBox="1"/>
          <p:nvPr/>
        </p:nvSpPr>
        <p:spPr>
          <a:xfrm>
            <a:off x="0" y="6590183"/>
            <a:ext cx="1021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WS, Isobel Kolbe, Govert Nijs, Kumail Ruhani, Ishtiaq Ahmed and Shahin Iqbal, Three models for charged hadron nuclear modification from light to heavy ions (2025)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751B49-716F-9073-F6D8-9A7683A9E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53573"/>
            <a:ext cx="2786419" cy="684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086374-1347-568B-B600-8B15F91A9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66" y="3119088"/>
            <a:ext cx="3794209" cy="2492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D7B62B-A37C-772C-0981-7952DBBCE0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4067" y="3048000"/>
            <a:ext cx="4177920" cy="269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99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9BC23-559D-882F-D34A-1522B2309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D598C-E034-016A-1C71-7CF66514C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Anisotropic flow --- SMOG2</a:t>
            </a:r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518D-7422-7E11-D172-2C820D36C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7" y="1919075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Fixed target mode LHCb</a:t>
            </a:r>
          </a:p>
          <a:p>
            <a:pPr marL="749808" lvl="1" indent="-457200"/>
            <a:r>
              <a:rPr lang="en-US" sz="1500" dirty="0"/>
              <a:t>Lower energy, asymmetric 3+1D hydro</a:t>
            </a:r>
          </a:p>
          <a:p>
            <a:pPr marL="749808" lvl="1" indent="-457200"/>
            <a:r>
              <a:rPr lang="en-US" sz="1500" dirty="0"/>
              <a:t>Very accurate predictions from NLEFT + Chun Shen QM25, </a:t>
            </a:r>
            <a:br>
              <a:rPr lang="en-US" sz="1500" dirty="0"/>
            </a:br>
            <a:r>
              <a:rPr lang="en-US" sz="1500" dirty="0"/>
              <a:t>including v</a:t>
            </a:r>
            <a:r>
              <a:rPr lang="en-US" sz="1500" baseline="-25000" dirty="0"/>
              <a:t>3</a:t>
            </a:r>
            <a:endParaRPr lang="en-US" sz="1500" baseline="-25000" dirty="0">
              <a:sym typeface="Wingdings" panose="05000000000000000000" pitchFamily="2" charset="2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1CE36343-B425-239A-B1F6-A030BE055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34</a:t>
            </a:fld>
            <a:r>
              <a:rPr lang="nl-NL" dirty="0"/>
              <a:t>/28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D46F59-F3C5-6DC4-15E2-0021EBE87E8E}"/>
              </a:ext>
            </a:extLst>
          </p:cNvPr>
          <p:cNvSpPr txBox="1"/>
          <p:nvPr/>
        </p:nvSpPr>
        <p:spPr>
          <a:xfrm>
            <a:off x="0" y="6342265"/>
            <a:ext cx="1021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3"/>
              </a:rPr>
              <a:t>https://indico.cern.ch/event/1479384/contributions/6663093/attachments/3132588/5557527/IS25.pdf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(SMOG2)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4"/>
              </a:rPr>
              <a:t>https://indico.cern.ch/event/1334113/contributions/6289808/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(Bjoern Schenke, Chun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Shen,Heikki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Mäntysaari and Wenbin Zhao)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FD0-21AE-EE4F-8744-5B21736BF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26" y="3505200"/>
            <a:ext cx="5826543" cy="209700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F873E85-952B-D2D8-71BA-96A776E8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938" y="2106706"/>
            <a:ext cx="5749385" cy="363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641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5D34D-06C7-4F6C-A5C2-599456C03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6769A-F56F-BBD3-152E-885F509B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Synergy between </a:t>
            </a:r>
            <a:r>
              <a:rPr lang="en-US" sz="3500" dirty="0">
                <a:solidFill>
                  <a:srgbClr val="C00000"/>
                </a:solidFill>
              </a:rPr>
              <a:t>HIC</a:t>
            </a:r>
            <a:br>
              <a:rPr lang="en-US" sz="3500" dirty="0"/>
            </a:br>
            <a:r>
              <a:rPr lang="en-US" sz="3500" dirty="0"/>
              <a:t>and </a:t>
            </a:r>
            <a:r>
              <a:rPr lang="en-US" sz="3500" dirty="0">
                <a:solidFill>
                  <a:srgbClr val="C00000"/>
                </a:solidFill>
              </a:rPr>
              <a:t>nuclear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5F4A8-B95A-A0A4-4AC6-F118F6CCF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957557"/>
            <a:ext cx="10058400" cy="436704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LHC seems like an expensive machine to determine the shapes of nuclei</a:t>
            </a:r>
          </a:p>
          <a:p>
            <a:pPr marL="749808" lvl="1" indent="-457200"/>
            <a:r>
              <a:rPr lang="en-US" sz="1500" dirty="0"/>
              <a:t>Ion collisions are unique: yoctosecond imaging </a:t>
            </a:r>
            <a:r>
              <a:rPr lang="en-US" sz="1500" dirty="0">
                <a:solidFill>
                  <a:srgbClr val="C00000"/>
                </a:solidFill>
              </a:rPr>
              <a:t>of the ground state</a:t>
            </a:r>
          </a:p>
          <a:p>
            <a:pPr marL="749808" lvl="1" indent="-457200"/>
            <a:r>
              <a:rPr lang="en-US" sz="1500" dirty="0"/>
              <a:t>Much like a </a:t>
            </a:r>
            <a:r>
              <a:rPr lang="en-US" sz="1500" dirty="0">
                <a:solidFill>
                  <a:srgbClr val="C00000"/>
                </a:solidFill>
              </a:rPr>
              <a:t>collapse of the wave function (nucleon positions)</a:t>
            </a:r>
          </a:p>
          <a:p>
            <a:pPr marL="749808" lvl="1" indent="-457200"/>
            <a:r>
              <a:rPr lang="en-US" sz="1500" dirty="0"/>
              <a:t>Thickness function: two-dimensional projection / random orientation</a:t>
            </a:r>
          </a:p>
          <a:p>
            <a:pPr marL="749808" lvl="1" indent="-457200"/>
            <a:endParaRPr lang="en-US" sz="1500" dirty="0"/>
          </a:p>
          <a:p>
            <a:pPr marL="749808" lvl="1" indent="-457200"/>
            <a:r>
              <a:rPr lang="en-US" sz="1500" dirty="0"/>
              <a:t>Very complementary to `standard’ nuclear structure:</a:t>
            </a:r>
          </a:p>
          <a:p>
            <a:pPr marL="932688" lvl="2" indent="-457200"/>
            <a:r>
              <a:rPr lang="en-US" sz="1300" dirty="0"/>
              <a:t>Charge profile, </a:t>
            </a:r>
            <a:r>
              <a:rPr lang="en-US" sz="1300" dirty="0">
                <a:solidFill>
                  <a:srgbClr val="C00000"/>
                </a:solidFill>
              </a:rPr>
              <a:t>excitation energies</a:t>
            </a:r>
            <a:r>
              <a:rPr lang="en-US" sz="1300" dirty="0"/>
              <a:t>, isospin density (PREX)</a:t>
            </a:r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Two-way transfer: </a:t>
            </a:r>
            <a:br>
              <a:rPr lang="en-US" sz="1700" dirty="0"/>
            </a:br>
            <a:r>
              <a:rPr lang="en-US" sz="1700" dirty="0"/>
              <a:t>heavy ion community needs to know the structure accurately</a:t>
            </a:r>
          </a:p>
          <a:p>
            <a:pPr marL="749808" lvl="1" indent="-457200"/>
            <a:r>
              <a:rPr lang="en-US" sz="1500" dirty="0"/>
              <a:t>Fluctuations are enormous</a:t>
            </a:r>
          </a:p>
          <a:p>
            <a:pPr marL="749808" lvl="1" indent="-457200"/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Unlikely to learn much without full control of the shape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6443A82-93A0-F327-F6B7-93A01AD82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4</a:t>
            </a:fld>
            <a:r>
              <a:rPr lang="nl-NL" dirty="0"/>
              <a:t>/28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800B8-24EC-1FF6-E296-775886B5B7C5}"/>
              </a:ext>
            </a:extLst>
          </p:cNvPr>
          <p:cNvSpPr txBox="1"/>
          <p:nvPr/>
        </p:nvSpPr>
        <p:spPr>
          <a:xfrm>
            <a:off x="0" y="6590183"/>
            <a:ext cx="1021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et al,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Nuclear Physics Confronts Relativistic Collisions Of Isobars (2025)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5587010-AF17-FE0B-08B6-BB3A34AB7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7" t="28889" b="34444"/>
          <a:stretch>
            <a:fillRect/>
          </a:stretch>
        </p:blipFill>
        <p:spPr bwMode="auto">
          <a:xfrm>
            <a:off x="6248400" y="0"/>
            <a:ext cx="5921396" cy="176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070D31-B3CA-1CF6-798D-75A320D75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2094075"/>
            <a:ext cx="4016396" cy="1662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6BE4EF-F482-1FC2-D834-830DBD209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655" y="4000842"/>
            <a:ext cx="3633867" cy="251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D0E6A4-A3A6-22E7-BEA3-DD5907059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4661" y="4161768"/>
            <a:ext cx="1341695" cy="184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73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A2654-1B63-AD7C-62C9-021902A61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719B2-7D0B-7910-86F9-80A9BB74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23352"/>
            <a:ext cx="10442448" cy="1295082"/>
          </a:xfrm>
        </p:spPr>
        <p:txBody>
          <a:bodyPr>
            <a:normAutofit/>
          </a:bodyPr>
          <a:lstStyle/>
          <a:p>
            <a:r>
              <a:rPr lang="en-US" sz="2800" baseline="30000" dirty="0">
                <a:solidFill>
                  <a:srgbClr val="C00000"/>
                </a:solidFill>
              </a:rPr>
              <a:t>16</a:t>
            </a:r>
            <a:r>
              <a:rPr lang="en-US" sz="2800" dirty="0">
                <a:solidFill>
                  <a:srgbClr val="C00000"/>
                </a:solidFill>
              </a:rPr>
              <a:t>Oxygen and </a:t>
            </a:r>
            <a:r>
              <a:rPr lang="en-US" sz="2800" baseline="30000" dirty="0">
                <a:solidFill>
                  <a:srgbClr val="C00000"/>
                </a:solidFill>
              </a:rPr>
              <a:t>20</a:t>
            </a:r>
            <a:r>
              <a:rPr lang="en-US" sz="2800" dirty="0">
                <a:solidFill>
                  <a:srgbClr val="C00000"/>
                </a:solidFill>
              </a:rPr>
              <a:t>Neon nuclear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810D6-5219-656F-2072-D05DF500E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7" y="1906236"/>
            <a:ext cx="7433345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700" dirty="0"/>
              <a:t>Studied using two complementary nuclear structure methods: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700" dirty="0"/>
              <a:t>State-of-the-art Projected Generator Coordinate Method (PGCM)</a:t>
            </a:r>
          </a:p>
          <a:p>
            <a:pPr marL="749808" lvl="1" indent="-457200">
              <a:lnSpc>
                <a:spcPct val="100000"/>
              </a:lnSpc>
            </a:pPr>
            <a:r>
              <a:rPr lang="en-US" sz="1500" dirty="0"/>
              <a:t>N</a:t>
            </a:r>
            <a:r>
              <a:rPr lang="en-US" sz="1500" baseline="30000" dirty="0"/>
              <a:t>3</a:t>
            </a:r>
            <a:r>
              <a:rPr lang="en-US" sz="1500" dirty="0"/>
              <a:t>LO chiral EFT with Hartree-Fock-</a:t>
            </a:r>
            <a:r>
              <a:rPr lang="en-US" sz="1500" dirty="0" err="1"/>
              <a:t>Bogoliubov</a:t>
            </a:r>
            <a:r>
              <a:rPr lang="en-US" sz="1500" dirty="0"/>
              <a:t> constrained states</a:t>
            </a:r>
          </a:p>
          <a:p>
            <a:pPr marL="749808" lvl="1" indent="-457200">
              <a:lnSpc>
                <a:spcPct val="100000"/>
              </a:lnSpc>
            </a:pPr>
            <a:r>
              <a:rPr lang="en-US" sz="1500" dirty="0"/>
              <a:t>We sample  4 nucleons in Voronoi regions determined by 4 or 5 local maxima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700" dirty="0"/>
              <a:t>`Pinhole’ configurations from </a:t>
            </a:r>
            <a:br>
              <a:rPr lang="en-US" sz="1700" dirty="0"/>
            </a:br>
            <a:r>
              <a:rPr lang="en-US" sz="1700" dirty="0"/>
              <a:t>Nuclear Lattice Effective Field Theory (NLEFT)</a:t>
            </a:r>
          </a:p>
          <a:p>
            <a:pPr marL="749808" lvl="1" indent="-457200">
              <a:lnSpc>
                <a:spcPct val="100000"/>
              </a:lnSpc>
            </a:pPr>
            <a:r>
              <a:rPr lang="en-US" sz="1500" dirty="0"/>
              <a:t>Minimal </a:t>
            </a:r>
            <a:r>
              <a:rPr lang="en-US" sz="1500" dirty="0" err="1"/>
              <a:t>pionless</a:t>
            </a:r>
            <a:r>
              <a:rPr lang="en-US" sz="1500" dirty="0"/>
              <a:t> EFT Hamiltonian, lattice of eight sites (spacing = 1.315fm)</a:t>
            </a:r>
          </a:p>
          <a:p>
            <a:pPr marL="749808" lvl="1" indent="-457200">
              <a:lnSpc>
                <a:spcPct val="100000"/>
              </a:lnSpc>
            </a:pPr>
            <a:r>
              <a:rPr lang="en-US" sz="1500" dirty="0"/>
              <a:t>Output is directly nucleon positions (!) (but note negative weights for 1/3 configs </a:t>
            </a:r>
            <a:r>
              <a:rPr lang="en-US" sz="1500" dirty="0">
                <a:sym typeface="Wingdings" panose="05000000000000000000" pitchFamily="2" charset="2"/>
              </a:rPr>
              <a:t>)</a:t>
            </a:r>
            <a:endParaRPr lang="en-US" sz="1500" dirty="0"/>
          </a:p>
          <a:p>
            <a:pPr marL="749808" lvl="1" indent="-457200">
              <a:lnSpc>
                <a:spcPct val="100000"/>
              </a:lnSpc>
            </a:pPr>
            <a:r>
              <a:rPr lang="en-US" sz="1500" dirty="0"/>
              <a:t>We still cluster the nucleons to </a:t>
            </a:r>
            <a:r>
              <a:rPr lang="en-US" sz="1500" dirty="0" err="1"/>
              <a:t>optimise</a:t>
            </a:r>
            <a:r>
              <a:rPr lang="en-US" sz="1500" dirty="0"/>
              <a:t> the breaking of periodic lattice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06116D5-8EDB-187D-72F8-86A7B8157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5</a:t>
            </a:fld>
            <a:r>
              <a:rPr lang="nl-NL" dirty="0"/>
              <a:t>/28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55BB41-43F2-18F9-9C0D-12DC913358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1600" y="70335"/>
            <a:ext cx="3364490" cy="3053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A0C8A1-1D41-0B30-FC8C-75B6F7483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3387522"/>
            <a:ext cx="3048000" cy="29002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B9FE62-0525-BF60-9BA6-72E98D2ECAD1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Giacalone, Benjamin Bally, Govert Nijs,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Shihang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Shen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et al,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118634-DD7B-D976-1481-A3522A5F4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510" y="-4848"/>
            <a:ext cx="1371791" cy="1228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3E6A2F-3900-A319-C11E-64691E345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2" b="37096"/>
          <a:stretch/>
        </p:blipFill>
        <p:spPr bwMode="auto">
          <a:xfrm>
            <a:off x="0" y="-12175"/>
            <a:ext cx="4419600" cy="121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B3D498B-EF27-F425-98B5-23206CE837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25"/>
          <a:stretch/>
        </p:blipFill>
        <p:spPr>
          <a:xfrm>
            <a:off x="1427225" y="4868123"/>
            <a:ext cx="5351502" cy="15062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EB2B159-C9B6-395F-B1D8-3D1CCA1BCA52}"/>
              </a:ext>
            </a:extLst>
          </p:cNvPr>
          <p:cNvGrpSpPr/>
          <p:nvPr/>
        </p:nvGrpSpPr>
        <p:grpSpPr>
          <a:xfrm>
            <a:off x="5714999" y="142285"/>
            <a:ext cx="1390948" cy="1857216"/>
            <a:chOff x="8382000" y="2718633"/>
            <a:chExt cx="2366571" cy="31482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9AC8C9-827B-7A52-37A7-F7189DEE05ED}"/>
                </a:ext>
              </a:extLst>
            </p:cNvPr>
            <p:cNvGrpSpPr/>
            <p:nvPr/>
          </p:nvGrpSpPr>
          <p:grpSpPr>
            <a:xfrm>
              <a:off x="8382000" y="2718633"/>
              <a:ext cx="2233784" cy="3148260"/>
              <a:chOff x="8382000" y="2660411"/>
              <a:chExt cx="2233784" cy="314826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11B2AA6-FD53-5203-4AF0-13687359E6E5}"/>
                  </a:ext>
                </a:extLst>
              </p:cNvPr>
              <p:cNvGrpSpPr/>
              <p:nvPr/>
            </p:nvGrpSpPr>
            <p:grpSpPr>
              <a:xfrm>
                <a:off x="8506602" y="2660411"/>
                <a:ext cx="2109182" cy="316079"/>
                <a:chOff x="9395012" y="2099922"/>
                <a:chExt cx="2109182" cy="316079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2C370DBA-168C-93E5-9842-C546C326C3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656297" y="2099922"/>
                  <a:ext cx="847897" cy="305637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5498817-DC98-EBF9-82C9-8CE14A2EC0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395012" y="2099922"/>
                  <a:ext cx="986029" cy="316079"/>
                </a:xfrm>
                <a:prstGeom prst="rect">
                  <a:avLst/>
                </a:prstGeom>
              </p:spPr>
            </p:pic>
          </p:grpSp>
          <p:sp>
            <p:nvSpPr>
              <p:cNvPr id="17" name="Content Placeholder 3">
                <a:extLst>
                  <a:ext uri="{FF2B5EF4-FFF2-40B4-BE49-F238E27FC236}">
                    <a16:creationId xmlns:a16="http://schemas.microsoft.com/office/drawing/2014/main" id="{69EAB5F1-14A8-FCAF-AC99-741738FF2D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0" y="5344995"/>
                <a:ext cx="1988611" cy="4636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 b="0" i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5330F8-AC4E-C307-11EB-2603409C6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05825" y="3062288"/>
              <a:ext cx="2242746" cy="1103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3895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02D4D-8B99-A33C-93B9-E843341B4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3CF58-2EB2-B9E5-F22C-D10F9E7CF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804584"/>
            <a:ext cx="60960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Two big surprises (at least to me </a:t>
            </a:r>
            <a:r>
              <a:rPr lang="en-US" sz="1800" dirty="0">
                <a:sym typeface="Wingdings" panose="05000000000000000000" pitchFamily="2" charset="2"/>
              </a:rPr>
              <a:t>)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baseline="30000" dirty="0"/>
              <a:t>16</a:t>
            </a:r>
            <a:r>
              <a:rPr lang="en-US" sz="1800" dirty="0"/>
              <a:t>O alphas do not form a regular tetrahedron (!)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/>
              <a:t>more like two coupled rods </a:t>
            </a:r>
            <a:br>
              <a:rPr lang="en-US" sz="1800" dirty="0"/>
            </a:br>
            <a:r>
              <a:rPr lang="en-US" sz="1800" dirty="0">
                <a:solidFill>
                  <a:srgbClr val="C00000"/>
                </a:solidFill>
              </a:rPr>
              <a:t>Similar results in NLEFT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baseline="30000" dirty="0"/>
              <a:t>20</a:t>
            </a:r>
            <a:r>
              <a:rPr lang="en-US" sz="1800" dirty="0"/>
              <a:t>Ne alphas do not form a bipyramid (!)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 seemingly randomly placed on top…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(was a challenge to find due to breaking of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symmetry, credit to Benjamin Bally)</a:t>
            </a:r>
            <a:br>
              <a:rPr lang="en-US" sz="1800" dirty="0">
                <a:sym typeface="Wingdings" panose="05000000000000000000" pitchFamily="2" charset="2"/>
              </a:rPr>
            </a:b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ym typeface="Wingdings" panose="05000000000000000000" pitchFamily="2" charset="2"/>
              </a:rPr>
              <a:t>Of course the intuition of alphas as point particles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with interaction energy is really quite naïve…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56376E-B3FF-0881-783A-90BAF8D575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1600" y="70335"/>
            <a:ext cx="3364490" cy="3053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950F3C-D1D6-F7F1-8DE8-25A81D00A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948" y="3957757"/>
            <a:ext cx="3048000" cy="2900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B180D6-558C-9988-F225-82A0B7B9D3D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8356" y="360727"/>
            <a:ext cx="2400592" cy="2678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A8E53F-70A0-E11D-3FED-7FE13BE1D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497" y="3719946"/>
            <a:ext cx="1881472" cy="27803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2605268-2114-850A-758B-D9EE785FC666}"/>
              </a:ext>
            </a:extLst>
          </p:cNvPr>
          <p:cNvSpPr txBox="1">
            <a:spLocks/>
          </p:cNvSpPr>
          <p:nvPr/>
        </p:nvSpPr>
        <p:spPr>
          <a:xfrm>
            <a:off x="1066800" y="419060"/>
            <a:ext cx="10442448" cy="968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Alphas from nuclear structure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C18A7-20C0-B628-D91F-BB1DEA3F3D76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Giacalone, Benjamin Bally, Govert Nijs,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Shihang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Shen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et al,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</p:txBody>
      </p:sp>
      <p:pic>
        <p:nvPicPr>
          <p:cNvPr id="2050" name="Picture 2" descr="Sketch of a regular triangular bipyramid. | Download Scientific Diagram">
            <a:extLst>
              <a:ext uri="{FF2B5EF4-FFF2-40B4-BE49-F238E27FC236}">
                <a16:creationId xmlns:a16="http://schemas.microsoft.com/office/drawing/2014/main" id="{9FE47213-93C3-1EBC-DAEB-F247D68CA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036" cy="118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187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2BAFF-928D-CF8C-2FDC-3EA2BC3B2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84C13-17C2-2C86-C653-BBDBB8176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804584"/>
            <a:ext cx="71628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The first obvious try: compare Woods-Saxon with alpha clustered shape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Significantly different flow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PGCM ab initio close to case II (green, not very different from WS)</a:t>
            </a: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ym typeface="Wingdings" panose="05000000000000000000" pitchFamily="2" charset="2"/>
              </a:rPr>
              <a:t>But how to correct for systematic uncertainty due to viscosity </a:t>
            </a:r>
            <a:r>
              <a:rPr lang="en-US" sz="1800" dirty="0" err="1">
                <a:sym typeface="Wingdings" panose="05000000000000000000" pitchFamily="2" charset="2"/>
              </a:rPr>
              <a:t>etc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etc</a:t>
            </a:r>
            <a:r>
              <a:rPr lang="en-US" sz="1800" dirty="0">
                <a:sym typeface="Wingdings" panose="05000000000000000000" pitchFamily="2" charset="2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B65732-35C3-464B-0CE3-75458D9B1E9B}"/>
              </a:ext>
            </a:extLst>
          </p:cNvPr>
          <p:cNvSpPr txBox="1">
            <a:spLocks/>
          </p:cNvSpPr>
          <p:nvPr/>
        </p:nvSpPr>
        <p:spPr>
          <a:xfrm>
            <a:off x="1066800" y="419060"/>
            <a:ext cx="10442448" cy="968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How do we see </a:t>
            </a:r>
            <a:r>
              <a:rPr lang="en-US" sz="2800" dirty="0">
                <a:solidFill>
                  <a:srgbClr val="C0000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>
                <a:solidFill>
                  <a:srgbClr val="C00000"/>
                </a:solidFill>
              </a:rPr>
              <a:t>-clustering?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0D69AF-91C5-9611-BD6B-FA1F691EF9B1}"/>
              </a:ext>
            </a:extLst>
          </p:cNvPr>
          <p:cNvSpPr txBox="1"/>
          <p:nvPr/>
        </p:nvSpPr>
        <p:spPr>
          <a:xfrm>
            <a:off x="0" y="6438940"/>
            <a:ext cx="1196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Nicholas Summerfield, Bing-Nan Lu, Christopher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Plumberg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, Dean Lee, Jacquelyn Noronha-Hostler and Anthony Timmins, 16O16O at RHIC and the LHC comparing  </a:t>
            </a:r>
            <a:r>
              <a:rPr lang="en-GB" sz="1100" dirty="0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clustering vs substructure (2021)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Yuanyuan Wang,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Shujun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Zhao, Boxing Cao, Ho-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jie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Xu and Huichao Song, Exploring the compactness of </a:t>
            </a:r>
            <a:r>
              <a:rPr lang="el-GR" sz="1100" dirty="0">
                <a:solidFill>
                  <a:schemeClr val="bg1"/>
                </a:solidFill>
                <a:latin typeface="Tw Cen MT" pitchFamily="34" charset="0"/>
              </a:rPr>
              <a:t>α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cluster in 16O nuclei with relativistic 16O+16O Collisions (2024)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3F6B5A-10B1-CBD0-DFE3-724174699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2514600"/>
            <a:ext cx="3555026" cy="3515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77D1A-FC0A-CDB5-934A-6BA0EC3D59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2910" y="93403"/>
            <a:ext cx="2069090" cy="1878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77E6BA-A74E-C78B-ABCF-EE6EBE64D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3894172"/>
            <a:ext cx="5010860" cy="20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9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DF1DB-F692-9BA7-9DF4-04B5D8185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FE087-EAE4-95EF-54CC-D2E6C063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75690"/>
            <a:ext cx="9832848" cy="1295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Did we see </a:t>
            </a:r>
            <a:r>
              <a:rPr lang="en-US" sz="2800" dirty="0">
                <a:solidFill>
                  <a:srgbClr val="C0000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>
                <a:solidFill>
                  <a:srgbClr val="C00000"/>
                </a:solidFill>
              </a:rPr>
              <a:t> – clustering? (I think yes)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0F05C-A440-7BBF-E26B-E93B1263F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957557"/>
            <a:ext cx="10058400" cy="436704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After 10 hours convincingly 2% </a:t>
            </a:r>
            <a:r>
              <a:rPr lang="en-US" sz="1700" baseline="30000" dirty="0">
                <a:solidFill>
                  <a:srgbClr val="C00000"/>
                </a:solidFill>
              </a:rPr>
              <a:t>20</a:t>
            </a:r>
            <a:r>
              <a:rPr lang="en-US" sz="1700" dirty="0">
                <a:solidFill>
                  <a:srgbClr val="C00000"/>
                </a:solidFill>
              </a:rPr>
              <a:t>Ne – </a:t>
            </a:r>
            <a:r>
              <a:rPr lang="en-US" sz="1700" baseline="30000" dirty="0">
                <a:solidFill>
                  <a:srgbClr val="C00000"/>
                </a:solidFill>
              </a:rPr>
              <a:t>4</a:t>
            </a:r>
            <a:r>
              <a:rPr lang="en-US" sz="1700" dirty="0">
                <a:solidFill>
                  <a:srgbClr val="C00000"/>
                </a:solidFill>
              </a:rPr>
              <a:t>He collisions </a:t>
            </a:r>
            <a:r>
              <a:rPr lang="en-US" sz="1700" dirty="0"/>
              <a:t>in ALICE</a:t>
            </a:r>
          </a:p>
          <a:p>
            <a:pPr marL="749808" lvl="1" indent="-457200"/>
            <a:r>
              <a:rPr lang="en-US" sz="1500" dirty="0"/>
              <a:t>Not seen in Oxygen collisions (!)</a:t>
            </a:r>
          </a:p>
          <a:p>
            <a:pPr marL="749808" lvl="1" indent="-457200"/>
            <a:r>
              <a:rPr lang="en-US" sz="1500" dirty="0"/>
              <a:t>Not yet seen in other experiments (pile-up, different bunches?)</a:t>
            </a:r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The (only?) convincing argument why this happens:</a:t>
            </a:r>
          </a:p>
          <a:p>
            <a:pPr marL="749808" lvl="1" indent="-457200"/>
            <a:r>
              <a:rPr lang="en-US" sz="1500" dirty="0"/>
              <a:t>Neon top </a:t>
            </a:r>
            <a:r>
              <a:rPr lang="en-US" sz="1500" dirty="0">
                <a:latin typeface="Symbol" panose="05050102010706020507" pitchFamily="18" charset="2"/>
              </a:rPr>
              <a:t>a</a:t>
            </a:r>
            <a:r>
              <a:rPr lang="en-US" sz="1500" dirty="0"/>
              <a:t> breaks off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Related: First excited state Neon much lower energy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Much more convincing than flow measurements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700" dirty="0">
                <a:sym typeface="Wingdings" panose="05000000000000000000" pitchFamily="2" charset="2"/>
              </a:rPr>
              <a:t>Unexpected benefit: first time asymmetric </a:t>
            </a:r>
            <a:br>
              <a:rPr lang="en-US" sz="1700" dirty="0">
                <a:sym typeface="Wingdings" panose="05000000000000000000" pitchFamily="2" charset="2"/>
              </a:rPr>
            </a:br>
            <a:r>
              <a:rPr lang="en-US" sz="1700" dirty="0">
                <a:sym typeface="Wingdings" panose="05000000000000000000" pitchFamily="2" charset="2"/>
              </a:rPr>
              <a:t>nuclear collisions at top </a:t>
            </a:r>
            <a:r>
              <a:rPr lang="en-US" sz="1700">
                <a:sym typeface="Wingdings" panose="05000000000000000000" pitchFamily="2" charset="2"/>
              </a:rPr>
              <a:t>LHC energy </a:t>
            </a:r>
            <a:r>
              <a:rPr lang="en-US" sz="1700" dirty="0">
                <a:sym typeface="Wingdings" panose="05000000000000000000" pitchFamily="2" charset="2"/>
              </a:rPr>
              <a:t>(!)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Especially mean </a:t>
            </a:r>
            <a:r>
              <a:rPr lang="en-US" sz="1500" dirty="0" err="1">
                <a:sym typeface="Wingdings" panose="05000000000000000000" pitchFamily="2" charset="2"/>
              </a:rPr>
              <a:t>p</a:t>
            </a:r>
            <a:r>
              <a:rPr lang="en-US" sz="1500" baseline="-25000" dirty="0" err="1">
                <a:sym typeface="Wingdings" panose="05000000000000000000" pitchFamily="2" charset="2"/>
              </a:rPr>
              <a:t>T</a:t>
            </a:r>
            <a:r>
              <a:rPr lang="en-US" sz="1500" dirty="0">
                <a:sym typeface="Wingdings" panose="05000000000000000000" pitchFamily="2" charset="2"/>
              </a:rPr>
              <a:t> will be interesting to verify</a:t>
            </a:r>
            <a:br>
              <a:rPr lang="en-US" sz="1500" dirty="0">
                <a:sym typeface="Wingdings" panose="05000000000000000000" pitchFamily="2" charset="2"/>
              </a:rPr>
            </a:br>
            <a:r>
              <a:rPr lang="en-US" sz="1500" dirty="0">
                <a:sym typeface="Wingdings" panose="05000000000000000000" pitchFamily="2" charset="2"/>
              </a:rPr>
              <a:t>size and hydrodynamic paradigm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Possible to distinguish E-by-E? V0A versus V0C, ZDC asymmetry, mean </a:t>
            </a:r>
            <a:r>
              <a:rPr lang="en-US" sz="1500" dirty="0" err="1">
                <a:sym typeface="Wingdings" panose="05000000000000000000" pitchFamily="2" charset="2"/>
              </a:rPr>
              <a:t>p</a:t>
            </a:r>
            <a:r>
              <a:rPr lang="en-US" sz="1500" baseline="-25000" dirty="0" err="1">
                <a:sym typeface="Wingdings" panose="05000000000000000000" pitchFamily="2" charset="2"/>
              </a:rPr>
              <a:t>T</a:t>
            </a:r>
            <a:r>
              <a:rPr lang="en-US" sz="1500" dirty="0">
                <a:sym typeface="Wingdings" panose="05000000000000000000" pitchFamily="2" charset="2"/>
              </a:rPr>
              <a:t>?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EEDA7E53-F82F-AE52-5BF1-E1C676407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8</a:t>
            </a:fld>
            <a:r>
              <a:rPr lang="nl-NL" dirty="0"/>
              <a:t>/28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F08DD-9A0C-3ECC-C578-6149FC2727F8}"/>
              </a:ext>
            </a:extLst>
          </p:cNvPr>
          <p:cNvSpPr txBox="1"/>
          <p:nvPr/>
        </p:nvSpPr>
        <p:spPr>
          <a:xfrm>
            <a:off x="0" y="6137511"/>
            <a:ext cx="1021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 Harris et al, Quantifying α clustering in the ground states of </a:t>
            </a:r>
            <a:r>
              <a:rPr lang="en-GB" sz="1100" baseline="30000" dirty="0"/>
              <a:t>16</a:t>
            </a:r>
            <a:r>
              <a:rPr lang="en-GB" sz="1100" dirty="0"/>
              <a:t>O and </a:t>
            </a:r>
            <a:r>
              <a:rPr lang="en-GB" sz="1100" baseline="30000" dirty="0"/>
              <a:t>20</a:t>
            </a:r>
            <a:r>
              <a:rPr lang="en-GB" sz="1100" dirty="0"/>
              <a:t>Ne (2025)</a:t>
            </a:r>
            <a:endParaRPr lang="en-US" sz="1100" dirty="0">
              <a:solidFill>
                <a:schemeClr val="bg1"/>
              </a:solidFill>
              <a:latin typeface="Tw Cen MT" pitchFamily="34" charset="0"/>
            </a:endParaRPr>
          </a:p>
          <a:p>
            <a:r>
              <a:rPr lang="en-GB" sz="1100" dirty="0">
                <a:solidFill>
                  <a:schemeClr val="bg1"/>
                </a:solidFill>
              </a:rPr>
              <a:t>Govert Nijs and WS, Transmutation of 16O and 20Ne at the Large Hadron Collider (2025)</a:t>
            </a:r>
            <a:endParaRPr lang="en-US" sz="1100" dirty="0">
              <a:solidFill>
                <a:schemeClr val="bg1"/>
              </a:solidFill>
              <a:latin typeface="Tw Cen MT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100" dirty="0">
                <a:solidFill>
                  <a:srgbClr val="6EAC1C"/>
                </a:solidFill>
                <a:latin typeface="Tw Cen MT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https://indico.cern.ch/event/1436085/contributions/6107509/attachments/2966206/5218662/talk_bally_cern_13112024.pdf</a:t>
            </a:r>
            <a:endParaRPr lang="en-US" sz="1100" dirty="0">
              <a:solidFill>
                <a:schemeClr val="bg1"/>
              </a:solidFill>
              <a:latin typeface="Tw Cen MT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4"/>
              </a:rPr>
              <a:t>https://indico.cern.ch/event/1479384/contributions/6631982/attachments/3130687/5553818/JFGO8p.pdf</a:t>
            </a:r>
            <a:endParaRPr lang="en-US" sz="1100" dirty="0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EF2B5A-EB4C-8521-7594-808436446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182" y="3203154"/>
            <a:ext cx="2743200" cy="2814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96B74C-5752-F4BF-06F0-E540210F1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3182" y="35613"/>
            <a:ext cx="2672258" cy="304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1BC719-5854-1E8B-888B-0D3E086E83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7216" y="147573"/>
            <a:ext cx="1335688" cy="17770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20E362-A001-903C-B6CF-54B7A8ACB5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0640" y="109473"/>
            <a:ext cx="1341695" cy="1848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37B1AA-7F7A-3739-8237-1359CAB97F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5600" y="3305331"/>
            <a:ext cx="2642710" cy="251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C1378A-4B67-F276-72D1-47CE4A975F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730"/>
            <a:ext cx="1775922" cy="141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75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16929-CFE5-5706-F777-81AAFFFA7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258AE-7B22-3F48-D865-0AF21274E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1265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Transmutation: </a:t>
            </a:r>
            <a:r>
              <a:rPr lang="en-US" sz="2800" dirty="0">
                <a:solidFill>
                  <a:srgbClr val="C00000"/>
                </a:solidFill>
              </a:rPr>
              <a:t>a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60D8D-06AA-4AB7-D086-2E59086C1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698" y="1828529"/>
            <a:ext cx="9067800" cy="2208124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The mean transverse momentum of Ne-He will be measured and large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Close analogy with `speed of sound’, or </a:t>
            </a:r>
            <a:r>
              <a:rPr lang="en-US" dirty="0" err="1"/>
              <a:t>ultracentral</a:t>
            </a:r>
            <a:r>
              <a:rPr lang="en-US" dirty="0"/>
              <a:t> </a:t>
            </a:r>
            <a:r>
              <a:rPr lang="en-US" dirty="0" err="1"/>
              <a:t>PbPb</a:t>
            </a:r>
            <a:endParaRPr lang="en-US" dirty="0"/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But in much smaller system (!)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 err="1"/>
              <a:t>pO</a:t>
            </a:r>
            <a:r>
              <a:rPr lang="en-US" dirty="0"/>
              <a:t> also interesting mean </a:t>
            </a:r>
            <a:r>
              <a:rPr lang="en-US" dirty="0" err="1"/>
              <a:t>pt</a:t>
            </a:r>
            <a:r>
              <a:rPr lang="en-US" dirty="0"/>
              <a:t> fluctuations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E16D2D-5731-233E-3A31-91C6907949D2}"/>
              </a:ext>
            </a:extLst>
          </p:cNvPr>
          <p:cNvSpPr txBox="1"/>
          <p:nvPr/>
        </p:nvSpPr>
        <p:spPr>
          <a:xfrm>
            <a:off x="0" y="6596390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WS and Govert Nijs, Transmutation of 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16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O and </a:t>
            </a:r>
            <a:r>
              <a:rPr kumimoji="0" lang="en-GB" sz="11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20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Ne at the Large Hadron Collide (2025)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42D4C0-F983-FF40-EEE5-B65868432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00" y="1722726"/>
            <a:ext cx="3546005" cy="4581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3C36ED-BD71-49E3-BE5D-9902423C8F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4892" y="4004124"/>
            <a:ext cx="3546005" cy="229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9916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8345</TotalTime>
  <Words>2381</Words>
  <Application>Microsoft Office PowerPoint</Application>
  <PresentationFormat>Widescreen</PresentationFormat>
  <Paragraphs>244</Paragraphs>
  <Slides>34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Aptos</vt:lpstr>
      <vt:lpstr>Aptos Display</vt:lpstr>
      <vt:lpstr>Arial</vt:lpstr>
      <vt:lpstr>Calibri</vt:lpstr>
      <vt:lpstr>Calibri Light</vt:lpstr>
      <vt:lpstr>Cooper Black</vt:lpstr>
      <vt:lpstr>Symbol</vt:lpstr>
      <vt:lpstr>Tw Cen MT</vt:lpstr>
      <vt:lpstr>Wingdings</vt:lpstr>
      <vt:lpstr>Retrospect</vt:lpstr>
      <vt:lpstr>Office Theme</vt:lpstr>
      <vt:lpstr>Trajectum framework  applied to light ion collisions</vt:lpstr>
      <vt:lpstr>Exciting times: light ion collisions allow(ed?) for genuine predictions</vt:lpstr>
      <vt:lpstr>The shape of nuclei</vt:lpstr>
      <vt:lpstr>Synergy between HIC and nuclear structure</vt:lpstr>
      <vt:lpstr>16Oxygen and 20Neon nuclear structure</vt:lpstr>
      <vt:lpstr>PowerPoint Presentation</vt:lpstr>
      <vt:lpstr>PowerPoint Presentation</vt:lpstr>
      <vt:lpstr>Did we see a – clustering? (I think yes)</vt:lpstr>
      <vt:lpstr>Transmutation: a prediction</vt:lpstr>
      <vt:lpstr>Exciting times:  heavy ions is now a precision science</vt:lpstr>
      <vt:lpstr>Light ions at the LHC – the sequel</vt:lpstr>
      <vt:lpstr>Refit parameters based on current data</vt:lpstr>
      <vt:lpstr>Refit parameters based on current data</vt:lpstr>
      <vt:lpstr>Multiplicity</vt:lpstr>
      <vt:lpstr>Exciting times:  light ion collisions allow(ed?) for genuine predictions</vt:lpstr>
      <vt:lpstr>Exciting times:  comparison with CMS and ALICE</vt:lpstr>
      <vt:lpstr>Exciting times:  comparison with CMS and ALICE</vt:lpstr>
      <vt:lpstr>Exciting times:  Fitting new ALICE data</vt:lpstr>
      <vt:lpstr>Exciting times:  Fitting new ALICE data</vt:lpstr>
      <vt:lpstr>Flow</vt:lpstr>
      <vt:lpstr>Anisotropic flow --- ratio</vt:lpstr>
      <vt:lpstr>Anisotropic flow --- ratio: subnucleonic structure</vt:lpstr>
      <vt:lpstr>Exciting times:  Fitting new ALICE data</vt:lpstr>
      <vt:lpstr>What’s next?</vt:lpstr>
      <vt:lpstr>What’s next?</vt:lpstr>
      <vt:lpstr>What’s next?</vt:lpstr>
      <vt:lpstr>Exciting times!</vt:lpstr>
      <vt:lpstr>Light ions at the LHC – the sequel</vt:lpstr>
      <vt:lpstr>Back-up</vt:lpstr>
      <vt:lpstr>Transmutation: results</vt:lpstr>
      <vt:lpstr>Posterior with light ions work in progress</vt:lpstr>
      <vt:lpstr>Prior with light ions work in progress</vt:lpstr>
      <vt:lpstr>The mean transverse momentum – an interplay with hard probes</vt:lpstr>
      <vt:lpstr>Anisotropic flow --- SMOG2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Uncovering the inner workings of the QGP</dc:title>
  <dc:creator>Wilke van der Schee</dc:creator>
  <cp:lastModifiedBy>Wilke van der Schee</cp:lastModifiedBy>
  <cp:revision>749</cp:revision>
  <cp:lastPrinted>2020-01-13T13:28:42Z</cp:lastPrinted>
  <dcterms:created xsi:type="dcterms:W3CDTF">2020-01-05T16:58:15Z</dcterms:created>
  <dcterms:modified xsi:type="dcterms:W3CDTF">2025-11-03T14:08:39Z</dcterms:modified>
</cp:coreProperties>
</file>