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1"/>
  </p:notesMasterIdLst>
  <p:sldIdLst>
    <p:sldId id="256" r:id="rId2"/>
    <p:sldId id="257" r:id="rId3"/>
    <p:sldId id="258" r:id="rId4"/>
    <p:sldId id="259" r:id="rId5"/>
    <p:sldId id="261" r:id="rId6"/>
    <p:sldId id="275" r:id="rId7"/>
    <p:sldId id="260" r:id="rId8"/>
    <p:sldId id="262" r:id="rId9"/>
    <p:sldId id="263" r:id="rId10"/>
    <p:sldId id="264" r:id="rId11"/>
    <p:sldId id="265" r:id="rId12"/>
    <p:sldId id="266" r:id="rId13"/>
    <p:sldId id="267" r:id="rId14"/>
    <p:sldId id="268" r:id="rId15"/>
    <p:sldId id="269" r:id="rId16"/>
    <p:sldId id="271" r:id="rId17"/>
    <p:sldId id="272" r:id="rId18"/>
    <p:sldId id="273" r:id="rId19"/>
    <p:sldId id="274" r:id="rId2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7" autoAdjust="0"/>
    <p:restoredTop sz="94694"/>
  </p:normalViewPr>
  <p:slideViewPr>
    <p:cSldViewPr snapToGrid="0">
      <p:cViewPr varScale="1">
        <p:scale>
          <a:sx n="121" d="100"/>
          <a:sy n="121" d="100"/>
        </p:scale>
        <p:origin x="480" y="1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BC93529-4A20-4ACB-BACD-56B7C737696B}" type="datetimeFigureOut">
              <a:rPr lang="en-US" smtClean="0"/>
              <a:t>5/16/25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7719198-9157-4A32-8FDE-F1ECD976C32F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0304746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7719198-9157-4A32-8FDE-F1ECD976C32F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498350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4E56267-3FC9-0955-BB9B-A171F29CCAB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0F5D3A5C-1A78-4313-A087-D958D703D861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932471FF-6CBB-B66D-DC2D-78C05B792AA7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D7EE2EF-42FF-0F83-DC86-75ED32DDE2B1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7719198-9157-4A32-8FDE-F1ECD976C32F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9496042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F5710AA-E8B2-E9C9-BA57-E99CAF7CA07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AD9D53D-9B2A-79E8-FECE-A315F89490E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176ACFD-AEBC-4A1C-D929-38A0FFC9DF8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3096ED0-C1AA-05B6-25D1-04AB0EC11F1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0DB0E62-4F4A-7F14-B672-2EBD2DBF2A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533757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82E54E0-D7C5-4018-BF10-161EA599E72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615F51D-E80F-F894-3A97-5DD5D54D50A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14E3A88-21F9-70B8-987A-3108C35D64A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DD8A52D-6788-0E75-EEDC-5FDC478D58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86EB9EB-36EE-199F-A78D-7BA4CBA4509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8838239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BE32ECE-A298-43BB-F581-D11B8987B76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546124D-4868-F199-2C27-759DD73FD4C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F06DC2A-D352-2463-B382-6B105DB82E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DC473DC-A200-C7CA-DCC6-F353BA1825A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FB9F0D3-A02A-62C0-5722-8E2C790CEE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962438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800A72C-3B13-0207-D2D2-2D8609E1036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4CBC62-09D6-4389-2561-EBEAABB03472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8F36F56-27B9-B698-E9B4-A50D8ABA341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2515AE5-130A-5686-6D55-6838B68739E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D498C31-18F4-9CC9-D05C-5C4BC1426A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0336B64-EB57-9E90-C62F-EDED17A85F9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6544415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1278F86-13AD-FBDB-8C5E-BBF458F1D1C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180FE57-CC07-AB09-D60E-2B7602DCA47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27E1613-64D6-86A3-BECB-A2704622F7E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3AA3E53-A1E6-9CBE-7239-333C775B9AD5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C1AC7C19-9838-D46D-1CB3-355DB8FE8FC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CF3CA8B-0F33-0AA8-509E-41E934F9B2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008D037E-2AEB-A41A-9517-683BBF013F0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56C1A36F-74D9-B84E-741F-4900F42AD5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267736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1C820-E48A-DB8C-D63D-CA17445FE17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15E5FBD-0DF7-7881-135C-9718D70FB4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7F4C94B-073C-7804-86F6-EAA23D64301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A6A56D8C-038C-53A4-4AA6-568D143219B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871699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9EE9CE9-A686-6542-4B6B-4CF7DC3E28C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2AE074A-5EE2-30C4-3B2B-771FF78D54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B8513BE-88B2-1164-4783-DBEBC0FF16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486237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10A62E6-6B7A-1E14-8B85-852F514B586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D2E6476-58E1-46CC-18F5-6683B6DEDD0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E2105FA-74F2-A995-2A43-E8D094E7656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A1FE10D-9A3F-943C-E9C4-A20504AB976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08D3184-F2AA-4D59-EE8C-FCB0C98B5B1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5331784-9040-D03C-95E9-2E7CFCDB567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29973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60D7471-1A9F-F57E-CE72-E123C54095A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A9C21405-4086-1710-B025-F113DB262217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89CB9A1-DBCA-8A8F-B366-36386FDF0D0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5D41EA4-B0A0-9047-77E9-B15D9797883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0500E61-1A91-0DDE-22C5-C8C2586BC9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2DD5F4D-2C94-CC36-D7CD-C0439327D6B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3534991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B369D22-A6CC-D8C8-D173-2184208D480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74E47E2-3D53-18B6-449D-A206128444A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A7B4ACE-7C9E-DBC3-8DC6-7922341470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DFC3285-DD83-5F62-1308-60E50AB251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5C3BE19-E070-F1B1-7A0A-CBC34577A8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8692188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29E36EE9-7A75-7E5B-9C22-EBE2B320F564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742CF8E-DFD9-8585-DA37-F7F7CE065C5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A8EB3A4-A5E0-0B82-BD2E-BFB19AEAB5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170DF76-EF40-99FF-2EE0-59D3B6ED60C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F3A0962-D7CE-16D7-17A7-2EEA68969F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653806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8D24B731-0CCB-2A46-B6D8-51D82805045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84DE77E-C56D-737E-63B3-DAE421B89FF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8981A9D-6DE8-B75C-6A53-2AC2F316886D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r>
              <a:rPr lang="en-US"/>
              <a:t>5/13/2025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016FB93-14E0-A1B2-B70D-0AED901CC72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35FC6B0-4C52-568A-C872-E2A97FED810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FAC1A187-8051-4EAB-A74D-7863FC6EBA3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5661342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0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1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4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7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0.png"/><Relationship Id="rId4" Type="http://schemas.openxmlformats.org/officeDocument/2006/relationships/image" Target="../media/image28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1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svg"/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4F0087-4325-8DE0-ADB8-0A8013CD549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715307"/>
            <a:ext cx="9144000" cy="1609038"/>
          </a:xfrm>
        </p:spPr>
        <p:txBody>
          <a:bodyPr>
            <a:normAutofit/>
          </a:bodyPr>
          <a:lstStyle/>
          <a:p>
            <a:r>
              <a:rPr lang="en-US" sz="3200" dirty="0"/>
              <a:t>A comparison of amplitude and phase characteristics of ambient seismic noise between the EMR and Sardinian candidate site for hosting Einstein Telescope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0ED0375-3044-F9FF-D916-AACC5880716C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S Koley et al.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87A4A3D-B36F-CC9F-B789-70185CDB9B4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F58EF50-4150-0760-01B0-F0FE96E9DA4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0069331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2A8B0C5-E4FC-0CE5-FE5A-EC218BC7FB9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/>
          </a:bodyPr>
          <a:lstStyle/>
          <a:p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Stations used in the analysis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1DC53E3A-4C35-1A60-5CC8-00A49963E7DF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38200" y="1091381"/>
                <a:ext cx="10515600" cy="5338916"/>
              </a:xfrm>
            </p:spPr>
            <p:txBody>
              <a:bodyPr>
                <a:normAutofit fontScale="92500" lnSpcReduction="10000"/>
              </a:bodyPr>
              <a:lstStyle/>
              <a:p>
                <a:r>
                  <a:rPr lang="en-US" dirty="0"/>
                  <a:t>EMR station</a:t>
                </a:r>
              </a:p>
              <a:p>
                <a:pPr lvl="1"/>
                <a:r>
                  <a:rPr lang="en-US" dirty="0" err="1"/>
                  <a:t>Terziet</a:t>
                </a:r>
                <a:endParaRPr lang="en-US" dirty="0"/>
              </a:p>
              <a:p>
                <a:pPr lvl="2"/>
                <a:r>
                  <a:rPr lang="en-US" dirty="0"/>
                  <a:t>Latitude: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i="1" dirty="0" smtClean="0">
                            <a:latin typeface="Cambria Math" panose="02040503050406030204" pitchFamily="18" charset="0"/>
                          </a:rPr>
                          <m:t>50.756763</m:t>
                        </m:r>
                      </m:e>
                      <m:sup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∘</m:t>
                        </m:r>
                      </m:sup>
                    </m:sSup>
                  </m:oMath>
                </a14:m>
                <a:r>
                  <a:rPr lang="en-US" dirty="0"/>
                  <a:t>N, Longitude: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i="1" dirty="0" smtClean="0">
                            <a:latin typeface="Cambria Math" panose="02040503050406030204" pitchFamily="18" charset="0"/>
                          </a:rPr>
                          <m:t>5.906114</m:t>
                        </m:r>
                      </m:e>
                      <m:sup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∘</m:t>
                        </m:r>
                      </m:sup>
                    </m:sSup>
                  </m:oMath>
                </a14:m>
                <a:r>
                  <a:rPr lang="en-US" dirty="0"/>
                  <a:t> E</a:t>
                </a:r>
              </a:p>
              <a:p>
                <a:pPr lvl="2"/>
                <a:r>
                  <a:rPr lang="en-US" dirty="0"/>
                  <a:t>Local depth: 250 m</a:t>
                </a:r>
              </a:p>
              <a:p>
                <a:pPr lvl="2"/>
                <a:r>
                  <a:rPr lang="en-US" dirty="0"/>
                  <a:t>Elevation: 150 m</a:t>
                </a:r>
              </a:p>
              <a:p>
                <a:endParaRPr lang="en-US" dirty="0"/>
              </a:p>
              <a:p>
                <a:r>
                  <a:rPr lang="en-US" dirty="0"/>
                  <a:t>Sardinia stations</a:t>
                </a:r>
              </a:p>
              <a:p>
                <a:pPr lvl="1"/>
                <a:r>
                  <a:rPr lang="en-US" dirty="0"/>
                  <a:t>P2 (Bitti)</a:t>
                </a:r>
              </a:p>
              <a:p>
                <a:pPr lvl="2"/>
                <a:r>
                  <a:rPr lang="en-US" dirty="0"/>
                  <a:t>Latitude: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i="1" dirty="0" smtClean="0">
                            <a:latin typeface="Cambria Math" panose="02040503050406030204" pitchFamily="18" charset="0"/>
                          </a:rPr>
                          <m:t>40.52339</m:t>
                        </m:r>
                      </m:e>
                      <m:sup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∘</m:t>
                        </m:r>
                      </m:sup>
                    </m:sSup>
                  </m:oMath>
                </a14:m>
                <a:r>
                  <a:rPr lang="en-US" dirty="0"/>
                  <a:t> N, Longitude: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i="1" dirty="0" smtClean="0">
                            <a:latin typeface="Cambria Math" panose="02040503050406030204" pitchFamily="18" charset="0"/>
                          </a:rPr>
                          <m:t>9.34887</m:t>
                        </m:r>
                      </m:e>
                      <m:sup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∘</m:t>
                        </m:r>
                      </m:sup>
                    </m:sSup>
                  </m:oMath>
                </a14:m>
                <a:r>
                  <a:rPr lang="en-US" dirty="0"/>
                  <a:t> E</a:t>
                </a:r>
              </a:p>
              <a:p>
                <a:pPr lvl="2"/>
                <a:r>
                  <a:rPr lang="en-US" dirty="0"/>
                  <a:t>Local dept: 264 m</a:t>
                </a:r>
              </a:p>
              <a:p>
                <a:pPr lvl="2"/>
                <a:r>
                  <a:rPr lang="en-US" dirty="0"/>
                  <a:t>Elevation: 808 m</a:t>
                </a:r>
              </a:p>
              <a:p>
                <a:pPr lvl="1"/>
                <a:r>
                  <a:rPr lang="en-US" dirty="0"/>
                  <a:t>P3 (</a:t>
                </a:r>
                <a:r>
                  <a:rPr lang="en-US" dirty="0" err="1"/>
                  <a:t>Onani</a:t>
                </a:r>
                <a:r>
                  <a:rPr lang="en-US" dirty="0"/>
                  <a:t>)</a:t>
                </a:r>
              </a:p>
              <a:p>
                <a:pPr lvl="2"/>
                <a:r>
                  <a:rPr lang="en-US" dirty="0"/>
                  <a:t>Latitude: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i="1" dirty="0" smtClean="0">
                            <a:latin typeface="Cambria Math" panose="02040503050406030204" pitchFamily="18" charset="0"/>
                          </a:rPr>
                          <m:t>40.5776</m:t>
                        </m:r>
                      </m:e>
                      <m:sup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∘</m:t>
                        </m:r>
                      </m:sup>
                    </m:sSup>
                  </m:oMath>
                </a14:m>
                <a:r>
                  <a:rPr lang="en-US" dirty="0"/>
                  <a:t> N, Longitude: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i="1" dirty="0" smtClean="0">
                            <a:latin typeface="Cambria Math" panose="02040503050406030204" pitchFamily="18" charset="0"/>
                          </a:rPr>
                          <m:t>9.46583</m:t>
                        </m:r>
                      </m:e>
                      <m:sup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∘</m:t>
                        </m:r>
                      </m:sup>
                    </m:sSup>
                  </m:oMath>
                </a14:m>
                <a:r>
                  <a:rPr lang="en-US" dirty="0"/>
                  <a:t> E</a:t>
                </a:r>
              </a:p>
              <a:p>
                <a:pPr lvl="2"/>
                <a:r>
                  <a:rPr lang="en-US" dirty="0"/>
                  <a:t>Local depth: 252 m</a:t>
                </a:r>
              </a:p>
              <a:p>
                <a:pPr lvl="2"/>
                <a:r>
                  <a:rPr lang="en-US" dirty="0"/>
                  <a:t>Elevation: 758 m</a:t>
                </a: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1DC53E3A-4C35-1A60-5CC8-00A49963E7DF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38200" y="1091381"/>
                <a:ext cx="10515600" cy="5338916"/>
              </a:xfrm>
              <a:blipFill>
                <a:blip r:embed="rId2"/>
                <a:stretch>
                  <a:fillRect l="-928" t="-228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9156393-463A-BBCD-CE03-D4E7881D459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EE4F302-639B-C78C-922B-E557CD53FA2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2</a:t>
            </a:fld>
            <a:endParaRPr lang="en-US"/>
          </a:p>
        </p:txBody>
      </p:sp>
      <p:pic>
        <p:nvPicPr>
          <p:cNvPr id="11" name="Picture 10" descr="A map of a country&#10;&#10;AI-generated content may be incorrect.">
            <a:extLst>
              <a:ext uri="{FF2B5EF4-FFF2-40B4-BE49-F238E27FC236}">
                <a16:creationId xmlns:a16="http://schemas.microsoft.com/office/drawing/2014/main" id="{527DD9BE-BDC2-DE7A-9A4D-A57B526B028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49442" y="911994"/>
            <a:ext cx="3519397" cy="2674427"/>
          </a:xfrm>
          <a:prstGeom prst="rect">
            <a:avLst/>
          </a:prstGeom>
        </p:spPr>
      </p:pic>
      <p:pic>
        <p:nvPicPr>
          <p:cNvPr id="17" name="Picture 16" descr="A map of land with blue points&#10;&#10;AI-generated content may be incorrect.">
            <a:extLst>
              <a:ext uri="{FF2B5EF4-FFF2-40B4-BE49-F238E27FC236}">
                <a16:creationId xmlns:a16="http://schemas.microsoft.com/office/drawing/2014/main" id="{F68C8723-1A3F-9EF9-8F6C-5E3F88FAA9D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55340" y="3779046"/>
            <a:ext cx="3519397" cy="25832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081623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82C440F-D29A-EA17-5761-A7A434CF471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CAA458-10FE-AAB8-80A4-BD0A4882E0D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/>
          </a:bodyPr>
          <a:lstStyle/>
          <a:p>
            <a:r>
              <a:rPr lang="en-US" sz="3200" dirty="0" err="1">
                <a:solidFill>
                  <a:schemeClr val="tx2">
                    <a:lumMod val="90000"/>
                    <a:lumOff val="10000"/>
                  </a:schemeClr>
                </a:solidFill>
              </a:rPr>
              <a:t>Terziet</a:t>
            </a:r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 ASD characteristics – vertical component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B15AFB16-0D83-26D3-A5D1-2183ED5008A7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38200" y="1091381"/>
                <a:ext cx="10754032" cy="5338916"/>
              </a:xfrm>
            </p:spPr>
            <p:txBody>
              <a:bodyPr>
                <a:normAutofit/>
              </a:bodyPr>
              <a:lstStyle/>
              <a:p>
                <a:r>
                  <a:rPr lang="en-US" sz="2000" dirty="0"/>
                  <a:t>Analysis window: Feb 01 – 28, 2023 (both for EMR and Sardinia)</a:t>
                </a:r>
              </a:p>
              <a:p>
                <a:r>
                  <a:rPr lang="en-US" sz="2000" dirty="0"/>
                  <a:t>ASDs calculated every 800 seconds (both for EMR &amp; Sardinia), sampling frequency: 40 Hz</a:t>
                </a:r>
              </a:p>
              <a:p>
                <a:r>
                  <a:rPr lang="en-US" sz="2000" dirty="0"/>
                  <a:t>Attenuation increases with frequency, with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90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𝑡h</m:t>
                        </m:r>
                      </m:sup>
                    </m:sSup>
                  </m:oMath>
                </a14:m>
                <a:r>
                  <a:rPr lang="en-US" sz="2000" dirty="0"/>
                  <a:t> percentile attenuation of a factor 150 at 10 Hz</a:t>
                </a: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B15AFB16-0D83-26D3-A5D1-2183ED5008A7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38200" y="1091381"/>
                <a:ext cx="10754032" cy="5338916"/>
              </a:xfrm>
              <a:blipFill>
                <a:blip r:embed="rId2"/>
                <a:stretch>
                  <a:fillRect l="-510" t="-102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84ED19E-03A7-ED84-0A00-D14835B7D9F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66287C8-B203-FA89-0D1F-6DDE16B414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3</a:t>
            </a:fld>
            <a:endParaRPr lang="en-US"/>
          </a:p>
        </p:txBody>
      </p:sp>
      <p:pic>
        <p:nvPicPr>
          <p:cNvPr id="7" name="Picture 6" descr="A close-up of a graph&#10;&#10;AI-generated content may be incorrect.">
            <a:extLst>
              <a:ext uri="{FF2B5EF4-FFF2-40B4-BE49-F238E27FC236}">
                <a16:creationId xmlns:a16="http://schemas.microsoft.com/office/drawing/2014/main" id="{EDC8406A-B6EB-0E6C-6338-C700C15E8F5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258" r="8645"/>
          <a:stretch/>
        </p:blipFill>
        <p:spPr>
          <a:xfrm>
            <a:off x="336262" y="2307117"/>
            <a:ext cx="11347099" cy="40759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1820602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661F093-D5D1-EBDF-6856-77FB4ACF12F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46D859-2339-A18C-617A-228553668CD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/>
          </a:bodyPr>
          <a:lstStyle/>
          <a:p>
            <a:r>
              <a:rPr lang="en-US" sz="3200" dirty="0" err="1">
                <a:solidFill>
                  <a:schemeClr val="tx2">
                    <a:lumMod val="90000"/>
                    <a:lumOff val="10000"/>
                  </a:schemeClr>
                </a:solidFill>
              </a:rPr>
              <a:t>Terziet</a:t>
            </a:r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 ASD characteristics – horizontal component (EW)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9A1CE595-5476-1B85-5E62-4447A28BB5D2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</p:spPr>
            <p:txBody>
              <a:bodyPr>
                <a:normAutofit/>
              </a:bodyPr>
              <a:lstStyle/>
              <a:p>
                <a:r>
                  <a:rPr lang="en-US" sz="2000" dirty="0"/>
                  <a:t>Attenuation increases sharply up to 4 Hz – due to 30 m soft layer (H/V peak at 4 Hz)</a:t>
                </a:r>
              </a:p>
              <a:p>
                <a:r>
                  <a:rPr lang="en-US" sz="2000" dirty="0"/>
                  <a:t>Borehole azimuthal correction of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220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∘</m:t>
                        </m:r>
                      </m:sup>
                    </m:sSup>
                  </m:oMath>
                </a14:m>
                <a:r>
                  <a:rPr lang="en-US" sz="2000" dirty="0"/>
                  <a:t> is applied to align the surface and underground data</a:t>
                </a: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9A1CE595-5476-1B85-5E62-4447A28BB5D2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  <a:blipFill>
                <a:blip r:embed="rId2"/>
                <a:stretch>
                  <a:fillRect l="-522" t="-101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72F78EF-5E1E-0BF8-E2B5-F1B50BA1780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ABCC5D5-3F33-98C4-DAB3-02980F7CD15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4</a:t>
            </a:fld>
            <a:endParaRPr lang="en-US"/>
          </a:p>
        </p:txBody>
      </p:sp>
      <p:pic>
        <p:nvPicPr>
          <p:cNvPr id="8" name="Picture 7" descr="A close-up of a graph&#10;&#10;AI-generated content may be incorrect.">
            <a:extLst>
              <a:ext uri="{FF2B5EF4-FFF2-40B4-BE49-F238E27FC236}">
                <a16:creationId xmlns:a16="http://schemas.microsoft.com/office/drawing/2014/main" id="{EFACCA42-FBC5-79B2-B2B3-50DF79DF677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258" r="8355"/>
          <a:stretch/>
        </p:blipFill>
        <p:spPr>
          <a:xfrm>
            <a:off x="431611" y="2193766"/>
            <a:ext cx="11328777" cy="40064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923385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8F546B9-57E8-E71A-F12F-99AB8A71EC4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2BEF115-9B82-DE07-30DB-1B1B7262DB8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/>
          </a:bodyPr>
          <a:lstStyle/>
          <a:p>
            <a:r>
              <a:rPr lang="en-US" sz="3200" dirty="0" err="1">
                <a:solidFill>
                  <a:schemeClr val="tx2">
                    <a:lumMod val="90000"/>
                    <a:lumOff val="10000"/>
                  </a:schemeClr>
                </a:solidFill>
              </a:rPr>
              <a:t>Terziet</a:t>
            </a:r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 ASD characteristics – horizontal component (NS)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982990F-2F29-95A4-B787-91D7C8FE736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84902" y="1044186"/>
            <a:ext cx="10515600" cy="5386111"/>
          </a:xfrm>
        </p:spPr>
        <p:txBody>
          <a:bodyPr>
            <a:normAutofit/>
          </a:bodyPr>
          <a:lstStyle/>
          <a:p>
            <a:r>
              <a:rPr lang="en-US" sz="2000" dirty="0"/>
              <a:t>Surface-underground attenuation curve for seismic noise in the North-South component shows similar trend as the East-West component (previous slide)</a:t>
            </a:r>
          </a:p>
          <a:p>
            <a:r>
              <a:rPr lang="en-US" sz="2000" dirty="0"/>
              <a:t>Note the  sharp peaks at 3.12 Hz, 6.19 Hz, 7.22 etc. which show lower attenuation  due to difference in propagation type (diving waves)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BEAFD0E-F070-BCFC-2194-76307BE7898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12C9EDC-8122-C506-B30B-53A086C2A72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5</a:t>
            </a:fld>
            <a:endParaRPr lang="en-US"/>
          </a:p>
        </p:txBody>
      </p:sp>
      <p:pic>
        <p:nvPicPr>
          <p:cNvPr id="7" name="Picture 6" descr="A close-up of a graph&#10;&#10;AI-generated content may be incorrect.">
            <a:extLst>
              <a:ext uri="{FF2B5EF4-FFF2-40B4-BE49-F238E27FC236}">
                <a16:creationId xmlns:a16="http://schemas.microsoft.com/office/drawing/2014/main" id="{E9EE6A0A-442B-7D9E-23A1-F68450C9F85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258" r="8500"/>
          <a:stretch/>
        </p:blipFill>
        <p:spPr>
          <a:xfrm>
            <a:off x="176979" y="2302885"/>
            <a:ext cx="11398801" cy="39923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681976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B6C61DC7-EC86-D1DA-5A97-D097B10339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05425283-C4CE-522D-8455-537E55CCDD0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4C9AEBB6-BA6B-6B05-55C1-F7CA12F30A2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Tijdelijke aanduiding voor dianummer 4">
            <a:extLst>
              <a:ext uri="{FF2B5EF4-FFF2-40B4-BE49-F238E27FC236}">
                <a16:creationId xmlns:a16="http://schemas.microsoft.com/office/drawing/2014/main" id="{2D6EEBDC-596C-6195-A80C-6D295A7198E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6</a:t>
            </a:fld>
            <a:endParaRPr lang="en-US"/>
          </a:p>
        </p:txBody>
      </p:sp>
      <p:pic>
        <p:nvPicPr>
          <p:cNvPr id="6" name="Picture 6" descr="A close-up of a graph&#10;&#10;AI-generated content may be incorrect.">
            <a:extLst>
              <a:ext uri="{FF2B5EF4-FFF2-40B4-BE49-F238E27FC236}">
                <a16:creationId xmlns:a16="http://schemas.microsoft.com/office/drawing/2014/main" id="{F2E84B8C-204C-A21A-9822-04DBD97510D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258" r="8500"/>
          <a:stretch/>
        </p:blipFill>
        <p:spPr>
          <a:xfrm>
            <a:off x="176979" y="2302885"/>
            <a:ext cx="11398801" cy="3992358"/>
          </a:xfrm>
          <a:prstGeom prst="rect">
            <a:avLst/>
          </a:prstGeom>
        </p:spPr>
      </p:pic>
      <p:pic>
        <p:nvPicPr>
          <p:cNvPr id="7" name="Picture 11" descr="A close-up of a graph&#10;&#10;AI-generated content may be incorrect.">
            <a:extLst>
              <a:ext uri="{FF2B5EF4-FFF2-40B4-BE49-F238E27FC236}">
                <a16:creationId xmlns:a16="http://schemas.microsoft.com/office/drawing/2014/main" id="{7924B60E-307F-240E-F901-A0EF383A07A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258" r="8452"/>
          <a:stretch/>
        </p:blipFill>
        <p:spPr>
          <a:xfrm>
            <a:off x="5759078" y="2302884"/>
            <a:ext cx="11633404" cy="43513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05040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2873B97-02B7-1141-C503-45E9622DE85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5C3D64-AC60-13AB-5BE6-8D2B8675BFC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/>
          </a:bodyPr>
          <a:lstStyle/>
          <a:p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P2 near Bitti  - ASD characteristics – vertical component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713431BC-89BB-E937-E8AB-64C2DC6A7EB9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</p:spPr>
            <p:txBody>
              <a:bodyPr>
                <a:normAutofit/>
              </a:bodyPr>
              <a:lstStyle/>
              <a:p>
                <a:r>
                  <a:rPr lang="en-US" sz="2000" dirty="0"/>
                  <a:t>Mode attenuation curve shows attenuation factor of about 4</a:t>
                </a:r>
              </a:p>
              <a:p>
                <a14:m>
                  <m:oMath xmlns:m="http://schemas.openxmlformats.org/officeDocument/2006/math">
                    <m:sSup>
                      <m:sSup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90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𝑡h</m:t>
                        </m:r>
                      </m:sup>
                    </m:sSup>
                  </m:oMath>
                </a14:m>
                <a:r>
                  <a:rPr lang="en-US" sz="2000" dirty="0"/>
                  <a:t> percentile attenuation of about 15  at 10 Hz, which is about a factor 10 lower than what is observed at </a:t>
                </a:r>
                <a:r>
                  <a:rPr lang="en-US" sz="2000" dirty="0" err="1"/>
                  <a:t>Terziet</a:t>
                </a:r>
                <a:endParaRPr lang="en-US" sz="2000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713431BC-89BB-E937-E8AB-64C2DC6A7EB9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  <a:blipFill>
                <a:blip r:embed="rId2"/>
                <a:stretch>
                  <a:fillRect l="-522" t="-101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738DC07-383F-A77F-EBEE-B566771B40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5C4EA72-FB36-688D-9AB1-EA46B09884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7</a:t>
            </a:fld>
            <a:endParaRPr lang="en-US"/>
          </a:p>
        </p:txBody>
      </p:sp>
      <p:pic>
        <p:nvPicPr>
          <p:cNvPr id="12" name="Picture 11" descr="A close-up of a graph&#10;&#10;AI-generated content may be incorrect.">
            <a:extLst>
              <a:ext uri="{FF2B5EF4-FFF2-40B4-BE49-F238E27FC236}">
                <a16:creationId xmlns:a16="http://schemas.microsoft.com/office/drawing/2014/main" id="{98A9661C-CD78-3EE4-E089-A6FC1D2FC9A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258" r="8452"/>
          <a:stretch/>
        </p:blipFill>
        <p:spPr>
          <a:xfrm>
            <a:off x="88489" y="2090061"/>
            <a:ext cx="11633404" cy="40865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2904124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C1535A7-FB6F-2EF9-A9FF-72F6F744BCB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57EFEEF-1F7A-0ACC-5E12-80F2C10BE6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 fontScale="90000"/>
          </a:bodyPr>
          <a:lstStyle/>
          <a:p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P2 near Bitti  - ASD characteristics – horizontal component (EW)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288E5E33-583B-4BDF-F133-33DD70FAA2ED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</p:spPr>
            <p:txBody>
              <a:bodyPr>
                <a:normAutofit/>
              </a:bodyPr>
              <a:lstStyle/>
              <a:p>
                <a:r>
                  <a:rPr lang="en-US" sz="2000" dirty="0"/>
                  <a:t>Attenuation in the same range as observed for the vertical component</a:t>
                </a:r>
              </a:p>
              <a:p>
                <a:r>
                  <a:rPr lang="en-US" sz="2000" dirty="0"/>
                  <a:t>Borehole azimuthal correction of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264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∘</m:t>
                        </m:r>
                      </m:sup>
                    </m:sSup>
                  </m:oMath>
                </a14:m>
                <a:r>
                  <a:rPr lang="en-US" sz="2000" dirty="0"/>
                  <a:t>is applied to align the surface and underground data</a:t>
                </a: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288E5E33-583B-4BDF-F133-33DD70FAA2ED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  <a:blipFill>
                <a:blip r:embed="rId2"/>
                <a:stretch>
                  <a:fillRect l="-522" t="-101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9341245-74A5-68BE-69DD-6796E1989B0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8989FA1-FD4B-1EDE-DE07-7F7EAAF1C6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8</a:t>
            </a:fld>
            <a:endParaRPr lang="en-US"/>
          </a:p>
        </p:txBody>
      </p:sp>
      <p:pic>
        <p:nvPicPr>
          <p:cNvPr id="7" name="Picture 6" descr="A close-up of a graph&#10;&#10;AI-generated content may be incorrect.">
            <a:extLst>
              <a:ext uri="{FF2B5EF4-FFF2-40B4-BE49-F238E27FC236}">
                <a16:creationId xmlns:a16="http://schemas.microsoft.com/office/drawing/2014/main" id="{3FBD3A51-6CBD-F34C-1AC8-1A4F228580D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258" r="8500"/>
          <a:stretch/>
        </p:blipFill>
        <p:spPr>
          <a:xfrm>
            <a:off x="265470" y="2066463"/>
            <a:ext cx="11376769" cy="39987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6539371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6FEB642-B95C-0012-BD3B-47A6DEF1CC9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D0B6AB6-A4BE-AB54-1D1A-B8173FAA844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 fontScale="90000"/>
          </a:bodyPr>
          <a:lstStyle/>
          <a:p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P2 near Bitti  - ASD characteristics – horizontal component (NS)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59D612E-D978-713A-55C3-FBD70883683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84902" y="1044186"/>
            <a:ext cx="10515600" cy="5386111"/>
          </a:xfrm>
        </p:spPr>
        <p:txBody>
          <a:bodyPr>
            <a:normAutofit/>
          </a:bodyPr>
          <a:lstStyle/>
          <a:p>
            <a:r>
              <a:rPr lang="en-US" sz="2000" dirty="0"/>
              <a:t>Surface-underground attenuation curve for seismic noise in the North-South component shows similar trend as the East-West component (previous slide)</a:t>
            </a:r>
          </a:p>
          <a:p>
            <a:r>
              <a:rPr lang="en-US" sz="2000" dirty="0"/>
              <a:t>Similar to </a:t>
            </a:r>
            <a:r>
              <a:rPr lang="en-US" sz="2000" dirty="0" err="1"/>
              <a:t>Terziet</a:t>
            </a:r>
            <a:r>
              <a:rPr lang="en-US" sz="2000" dirty="0"/>
              <a:t> we observe peaks at 8.27 Hz and 12.47 Hz which show lower attenuation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822CC74-755A-ACFA-DEA9-7478F94996A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12A824E-965A-8D5A-28FB-5FF06386E40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9</a:t>
            </a:fld>
            <a:endParaRPr lang="en-US"/>
          </a:p>
        </p:txBody>
      </p:sp>
      <p:pic>
        <p:nvPicPr>
          <p:cNvPr id="8" name="Picture 7" descr="A close-up of a graph&#10;&#10;AI-generated content may be incorrect.">
            <a:extLst>
              <a:ext uri="{FF2B5EF4-FFF2-40B4-BE49-F238E27FC236}">
                <a16:creationId xmlns:a16="http://schemas.microsoft.com/office/drawing/2014/main" id="{3A6ED005-C88B-6C5D-0A4D-935DC419E29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258" r="8839"/>
          <a:stretch/>
        </p:blipFill>
        <p:spPr>
          <a:xfrm>
            <a:off x="315065" y="2369740"/>
            <a:ext cx="11465946" cy="40605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996762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12C236E-1D11-842F-B59C-0920976C89D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2E56C8-4239-C0A1-9747-C41188F35B4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/>
          </a:bodyPr>
          <a:lstStyle/>
          <a:p>
            <a:r>
              <a:rPr lang="en-US" sz="29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P3 near </a:t>
            </a:r>
            <a:r>
              <a:rPr lang="en-US" sz="2900" dirty="0" err="1">
                <a:solidFill>
                  <a:schemeClr val="tx2">
                    <a:lumMod val="90000"/>
                    <a:lumOff val="10000"/>
                  </a:schemeClr>
                </a:solidFill>
              </a:rPr>
              <a:t>Onani</a:t>
            </a:r>
            <a:r>
              <a:rPr lang="en-US" sz="29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  - ASD characteristics – vertical component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A934A0A7-5BB4-ED4F-D304-B9AE605BFFAD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</p:spPr>
            <p:txBody>
              <a:bodyPr>
                <a:normAutofit/>
              </a:bodyPr>
              <a:lstStyle/>
              <a:p>
                <a:r>
                  <a:rPr lang="en-US" sz="2000" dirty="0"/>
                  <a:t>Mode attenuation curve shows attenuation factor of about 3 in the 4 – 10 Hz band</a:t>
                </a:r>
              </a:p>
              <a:p>
                <a14:m>
                  <m:oMath xmlns:m="http://schemas.openxmlformats.org/officeDocument/2006/math">
                    <m:sSup>
                      <m:sSup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90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𝑡h</m:t>
                        </m:r>
                      </m:sup>
                    </m:sSup>
                  </m:oMath>
                </a14:m>
                <a:r>
                  <a:rPr lang="en-US" sz="2000" dirty="0"/>
                  <a:t> percentile attenuation of about 16 at 10 Hz which is about a factor 10 lower than what is observed at </a:t>
                </a:r>
                <a:r>
                  <a:rPr lang="en-US" sz="2000" dirty="0" err="1"/>
                  <a:t>Terziet</a:t>
                </a:r>
                <a:endParaRPr lang="en-US" sz="2000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A934A0A7-5BB4-ED4F-D304-B9AE605BFFAD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  <a:blipFill>
                <a:blip r:embed="rId2"/>
                <a:stretch>
                  <a:fillRect l="-522" t="-1018" r="-81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56A5BA6-05C1-C2B9-7BB0-DCCAE192458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3B6A4CB-9D30-1A9B-2B10-670488DFA6A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10</a:t>
            </a:fld>
            <a:endParaRPr lang="en-US"/>
          </a:p>
        </p:txBody>
      </p:sp>
      <p:pic>
        <p:nvPicPr>
          <p:cNvPr id="7" name="Picture 6" descr="A close-up of a graph&#10;&#10;AI-generated content may be incorrect.">
            <a:extLst>
              <a:ext uri="{FF2B5EF4-FFF2-40B4-BE49-F238E27FC236}">
                <a16:creationId xmlns:a16="http://schemas.microsoft.com/office/drawing/2014/main" id="{DF0F336B-2C43-65F3-92AF-20D740EA9D0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258" r="8161"/>
          <a:stretch/>
        </p:blipFill>
        <p:spPr>
          <a:xfrm>
            <a:off x="141583" y="2060113"/>
            <a:ext cx="11852137" cy="41637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545599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DEDC803-555D-373A-C7F0-FE084C81474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8E9272C-D60D-36E1-C8A1-DB2B648D404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 fontScale="90000"/>
          </a:bodyPr>
          <a:lstStyle/>
          <a:p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P3 near </a:t>
            </a:r>
            <a:r>
              <a:rPr lang="en-US" sz="3200" dirty="0" err="1">
                <a:solidFill>
                  <a:schemeClr val="tx2">
                    <a:lumMod val="90000"/>
                    <a:lumOff val="10000"/>
                  </a:schemeClr>
                </a:solidFill>
              </a:rPr>
              <a:t>Onani</a:t>
            </a:r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  - ASD characteristics – horizontal component (EW)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E4A93920-19B2-47B4-3FB1-395E6EAC6CD5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</p:spPr>
            <p:txBody>
              <a:bodyPr>
                <a:normAutofit/>
              </a:bodyPr>
              <a:lstStyle/>
              <a:p>
                <a:r>
                  <a:rPr lang="en-US" sz="2000" dirty="0"/>
                  <a:t>Attenuation factor of about 2 – 3; slightly lower than P2 </a:t>
                </a:r>
              </a:p>
              <a:p>
                <a:r>
                  <a:rPr lang="en-US" sz="2000" dirty="0"/>
                  <a:t>Borehole azimuthal correction of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277</m:t>
                        </m:r>
                      </m:e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∘</m:t>
                        </m:r>
                      </m:sup>
                    </m:sSup>
                  </m:oMath>
                </a14:m>
                <a:r>
                  <a:rPr lang="en-US" sz="2000" dirty="0"/>
                  <a:t> is applied to align the surface and underground data</a:t>
                </a: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E4A93920-19B2-47B4-3FB1-395E6EAC6CD5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  <a:blipFill>
                <a:blip r:embed="rId2"/>
                <a:stretch>
                  <a:fillRect l="-522" t="-101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CA54F87-FBF3-D447-8BEF-950F9866EBA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6D5E4D9-5DB8-0237-7A4B-99D3EAE90DA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11</a:t>
            </a:fld>
            <a:endParaRPr lang="en-US"/>
          </a:p>
        </p:txBody>
      </p:sp>
      <p:pic>
        <p:nvPicPr>
          <p:cNvPr id="14" name="Picture 13" descr="A graph of a graph&#10;&#10;AI-generated content may be incorrect.">
            <a:extLst>
              <a:ext uri="{FF2B5EF4-FFF2-40B4-BE49-F238E27FC236}">
                <a16:creationId xmlns:a16="http://schemas.microsoft.com/office/drawing/2014/main" id="{A601591F-6E8A-8F27-E198-DF003B84BDD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258" r="8500"/>
          <a:stretch/>
        </p:blipFill>
        <p:spPr>
          <a:xfrm>
            <a:off x="230074" y="2010041"/>
            <a:ext cx="11238272" cy="42800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4096741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C7C9790-947B-57D2-88AC-26BC62A0F97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FB7E833-7604-2A63-E789-80FE899C6B1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 fontScale="90000"/>
          </a:bodyPr>
          <a:lstStyle/>
          <a:p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P3 near Bitti  - ASD characteristics – horizontal component (NS)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9EBCB4-56DF-4D6C-9C29-4E4EE0A459C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84902" y="1044186"/>
            <a:ext cx="10515600" cy="5386111"/>
          </a:xfrm>
        </p:spPr>
        <p:txBody>
          <a:bodyPr>
            <a:normAutofit/>
          </a:bodyPr>
          <a:lstStyle/>
          <a:p>
            <a:r>
              <a:rPr lang="en-US" sz="2000" dirty="0"/>
              <a:t>Surface-underground attenuation curve for seismic noise in the North-South component shows similar trend as the East-West component (previous slide)</a:t>
            </a:r>
          </a:p>
          <a:p>
            <a:r>
              <a:rPr lang="en-US" sz="2000" dirty="0"/>
              <a:t>Multiple peaks show even lower attenuation underground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A32F334-4244-2457-F664-3CB65FC07E8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ABF98E5-52D0-F43F-682E-71057BDE076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12</a:t>
            </a:fld>
            <a:endParaRPr lang="en-US"/>
          </a:p>
        </p:txBody>
      </p:sp>
      <p:pic>
        <p:nvPicPr>
          <p:cNvPr id="7" name="Picture 6" descr="A graph of a graph of a graph&#10;&#10;AI-generated content may be incorrect.">
            <a:extLst>
              <a:ext uri="{FF2B5EF4-FFF2-40B4-BE49-F238E27FC236}">
                <a16:creationId xmlns:a16="http://schemas.microsoft.com/office/drawing/2014/main" id="{94CB6BA7-0C5D-0AFA-AB51-F90AC7C2E0D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032" r="8258"/>
          <a:stretch/>
        </p:blipFill>
        <p:spPr>
          <a:xfrm>
            <a:off x="312665" y="2146568"/>
            <a:ext cx="11176820" cy="42837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4946856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8CC2338-29E4-B49B-A2D5-583F36F22F9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12DE232-A8E0-BF68-6DD0-1C1CEF7577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 fontScale="90000"/>
          </a:bodyPr>
          <a:lstStyle/>
          <a:p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Cross-correlation analysis between surface and underground stations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6ED3C378-AE5B-C034-69FC-B03C091EAFCA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38200" y="961596"/>
                <a:ext cx="10515600" cy="5630094"/>
              </a:xfrm>
            </p:spPr>
            <p:txBody>
              <a:bodyPr>
                <a:normAutofit/>
              </a:bodyPr>
              <a:lstStyle/>
              <a:p>
                <a:r>
                  <a:rPr lang="en-US" sz="2000" dirty="0"/>
                  <a:t>Cross-correlations estimated every hour using window lengths of 100 s and an overlap of 50 s between consecutive windows; windows per hour </a:t>
                </a:r>
                <a14:m>
                  <m:oMath xmlns:m="http://schemas.openxmlformats.org/officeDocument/2006/math"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𝑁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=73</m:t>
                    </m:r>
                  </m:oMath>
                </a14:m>
                <a:endParaRPr lang="en-US" sz="2000" dirty="0"/>
              </a:p>
              <a:p>
                <a:pPr lvl="1"/>
                <a:r>
                  <a:rPr lang="en-US" sz="2000" dirty="0"/>
                  <a:t>Frequency domain cross-correlations estimated as </a:t>
                </a:r>
                <a:endParaRPr lang="en-US" sz="2000" b="0" i="1" dirty="0">
                  <a:latin typeface="Cambria Math" panose="02040503050406030204" pitchFamily="18" charset="0"/>
                </a:endParaRPr>
              </a:p>
              <a:p>
                <a:pPr marL="457200" lvl="1" indent="0">
                  <a:buNone/>
                </a:pPr>
                <a14:m>
                  <m:oMath xmlns:m="http://schemas.openxmlformats.org/officeDocument/2006/math"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𝐶</m:t>
                    </m:r>
                    <m:d>
                      <m:d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𝑓</m:t>
                        </m:r>
                      </m:e>
                    </m:d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 </m:t>
                    </m:r>
                    <m:f>
                      <m:f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nary>
                          <m:naryPr>
                            <m:chr m:val="∑"/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naryPr>
                          <m:sub>
                            <m:r>
                              <m:rPr>
                                <m:brk m:alnAt="23"/>
                              </m:r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𝑚</m:t>
                            </m:r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=1</m:t>
                            </m:r>
                          </m:sub>
                          <m:sup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𝑁</m:t>
                            </m:r>
                          </m:sup>
                          <m:e>
                            <m:sSub>
                              <m:sSubPr>
                                <m:ctrlP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𝑋</m:t>
                                </m:r>
                              </m:e>
                              <m:sub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𝑚</m:t>
                                </m:r>
                              </m:sub>
                            </m:sSub>
                            <m:d>
                              <m:dPr>
                                <m:ctrlP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𝑓</m:t>
                                </m:r>
                              </m:e>
                            </m:d>
                            <m:sSubSup>
                              <m:sSubSupPr>
                                <m:ctrlP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sSubSupPr>
                              <m:e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𝑌</m:t>
                                </m:r>
                              </m:e>
                              <m:sub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𝑚</m:t>
                                </m:r>
                              </m:sub>
                              <m:sup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∗</m:t>
                                </m:r>
                              </m:sup>
                            </m:sSubSup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(</m:t>
                            </m:r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𝑓</m:t>
                            </m:r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)</m:t>
                            </m:r>
                          </m:e>
                        </m:nary>
                      </m:num>
                      <m:den>
                        <m:rad>
                          <m:radPr>
                            <m:degHide m:val="on"/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radPr>
                          <m:deg/>
                          <m:e>
                            <m:nary>
                              <m:naryPr>
                                <m:chr m:val="∑"/>
                                <m:ctrlP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naryPr>
                              <m:sub>
                                <m:r>
                                  <m:rPr>
                                    <m:brk m:alnAt="23"/>
                                  </m:rP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𝑚</m:t>
                                </m:r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=1</m:t>
                                </m:r>
                              </m:sub>
                              <m:sup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𝑁</m:t>
                                </m:r>
                              </m:sup>
                              <m:e>
                                <m:sSub>
                                  <m:sSubPr>
                                    <m:ctrlP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𝑋</m:t>
                                    </m:r>
                                  </m:e>
                                  <m:sub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𝑚</m:t>
                                    </m:r>
                                  </m:sub>
                                </m:sSub>
                                <m:d>
                                  <m:dPr>
                                    <m:ctrlP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dPr>
                                  <m:e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𝑓</m:t>
                                    </m:r>
                                  </m:e>
                                </m:d>
                                <m:sSubSup>
                                  <m:sSubSupPr>
                                    <m:ctrlP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sSubSupPr>
                                  <m:e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𝑋</m:t>
                                    </m:r>
                                  </m:e>
                                  <m:sub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𝑚</m:t>
                                    </m:r>
                                  </m:sub>
                                  <m:sup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∗</m:t>
                                    </m:r>
                                  </m:sup>
                                </m:sSubSup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(</m:t>
                                </m:r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𝑓</m:t>
                                </m:r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)</m:t>
                                </m:r>
                              </m:e>
                            </m:nary>
                            <m:nary>
                              <m:naryPr>
                                <m:chr m:val="∑"/>
                                <m:ctrlP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naryPr>
                              <m:sub>
                                <m:r>
                                  <m:rPr>
                                    <m:brk m:alnAt="23"/>
                                  </m:rP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𝑚</m:t>
                                </m:r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=1</m:t>
                                </m:r>
                              </m:sub>
                              <m:sup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𝑁</m:t>
                                </m:r>
                              </m:sup>
                              <m:e>
                                <m:sSub>
                                  <m:sSubPr>
                                    <m:ctrlP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𝑌</m:t>
                                    </m:r>
                                  </m:e>
                                  <m:sub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𝑚</m:t>
                                    </m:r>
                                  </m:sub>
                                </m:sSub>
                                <m:d>
                                  <m:dPr>
                                    <m:ctrlP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dPr>
                                  <m:e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𝑓</m:t>
                                    </m:r>
                                  </m:e>
                                </m:d>
                                <m:sSubSup>
                                  <m:sSubSupPr>
                                    <m:ctrlP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sSubSupPr>
                                  <m:e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𝑌</m:t>
                                    </m:r>
                                  </m:e>
                                  <m:sub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𝑚</m:t>
                                    </m:r>
                                  </m:sub>
                                  <m:sup>
                                    <m:r>
                                      <a:rPr lang="en-US" sz="2000" b="0" i="1" smtClean="0">
                                        <a:latin typeface="Cambria Math" panose="02040503050406030204" pitchFamily="18" charset="0"/>
                                      </a:rPr>
                                      <m:t>∗</m:t>
                                    </m:r>
                                  </m:sup>
                                </m:sSubSup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(</m:t>
                                </m:r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𝑓</m:t>
                                </m:r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)</m:t>
                                </m:r>
                              </m:e>
                            </m:nary>
                          </m:e>
                        </m:rad>
                      </m:den>
                    </m:f>
                  </m:oMath>
                </a14:m>
                <a:r>
                  <a:rPr lang="en-US" sz="2000" dirty="0"/>
                  <a:t>, where </a:t>
                </a:r>
                <a14:m>
                  <m:oMath xmlns:m="http://schemas.openxmlformats.org/officeDocument/2006/math"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𝑋</m:t>
                    </m:r>
                    <m:d>
                      <m:d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𝑓</m:t>
                        </m:r>
                      </m:e>
                    </m:d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, 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𝑌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𝑓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sz="2000" dirty="0"/>
                  <a:t> represents the Fourier transform of signals </a:t>
                </a:r>
                <a14:m>
                  <m:oMath xmlns:m="http://schemas.openxmlformats.org/officeDocument/2006/math"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𝑥</m:t>
                    </m:r>
                    <m:d>
                      <m:d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𝑡</m:t>
                        </m:r>
                      </m:e>
                    </m:d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, 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𝑦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𝑡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sz="2000" dirty="0"/>
                  <a:t>, and ‘*’ represents complex </a:t>
                </a:r>
                <a:r>
                  <a:rPr lang="en-US" sz="2000" dirty="0" err="1"/>
                  <a:t>conugation</a:t>
                </a:r>
                <a:endParaRPr lang="en-US" sz="2000" dirty="0"/>
              </a:p>
              <a:p>
                <a:pPr lvl="1"/>
                <a:r>
                  <a:rPr lang="en-US" sz="2000" dirty="0"/>
                  <a:t>Cross-correlation significance </a:t>
                </a:r>
                <a14:m>
                  <m:oMath xmlns:m="http://schemas.openxmlformats.org/officeDocument/2006/math"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≈1/√(</m:t>
                    </m:r>
                    <m:sSub>
                      <m:sSub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𝑁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𝑤𝑖𝑛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sz="2000" dirty="0"/>
                  <a:t> = 0.11</a:t>
                </a:r>
              </a:p>
              <a:p>
                <a:r>
                  <a:rPr lang="en-US" sz="2400" dirty="0"/>
                  <a:t>What do the cross-correlations tell us:</a:t>
                </a:r>
              </a:p>
              <a:p>
                <a:pPr lvl="1"/>
                <a:r>
                  <a:rPr lang="en-US" sz="2000" dirty="0"/>
                  <a:t>In the case the underground seismic field is composed as a superposition of </a:t>
                </a:r>
                <a14:m>
                  <m:oMath xmlns:m="http://schemas.openxmlformats.org/officeDocument/2006/math"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𝑃</m:t>
                    </m:r>
                  </m:oMath>
                </a14:m>
                <a:r>
                  <a:rPr lang="en-US" sz="2000" dirty="0"/>
                  <a:t> plane waves as </a:t>
                </a:r>
                <a14:m>
                  <m:oMath xmlns:m="http://schemas.openxmlformats.org/officeDocument/2006/math">
                    <m:nary>
                      <m:naryPr>
                        <m:chr m:val="∑"/>
                        <m:ctrlPr>
                          <a:rPr lang="en-US" sz="2000" i="1" smtClean="0">
                            <a:latin typeface="Cambria Math" panose="02040503050406030204" pitchFamily="18" charset="0"/>
                          </a:rPr>
                        </m:ctrlPr>
                      </m:naryPr>
                      <m:sub>
                        <m:r>
                          <m:rPr>
                            <m:brk m:alnAt="23"/>
                          </m:rPr>
                          <a:rPr lang="en-US" sz="2000" b="0" i="1" smtClean="0">
                            <a:latin typeface="Cambria Math" panose="02040503050406030204" pitchFamily="18" charset="0"/>
                          </a:rPr>
                          <m:t>𝑝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=1</m:t>
                        </m:r>
                      </m:sub>
                      <m:sup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𝑃</m:t>
                        </m:r>
                      </m:sup>
                      <m:e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𝜉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𝑃</m:t>
                            </m:r>
                          </m:sub>
                        </m:sSub>
                        <m:r>
                          <m:rPr>
                            <m:sty m:val="p"/>
                          </m:rPr>
                          <a:rPr lang="en-US" sz="2000" b="0" i="0" smtClean="0">
                            <a:latin typeface="Cambria Math" panose="02040503050406030204" pitchFamily="18" charset="0"/>
                          </a:rPr>
                          <m:t>exp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⁡(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𝜔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𝑡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−</m:t>
                        </m:r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acc>
                              <m:accPr>
                                <m:chr m:val="⃗"/>
                                <m:ctrlP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sz="2000" b="0" i="1" smtClean="0">
                                    <a:latin typeface="Cambria Math" panose="02040503050406030204" pitchFamily="18" charset="0"/>
                                  </a:rPr>
                                  <m:t>𝑘</m:t>
                                </m:r>
                              </m:e>
                            </m:acc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𝑝</m:t>
                            </m:r>
                          </m:sub>
                        </m:s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.</m:t>
                        </m:r>
                        <m:acc>
                          <m:accPr>
                            <m:chr m:val="⃗"/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𝑟</m:t>
                            </m:r>
                          </m:e>
                        </m:acc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 +</m:t>
                        </m:r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𝜙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𝑝</m:t>
                            </m:r>
                          </m:sub>
                        </m:s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 ))</m:t>
                        </m:r>
                      </m:e>
                    </m:nary>
                  </m:oMath>
                </a14:m>
                <a:r>
                  <a:rPr lang="en-US" sz="2000" dirty="0"/>
                  <a:t> propagating from random directions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⃗"/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m:rPr>
                                <m:sty m:val="p"/>
                              </m:rPr>
                              <a:rPr lang="en-US" sz="2000" b="0" i="0" smtClean="0">
                                <a:latin typeface="Cambria Math" panose="02040503050406030204" pitchFamily="18" charset="0"/>
                              </a:rPr>
                              <m:t>k</m:t>
                            </m:r>
                          </m:e>
                        </m:acc>
                      </m:e>
                      <m:sub>
                        <m:r>
                          <a:rPr lang="en-US" sz="2000" b="0" i="1" dirty="0" smtClean="0">
                            <a:latin typeface="Cambria Math" panose="02040503050406030204" pitchFamily="18" charset="0"/>
                          </a:rPr>
                          <m:t>𝑝</m:t>
                        </m:r>
                      </m:sub>
                    </m:sSub>
                  </m:oMath>
                </a14:m>
                <a:r>
                  <a:rPr lang="en-US" sz="2000" dirty="0"/>
                  <a:t>, the resulting field over many realizations is a stochastic field</a:t>
                </a:r>
              </a:p>
              <a:p>
                <a:pPr lvl="1"/>
                <a:endParaRPr lang="en-US" sz="2000" dirty="0"/>
              </a:p>
              <a:p>
                <a:pPr lvl="1"/>
                <a:r>
                  <a:rPr lang="en-US" sz="2000" dirty="0"/>
                  <a:t>If the underground field is stochastic in nature, for scalar displacement fields (avoid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̂"/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𝑘</m:t>
                            </m:r>
                          </m:e>
                        </m:acc>
                      </m:e>
                      <m:sub>
                        <m:r>
                          <a:rPr lang="en-US" sz="2000" b="0" i="1" dirty="0" smtClean="0">
                            <a:latin typeface="Cambria Math" panose="02040503050406030204" pitchFamily="18" charset="0"/>
                          </a:rPr>
                          <m:t>𝑝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sz="2000" dirty="0"/>
                  <a:t>), we know that the</a:t>
                </a:r>
                <a14:m>
                  <m:oMath xmlns:m="http://schemas.openxmlformats.org/officeDocument/2006/math">
                    <m:r>
                      <a:rPr lang="en-US" sz="2000" b="0" i="0" smtClean="0"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𝐶</m:t>
                    </m:r>
                    <m:d>
                      <m:d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𝑓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</a:rPr>
                      <m:t>∝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 </m:t>
                    </m:r>
                    <m:f>
                      <m:f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m:rPr>
                            <m:sty m:val="p"/>
                          </m:rPr>
                          <a:rPr lang="en-US" sz="2000" b="0" i="0" smtClean="0">
                            <a:latin typeface="Cambria Math" panose="02040503050406030204" pitchFamily="18" charset="0"/>
                          </a:rPr>
                          <m:t>sin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⁡(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𝑘𝑟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)</m:t>
                        </m:r>
                      </m:num>
                      <m:den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𝑘𝑟</m:t>
                        </m:r>
                      </m:den>
                    </m:f>
                  </m:oMath>
                </a14:m>
                <a:endParaRPr lang="en-US" sz="2000" dirty="0"/>
              </a:p>
              <a:p>
                <a:pPr lvl="1"/>
                <a:endParaRPr lang="en-US" sz="2000" dirty="0"/>
              </a:p>
              <a:p>
                <a:pPr lvl="1"/>
                <a:r>
                  <a:rPr lang="en-US" sz="2000" dirty="0"/>
                  <a:t>If we observe this behavior, a plane wave approach is suitable</a:t>
                </a: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6ED3C378-AE5B-C034-69FC-B03C091EAFCA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38200" y="961596"/>
                <a:ext cx="10515600" cy="5630094"/>
              </a:xfrm>
              <a:blipFill>
                <a:blip r:embed="rId2"/>
                <a:stretch>
                  <a:fillRect l="-812" t="-1083" r="-928" b="-65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7529168-E7AE-8CB7-C7DE-14AC925CC9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1C04C82-C7A1-596E-6BCE-AA819AE588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669962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7052B33-9A9E-44A0-683A-C2169CA0A7C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8C6F870-204B-9B1A-9AB4-3EBCDF7E96C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 fontScale="90000"/>
          </a:bodyPr>
          <a:lstStyle/>
          <a:p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P3 near </a:t>
            </a:r>
            <a:r>
              <a:rPr lang="en-US" sz="3200" dirty="0" err="1">
                <a:solidFill>
                  <a:schemeClr val="tx2">
                    <a:lumMod val="90000"/>
                    <a:lumOff val="10000"/>
                  </a:schemeClr>
                </a:solidFill>
              </a:rPr>
              <a:t>Onani</a:t>
            </a:r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  - surface to underground horizontal component cross-correlations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ACE68899-C32F-833D-12E3-91D8BAFE5648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</p:spPr>
            <p:txBody>
              <a:bodyPr>
                <a:normAutofit/>
              </a:bodyPr>
              <a:lstStyle/>
              <a:p>
                <a:r>
                  <a:rPr lang="en-US" sz="2000" dirty="0"/>
                  <a:t>Analysis window: Feb 01 – 28, 2023</a:t>
                </a:r>
              </a:p>
              <a:p>
                <a:r>
                  <a:rPr lang="en-US" sz="2000" dirty="0"/>
                  <a:t>Wavenumber </a:t>
                </a:r>
                <a14:m>
                  <m:oMath xmlns:m="http://schemas.openxmlformats.org/officeDocument/2006/math"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𝑘</m:t>
                    </m:r>
                  </m:oMath>
                </a14:m>
                <a:r>
                  <a:rPr lang="en-US" sz="2000" dirty="0"/>
                  <a:t> is estimated as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𝜋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𝑓</m:t>
                        </m:r>
                      </m:num>
                      <m:den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𝑉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𝑠</m:t>
                            </m:r>
                          </m:sub>
                        </m:sSub>
                      </m:den>
                    </m:f>
                  </m:oMath>
                </a14:m>
                <a:r>
                  <a:rPr lang="en-US" sz="2000" dirty="0"/>
                  <a:t>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𝑉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𝑆𝐻</m:t>
                            </m:r>
                          </m:sub>
                        </m:s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= 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=2400 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𝑚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/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𝑠</m:t>
                    </m:r>
                  </m:oMath>
                </a14:m>
                <a:endParaRPr lang="en-US" sz="2000" dirty="0"/>
              </a:p>
              <a:p>
                <a:r>
                  <a:rPr lang="en-US" sz="2000" dirty="0"/>
                  <a:t>Note the peaks at 4.79 Hz, 5.35 Hz, 9.07 Hz, 12.48 Hz that are due to directional sources of noise </a:t>
                </a: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ACE68899-C32F-833D-12E3-91D8BAFE5648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  <a:blipFill>
                <a:blip r:embed="rId2"/>
                <a:stretch>
                  <a:fillRect l="-522" t="-101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E68A099-BC44-4B41-1535-A1E8BAF2EEA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065BFD3-F85A-BA32-2A14-24BFB7297B6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14</a:t>
            </a:fld>
            <a:endParaRPr lang="en-US"/>
          </a:p>
        </p:txBody>
      </p:sp>
      <p:pic>
        <p:nvPicPr>
          <p:cNvPr id="8" name="Picture 7" descr="A graph of a waveform&#10;&#10;AI-generated content may be incorrect.">
            <a:extLst>
              <a:ext uri="{FF2B5EF4-FFF2-40B4-BE49-F238E27FC236}">
                <a16:creationId xmlns:a16="http://schemas.microsoft.com/office/drawing/2014/main" id="{55A138D2-288F-8F31-6E76-630819D304B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832" t="2667" r="7708"/>
          <a:stretch/>
        </p:blipFill>
        <p:spPr>
          <a:xfrm>
            <a:off x="838200" y="2621707"/>
            <a:ext cx="5425936" cy="3808590"/>
          </a:xfrm>
          <a:prstGeom prst="rect">
            <a:avLst/>
          </a:prstGeom>
        </p:spPr>
      </p:pic>
      <p:pic>
        <p:nvPicPr>
          <p:cNvPr id="10" name="Picture 9" descr="A graph of a graph showing a red line&#10;&#10;AI-generated content may be incorrect.">
            <a:extLst>
              <a:ext uri="{FF2B5EF4-FFF2-40B4-BE49-F238E27FC236}">
                <a16:creationId xmlns:a16="http://schemas.microsoft.com/office/drawing/2014/main" id="{DDC1FB1D-0934-2335-E8C5-A80182E25A4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106" t="1991" r="8038"/>
          <a:stretch/>
        </p:blipFill>
        <p:spPr>
          <a:xfrm>
            <a:off x="6264136" y="2565222"/>
            <a:ext cx="5583742" cy="39736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923725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26C141E-B0B8-7F4D-910C-C85F1E6AF28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61EC151-D2BC-5DE1-1A93-D92449CF116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 fontScale="90000"/>
          </a:bodyPr>
          <a:lstStyle/>
          <a:p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P2 near Bitti  - surface to underground horizontal component cross-correlations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2F8B58F4-A789-6C65-CEB1-7E5B8EF84D6F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</p:spPr>
            <p:txBody>
              <a:bodyPr>
                <a:normAutofit/>
              </a:bodyPr>
              <a:lstStyle/>
              <a:p>
                <a:r>
                  <a:rPr lang="en-US" sz="2000" dirty="0"/>
                  <a:t>Analysis window: Feb 01 – 28, 2023</a:t>
                </a:r>
              </a:p>
              <a:p>
                <a:r>
                  <a:rPr lang="en-US" sz="2000" dirty="0"/>
                  <a:t>Wavenumber </a:t>
                </a:r>
                <a14:m>
                  <m:oMath xmlns:m="http://schemas.openxmlformats.org/officeDocument/2006/math"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𝑘</m:t>
                    </m:r>
                  </m:oMath>
                </a14:m>
                <a:r>
                  <a:rPr lang="en-US" sz="2000" dirty="0"/>
                  <a:t> is estimated as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𝜋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𝑓</m:t>
                        </m:r>
                      </m:num>
                      <m:den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𝑉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𝑠</m:t>
                            </m:r>
                          </m:sub>
                        </m:sSub>
                      </m:den>
                    </m:f>
                  </m:oMath>
                </a14:m>
                <a:r>
                  <a:rPr lang="en-US" sz="2000" dirty="0"/>
                  <a:t>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𝑉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𝑆𝐻</m:t>
                            </m:r>
                          </m:sub>
                        </m:s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= 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=2200 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𝑚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/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𝑠</m:t>
                    </m:r>
                  </m:oMath>
                </a14:m>
                <a:endParaRPr lang="en-US" sz="2000" dirty="0"/>
              </a:p>
              <a:p>
                <a:r>
                  <a:rPr lang="en-US" sz="2000" dirty="0"/>
                  <a:t>In the NN band below 10 Hz, the red curve matches the observed cross-correlations</a:t>
                </a: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2F8B58F4-A789-6C65-CEB1-7E5B8EF84D6F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  <a:blipFill>
                <a:blip r:embed="rId2"/>
                <a:stretch>
                  <a:fillRect l="-522" t="-101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81FBDD6-8BEB-3FD8-2B82-426336B3DC3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8D6425D-B5FA-FF4B-21BC-9402CEE94B4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15</a:t>
            </a:fld>
            <a:endParaRPr lang="en-US"/>
          </a:p>
        </p:txBody>
      </p:sp>
      <p:pic>
        <p:nvPicPr>
          <p:cNvPr id="7" name="Picture 6" descr="A graph of a graph showing a red line&#10;&#10;AI-generated content may be incorrect.">
            <a:extLst>
              <a:ext uri="{FF2B5EF4-FFF2-40B4-BE49-F238E27FC236}">
                <a16:creationId xmlns:a16="http://schemas.microsoft.com/office/drawing/2014/main" id="{2E534069-4E24-8DB9-433F-7C35F4FE655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00" t="2839" r="7735"/>
          <a:stretch/>
        </p:blipFill>
        <p:spPr>
          <a:xfrm>
            <a:off x="507345" y="2554420"/>
            <a:ext cx="5285119" cy="3719340"/>
          </a:xfrm>
          <a:prstGeom prst="rect">
            <a:avLst/>
          </a:prstGeom>
        </p:spPr>
      </p:pic>
      <p:pic>
        <p:nvPicPr>
          <p:cNvPr id="11" name="Picture 10" descr="A graph of a blue and red line&#10;&#10;AI-generated content may be incorrect.">
            <a:extLst>
              <a:ext uri="{FF2B5EF4-FFF2-40B4-BE49-F238E27FC236}">
                <a16:creationId xmlns:a16="http://schemas.microsoft.com/office/drawing/2014/main" id="{66085F2D-EAFD-9726-9DAB-B5B84544ED3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081" t="2924" r="7542"/>
          <a:stretch/>
        </p:blipFill>
        <p:spPr>
          <a:xfrm>
            <a:off x="5832005" y="2535705"/>
            <a:ext cx="5521795" cy="38945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0336178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BC55774-5003-AE6F-B2E6-F840CF006E0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F1DA09-839A-816F-C180-939CC99569E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199" y="365126"/>
            <a:ext cx="10901517" cy="596470"/>
          </a:xfrm>
        </p:spPr>
        <p:txBody>
          <a:bodyPr>
            <a:normAutofit fontScale="90000"/>
          </a:bodyPr>
          <a:lstStyle/>
          <a:p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P2 and P3 - surface to underground vertical component cross-correlations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7487F2AD-23F4-3741-7C22-504A46E8EDDB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</p:spPr>
            <p:txBody>
              <a:bodyPr>
                <a:normAutofit/>
              </a:bodyPr>
              <a:lstStyle/>
              <a:p>
                <a:r>
                  <a:rPr lang="en-US" sz="2000" dirty="0"/>
                  <a:t>Wavenumber </a:t>
                </a:r>
                <a14:m>
                  <m:oMath xmlns:m="http://schemas.openxmlformats.org/officeDocument/2006/math"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𝑘</m:t>
                    </m:r>
                  </m:oMath>
                </a14:m>
                <a:r>
                  <a:rPr lang="en-US" sz="2000" dirty="0"/>
                  <a:t> is estimated as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𝜋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𝑓</m:t>
                        </m:r>
                      </m:num>
                      <m:den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𝑉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𝑝</m:t>
                            </m:r>
                          </m:sub>
                        </m:sSub>
                      </m:den>
                    </m:f>
                  </m:oMath>
                </a14:m>
                <a:r>
                  <a:rPr lang="en-US" sz="2000" dirty="0"/>
                  <a:t>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𝑝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=3200 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𝑚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/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𝑠</m:t>
                    </m:r>
                  </m:oMath>
                </a14:m>
                <a:endParaRPr lang="en-US" sz="2000" dirty="0"/>
              </a:p>
              <a:p>
                <a:r>
                  <a:rPr lang="en-US" sz="2000" dirty="0"/>
                  <a:t>Strong deviations from the </a:t>
                </a:r>
                <a:r>
                  <a:rPr lang="en-US" sz="2000" dirty="0" err="1"/>
                  <a:t>sinc</a:t>
                </a:r>
                <a:r>
                  <a:rPr lang="en-US" sz="2000" dirty="0"/>
                  <a:t> function is observed beyond 6 Hz: possibly due to the vector nature of the displacement field, implying </a:t>
                </a:r>
                <a:r>
                  <a:rPr lang="en-US" sz="2000" dirty="0" err="1"/>
                  <a:t>ainsotropy</a:t>
                </a:r>
                <a:endParaRPr lang="en-US" sz="2000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7487F2AD-23F4-3741-7C22-504A46E8EDDB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  <a:blipFill>
                <a:blip r:embed="rId2"/>
                <a:stretch>
                  <a:fillRect l="-52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863E6C4-B13A-EFC2-08CB-31249C743A2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918B5AD-02E2-9A4D-5FBC-A9B7C9A5643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16</a:t>
            </a:fld>
            <a:endParaRPr lang="en-US"/>
          </a:p>
        </p:txBody>
      </p:sp>
      <p:pic>
        <p:nvPicPr>
          <p:cNvPr id="8" name="Picture 7" descr="A graph of a graph showing a red line&#10;&#10;AI-generated content may be incorrect.">
            <a:extLst>
              <a:ext uri="{FF2B5EF4-FFF2-40B4-BE49-F238E27FC236}">
                <a16:creationId xmlns:a16="http://schemas.microsoft.com/office/drawing/2014/main" id="{0EB28DBB-DE06-A537-16DA-C85D0CE5510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92" t="1991" r="7733"/>
          <a:stretch/>
        </p:blipFill>
        <p:spPr>
          <a:xfrm>
            <a:off x="838199" y="2516713"/>
            <a:ext cx="5368413" cy="3839637"/>
          </a:xfrm>
          <a:prstGeom prst="rect">
            <a:avLst/>
          </a:prstGeom>
        </p:spPr>
      </p:pic>
      <p:pic>
        <p:nvPicPr>
          <p:cNvPr id="10" name="Picture 9" descr="A graph of a graph showing a red line&#10;&#10;AI-generated content may be incorrect.">
            <a:extLst>
              <a:ext uri="{FF2B5EF4-FFF2-40B4-BE49-F238E27FC236}">
                <a16:creationId xmlns:a16="http://schemas.microsoft.com/office/drawing/2014/main" id="{63174228-D33E-BEBE-2B5D-50B3A36E0F59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005" t="1991" r="7933"/>
          <a:stretch/>
        </p:blipFill>
        <p:spPr>
          <a:xfrm>
            <a:off x="6288958" y="2568843"/>
            <a:ext cx="5315074" cy="38230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667291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0B43250-BFC2-7A52-5BBF-2C05BCEAC72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B6A3748-BB6C-D281-6E32-799E4D84521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 fontScale="90000"/>
          </a:bodyPr>
          <a:lstStyle/>
          <a:p>
            <a:r>
              <a:rPr lang="en-US" sz="3200" dirty="0" err="1">
                <a:solidFill>
                  <a:schemeClr val="tx2">
                    <a:lumMod val="90000"/>
                    <a:lumOff val="10000"/>
                  </a:schemeClr>
                </a:solidFill>
              </a:rPr>
              <a:t>Terziet</a:t>
            </a:r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  - surface to underground horizontal component cross-correlations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E66F31F1-0C1E-30DC-75D3-EF1E38D8F0DE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</p:spPr>
            <p:txBody>
              <a:bodyPr>
                <a:normAutofit/>
              </a:bodyPr>
              <a:lstStyle/>
              <a:p>
                <a:r>
                  <a:rPr lang="en-US" sz="2000" dirty="0"/>
                  <a:t>Wavenumber </a:t>
                </a:r>
                <a14:m>
                  <m:oMath xmlns:m="http://schemas.openxmlformats.org/officeDocument/2006/math"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𝑘</m:t>
                    </m:r>
                  </m:oMath>
                </a14:m>
                <a:r>
                  <a:rPr lang="en-US" sz="2000" dirty="0"/>
                  <a:t> is estimated as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𝜋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𝑓</m:t>
                        </m:r>
                      </m:num>
                      <m:den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𝑉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𝑠</m:t>
                            </m:r>
                          </m:sub>
                        </m:sSub>
                      </m:den>
                    </m:f>
                  </m:oMath>
                </a14:m>
                <a:r>
                  <a:rPr lang="en-US" sz="2000" dirty="0"/>
                  <a:t>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=2400 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𝑚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/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𝑠</m:t>
                    </m:r>
                  </m:oMath>
                </a14:m>
                <a:endParaRPr lang="en-US" sz="2000" dirty="0"/>
              </a:p>
              <a:p>
                <a:r>
                  <a:rPr lang="en-US" sz="2000" dirty="0"/>
                  <a:t>Note the peaks at 3.12 Hz which is directional (not polarized in NS component)</a:t>
                </a:r>
              </a:p>
              <a:p>
                <a:r>
                  <a:rPr lang="en-US" sz="2000" dirty="0"/>
                  <a:t>Above 4 Hz, the observed and plane wave correlation fields don’t match</a:t>
                </a: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E66F31F1-0C1E-30DC-75D3-EF1E38D8F0DE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84902" y="1044186"/>
                <a:ext cx="10515600" cy="5386111"/>
              </a:xfrm>
              <a:blipFill>
                <a:blip r:embed="rId3"/>
                <a:stretch>
                  <a:fillRect l="-52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0F3C644-018C-C848-5A11-7E308EA8AD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6414B6E-9F65-1FB2-C0CA-850FB2092B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17</a:t>
            </a:fld>
            <a:endParaRPr lang="en-US"/>
          </a:p>
        </p:txBody>
      </p:sp>
      <p:pic>
        <p:nvPicPr>
          <p:cNvPr id="7" name="Picture 6" descr="A graph of a graph showing a red line&#10;&#10;AI-generated content may be incorrect.">
            <a:extLst>
              <a:ext uri="{FF2B5EF4-FFF2-40B4-BE49-F238E27FC236}">
                <a16:creationId xmlns:a16="http://schemas.microsoft.com/office/drawing/2014/main" id="{6C63781C-3C53-E51F-59E7-23AEDB348AA8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67" r="8021"/>
          <a:stretch/>
        </p:blipFill>
        <p:spPr>
          <a:xfrm>
            <a:off x="711277" y="2490543"/>
            <a:ext cx="5297709" cy="3902780"/>
          </a:xfrm>
          <a:prstGeom prst="rect">
            <a:avLst/>
          </a:prstGeom>
        </p:spPr>
      </p:pic>
      <p:pic>
        <p:nvPicPr>
          <p:cNvPr id="11" name="Picture 10" descr="A graph of a graph showing a red line&#10;&#10;AI-generated content may be incorrect.">
            <a:extLst>
              <a:ext uri="{FF2B5EF4-FFF2-40B4-BE49-F238E27FC236}">
                <a16:creationId xmlns:a16="http://schemas.microsoft.com/office/drawing/2014/main" id="{E1B0615B-45C1-D41B-2B39-A9E308340511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89" t="1991" r="8299"/>
          <a:stretch/>
        </p:blipFill>
        <p:spPr>
          <a:xfrm>
            <a:off x="6035532" y="2531552"/>
            <a:ext cx="5291722" cy="38207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837255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6EAC361-EB46-AE67-4799-5E3AB3B08BE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E5A8AFE-D651-15B1-B885-FD43A49616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596470"/>
          </a:xfrm>
        </p:spPr>
        <p:txBody>
          <a:bodyPr>
            <a:normAutofit fontScale="90000"/>
          </a:bodyPr>
          <a:lstStyle/>
          <a:p>
            <a:r>
              <a:rPr lang="en-US" sz="3200" dirty="0" err="1">
                <a:solidFill>
                  <a:schemeClr val="tx2">
                    <a:lumMod val="90000"/>
                    <a:lumOff val="10000"/>
                  </a:schemeClr>
                </a:solidFill>
              </a:rPr>
              <a:t>Terziet</a:t>
            </a:r>
            <a:r>
              <a:rPr lang="en-US" sz="3200" dirty="0">
                <a:solidFill>
                  <a:schemeClr val="tx2">
                    <a:lumMod val="90000"/>
                    <a:lumOff val="10000"/>
                  </a:schemeClr>
                </a:solidFill>
              </a:rPr>
              <a:t>  - surface to underground vertical component cross-correlations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2E4CC92C-366B-1D14-A060-7848B34739F3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271370" y="1044186"/>
                <a:ext cx="5686979" cy="5386111"/>
              </a:xfrm>
            </p:spPr>
            <p:txBody>
              <a:bodyPr>
                <a:normAutofit/>
              </a:bodyPr>
              <a:lstStyle/>
              <a:p>
                <a:r>
                  <a:rPr lang="en-US" sz="2000" dirty="0"/>
                  <a:t>Wavenumber </a:t>
                </a:r>
                <a14:m>
                  <m:oMath xmlns:m="http://schemas.openxmlformats.org/officeDocument/2006/math"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𝑘</m:t>
                    </m:r>
                  </m:oMath>
                </a14:m>
                <a:r>
                  <a:rPr lang="en-US" sz="2000" dirty="0"/>
                  <a:t> is estimated as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𝜋</m:t>
                        </m:r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𝑓</m:t>
                        </m:r>
                      </m:num>
                      <m:den>
                        <m:sSub>
                          <m:sSubPr>
                            <m:ctrlP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𝑉</m:t>
                            </m:r>
                          </m:e>
                          <m:sub>
                            <m:r>
                              <a:rPr lang="en-US" sz="2000" b="0" i="1" smtClean="0">
                                <a:latin typeface="Cambria Math" panose="02040503050406030204" pitchFamily="18" charset="0"/>
                              </a:rPr>
                              <m:t>𝑃</m:t>
                            </m:r>
                          </m:sub>
                        </m:sSub>
                      </m:den>
                    </m:f>
                  </m:oMath>
                </a14:m>
                <a:r>
                  <a:rPr lang="en-US" sz="2000" dirty="0"/>
                  <a:t>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𝑃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=2500 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𝑚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/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𝑠</m:t>
                    </m:r>
                  </m:oMath>
                </a14:m>
                <a:r>
                  <a:rPr lang="en-US" sz="2000" dirty="0"/>
                  <a:t> – Such low P-wave velocity is a proof of the fact that the vertical component underground is dominated by SV waves compared to P-waves</a:t>
                </a:r>
              </a:p>
              <a:p>
                <a:r>
                  <a:rPr lang="en-US" sz="2000" dirty="0"/>
                  <a:t>Note the peaks at 3.12 Hz which is directional (polarized along Z - EW)</a:t>
                </a:r>
              </a:p>
              <a:p>
                <a:r>
                  <a:rPr lang="en-US" sz="2000" dirty="0"/>
                  <a:t>Above 5 Hz, the observed and plane wave correlation fields don’t match</a:t>
                </a:r>
              </a:p>
              <a:p>
                <a:pPr lvl="1"/>
                <a:r>
                  <a:rPr lang="en-US" sz="2000" dirty="0"/>
                  <a:t>Implies a plane wave approach break down for </a:t>
                </a:r>
                <a:r>
                  <a:rPr lang="en-US" sz="2000" dirty="0" err="1"/>
                  <a:t>Terziet</a:t>
                </a:r>
                <a:endParaRPr lang="en-US" sz="2000" dirty="0"/>
              </a:p>
              <a:p>
                <a:pPr lvl="1"/>
                <a:r>
                  <a:rPr lang="en-US" sz="2000" dirty="0"/>
                  <a:t>Anisotropic illumination</a:t>
                </a:r>
              </a:p>
              <a:p>
                <a:pPr lvl="1"/>
                <a:r>
                  <a:rPr lang="en-US" sz="2000"/>
                  <a:t>Inhomogeneous </a:t>
                </a:r>
                <a:r>
                  <a:rPr lang="en-US" sz="2000" dirty="0"/>
                  <a:t>medium</a:t>
                </a: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2E4CC92C-366B-1D14-A060-7848B34739F3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271370" y="1044186"/>
                <a:ext cx="5686979" cy="5386111"/>
              </a:xfrm>
              <a:blipFill>
                <a:blip r:embed="rId3"/>
                <a:stretch>
                  <a:fillRect l="-966" r="-21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9CF73B2-5ADF-B582-A5C6-F2031E7ACF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0E8C4E8-5E4D-0293-5EC5-7AADC2DE53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C1A187-8051-4EAB-A74D-7863FC6EBA35}" type="slidenum">
              <a:rPr lang="en-US" smtClean="0"/>
              <a:t>18</a:t>
            </a:fld>
            <a:endParaRPr lang="en-US"/>
          </a:p>
        </p:txBody>
      </p:sp>
      <p:pic>
        <p:nvPicPr>
          <p:cNvPr id="8" name="Picture 7" descr="A graph of a graph showing a red line&#10;&#10;AI-generated content may be incorrect.">
            <a:extLst>
              <a:ext uri="{FF2B5EF4-FFF2-40B4-BE49-F238E27FC236}">
                <a16:creationId xmlns:a16="http://schemas.microsoft.com/office/drawing/2014/main" id="{FDA40BCE-04C8-2A50-28DF-B87BF52BFFB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31" r="8165"/>
          <a:stretch/>
        </p:blipFill>
        <p:spPr>
          <a:xfrm>
            <a:off x="5958349" y="961596"/>
            <a:ext cx="6029140" cy="44614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3045603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A3363022-C969-41E9-8EB2-E4C94908C1F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-1"/>
            <a:ext cx="12191695" cy="685202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8D1AD6B3-BE88-4CEB-BA17-790657CC472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5" y="0"/>
            <a:ext cx="12191695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CAA6903F-908B-2894-C845-7BA95FD18F9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590662" y="4267832"/>
            <a:ext cx="4805996" cy="1297115"/>
          </a:xfrm>
        </p:spPr>
        <p:txBody>
          <a:bodyPr anchor="t">
            <a:normAutofit/>
          </a:bodyPr>
          <a:lstStyle/>
          <a:p>
            <a:pPr algn="l"/>
            <a:r>
              <a:rPr lang="en-US" sz="4000">
                <a:solidFill>
                  <a:schemeClr val="tx2"/>
                </a:solidFill>
              </a:rPr>
              <a:t>Thanks</a:t>
            </a:r>
          </a:p>
        </p:txBody>
      </p:sp>
      <p:pic>
        <p:nvPicPr>
          <p:cNvPr id="9" name="Graphic 8" descr="Like">
            <a:extLst>
              <a:ext uri="{FF2B5EF4-FFF2-40B4-BE49-F238E27FC236}">
                <a16:creationId xmlns:a16="http://schemas.microsoft.com/office/drawing/2014/main" id="{777EDE00-BFDC-EE85-0410-932D017DDAA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340470" y="1815320"/>
            <a:ext cx="4141760" cy="4141760"/>
          </a:xfrm>
          <a:custGeom>
            <a:avLst/>
            <a:gdLst/>
            <a:ahLst/>
            <a:cxnLst/>
            <a:rect l="l" t="t" r="r" b="b"/>
            <a:pathLst>
              <a:path w="4141760" h="4377846">
                <a:moveTo>
                  <a:pt x="0" y="0"/>
                </a:moveTo>
                <a:lnTo>
                  <a:pt x="4141760" y="0"/>
                </a:lnTo>
                <a:lnTo>
                  <a:pt x="4141760" y="4377846"/>
                </a:lnTo>
                <a:lnTo>
                  <a:pt x="0" y="4377846"/>
                </a:lnTo>
                <a:close/>
              </a:path>
            </a:pathLst>
          </a:custGeom>
        </p:spPr>
      </p:pic>
      <p:grpSp>
        <p:nvGrpSpPr>
          <p:cNvPr id="16" name="Group 15">
            <a:extLst>
              <a:ext uri="{FF2B5EF4-FFF2-40B4-BE49-F238E27FC236}">
                <a16:creationId xmlns:a16="http://schemas.microsoft.com/office/drawing/2014/main" id="{89D1390B-7E13-4B4F-9CB2-391063412E5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-4253" y="-5977"/>
            <a:ext cx="6238675" cy="6863979"/>
            <a:chOff x="305" y="-5977"/>
            <a:chExt cx="6238675" cy="6863979"/>
          </a:xfrm>
        </p:grpSpPr>
        <p:sp>
          <p:nvSpPr>
            <p:cNvPr id="17" name="Freeform: Shape 16">
              <a:extLst>
                <a:ext uri="{FF2B5EF4-FFF2-40B4-BE49-F238E27FC236}">
                  <a16:creationId xmlns:a16="http://schemas.microsoft.com/office/drawing/2014/main" id="{9E720206-AA49-4786-A932-A2650DE0918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flipH="1">
              <a:off x="305" y="34854"/>
              <a:ext cx="6028697" cy="6817170"/>
            </a:xfrm>
            <a:custGeom>
              <a:avLst/>
              <a:gdLst>
                <a:gd name="connsiteX0" fmla="*/ 6028697 w 6028697"/>
                <a:gd name="connsiteY0" fmla="*/ 6155323 h 6817170"/>
                <a:gd name="connsiteX1" fmla="*/ 6028697 w 6028697"/>
                <a:gd name="connsiteY1" fmla="*/ 6817170 h 6817170"/>
                <a:gd name="connsiteX2" fmla="*/ 5157862 w 6028697"/>
                <a:gd name="connsiteY2" fmla="*/ 6817170 h 6817170"/>
                <a:gd name="connsiteX3" fmla="*/ 5347156 w 6028697"/>
                <a:gd name="connsiteY3" fmla="*/ 6687553 h 6817170"/>
                <a:gd name="connsiteX4" fmla="*/ 5487470 w 6028697"/>
                <a:gd name="connsiteY4" fmla="*/ 6581714 h 6817170"/>
                <a:gd name="connsiteX5" fmla="*/ 5627642 w 6028697"/>
                <a:gd name="connsiteY5" fmla="*/ 6472328 h 6817170"/>
                <a:gd name="connsiteX6" fmla="*/ 5911392 w 6028697"/>
                <a:gd name="connsiteY6" fmla="*/ 6245328 h 6817170"/>
                <a:gd name="connsiteX7" fmla="*/ 4481066 w 6028697"/>
                <a:gd name="connsiteY7" fmla="*/ 478 h 6817170"/>
                <a:gd name="connsiteX8" fmla="*/ 4672258 w 6028697"/>
                <a:gd name="connsiteY8" fmla="*/ 7519 h 6817170"/>
                <a:gd name="connsiteX9" fmla="*/ 5429869 w 6028697"/>
                <a:gd name="connsiteY9" fmla="*/ 125134 h 6817170"/>
                <a:gd name="connsiteX10" fmla="*/ 5976319 w 6028697"/>
                <a:gd name="connsiteY10" fmla="*/ 314893 h 6817170"/>
                <a:gd name="connsiteX11" fmla="*/ 6028697 w 6028697"/>
                <a:gd name="connsiteY11" fmla="*/ 339901 h 6817170"/>
                <a:gd name="connsiteX12" fmla="*/ 6028697 w 6028697"/>
                <a:gd name="connsiteY12" fmla="*/ 732458 h 6817170"/>
                <a:gd name="connsiteX13" fmla="*/ 5990985 w 6028697"/>
                <a:gd name="connsiteY13" fmla="*/ 712211 h 6817170"/>
                <a:gd name="connsiteX14" fmla="*/ 5341339 w 6028697"/>
                <a:gd name="connsiteY14" fmla="*/ 475281 h 6817170"/>
                <a:gd name="connsiteX15" fmla="*/ 4651969 w 6028697"/>
                <a:gd name="connsiteY15" fmla="*/ 377104 h 6817170"/>
                <a:gd name="connsiteX16" fmla="*/ 3953093 w 6028697"/>
                <a:gd name="connsiteY16" fmla="*/ 402498 h 6817170"/>
                <a:gd name="connsiteX17" fmla="*/ 3267413 w 6028697"/>
                <a:gd name="connsiteY17" fmla="*/ 546643 h 6817170"/>
                <a:gd name="connsiteX18" fmla="*/ 1439498 w 6028697"/>
                <a:gd name="connsiteY18" fmla="*/ 1568141 h 6817170"/>
                <a:gd name="connsiteX19" fmla="*/ 960671 w 6028697"/>
                <a:gd name="connsiteY19" fmla="*/ 2082013 h 6817170"/>
                <a:gd name="connsiteX20" fmla="*/ 581866 w 6028697"/>
                <a:gd name="connsiteY20" fmla="*/ 2672638 h 6817170"/>
                <a:gd name="connsiteX21" fmla="*/ 324789 w 6028697"/>
                <a:gd name="connsiteY21" fmla="*/ 3325262 h 6817170"/>
                <a:gd name="connsiteX22" fmla="*/ 231151 w 6028697"/>
                <a:gd name="connsiteY22" fmla="*/ 4022292 h 6817170"/>
                <a:gd name="connsiteX23" fmla="*/ 270592 w 6028697"/>
                <a:gd name="connsiteY23" fmla="*/ 4362792 h 6817170"/>
                <a:gd name="connsiteX24" fmla="*/ 387213 w 6028697"/>
                <a:gd name="connsiteY24" fmla="*/ 4681585 h 6817170"/>
                <a:gd name="connsiteX25" fmla="*/ 468507 w 6028697"/>
                <a:gd name="connsiteY25" fmla="*/ 4831546 h 6817170"/>
                <a:gd name="connsiteX26" fmla="*/ 561862 w 6028697"/>
                <a:gd name="connsiteY26" fmla="*/ 4976826 h 6817170"/>
                <a:gd name="connsiteX27" fmla="*/ 777511 w 6028697"/>
                <a:gd name="connsiteY27" fmla="*/ 5257597 h 6817170"/>
                <a:gd name="connsiteX28" fmla="*/ 1010895 w 6028697"/>
                <a:gd name="connsiteY28" fmla="*/ 5540494 h 6817170"/>
                <a:gd name="connsiteX29" fmla="*/ 1126948 w 6028697"/>
                <a:gd name="connsiteY29" fmla="*/ 5688186 h 6817170"/>
                <a:gd name="connsiteX30" fmla="*/ 1182706 w 6028697"/>
                <a:gd name="connsiteY30" fmla="*/ 5760543 h 6817170"/>
                <a:gd name="connsiteX31" fmla="*/ 1237327 w 6028697"/>
                <a:gd name="connsiteY31" fmla="*/ 5830060 h 6817170"/>
                <a:gd name="connsiteX32" fmla="*/ 1706649 w 6028697"/>
                <a:gd name="connsiteY32" fmla="*/ 6342797 h 6817170"/>
                <a:gd name="connsiteX33" fmla="*/ 1956207 w 6028697"/>
                <a:gd name="connsiteY33" fmla="*/ 6573484 h 6817170"/>
                <a:gd name="connsiteX34" fmla="*/ 2217681 w 6028697"/>
                <a:gd name="connsiteY34" fmla="*/ 6786297 h 6817170"/>
                <a:gd name="connsiteX35" fmla="*/ 2260820 w 6028697"/>
                <a:gd name="connsiteY35" fmla="*/ 6817170 h 6817170"/>
                <a:gd name="connsiteX36" fmla="*/ 1429497 w 6028697"/>
                <a:gd name="connsiteY36" fmla="*/ 6817170 h 6817170"/>
                <a:gd name="connsiteX37" fmla="*/ 1327275 w 6028697"/>
                <a:gd name="connsiteY37" fmla="*/ 6713800 h 6817170"/>
                <a:gd name="connsiteX38" fmla="*/ 1080556 w 6028697"/>
                <a:gd name="connsiteY38" fmla="*/ 6414443 h 6817170"/>
                <a:gd name="connsiteX39" fmla="*/ 865189 w 6028697"/>
                <a:gd name="connsiteY39" fmla="*/ 6097496 h 6817170"/>
                <a:gd name="connsiteX40" fmla="*/ 814823 w 6028697"/>
                <a:gd name="connsiteY40" fmla="*/ 6016911 h 6817170"/>
                <a:gd name="connsiteX41" fmla="*/ 766729 w 6028697"/>
                <a:gd name="connsiteY41" fmla="*/ 5938453 h 6817170"/>
                <a:gd name="connsiteX42" fmla="*/ 671672 w 6028697"/>
                <a:gd name="connsiteY42" fmla="*/ 5786648 h 6817170"/>
                <a:gd name="connsiteX43" fmla="*/ 474608 w 6028697"/>
                <a:gd name="connsiteY43" fmla="*/ 5474664 h 6817170"/>
                <a:gd name="connsiteX44" fmla="*/ 282652 w 6028697"/>
                <a:gd name="connsiteY44" fmla="*/ 5146508 h 6817170"/>
                <a:gd name="connsiteX45" fmla="*/ 196108 w 6028697"/>
                <a:gd name="connsiteY45" fmla="*/ 4972712 h 6817170"/>
                <a:gd name="connsiteX46" fmla="*/ 122474 w 6028697"/>
                <a:gd name="connsiteY46" fmla="*/ 4791821 h 6817170"/>
                <a:gd name="connsiteX47" fmla="*/ 65724 w 6028697"/>
                <a:gd name="connsiteY47" fmla="*/ 4603129 h 6817170"/>
                <a:gd name="connsiteX48" fmla="*/ 44727 w 6028697"/>
                <a:gd name="connsiteY48" fmla="*/ 4506937 h 6817170"/>
                <a:gd name="connsiteX49" fmla="*/ 35505 w 6028697"/>
                <a:gd name="connsiteY49" fmla="*/ 4458699 h 6817170"/>
                <a:gd name="connsiteX50" fmla="*/ 27845 w 6028697"/>
                <a:gd name="connsiteY50" fmla="*/ 4410320 h 6817170"/>
                <a:gd name="connsiteX51" fmla="*/ 37 w 6028697"/>
                <a:gd name="connsiteY51" fmla="*/ 4022292 h 6817170"/>
                <a:gd name="connsiteX52" fmla="*/ 78777 w 6028697"/>
                <a:gd name="connsiteY52" fmla="*/ 3267236 h 6817170"/>
                <a:gd name="connsiteX53" fmla="*/ 315424 w 6028697"/>
                <a:gd name="connsiteY53" fmla="*/ 2543673 h 6817170"/>
                <a:gd name="connsiteX54" fmla="*/ 1202710 w 6028697"/>
                <a:gd name="connsiteY54" fmla="*/ 1314895 h 6817170"/>
                <a:gd name="connsiteX55" fmla="*/ 1791065 w 6028697"/>
                <a:gd name="connsiteY55" fmla="*/ 833514 h 6817170"/>
                <a:gd name="connsiteX56" fmla="*/ 3908404 w 6028697"/>
                <a:gd name="connsiteY56" fmla="*/ 29794 h 6817170"/>
                <a:gd name="connsiteX57" fmla="*/ 4481066 w 6028697"/>
                <a:gd name="connsiteY57" fmla="*/ 478 h 681717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</a:cxnLst>
              <a:rect l="l" t="t" r="r" b="b"/>
              <a:pathLst>
                <a:path w="6028697" h="6817170">
                  <a:moveTo>
                    <a:pt x="6028697" y="6155323"/>
                  </a:moveTo>
                  <a:lnTo>
                    <a:pt x="6028697" y="6817170"/>
                  </a:lnTo>
                  <a:lnTo>
                    <a:pt x="5157862" y="6817170"/>
                  </a:lnTo>
                  <a:lnTo>
                    <a:pt x="5347156" y="6687553"/>
                  </a:lnTo>
                  <a:cubicBezTo>
                    <a:pt x="5394117" y="6653219"/>
                    <a:pt x="5440793" y="6617608"/>
                    <a:pt x="5487470" y="6581714"/>
                  </a:cubicBezTo>
                  <a:cubicBezTo>
                    <a:pt x="5534147" y="6545820"/>
                    <a:pt x="5580966" y="6509358"/>
                    <a:pt x="5627642" y="6472328"/>
                  </a:cubicBezTo>
                  <a:lnTo>
                    <a:pt x="5911392" y="6245328"/>
                  </a:lnTo>
                  <a:close/>
                  <a:moveTo>
                    <a:pt x="4481066" y="478"/>
                  </a:moveTo>
                  <a:cubicBezTo>
                    <a:pt x="4544817" y="1422"/>
                    <a:pt x="4608563" y="3769"/>
                    <a:pt x="4672258" y="7519"/>
                  </a:cubicBezTo>
                  <a:cubicBezTo>
                    <a:pt x="4927973" y="22364"/>
                    <a:pt x="5181687" y="61751"/>
                    <a:pt x="5429869" y="125134"/>
                  </a:cubicBezTo>
                  <a:cubicBezTo>
                    <a:pt x="5617090" y="173104"/>
                    <a:pt x="5799867" y="236595"/>
                    <a:pt x="5976319" y="314893"/>
                  </a:cubicBezTo>
                  <a:lnTo>
                    <a:pt x="6028697" y="339901"/>
                  </a:lnTo>
                  <a:lnTo>
                    <a:pt x="6028697" y="732458"/>
                  </a:lnTo>
                  <a:lnTo>
                    <a:pt x="5990985" y="712211"/>
                  </a:lnTo>
                  <a:cubicBezTo>
                    <a:pt x="5783917" y="609342"/>
                    <a:pt x="5566013" y="529876"/>
                    <a:pt x="5341339" y="475281"/>
                  </a:cubicBezTo>
                  <a:cubicBezTo>
                    <a:pt x="5115233" y="420503"/>
                    <a:pt x="4884375" y="387624"/>
                    <a:pt x="4651969" y="377104"/>
                  </a:cubicBezTo>
                  <a:cubicBezTo>
                    <a:pt x="4418713" y="365171"/>
                    <a:pt x="4184861" y="373670"/>
                    <a:pt x="3953093" y="402498"/>
                  </a:cubicBezTo>
                  <a:cubicBezTo>
                    <a:pt x="3721001" y="431832"/>
                    <a:pt x="3491675" y="480040"/>
                    <a:pt x="3267413" y="546643"/>
                  </a:cubicBezTo>
                  <a:cubicBezTo>
                    <a:pt x="2591323" y="750761"/>
                    <a:pt x="1967642" y="1099289"/>
                    <a:pt x="1439498" y="1568141"/>
                  </a:cubicBezTo>
                  <a:cubicBezTo>
                    <a:pt x="1265589" y="1725523"/>
                    <a:pt x="1105393" y="1897434"/>
                    <a:pt x="960671" y="2082013"/>
                  </a:cubicBezTo>
                  <a:cubicBezTo>
                    <a:pt x="815775" y="2266294"/>
                    <a:pt x="688923" y="2464081"/>
                    <a:pt x="581866" y="2672638"/>
                  </a:cubicBezTo>
                  <a:cubicBezTo>
                    <a:pt x="473765" y="2880669"/>
                    <a:pt x="387610" y="3099397"/>
                    <a:pt x="324789" y="3325262"/>
                  </a:cubicBezTo>
                  <a:cubicBezTo>
                    <a:pt x="262714" y="3552403"/>
                    <a:pt x="231223" y="3786822"/>
                    <a:pt x="231151" y="4022292"/>
                  </a:cubicBezTo>
                  <a:cubicBezTo>
                    <a:pt x="231413" y="4136912"/>
                    <a:pt x="244645" y="4251136"/>
                    <a:pt x="270592" y="4362792"/>
                  </a:cubicBezTo>
                  <a:cubicBezTo>
                    <a:pt x="297885" y="4472943"/>
                    <a:pt x="336983" y="4579833"/>
                    <a:pt x="387213" y="4681585"/>
                  </a:cubicBezTo>
                  <a:cubicBezTo>
                    <a:pt x="412042" y="4732517"/>
                    <a:pt x="439423" y="4782457"/>
                    <a:pt x="468507" y="4831546"/>
                  </a:cubicBezTo>
                  <a:cubicBezTo>
                    <a:pt x="497591" y="4880636"/>
                    <a:pt x="529230" y="4929015"/>
                    <a:pt x="561862" y="4976826"/>
                  </a:cubicBezTo>
                  <a:cubicBezTo>
                    <a:pt x="627975" y="5072166"/>
                    <a:pt x="701466" y="5164668"/>
                    <a:pt x="777511" y="5257597"/>
                  </a:cubicBezTo>
                  <a:cubicBezTo>
                    <a:pt x="853556" y="5350524"/>
                    <a:pt x="933574" y="5443594"/>
                    <a:pt x="1010895" y="5540494"/>
                  </a:cubicBezTo>
                  <a:cubicBezTo>
                    <a:pt x="1049957" y="5588732"/>
                    <a:pt x="1088642" y="5637963"/>
                    <a:pt x="1126948" y="5688186"/>
                  </a:cubicBezTo>
                  <a:lnTo>
                    <a:pt x="1182706" y="5760543"/>
                  </a:lnTo>
                  <a:cubicBezTo>
                    <a:pt x="1201007" y="5783669"/>
                    <a:pt x="1218458" y="5807503"/>
                    <a:pt x="1237327" y="5830060"/>
                  </a:cubicBezTo>
                  <a:cubicBezTo>
                    <a:pt x="1383714" y="6009916"/>
                    <a:pt x="1540413" y="6181116"/>
                    <a:pt x="1706649" y="6342797"/>
                  </a:cubicBezTo>
                  <a:cubicBezTo>
                    <a:pt x="1788084" y="6422531"/>
                    <a:pt x="1871265" y="6499427"/>
                    <a:pt x="1956207" y="6573484"/>
                  </a:cubicBezTo>
                  <a:cubicBezTo>
                    <a:pt x="2041332" y="6647402"/>
                    <a:pt x="2127733" y="6718907"/>
                    <a:pt x="2217681" y="6786297"/>
                  </a:cubicBezTo>
                  <a:lnTo>
                    <a:pt x="2260820" y="6817170"/>
                  </a:lnTo>
                  <a:lnTo>
                    <a:pt x="1429497" y="6817170"/>
                  </a:lnTo>
                  <a:lnTo>
                    <a:pt x="1327275" y="6713800"/>
                  </a:lnTo>
                  <a:cubicBezTo>
                    <a:pt x="1239186" y="6618984"/>
                    <a:pt x="1156797" y="6519019"/>
                    <a:pt x="1080556" y="6414443"/>
                  </a:cubicBezTo>
                  <a:cubicBezTo>
                    <a:pt x="1004653" y="6310734"/>
                    <a:pt x="932439" y="6205177"/>
                    <a:pt x="865189" y="6097496"/>
                  </a:cubicBezTo>
                  <a:cubicBezTo>
                    <a:pt x="847881" y="6070823"/>
                    <a:pt x="831565" y="6043725"/>
                    <a:pt x="814823" y="6016911"/>
                  </a:cubicBezTo>
                  <a:lnTo>
                    <a:pt x="766729" y="5938453"/>
                  </a:lnTo>
                  <a:cubicBezTo>
                    <a:pt x="735941" y="5887947"/>
                    <a:pt x="703878" y="5837581"/>
                    <a:pt x="671672" y="5786648"/>
                  </a:cubicBezTo>
                  <a:lnTo>
                    <a:pt x="474608" y="5474664"/>
                  </a:lnTo>
                  <a:cubicBezTo>
                    <a:pt x="408778" y="5368968"/>
                    <a:pt x="343516" y="5260008"/>
                    <a:pt x="282652" y="5146508"/>
                  </a:cubicBezTo>
                  <a:cubicBezTo>
                    <a:pt x="252290" y="5089759"/>
                    <a:pt x="223065" y="5032015"/>
                    <a:pt x="196108" y="4972712"/>
                  </a:cubicBezTo>
                  <a:cubicBezTo>
                    <a:pt x="169152" y="4913408"/>
                    <a:pt x="144607" y="4853111"/>
                    <a:pt x="122474" y="4791821"/>
                  </a:cubicBezTo>
                  <a:cubicBezTo>
                    <a:pt x="100342" y="4730532"/>
                    <a:pt x="81757" y="4666830"/>
                    <a:pt x="65724" y="4603129"/>
                  </a:cubicBezTo>
                  <a:cubicBezTo>
                    <a:pt x="58205" y="4571064"/>
                    <a:pt x="50828" y="4539143"/>
                    <a:pt x="44727" y="4506937"/>
                  </a:cubicBezTo>
                  <a:lnTo>
                    <a:pt x="35505" y="4458699"/>
                  </a:lnTo>
                  <a:lnTo>
                    <a:pt x="27845" y="4410320"/>
                  </a:lnTo>
                  <a:cubicBezTo>
                    <a:pt x="8635" y="4281881"/>
                    <a:pt x="-661" y="4152150"/>
                    <a:pt x="37" y="4022292"/>
                  </a:cubicBezTo>
                  <a:cubicBezTo>
                    <a:pt x="712" y="3768592"/>
                    <a:pt x="27094" y="3515615"/>
                    <a:pt x="78777" y="3267236"/>
                  </a:cubicBezTo>
                  <a:cubicBezTo>
                    <a:pt x="130048" y="3017876"/>
                    <a:pt x="209439" y="2775142"/>
                    <a:pt x="315424" y="2543673"/>
                  </a:cubicBezTo>
                  <a:cubicBezTo>
                    <a:pt x="528236" y="2081161"/>
                    <a:pt x="838234" y="1667312"/>
                    <a:pt x="1202710" y="1314895"/>
                  </a:cubicBezTo>
                  <a:cubicBezTo>
                    <a:pt x="1385514" y="1138814"/>
                    <a:pt x="1582282" y="977831"/>
                    <a:pt x="1791065" y="833514"/>
                  </a:cubicBezTo>
                  <a:cubicBezTo>
                    <a:pt x="2420037" y="395614"/>
                    <a:pt x="3147288" y="119557"/>
                    <a:pt x="3908404" y="29794"/>
                  </a:cubicBezTo>
                  <a:cubicBezTo>
                    <a:pt x="4098509" y="7429"/>
                    <a:pt x="4289811" y="-2355"/>
                    <a:pt x="4481066" y="478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8" name="Freeform: Shape 17">
              <a:extLst>
                <a:ext uri="{FF2B5EF4-FFF2-40B4-BE49-F238E27FC236}">
                  <a16:creationId xmlns:a16="http://schemas.microsoft.com/office/drawing/2014/main" id="{C72F6EE6-EDE9-45A5-8F6D-02B9B7CB2C2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flipH="1">
              <a:off x="305" y="1"/>
              <a:ext cx="6165116" cy="6858001"/>
            </a:xfrm>
            <a:custGeom>
              <a:avLst/>
              <a:gdLst>
                <a:gd name="connsiteX0" fmla="*/ 6264586 w 6264586"/>
                <a:gd name="connsiteY0" fmla="*/ 6646464 h 6858001"/>
                <a:gd name="connsiteX1" fmla="*/ 6264586 w 6264586"/>
                <a:gd name="connsiteY1" fmla="*/ 6858001 h 6858001"/>
                <a:gd name="connsiteX2" fmla="*/ 5997170 w 6264586"/>
                <a:gd name="connsiteY2" fmla="*/ 6858001 h 6858001"/>
                <a:gd name="connsiteX3" fmla="*/ 6121512 w 6264586"/>
                <a:gd name="connsiteY3" fmla="*/ 6761029 h 6858001"/>
                <a:gd name="connsiteX4" fmla="*/ 2693206 w 6264586"/>
                <a:gd name="connsiteY4" fmla="*/ 0 h 6858001"/>
                <a:gd name="connsiteX5" fmla="*/ 5872285 w 6264586"/>
                <a:gd name="connsiteY5" fmla="*/ 0 h 6858001"/>
                <a:gd name="connsiteX6" fmla="*/ 6024875 w 6264586"/>
                <a:gd name="connsiteY6" fmla="*/ 68385 h 6858001"/>
                <a:gd name="connsiteX7" fmla="*/ 6206432 w 6264586"/>
                <a:gd name="connsiteY7" fmla="*/ 162336 h 6858001"/>
                <a:gd name="connsiteX8" fmla="*/ 6264586 w 6264586"/>
                <a:gd name="connsiteY8" fmla="*/ 196704 h 6858001"/>
                <a:gd name="connsiteX9" fmla="*/ 6264586 w 6264586"/>
                <a:gd name="connsiteY9" fmla="*/ 537242 h 6858001"/>
                <a:gd name="connsiteX10" fmla="*/ 6230189 w 6264586"/>
                <a:gd name="connsiteY10" fmla="*/ 517260 h 6858001"/>
                <a:gd name="connsiteX11" fmla="*/ 5540536 w 6264586"/>
                <a:gd name="connsiteY11" fmla="*/ 249543 h 6858001"/>
                <a:gd name="connsiteX12" fmla="*/ 5178896 w 6264586"/>
                <a:gd name="connsiteY12" fmla="*/ 178606 h 6858001"/>
                <a:gd name="connsiteX13" fmla="*/ 4814279 w 6264586"/>
                <a:gd name="connsiteY13" fmla="*/ 146683 h 6858001"/>
                <a:gd name="connsiteX14" fmla="*/ 4655095 w 6264586"/>
                <a:gd name="connsiteY14" fmla="*/ 143421 h 6858001"/>
                <a:gd name="connsiteX15" fmla="*/ 4081069 w 6264586"/>
                <a:gd name="connsiteY15" fmla="*/ 185983 h 6858001"/>
                <a:gd name="connsiteX16" fmla="*/ 3720566 w 6264586"/>
                <a:gd name="connsiteY16" fmla="*/ 256921 h 6858001"/>
                <a:gd name="connsiteX17" fmla="*/ 3365879 w 6264586"/>
                <a:gd name="connsiteY17" fmla="*/ 357651 h 6858001"/>
                <a:gd name="connsiteX18" fmla="*/ 3020555 w 6264586"/>
                <a:gd name="connsiteY18" fmla="*/ 486190 h 6858001"/>
                <a:gd name="connsiteX19" fmla="*/ 2685163 w 6264586"/>
                <a:gd name="connsiteY19" fmla="*/ 641542 h 6858001"/>
                <a:gd name="connsiteX20" fmla="*/ 2047720 w 6264586"/>
                <a:gd name="connsiteY20" fmla="*/ 1025030 h 6858001"/>
                <a:gd name="connsiteX21" fmla="*/ 1897333 w 6264586"/>
                <a:gd name="connsiteY21" fmla="*/ 1134983 h 6858001"/>
                <a:gd name="connsiteX22" fmla="*/ 1835758 w 6264586"/>
                <a:gd name="connsiteY22" fmla="*/ 1182227 h 6858001"/>
                <a:gd name="connsiteX23" fmla="*/ 1823273 w 6264586"/>
                <a:gd name="connsiteY23" fmla="*/ 1192016 h 6858001"/>
                <a:gd name="connsiteX24" fmla="*/ 1750918 w 6264586"/>
                <a:gd name="connsiteY24" fmla="*/ 1249760 h 6858001"/>
                <a:gd name="connsiteX25" fmla="*/ 1469297 w 6264586"/>
                <a:gd name="connsiteY25" fmla="*/ 1496906 h 6858001"/>
                <a:gd name="connsiteX26" fmla="*/ 967769 w 6264586"/>
                <a:gd name="connsiteY26" fmla="*/ 2056602 h 6858001"/>
                <a:gd name="connsiteX27" fmla="*/ 754105 w 6264586"/>
                <a:gd name="connsiteY27" fmla="*/ 2368727 h 6858001"/>
                <a:gd name="connsiteX28" fmla="*/ 572364 w 6264586"/>
                <a:gd name="connsiteY28" fmla="*/ 2701140 h 6858001"/>
                <a:gd name="connsiteX29" fmla="*/ 532497 w 6264586"/>
                <a:gd name="connsiteY29" fmla="*/ 2786265 h 6858001"/>
                <a:gd name="connsiteX30" fmla="*/ 512918 w 6264586"/>
                <a:gd name="connsiteY30" fmla="*/ 2828827 h 6858001"/>
                <a:gd name="connsiteX31" fmla="*/ 494475 w 6264586"/>
                <a:gd name="connsiteY31" fmla="*/ 2872240 h 6858001"/>
                <a:gd name="connsiteX32" fmla="*/ 491637 w 6264586"/>
                <a:gd name="connsiteY32" fmla="*/ 2878908 h 6858001"/>
                <a:gd name="connsiteX33" fmla="*/ 459290 w 6264586"/>
                <a:gd name="connsiteY33" fmla="*/ 2959635 h 6858001"/>
                <a:gd name="connsiteX34" fmla="*/ 446805 w 6264586"/>
                <a:gd name="connsiteY34" fmla="*/ 2992408 h 6858001"/>
                <a:gd name="connsiteX35" fmla="*/ 426090 w 6264586"/>
                <a:gd name="connsiteY35" fmla="*/ 3049158 h 6858001"/>
                <a:gd name="connsiteX36" fmla="*/ 426090 w 6264586"/>
                <a:gd name="connsiteY36" fmla="*/ 3049867 h 6858001"/>
                <a:gd name="connsiteX37" fmla="*/ 318124 w 6264586"/>
                <a:gd name="connsiteY37" fmla="*/ 3414202 h 6858001"/>
                <a:gd name="connsiteX38" fmla="*/ 230729 w 6264586"/>
                <a:gd name="connsiteY38" fmla="*/ 4169260 h 6858001"/>
                <a:gd name="connsiteX39" fmla="*/ 268893 w 6264586"/>
                <a:gd name="connsiteY39" fmla="*/ 4544236 h 6858001"/>
                <a:gd name="connsiteX40" fmla="*/ 379840 w 6264586"/>
                <a:gd name="connsiteY40" fmla="*/ 4900056 h 6858001"/>
                <a:gd name="connsiteX41" fmla="*/ 406512 w 6264586"/>
                <a:gd name="connsiteY41" fmla="*/ 4960211 h 6858001"/>
                <a:gd name="connsiteX42" fmla="*/ 417862 w 6264586"/>
                <a:gd name="connsiteY42" fmla="*/ 4984613 h 6858001"/>
                <a:gd name="connsiteX43" fmla="*/ 428077 w 6264586"/>
                <a:gd name="connsiteY43" fmla="*/ 5005043 h 6858001"/>
                <a:gd name="connsiteX44" fmla="*/ 460140 w 6264586"/>
                <a:gd name="connsiteY44" fmla="*/ 5067327 h 6858001"/>
                <a:gd name="connsiteX45" fmla="*/ 555197 w 6264586"/>
                <a:gd name="connsiteY45" fmla="*/ 5229773 h 6858001"/>
                <a:gd name="connsiteX46" fmla="*/ 660611 w 6264586"/>
                <a:gd name="connsiteY46" fmla="*/ 5387396 h 6858001"/>
                <a:gd name="connsiteX47" fmla="*/ 774110 w 6264586"/>
                <a:gd name="connsiteY47" fmla="*/ 5542182 h 6858001"/>
                <a:gd name="connsiteX48" fmla="*/ 917829 w 6264586"/>
                <a:gd name="connsiteY48" fmla="*/ 5727896 h 6858001"/>
                <a:gd name="connsiteX49" fmla="*/ 1012885 w 6264586"/>
                <a:gd name="connsiteY49" fmla="*/ 5849767 h 6858001"/>
                <a:gd name="connsiteX50" fmla="*/ 1133053 w 6264586"/>
                <a:gd name="connsiteY50" fmla="*/ 6006822 h 6858001"/>
                <a:gd name="connsiteX51" fmla="*/ 1194343 w 6264586"/>
                <a:gd name="connsiteY51" fmla="*/ 6090245 h 6858001"/>
                <a:gd name="connsiteX52" fmla="*/ 1249390 w 6264586"/>
                <a:gd name="connsiteY52" fmla="*/ 6165155 h 6858001"/>
                <a:gd name="connsiteX53" fmla="*/ 1345724 w 6264586"/>
                <a:gd name="connsiteY53" fmla="*/ 6292132 h 6858001"/>
                <a:gd name="connsiteX54" fmla="*/ 1364310 w 6264586"/>
                <a:gd name="connsiteY54" fmla="*/ 6316251 h 6858001"/>
                <a:gd name="connsiteX55" fmla="*/ 1373673 w 6264586"/>
                <a:gd name="connsiteY55" fmla="*/ 6327885 h 6858001"/>
                <a:gd name="connsiteX56" fmla="*/ 1484619 w 6264586"/>
                <a:gd name="connsiteY56" fmla="*/ 6462240 h 6858001"/>
                <a:gd name="connsiteX57" fmla="*/ 1739000 w 6264586"/>
                <a:gd name="connsiteY57" fmla="*/ 6737335 h 6858001"/>
                <a:gd name="connsiteX58" fmla="*/ 1866801 w 6264586"/>
                <a:gd name="connsiteY58" fmla="*/ 6858001 h 6858001"/>
                <a:gd name="connsiteX59" fmla="*/ 1144149 w 6264586"/>
                <a:gd name="connsiteY59" fmla="*/ 6858001 h 6858001"/>
                <a:gd name="connsiteX60" fmla="*/ 1058349 w 6264586"/>
                <a:gd name="connsiteY60" fmla="*/ 6766452 h 6858001"/>
                <a:gd name="connsiteX61" fmla="*/ 580309 w 6264586"/>
                <a:gd name="connsiteY61" fmla="*/ 6105000 h 6858001"/>
                <a:gd name="connsiteX62" fmla="*/ 1 w 6264586"/>
                <a:gd name="connsiteY62" fmla="*/ 3960094 h 6858001"/>
                <a:gd name="connsiteX63" fmla="*/ 2599292 w 6264586"/>
                <a:gd name="connsiteY63" fmla="*/ 37050 h 685800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</a:cxnLst>
              <a:rect l="l" t="t" r="r" b="b"/>
              <a:pathLst>
                <a:path w="6264586" h="6858001">
                  <a:moveTo>
                    <a:pt x="6264586" y="6646464"/>
                  </a:moveTo>
                  <a:lnTo>
                    <a:pt x="6264586" y="6858001"/>
                  </a:lnTo>
                  <a:lnTo>
                    <a:pt x="5997170" y="6858001"/>
                  </a:lnTo>
                  <a:lnTo>
                    <a:pt x="6121512" y="6761029"/>
                  </a:lnTo>
                  <a:close/>
                  <a:moveTo>
                    <a:pt x="2693206" y="0"/>
                  </a:moveTo>
                  <a:lnTo>
                    <a:pt x="5872285" y="0"/>
                  </a:lnTo>
                  <a:lnTo>
                    <a:pt x="6024875" y="68385"/>
                  </a:lnTo>
                  <a:cubicBezTo>
                    <a:pt x="6086250" y="97989"/>
                    <a:pt x="6146793" y="129318"/>
                    <a:pt x="6206432" y="162336"/>
                  </a:cubicBezTo>
                  <a:lnTo>
                    <a:pt x="6264586" y="196704"/>
                  </a:lnTo>
                  <a:lnTo>
                    <a:pt x="6264586" y="537242"/>
                  </a:lnTo>
                  <a:lnTo>
                    <a:pt x="6230189" y="517260"/>
                  </a:lnTo>
                  <a:cubicBezTo>
                    <a:pt x="6012226" y="399931"/>
                    <a:pt x="5780573" y="310008"/>
                    <a:pt x="5540536" y="249543"/>
                  </a:cubicBezTo>
                  <a:cubicBezTo>
                    <a:pt x="5421375" y="219324"/>
                    <a:pt x="5300641" y="195644"/>
                    <a:pt x="5178896" y="178606"/>
                  </a:cubicBezTo>
                  <a:cubicBezTo>
                    <a:pt x="5057977" y="161840"/>
                    <a:pt x="4936276" y="151186"/>
                    <a:pt x="4814279" y="146683"/>
                  </a:cubicBezTo>
                  <a:cubicBezTo>
                    <a:pt x="4761501" y="144556"/>
                    <a:pt x="4708015" y="143421"/>
                    <a:pt x="4655095" y="143421"/>
                  </a:cubicBezTo>
                  <a:cubicBezTo>
                    <a:pt x="4462968" y="143573"/>
                    <a:pt x="4271111" y="157799"/>
                    <a:pt x="4081069" y="185983"/>
                  </a:cubicBezTo>
                  <a:cubicBezTo>
                    <a:pt x="3956361" y="205703"/>
                    <a:pt x="3835058" y="229396"/>
                    <a:pt x="3720566" y="256921"/>
                  </a:cubicBezTo>
                  <a:cubicBezTo>
                    <a:pt x="3596708" y="286714"/>
                    <a:pt x="3477677" y="320905"/>
                    <a:pt x="3365879" y="357651"/>
                  </a:cubicBezTo>
                  <a:cubicBezTo>
                    <a:pt x="3249257" y="395958"/>
                    <a:pt x="3133487" y="438945"/>
                    <a:pt x="3020555" y="486190"/>
                  </a:cubicBezTo>
                  <a:cubicBezTo>
                    <a:pt x="2907623" y="533434"/>
                    <a:pt x="2794832" y="585786"/>
                    <a:pt x="2685163" y="641542"/>
                  </a:cubicBezTo>
                  <a:cubicBezTo>
                    <a:pt x="2463995" y="754348"/>
                    <a:pt x="2250998" y="882488"/>
                    <a:pt x="2047720" y="1025030"/>
                  </a:cubicBezTo>
                  <a:cubicBezTo>
                    <a:pt x="2006151" y="1054399"/>
                    <a:pt x="1951528" y="1093415"/>
                    <a:pt x="1897333" y="1134983"/>
                  </a:cubicBezTo>
                  <a:cubicBezTo>
                    <a:pt x="1876761" y="1150164"/>
                    <a:pt x="1855905" y="1166479"/>
                    <a:pt x="1835758" y="1182227"/>
                  </a:cubicBezTo>
                  <a:lnTo>
                    <a:pt x="1823273" y="1192016"/>
                  </a:lnTo>
                  <a:cubicBezTo>
                    <a:pt x="1797027" y="1211879"/>
                    <a:pt x="1772057" y="1232309"/>
                    <a:pt x="1750918" y="1249760"/>
                  </a:cubicBezTo>
                  <a:cubicBezTo>
                    <a:pt x="1645931" y="1335737"/>
                    <a:pt x="1554422" y="1416605"/>
                    <a:pt x="1469297" y="1496906"/>
                  </a:cubicBezTo>
                  <a:cubicBezTo>
                    <a:pt x="1286595" y="1668957"/>
                    <a:pt x="1118818" y="1856190"/>
                    <a:pt x="967769" y="2056602"/>
                  </a:cubicBezTo>
                  <a:cubicBezTo>
                    <a:pt x="890731" y="2159603"/>
                    <a:pt x="818800" y="2264590"/>
                    <a:pt x="754105" y="2368727"/>
                  </a:cubicBezTo>
                  <a:cubicBezTo>
                    <a:pt x="681749" y="2488328"/>
                    <a:pt x="622304" y="2596720"/>
                    <a:pt x="572364" y="2701140"/>
                  </a:cubicBezTo>
                  <a:cubicBezTo>
                    <a:pt x="557609" y="2730507"/>
                    <a:pt x="543989" y="2760443"/>
                    <a:pt x="532497" y="2786265"/>
                  </a:cubicBezTo>
                  <a:lnTo>
                    <a:pt x="512918" y="2828827"/>
                  </a:lnTo>
                  <a:lnTo>
                    <a:pt x="494475" y="2872240"/>
                  </a:lnTo>
                  <a:lnTo>
                    <a:pt x="491637" y="2878908"/>
                  </a:lnTo>
                  <a:cubicBezTo>
                    <a:pt x="480146" y="2906575"/>
                    <a:pt x="469220" y="2932821"/>
                    <a:pt x="459290" y="2959635"/>
                  </a:cubicBezTo>
                  <a:cubicBezTo>
                    <a:pt x="455176" y="2970559"/>
                    <a:pt x="451060" y="2981484"/>
                    <a:pt x="446805" y="2992408"/>
                  </a:cubicBezTo>
                  <a:cubicBezTo>
                    <a:pt x="439427" y="3012412"/>
                    <a:pt x="432333" y="3030572"/>
                    <a:pt x="426090" y="3049158"/>
                  </a:cubicBezTo>
                  <a:lnTo>
                    <a:pt x="426090" y="3049867"/>
                  </a:lnTo>
                  <a:cubicBezTo>
                    <a:pt x="383010" y="3169099"/>
                    <a:pt x="346959" y="3290756"/>
                    <a:pt x="318124" y="3414202"/>
                  </a:cubicBezTo>
                  <a:cubicBezTo>
                    <a:pt x="260107" y="3661703"/>
                    <a:pt x="230780" y="3915049"/>
                    <a:pt x="230729" y="4169260"/>
                  </a:cubicBezTo>
                  <a:cubicBezTo>
                    <a:pt x="231621" y="4295173"/>
                    <a:pt x="244398" y="4420719"/>
                    <a:pt x="268893" y="4544236"/>
                  </a:cubicBezTo>
                  <a:cubicBezTo>
                    <a:pt x="293708" y="4666304"/>
                    <a:pt x="330882" y="4785521"/>
                    <a:pt x="379840" y="4900056"/>
                  </a:cubicBezTo>
                  <a:cubicBezTo>
                    <a:pt x="387926" y="4919919"/>
                    <a:pt x="397006" y="4939498"/>
                    <a:pt x="406512" y="4960211"/>
                  </a:cubicBezTo>
                  <a:cubicBezTo>
                    <a:pt x="410343" y="4968299"/>
                    <a:pt x="414173" y="4976385"/>
                    <a:pt x="417862" y="4984613"/>
                  </a:cubicBezTo>
                  <a:lnTo>
                    <a:pt x="428077" y="5005043"/>
                  </a:lnTo>
                  <a:cubicBezTo>
                    <a:pt x="438860" y="5026751"/>
                    <a:pt x="449075" y="5047181"/>
                    <a:pt x="460140" y="5067327"/>
                  </a:cubicBezTo>
                  <a:cubicBezTo>
                    <a:pt x="485536" y="5116273"/>
                    <a:pt x="514763" y="5165789"/>
                    <a:pt x="555197" y="5229773"/>
                  </a:cubicBezTo>
                  <a:cubicBezTo>
                    <a:pt x="586836" y="5280282"/>
                    <a:pt x="620318" y="5329511"/>
                    <a:pt x="660611" y="5387396"/>
                  </a:cubicBezTo>
                  <a:cubicBezTo>
                    <a:pt x="698065" y="5440741"/>
                    <a:pt x="737223" y="5493094"/>
                    <a:pt x="774110" y="5542182"/>
                  </a:cubicBezTo>
                  <a:cubicBezTo>
                    <a:pt x="821070" y="5604324"/>
                    <a:pt x="870301" y="5667173"/>
                    <a:pt x="917829" y="5727896"/>
                  </a:cubicBezTo>
                  <a:cubicBezTo>
                    <a:pt x="949042" y="5767762"/>
                    <a:pt x="979828" y="5807063"/>
                    <a:pt x="1012885" y="5849767"/>
                  </a:cubicBezTo>
                  <a:cubicBezTo>
                    <a:pt x="1045942" y="5892471"/>
                    <a:pt x="1089497" y="5948796"/>
                    <a:pt x="1133053" y="6006822"/>
                  </a:cubicBezTo>
                  <a:cubicBezTo>
                    <a:pt x="1153624" y="6034345"/>
                    <a:pt x="1175332" y="6063998"/>
                    <a:pt x="1194343" y="6090245"/>
                  </a:cubicBezTo>
                  <a:cubicBezTo>
                    <a:pt x="1213355" y="6116491"/>
                    <a:pt x="1231372" y="6141178"/>
                    <a:pt x="1249390" y="6165155"/>
                  </a:cubicBezTo>
                  <a:cubicBezTo>
                    <a:pt x="1280461" y="6208000"/>
                    <a:pt x="1313659" y="6250847"/>
                    <a:pt x="1345724" y="6292132"/>
                  </a:cubicBezTo>
                  <a:lnTo>
                    <a:pt x="1364310" y="6316251"/>
                  </a:lnTo>
                  <a:lnTo>
                    <a:pt x="1373673" y="6327885"/>
                  </a:lnTo>
                  <a:cubicBezTo>
                    <a:pt x="1409566" y="6372433"/>
                    <a:pt x="1446738" y="6418542"/>
                    <a:pt x="1484619" y="6462240"/>
                  </a:cubicBezTo>
                  <a:cubicBezTo>
                    <a:pt x="1567899" y="6559850"/>
                    <a:pt x="1653876" y="6652211"/>
                    <a:pt x="1739000" y="6737335"/>
                  </a:cubicBezTo>
                  <a:lnTo>
                    <a:pt x="1866801" y="6858001"/>
                  </a:lnTo>
                  <a:lnTo>
                    <a:pt x="1144149" y="6858001"/>
                  </a:lnTo>
                  <a:lnTo>
                    <a:pt x="1058349" y="6766452"/>
                  </a:lnTo>
                  <a:cubicBezTo>
                    <a:pt x="878978" y="6562465"/>
                    <a:pt x="718756" y="6341104"/>
                    <a:pt x="580309" y="6105000"/>
                  </a:cubicBezTo>
                  <a:cubicBezTo>
                    <a:pt x="200401" y="5454007"/>
                    <a:pt x="146" y="4713831"/>
                    <a:pt x="1" y="3960094"/>
                  </a:cubicBezTo>
                  <a:cubicBezTo>
                    <a:pt x="-335" y="2196754"/>
                    <a:pt x="1071479" y="683605"/>
                    <a:pt x="2599292" y="37050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9" name="Freeform: Shape 18">
              <a:extLst>
                <a:ext uri="{FF2B5EF4-FFF2-40B4-BE49-F238E27FC236}">
                  <a16:creationId xmlns:a16="http://schemas.microsoft.com/office/drawing/2014/main" id="{C093DC50-3BD7-46B1-A300-CD207E152FF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flipH="1">
              <a:off x="305" y="-5977"/>
              <a:ext cx="6238675" cy="6858001"/>
            </a:xfrm>
            <a:custGeom>
              <a:avLst/>
              <a:gdLst>
                <a:gd name="connsiteX0" fmla="*/ 6264586 w 6264586"/>
                <a:gd name="connsiteY0" fmla="*/ 6646464 h 6858001"/>
                <a:gd name="connsiteX1" fmla="*/ 6264586 w 6264586"/>
                <a:gd name="connsiteY1" fmla="*/ 6858001 h 6858001"/>
                <a:gd name="connsiteX2" fmla="*/ 5997170 w 6264586"/>
                <a:gd name="connsiteY2" fmla="*/ 6858001 h 6858001"/>
                <a:gd name="connsiteX3" fmla="*/ 6121512 w 6264586"/>
                <a:gd name="connsiteY3" fmla="*/ 6761029 h 6858001"/>
                <a:gd name="connsiteX4" fmla="*/ 2693206 w 6264586"/>
                <a:gd name="connsiteY4" fmla="*/ 0 h 6858001"/>
                <a:gd name="connsiteX5" fmla="*/ 5872285 w 6264586"/>
                <a:gd name="connsiteY5" fmla="*/ 0 h 6858001"/>
                <a:gd name="connsiteX6" fmla="*/ 6024875 w 6264586"/>
                <a:gd name="connsiteY6" fmla="*/ 68385 h 6858001"/>
                <a:gd name="connsiteX7" fmla="*/ 6206432 w 6264586"/>
                <a:gd name="connsiteY7" fmla="*/ 162336 h 6858001"/>
                <a:gd name="connsiteX8" fmla="*/ 6264586 w 6264586"/>
                <a:gd name="connsiteY8" fmla="*/ 196704 h 6858001"/>
                <a:gd name="connsiteX9" fmla="*/ 6264586 w 6264586"/>
                <a:gd name="connsiteY9" fmla="*/ 537242 h 6858001"/>
                <a:gd name="connsiteX10" fmla="*/ 6230189 w 6264586"/>
                <a:gd name="connsiteY10" fmla="*/ 517260 h 6858001"/>
                <a:gd name="connsiteX11" fmla="*/ 5540536 w 6264586"/>
                <a:gd name="connsiteY11" fmla="*/ 249543 h 6858001"/>
                <a:gd name="connsiteX12" fmla="*/ 5178896 w 6264586"/>
                <a:gd name="connsiteY12" fmla="*/ 178606 h 6858001"/>
                <a:gd name="connsiteX13" fmla="*/ 4814279 w 6264586"/>
                <a:gd name="connsiteY13" fmla="*/ 146683 h 6858001"/>
                <a:gd name="connsiteX14" fmla="*/ 4655095 w 6264586"/>
                <a:gd name="connsiteY14" fmla="*/ 143421 h 6858001"/>
                <a:gd name="connsiteX15" fmla="*/ 4081069 w 6264586"/>
                <a:gd name="connsiteY15" fmla="*/ 185983 h 6858001"/>
                <a:gd name="connsiteX16" fmla="*/ 3720566 w 6264586"/>
                <a:gd name="connsiteY16" fmla="*/ 256921 h 6858001"/>
                <a:gd name="connsiteX17" fmla="*/ 3365879 w 6264586"/>
                <a:gd name="connsiteY17" fmla="*/ 357651 h 6858001"/>
                <a:gd name="connsiteX18" fmla="*/ 3020555 w 6264586"/>
                <a:gd name="connsiteY18" fmla="*/ 486190 h 6858001"/>
                <a:gd name="connsiteX19" fmla="*/ 2685163 w 6264586"/>
                <a:gd name="connsiteY19" fmla="*/ 641542 h 6858001"/>
                <a:gd name="connsiteX20" fmla="*/ 2047720 w 6264586"/>
                <a:gd name="connsiteY20" fmla="*/ 1025030 h 6858001"/>
                <a:gd name="connsiteX21" fmla="*/ 1897333 w 6264586"/>
                <a:gd name="connsiteY21" fmla="*/ 1134983 h 6858001"/>
                <a:gd name="connsiteX22" fmla="*/ 1835758 w 6264586"/>
                <a:gd name="connsiteY22" fmla="*/ 1182227 h 6858001"/>
                <a:gd name="connsiteX23" fmla="*/ 1823273 w 6264586"/>
                <a:gd name="connsiteY23" fmla="*/ 1192016 h 6858001"/>
                <a:gd name="connsiteX24" fmla="*/ 1750918 w 6264586"/>
                <a:gd name="connsiteY24" fmla="*/ 1249760 h 6858001"/>
                <a:gd name="connsiteX25" fmla="*/ 1469297 w 6264586"/>
                <a:gd name="connsiteY25" fmla="*/ 1496906 h 6858001"/>
                <a:gd name="connsiteX26" fmla="*/ 967769 w 6264586"/>
                <a:gd name="connsiteY26" fmla="*/ 2056602 h 6858001"/>
                <a:gd name="connsiteX27" fmla="*/ 754105 w 6264586"/>
                <a:gd name="connsiteY27" fmla="*/ 2368727 h 6858001"/>
                <a:gd name="connsiteX28" fmla="*/ 572364 w 6264586"/>
                <a:gd name="connsiteY28" fmla="*/ 2701140 h 6858001"/>
                <a:gd name="connsiteX29" fmla="*/ 532497 w 6264586"/>
                <a:gd name="connsiteY29" fmla="*/ 2786265 h 6858001"/>
                <a:gd name="connsiteX30" fmla="*/ 512918 w 6264586"/>
                <a:gd name="connsiteY30" fmla="*/ 2828827 h 6858001"/>
                <a:gd name="connsiteX31" fmla="*/ 494475 w 6264586"/>
                <a:gd name="connsiteY31" fmla="*/ 2872240 h 6858001"/>
                <a:gd name="connsiteX32" fmla="*/ 491637 w 6264586"/>
                <a:gd name="connsiteY32" fmla="*/ 2878908 h 6858001"/>
                <a:gd name="connsiteX33" fmla="*/ 459290 w 6264586"/>
                <a:gd name="connsiteY33" fmla="*/ 2959635 h 6858001"/>
                <a:gd name="connsiteX34" fmla="*/ 446805 w 6264586"/>
                <a:gd name="connsiteY34" fmla="*/ 2992408 h 6858001"/>
                <a:gd name="connsiteX35" fmla="*/ 426090 w 6264586"/>
                <a:gd name="connsiteY35" fmla="*/ 3049158 h 6858001"/>
                <a:gd name="connsiteX36" fmla="*/ 426090 w 6264586"/>
                <a:gd name="connsiteY36" fmla="*/ 3049867 h 6858001"/>
                <a:gd name="connsiteX37" fmla="*/ 318124 w 6264586"/>
                <a:gd name="connsiteY37" fmla="*/ 3414202 h 6858001"/>
                <a:gd name="connsiteX38" fmla="*/ 230729 w 6264586"/>
                <a:gd name="connsiteY38" fmla="*/ 4169260 h 6858001"/>
                <a:gd name="connsiteX39" fmla="*/ 268893 w 6264586"/>
                <a:gd name="connsiteY39" fmla="*/ 4544236 h 6858001"/>
                <a:gd name="connsiteX40" fmla="*/ 379840 w 6264586"/>
                <a:gd name="connsiteY40" fmla="*/ 4900056 h 6858001"/>
                <a:gd name="connsiteX41" fmla="*/ 406512 w 6264586"/>
                <a:gd name="connsiteY41" fmla="*/ 4960211 h 6858001"/>
                <a:gd name="connsiteX42" fmla="*/ 417862 w 6264586"/>
                <a:gd name="connsiteY42" fmla="*/ 4984613 h 6858001"/>
                <a:gd name="connsiteX43" fmla="*/ 428077 w 6264586"/>
                <a:gd name="connsiteY43" fmla="*/ 5005043 h 6858001"/>
                <a:gd name="connsiteX44" fmla="*/ 460140 w 6264586"/>
                <a:gd name="connsiteY44" fmla="*/ 5067327 h 6858001"/>
                <a:gd name="connsiteX45" fmla="*/ 555197 w 6264586"/>
                <a:gd name="connsiteY45" fmla="*/ 5229773 h 6858001"/>
                <a:gd name="connsiteX46" fmla="*/ 660611 w 6264586"/>
                <a:gd name="connsiteY46" fmla="*/ 5387396 h 6858001"/>
                <a:gd name="connsiteX47" fmla="*/ 774110 w 6264586"/>
                <a:gd name="connsiteY47" fmla="*/ 5542182 h 6858001"/>
                <a:gd name="connsiteX48" fmla="*/ 917829 w 6264586"/>
                <a:gd name="connsiteY48" fmla="*/ 5727896 h 6858001"/>
                <a:gd name="connsiteX49" fmla="*/ 1012885 w 6264586"/>
                <a:gd name="connsiteY49" fmla="*/ 5849767 h 6858001"/>
                <a:gd name="connsiteX50" fmla="*/ 1133053 w 6264586"/>
                <a:gd name="connsiteY50" fmla="*/ 6006822 h 6858001"/>
                <a:gd name="connsiteX51" fmla="*/ 1194343 w 6264586"/>
                <a:gd name="connsiteY51" fmla="*/ 6090245 h 6858001"/>
                <a:gd name="connsiteX52" fmla="*/ 1249390 w 6264586"/>
                <a:gd name="connsiteY52" fmla="*/ 6165155 h 6858001"/>
                <a:gd name="connsiteX53" fmla="*/ 1345724 w 6264586"/>
                <a:gd name="connsiteY53" fmla="*/ 6292132 h 6858001"/>
                <a:gd name="connsiteX54" fmla="*/ 1364310 w 6264586"/>
                <a:gd name="connsiteY54" fmla="*/ 6316251 h 6858001"/>
                <a:gd name="connsiteX55" fmla="*/ 1373673 w 6264586"/>
                <a:gd name="connsiteY55" fmla="*/ 6327885 h 6858001"/>
                <a:gd name="connsiteX56" fmla="*/ 1484619 w 6264586"/>
                <a:gd name="connsiteY56" fmla="*/ 6462240 h 6858001"/>
                <a:gd name="connsiteX57" fmla="*/ 1739000 w 6264586"/>
                <a:gd name="connsiteY57" fmla="*/ 6737335 h 6858001"/>
                <a:gd name="connsiteX58" fmla="*/ 1866801 w 6264586"/>
                <a:gd name="connsiteY58" fmla="*/ 6858001 h 6858001"/>
                <a:gd name="connsiteX59" fmla="*/ 1144149 w 6264586"/>
                <a:gd name="connsiteY59" fmla="*/ 6858001 h 6858001"/>
                <a:gd name="connsiteX60" fmla="*/ 1058349 w 6264586"/>
                <a:gd name="connsiteY60" fmla="*/ 6766452 h 6858001"/>
                <a:gd name="connsiteX61" fmla="*/ 580309 w 6264586"/>
                <a:gd name="connsiteY61" fmla="*/ 6105000 h 6858001"/>
                <a:gd name="connsiteX62" fmla="*/ 1 w 6264586"/>
                <a:gd name="connsiteY62" fmla="*/ 3960094 h 6858001"/>
                <a:gd name="connsiteX63" fmla="*/ 2599292 w 6264586"/>
                <a:gd name="connsiteY63" fmla="*/ 37050 h 685800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</a:cxnLst>
              <a:rect l="l" t="t" r="r" b="b"/>
              <a:pathLst>
                <a:path w="6264586" h="6858001">
                  <a:moveTo>
                    <a:pt x="6264586" y="6646464"/>
                  </a:moveTo>
                  <a:lnTo>
                    <a:pt x="6264586" y="6858001"/>
                  </a:lnTo>
                  <a:lnTo>
                    <a:pt x="5997170" y="6858001"/>
                  </a:lnTo>
                  <a:lnTo>
                    <a:pt x="6121512" y="6761029"/>
                  </a:lnTo>
                  <a:close/>
                  <a:moveTo>
                    <a:pt x="2693206" y="0"/>
                  </a:moveTo>
                  <a:lnTo>
                    <a:pt x="5872285" y="0"/>
                  </a:lnTo>
                  <a:lnTo>
                    <a:pt x="6024875" y="68385"/>
                  </a:lnTo>
                  <a:cubicBezTo>
                    <a:pt x="6086250" y="97989"/>
                    <a:pt x="6146793" y="129318"/>
                    <a:pt x="6206432" y="162336"/>
                  </a:cubicBezTo>
                  <a:lnTo>
                    <a:pt x="6264586" y="196704"/>
                  </a:lnTo>
                  <a:lnTo>
                    <a:pt x="6264586" y="537242"/>
                  </a:lnTo>
                  <a:lnTo>
                    <a:pt x="6230189" y="517260"/>
                  </a:lnTo>
                  <a:cubicBezTo>
                    <a:pt x="6012226" y="399931"/>
                    <a:pt x="5780573" y="310008"/>
                    <a:pt x="5540536" y="249543"/>
                  </a:cubicBezTo>
                  <a:cubicBezTo>
                    <a:pt x="5421375" y="219324"/>
                    <a:pt x="5300641" y="195644"/>
                    <a:pt x="5178896" y="178606"/>
                  </a:cubicBezTo>
                  <a:cubicBezTo>
                    <a:pt x="5057977" y="161840"/>
                    <a:pt x="4936276" y="151186"/>
                    <a:pt x="4814279" y="146683"/>
                  </a:cubicBezTo>
                  <a:cubicBezTo>
                    <a:pt x="4761501" y="144556"/>
                    <a:pt x="4708015" y="143421"/>
                    <a:pt x="4655095" y="143421"/>
                  </a:cubicBezTo>
                  <a:cubicBezTo>
                    <a:pt x="4462968" y="143573"/>
                    <a:pt x="4271111" y="157799"/>
                    <a:pt x="4081069" y="185983"/>
                  </a:cubicBezTo>
                  <a:cubicBezTo>
                    <a:pt x="3956361" y="205703"/>
                    <a:pt x="3835058" y="229396"/>
                    <a:pt x="3720566" y="256921"/>
                  </a:cubicBezTo>
                  <a:cubicBezTo>
                    <a:pt x="3596708" y="286714"/>
                    <a:pt x="3477677" y="320905"/>
                    <a:pt x="3365879" y="357651"/>
                  </a:cubicBezTo>
                  <a:cubicBezTo>
                    <a:pt x="3249257" y="395958"/>
                    <a:pt x="3133487" y="438945"/>
                    <a:pt x="3020555" y="486190"/>
                  </a:cubicBezTo>
                  <a:cubicBezTo>
                    <a:pt x="2907623" y="533434"/>
                    <a:pt x="2794832" y="585786"/>
                    <a:pt x="2685163" y="641542"/>
                  </a:cubicBezTo>
                  <a:cubicBezTo>
                    <a:pt x="2463995" y="754348"/>
                    <a:pt x="2250998" y="882488"/>
                    <a:pt x="2047720" y="1025030"/>
                  </a:cubicBezTo>
                  <a:cubicBezTo>
                    <a:pt x="2006151" y="1054399"/>
                    <a:pt x="1951528" y="1093415"/>
                    <a:pt x="1897333" y="1134983"/>
                  </a:cubicBezTo>
                  <a:cubicBezTo>
                    <a:pt x="1876761" y="1150164"/>
                    <a:pt x="1855905" y="1166479"/>
                    <a:pt x="1835758" y="1182227"/>
                  </a:cubicBezTo>
                  <a:lnTo>
                    <a:pt x="1823273" y="1192016"/>
                  </a:lnTo>
                  <a:cubicBezTo>
                    <a:pt x="1797027" y="1211879"/>
                    <a:pt x="1772057" y="1232309"/>
                    <a:pt x="1750918" y="1249760"/>
                  </a:cubicBezTo>
                  <a:cubicBezTo>
                    <a:pt x="1645931" y="1335737"/>
                    <a:pt x="1554422" y="1416605"/>
                    <a:pt x="1469297" y="1496906"/>
                  </a:cubicBezTo>
                  <a:cubicBezTo>
                    <a:pt x="1286595" y="1668957"/>
                    <a:pt x="1118818" y="1856190"/>
                    <a:pt x="967769" y="2056602"/>
                  </a:cubicBezTo>
                  <a:cubicBezTo>
                    <a:pt x="890731" y="2159603"/>
                    <a:pt x="818800" y="2264590"/>
                    <a:pt x="754105" y="2368727"/>
                  </a:cubicBezTo>
                  <a:cubicBezTo>
                    <a:pt x="681749" y="2488328"/>
                    <a:pt x="622304" y="2596720"/>
                    <a:pt x="572364" y="2701140"/>
                  </a:cubicBezTo>
                  <a:cubicBezTo>
                    <a:pt x="557609" y="2730507"/>
                    <a:pt x="543989" y="2760443"/>
                    <a:pt x="532497" y="2786265"/>
                  </a:cubicBezTo>
                  <a:lnTo>
                    <a:pt x="512918" y="2828827"/>
                  </a:lnTo>
                  <a:lnTo>
                    <a:pt x="494475" y="2872240"/>
                  </a:lnTo>
                  <a:lnTo>
                    <a:pt x="491637" y="2878908"/>
                  </a:lnTo>
                  <a:cubicBezTo>
                    <a:pt x="480146" y="2906575"/>
                    <a:pt x="469220" y="2932821"/>
                    <a:pt x="459290" y="2959635"/>
                  </a:cubicBezTo>
                  <a:cubicBezTo>
                    <a:pt x="455176" y="2970559"/>
                    <a:pt x="451060" y="2981484"/>
                    <a:pt x="446805" y="2992408"/>
                  </a:cubicBezTo>
                  <a:cubicBezTo>
                    <a:pt x="439427" y="3012412"/>
                    <a:pt x="432333" y="3030572"/>
                    <a:pt x="426090" y="3049158"/>
                  </a:cubicBezTo>
                  <a:lnTo>
                    <a:pt x="426090" y="3049867"/>
                  </a:lnTo>
                  <a:cubicBezTo>
                    <a:pt x="383010" y="3169099"/>
                    <a:pt x="346959" y="3290756"/>
                    <a:pt x="318124" y="3414202"/>
                  </a:cubicBezTo>
                  <a:cubicBezTo>
                    <a:pt x="260107" y="3661703"/>
                    <a:pt x="230780" y="3915049"/>
                    <a:pt x="230729" y="4169260"/>
                  </a:cubicBezTo>
                  <a:cubicBezTo>
                    <a:pt x="231621" y="4295173"/>
                    <a:pt x="244398" y="4420719"/>
                    <a:pt x="268893" y="4544236"/>
                  </a:cubicBezTo>
                  <a:cubicBezTo>
                    <a:pt x="293708" y="4666304"/>
                    <a:pt x="330882" y="4785521"/>
                    <a:pt x="379840" y="4900056"/>
                  </a:cubicBezTo>
                  <a:cubicBezTo>
                    <a:pt x="387926" y="4919919"/>
                    <a:pt x="397006" y="4939498"/>
                    <a:pt x="406512" y="4960211"/>
                  </a:cubicBezTo>
                  <a:cubicBezTo>
                    <a:pt x="410343" y="4968299"/>
                    <a:pt x="414173" y="4976385"/>
                    <a:pt x="417862" y="4984613"/>
                  </a:cubicBezTo>
                  <a:lnTo>
                    <a:pt x="428077" y="5005043"/>
                  </a:lnTo>
                  <a:cubicBezTo>
                    <a:pt x="438860" y="5026751"/>
                    <a:pt x="449075" y="5047181"/>
                    <a:pt x="460140" y="5067327"/>
                  </a:cubicBezTo>
                  <a:cubicBezTo>
                    <a:pt x="485536" y="5116273"/>
                    <a:pt x="514763" y="5165789"/>
                    <a:pt x="555197" y="5229773"/>
                  </a:cubicBezTo>
                  <a:cubicBezTo>
                    <a:pt x="586836" y="5280282"/>
                    <a:pt x="620318" y="5329511"/>
                    <a:pt x="660611" y="5387396"/>
                  </a:cubicBezTo>
                  <a:cubicBezTo>
                    <a:pt x="698065" y="5440741"/>
                    <a:pt x="737223" y="5493094"/>
                    <a:pt x="774110" y="5542182"/>
                  </a:cubicBezTo>
                  <a:cubicBezTo>
                    <a:pt x="821070" y="5604324"/>
                    <a:pt x="870301" y="5667173"/>
                    <a:pt x="917829" y="5727896"/>
                  </a:cubicBezTo>
                  <a:cubicBezTo>
                    <a:pt x="949042" y="5767762"/>
                    <a:pt x="979828" y="5807063"/>
                    <a:pt x="1012885" y="5849767"/>
                  </a:cubicBezTo>
                  <a:cubicBezTo>
                    <a:pt x="1045942" y="5892471"/>
                    <a:pt x="1089497" y="5948796"/>
                    <a:pt x="1133053" y="6006822"/>
                  </a:cubicBezTo>
                  <a:cubicBezTo>
                    <a:pt x="1153624" y="6034345"/>
                    <a:pt x="1175332" y="6063998"/>
                    <a:pt x="1194343" y="6090245"/>
                  </a:cubicBezTo>
                  <a:cubicBezTo>
                    <a:pt x="1213355" y="6116491"/>
                    <a:pt x="1231372" y="6141178"/>
                    <a:pt x="1249390" y="6165155"/>
                  </a:cubicBezTo>
                  <a:cubicBezTo>
                    <a:pt x="1280461" y="6208000"/>
                    <a:pt x="1313659" y="6250847"/>
                    <a:pt x="1345724" y="6292132"/>
                  </a:cubicBezTo>
                  <a:lnTo>
                    <a:pt x="1364310" y="6316251"/>
                  </a:lnTo>
                  <a:lnTo>
                    <a:pt x="1373673" y="6327885"/>
                  </a:lnTo>
                  <a:cubicBezTo>
                    <a:pt x="1409566" y="6372433"/>
                    <a:pt x="1446738" y="6418542"/>
                    <a:pt x="1484619" y="6462240"/>
                  </a:cubicBezTo>
                  <a:cubicBezTo>
                    <a:pt x="1567899" y="6559850"/>
                    <a:pt x="1653876" y="6652211"/>
                    <a:pt x="1739000" y="6737335"/>
                  </a:cubicBezTo>
                  <a:lnTo>
                    <a:pt x="1866801" y="6858001"/>
                  </a:lnTo>
                  <a:lnTo>
                    <a:pt x="1144149" y="6858001"/>
                  </a:lnTo>
                  <a:lnTo>
                    <a:pt x="1058349" y="6766452"/>
                  </a:lnTo>
                  <a:cubicBezTo>
                    <a:pt x="878978" y="6562465"/>
                    <a:pt x="718756" y="6341104"/>
                    <a:pt x="580309" y="6105000"/>
                  </a:cubicBezTo>
                  <a:cubicBezTo>
                    <a:pt x="200401" y="5454007"/>
                    <a:pt x="146" y="4713831"/>
                    <a:pt x="1" y="3960094"/>
                  </a:cubicBezTo>
                  <a:cubicBezTo>
                    <a:pt x="-335" y="2196754"/>
                    <a:pt x="1071479" y="683605"/>
                    <a:pt x="2599292" y="37050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C8DBA6F-9812-69A4-6F14-DE76384C1E9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04672" y="6356350"/>
            <a:ext cx="2743200" cy="365125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r>
              <a:rPr lang="en-US"/>
              <a:t>5/13/2025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F3308F5-2B34-A34F-9047-1AA65DFCDC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fld id="{FAC1A187-8051-4EAB-A74D-7863FC6EBA35}" type="slidenum">
              <a:rPr lang="en-US" smtClean="0"/>
              <a:pPr>
                <a:spcAft>
                  <a:spcPts val="600"/>
                </a:spcAft>
              </a:pPr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352539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withEffect">
                                  <p:stCondLst>
                                    <p:cond delay="100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4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500"/>
                                  </p:stCondLst>
                                  <p:iterate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7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5532</TotalTime>
  <Words>996</Words>
  <Application>Microsoft Macintosh PowerPoint</Application>
  <PresentationFormat>Breedbeeld</PresentationFormat>
  <Paragraphs>120</Paragraphs>
  <Slides>19</Slides>
  <Notes>2</Notes>
  <HiddenSlides>0</HiddenSlides>
  <MMClips>0</MMClips>
  <ScaleCrop>false</ScaleCrop>
  <HeadingPairs>
    <vt:vector size="6" baseType="variant">
      <vt:variant>
        <vt:lpstr>Gebruikte lettertypen</vt:lpstr>
      </vt:variant>
      <vt:variant>
        <vt:i4>4</vt:i4>
      </vt:variant>
      <vt:variant>
        <vt:lpstr>Thema</vt:lpstr>
      </vt:variant>
      <vt:variant>
        <vt:i4>1</vt:i4>
      </vt:variant>
      <vt:variant>
        <vt:lpstr>Diatitels</vt:lpstr>
      </vt:variant>
      <vt:variant>
        <vt:i4>19</vt:i4>
      </vt:variant>
    </vt:vector>
  </HeadingPairs>
  <TitlesOfParts>
    <vt:vector size="24" baseType="lpstr">
      <vt:lpstr>Aptos</vt:lpstr>
      <vt:lpstr>Aptos Display</vt:lpstr>
      <vt:lpstr>Arial</vt:lpstr>
      <vt:lpstr>Cambria Math</vt:lpstr>
      <vt:lpstr>Office Theme</vt:lpstr>
      <vt:lpstr>A comparison of amplitude and phase characteristics of ambient seismic noise between the EMR and Sardinian candidate site for hosting Einstein Telescope</vt:lpstr>
      <vt:lpstr>Stations used in the analysis</vt:lpstr>
      <vt:lpstr>Terziet ASD characteristics – vertical component</vt:lpstr>
      <vt:lpstr>Terziet ASD characteristics – horizontal component (EW)</vt:lpstr>
      <vt:lpstr>Terziet ASD characteristics – horizontal component (NS)</vt:lpstr>
      <vt:lpstr>PowerPoint-presentatie</vt:lpstr>
      <vt:lpstr>P2 near Bitti  - ASD characteristics – vertical component</vt:lpstr>
      <vt:lpstr>P2 near Bitti  - ASD characteristics – horizontal component (EW)</vt:lpstr>
      <vt:lpstr>P2 near Bitti  - ASD characteristics – horizontal component (NS)</vt:lpstr>
      <vt:lpstr>P3 near Onani  - ASD characteristics – vertical component</vt:lpstr>
      <vt:lpstr>P3 near Onani  - ASD characteristics – horizontal component (EW)</vt:lpstr>
      <vt:lpstr>P3 near Bitti  - ASD characteristics – horizontal component (NS)</vt:lpstr>
      <vt:lpstr>Cross-correlation analysis between surface and underground stations</vt:lpstr>
      <vt:lpstr>P3 near Onani  - surface to underground horizontal component cross-correlations</vt:lpstr>
      <vt:lpstr>P2 near Bitti  - surface to underground horizontal component cross-correlations</vt:lpstr>
      <vt:lpstr>P2 and P3 - surface to underground vertical component cross-correlations</vt:lpstr>
      <vt:lpstr>Terziet  - surface to underground horizontal component cross-correlations</vt:lpstr>
      <vt:lpstr>Terziet  - surface to underground vertical component cross-correlations</vt:lpstr>
      <vt:lpstr>Thanks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Soumen Koley</dc:creator>
  <cp:lastModifiedBy>Stan Bentvelsen - Associate</cp:lastModifiedBy>
  <cp:revision>47</cp:revision>
  <dcterms:created xsi:type="dcterms:W3CDTF">2025-05-13T19:36:48Z</dcterms:created>
  <dcterms:modified xsi:type="dcterms:W3CDTF">2025-05-20T07:26:22Z</dcterms:modified>
</cp:coreProperties>
</file>