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3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 varScale="1">
        <p:scale>
          <a:sx n="54" d="100"/>
          <a:sy n="54" d="100"/>
        </p:scale>
        <p:origin x="1142" y="2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7A631CA-4BED-45DC-841C-A933EE18FDD8}" type="datetimeFigureOut">
              <a:rPr lang="en-US" smtClean="0"/>
              <a:t>5/22/2025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B04377-A4E5-467D-A523-FAF74223BA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03536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DAEA77-5CC8-62FA-4A5B-2C9B4CC1906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555F281-EBC7-88BD-778B-090AF24C621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1ECEEED-4427-12BF-08AD-88DED86565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F621D1-80B1-4DD3-A225-34A598C06603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FE8658A-DE40-D001-29CF-510CD2B217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1BDAED3-529E-043B-92F8-6CD069EB4A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96847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DF38A2-3550-6BDF-3CAB-31A99E7B36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395C3F-44AF-9D34-56B5-137FA6C352D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1769B18-55D3-7FCC-A430-83DAA2935AD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5D8A2-EA90-4B7C-91ED-8E1B25A40070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D7D8F70-FAAC-F633-EFA6-DA12D8C9D2B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F57ED3B-BB0D-7C47-D1B1-EC8456D59E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97505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450AC4-932B-6F11-4BFF-9C63113286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A0CFDBE-D61F-0804-39C0-9FF2B49CBEC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9098888-0D80-5D81-B594-682B5DE0345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C14A5F-A732-486B-9070-F92A2E7F9077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7223EC7-6D34-3813-CDFD-DA232E72A0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AC14BAD-1950-B514-1F2F-29413AB1E7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18668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95FE768-E4DF-71B9-308C-97CD9A2EFB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32DCFB-417E-A4D2-1347-1EED960152C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7C75EB6-53A2-A7AF-FE3B-71217F867CD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EE163D8-0C3E-FB0E-8C1E-B3CD1DCE5B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B0A0686-DF5E-4B51-A599-6819C731FA94}" type="datetime1">
              <a:rPr lang="en-US" smtClean="0"/>
              <a:t>5/22/2025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929FD22-95EF-12CD-4D68-77F882B4E3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76071E5-3514-BE26-C73C-D4ECE1F1CC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725066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2DC85E-32E4-F7F3-AEA9-BDAC2CF0CD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83F48AC-0360-7B06-DD00-D60404357C5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8D4B20A-25CC-AA5A-753C-CBC6F3322D5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77C9306-33DB-C8F5-8E69-223A5AFB8F4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C6D6103-FA9B-D522-2A3F-D100EE6EFCF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A06A82B-D0D8-2F3B-77A8-D3A254AF89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2FEA1D-C7DD-4DC8-BC48-0CC94BE11434}" type="datetime1">
              <a:rPr lang="en-US" smtClean="0"/>
              <a:t>5/22/2025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B231303-C57F-23E7-E6AB-237971E176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939767A-B660-EBAF-2020-5BED4A2443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670530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BFE782-E8F9-F201-E41A-07C9AEF948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0AA3360-BD0F-09FB-7837-4CFBAA6541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04788A-E17B-4C75-A19C-E0A4DD4CD46D}" type="datetime1">
              <a:rPr lang="en-US" smtClean="0"/>
              <a:t>5/22/2025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9B6FE7B-8A7F-2E49-0AF1-F255B58B28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0DAF196-684E-D1EE-4F53-696A09C940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418011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518453D5-3EA9-243F-66FB-D4B5AF0925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CB07C2-1FF1-4618-B604-FEDDECCD221B}" type="datetime1">
              <a:rPr lang="en-US" smtClean="0"/>
              <a:t>5/22/2025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8C1613F-C451-2734-77BE-1F24E4BE1D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6437865-B2F8-5E48-38E1-C5472D49FD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42315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33F0A3-79BB-784A-CAF3-3C33C1CE2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46DA510-46B6-416F-BB33-A59C002A06C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DC4636F-9A9A-BFAF-DDA7-E1A781F618D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2B6C0BC-2374-A296-E92D-336B98AC1F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159A75-340C-4DE3-90A3-52F5795424D2}" type="datetime1">
              <a:rPr lang="en-US" smtClean="0"/>
              <a:t>5/22/2025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2C8F9F5-6033-F407-ECF7-451293FE9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661DC0A-74B1-F2F9-D327-79439DEE3C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409660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5394DDF-7E97-18CC-E1C6-CFD3525373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F3FFCD6-88B0-B7FD-78DB-FB5CCF4B1FA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593882D-0D68-955F-51BF-57A5C0080E9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2CAA8D7-DED4-BAA9-4FDD-4CF3A45B83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D70366-E9C0-4999-B816-F8C29DAD5F7F}" type="datetime1">
              <a:rPr lang="en-US" smtClean="0"/>
              <a:t>5/22/2025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7836492-2EF0-E58E-E0ED-6FCF0D9ACF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400BB0E-BA97-CC60-77CF-754C22A0F0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51470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274168-111A-D75E-B3EB-EF74B0CC94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ABE5D59-CE7D-89C3-35D8-19C81A435DB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29DE440-F505-36B3-ACB1-A5291139FDD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8EE360-7D02-45E2-AC22-49BE5A81B739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C512FB0-CC08-6DFF-F68A-89B3667451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721952-2667-718F-1CCC-2142A8F041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05746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D379AC8-1CB4-DEF4-7F3B-BD1EF5EC1CCC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B949CB3-AE18-6626-B7F4-7D58A46704C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30FC7D7-98C1-84B4-7689-2BD56F0385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6E5843-5694-481A-AEAA-B490192173CE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30696B0-817A-D605-064C-AB00A07F46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423E318-62B6-334B-CE33-D383DF136A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81920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420665F-5424-A824-F403-BB869D6FA3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BDF546A-3E3A-7788-F2EB-4A1C6ADEC28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8ED037C-11DE-021A-4D72-5F19359CDE1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AD611B6B-6794-42D9-915A-75964404FC36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3A35FCC-4EA9-BFCA-A8DE-0BD93F68D8E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4313B00-316A-616E-4E91-FD9F24CB9BF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B844134D-394B-466D-97CA-770E2B318E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4059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Relationship Id="rId9" Type="http://schemas.openxmlformats.org/officeDocument/2006/relationships/image" Target="../media/image9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3.png"/><Relationship Id="rId7" Type="http://schemas.openxmlformats.org/officeDocument/2006/relationships/image" Target="../media/image8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7" Type="http://schemas.openxmlformats.org/officeDocument/2006/relationships/image" Target="../media/image20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7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7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8832DE-C1BA-D2FC-E713-C359A416114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1278674"/>
          </a:xfrm>
        </p:spPr>
        <p:txBody>
          <a:bodyPr>
            <a:normAutofit/>
          </a:bodyPr>
          <a:lstStyle/>
          <a:p>
            <a:r>
              <a:rPr lang="en-US" sz="3600" dirty="0"/>
              <a:t>Newtonian noise estimation from plane waves in simple volumes– continued…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8E06E3E-A45B-0E31-E601-076E4DFEBE2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S Koley et al.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DCF3474-40FC-629F-B43D-D36A6078E8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175E58-6848-4C3D-96AF-84F06F22790C}" type="datetime1">
              <a:rPr lang="en-US" smtClean="0"/>
              <a:t>5/22/2025</a:t>
            </a:fld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8C25BF0-3698-DEA1-6BB4-7061D70D67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44134D-394B-466D-97CA-770E2B318E31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532581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8B6D9E-C847-0BFE-D245-F95A5FDCE2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Improvements in the integration scheme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A97EEEA5-ADE9-D674-61F6-1968F2ADEEEE}"/>
                  </a:ext>
                </a:extLst>
              </p:cNvPr>
              <p:cNvSpPr txBox="1"/>
              <p:nvPr/>
            </p:nvSpPr>
            <p:spPr>
              <a:xfrm>
                <a:off x="637129" y="1076314"/>
                <a:ext cx="11212215" cy="506247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Integration now performed in spherical coordinates – earlier in Cartesian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Makes it easier to compare with analytical results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Integration performed using Gauss-Legendre quadrature rule for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𝑟</m:t>
                    </m:r>
                  </m:oMath>
                </a14:m>
                <a:r>
                  <a:rPr lang="en-US" dirty="0"/>
                  <a:t> in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[0,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𝑅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𝑚𝑎𝑥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]</m:t>
                    </m:r>
                  </m:oMath>
                </a14:m>
                <a:r>
                  <a:rPr lang="en-US" dirty="0"/>
                  <a:t> and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𝜃</m:t>
                    </m:r>
                  </m:oMath>
                </a14:m>
                <a:r>
                  <a:rPr lang="en-US" dirty="0"/>
                  <a:t> in </a:t>
                </a:r>
                <a14:m>
                  <m:oMath xmlns:m="http://schemas.openxmlformats.org/officeDocument/2006/math">
                    <m:d>
                      <m:dPr>
                        <m:begChr m:val="["/>
                        <m:endChr m:val="]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𝜋</m:t>
                            </m:r>
                          </m:num>
                          <m:den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</m:e>
                    </m:d>
                  </m:oMath>
                </a14:m>
                <a:endParaRPr lang="en-US" b="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𝜙</m:t>
                    </m:r>
                  </m:oMath>
                </a14:m>
                <a:r>
                  <a:rPr lang="en-US" b="0" dirty="0"/>
                  <a:t> is equally spaced in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[0,2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]</m:t>
                    </m:r>
                  </m:oMath>
                </a14:m>
                <a:endParaRPr lang="en-US" b="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∫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𝑓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𝜃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𝜙</m:t>
                        </m:r>
                      </m:e>
                    </m:d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𝑑𝑟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𝑑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𝑑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≈</m:t>
                    </m:r>
                    <m:nary>
                      <m:naryPr>
                        <m:chr m:val="∑"/>
                        <m:supHide m:val="on"/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7"/>
                          </m:rPr>
                          <a:rPr lang="en-US" sz="20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  <m:sup/>
                      <m:e>
                        <m:sSubSup>
                          <m:sSubSup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𝑤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sub>
                          <m:sup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𝑖</m:t>
                            </m:r>
                          </m:sup>
                        </m:sSub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nary>
                          <m:naryPr>
                            <m:chr m:val="∑"/>
                            <m:supHide m:val="on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naryPr>
                          <m:sub>
                            <m:r>
                              <m:rPr>
                                <m:brk m:alnAt="7"/>
                              </m:r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𝑗</m:t>
                            </m:r>
                          </m:sub>
                          <m:sup/>
                          <m:e>
                            <m:sSubSup>
                              <m:sSubSupPr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𝑤</m:t>
                                </m:r>
                              </m:e>
                              <m:sub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𝜃</m:t>
                                </m:r>
                              </m:sub>
                              <m: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𝑗</m:t>
                                </m:r>
                              </m:sup>
                            </m:sSubSup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 </m:t>
                            </m:r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𝑘</m:t>
                                </m:r>
                              </m:sub>
                              <m:sup/>
                              <m:e>
                                <m:sSubSup>
                                  <m:sSubSup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Sup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𝑤</m:t>
                                    </m:r>
                                  </m:e>
                                  <m: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𝜙</m:t>
                                    </m:r>
                                  </m:sub>
                                  <m:sup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𝑘</m:t>
                                    </m:r>
                                  </m:sup>
                                </m:sSub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𝑓</m:t>
                                </m:r>
                                <m:d>
                                  <m:d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sSub>
                                      <m:sSubPr>
                                        <m:ctrlP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𝑟</m:t>
                                        </m:r>
                                      </m:e>
                                      <m:sub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𝑖</m:t>
                                        </m:r>
                                      </m:sub>
                                    </m:s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,</m:t>
                                    </m:r>
                                    <m:sSub>
                                      <m:sSubPr>
                                        <m:ctrlP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𝜃</m:t>
                                        </m:r>
                                      </m:e>
                                      <m:sub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𝑗</m:t>
                                        </m:r>
                                      </m:sub>
                                    </m:s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, </m:t>
                                    </m:r>
                                    <m:sSub>
                                      <m:sSubPr>
                                        <m:ctrlP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𝜙</m:t>
                                        </m:r>
                                      </m:e>
                                      <m:sub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𝑘</m:t>
                                        </m:r>
                                      </m:sub>
                                    </m:sSub>
                                  </m:e>
                                </m:d>
                                <m:sSubSup>
                                  <m:sSubSup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Sup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𝑟</m:t>
                                    </m:r>
                                  </m:e>
                                  <m: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𝑖</m:t>
                                    </m:r>
                                  </m:sub>
                                  <m:sup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2</m:t>
                                    </m:r>
                                  </m:sup>
                                </m:sSubSup>
                                <m:func>
                                  <m:func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funcPr>
                                  <m:fName>
                                    <m:r>
                                      <m:rPr>
                                        <m:sty m:val="p"/>
                                      </m:rPr>
                                      <a:rPr lang="en-US" sz="2000" b="0" i="0" smtClean="0">
                                        <a:latin typeface="Cambria Math" panose="02040503050406030204" pitchFamily="18" charset="0"/>
                                      </a:rPr>
                                      <m:t>sin</m:t>
                                    </m:r>
                                  </m:fName>
                                  <m:e>
                                    <m:sSub>
                                      <m:sSubPr>
                                        <m:ctrlP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𝜃</m:t>
                                        </m:r>
                                      </m:e>
                                      <m:sub>
                                        <m:r>
                                          <a:rPr lang="en-US" sz="2000" b="0" i="1" smtClean="0">
                                            <a:latin typeface="Cambria Math" panose="02040503050406030204" pitchFamily="18" charset="0"/>
                                          </a:rPr>
                                          <m:t>𝑗</m:t>
                                        </m:r>
                                      </m:sub>
                                    </m:sSub>
                                  </m:e>
                                </m:func>
                              </m:e>
                            </m:nary>
                          </m:e>
                        </m:nary>
                      </m:e>
                    </m:nary>
                  </m:oMath>
                </a14:m>
                <a:r>
                  <a:rPr lang="en-US" sz="2000" dirty="0"/>
                  <a:t>​</a:t>
                </a:r>
                <a:endParaRPr lang="en-US" sz="2000" b="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Speeds up computation while maintaining accuracy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Comparison with available analytical results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Volume contribution from a shell of inner radius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and outer radius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Surface contribution from the outer surface of sphere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A97EEEA5-ADE9-D674-61F6-1968F2ADEEE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7129" y="1076314"/>
                <a:ext cx="11212215" cy="5062476"/>
              </a:xfrm>
              <a:prstGeom prst="rect">
                <a:avLst/>
              </a:prstGeom>
              <a:blipFill>
                <a:blip r:embed="rId2"/>
                <a:stretch>
                  <a:fillRect l="-489" t="-602" b="-10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5188111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2C8BF9C-D754-EB80-5725-4175BD7508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F23F3E-38E7-9621-53FB-0934C6A2C4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Volume contribution to NN from a spherical shell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8DBE1862-4406-0F44-E64B-F07D9ED8B5BF}"/>
                  </a:ext>
                </a:extLst>
              </p:cNvPr>
              <p:cNvSpPr txBox="1"/>
              <p:nvPr/>
            </p:nvSpPr>
            <p:spPr>
              <a:xfrm>
                <a:off x="633904" y="4074737"/>
                <a:ext cx="5124079" cy="297164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a plane P-wave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(</m:t>
                    </m:r>
                    <m:acc>
                      <m:accPr>
                        <m:chr m:val="⃗"/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/>
                  <a:t> propagating in the shell , the volume contribution is expressed as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8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𝜋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𝜌</m:t>
                      </m:r>
                      <m:acc>
                        <m:accPr>
                          <m:chr m:val="⃗"/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𝜉</m:t>
                          </m:r>
                        </m:e>
                      </m:acc>
                      <m:d>
                        <m:dPr>
                          <m:begChr m:val="["/>
                          <m:endChr m:val="]"/>
                          <m:ctrlPr>
                            <a:rPr lang="en-US" b="0" i="1" dirty="0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d>
                            <m:dPr>
                              <m:ctrlP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cos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sSup>
                                    <m:s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</m:e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p>
                                  <m:sSubSup>
                                    <m:sSub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</m:den>
                              </m:f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sin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sSup>
                                    <m:s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</m:e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3</m:t>
                                      </m:r>
                                    </m:sup>
                                  </m:sSup>
                                  <m:sSubSup>
                                    <m:sSub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3</m:t>
                                      </m:r>
                                    </m:sup>
                                  </m:sSubSup>
                                </m:den>
                              </m:f>
                            </m:e>
                          </m:d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−</m:t>
                          </m:r>
                          <m:d>
                            <m:dPr>
                              <m:ctrlP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cos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1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sSup>
                                    <m:s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</m:e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p>
                                  <m:sSubSup>
                                    <m:sSub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1</m:t>
                                      </m:r>
                                    </m:sub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</m:den>
                              </m:f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sin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1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sSup>
                                    <m:s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</m:e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3</m:t>
                                      </m:r>
                                    </m:sup>
                                  </m:sSup>
                                  <m:sSubSup>
                                    <m:sSub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1</m:t>
                                      </m:r>
                                    </m:sub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3</m:t>
                                      </m:r>
                                    </m:sup>
                                  </m:sSubSup>
                                </m:den>
                              </m:f>
                            </m:e>
                          </m:d>
                        </m:e>
                      </m:d>
                    </m:oMath>
                  </m:oMathPara>
                </a14:m>
                <a:endParaRPr lang="en-US" dirty="0"/>
              </a:p>
              <a:p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=20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𝑚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,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𝑎𝑛𝑑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=8000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𝑚</m:t>
                    </m:r>
                  </m:oMath>
                </a14:m>
                <a:r>
                  <a:rPr lang="en-US" dirty="0"/>
                  <a:t>, we see that the analytical and numerical results are accurate up to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−12</m:t>
                        </m:r>
                      </m:sup>
                    </m:sSup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8DBE1862-4406-0F44-E64B-F07D9ED8B5B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3904" y="4074737"/>
                <a:ext cx="5124079" cy="2971647"/>
              </a:xfrm>
              <a:prstGeom prst="rect">
                <a:avLst/>
              </a:prstGeom>
              <a:blipFill>
                <a:blip r:embed="rId2"/>
                <a:stretch>
                  <a:fillRect l="-832" t="-30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Oval 2">
            <a:extLst>
              <a:ext uri="{FF2B5EF4-FFF2-40B4-BE49-F238E27FC236}">
                <a16:creationId xmlns:a16="http://schemas.microsoft.com/office/drawing/2014/main" id="{7C24D54C-BF8F-5B27-4073-931DF0169330}"/>
              </a:ext>
            </a:extLst>
          </p:cNvPr>
          <p:cNvSpPr/>
          <p:nvPr/>
        </p:nvSpPr>
        <p:spPr>
          <a:xfrm>
            <a:off x="1468940" y="902601"/>
            <a:ext cx="2843489" cy="2442333"/>
          </a:xfrm>
          <a:prstGeom prst="ellipse">
            <a:avLst/>
          </a:prstGeom>
          <a:solidFill>
            <a:schemeClr val="bg1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Oval 3">
            <a:extLst>
              <a:ext uri="{FF2B5EF4-FFF2-40B4-BE49-F238E27FC236}">
                <a16:creationId xmlns:a16="http://schemas.microsoft.com/office/drawing/2014/main" id="{902AD595-62E9-210F-27D9-2B8DB162BD56}"/>
              </a:ext>
            </a:extLst>
          </p:cNvPr>
          <p:cNvSpPr/>
          <p:nvPr/>
        </p:nvSpPr>
        <p:spPr>
          <a:xfrm>
            <a:off x="2256503" y="1566278"/>
            <a:ext cx="1268361" cy="1114978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8FF1E585-5058-A15C-2C46-BFBD840CCD35}"/>
              </a:ext>
            </a:extLst>
          </p:cNvPr>
          <p:cNvSpPr/>
          <p:nvPr/>
        </p:nvSpPr>
        <p:spPr>
          <a:xfrm>
            <a:off x="2849388" y="2064774"/>
            <a:ext cx="82591" cy="45719"/>
          </a:xfrm>
          <a:prstGeom prst="ellipse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56D9249C-D0EA-157B-CB83-CA67D1FD006F}"/>
              </a:ext>
            </a:extLst>
          </p:cNvPr>
          <p:cNvCxnSpPr>
            <a:cxnSpLocks/>
          </p:cNvCxnSpPr>
          <p:nvPr/>
        </p:nvCxnSpPr>
        <p:spPr>
          <a:xfrm flipV="1">
            <a:off x="1262462" y="3513067"/>
            <a:ext cx="3392130" cy="44244"/>
          </a:xfrm>
          <a:prstGeom prst="straightConnector1">
            <a:avLst/>
          </a:prstGeom>
          <a:ln w="44450"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048BBA2E-B406-8E7F-C707-9AD319622424}"/>
              </a:ext>
            </a:extLst>
          </p:cNvPr>
          <p:cNvCxnSpPr>
            <a:cxnSpLocks/>
          </p:cNvCxnSpPr>
          <p:nvPr/>
        </p:nvCxnSpPr>
        <p:spPr>
          <a:xfrm flipV="1">
            <a:off x="1262462" y="902601"/>
            <a:ext cx="0" cy="2674378"/>
          </a:xfrm>
          <a:prstGeom prst="straightConnector1">
            <a:avLst/>
          </a:prstGeom>
          <a:ln w="44450"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5F95A555-F294-675F-34F5-A0D874024D1F}"/>
              </a:ext>
            </a:extLst>
          </p:cNvPr>
          <p:cNvCxnSpPr>
            <a:cxnSpLocks/>
          </p:cNvCxnSpPr>
          <p:nvPr/>
        </p:nvCxnSpPr>
        <p:spPr>
          <a:xfrm flipV="1">
            <a:off x="1262462" y="2064036"/>
            <a:ext cx="1669517" cy="1471153"/>
          </a:xfrm>
          <a:prstGeom prst="straightConnector1">
            <a:avLst/>
          </a:prstGeom>
          <a:ln w="44450"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3C17A597-4D03-1C70-7ED7-02F84E648364}"/>
              </a:ext>
            </a:extLst>
          </p:cNvPr>
          <p:cNvCxnSpPr>
            <a:cxnSpLocks/>
            <a:stCxn id="5" idx="7"/>
          </p:cNvCxnSpPr>
          <p:nvPr/>
        </p:nvCxnSpPr>
        <p:spPr>
          <a:xfrm>
            <a:off x="2919884" y="2071469"/>
            <a:ext cx="604980" cy="27225"/>
          </a:xfrm>
          <a:prstGeom prst="straightConnector1">
            <a:avLst/>
          </a:prstGeom>
          <a:ln w="44450">
            <a:tailEnd type="stealth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C29B3D9E-0DF3-9217-3CE8-7D0858BB7C04}"/>
              </a:ext>
            </a:extLst>
          </p:cNvPr>
          <p:cNvCxnSpPr>
            <a:cxnSpLocks/>
            <a:stCxn id="5" idx="0"/>
          </p:cNvCxnSpPr>
          <p:nvPr/>
        </p:nvCxnSpPr>
        <p:spPr>
          <a:xfrm flipV="1">
            <a:off x="2890684" y="1416623"/>
            <a:ext cx="1156273" cy="648151"/>
          </a:xfrm>
          <a:prstGeom prst="straightConnector1">
            <a:avLst/>
          </a:prstGeom>
          <a:ln w="44450">
            <a:tailEnd type="stealth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38EAA82F-7CBE-EBFC-E7A0-92CF6A62EBBB}"/>
                  </a:ext>
                </a:extLst>
              </p:cNvPr>
              <p:cNvSpPr txBox="1"/>
              <p:nvPr/>
            </p:nvSpPr>
            <p:spPr>
              <a:xfrm>
                <a:off x="1672876" y="3028891"/>
                <a:ext cx="450893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38EAA82F-7CBE-EBFC-E7A0-92CF6A62EBB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72876" y="3028891"/>
                <a:ext cx="450893" cy="400110"/>
              </a:xfrm>
              <a:prstGeom prst="rect">
                <a:avLst/>
              </a:prstGeom>
              <a:blipFill>
                <a:blip r:embed="rId3"/>
                <a:stretch>
                  <a:fillRect t="-18182" r="-2162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0A723BB1-BB3E-3D40-7E40-55482F1956BF}"/>
                  </a:ext>
                </a:extLst>
              </p:cNvPr>
              <p:cNvSpPr txBox="1"/>
              <p:nvPr/>
            </p:nvSpPr>
            <p:spPr>
              <a:xfrm>
                <a:off x="2973480" y="1989559"/>
                <a:ext cx="444929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0A723BB1-BB3E-3D40-7E40-55482F1956B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73480" y="1989559"/>
                <a:ext cx="444929" cy="400110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C3E12FEE-67A2-EC95-9C25-2A83F21E9DB3}"/>
                  </a:ext>
                </a:extLst>
              </p:cNvPr>
              <p:cNvSpPr txBox="1"/>
              <p:nvPr/>
            </p:nvSpPr>
            <p:spPr>
              <a:xfrm>
                <a:off x="3286412" y="1174535"/>
                <a:ext cx="450893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C3E12FEE-67A2-EC95-9C25-2A83F21E9DB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86412" y="1174535"/>
                <a:ext cx="450893" cy="400110"/>
              </a:xfrm>
              <a:prstGeom prst="rect">
                <a:avLst/>
              </a:prstGeom>
              <a:blipFill>
                <a:blip r:embed="rId5"/>
                <a:stretch>
                  <a:fillRect b="-15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B0CF4A1F-712A-70A8-7F91-08B94DCAA07E}"/>
                  </a:ext>
                </a:extLst>
              </p:cNvPr>
              <p:cNvSpPr txBox="1"/>
              <p:nvPr/>
            </p:nvSpPr>
            <p:spPr>
              <a:xfrm>
                <a:off x="1792890" y="1326935"/>
                <a:ext cx="384977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𝜌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B0CF4A1F-712A-70A8-7F91-08B94DCAA07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92890" y="1326935"/>
                <a:ext cx="384977" cy="400110"/>
              </a:xfrm>
              <a:prstGeom prst="rect">
                <a:avLst/>
              </a:prstGeom>
              <a:blipFill>
                <a:blip r:embed="rId6"/>
                <a:stretch>
                  <a:fillRect b="-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26A62EDB-184A-18F1-DD3A-A4A953473217}"/>
                  </a:ext>
                </a:extLst>
              </p:cNvPr>
              <p:cNvSpPr txBox="1"/>
              <p:nvPr/>
            </p:nvSpPr>
            <p:spPr>
              <a:xfrm>
                <a:off x="3609507" y="3616868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26A62EDB-184A-18F1-DD3A-A4A9534732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09507" y="3616868"/>
                <a:ext cx="408958" cy="400110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C8E807FA-1F7F-D2F3-3776-9169243C88CE}"/>
                  </a:ext>
                </a:extLst>
              </p:cNvPr>
              <p:cNvSpPr txBox="1"/>
              <p:nvPr/>
            </p:nvSpPr>
            <p:spPr>
              <a:xfrm>
                <a:off x="841759" y="1199424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𝑍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C8E807FA-1F7F-D2F3-3776-9169243C88C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41759" y="1199424"/>
                <a:ext cx="408958" cy="400110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3" name="Picture 42" descr="A graph of a graph&#10;&#10;AI-generated content may be incorrect.">
            <a:extLst>
              <a:ext uri="{FF2B5EF4-FFF2-40B4-BE49-F238E27FC236}">
                <a16:creationId xmlns:a16="http://schemas.microsoft.com/office/drawing/2014/main" id="{1B1FC4D3-9CE4-F1A2-9081-C428F8E3AA69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39" t="1689" r="52386"/>
          <a:stretch/>
        </p:blipFill>
        <p:spPr>
          <a:xfrm>
            <a:off x="5654040" y="997139"/>
            <a:ext cx="3766740" cy="2785059"/>
          </a:xfrm>
          <a:prstGeom prst="rect">
            <a:avLst/>
          </a:prstGeom>
        </p:spPr>
      </p:pic>
      <p:pic>
        <p:nvPicPr>
          <p:cNvPr id="45" name="Picture 44" descr="A graph of a graph&#10;&#10;AI-generated content may be incorrect.">
            <a:extLst>
              <a:ext uri="{FF2B5EF4-FFF2-40B4-BE49-F238E27FC236}">
                <a16:creationId xmlns:a16="http://schemas.microsoft.com/office/drawing/2014/main" id="{A3DFD1A1-EAC8-B508-A35F-017BD9DC1B63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29" t="5030" r="8693"/>
          <a:stretch/>
        </p:blipFill>
        <p:spPr>
          <a:xfrm>
            <a:off x="7975929" y="3782198"/>
            <a:ext cx="3640883" cy="27051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195128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6959940-CC19-0CC3-4D47-E5309C8F9D9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0FA3C18-292E-D935-6139-98860910C6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Contribution to NN from a outer surface of the shell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716ECFD-A49F-371C-0963-C3ACC496A10C}"/>
                  </a:ext>
                </a:extLst>
              </p:cNvPr>
              <p:cNvSpPr txBox="1"/>
              <p:nvPr/>
            </p:nvSpPr>
            <p:spPr>
              <a:xfrm>
                <a:off x="633904" y="4074737"/>
                <a:ext cx="5124079" cy="269464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a plane P-wave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(</m:t>
                    </m:r>
                    <m:acc>
                      <m:accPr>
                        <m:chr m:val="⃗"/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/>
                  <a:t> propagating in the shell , the volume contribution is expressed as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>
                          <a:latin typeface="Cambria Math" panose="02040503050406030204" pitchFamily="18" charset="0"/>
                        </a:rPr>
                        <m:t>4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𝜋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𝜌</m:t>
                      </m:r>
                      <m:acc>
                        <m:accPr>
                          <m:chr m:val="⃗"/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𝜉</m:t>
                          </m:r>
                        </m:e>
                      </m:acc>
                      <m:d>
                        <m:dPr>
                          <m:begChr m:val="["/>
                          <m:endChr m:val="]"/>
                          <m:ctrlPr>
                            <a:rPr lang="en-US" b="0" i="1" dirty="0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d>
                            <m:dPr>
                              <m:ctrlP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sin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  <m:t>𝑘</m:t>
                                  </m:r>
                                  <m:sSub>
                                    <m:sSub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</m:sSub>
                                </m:den>
                              </m:f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+2</m:t>
                              </m:r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cos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sSup>
                                    <m:s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</m:e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p>
                                  <m:sSubSup>
                                    <m:sSub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</m:den>
                              </m:f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−2</m:t>
                              </m:r>
                              <m:f>
                                <m:f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func>
                                    <m:func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m:rPr>
                                          <m:sty m:val="p"/>
                                        </m:rPr>
                                        <a:rPr lang="en-US" b="0" i="0" dirty="0" smtClean="0">
                                          <a:latin typeface="Cambria Math" panose="02040503050406030204" pitchFamily="18" charset="0"/>
                                        </a:rPr>
                                        <m:t>sin</m:t>
                                      </m:r>
                                    </m:fName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  <m:sSub>
                                        <m:sSubPr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e>
                                  </m:func>
                                </m:num>
                                <m:den>
                                  <m:sSup>
                                    <m:s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𝑘</m:t>
                                      </m:r>
                                    </m:e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3</m:t>
                                      </m:r>
                                    </m:sup>
                                  </m:sSup>
                                  <m:sSubSup>
                                    <m:sSubSup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  <m:sup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3</m:t>
                                      </m:r>
                                    </m:sup>
                                  </m:sSubSup>
                                </m:den>
                              </m:f>
                            </m:e>
                          </m:d>
                        </m:e>
                      </m:d>
                    </m:oMath>
                  </m:oMathPara>
                </a14:m>
                <a:endParaRPr lang="en-US" dirty="0"/>
              </a:p>
              <a:p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=8000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𝑚</m:t>
                    </m:r>
                  </m:oMath>
                </a14:m>
                <a:r>
                  <a:rPr lang="en-US" dirty="0"/>
                  <a:t>, we see that the analytical and numerical results are accurate up to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−12</m:t>
                        </m:r>
                      </m:sup>
                    </m:sSup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716ECFD-A49F-371C-0963-C3ACC496A1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3904" y="4074737"/>
                <a:ext cx="5124079" cy="2694648"/>
              </a:xfrm>
              <a:prstGeom prst="rect">
                <a:avLst/>
              </a:prstGeom>
              <a:blipFill>
                <a:blip r:embed="rId2"/>
                <a:stretch>
                  <a:fillRect l="-832" t="-3394" r="-142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Oval 2">
            <a:extLst>
              <a:ext uri="{FF2B5EF4-FFF2-40B4-BE49-F238E27FC236}">
                <a16:creationId xmlns:a16="http://schemas.microsoft.com/office/drawing/2014/main" id="{99FBEC6B-F310-B0BA-A6DB-289E184D1349}"/>
              </a:ext>
            </a:extLst>
          </p:cNvPr>
          <p:cNvSpPr/>
          <p:nvPr/>
        </p:nvSpPr>
        <p:spPr>
          <a:xfrm>
            <a:off x="1468940" y="902601"/>
            <a:ext cx="2843489" cy="2442333"/>
          </a:xfrm>
          <a:prstGeom prst="ellipse">
            <a:avLst/>
          </a:prstGeom>
          <a:solidFill>
            <a:schemeClr val="bg1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Oval 3">
            <a:extLst>
              <a:ext uri="{FF2B5EF4-FFF2-40B4-BE49-F238E27FC236}">
                <a16:creationId xmlns:a16="http://schemas.microsoft.com/office/drawing/2014/main" id="{C2BA0259-DAA8-4BDD-3502-A5AF3A05B912}"/>
              </a:ext>
            </a:extLst>
          </p:cNvPr>
          <p:cNvSpPr/>
          <p:nvPr/>
        </p:nvSpPr>
        <p:spPr>
          <a:xfrm>
            <a:off x="2256503" y="1566278"/>
            <a:ext cx="1268361" cy="1114978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F0FE5C71-08AF-592E-401F-0C52CC078922}"/>
              </a:ext>
            </a:extLst>
          </p:cNvPr>
          <p:cNvSpPr/>
          <p:nvPr/>
        </p:nvSpPr>
        <p:spPr>
          <a:xfrm>
            <a:off x="2849388" y="2064774"/>
            <a:ext cx="82591" cy="45719"/>
          </a:xfrm>
          <a:prstGeom prst="ellipse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78C460E1-51D5-3400-0DCE-6E76438AF6DB}"/>
              </a:ext>
            </a:extLst>
          </p:cNvPr>
          <p:cNvCxnSpPr>
            <a:cxnSpLocks/>
          </p:cNvCxnSpPr>
          <p:nvPr/>
        </p:nvCxnSpPr>
        <p:spPr>
          <a:xfrm flipV="1">
            <a:off x="1262462" y="3513067"/>
            <a:ext cx="3392130" cy="44244"/>
          </a:xfrm>
          <a:prstGeom prst="straightConnector1">
            <a:avLst/>
          </a:prstGeom>
          <a:ln w="44450"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A3430F60-06B5-A485-DAF2-9888BC9EE52B}"/>
              </a:ext>
            </a:extLst>
          </p:cNvPr>
          <p:cNvCxnSpPr>
            <a:cxnSpLocks/>
          </p:cNvCxnSpPr>
          <p:nvPr/>
        </p:nvCxnSpPr>
        <p:spPr>
          <a:xfrm flipV="1">
            <a:off x="1262462" y="902601"/>
            <a:ext cx="0" cy="2674378"/>
          </a:xfrm>
          <a:prstGeom prst="straightConnector1">
            <a:avLst/>
          </a:prstGeom>
          <a:ln w="44450"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A5A89632-2776-9992-C6C2-EB66DC7A3E8A}"/>
              </a:ext>
            </a:extLst>
          </p:cNvPr>
          <p:cNvCxnSpPr>
            <a:cxnSpLocks/>
          </p:cNvCxnSpPr>
          <p:nvPr/>
        </p:nvCxnSpPr>
        <p:spPr>
          <a:xfrm flipV="1">
            <a:off x="1262462" y="2064036"/>
            <a:ext cx="1669517" cy="1471153"/>
          </a:xfrm>
          <a:prstGeom prst="straightConnector1">
            <a:avLst/>
          </a:prstGeom>
          <a:ln w="44450"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21FA5D07-C5E2-BEEF-ED9F-3206A27D69B7}"/>
              </a:ext>
            </a:extLst>
          </p:cNvPr>
          <p:cNvCxnSpPr>
            <a:cxnSpLocks/>
            <a:stCxn id="5" idx="0"/>
          </p:cNvCxnSpPr>
          <p:nvPr/>
        </p:nvCxnSpPr>
        <p:spPr>
          <a:xfrm flipV="1">
            <a:off x="2890684" y="1416623"/>
            <a:ext cx="1156273" cy="648151"/>
          </a:xfrm>
          <a:prstGeom prst="straightConnector1">
            <a:avLst/>
          </a:prstGeom>
          <a:ln w="44450">
            <a:tailEnd type="stealth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C67CFC77-199E-DC1C-940A-401F8B9D61E3}"/>
                  </a:ext>
                </a:extLst>
              </p:cNvPr>
              <p:cNvSpPr txBox="1"/>
              <p:nvPr/>
            </p:nvSpPr>
            <p:spPr>
              <a:xfrm>
                <a:off x="1672876" y="3028891"/>
                <a:ext cx="450893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C67CFC77-199E-DC1C-940A-401F8B9D61E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72876" y="3028891"/>
                <a:ext cx="450893" cy="400110"/>
              </a:xfrm>
              <a:prstGeom prst="rect">
                <a:avLst/>
              </a:prstGeom>
              <a:blipFill>
                <a:blip r:embed="rId3"/>
                <a:stretch>
                  <a:fillRect t="-18182" r="-2162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484C021A-BD8D-194F-B954-6D9E37D1C41B}"/>
                  </a:ext>
                </a:extLst>
              </p:cNvPr>
              <p:cNvSpPr txBox="1"/>
              <p:nvPr/>
            </p:nvSpPr>
            <p:spPr>
              <a:xfrm>
                <a:off x="3286412" y="1174535"/>
                <a:ext cx="450893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484C021A-BD8D-194F-B954-6D9E37D1C41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86412" y="1174535"/>
                <a:ext cx="450893" cy="400110"/>
              </a:xfrm>
              <a:prstGeom prst="rect">
                <a:avLst/>
              </a:prstGeom>
              <a:blipFill>
                <a:blip r:embed="rId4"/>
                <a:stretch>
                  <a:fillRect b="-15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9B3F9E3E-885C-BA60-CAD8-5F859B91EA87}"/>
                  </a:ext>
                </a:extLst>
              </p:cNvPr>
              <p:cNvSpPr txBox="1"/>
              <p:nvPr/>
            </p:nvSpPr>
            <p:spPr>
              <a:xfrm>
                <a:off x="1792890" y="1326935"/>
                <a:ext cx="384977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𝜌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9B3F9E3E-885C-BA60-CAD8-5F859B91EA8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92890" y="1326935"/>
                <a:ext cx="384977" cy="400110"/>
              </a:xfrm>
              <a:prstGeom prst="rect">
                <a:avLst/>
              </a:prstGeom>
              <a:blipFill>
                <a:blip r:embed="rId5"/>
                <a:stretch>
                  <a:fillRect b="-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B14AE369-8966-8C68-9D35-7B5D4B8F3F80}"/>
                  </a:ext>
                </a:extLst>
              </p:cNvPr>
              <p:cNvSpPr txBox="1"/>
              <p:nvPr/>
            </p:nvSpPr>
            <p:spPr>
              <a:xfrm>
                <a:off x="3609507" y="3616868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B14AE369-8966-8C68-9D35-7B5D4B8F3F8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09507" y="3616868"/>
                <a:ext cx="408958" cy="40011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EBA2592D-18D6-DCA7-4DB4-9036E65DB158}"/>
                  </a:ext>
                </a:extLst>
              </p:cNvPr>
              <p:cNvSpPr txBox="1"/>
              <p:nvPr/>
            </p:nvSpPr>
            <p:spPr>
              <a:xfrm>
                <a:off x="841759" y="1199424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𝑍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EBA2592D-18D6-DCA7-4DB4-9036E65DB1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41759" y="1199424"/>
                <a:ext cx="408958" cy="400110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 descr="A graph of a function&#10;&#10;AI-generated content may be incorrect.">
            <a:extLst>
              <a:ext uri="{FF2B5EF4-FFF2-40B4-BE49-F238E27FC236}">
                <a16:creationId xmlns:a16="http://schemas.microsoft.com/office/drawing/2014/main" id="{2B0652E5-C186-07BD-FAB5-D8E665789E40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548" r="51952"/>
          <a:stretch/>
        </p:blipFill>
        <p:spPr>
          <a:xfrm>
            <a:off x="5554777" y="740783"/>
            <a:ext cx="4165768" cy="3203615"/>
          </a:xfrm>
          <a:prstGeom prst="rect">
            <a:avLst/>
          </a:prstGeom>
        </p:spPr>
      </p:pic>
      <p:pic>
        <p:nvPicPr>
          <p:cNvPr id="10" name="Picture 9" descr="A graph of a function&#10;&#10;AI-generated content may be incorrect.">
            <a:extLst>
              <a:ext uri="{FF2B5EF4-FFF2-40B4-BE49-F238E27FC236}">
                <a16:creationId xmlns:a16="http://schemas.microsoft.com/office/drawing/2014/main" id="{0AF368EB-8CF4-514A-A1DD-0898057EE45D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30" t="3975" r="8112"/>
          <a:stretch/>
        </p:blipFill>
        <p:spPr>
          <a:xfrm>
            <a:off x="7953368" y="3973278"/>
            <a:ext cx="3763788" cy="27961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884918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612D8D-07A6-9177-541B-B699FA5654B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98CB9A-4D65-E0FA-D153-A0A5A3B3C0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Autofit/>
          </a:bodyPr>
          <a:lstStyle/>
          <a:p>
            <a:r>
              <a:rPr lang="en-US" sz="2400" dirty="0"/>
              <a:t>Evolution of contribution of volume and surface terms with increasing radius of integration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D0EDAC6C-43A6-533C-1408-CE07127DA58A}"/>
                  </a:ext>
                </a:extLst>
              </p:cNvPr>
              <p:cNvSpPr txBox="1"/>
              <p:nvPr/>
            </p:nvSpPr>
            <p:spPr>
              <a:xfrm>
                <a:off x="6716139" y="676708"/>
                <a:ext cx="5124079" cy="286232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SV wave propagating along +x, and displacement field along +z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Origin of the coordinate system is at the test-mass which is at 250 m depth from surface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𝑟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≈150,</m:t>
                    </m:r>
                  </m:oMath>
                </a14:m>
                <a:r>
                  <a:rPr lang="en-US" dirty="0"/>
                  <a:t> and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250</m:t>
                    </m:r>
                  </m:oMath>
                </a14:m>
                <a:r>
                  <a:rPr lang="en-US" dirty="0"/>
                  <a:t> m, the total NN equals 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Volume contribution increases with increasing radii and doesn’t change much after 4000 m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Reduction from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r>
                  <a:rPr lang="en-US" dirty="0"/>
                  <a:t> for larger integration radius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D0EDAC6C-43A6-533C-1408-CE07127DA58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16139" y="676708"/>
                <a:ext cx="5124079" cy="2862322"/>
              </a:xfrm>
              <a:prstGeom prst="rect">
                <a:avLst/>
              </a:prstGeom>
              <a:blipFill>
                <a:blip r:embed="rId2"/>
                <a:stretch>
                  <a:fillRect l="-833" t="-851" b="-25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DC087F62-E5FE-AA36-E556-AF98706D2219}"/>
              </a:ext>
            </a:extLst>
          </p:cNvPr>
          <p:cNvCxnSpPr>
            <a:cxnSpLocks/>
          </p:cNvCxnSpPr>
          <p:nvPr/>
        </p:nvCxnSpPr>
        <p:spPr>
          <a:xfrm>
            <a:off x="920299" y="1129852"/>
            <a:ext cx="5285822" cy="0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Partial Circle 15">
            <a:extLst>
              <a:ext uri="{FF2B5EF4-FFF2-40B4-BE49-F238E27FC236}">
                <a16:creationId xmlns:a16="http://schemas.microsoft.com/office/drawing/2014/main" id="{FBD05CFB-ED7B-520E-9A36-A10DBEEE2D1D}"/>
              </a:ext>
            </a:extLst>
          </p:cNvPr>
          <p:cNvSpPr/>
          <p:nvPr/>
        </p:nvSpPr>
        <p:spPr>
          <a:xfrm>
            <a:off x="1296244" y="-1049723"/>
            <a:ext cx="4479223" cy="4402029"/>
          </a:xfrm>
          <a:prstGeom prst="pie">
            <a:avLst>
              <a:gd name="adj1" fmla="val 0"/>
              <a:gd name="adj2" fmla="val 10808444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55774E51-A206-36EA-700D-634D89A720CF}"/>
              </a:ext>
            </a:extLst>
          </p:cNvPr>
          <p:cNvSpPr/>
          <p:nvPr/>
        </p:nvSpPr>
        <p:spPr>
          <a:xfrm>
            <a:off x="3376574" y="1569228"/>
            <a:ext cx="283169" cy="265466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46759355-B384-F2ED-9452-40FBD534C8CD}"/>
              </a:ext>
            </a:extLst>
          </p:cNvPr>
          <p:cNvSpPr/>
          <p:nvPr/>
        </p:nvSpPr>
        <p:spPr>
          <a:xfrm>
            <a:off x="3162054" y="1360210"/>
            <a:ext cx="719721" cy="704560"/>
          </a:xfrm>
          <a:prstGeom prst="ellipse">
            <a:avLst/>
          </a:prstGeom>
          <a:noFill/>
          <a:ln w="34925">
            <a:solidFill>
              <a:srgbClr val="0070C0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C266A4EE-71C3-D543-93E5-C388EC3351B8}"/>
              </a:ext>
            </a:extLst>
          </p:cNvPr>
          <p:cNvSpPr/>
          <p:nvPr/>
        </p:nvSpPr>
        <p:spPr>
          <a:xfrm>
            <a:off x="2949675" y="1129852"/>
            <a:ext cx="1138577" cy="1123699"/>
          </a:xfrm>
          <a:prstGeom prst="ellipse">
            <a:avLst/>
          </a:prstGeom>
          <a:noFill/>
          <a:ln w="34925">
            <a:solidFill>
              <a:srgbClr val="FF0000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Chord 22">
            <a:extLst>
              <a:ext uri="{FF2B5EF4-FFF2-40B4-BE49-F238E27FC236}">
                <a16:creationId xmlns:a16="http://schemas.microsoft.com/office/drawing/2014/main" id="{807C0784-7334-E7F6-403E-70BA43BC1833}"/>
              </a:ext>
            </a:extLst>
          </p:cNvPr>
          <p:cNvSpPr/>
          <p:nvPr/>
        </p:nvSpPr>
        <p:spPr>
          <a:xfrm rot="16929804">
            <a:off x="2482629" y="665637"/>
            <a:ext cx="2061316" cy="1983859"/>
          </a:xfrm>
          <a:prstGeom prst="chord">
            <a:avLst>
              <a:gd name="adj1" fmla="val 2700000"/>
              <a:gd name="adj2" fmla="val 17387264"/>
            </a:avLst>
          </a:prstGeom>
          <a:noFill/>
          <a:ln w="25400">
            <a:solidFill>
              <a:srgbClr val="00B050"/>
            </a:solidFill>
            <a:prstDash val="sys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Chord 23">
            <a:extLst>
              <a:ext uri="{FF2B5EF4-FFF2-40B4-BE49-F238E27FC236}">
                <a16:creationId xmlns:a16="http://schemas.microsoft.com/office/drawing/2014/main" id="{079C3107-60B7-840D-6F78-EC771C395AF1}"/>
              </a:ext>
            </a:extLst>
          </p:cNvPr>
          <p:cNvSpPr/>
          <p:nvPr/>
        </p:nvSpPr>
        <p:spPr>
          <a:xfrm rot="16929804">
            <a:off x="2171567" y="522558"/>
            <a:ext cx="2740897" cy="2722188"/>
          </a:xfrm>
          <a:prstGeom prst="chord">
            <a:avLst>
              <a:gd name="adj1" fmla="val 2700000"/>
              <a:gd name="adj2" fmla="val 17387264"/>
            </a:avLst>
          </a:prstGeom>
          <a:noFill/>
          <a:ln w="25400">
            <a:solidFill>
              <a:schemeClr val="tx1"/>
            </a:solidFill>
            <a:prstDash val="sys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09924CC1-FC5E-E3D9-C7A7-452E6F5B60DA}"/>
                  </a:ext>
                </a:extLst>
              </p:cNvPr>
              <p:cNvSpPr txBox="1"/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09924CC1-FC5E-E3D9-C7A7-452E6F5B60D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02215FA3-1EA2-58F3-B134-7E265771D99D}"/>
                  </a:ext>
                </a:extLst>
              </p:cNvPr>
              <p:cNvSpPr txBox="1"/>
              <p:nvPr/>
            </p:nvSpPr>
            <p:spPr>
              <a:xfrm>
                <a:off x="920299" y="2768051"/>
                <a:ext cx="396134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𝑍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02215FA3-1EA2-58F3-B134-7E265771D99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0299" y="2768051"/>
                <a:ext cx="396134" cy="400110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D5F1DD68-51E7-E48D-2179-B548B526BA24}"/>
              </a:ext>
            </a:extLst>
          </p:cNvPr>
          <p:cNvCxnSpPr>
            <a:cxnSpLocks/>
          </p:cNvCxnSpPr>
          <p:nvPr/>
        </p:nvCxnSpPr>
        <p:spPr>
          <a:xfrm>
            <a:off x="954713" y="1129852"/>
            <a:ext cx="0" cy="2387147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2" name="Picture 31" descr="A graph with colored lines&#10;&#10;AI-generated content may be incorrect.">
            <a:extLst>
              <a:ext uri="{FF2B5EF4-FFF2-40B4-BE49-F238E27FC236}">
                <a16:creationId xmlns:a16="http://schemas.microsoft.com/office/drawing/2014/main" id="{72B494E9-733F-0D12-FA19-637C2CC6DD1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113" r="8598"/>
          <a:stretch/>
        </p:blipFill>
        <p:spPr>
          <a:xfrm>
            <a:off x="1094360" y="3535467"/>
            <a:ext cx="10154753" cy="31686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71811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F542C94-21FB-56D8-ADB4-FB0FA68A4B4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90D51E-9309-8059-F93E-385ED074760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Autofit/>
          </a:bodyPr>
          <a:lstStyle/>
          <a:p>
            <a:r>
              <a:rPr lang="en-US" sz="2400" dirty="0"/>
              <a:t>Single Plane Wave – P wave in +x direction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D3B38424-6D6C-EC4C-2E20-CD5D644E6660}"/>
                  </a:ext>
                </a:extLst>
              </p:cNvPr>
              <p:cNvSpPr txBox="1"/>
              <p:nvPr/>
            </p:nvSpPr>
            <p:spPr>
              <a:xfrm>
                <a:off x="6716139" y="676708"/>
                <a:ext cx="5124079" cy="258532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Test-mass at (0,0,-250) m, origin of the coordinate system on top of the hemisphere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P-wave propagating along +X direction, in addition to acceleration in X direction we have acceleration in Z-direction too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Simulations show P-wave NN less than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8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D3B38424-6D6C-EC4C-2E20-CD5D644E666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16139" y="676708"/>
                <a:ext cx="5124079" cy="2585323"/>
              </a:xfrm>
              <a:prstGeom prst="rect">
                <a:avLst/>
              </a:prstGeom>
              <a:blipFill>
                <a:blip r:embed="rId2"/>
                <a:stretch>
                  <a:fillRect l="-833" t="-943" r="-11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88958079-A7FA-A466-3045-B259ABA9949D}"/>
              </a:ext>
            </a:extLst>
          </p:cNvPr>
          <p:cNvCxnSpPr>
            <a:cxnSpLocks/>
          </p:cNvCxnSpPr>
          <p:nvPr/>
        </p:nvCxnSpPr>
        <p:spPr>
          <a:xfrm>
            <a:off x="920299" y="1129852"/>
            <a:ext cx="5285822" cy="0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Partial Circle 15">
            <a:extLst>
              <a:ext uri="{FF2B5EF4-FFF2-40B4-BE49-F238E27FC236}">
                <a16:creationId xmlns:a16="http://schemas.microsoft.com/office/drawing/2014/main" id="{FDDA1311-392C-8DA7-3F82-327473353026}"/>
              </a:ext>
            </a:extLst>
          </p:cNvPr>
          <p:cNvSpPr/>
          <p:nvPr/>
        </p:nvSpPr>
        <p:spPr>
          <a:xfrm>
            <a:off x="1337610" y="-1071164"/>
            <a:ext cx="4479223" cy="4402029"/>
          </a:xfrm>
          <a:prstGeom prst="pie">
            <a:avLst>
              <a:gd name="adj1" fmla="val 0"/>
              <a:gd name="adj2" fmla="val 10808444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0EBC771B-75EC-3C96-9191-E2F1839DD185}"/>
              </a:ext>
            </a:extLst>
          </p:cNvPr>
          <p:cNvSpPr/>
          <p:nvPr/>
        </p:nvSpPr>
        <p:spPr>
          <a:xfrm>
            <a:off x="3376574" y="1398149"/>
            <a:ext cx="283169" cy="265466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A22403FA-6367-419A-CCDC-DD351EFFC82B}"/>
                  </a:ext>
                </a:extLst>
              </p:cNvPr>
              <p:cNvSpPr txBox="1"/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A22403FA-6367-419A-CCDC-DD351EFFC8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A6B46681-806E-1CE5-D272-D08CBD8EA33D}"/>
                  </a:ext>
                </a:extLst>
              </p:cNvPr>
              <p:cNvSpPr txBox="1"/>
              <p:nvPr/>
            </p:nvSpPr>
            <p:spPr>
              <a:xfrm>
                <a:off x="920299" y="2768051"/>
                <a:ext cx="742447" cy="425053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𝑍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𝑛𝑒𝑔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A6B46681-806E-1CE5-D272-D08CBD8EA33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0299" y="2768051"/>
                <a:ext cx="742447" cy="425053"/>
              </a:xfrm>
              <a:prstGeom prst="rect">
                <a:avLst/>
              </a:prstGeom>
              <a:blipFill>
                <a:blip r:embed="rId4"/>
                <a:stretch>
                  <a:fillRect b="-571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1E475A3C-9199-74C0-22BD-C65C7047704C}"/>
              </a:ext>
            </a:extLst>
          </p:cNvPr>
          <p:cNvCxnSpPr>
            <a:cxnSpLocks/>
          </p:cNvCxnSpPr>
          <p:nvPr/>
        </p:nvCxnSpPr>
        <p:spPr>
          <a:xfrm>
            <a:off x="954713" y="1129852"/>
            <a:ext cx="0" cy="2387147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E5FA0379-3AA1-2D86-80CC-D19067E45051}"/>
                  </a:ext>
                </a:extLst>
              </p:cNvPr>
              <p:cNvSpPr txBox="1"/>
              <p:nvPr/>
            </p:nvSpPr>
            <p:spPr>
              <a:xfrm>
                <a:off x="1256456" y="1088099"/>
                <a:ext cx="2112950" cy="73154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𝜌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=2800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𝑘𝑔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/</m:t>
                      </m:r>
                      <m:sSup>
                        <m:sSup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𝑚</m:t>
                          </m:r>
                        </m:e>
                        <m:sup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p>
                      </m:sSup>
                    </m:oMath>
                  </m:oMathPara>
                </a14:m>
                <a:endParaRPr lang="en-US" sz="2000" dirty="0"/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𝑣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𝑝</m:t>
                          </m:r>
                        </m:sub>
                      </m:sSub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=4000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𝑚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/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𝑠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E5FA0379-3AA1-2D86-80CC-D19067E4505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56456" y="1088099"/>
                <a:ext cx="2112950" cy="731547"/>
              </a:xfrm>
              <a:prstGeom prst="rect">
                <a:avLst/>
              </a:prstGeom>
              <a:blipFill>
                <a:blip r:embed="rId5"/>
                <a:stretch>
                  <a:fillRect b="-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" name="Straight Arrow Connector 3">
            <a:extLst>
              <a:ext uri="{FF2B5EF4-FFF2-40B4-BE49-F238E27FC236}">
                <a16:creationId xmlns:a16="http://schemas.microsoft.com/office/drawing/2014/main" id="{BAB25AA5-A7EF-00FD-EB1F-E1DFC9527081}"/>
              </a:ext>
            </a:extLst>
          </p:cNvPr>
          <p:cNvCxnSpPr>
            <a:cxnSpLocks/>
          </p:cNvCxnSpPr>
          <p:nvPr/>
        </p:nvCxnSpPr>
        <p:spPr>
          <a:xfrm>
            <a:off x="3504394" y="1129851"/>
            <a:ext cx="1816824" cy="1265287"/>
          </a:xfrm>
          <a:prstGeom prst="straightConnector1">
            <a:avLst/>
          </a:prstGeom>
          <a:ln w="53975">
            <a:solidFill>
              <a:schemeClr val="tx1"/>
            </a:solidFill>
            <a:prstDash val="dash"/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2D1D2836-7AC1-2FC5-D4E3-10C763FD2DA1}"/>
                  </a:ext>
                </a:extLst>
              </p:cNvPr>
              <p:cNvSpPr txBox="1"/>
              <p:nvPr/>
            </p:nvSpPr>
            <p:spPr>
              <a:xfrm>
                <a:off x="4263240" y="1419536"/>
                <a:ext cx="1226170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16000 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𝑚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2D1D2836-7AC1-2FC5-D4E3-10C763FD2DA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3240" y="1419536"/>
                <a:ext cx="1226170" cy="40011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 descr="A graph with lines and numbers&#10;&#10;AI-generated content may be incorrect.">
            <a:extLst>
              <a:ext uri="{FF2B5EF4-FFF2-40B4-BE49-F238E27FC236}">
                <a16:creationId xmlns:a16="http://schemas.microsoft.com/office/drawing/2014/main" id="{ACFD04A6-3684-DE99-46E0-DCEA00C34E4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74" r="8645"/>
          <a:stretch/>
        </p:blipFill>
        <p:spPr>
          <a:xfrm>
            <a:off x="847828" y="3527136"/>
            <a:ext cx="10238860" cy="31686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1906508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583EA28-663F-3B8A-ED0F-80F5CBD337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AC9262-3A1C-F320-FDFB-828128747D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Autofit/>
          </a:bodyPr>
          <a:lstStyle/>
          <a:p>
            <a:r>
              <a:rPr lang="en-US" sz="2400" dirty="0"/>
              <a:t>Single Plane Wave – SH wave in +x direction, displacement field along +y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0163F880-6C90-1A57-C3D0-A087C169C05F}"/>
                  </a:ext>
                </a:extLst>
              </p:cNvPr>
              <p:cNvSpPr txBox="1"/>
              <p:nvPr/>
            </p:nvSpPr>
            <p:spPr>
              <a:xfrm>
                <a:off x="6716139" y="676708"/>
                <a:ext cx="5124079" cy="230832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Test-mass at (0,0,-250) m, origin of the coordinate system on top of the hemisphere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SH waves the simulations equal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r>
                  <a:rPr lang="en-US" dirty="0"/>
                  <a:t>, as expected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Note there are no contributions in X and Z directions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0163F880-6C90-1A57-C3D0-A087C169C05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16139" y="676708"/>
                <a:ext cx="5124079" cy="2308324"/>
              </a:xfrm>
              <a:prstGeom prst="rect">
                <a:avLst/>
              </a:prstGeom>
              <a:blipFill>
                <a:blip r:embed="rId2"/>
                <a:stretch>
                  <a:fillRect l="-833" t="-1055" b="-343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BD2EE8B9-4386-408D-1767-E82C9ECBFC5D}"/>
              </a:ext>
            </a:extLst>
          </p:cNvPr>
          <p:cNvCxnSpPr>
            <a:cxnSpLocks/>
          </p:cNvCxnSpPr>
          <p:nvPr/>
        </p:nvCxnSpPr>
        <p:spPr>
          <a:xfrm>
            <a:off x="920299" y="1129852"/>
            <a:ext cx="5285822" cy="0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Partial Circle 15">
            <a:extLst>
              <a:ext uri="{FF2B5EF4-FFF2-40B4-BE49-F238E27FC236}">
                <a16:creationId xmlns:a16="http://schemas.microsoft.com/office/drawing/2014/main" id="{F5506B67-30ED-A228-718B-F6A6BB680D33}"/>
              </a:ext>
            </a:extLst>
          </p:cNvPr>
          <p:cNvSpPr/>
          <p:nvPr/>
        </p:nvSpPr>
        <p:spPr>
          <a:xfrm>
            <a:off x="1337610" y="-1071164"/>
            <a:ext cx="4479223" cy="4402029"/>
          </a:xfrm>
          <a:prstGeom prst="pie">
            <a:avLst>
              <a:gd name="adj1" fmla="val 0"/>
              <a:gd name="adj2" fmla="val 10808444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45084787-EC42-BA51-0471-422606E0D644}"/>
              </a:ext>
            </a:extLst>
          </p:cNvPr>
          <p:cNvSpPr/>
          <p:nvPr/>
        </p:nvSpPr>
        <p:spPr>
          <a:xfrm>
            <a:off x="3376574" y="1398149"/>
            <a:ext cx="283169" cy="265466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6EE6B11D-B27C-967F-51A0-D0568ECBF771}"/>
                  </a:ext>
                </a:extLst>
              </p:cNvPr>
              <p:cNvSpPr txBox="1"/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6EE6B11D-B27C-967F-51A0-D0568ECBF77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5E81503D-DCF3-063B-E19C-0B2622D98BBF}"/>
                  </a:ext>
                </a:extLst>
              </p:cNvPr>
              <p:cNvSpPr txBox="1"/>
              <p:nvPr/>
            </p:nvSpPr>
            <p:spPr>
              <a:xfrm>
                <a:off x="920299" y="2768051"/>
                <a:ext cx="742447" cy="425053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𝑍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𝑛𝑒𝑔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5E81503D-DCF3-063B-E19C-0B2622D98BB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0299" y="2768051"/>
                <a:ext cx="742447" cy="425053"/>
              </a:xfrm>
              <a:prstGeom prst="rect">
                <a:avLst/>
              </a:prstGeom>
              <a:blipFill>
                <a:blip r:embed="rId4"/>
                <a:stretch>
                  <a:fillRect b="-571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D26172E-8DFD-A333-0CAF-A502EB69BC3C}"/>
              </a:ext>
            </a:extLst>
          </p:cNvPr>
          <p:cNvCxnSpPr>
            <a:cxnSpLocks/>
          </p:cNvCxnSpPr>
          <p:nvPr/>
        </p:nvCxnSpPr>
        <p:spPr>
          <a:xfrm>
            <a:off x="954713" y="1129852"/>
            <a:ext cx="0" cy="2387147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6D06DC1A-576E-2EE5-674D-183EDB697F04}"/>
                  </a:ext>
                </a:extLst>
              </p:cNvPr>
              <p:cNvSpPr txBox="1"/>
              <p:nvPr/>
            </p:nvSpPr>
            <p:spPr>
              <a:xfrm>
                <a:off x="1256456" y="1088099"/>
                <a:ext cx="2112950" cy="73154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𝜌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=2800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𝑘𝑔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/</m:t>
                      </m:r>
                      <m:sSup>
                        <m:sSup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𝑚</m:t>
                          </m:r>
                        </m:e>
                        <m:sup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p>
                      </m:sSup>
                    </m:oMath>
                  </m:oMathPara>
                </a14:m>
                <a:endParaRPr lang="en-US" sz="2000" dirty="0"/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𝑣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𝑝</m:t>
                          </m:r>
                        </m:sub>
                      </m:sSub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=4000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𝑚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/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𝑠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6D06DC1A-576E-2EE5-674D-183EDB697F0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56456" y="1088099"/>
                <a:ext cx="2112950" cy="731547"/>
              </a:xfrm>
              <a:prstGeom prst="rect">
                <a:avLst/>
              </a:prstGeom>
              <a:blipFill>
                <a:blip r:embed="rId5"/>
                <a:stretch>
                  <a:fillRect b="-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" name="Straight Arrow Connector 3">
            <a:extLst>
              <a:ext uri="{FF2B5EF4-FFF2-40B4-BE49-F238E27FC236}">
                <a16:creationId xmlns:a16="http://schemas.microsoft.com/office/drawing/2014/main" id="{50FA9DE2-6309-15BC-406C-C3A237005E31}"/>
              </a:ext>
            </a:extLst>
          </p:cNvPr>
          <p:cNvCxnSpPr>
            <a:cxnSpLocks/>
          </p:cNvCxnSpPr>
          <p:nvPr/>
        </p:nvCxnSpPr>
        <p:spPr>
          <a:xfrm>
            <a:off x="3504394" y="1129851"/>
            <a:ext cx="1816824" cy="1265287"/>
          </a:xfrm>
          <a:prstGeom prst="straightConnector1">
            <a:avLst/>
          </a:prstGeom>
          <a:ln w="53975">
            <a:solidFill>
              <a:schemeClr val="tx1"/>
            </a:solidFill>
            <a:prstDash val="dash"/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1E8E83DB-C009-9006-06C1-65B460CBE709}"/>
                  </a:ext>
                </a:extLst>
              </p:cNvPr>
              <p:cNvSpPr txBox="1"/>
              <p:nvPr/>
            </p:nvSpPr>
            <p:spPr>
              <a:xfrm>
                <a:off x="4263240" y="1419536"/>
                <a:ext cx="1226170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16000 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𝑚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1E8E83DB-C009-9006-06C1-65B460CBE70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3240" y="1419536"/>
                <a:ext cx="1226170" cy="40011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A graph of a function&#10;&#10;AI-generated content may be incorrect.">
            <a:extLst>
              <a:ext uri="{FF2B5EF4-FFF2-40B4-BE49-F238E27FC236}">
                <a16:creationId xmlns:a16="http://schemas.microsoft.com/office/drawing/2014/main" id="{9A300738-229A-690B-9301-40244A490E5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548" r="8646"/>
          <a:stretch/>
        </p:blipFill>
        <p:spPr>
          <a:xfrm>
            <a:off x="920299" y="3589922"/>
            <a:ext cx="10217683" cy="3130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999100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0E80D9D-7B48-324E-3278-FF7B7893865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120563-A9A4-B92C-D1CF-75D034D9FA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Autofit/>
          </a:bodyPr>
          <a:lstStyle/>
          <a:p>
            <a:r>
              <a:rPr lang="en-US" sz="2400" dirty="0"/>
              <a:t>Single Plane Wave – SV wave in +x direction, displacement field along +z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656360F4-C613-568A-0385-5885E1CE3494}"/>
                  </a:ext>
                </a:extLst>
              </p:cNvPr>
              <p:cNvSpPr txBox="1"/>
              <p:nvPr/>
            </p:nvSpPr>
            <p:spPr>
              <a:xfrm>
                <a:off x="6716139" y="676708"/>
                <a:ext cx="5124079" cy="258532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Test-mass at (0,0,-250) m, origin of the coordinate system on top of the hemisphere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SV wave total NN is about a factor 2 below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r>
                  <a:rPr lang="en-US" dirty="0"/>
                  <a:t> for low frequencies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Similar to P-waves along +X direction, we get acceleration along +X direction although the displacement field is only along +Z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656360F4-C613-568A-0385-5885E1CE349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16139" y="676708"/>
                <a:ext cx="5124079" cy="2585323"/>
              </a:xfrm>
              <a:prstGeom prst="rect">
                <a:avLst/>
              </a:prstGeom>
              <a:blipFill>
                <a:blip r:embed="rId2"/>
                <a:stretch>
                  <a:fillRect l="-833" t="-943" b="-306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940118C3-61BB-B864-47FE-4C2721D66D34}"/>
              </a:ext>
            </a:extLst>
          </p:cNvPr>
          <p:cNvCxnSpPr>
            <a:cxnSpLocks/>
          </p:cNvCxnSpPr>
          <p:nvPr/>
        </p:nvCxnSpPr>
        <p:spPr>
          <a:xfrm>
            <a:off x="920299" y="1129852"/>
            <a:ext cx="5285822" cy="0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Partial Circle 15">
            <a:extLst>
              <a:ext uri="{FF2B5EF4-FFF2-40B4-BE49-F238E27FC236}">
                <a16:creationId xmlns:a16="http://schemas.microsoft.com/office/drawing/2014/main" id="{F96B89AF-0A9B-A0AF-90C9-DFD6004C0627}"/>
              </a:ext>
            </a:extLst>
          </p:cNvPr>
          <p:cNvSpPr/>
          <p:nvPr/>
        </p:nvSpPr>
        <p:spPr>
          <a:xfrm>
            <a:off x="1337610" y="-1071164"/>
            <a:ext cx="4479223" cy="4402029"/>
          </a:xfrm>
          <a:prstGeom prst="pie">
            <a:avLst>
              <a:gd name="adj1" fmla="val 0"/>
              <a:gd name="adj2" fmla="val 10808444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D30FD86F-CDDB-FFC5-E458-BD33568CE560}"/>
              </a:ext>
            </a:extLst>
          </p:cNvPr>
          <p:cNvSpPr/>
          <p:nvPr/>
        </p:nvSpPr>
        <p:spPr>
          <a:xfrm>
            <a:off x="3376574" y="1398149"/>
            <a:ext cx="283169" cy="265466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9063D3AF-68D9-03E6-7B89-D2A1B19ABE00}"/>
                  </a:ext>
                </a:extLst>
              </p:cNvPr>
              <p:cNvSpPr txBox="1"/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9063D3AF-68D9-03E6-7B89-D2A1B19ABE0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62779" y="761563"/>
                <a:ext cx="408958" cy="40011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64BA21A2-D8AC-80FE-B572-91EB69CEB644}"/>
                  </a:ext>
                </a:extLst>
              </p:cNvPr>
              <p:cNvSpPr txBox="1"/>
              <p:nvPr/>
            </p:nvSpPr>
            <p:spPr>
              <a:xfrm>
                <a:off x="920299" y="2768051"/>
                <a:ext cx="742447" cy="425053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𝑍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𝑛𝑒𝑔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64BA21A2-D8AC-80FE-B572-91EB69CEB64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0299" y="2768051"/>
                <a:ext cx="742447" cy="425053"/>
              </a:xfrm>
              <a:prstGeom prst="rect">
                <a:avLst/>
              </a:prstGeom>
              <a:blipFill>
                <a:blip r:embed="rId4"/>
                <a:stretch>
                  <a:fillRect b="-571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03DBD3D5-5A2C-41D4-9434-C68EA1BA379C}"/>
              </a:ext>
            </a:extLst>
          </p:cNvPr>
          <p:cNvCxnSpPr>
            <a:cxnSpLocks/>
          </p:cNvCxnSpPr>
          <p:nvPr/>
        </p:nvCxnSpPr>
        <p:spPr>
          <a:xfrm>
            <a:off x="954713" y="1129852"/>
            <a:ext cx="0" cy="2387147"/>
          </a:xfrm>
          <a:prstGeom prst="straightConnector1">
            <a:avLst/>
          </a:prstGeom>
          <a:ln w="53975">
            <a:solidFill>
              <a:schemeClr val="tx1"/>
            </a:solidFill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2DC074F-3902-C31C-C82C-5F3EEBDCD5A6}"/>
                  </a:ext>
                </a:extLst>
              </p:cNvPr>
              <p:cNvSpPr txBox="1"/>
              <p:nvPr/>
            </p:nvSpPr>
            <p:spPr>
              <a:xfrm>
                <a:off x="1256456" y="1088099"/>
                <a:ext cx="2112950" cy="73154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𝜌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=2800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𝑘𝑔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/</m:t>
                      </m:r>
                      <m:sSup>
                        <m:sSup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𝑚</m:t>
                          </m:r>
                        </m:e>
                        <m:sup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p>
                      </m:sSup>
                    </m:oMath>
                  </m:oMathPara>
                </a14:m>
                <a:endParaRPr lang="en-US" sz="2000" dirty="0"/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𝑣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𝑝</m:t>
                          </m:r>
                        </m:sub>
                      </m:sSub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=4000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𝑚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/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𝑠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2DC074F-3902-C31C-C82C-5F3EEBDCD5A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56456" y="1088099"/>
                <a:ext cx="2112950" cy="731547"/>
              </a:xfrm>
              <a:prstGeom prst="rect">
                <a:avLst/>
              </a:prstGeom>
              <a:blipFill>
                <a:blip r:embed="rId5"/>
                <a:stretch>
                  <a:fillRect b="-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" name="Straight Arrow Connector 3">
            <a:extLst>
              <a:ext uri="{FF2B5EF4-FFF2-40B4-BE49-F238E27FC236}">
                <a16:creationId xmlns:a16="http://schemas.microsoft.com/office/drawing/2014/main" id="{CB79F014-F20D-B233-5B61-9B8ED4B7DC85}"/>
              </a:ext>
            </a:extLst>
          </p:cNvPr>
          <p:cNvCxnSpPr>
            <a:cxnSpLocks/>
          </p:cNvCxnSpPr>
          <p:nvPr/>
        </p:nvCxnSpPr>
        <p:spPr>
          <a:xfrm>
            <a:off x="3504394" y="1129851"/>
            <a:ext cx="1816824" cy="1265287"/>
          </a:xfrm>
          <a:prstGeom prst="straightConnector1">
            <a:avLst/>
          </a:prstGeom>
          <a:ln w="53975">
            <a:solidFill>
              <a:schemeClr val="tx1"/>
            </a:solidFill>
            <a:prstDash val="dash"/>
            <a:tailEnd type="stealt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5BC9D688-749B-3CE8-2AD3-31DEEB925B25}"/>
                  </a:ext>
                </a:extLst>
              </p:cNvPr>
              <p:cNvSpPr txBox="1"/>
              <p:nvPr/>
            </p:nvSpPr>
            <p:spPr>
              <a:xfrm>
                <a:off x="4263240" y="1419536"/>
                <a:ext cx="1226170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16000 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𝑚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5BC9D688-749B-3CE8-2AD3-31DEEB925B2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63240" y="1419536"/>
                <a:ext cx="1226170" cy="40011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 descr="A graph with a line graph&#10;&#10;AI-generated content may be incorrect.">
            <a:extLst>
              <a:ext uri="{FF2B5EF4-FFF2-40B4-BE49-F238E27FC236}">
                <a16:creationId xmlns:a16="http://schemas.microsoft.com/office/drawing/2014/main" id="{C9F8ACE6-D23E-25EB-9171-9B67C0E0E49E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830" r="8742"/>
          <a:stretch/>
        </p:blipFill>
        <p:spPr>
          <a:xfrm>
            <a:off x="881523" y="3664897"/>
            <a:ext cx="10171470" cy="3092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804599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1353F61-C386-B1DC-1288-50E752048FF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669621-866B-02E2-320A-69BF9DE54B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Simulating an underground stochastic displacement field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397E62DD-C512-C2B6-38E8-A38DC65BFFF0}"/>
                  </a:ext>
                </a:extLst>
              </p:cNvPr>
              <p:cNvSpPr txBox="1"/>
              <p:nvPr/>
            </p:nvSpPr>
            <p:spPr>
              <a:xfrm>
                <a:off x="637129" y="1076314"/>
                <a:ext cx="11212215" cy="52238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every realization the underground displacement field is produced by 500 P waves and 500 S-waves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Each S-wave has both SV and SH component active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A total of 100 realizations performed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If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</m:oMath>
                </a14:m>
                <a:r>
                  <a:rPr lang="en-US" dirty="0"/>
                  <a:t> is the resultant displacement field per realization then </a:t>
                </a:r>
                <a14:m>
                  <m:oMath xmlns:m="http://schemas.openxmlformats.org/officeDocument/2006/math">
                    <m:d>
                      <m:dPr>
                        <m:begChr m:val="⟨"/>
                        <m:endChr m:val="⟩"/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p>
                          <m:sSup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d>
                              <m:dPr>
                                <m:begChr m:val="|"/>
                                <m:endChr m:val="|"/>
                                <m:ctrlPr>
                                  <a:rPr lang="en-US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b="0" i="1" smtClean="0">
                                        <a:latin typeface="Cambria Math" panose="02040503050406030204" pitchFamily="18" charset="0"/>
                                      </a:rPr>
                                      <m:t>𝜉</m:t>
                                    </m:r>
                                  </m:e>
                                </m:acc>
                              </m:e>
                            </m:d>
                          </m:e>
                          <m:sup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≈1</m:t>
                    </m:r>
                  </m:oMath>
                </a14:m>
                <a:r>
                  <a:rPr lang="en-US" dirty="0"/>
                  <a:t>; in case it is not we find a scale factor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𝛼</m:t>
                    </m:r>
                  </m:oMath>
                </a14:m>
                <a:r>
                  <a:rPr lang="en-US" dirty="0"/>
                  <a:t>such that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𝛼</m:t>
                    </m:r>
                    <m:d>
                      <m:dPr>
                        <m:begChr m:val="⟨"/>
                        <m:endChr m:val="⟩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p>
                          <m:sSup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d>
                              <m:dPr>
                                <m:begChr m:val="|"/>
                                <m:endChr m:val="|"/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b="0" i="1" smtClean="0">
                                        <a:latin typeface="Cambria Math" panose="02040503050406030204" pitchFamily="18" charset="0"/>
                                      </a:rPr>
                                      <m:t>𝜉</m:t>
                                    </m:r>
                                  </m:e>
                                </m:acc>
                                <m:d>
                                  <m:dPr>
                                    <m:ctrlPr>
                                      <a:rPr lang="en-US" b="0" i="1" dirty="0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sSub>
                                      <m:sSubPr>
                                        <m:ctrlPr>
                                          <a:rPr lang="en-US" b="0" i="1" dirty="0" smtClean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acc>
                                          <m:accPr>
                                            <m:chr m:val="⃗"/>
                                            <m:ctrlPr>
                                              <a:rPr lang="en-US" b="0" i="1" dirty="0" smtClean="0"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accPr>
                                          <m:e>
                                            <m:r>
                                              <a:rPr lang="en-US" b="0" i="1" dirty="0" smtClean="0">
                                                <a:latin typeface="Cambria Math" panose="02040503050406030204" pitchFamily="18" charset="0"/>
                                              </a:rPr>
                                              <m:t>𝑟</m:t>
                                            </m:r>
                                          </m:e>
                                        </m:acc>
                                      </m:e>
                                      <m:sub>
                                        <m:r>
                                          <a:rPr lang="en-US" b="0" i="1" dirty="0" smtClean="0">
                                            <a:latin typeface="Cambria Math" panose="02040503050406030204" pitchFamily="18" charset="0"/>
                                          </a:rPr>
                                          <m:t>0</m:t>
                                        </m:r>
                                      </m:sub>
                                    </m:sSub>
                                  </m:e>
                                </m:d>
                              </m:e>
                            </m:d>
                          </m:e>
                          <m:sup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e>
                    </m:d>
                    <m:r>
                      <a:rPr lang="en-US" b="0" i="0" smtClean="0">
                        <a:latin typeface="Cambria Math" panose="02040503050406030204" pitchFamily="18" charset="0"/>
                      </a:rPr>
                      <m:t>=1.0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rescale the ASD of the Newtonian acceleration using this scale factor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ASD of the underground stochastic field after this rescale factor will exceed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1.0</m:t>
                    </m:r>
                  </m:oMath>
                </a14:m>
                <a:r>
                  <a:rPr lang="en-US" dirty="0"/>
                  <a:t> at certain points and will be less than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1.0 </m:t>
                    </m:r>
                  </m:oMath>
                </a14:m>
                <a:r>
                  <a:rPr lang="en-US" dirty="0"/>
                  <a:t>elsewhere, however, we ensure that at the location of the cavity the ASD is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1.0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Importantly, we have obtained a realistic correlation of the 3D displacement field between any two points which approaches </a:t>
                </a:r>
                <a14:m>
                  <m:oMath xmlns:m="http://schemas.openxmlformats.org/officeDocument/2006/math">
                    <m:func>
                      <m:func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funcPr>
                      <m:fNam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sin</m:t>
                        </m:r>
                      </m:fName>
                      <m:e>
                        <m:f>
                          <m:f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𝑘𝑟</m:t>
                            </m:r>
                          </m:num>
                          <m:den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𝑘𝑟</m:t>
                            </m:r>
                          </m:den>
                        </m:f>
                      </m:e>
                    </m:func>
                  </m:oMath>
                </a14:m>
                <a:r>
                  <a:rPr lang="en-US" dirty="0"/>
                  <a:t> on increasing the number of realizations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397E62DD-C512-C2B6-38E8-A38DC65BFF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7129" y="1076314"/>
                <a:ext cx="11212215" cy="5223866"/>
              </a:xfrm>
              <a:prstGeom prst="rect">
                <a:avLst/>
              </a:prstGeom>
              <a:blipFill>
                <a:blip r:embed="rId2"/>
                <a:stretch>
                  <a:fillRect l="-381" t="-584" b="-11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42114259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AE1C372-4989-C836-1064-D4636B1B083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5F0701-1BAD-145A-8DED-BA2442A4F7E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An example of the ASD of the stochastic field per realization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5AD8A431-42F5-7F5B-0224-4D93C166148C}"/>
              </a:ext>
            </a:extLst>
          </p:cNvPr>
          <p:cNvSpPr txBox="1"/>
          <p:nvPr/>
        </p:nvSpPr>
        <p:spPr>
          <a:xfrm>
            <a:off x="654827" y="1106670"/>
            <a:ext cx="4796177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We see several blobs of low and high ASD: this essentially reduces the NN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Sources: 500 P-waves and 500 S-waves with random directions of propagations and random phase offsets</a:t>
            </a:r>
          </a:p>
        </p:txBody>
      </p:sp>
      <p:pic>
        <p:nvPicPr>
          <p:cNvPr id="4" name="Picture 3" descr="A screen shot of a graph&#10;&#10;AI-generated content may be incorrect.">
            <a:extLst>
              <a:ext uri="{FF2B5EF4-FFF2-40B4-BE49-F238E27FC236}">
                <a16:creationId xmlns:a16="http://schemas.microsoft.com/office/drawing/2014/main" id="{B4EA81FF-8E93-DE6B-DE8A-1A264A59068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012"/>
          <a:stretch/>
        </p:blipFill>
        <p:spPr>
          <a:xfrm>
            <a:off x="844099" y="2778595"/>
            <a:ext cx="5675179" cy="3922795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80EE022C-52DE-EEF9-949E-252B9F4F04EE}"/>
                  </a:ext>
                </a:extLst>
              </p:cNvPr>
              <p:cNvSpPr txBox="1"/>
              <p:nvPr/>
            </p:nvSpPr>
            <p:spPr>
              <a:xfrm>
                <a:off x="6790156" y="824770"/>
                <a:ext cx="4796177" cy="223497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real part of the normalized cross-correlation between any two points</a:t>
                </a:r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</a:rPr>
                        <m:t>ℜ</m:t>
                      </m:r>
                      <m:d>
                        <m:d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lang="en-US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d>
                                <m:dPr>
                                  <m:begChr m:val="⟨"/>
                                  <m:endChr m:val="⟩"/>
                                  <m:ctrlPr>
                                    <a:rPr lang="en-US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sSub>
                                    <m:sSubPr>
                                      <m:ctrlP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sSub>
                                        <m:sSubPr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1</m:t>
                                          </m:r>
                                        </m:sub>
                                      </m:sSub>
                                    </m:sub>
                                  </m:sSub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</a:rPr>
                                    <m:t>.</m:t>
                                  </m:r>
                                  <m:sSubSup>
                                    <m:sSubSupPr>
                                      <m:ctrlP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  <m:t>𝑢</m:t>
                                      </m:r>
                                    </m:e>
                                    <m:sub>
                                      <m:sSub>
                                        <m:sSubPr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sub>
                                    <m:sup>
                                      <m: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</a:rPr>
                                    <m:t> </m:t>
                                  </m:r>
                                </m:e>
                              </m:d>
                            </m:num>
                            <m:den>
                              <m:rad>
                                <m:radPr>
                                  <m:degHide m:val="on"/>
                                  <m:ctrlPr>
                                    <a:rPr lang="en-US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radPr>
                                <m:deg/>
                                <m:e>
                                  <m:d>
                                    <m:dPr>
                                      <m:begChr m:val="⟨"/>
                                      <m:endChr m:val="⟩"/>
                                      <m:ctrlPr>
                                        <a:rPr lang="en-US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sSub>
                                        <m:sSubPr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𝑢</m:t>
                                          </m:r>
                                        </m:e>
                                        <m:sub>
                                          <m:sSub>
                                            <m:sSubPr>
                                              <m:ctrlP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sSubPr>
                                            <m:e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  <m:sub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1</m:t>
                                              </m:r>
                                            </m:sub>
                                          </m:sSub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.</m:t>
                                          </m:r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𝑢</m:t>
                                          </m:r>
                                        </m:e>
                                        <m:sub>
                                          <m:sSub>
                                            <m:sSubPr>
                                              <m:ctrlP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sSubPr>
                                            <m:e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  <m:sub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1</m:t>
                                              </m:r>
                                            </m:sub>
                                          </m:sSub>
                                        </m:sub>
                                        <m:sup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∗</m:t>
                                          </m:r>
                                        </m:sup>
                                      </m:sSubSup>
                                    </m:e>
                                  </m:d>
                                  <m:d>
                                    <m:dPr>
                                      <m:begChr m:val="⟨"/>
                                      <m:endChr m:val="⟩"/>
                                      <m:ctrlPr>
                                        <a:rPr lang="en-US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sSub>
                                        <m:sSubPr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𝑢</m:t>
                                          </m:r>
                                        </m:e>
                                        <m:sub>
                                          <m:sSub>
                                            <m:sSubPr>
                                              <m:ctrlP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sSubPr>
                                            <m:e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  <m:sub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2</m:t>
                                              </m:r>
                                            </m:sub>
                                          </m:sSub>
                                        </m:sub>
                                      </m:sSub>
                                      <m: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  <m:t>.</m:t>
                                      </m:r>
                                      <m:sSubSup>
                                        <m:sSubSupPr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𝑢</m:t>
                                          </m:r>
                                        </m:e>
                                        <m:sub>
                                          <m:sSub>
                                            <m:sSubPr>
                                              <m:ctrlP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sSubPr>
                                            <m:e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  <m:sub>
                                              <m:r>
                                                <a:rPr lang="en-US" b="0" i="1" smtClean="0">
                                                  <a:latin typeface="Cambria Math" panose="02040503050406030204" pitchFamily="18" charset="0"/>
                                                </a:rPr>
                                                <m:t>2</m:t>
                                              </m:r>
                                            </m:sub>
                                          </m:sSub>
                                        </m:sub>
                                        <m:sup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∗</m:t>
                                          </m:r>
                                        </m:sup>
                                      </m:sSubSup>
                                    </m:e>
                                  </m:d>
                                </m:e>
                              </m:rad>
                            </m:den>
                          </m:f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≈ 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func>
                            <m:func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funcPr>
                            <m:fName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</a:rPr>
                                <m:t>sin</m:t>
                              </m:r>
                            </m:fName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𝑘</m:t>
                              </m:r>
                              <m:d>
                                <m:dPr>
                                  <m:begChr m:val="|"/>
                                  <m:endChr m:val="|"/>
                                  <m:ctrlPr>
                                    <a:rPr lang="en-US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sSub>
                                    <m:sSub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1</m:t>
                                      </m:r>
                                    </m:sub>
                                  </m:sSub>
                                  <m: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sSub>
                                    <m:sSubPr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</m:e>
                                    <m:sub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</m:sSub>
                                </m:e>
                              </m:d>
                            </m:e>
                          </m:func>
                        </m:num>
                        <m:den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𝑘</m:t>
                          </m:r>
                          <m:d>
                            <m:dPr>
                              <m:begChr m:val="|"/>
                              <m:endChr m:val="|"/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>
                                <m:sSub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</m:e>
                                <m:sub>
                                  <m: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  <m:t>1</m:t>
                                  </m:r>
                                </m:sub>
                              </m:sSub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b="0" i="1" dirty="0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</m:e>
                                <m:sub>
                                  <m:r>
                                    <a:rPr lang="en-US" b="0" i="1" dirty="0" smtClean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</m:sub>
                              </m:sSub>
                            </m:e>
                          </m:d>
                        </m:den>
                      </m:f>
                    </m:oMath>
                  </m:oMathPara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Figure below shows the correlation between (0,0,0,) and (0,0,-250)m</a:t>
                </a:r>
              </a:p>
            </p:txBody>
          </p:sp>
        </mc:Choice>
        <mc:Fallback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80EE022C-52DE-EEF9-949E-252B9F4F04E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90156" y="824770"/>
                <a:ext cx="4796177" cy="2234971"/>
              </a:xfrm>
              <a:prstGeom prst="rect">
                <a:avLst/>
              </a:prstGeom>
              <a:blipFill>
                <a:blip r:embed="rId3"/>
                <a:stretch>
                  <a:fillRect l="-889" t="-1090" r="-889" b="-354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A graph with a blue line&#10;&#10;AI-generated content may be incorrect.">
            <a:extLst>
              <a:ext uri="{FF2B5EF4-FFF2-40B4-BE49-F238E27FC236}">
                <a16:creationId xmlns:a16="http://schemas.microsoft.com/office/drawing/2014/main" id="{936AEE7B-9E17-3455-BE5E-61F95CEE88B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86" t="4990" r="7326"/>
          <a:stretch/>
        </p:blipFill>
        <p:spPr>
          <a:xfrm>
            <a:off x="6707566" y="3059741"/>
            <a:ext cx="5238628" cy="3576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323683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428B70A-ACA5-AAD9-BE82-F34033B10BD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0F52B7-1310-6C31-07A3-BD43269F32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NN from an underground stochastic field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4065B14-6391-93BE-F86F-2606BCEA2409}"/>
                  </a:ext>
                </a:extLst>
              </p:cNvPr>
              <p:cNvSpPr txBox="1"/>
              <p:nvPr/>
            </p:nvSpPr>
            <p:spPr>
              <a:xfrm>
                <a:off x="654827" y="1106670"/>
                <a:ext cx="10854814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ASD of the NN from an underground stochastic field over 100 realizations is a factor 2 – 2.5 below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r>
                  <a:rPr lang="en-US" dirty="0"/>
                  <a:t> along the X and Y directions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ASD of NN along Z direction is close to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r>
                  <a:rPr lang="en-US" dirty="0"/>
                  <a:t> but still less than it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4065B14-6391-93BE-F86F-2606BCEA240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4827" y="1106670"/>
                <a:ext cx="10854814" cy="1200329"/>
              </a:xfrm>
              <a:prstGeom prst="rect">
                <a:avLst/>
              </a:prstGeom>
              <a:blipFill>
                <a:blip r:embed="rId2"/>
                <a:stretch>
                  <a:fillRect l="-337" t="-2551" b="-816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 descr="A graph with different colored lines&#10;&#10;AI-generated content may be incorrect.">
            <a:extLst>
              <a:ext uri="{FF2B5EF4-FFF2-40B4-BE49-F238E27FC236}">
                <a16:creationId xmlns:a16="http://schemas.microsoft.com/office/drawing/2014/main" id="{CF8BB059-7F46-DF41-CE6D-6AD943B138C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26" r="8597"/>
          <a:stretch/>
        </p:blipFill>
        <p:spPr>
          <a:xfrm>
            <a:off x="513242" y="2914690"/>
            <a:ext cx="11041116" cy="32908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097365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249</TotalTime>
  <Words>842</Words>
  <Application>Microsoft Office PowerPoint</Application>
  <PresentationFormat>Widescreen</PresentationFormat>
  <Paragraphs>110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Aptos</vt:lpstr>
      <vt:lpstr>Aptos Display</vt:lpstr>
      <vt:lpstr>Arial</vt:lpstr>
      <vt:lpstr>Cambria Math</vt:lpstr>
      <vt:lpstr>Office Theme</vt:lpstr>
      <vt:lpstr>Newtonian noise estimation from plane waves in simple volumes– continued…</vt:lpstr>
      <vt:lpstr>Improvements in the integration scheme</vt:lpstr>
      <vt:lpstr>Volume contribution to NN from a spherical shell</vt:lpstr>
      <vt:lpstr>Contribution to NN from a outer surface of the shell</vt:lpstr>
      <vt:lpstr>Evolution of contribution of volume and surface terms with increasing radius of integration</vt:lpstr>
      <vt:lpstr>Single Plane Wave – P wave in +x direction</vt:lpstr>
      <vt:lpstr>Single Plane Wave – SH wave in +x direction, displacement field along +y</vt:lpstr>
      <vt:lpstr>Single Plane Wave – SV wave in +x direction, displacement field along +z</vt:lpstr>
      <vt:lpstr>Simulating an underground stochastic displacement field</vt:lpstr>
      <vt:lpstr>An example of the ASD of the stochastic field per realization</vt:lpstr>
      <vt:lpstr>NN from an underground stochastic field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Soumen Koley</dc:creator>
  <cp:lastModifiedBy>Soumen Koley</cp:lastModifiedBy>
  <cp:revision>31</cp:revision>
  <dcterms:created xsi:type="dcterms:W3CDTF">2025-05-22T21:55:00Z</dcterms:created>
  <dcterms:modified xsi:type="dcterms:W3CDTF">2025-05-23T02:04:37Z</dcterms:modified>
</cp:coreProperties>
</file>