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1" r:id="rId6"/>
    <p:sldId id="260" r:id="rId7"/>
    <p:sldId id="262" r:id="rId8"/>
    <p:sldId id="263" r:id="rId9"/>
    <p:sldId id="264" r:id="rId10"/>
    <p:sldId id="265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7" autoAdjust="0"/>
    <p:restoredTop sz="94660"/>
  </p:normalViewPr>
  <p:slideViewPr>
    <p:cSldViewPr snapToGrid="0">
      <p:cViewPr varScale="1">
        <p:scale>
          <a:sx n="54" d="100"/>
          <a:sy n="54" d="100"/>
        </p:scale>
        <p:origin x="1136" y="2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560B86-4A71-CB8E-2BCD-19BF35A12DC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C9A8F47-1D54-E7A3-DF5E-67E84F34561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DCDA10B-8884-E283-0375-73F8E65148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0507F2-B824-C508-AD20-CB460F3FAD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B211CB-A61B-4DF1-AE90-E3B39DCC8C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951930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069FBB-691C-7CC3-E35A-58A106CA7F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59B7CB4-66FE-37CE-2F04-75761F5EBBE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CEF4883-3F56-1002-2031-D735E38457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B6B420A-9E8E-905A-AEAA-BD1DD42D2F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378FBC8-3610-ACF8-8584-36E74BC6D3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4736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477325-9AFD-8C99-41FB-20BB6F5E5C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3EBE05E-8E9A-957A-A313-C70D6AD68FF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41C5703-18B1-6753-417B-BBDF6E40180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49CE7D-5C16-11A5-7169-A6FFDF09CA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0613FB-3288-D70C-3FE1-68155A9857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47614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888DAB-7F7D-2036-B007-1A1CFAA5B1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7A8538F-2ACD-BA14-687C-CE234DB5B90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91537ED-E244-81FC-E266-D6B39B8BA60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B3287A7-45E3-5B6E-F654-0CD9B3E10B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6E7CDCA-BC8C-68D4-9AF1-D274BFFE44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BEC8482-5591-42BA-4542-965247C30C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488292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441FC9-D7F8-A298-36B0-90C1C41AAD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D105A4B-BCAC-8E0C-D77D-2956E5232F2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B854949-0A8D-EB7A-9A81-B679E509019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58BDB9C-99B8-DD69-00C9-B4B5ED8729A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5CCBA0C-E73E-761E-5304-87621992DA0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152EE65-CBFD-6EA0-836C-39EE8C22475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9047433-A25E-465B-302D-268264CD85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3462A60-F5DB-318F-FAB2-03B577ED05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46418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8527AE-53CC-428D-008C-502CAAF3E9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35D84B5-31FE-431B-2B41-1011CA53D3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0FAF3D0-3142-D611-7022-C14F5247AA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BA01228-122C-6092-ECE8-86BA2681DE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754940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2D31614-7BA6-C4B7-F556-B8BAC95D7B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24CDFB9-31A8-B0D9-5756-72ED68A78B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6B94FE6-DA16-B092-1182-C9542A3DB8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15100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DAFDE3-A1A6-2B08-FB6F-23E7864CC8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6C5329-841E-1B00-9FA3-8ECE91E49A4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41B1367-E327-9D42-C8C3-AB91259F473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A36B758-51EC-6C11-C440-69D09D450A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0D1081D-6191-0684-C83B-99B57D0B4C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E72367F-0D74-C9EF-5D08-8F8E61969B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58972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C62424-A678-226C-647B-F028F02F98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BB9F272-483F-5A34-DBFD-4F1CFF98B36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B358EAE-E0A4-9E6A-1F62-4C802721146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8090A50-E20D-0C51-E652-8C152A0C0EB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86302F3-5524-80E4-0BE4-9552B71426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2D5ABFD-E9B3-8FA4-6BAA-0314DC2C54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1561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B6ADCC-4D18-D440-B140-6562A50A39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7C42454-9095-D569-B8AC-394D3336DEE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0A1C929-047A-A6DC-9267-95F9C4C6B2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5E42FCB-605C-93F2-0198-3C6E91644B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0ED018C-FCD5-F9AD-9973-6BE849BD23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970710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F9B49A4E-F781-41A0-2915-87637118FD8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4CEFEE7-2550-B350-E3C2-6B86E7528D2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1A07B3C-9CCA-533B-A503-367CA6505D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B5AD53-02C6-6EFB-D734-EEEC0C280A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7169AFA-A8CF-A9C2-A01E-5BCAE5C1EF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622849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6394E12-669F-9FE3-603B-DF2AABA6E4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A08C6B7-03FE-B513-B35D-DB6028C2A7F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59BB1B5-7922-1CAD-98F1-720430EF550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45828D27-6748-4281-BBB4-CD6702C18C78}" type="datetimeFigureOut">
              <a:rPr lang="en-US" smtClean="0"/>
              <a:t>5/18/2025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7A2E285-4BFD-42B3-824E-0DCE5AF35DA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988566-A163-BDEB-83AD-A634D7D8EED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00AC74F-B3FF-4A1D-9509-B3E188B7364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73559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10" Type="http://schemas.openxmlformats.org/officeDocument/2006/relationships/image" Target="../media/image9.png"/><Relationship Id="rId4" Type="http://schemas.openxmlformats.org/officeDocument/2006/relationships/image" Target="../media/image3.png"/><Relationship Id="rId9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2.png"/><Relationship Id="rId7" Type="http://schemas.openxmlformats.org/officeDocument/2006/relationships/image" Target="../media/image16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10" Type="http://schemas.openxmlformats.org/officeDocument/2006/relationships/image" Target="../media/image21.png"/><Relationship Id="rId4" Type="http://schemas.openxmlformats.org/officeDocument/2006/relationships/image" Target="../media/image12.png"/><Relationship Id="rId9" Type="http://schemas.openxmlformats.org/officeDocument/2006/relationships/image" Target="../media/image20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1E88B3-8896-C935-EC68-6CF3635887B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1732925"/>
          </a:xfrm>
        </p:spPr>
        <p:txBody>
          <a:bodyPr>
            <a:normAutofit/>
          </a:bodyPr>
          <a:lstStyle/>
          <a:p>
            <a:r>
              <a:rPr lang="en-US" sz="3600" dirty="0"/>
              <a:t>Newtonian noise estimation from plane waves in simple volumes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A3818C6-4FBF-037D-766F-17E553BD6B9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590239"/>
            <a:ext cx="9144000" cy="1655762"/>
          </a:xfrm>
        </p:spPr>
        <p:txBody>
          <a:bodyPr/>
          <a:lstStyle/>
          <a:p>
            <a:r>
              <a:rPr lang="en-US" dirty="0"/>
              <a:t>S Koley et al.</a:t>
            </a:r>
          </a:p>
        </p:txBody>
      </p:sp>
    </p:spTree>
    <p:extLst>
      <p:ext uri="{BB962C8B-B14F-4D97-AF65-F5344CB8AC3E}">
        <p14:creationId xmlns:p14="http://schemas.microsoft.com/office/powerpoint/2010/main" val="23513173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8B6D9E-C847-0BFE-D245-F95A5FDCE2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549274"/>
          </a:xfrm>
        </p:spPr>
        <p:txBody>
          <a:bodyPr>
            <a:normAutofit/>
          </a:bodyPr>
          <a:lstStyle/>
          <a:p>
            <a:r>
              <a:rPr lang="en-US" sz="2800" dirty="0"/>
              <a:t>Problem definition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6F5ED34-8197-9732-9AB7-3F0D013C0C36}"/>
              </a:ext>
            </a:extLst>
          </p:cNvPr>
          <p:cNvSpPr/>
          <p:nvPr/>
        </p:nvSpPr>
        <p:spPr>
          <a:xfrm>
            <a:off x="623122" y="1073684"/>
            <a:ext cx="4533900" cy="279039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A7D9E838-2658-480D-BF24-EC7C0A65E94F}"/>
              </a:ext>
            </a:extLst>
          </p:cNvPr>
          <p:cNvSpPr/>
          <p:nvPr/>
        </p:nvSpPr>
        <p:spPr>
          <a:xfrm>
            <a:off x="1915320" y="1540943"/>
            <a:ext cx="2088372" cy="2067685"/>
          </a:xfrm>
          <a:prstGeom prst="ellipse">
            <a:avLst/>
          </a:prstGeom>
          <a:solidFill>
            <a:schemeClr val="bg1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B40051B0-BE6F-BA6D-C72E-52A20323A4EF}"/>
                  </a:ext>
                </a:extLst>
              </p:cNvPr>
              <p:cNvSpPr txBox="1"/>
              <p:nvPr/>
            </p:nvSpPr>
            <p:spPr>
              <a:xfrm>
                <a:off x="913416" y="1427645"/>
                <a:ext cx="749217" cy="53094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B40051B0-BE6F-BA6D-C72E-52A20323A4E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13416" y="1427645"/>
                <a:ext cx="749217" cy="530941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63524DB5-716D-8A39-51D4-17FBB100E2C1}"/>
                  </a:ext>
                </a:extLst>
              </p:cNvPr>
              <p:cNvSpPr txBox="1"/>
              <p:nvPr/>
            </p:nvSpPr>
            <p:spPr>
              <a:xfrm>
                <a:off x="2698955" y="1639038"/>
                <a:ext cx="749217" cy="53094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63524DB5-716D-8A39-51D4-17FBB100E2C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8955" y="1639038"/>
                <a:ext cx="749217" cy="530941"/>
              </a:xfrm>
              <a:prstGeom prst="rect">
                <a:avLst/>
              </a:prstGeom>
              <a:blipFill>
                <a:blip r:embed="rId3"/>
                <a:stretch>
                  <a:fillRect r="-1544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E54B857C-15D3-85AA-AE57-F9100D488DDF}"/>
              </a:ext>
            </a:extLst>
          </p:cNvPr>
          <p:cNvCxnSpPr>
            <a:cxnSpLocks/>
          </p:cNvCxnSpPr>
          <p:nvPr/>
        </p:nvCxnSpPr>
        <p:spPr>
          <a:xfrm flipV="1">
            <a:off x="654828" y="755117"/>
            <a:ext cx="5900" cy="3144531"/>
          </a:xfrm>
          <a:prstGeom prst="straightConnector1">
            <a:avLst/>
          </a:prstGeom>
          <a:ln w="6350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94B34A6A-7A46-4699-130C-316F8A555934}"/>
              </a:ext>
            </a:extLst>
          </p:cNvPr>
          <p:cNvCxnSpPr>
            <a:cxnSpLocks/>
          </p:cNvCxnSpPr>
          <p:nvPr/>
        </p:nvCxnSpPr>
        <p:spPr>
          <a:xfrm flipV="1">
            <a:off x="654828" y="3840480"/>
            <a:ext cx="4891550" cy="23594"/>
          </a:xfrm>
          <a:prstGeom prst="straightConnector1">
            <a:avLst/>
          </a:prstGeom>
          <a:ln w="6350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B9DE4B51-77D7-4902-0E12-D97B398E04BF}"/>
                  </a:ext>
                </a:extLst>
              </p:cNvPr>
              <p:cNvSpPr txBox="1"/>
              <p:nvPr/>
            </p:nvSpPr>
            <p:spPr>
              <a:xfrm>
                <a:off x="5016421" y="3899648"/>
                <a:ext cx="5299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𝑋</m:t>
                      </m:r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B9DE4B51-77D7-4902-0E12-D97B398E04B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16421" y="3899648"/>
                <a:ext cx="529957" cy="523220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56A5A0BC-DEBE-A92D-1F43-FC3DE40746B7}"/>
                  </a:ext>
                </a:extLst>
              </p:cNvPr>
              <p:cNvSpPr txBox="1"/>
              <p:nvPr/>
            </p:nvSpPr>
            <p:spPr>
              <a:xfrm>
                <a:off x="-29497" y="1381288"/>
                <a:ext cx="5299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𝑍</m:t>
                      </m:r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56A5A0BC-DEBE-A92D-1F43-FC3DE40746B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29497" y="1381288"/>
                <a:ext cx="529957" cy="523220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914D7E43-5550-68AA-FDB5-A7F3D4556F97}"/>
              </a:ext>
            </a:extLst>
          </p:cNvPr>
          <p:cNvCxnSpPr>
            <a:cxnSpLocks/>
          </p:cNvCxnSpPr>
          <p:nvPr/>
        </p:nvCxnSpPr>
        <p:spPr>
          <a:xfrm flipV="1">
            <a:off x="692436" y="2843489"/>
            <a:ext cx="2870774" cy="996991"/>
          </a:xfrm>
          <a:prstGeom prst="straightConnector1">
            <a:avLst/>
          </a:prstGeom>
          <a:ln w="34925"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2E3B6E91-CD1C-C756-B547-967E850AA93C}"/>
              </a:ext>
            </a:extLst>
          </p:cNvPr>
          <p:cNvCxnSpPr>
            <a:cxnSpLocks/>
          </p:cNvCxnSpPr>
          <p:nvPr/>
        </p:nvCxnSpPr>
        <p:spPr>
          <a:xfrm flipV="1">
            <a:off x="692435" y="2625213"/>
            <a:ext cx="1768088" cy="1168072"/>
          </a:xfrm>
          <a:prstGeom prst="straightConnector1">
            <a:avLst/>
          </a:prstGeom>
          <a:ln w="34925"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Rectangle 24">
            <a:extLst>
              <a:ext uri="{FF2B5EF4-FFF2-40B4-BE49-F238E27FC236}">
                <a16:creationId xmlns:a16="http://schemas.microsoft.com/office/drawing/2014/main" id="{07C3CE5D-588B-20E1-320A-B5402DD28C39}"/>
              </a:ext>
            </a:extLst>
          </p:cNvPr>
          <p:cNvSpPr/>
          <p:nvPr/>
        </p:nvSpPr>
        <p:spPr>
          <a:xfrm>
            <a:off x="2294849" y="2507226"/>
            <a:ext cx="324465" cy="135121"/>
          </a:xfrm>
          <a:prstGeom prst="rect">
            <a:avLst/>
          </a:prstGeom>
          <a:solidFill>
            <a:schemeClr val="tx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E8006C6E-8CE7-D1DB-F4EE-9A3AE152CAD8}"/>
                  </a:ext>
                </a:extLst>
              </p:cNvPr>
              <p:cNvSpPr txBox="1"/>
              <p:nvPr/>
            </p:nvSpPr>
            <p:spPr>
              <a:xfrm>
                <a:off x="1252748" y="2737912"/>
                <a:ext cx="489646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⃗"/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𝑟</m:t>
                          </m:r>
                        </m:e>
                      </m:acc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E8006C6E-8CE7-D1DB-F4EE-9A3AE152CAD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52748" y="2737912"/>
                <a:ext cx="489646" cy="52322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21362CAF-22D5-2FF7-6760-D91AC98CD3D5}"/>
                  </a:ext>
                </a:extLst>
              </p:cNvPr>
              <p:cNvSpPr txBox="1"/>
              <p:nvPr/>
            </p:nvSpPr>
            <p:spPr>
              <a:xfrm>
                <a:off x="1805203" y="3317260"/>
                <a:ext cx="489646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21362CAF-22D5-2FF7-6760-D91AC98CD3D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05203" y="3317260"/>
                <a:ext cx="489646" cy="523220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0FD99FC-2D37-7E66-96E4-B3695A4A15A4}"/>
                  </a:ext>
                </a:extLst>
              </p:cNvPr>
              <p:cNvSpPr txBox="1"/>
              <p:nvPr/>
            </p:nvSpPr>
            <p:spPr>
              <a:xfrm>
                <a:off x="3483450" y="3043670"/>
                <a:ext cx="95667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𝑆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2800" dirty="0"/>
              </a:p>
            </p:txBody>
          </p:sp>
        </mc:Choice>
        <mc:Fallback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0FD99FC-2D37-7E66-96E4-B3695A4A15A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83450" y="3043670"/>
                <a:ext cx="956677" cy="523220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A97EEEA5-ADE9-D674-61F6-1968F2ADEEEE}"/>
                  </a:ext>
                </a:extLst>
              </p:cNvPr>
              <p:cNvSpPr txBox="1"/>
              <p:nvPr/>
            </p:nvSpPr>
            <p:spPr>
              <a:xfrm>
                <a:off x="5546378" y="557172"/>
                <a:ext cx="6273470" cy="313932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want to calculate the Newtonian acceleration at the point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/>
                  <a:t> due to the displacement field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𝜉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</m:acc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/>
                  <a:t> in volume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surface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𝑆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separates the medium into two different densities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/>
                  <a:t>, but in principle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can be equal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assume that density fluctuations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𝛿𝜌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/>
                  <a:t>due to the displacement field is much less than the static density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endParaRPr lang="en-US" b="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directions of the normal to the surface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𝑆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remains unchanged due to the displacement field </a:t>
                </a: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A97EEEA5-ADE9-D674-61F6-1968F2ADEEE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46378" y="557172"/>
                <a:ext cx="6273470" cy="3139321"/>
              </a:xfrm>
              <a:prstGeom prst="rect">
                <a:avLst/>
              </a:prstGeom>
              <a:blipFill>
                <a:blip r:embed="rId9"/>
                <a:stretch>
                  <a:fillRect l="-680" t="-777" b="-233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F93B123B-04A1-C1F1-E08E-7396B55BB883}"/>
                  </a:ext>
                </a:extLst>
              </p:cNvPr>
              <p:cNvSpPr txBox="1"/>
              <p:nvPr/>
            </p:nvSpPr>
            <p:spPr>
              <a:xfrm>
                <a:off x="913416" y="5069617"/>
                <a:ext cx="10200969" cy="137120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𝛿</m:t>
                      </m:r>
                      <m:acc>
                        <m:accPr>
                          <m:chr m:val="⃗"/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𝑎</m:t>
                          </m:r>
                        </m:e>
                      </m:acc>
                      <m:d>
                        <m:d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</m:d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nary>
                        <m:naryPr>
                          <m:supHide m:val="on"/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𝑉</m:t>
                              </m:r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sub>
                        <m:sup/>
                        <m:e>
                          <m:f>
                            <m:f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num>
                            <m:den>
                              <m:sSup>
                                <m:sSupPr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d>
                            <m:dPr>
                              <m:begChr m:val="["/>
                              <m:endChr m:val="]"/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𝜉</m:t>
                                  </m:r>
                                </m:e>
                              </m:acc>
                              <m:d>
                                <m:dPr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,</m:t>
                                  </m:r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−3</m:t>
                              </m:r>
                              <m:d>
                                <m:dPr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sSub>
                                    <m:sSubPr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𝑒</m:t>
                                          </m:r>
                                        </m:e>
                                      </m:acc>
                                    </m:e>
                                    <m:sub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sub>
                                  </m:sSub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⋅</m:t>
                                  </m:r>
                                  <m:acc>
                                    <m:accPr>
                                      <m:chr m:val="⃗"/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𝜉</m:t>
                                      </m:r>
                                    </m:e>
                                  </m:acc>
                                  <m:d>
                                    <m:dPr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,</m:t>
                                      </m:r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𝑡</m:t>
                                      </m:r>
                                    </m:e>
                                  </m:d>
                                  <m:sSub>
                                    <m:sSubPr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𝑒</m:t>
                                          </m:r>
                                        </m:e>
                                      </m:acc>
                                    </m:e>
                                    <m:sub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sub>
                                  </m:sSub>
                                </m:e>
                              </m:d>
                            </m:e>
                          </m:d>
                        </m:e>
                      </m:nary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𝑑𝑉</m:t>
                      </m:r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nary>
                        <m:naryPr>
                          <m:supHide m:val="on"/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sub>
                        <m:sup/>
                        <m:e>
                          <m:f>
                            <m:f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𝜉</m:t>
                                  </m:r>
                                </m:e>
                              </m:acc>
                              <m:d>
                                <m:dPr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,</m:t>
                                  </m:r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  <m:acc>
                                <m:accPr>
                                  <m:chr m:val="⃗"/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𝑆</m:t>
                                  </m:r>
                                </m:e>
                              </m:acc>
                            </m:num>
                            <m:den>
                              <m:sSup>
                                <m:sSupPr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(</m:t>
                          </m:r>
                          <m:acc>
                            <m:accPr>
                              <m:chr m:val="⃗"/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)</m:t>
                          </m:r>
                        </m:e>
                      </m:nary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 </m:t>
                      </m:r>
                    </m:oMath>
                  </m:oMathPara>
                </a14:m>
                <a:endParaRPr lang="en-US" sz="2000" dirty="0"/>
              </a:p>
              <a:p>
                <a:r>
                  <a:rPr lang="en-US" sz="2000" dirty="0"/>
                  <a:t>Where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𝑒</m:t>
                            </m:r>
                          </m:e>
                        </m:acc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 </m:t>
                    </m:r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acc>
                          <m:accPr>
                            <m:chr m:val="⃗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num>
                      <m:den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|</m:t>
                        </m:r>
                        <m:acc>
                          <m:accPr>
                            <m:chr m:val="⃗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|</m:t>
                        </m:r>
                      </m:den>
                    </m:f>
                  </m:oMath>
                </a14:m>
                <a:endParaRPr lang="en-US" sz="2000" dirty="0"/>
              </a:p>
            </p:txBody>
          </p:sp>
        </mc:Choice>
        <mc:Fallback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F93B123B-04A1-C1F1-E08E-7396B55BB88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13416" y="5069617"/>
                <a:ext cx="10200969" cy="1371209"/>
              </a:xfrm>
              <a:prstGeom prst="rect">
                <a:avLst/>
              </a:prstGeom>
              <a:blipFill>
                <a:blip r:embed="rId10"/>
                <a:stretch>
                  <a:fillRect l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5188111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C02240C-B3D4-3A64-32E9-3755FEB31EE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697CF4-8FE9-16CA-551E-0DF035E751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Key points about the surface term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F8DE5D96-CD86-7C63-99D8-275519AE3664}"/>
              </a:ext>
            </a:extLst>
          </p:cNvPr>
          <p:cNvSpPr txBox="1"/>
          <p:nvPr/>
        </p:nvSpPr>
        <p:spPr>
          <a:xfrm>
            <a:off x="377805" y="1996023"/>
            <a:ext cx="11436390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The surface integral arises just because we decide to integrate up to a finite boundary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In principle if the medium extended to infinity and we would integrate to infinity then the surface term would not be necessary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For a finite boundary of integration, the surface term does not reduce to zero; rather it is scaled almost equal to the displacement at the integration boundary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Practically a part of the integration boundary will be close to the surface of the Earth, and we can get significant displacement at the boundaries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This same evaluation can be done for several regions of constant density to obtain the Newtonian acceleration from a volume with complicated density distribution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31CD0ABC-1178-18A4-A7B7-AC3445255366}"/>
                  </a:ext>
                </a:extLst>
              </p:cNvPr>
              <p:cNvSpPr txBox="1"/>
              <p:nvPr/>
            </p:nvSpPr>
            <p:spPr>
              <a:xfrm>
                <a:off x="630247" y="627403"/>
                <a:ext cx="10200969" cy="86357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𝛿</m:t>
                      </m:r>
                      <m:acc>
                        <m:accPr>
                          <m:chr m:val="⃗"/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𝑎</m:t>
                          </m:r>
                        </m:e>
                      </m:acc>
                      <m:d>
                        <m:d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</m:d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nary>
                        <m:naryPr>
                          <m:supHide m:val="on"/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𝑉</m:t>
                              </m:r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sub>
                        <m:sup/>
                        <m:e>
                          <m:f>
                            <m:f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num>
                            <m:den>
                              <m:sSup>
                                <m:sSupPr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d>
                            <m:dPr>
                              <m:begChr m:val="["/>
                              <m:endChr m:val="]"/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𝜉</m:t>
                                  </m:r>
                                </m:e>
                              </m:acc>
                              <m:d>
                                <m:dPr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,</m:t>
                                  </m:r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−3</m:t>
                              </m:r>
                              <m:d>
                                <m:dPr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sSub>
                                    <m:sSubPr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𝑒</m:t>
                                          </m:r>
                                        </m:e>
                                      </m:acc>
                                    </m:e>
                                    <m:sub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sub>
                                  </m:sSub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⋅</m:t>
                                  </m:r>
                                  <m:acc>
                                    <m:accPr>
                                      <m:chr m:val="⃗"/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𝜉</m:t>
                                      </m:r>
                                    </m:e>
                                  </m:acc>
                                  <m:d>
                                    <m:dPr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,</m:t>
                                      </m:r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𝑡</m:t>
                                      </m:r>
                                    </m:e>
                                  </m:d>
                                  <m:sSub>
                                    <m:sSubPr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𝑒</m:t>
                                          </m:r>
                                        </m:e>
                                      </m:acc>
                                    </m:e>
                                    <m:sub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  <m:sub>
                                          <m:r>
                                            <a:rPr lang="en-US" sz="2000" b="0" i="1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sub>
                                  </m:sSub>
                                </m:e>
                              </m:d>
                            </m:e>
                          </m:d>
                        </m:e>
                      </m:nary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𝑑𝑉</m:t>
                      </m:r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nary>
                        <m:naryPr>
                          <m:supHide m:val="on"/>
                          <m:ctrlP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sub>
                        <m:sup/>
                        <m:e>
                          <m:f>
                            <m:f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𝜉</m:t>
                                  </m:r>
                                </m:e>
                              </m:acc>
                              <m:d>
                                <m:dPr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000" b="0" i="1" smtClean="0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,</m:t>
                                  </m:r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  <m:acc>
                                <m:accPr>
                                  <m:chr m:val="⃗"/>
                                  <m:ctrlP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smtClean="0">
                                      <a:latin typeface="Cambria Math" panose="02040503050406030204" pitchFamily="18" charset="0"/>
                                    </a:rPr>
                                    <m:t>𝑆</m:t>
                                  </m:r>
                                </m:e>
                              </m:acc>
                            </m:num>
                            <m:den>
                              <m:sSup>
                                <m:sSupPr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sz="2000" b="0" i="1" dirty="0" smtClean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en-US" sz="2000" b="0" i="1" dirty="0" smtClean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en-US" sz="2000" b="0" i="1" dirty="0" smtClean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(</m:t>
                          </m:r>
                          <m:acc>
                            <m:accPr>
                              <m:chr m:val="⃗"/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⃗"/>
                                  <m:ctrlP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b="0" i="1" dirty="0" smtClean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2000" b="0" i="1" dirty="0" smtClean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  <m:r>
                            <a:rPr lang="en-US" sz="2000" b="0" i="1" dirty="0" smtClean="0">
                              <a:latin typeface="Cambria Math" panose="02040503050406030204" pitchFamily="18" charset="0"/>
                            </a:rPr>
                            <m:t>)</m:t>
                          </m:r>
                        </m:e>
                      </m:nary>
                      <m:r>
                        <a:rPr lang="en-US" sz="2000" b="0" i="1" dirty="0" smtClean="0">
                          <a:latin typeface="Cambria Math" panose="02040503050406030204" pitchFamily="18" charset="0"/>
                        </a:rPr>
                        <m:t> </m:t>
                      </m:r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31CD0ABC-1178-18A4-A7B7-AC344525536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0247" y="627403"/>
                <a:ext cx="10200969" cy="863570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Left Brace 2">
            <a:extLst>
              <a:ext uri="{FF2B5EF4-FFF2-40B4-BE49-F238E27FC236}">
                <a16:creationId xmlns:a16="http://schemas.microsoft.com/office/drawing/2014/main" id="{AC8C727F-BAE1-62D2-3F39-E34573AA6F47}"/>
              </a:ext>
            </a:extLst>
          </p:cNvPr>
          <p:cNvSpPr/>
          <p:nvPr/>
        </p:nvSpPr>
        <p:spPr>
          <a:xfrm rot="16200000">
            <a:off x="9223821" y="180109"/>
            <a:ext cx="157006" cy="2857205"/>
          </a:xfrm>
          <a:prstGeom prst="leftBrac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0F7B0A0-DF5B-0D9A-BF3F-73E7A11B1C85}"/>
              </a:ext>
            </a:extLst>
          </p:cNvPr>
          <p:cNvSpPr txBox="1"/>
          <p:nvPr/>
        </p:nvSpPr>
        <p:spPr>
          <a:xfrm>
            <a:off x="8483272" y="1651175"/>
            <a:ext cx="145052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surface term</a:t>
            </a:r>
          </a:p>
        </p:txBody>
      </p:sp>
    </p:spTree>
    <p:extLst>
      <p:ext uri="{BB962C8B-B14F-4D97-AF65-F5344CB8AC3E}">
        <p14:creationId xmlns:p14="http://schemas.microsoft.com/office/powerpoint/2010/main" val="234508839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2C31EA2-5FFA-933B-5C43-E1E007A8ACD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AD751E-F129-4BF8-6D4C-F0ED49B151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Newtonian noise from a layer sandwiched between two other layers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AD7ADBB-32EE-EA05-95D7-C1AE76967CAB}"/>
              </a:ext>
            </a:extLst>
          </p:cNvPr>
          <p:cNvSpPr/>
          <p:nvPr/>
        </p:nvSpPr>
        <p:spPr>
          <a:xfrm>
            <a:off x="684326" y="979293"/>
            <a:ext cx="3911272" cy="249542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F9522013-4B05-5F41-EC15-0F8FB409DE01}"/>
              </a:ext>
            </a:extLst>
          </p:cNvPr>
          <p:cNvSpPr/>
          <p:nvPr/>
        </p:nvSpPr>
        <p:spPr>
          <a:xfrm>
            <a:off x="678426" y="1763908"/>
            <a:ext cx="3916452" cy="893490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3B5B7EB1-D3BF-3E2B-008E-8142CC0BBF57}"/>
                  </a:ext>
                </a:extLst>
              </p:cNvPr>
              <p:cNvSpPr txBox="1"/>
              <p:nvPr/>
            </p:nvSpPr>
            <p:spPr>
              <a:xfrm>
                <a:off x="678426" y="910567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3B5B7EB1-D3BF-3E2B-008E-8142CC0BBF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426" y="910567"/>
                <a:ext cx="749217" cy="400110"/>
              </a:xfrm>
              <a:prstGeom prst="rect">
                <a:avLst/>
              </a:prstGeom>
              <a:blipFill>
                <a:blip r:embed="rId2"/>
                <a:stretch>
                  <a:fillRect b="-75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30B8CD88-F36C-F532-40CF-0D5054BE8E41}"/>
                  </a:ext>
                </a:extLst>
              </p:cNvPr>
              <p:cNvSpPr txBox="1"/>
              <p:nvPr/>
            </p:nvSpPr>
            <p:spPr>
              <a:xfrm>
                <a:off x="678425" y="2262402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30B8CD88-F36C-F532-40CF-0D5054BE8E4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425" y="2262402"/>
                <a:ext cx="749217" cy="400110"/>
              </a:xfrm>
              <a:prstGeom prst="rect">
                <a:avLst/>
              </a:prstGeom>
              <a:blipFill>
                <a:blip r:embed="rId3"/>
                <a:stretch>
                  <a:fillRect b="-75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70C656D-5919-E36C-5638-AACA6591C816}"/>
                  </a:ext>
                </a:extLst>
              </p:cNvPr>
              <p:cNvSpPr txBox="1"/>
              <p:nvPr/>
            </p:nvSpPr>
            <p:spPr>
              <a:xfrm>
                <a:off x="636147" y="3100138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b>
                      </m:sSub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70C656D-5919-E36C-5638-AACA6591C81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6147" y="3100138"/>
                <a:ext cx="749217" cy="400110"/>
              </a:xfrm>
              <a:prstGeom prst="rect">
                <a:avLst/>
              </a:prstGeom>
              <a:blipFill>
                <a:blip r:embed="rId4"/>
                <a:stretch>
                  <a:fillRect b="-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2BB17AA1-B4C2-1208-0A2A-1C319A6CF230}"/>
                  </a:ext>
                </a:extLst>
              </p:cNvPr>
              <p:cNvSpPr txBox="1"/>
              <p:nvPr/>
            </p:nvSpPr>
            <p:spPr>
              <a:xfrm>
                <a:off x="3279058" y="1368290"/>
                <a:ext cx="749217" cy="43768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𝑑</m:t>
                      </m:r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</m:acc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21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2BB17AA1-B4C2-1208-0A2A-1C319A6CF23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79058" y="1368290"/>
                <a:ext cx="749217" cy="437684"/>
              </a:xfrm>
              <a:prstGeom prst="rect">
                <a:avLst/>
              </a:prstGeom>
              <a:blipFill>
                <a:blip r:embed="rId5"/>
                <a:stretch>
                  <a:fillRect t="-19444" r="-1138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96156B4E-D71C-B40F-47B9-D8075B3BFBD8}"/>
              </a:ext>
            </a:extLst>
          </p:cNvPr>
          <p:cNvCxnSpPr/>
          <p:nvPr/>
        </p:nvCxnSpPr>
        <p:spPr>
          <a:xfrm flipV="1">
            <a:off x="3091262" y="1368290"/>
            <a:ext cx="0" cy="395617"/>
          </a:xfrm>
          <a:prstGeom prst="straightConnector1">
            <a:avLst/>
          </a:prstGeom>
          <a:ln w="34925"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147AC6EF-964D-802A-5180-362FF6003E6E}"/>
              </a:ext>
            </a:extLst>
          </p:cNvPr>
          <p:cNvCxnSpPr>
            <a:cxnSpLocks/>
          </p:cNvCxnSpPr>
          <p:nvPr/>
        </p:nvCxnSpPr>
        <p:spPr>
          <a:xfrm>
            <a:off x="3091262" y="2666509"/>
            <a:ext cx="0" cy="455233"/>
          </a:xfrm>
          <a:prstGeom prst="straightConnector1">
            <a:avLst/>
          </a:prstGeom>
          <a:ln w="34925"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E33B22B6-5771-628E-9847-48E7ABEACA9E}"/>
                  </a:ext>
                </a:extLst>
              </p:cNvPr>
              <p:cNvSpPr txBox="1"/>
              <p:nvPr/>
            </p:nvSpPr>
            <p:spPr>
              <a:xfrm>
                <a:off x="3201386" y="2735962"/>
                <a:ext cx="749217" cy="43768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𝑑</m:t>
                      </m:r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</m:acc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23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E33B22B6-5771-628E-9847-48E7ABEACA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01386" y="2735962"/>
                <a:ext cx="749217" cy="437684"/>
              </a:xfrm>
              <a:prstGeom prst="rect">
                <a:avLst/>
              </a:prstGeom>
              <a:blipFill>
                <a:blip r:embed="rId6"/>
                <a:stretch>
                  <a:fillRect t="-19444" r="-1219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EC2C9E6E-6DCC-7BCA-BD8E-71335AC869AE}"/>
                  </a:ext>
                </a:extLst>
              </p:cNvPr>
              <p:cNvSpPr txBox="1"/>
              <p:nvPr/>
            </p:nvSpPr>
            <p:spPr>
              <a:xfrm>
                <a:off x="4849274" y="801879"/>
                <a:ext cx="7342726" cy="317696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want to the Newtonian acceleration at point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/>
                  <a:t> due to the volume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dirty="0"/>
                  <a:t>, sandwiched between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𝑉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1</m:t>
                    </m:r>
                  </m:oMath>
                </a14:m>
                <a:r>
                  <a:rPr lang="en-US" dirty="0"/>
                  <a:t>, 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3</m:t>
                        </m:r>
                      </m:sub>
                    </m:sSub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displacement field is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  <m:d>
                      <m:d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</m:d>
                  </m:oMath>
                </a14:m>
                <a:r>
                  <a:rPr lang="en-US" dirty="0"/>
                  <a:t> and lives in all the volumes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volume contribution is same as before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However, we get surface terms for 3 different cases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𝛿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𝑎</m:t>
                            </m:r>
                          </m:e>
                        </m:acc>
                      </m:e>
                      <m:sub>
                        <m:sSub>
                          <m:sSubPr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𝑆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21</m:t>
                            </m:r>
                          </m:sub>
                        </m:sSub>
                      </m:sub>
                    </m:sSub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=−</m:t>
                    </m:r>
                    <m:r>
                      <a:rPr lang="en-US" i="1" dirty="0">
                        <a:latin typeface="Cambria Math" panose="02040503050406030204" pitchFamily="18" charset="0"/>
                      </a:rPr>
                      <m:t>𝐺</m:t>
                    </m:r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nary>
                      <m:naryPr>
                        <m:supHide m:val="on"/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𝑆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21</m:t>
                            </m:r>
                          </m:sub>
                        </m:sSub>
                      </m:sub>
                      <m:sup/>
                      <m:e>
                        <m:f>
                          <m:f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acc>
                              <m:accPr>
                                <m:chr m:val="⃗"/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𝜉</m:t>
                                </m:r>
                              </m:e>
                            </m:acc>
                            <m:d>
                              <m:dPr>
                                <m:ctrlPr>
                                  <a:rPr lang="en-US" i="1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i="1">
                                        <a:latin typeface="Cambria Math" panose="02040503050406030204" pitchFamily="18" charset="0"/>
                                      </a:rPr>
                                      <m:t>𝑟</m:t>
                                    </m:r>
                                  </m:e>
                                </m:acc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𝑡</m:t>
                                </m:r>
                              </m:e>
                            </m:d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⋅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acc>
                              <m:accPr>
                                <m:chr m:val="⃗"/>
                                <m:ctrlPr>
                                  <a:rPr lang="en-US" i="1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𝑆</m:t>
                                </m:r>
                              </m:e>
                            </m:acc>
                          </m:num>
                          <m:den>
                            <m:sSup>
                              <m:sSupPr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d>
                                  <m:dPr>
                                    <m:begChr m:val="|"/>
                                    <m:endChr m:val="|"/>
                                    <m:ctrlPr>
                                      <a:rPr lang="en-US" i="1" dirty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accPr>
                                      <m:e>
                                        <m: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  <m:t>𝑟</m:t>
                                        </m:r>
                                      </m:e>
                                    </m:acc>
                                    <m:r>
                                      <a:rPr lang="en-US" i="1" dirty="0">
                                        <a:latin typeface="Cambria Math" panose="02040503050406030204" pitchFamily="18" charset="0"/>
                                      </a:rPr>
                                      <m:t>−</m:t>
                                    </m:r>
                                    <m:sSub>
                                      <m:sSubPr>
                                        <m:ctrlP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acc>
                                          <m:accPr>
                                            <m:chr m:val="⃗"/>
                                            <m:ctrlPr>
                                              <a:rPr lang="en-US" i="1" dirty="0"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accPr>
                                          <m:e>
                                            <m:r>
                                              <a:rPr lang="en-US" i="1" dirty="0">
                                                <a:latin typeface="Cambria Math" panose="02040503050406030204" pitchFamily="18" charset="0"/>
                                              </a:rPr>
                                              <m:t>𝑟</m:t>
                                            </m:r>
                                          </m:e>
                                        </m:acc>
                                      </m:e>
                                      <m:sub>
                                        <m: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  <m:t>0</m:t>
                                        </m:r>
                                      </m:sub>
                                    </m:sSub>
                                  </m:e>
                                </m:d>
                              </m:e>
                              <m:sup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3</m:t>
                                </m:r>
                              </m:sup>
                            </m:sSup>
                          </m:den>
                        </m:f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(</m:t>
                        </m:r>
                        <m:acc>
                          <m:accPr>
                            <m:chr m:val="⃗"/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)</m:t>
                        </m:r>
                      </m:e>
                    </m:nary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𝛿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𝑎</m:t>
                            </m:r>
                          </m:e>
                        </m:acc>
                      </m:e>
                      <m:sub>
                        <m:sSub>
                          <m:sSubPr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𝑆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23</m:t>
                            </m:r>
                          </m:sub>
                        </m:sSub>
                      </m:sub>
                    </m:sSub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=−</m:t>
                    </m:r>
                    <m:r>
                      <a:rPr lang="en-US" i="1" dirty="0">
                        <a:latin typeface="Cambria Math" panose="02040503050406030204" pitchFamily="18" charset="0"/>
                      </a:rPr>
                      <m:t>𝐺</m:t>
                    </m:r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3</m:t>
                        </m:r>
                      </m:sub>
                    </m:sSub>
                    <m:nary>
                      <m:naryPr>
                        <m:supHide m:val="on"/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𝑆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23</m:t>
                            </m:r>
                          </m:sub>
                        </m:sSub>
                      </m:sub>
                      <m:sup/>
                      <m:e>
                        <m:f>
                          <m:f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acc>
                              <m:accPr>
                                <m:chr m:val="⃗"/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𝜉</m:t>
                                </m:r>
                              </m:e>
                            </m:acc>
                            <m:d>
                              <m:dPr>
                                <m:ctrlPr>
                                  <a:rPr lang="en-US" i="1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i="1">
                                        <a:latin typeface="Cambria Math" panose="02040503050406030204" pitchFamily="18" charset="0"/>
                                      </a:rPr>
                                      <m:t>𝑟</m:t>
                                    </m:r>
                                  </m:e>
                                </m:acc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𝑡</m:t>
                                </m:r>
                              </m:e>
                            </m:d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⋅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acc>
                              <m:accPr>
                                <m:chr m:val="⃗"/>
                                <m:ctrlPr>
                                  <a:rPr lang="en-US" i="1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𝑆</m:t>
                                </m:r>
                              </m:e>
                            </m:acc>
                          </m:num>
                          <m:den>
                            <m:sSup>
                              <m:sSupPr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d>
                                  <m:dPr>
                                    <m:begChr m:val="|"/>
                                    <m:endChr m:val="|"/>
                                    <m:ctrlPr>
                                      <a:rPr lang="en-US" i="1" dirty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accPr>
                                      <m:e>
                                        <m: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  <m:t>𝑟</m:t>
                                        </m:r>
                                      </m:e>
                                    </m:acc>
                                    <m:r>
                                      <a:rPr lang="en-US" i="1" dirty="0">
                                        <a:latin typeface="Cambria Math" panose="02040503050406030204" pitchFamily="18" charset="0"/>
                                      </a:rPr>
                                      <m:t>−</m:t>
                                    </m:r>
                                    <m:sSub>
                                      <m:sSubPr>
                                        <m:ctrlP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acc>
                                          <m:accPr>
                                            <m:chr m:val="⃗"/>
                                            <m:ctrlPr>
                                              <a:rPr lang="en-US" i="1" dirty="0"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accPr>
                                          <m:e>
                                            <m:r>
                                              <a:rPr lang="en-US" i="1" dirty="0">
                                                <a:latin typeface="Cambria Math" panose="02040503050406030204" pitchFamily="18" charset="0"/>
                                              </a:rPr>
                                              <m:t>𝑟</m:t>
                                            </m:r>
                                          </m:e>
                                        </m:acc>
                                      </m:e>
                                      <m:sub>
                                        <m: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  <m:t>0</m:t>
                                        </m:r>
                                      </m:sub>
                                    </m:sSub>
                                  </m:e>
                                </m:d>
                              </m:e>
                              <m:sup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3</m:t>
                                </m:r>
                              </m:sup>
                            </m:sSup>
                          </m:den>
                        </m:f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(</m:t>
                        </m:r>
                        <m:acc>
                          <m:accPr>
                            <m:chr m:val="⃗"/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)</m:t>
                        </m:r>
                      </m:e>
                    </m:nary>
                  </m:oMath>
                </a14:m>
                <a:endParaRPr lang="en-US" dirty="0"/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EC2C9E6E-6DCC-7BCA-BD8E-71335AC869A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49274" y="801879"/>
                <a:ext cx="7342726" cy="3176960"/>
              </a:xfrm>
              <a:prstGeom prst="rect">
                <a:avLst/>
              </a:prstGeom>
              <a:blipFill>
                <a:blip r:embed="rId7"/>
                <a:stretch>
                  <a:fillRect l="-498" t="-268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52E8819B-1560-D969-24EB-0ACA8D2E1B4D}"/>
                  </a:ext>
                </a:extLst>
              </p:cNvPr>
              <p:cNvSpPr txBox="1"/>
              <p:nvPr/>
            </p:nvSpPr>
            <p:spPr>
              <a:xfrm>
                <a:off x="483993" y="4367836"/>
                <a:ext cx="11436390" cy="189449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also have surface term from the side faces, if we have a finite integration volume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same can be applied for volumes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dirty="0"/>
                  <a:t> and across each interface we get a surface term between volumes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dirty="0"/>
                  <a:t> 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dirty="0"/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𝛿</m:t>
                      </m:r>
                      <m:sSub>
                        <m:sSubPr>
                          <m:ctrlPr>
                            <a:rPr lang="en-US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𝑎</m:t>
                              </m:r>
                            </m:e>
                          </m:acc>
                        </m:e>
                        <m:sub>
                          <m:sSub>
                            <m:sSubPr>
                              <m:ctrlP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  <m:sub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1−2</m:t>
                              </m:r>
                            </m:sub>
                          </m:sSub>
                        </m:sub>
                      </m:s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= </m:t>
                      </m:r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n-US" i="1" dirty="0"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en-US" i="1" dirty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(</m:t>
                          </m:r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−</m:t>
                      </m:r>
                      <m:sSub>
                        <m:sSubPr>
                          <m:ctrlPr>
                            <a:rPr lang="en-US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)</m:t>
                      </m:r>
                      <m:nary>
                        <m:naryPr>
                          <m:supHide m:val="on"/>
                          <m:ctrlPr>
                            <a:rPr lang="en-US" i="1" dirty="0"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sSub>
                            <m:sSubPr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i="1" dirty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  <m:sub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1−2</m:t>
                              </m:r>
                            </m:sub>
                          </m:sSub>
                        </m:sub>
                        <m:sup/>
                        <m:e>
                          <m:f>
                            <m:fPr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acc>
                                <m:accPr>
                                  <m:chr m:val="⃗"/>
                                  <m:ctrlP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  <m:t>𝜉</m:t>
                                  </m:r>
                                </m:e>
                              </m:acc>
                              <m:d>
                                <m:d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i="1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  <m:r>
                                    <a:rPr lang="en-US" i="1">
                                      <a:latin typeface="Cambria Math" panose="02040503050406030204" pitchFamily="18" charset="0"/>
                                    </a:rPr>
                                    <m:t>,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  <m:acc>
                                <m:accPr>
                                  <m:chr m:val="⃗"/>
                                  <m:ctrlPr>
                                    <a:rPr lang="en-US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i="1">
                                      <a:latin typeface="Cambria Math" panose="02040503050406030204" pitchFamily="18" charset="0"/>
                                    </a:rPr>
                                    <m:t>𝑆</m:t>
                                  </m:r>
                                </m:e>
                              </m:acc>
                            </m:num>
                            <m:den>
                              <m:sSup>
                                <m:sSupPr>
                                  <m:ctrlP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i="1" dirty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i="1" dirty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en-US" i="1" dirty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en-US" i="1" dirty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(</m:t>
                          </m:r>
                          <m:acc>
                            <m:accPr>
                              <m:chr m:val="⃗"/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i="1" dirty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⃗"/>
                                  <m:ctrlP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i="1" dirty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)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52E8819B-1560-D969-24EB-0ACA8D2E1B4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3993" y="4367836"/>
                <a:ext cx="11436390" cy="1894493"/>
              </a:xfrm>
              <a:prstGeom prst="rect">
                <a:avLst/>
              </a:prstGeom>
              <a:blipFill>
                <a:blip r:embed="rId8"/>
                <a:stretch>
                  <a:fillRect l="-320" t="-161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155033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A523FB9-3E10-F139-037F-13214CFC73A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E2DED6E8-2DDE-4869-CC9F-F332FEC22C28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>
              <a:xfrm>
                <a:off x="838200" y="282535"/>
                <a:ext cx="10515600" cy="305633"/>
              </a:xfrm>
            </p:spPr>
            <p:txBody>
              <a:bodyPr>
                <a:normAutofit fontScale="90000"/>
              </a:bodyPr>
              <a:lstStyle/>
              <a:p>
                <a:r>
                  <a:rPr lang="en-US" sz="2800" dirty="0"/>
                  <a:t>Same setup as before, but a cavity is present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8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8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sz="2800" dirty="0"/>
              </a:p>
            </p:txBody>
          </p:sp>
        </mc:Choice>
        <mc:Fallback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E2DED6E8-2DDE-4869-CC9F-F332FEC22C2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xfrm>
                <a:off x="838200" y="282535"/>
                <a:ext cx="10515600" cy="305633"/>
              </a:xfrm>
              <a:blipFill>
                <a:blip r:embed="rId2"/>
                <a:stretch>
                  <a:fillRect l="-986" t="-48000" b="-72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Rectangle 4">
            <a:extLst>
              <a:ext uri="{FF2B5EF4-FFF2-40B4-BE49-F238E27FC236}">
                <a16:creationId xmlns:a16="http://schemas.microsoft.com/office/drawing/2014/main" id="{4A7ADAB9-D023-0439-1E9A-74D38CE422B2}"/>
              </a:ext>
            </a:extLst>
          </p:cNvPr>
          <p:cNvSpPr/>
          <p:nvPr/>
        </p:nvSpPr>
        <p:spPr>
          <a:xfrm>
            <a:off x="684326" y="979293"/>
            <a:ext cx="3911272" cy="2495427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B846E47C-D1E3-56DD-E79E-C510C0ECD71E}"/>
              </a:ext>
            </a:extLst>
          </p:cNvPr>
          <p:cNvSpPr/>
          <p:nvPr/>
        </p:nvSpPr>
        <p:spPr>
          <a:xfrm>
            <a:off x="678426" y="1763908"/>
            <a:ext cx="3916452" cy="893490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84B7E23B-8E34-23EA-987A-4FBE6FFF477D}"/>
                  </a:ext>
                </a:extLst>
              </p:cNvPr>
              <p:cNvSpPr txBox="1"/>
              <p:nvPr/>
            </p:nvSpPr>
            <p:spPr>
              <a:xfrm>
                <a:off x="678426" y="910567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84B7E23B-8E34-23EA-987A-4FBE6FFF477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426" y="910567"/>
                <a:ext cx="749217" cy="400110"/>
              </a:xfrm>
              <a:prstGeom prst="rect">
                <a:avLst/>
              </a:prstGeom>
              <a:blipFill>
                <a:blip r:embed="rId3"/>
                <a:stretch>
                  <a:fillRect b="-75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486CA3B2-86FC-F074-C761-94C6D1587EFC}"/>
                  </a:ext>
                </a:extLst>
              </p:cNvPr>
              <p:cNvSpPr txBox="1"/>
              <p:nvPr/>
            </p:nvSpPr>
            <p:spPr>
              <a:xfrm>
                <a:off x="678425" y="2262402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486CA3B2-86FC-F074-C761-94C6D1587EF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8425" y="2262402"/>
                <a:ext cx="749217" cy="400110"/>
              </a:xfrm>
              <a:prstGeom prst="rect">
                <a:avLst/>
              </a:prstGeom>
              <a:blipFill>
                <a:blip r:embed="rId4"/>
                <a:stretch>
                  <a:fillRect b="-75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4AE09AE4-9015-DCA4-79A2-A82A32ED468F}"/>
                  </a:ext>
                </a:extLst>
              </p:cNvPr>
              <p:cNvSpPr txBox="1"/>
              <p:nvPr/>
            </p:nvSpPr>
            <p:spPr>
              <a:xfrm>
                <a:off x="636147" y="3100138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b>
                      </m:sSub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, </m:t>
                          </m:r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4AE09AE4-9015-DCA4-79A2-A82A32ED46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6147" y="3100138"/>
                <a:ext cx="749217" cy="400110"/>
              </a:xfrm>
              <a:prstGeom prst="rect">
                <a:avLst/>
              </a:prstGeom>
              <a:blipFill>
                <a:blip r:embed="rId5"/>
                <a:stretch>
                  <a:fillRect b="-76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B314510A-0BE6-6045-C5BC-AE6A6C40839D}"/>
                  </a:ext>
                </a:extLst>
              </p:cNvPr>
              <p:cNvSpPr txBox="1"/>
              <p:nvPr/>
            </p:nvSpPr>
            <p:spPr>
              <a:xfrm>
                <a:off x="3279058" y="1368290"/>
                <a:ext cx="749217" cy="43768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𝑑</m:t>
                      </m:r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</m:acc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21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B314510A-0BE6-6045-C5BC-AE6A6C40839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79058" y="1368290"/>
                <a:ext cx="749217" cy="437684"/>
              </a:xfrm>
              <a:prstGeom prst="rect">
                <a:avLst/>
              </a:prstGeom>
              <a:blipFill>
                <a:blip r:embed="rId6"/>
                <a:stretch>
                  <a:fillRect t="-19444" r="-1138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FBC6EDCE-6653-BF83-514C-F0CE570D5DCF}"/>
              </a:ext>
            </a:extLst>
          </p:cNvPr>
          <p:cNvCxnSpPr/>
          <p:nvPr/>
        </p:nvCxnSpPr>
        <p:spPr>
          <a:xfrm flipV="1">
            <a:off x="3091262" y="1368290"/>
            <a:ext cx="0" cy="395617"/>
          </a:xfrm>
          <a:prstGeom prst="straightConnector1">
            <a:avLst/>
          </a:prstGeom>
          <a:ln w="34925"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CE541823-44A1-A2AE-FB3F-A5B80DCD74E1}"/>
              </a:ext>
            </a:extLst>
          </p:cNvPr>
          <p:cNvCxnSpPr>
            <a:cxnSpLocks/>
          </p:cNvCxnSpPr>
          <p:nvPr/>
        </p:nvCxnSpPr>
        <p:spPr>
          <a:xfrm>
            <a:off x="3091262" y="2666509"/>
            <a:ext cx="0" cy="455233"/>
          </a:xfrm>
          <a:prstGeom prst="straightConnector1">
            <a:avLst/>
          </a:prstGeom>
          <a:ln w="34925"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EE8DA8-43B6-00E3-BF9E-465A0859DE6E}"/>
                  </a:ext>
                </a:extLst>
              </p:cNvPr>
              <p:cNvSpPr txBox="1"/>
              <p:nvPr/>
            </p:nvSpPr>
            <p:spPr>
              <a:xfrm>
                <a:off x="3201386" y="2735962"/>
                <a:ext cx="749217" cy="43768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b="0" i="1" smtClean="0">
                          <a:latin typeface="Cambria Math" panose="02040503050406030204" pitchFamily="18" charset="0"/>
                        </a:rPr>
                        <m:t>𝑑</m:t>
                      </m:r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</m:acc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23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1DEE8DA8-43B6-00E3-BF9E-465A0859DE6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01386" y="2735962"/>
                <a:ext cx="749217" cy="437684"/>
              </a:xfrm>
              <a:prstGeom prst="rect">
                <a:avLst/>
              </a:prstGeom>
              <a:blipFill>
                <a:blip r:embed="rId7"/>
                <a:stretch>
                  <a:fillRect t="-19444" r="-1219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887F438-3889-2B0B-A5FE-84E451B6DCB8}"/>
                  </a:ext>
                </a:extLst>
              </p:cNvPr>
              <p:cNvSpPr txBox="1"/>
              <p:nvPr/>
            </p:nvSpPr>
            <p:spPr>
              <a:xfrm>
                <a:off x="4849274" y="801879"/>
                <a:ext cx="7342726" cy="30024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Volume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dirty="0"/>
                  <a:t> now has an additional surface shared with the cavity, which has a material with density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𝑐</m:t>
                        </m:r>
                      </m:sub>
                    </m:sSub>
                  </m:oMath>
                </a14:m>
                <a:r>
                  <a:rPr lang="en-US" dirty="0"/>
                  <a:t> 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Hence, besides the surface terms mentioned in the previous slide, we get a surface integral as:</a:t>
                </a:r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𝛿</m:t>
                      </m:r>
                      <m:sSub>
                        <m:sSubPr>
                          <m:ctrlPr>
                            <a:rPr lang="en-US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𝑎</m:t>
                              </m:r>
                            </m:e>
                          </m:acc>
                        </m:e>
                        <m:sub>
                          <m:sSub>
                            <m:sSubPr>
                              <m:ctrlP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  <m:sub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𝐶</m:t>
                              </m:r>
                            </m:sub>
                          </m:sSub>
                        </m:sub>
                      </m:s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=−</m:t>
                      </m:r>
                      <m:r>
                        <a:rPr lang="en-US" i="1" dirty="0">
                          <a:latin typeface="Cambria Math" panose="02040503050406030204" pitchFamily="18" charset="0"/>
                        </a:rPr>
                        <m:t>𝐺</m:t>
                      </m:r>
                      <m:sSub>
                        <m:sSubPr>
                          <m:ctrlPr>
                            <a:rPr lang="en-US" i="1" dirty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𝑐</m:t>
                          </m:r>
                        </m:sub>
                      </m:sSub>
                      <m:nary>
                        <m:naryPr>
                          <m:supHide m:val="on"/>
                          <m:ctrlPr>
                            <a:rPr lang="en-US" i="1" dirty="0">
                              <a:latin typeface="Cambria Math" panose="02040503050406030204" pitchFamily="18" charset="0"/>
                            </a:rPr>
                          </m:ctrlPr>
                        </m:naryPr>
                        <m:sub>
                          <m:sSub>
                            <m:sSubPr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i="1" dirty="0">
                                  <a:latin typeface="Cambria Math" panose="02040503050406030204" pitchFamily="18" charset="0"/>
                                </a:rPr>
                                <m:t>𝑆</m:t>
                              </m:r>
                            </m:e>
                            <m:sub>
                              <m:r>
                                <a:rPr lang="en-US" b="0" i="1" dirty="0" smtClean="0">
                                  <a:latin typeface="Cambria Math" panose="02040503050406030204" pitchFamily="18" charset="0"/>
                                </a:rPr>
                                <m:t>21</m:t>
                              </m:r>
                            </m:sub>
                          </m:sSub>
                        </m:sub>
                        <m:sup/>
                        <m:e>
                          <m:f>
                            <m:fPr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acc>
                                <m:accPr>
                                  <m:chr m:val="⃗"/>
                                  <m:ctrlP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  <m:t>𝜉</m:t>
                                  </m:r>
                                </m:e>
                              </m:acc>
                              <m:d>
                                <m:dPr>
                                  <m:ctrlPr>
                                    <a:rPr lang="en-US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acc>
                                    <m:accPr>
                                      <m:chr m:val="⃗"/>
                                      <m:ctrlPr>
                                        <a:rPr lang="en-US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i="1">
                                          <a:latin typeface="Cambria Math" panose="02040503050406030204" pitchFamily="18" charset="0"/>
                                        </a:rPr>
                                        <m:t>𝑟</m:t>
                                      </m:r>
                                    </m:e>
                                  </m:acc>
                                  <m:r>
                                    <a:rPr lang="en-US" i="1">
                                      <a:latin typeface="Cambria Math" panose="02040503050406030204" pitchFamily="18" charset="0"/>
                                    </a:rPr>
                                    <m:t>,</m:t>
                                  </m:r>
                                  <m:r>
                                    <a:rPr lang="en-US" i="1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  <m:acc>
                                <m:accPr>
                                  <m:chr m:val="⃗"/>
                                  <m:ctrlPr>
                                    <a:rPr lang="en-US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i="1">
                                      <a:latin typeface="Cambria Math" panose="02040503050406030204" pitchFamily="18" charset="0"/>
                                    </a:rPr>
                                    <m:t>𝑆</m:t>
                                  </m:r>
                                </m:e>
                              </m:acc>
                            </m:num>
                            <m:den>
                              <m:sSup>
                                <m:sSupPr>
                                  <m:ctrlP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d>
                                    <m:dPr>
                                      <m:begChr m:val="|"/>
                                      <m:endChr m:val="|"/>
                                      <m:ctrlPr>
                                        <a:rPr lang="en-US" i="1" dirty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acc>
                                        <m:accPr>
                                          <m:chr m:val="⃗"/>
                                          <m:ctrlP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accPr>
                                        <m:e>
                                          <m: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  <m:t>𝑟</m:t>
                                          </m:r>
                                        </m:e>
                                      </m:acc>
                                      <m:r>
                                        <a:rPr lang="en-US" i="1" dirty="0">
                                          <a:latin typeface="Cambria Math" panose="02040503050406030204" pitchFamily="18" charset="0"/>
                                        </a:rPr>
                                        <m:t>−</m:t>
                                      </m:r>
                                      <m:sSub>
                                        <m:sSubPr>
                                          <m:ctrlP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acc>
                                            <m:accPr>
                                              <m:chr m:val="⃗"/>
                                              <m:ctrlPr>
                                                <a:rPr lang="en-US" i="1" dirty="0">
                                                  <a:latin typeface="Cambria Math" panose="02040503050406030204" pitchFamily="18" charset="0"/>
                                                </a:rPr>
                                              </m:ctrlPr>
                                            </m:accPr>
                                            <m:e>
                                              <m:r>
                                                <a:rPr lang="en-US" i="1" dirty="0">
                                                  <a:latin typeface="Cambria Math" panose="02040503050406030204" pitchFamily="18" charset="0"/>
                                                </a:rPr>
                                                <m:t>𝑟</m:t>
                                              </m:r>
                                            </m:e>
                                          </m:acc>
                                        </m:e>
                                        <m:sub>
                                          <m:r>
                                            <a:rPr lang="en-US" i="1" dirty="0">
                                              <a:latin typeface="Cambria Math" panose="02040503050406030204" pitchFamily="18" charset="0"/>
                                            </a:rPr>
                                            <m:t>0</m:t>
                                          </m:r>
                                        </m:sub>
                                      </m:sSub>
                                    </m:e>
                                  </m:d>
                                </m:e>
                                <m:sup>
                                  <m: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</m:den>
                          </m:f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(</m:t>
                          </m:r>
                          <m:acc>
                            <m:accPr>
                              <m:chr m:val="⃗"/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i="1" dirty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i="1" dirty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⃗"/>
                                  <m:ctrlP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i="1" dirty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i="1" dirty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  <m:r>
                            <a:rPr lang="en-US" i="1" dirty="0">
                              <a:latin typeface="Cambria Math" panose="02040503050406030204" pitchFamily="18" charset="0"/>
                            </a:rPr>
                            <m:t>)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If the density of the material inside the cavity is close to zero, then we don’t have a separate cavity surface contribution</a:t>
                </a:r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887F438-3889-2B0B-A5FE-84E451B6DCB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49274" y="801879"/>
                <a:ext cx="7342726" cy="3002489"/>
              </a:xfrm>
              <a:prstGeom prst="rect">
                <a:avLst/>
              </a:prstGeom>
              <a:blipFill>
                <a:blip r:embed="rId8"/>
                <a:stretch>
                  <a:fillRect l="-498" t="-1016" r="-1162" b="-243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FC4B5FBA-4395-8DC5-F22B-7FA424A59830}"/>
                  </a:ext>
                </a:extLst>
              </p:cNvPr>
              <p:cNvSpPr txBox="1"/>
              <p:nvPr/>
            </p:nvSpPr>
            <p:spPr>
              <a:xfrm>
                <a:off x="501691" y="4342462"/>
                <a:ext cx="11436390" cy="17919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Note that there is no surface term like </a:t>
                </a:r>
                <a14:m>
                  <m:oMath xmlns:m="http://schemas.openxmlformats.org/officeDocument/2006/math">
                    <m:r>
                      <a:rPr lang="en-US" i="1" dirty="0">
                        <a:latin typeface="Cambria Math" panose="02040503050406030204" pitchFamily="18" charset="0"/>
                      </a:rPr>
                      <m:t>𝐺</m:t>
                    </m:r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𝜌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nary>
                      <m:naryPr>
                        <m:supHide m:val="on"/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𝑆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𝑐</m:t>
                            </m:r>
                          </m:sub>
                        </m:sSub>
                      </m:sub>
                      <m:sup/>
                      <m:e>
                        <m:f>
                          <m:f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acc>
                              <m:accPr>
                                <m:chr m:val="⃗"/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𝜉</m:t>
                                </m:r>
                              </m:e>
                            </m:acc>
                            <m:d>
                              <m:dPr>
                                <m:ctrlPr>
                                  <a:rPr lang="en-US" i="1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i="1">
                                        <a:latin typeface="Cambria Math" panose="02040503050406030204" pitchFamily="18" charset="0"/>
                                      </a:rPr>
                                      <m:t>𝑟</m:t>
                                    </m:r>
                                  </m:e>
                                </m:acc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𝑡</m:t>
                                </m:r>
                              </m:e>
                            </m:d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⋅</m:t>
                            </m:r>
                            <m:r>
                              <a:rPr lang="en-US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acc>
                              <m:accPr>
                                <m:chr m:val="⃗"/>
                                <m:ctrlPr>
                                  <a:rPr lang="en-US" i="1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latin typeface="Cambria Math" panose="02040503050406030204" pitchFamily="18" charset="0"/>
                                  </a:rPr>
                                  <m:t>𝑆</m:t>
                                </m:r>
                              </m:e>
                            </m:acc>
                          </m:num>
                          <m:den>
                            <m:sSup>
                              <m:sSupPr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d>
                                  <m:dPr>
                                    <m:begChr m:val="|"/>
                                    <m:endChr m:val="|"/>
                                    <m:ctrlPr>
                                      <a:rPr lang="en-US" i="1" dirty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acc>
                                      <m:accPr>
                                        <m:chr m:val="⃗"/>
                                        <m:ctrlP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accPr>
                                      <m:e>
                                        <m: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  <m:t>𝑟</m:t>
                                        </m:r>
                                      </m:e>
                                    </m:acc>
                                    <m:r>
                                      <a:rPr lang="en-US" i="1" dirty="0">
                                        <a:latin typeface="Cambria Math" panose="02040503050406030204" pitchFamily="18" charset="0"/>
                                      </a:rPr>
                                      <m:t>−</m:t>
                                    </m:r>
                                    <m:sSub>
                                      <m:sSubPr>
                                        <m:ctrlP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acc>
                                          <m:accPr>
                                            <m:chr m:val="⃗"/>
                                            <m:ctrlPr>
                                              <a:rPr lang="en-US" i="1" dirty="0">
                                                <a:latin typeface="Cambria Math" panose="02040503050406030204" pitchFamily="18" charset="0"/>
                                              </a:rPr>
                                            </m:ctrlPr>
                                          </m:accPr>
                                          <m:e>
                                            <m:r>
                                              <a:rPr lang="en-US" i="1" dirty="0">
                                                <a:latin typeface="Cambria Math" panose="02040503050406030204" pitchFamily="18" charset="0"/>
                                              </a:rPr>
                                              <m:t>𝑟</m:t>
                                            </m:r>
                                          </m:e>
                                        </m:acc>
                                      </m:e>
                                      <m:sub>
                                        <m:r>
                                          <a:rPr lang="en-US" i="1" dirty="0">
                                            <a:latin typeface="Cambria Math" panose="02040503050406030204" pitchFamily="18" charset="0"/>
                                          </a:rPr>
                                          <m:t>0</m:t>
                                        </m:r>
                                      </m:sub>
                                    </m:sSub>
                                  </m:e>
                                </m:d>
                              </m:e>
                              <m:sup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3</m:t>
                                </m:r>
                              </m:sup>
                            </m:sSup>
                          </m:den>
                        </m:f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(</m:t>
                        </m:r>
                        <m:acc>
                          <m:accPr>
                            <m:chr m:val="⃗"/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i="1" dirty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i="1" dirty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r>
                          <a:rPr lang="en-US" i="1" dirty="0">
                            <a:latin typeface="Cambria Math" panose="02040503050406030204" pitchFamily="18" charset="0"/>
                          </a:rPr>
                          <m:t>)</m:t>
                        </m:r>
                      </m:e>
                    </m:nary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surface term arises from manipulation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∇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⋅</m:t>
                    </m:r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</m:oMath>
                </a14:m>
                <a:r>
                  <a:rPr lang="en-US" dirty="0"/>
                  <a:t>, since the displacement field does not live inside the cavity we don’t get such a term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only modification in the result is due to the missing volume which comes from the volume integral</a:t>
                </a:r>
              </a:p>
            </p:txBody>
          </p:sp>
        </mc:Choice>
        <mc:Fallback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FC4B5FBA-4395-8DC5-F22B-7FA424A5983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1691" y="4342462"/>
                <a:ext cx="11436390" cy="1791965"/>
              </a:xfrm>
              <a:prstGeom prst="rect">
                <a:avLst/>
              </a:prstGeom>
              <a:blipFill>
                <a:blip r:embed="rId9"/>
                <a:stretch>
                  <a:fillRect l="-320" b="-476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Oval 2">
            <a:extLst>
              <a:ext uri="{FF2B5EF4-FFF2-40B4-BE49-F238E27FC236}">
                <a16:creationId xmlns:a16="http://schemas.microsoft.com/office/drawing/2014/main" id="{CF365FA3-467F-467C-50E7-3938226E7177}"/>
              </a:ext>
            </a:extLst>
          </p:cNvPr>
          <p:cNvSpPr/>
          <p:nvPr/>
        </p:nvSpPr>
        <p:spPr>
          <a:xfrm>
            <a:off x="2238444" y="1843024"/>
            <a:ext cx="772816" cy="619433"/>
          </a:xfrm>
          <a:prstGeom prst="ellipse">
            <a:avLst/>
          </a:prstGeom>
          <a:solidFill>
            <a:schemeClr val="bg1">
              <a:lumMod val="9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757A242C-A17D-DFD5-8188-B74C65ED1ADC}"/>
                  </a:ext>
                </a:extLst>
              </p:cNvPr>
              <p:cNvSpPr txBox="1"/>
              <p:nvPr/>
            </p:nvSpPr>
            <p:spPr>
              <a:xfrm>
                <a:off x="2087388" y="1983264"/>
                <a:ext cx="749217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e>
                        <m:sub>
                          <m:r>
                            <a:rPr lang="en-US" sz="2000" b="0" i="1" smtClean="0">
                              <a:latin typeface="Cambria Math" panose="02040503050406030204" pitchFamily="18" charset="0"/>
                            </a:rPr>
                            <m:t>𝑐</m:t>
                          </m:r>
                        </m:sub>
                      </m:sSub>
                    </m:oMath>
                  </m:oMathPara>
                </a14:m>
                <a:endParaRPr lang="en-US" sz="2000" dirty="0"/>
              </a:p>
            </p:txBody>
          </p:sp>
        </mc:Choice>
        <mc:Fallback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757A242C-A17D-DFD5-8188-B74C65ED1AD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87388" y="1983264"/>
                <a:ext cx="749217" cy="400110"/>
              </a:xfrm>
              <a:prstGeom prst="rect">
                <a:avLst/>
              </a:prstGeom>
              <a:blipFill>
                <a:blip r:embed="rId10"/>
                <a:stretch>
                  <a:fillRect b="-757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9546622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762CAF7-F865-A79E-DE83-3D799BD3002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378CC1F-9B60-3E95-1381-4D39BF7273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Plane waves in homogeneous half space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552F0C2F-3F2D-B7A7-A5C9-8716F9F2EBED}"/>
                  </a:ext>
                </a:extLst>
              </p:cNvPr>
              <p:cNvSpPr txBox="1"/>
              <p:nvPr/>
            </p:nvSpPr>
            <p:spPr>
              <a:xfrm>
                <a:off x="501691" y="689792"/>
                <a:ext cx="11690309" cy="248824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P-wave displacement field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  <m:d>
                      <m:d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</m:d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=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𝐴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m:rPr>
                        <m:sty m:val="p"/>
                      </m:rPr>
                      <a:rPr lang="en-US" b="0" i="0" dirty="0" smtClean="0">
                        <a:latin typeface="Cambria Math" panose="02040503050406030204" pitchFamily="18" charset="0"/>
                      </a:rPr>
                      <m:t>exp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⁡(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𝑖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𝜔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−</m:t>
                    </m:r>
                    <m:acc>
                      <m:accPr>
                        <m:chr m:val="⃗"/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𝑘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⋅</m:t>
                    </m:r>
                    <m:acc>
                      <m:accPr>
                        <m:chr m:val="⃗"/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))) </m:t>
                    </m:r>
                    <m:acc>
                      <m:accPr>
                        <m:chr m:val="̂"/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𝑘</m:t>
                        </m:r>
                      </m:e>
                    </m:acc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𝑘</m:t>
                        </m:r>
                      </m:e>
                    </m:acc>
                  </m:oMath>
                </a14:m>
                <a:r>
                  <a:rPr lang="en-US" dirty="0"/>
                  <a:t> is the wavenumber vector with </a:t>
                </a:r>
                <a14:m>
                  <m:oMath xmlns:m="http://schemas.openxmlformats.org/officeDocument/2006/math">
                    <m:d>
                      <m:dPr>
                        <m:begChr m:val="|"/>
                        <m:endChr m:val="|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acc>
                          <m:accPr>
                            <m:chr m:val="⃗"/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𝑘</m:t>
                            </m:r>
                          </m:e>
                        </m:acc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𝜔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𝑣</m:t>
                    </m:r>
                  </m:oMath>
                </a14:m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acc>
                      <m:accPr>
                        <m:chr m:val="̂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𝑘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=(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𝑐𝑜𝑠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  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  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𝑐𝑜𝑠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S-V wave unit displacement vector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acc>
                      <m:accPr>
                        <m:chr m:val="̂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𝑘</m:t>
                        </m:r>
                      </m:e>
                    </m:acc>
                    <m:r>
                      <a:rPr lang="en-US" b="0" i="1" smtClean="0">
                        <a:latin typeface="Cambria Math" panose="02040503050406030204" pitchFamily="18" charset="0"/>
                      </a:rPr>
                      <m:t>=(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𝑐𝑜𝑠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𝑐𝑜𝑠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, 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𝑐𝑜𝑠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,  −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𝜃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  <a:p>
                <a:pPr lvl="1"/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S-H wave unit displacement vector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acc>
                      <m:accPr>
                        <m:chr m:val="̂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𝑘</m:t>
                        </m:r>
                      </m:e>
                    </m:acc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=(−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𝑠𝑖𝑛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  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𝑐𝑜𝑠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𝜙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  0)</m:t>
                    </m:r>
                  </m:oMath>
                </a14:m>
                <a:endParaRPr lang="en-US" dirty="0"/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552F0C2F-3F2D-B7A7-A5C9-8716F9F2EBE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1691" y="689792"/>
                <a:ext cx="11690309" cy="2488245"/>
              </a:xfrm>
              <a:prstGeom prst="rect">
                <a:avLst/>
              </a:prstGeom>
              <a:blipFill>
                <a:blip r:embed="rId2"/>
                <a:stretch>
                  <a:fillRect l="-313" t="-2451" b="-196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2" name="Picture 21" descr="A graph of a graph of a wave&#10;&#10;AI-generated content may be incorrect.">
            <a:extLst>
              <a:ext uri="{FF2B5EF4-FFF2-40B4-BE49-F238E27FC236}">
                <a16:creationId xmlns:a16="http://schemas.microsoft.com/office/drawing/2014/main" id="{CEB570E7-B316-0C67-E618-550776DAF5C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23" r="7127"/>
          <a:stretch/>
        </p:blipFill>
        <p:spPr>
          <a:xfrm>
            <a:off x="6152211" y="3214590"/>
            <a:ext cx="5074262" cy="3571809"/>
          </a:xfrm>
          <a:prstGeom prst="rect">
            <a:avLst/>
          </a:prstGeom>
        </p:spPr>
      </p:pic>
      <p:pic>
        <p:nvPicPr>
          <p:cNvPr id="24" name="Picture 23" descr="A graph of a wave&#10;&#10;AI-generated content may be incorrect.">
            <a:extLst>
              <a:ext uri="{FF2B5EF4-FFF2-40B4-BE49-F238E27FC236}">
                <a16:creationId xmlns:a16="http://schemas.microsoft.com/office/drawing/2014/main" id="{B089C1B1-BF90-1744-E947-715D3766A23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23" r="6610"/>
          <a:stretch/>
        </p:blipFill>
        <p:spPr>
          <a:xfrm>
            <a:off x="895886" y="3224497"/>
            <a:ext cx="5074262" cy="35519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10523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AA9E4E9-6890-A729-EB06-391AEA1094D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E5B487-DDDA-2A1A-EAEE-140191585B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NN from P-waves in +x direction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A66A88F4-2202-385A-7773-8522AED72B41}"/>
                  </a:ext>
                </a:extLst>
              </p:cNvPr>
              <p:cNvSpPr txBox="1"/>
              <p:nvPr/>
            </p:nvSpPr>
            <p:spPr>
              <a:xfrm>
                <a:off x="501691" y="689792"/>
                <a:ext cx="11690309" cy="194335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Integration domain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𝜖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−4000, 4000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𝑧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𝜖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0,−8000</m:t>
                        </m:r>
                      </m:e>
                    </m:d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Cavity at depth of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250 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r>
                  <a:rPr lang="en-US" dirty="0"/>
                  <a:t>, radius of cavity is not important for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𝜆</m:t>
                        </m:r>
                      </m:den>
                    </m:f>
                    <m:r>
                      <a:rPr lang="en-US" b="0" i="1" smtClean="0">
                        <a:latin typeface="Cambria Math" panose="02040503050406030204" pitchFamily="18" charset="0"/>
                      </a:rPr>
                      <m:t>≪1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P-wave velocity =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4000 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s</m:t>
                    </m:r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=2800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kg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en-US" b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3</m:t>
                        </m:r>
                      </m:sup>
                    </m:sSup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𝐴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=1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/√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Hz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 err="1"/>
                  <a:t>Eqn</a:t>
                </a:r>
                <a:r>
                  <a:rPr lang="en-US" dirty="0"/>
                  <a:t> used for NN from body waves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𝛿</m:t>
                    </m:r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𝑎</m:t>
                        </m:r>
                      </m:e>
                    </m:acc>
                    <m:d>
                      <m:d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</m:d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=4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𝜌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(2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𝜉</m:t>
                            </m:r>
                          </m:e>
                        </m:acc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𝑃</m:t>
                        </m:r>
                      </m:sub>
                    </m:sSub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(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)−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𝜉</m:t>
                            </m:r>
                          </m:e>
                        </m:acc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𝑆</m:t>
                        </m:r>
                      </m:sub>
                    </m:sSub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(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))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only P-waves, this reduces to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8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𝜉</m:t>
                        </m:r>
                      </m:e>
                    </m:acc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dirty="0"/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A66A88F4-2202-385A-7773-8522AED72B4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1691" y="689792"/>
                <a:ext cx="11690309" cy="1943353"/>
              </a:xfrm>
              <a:prstGeom prst="rect">
                <a:avLst/>
              </a:prstGeom>
              <a:blipFill>
                <a:blip r:embed="rId2"/>
                <a:stretch>
                  <a:fillRect l="-313" t="-1254" b="-47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 descr="A screenshot of a graph&#10;&#10;AI-generated content may be incorrect.">
            <a:extLst>
              <a:ext uri="{FF2B5EF4-FFF2-40B4-BE49-F238E27FC236}">
                <a16:creationId xmlns:a16="http://schemas.microsoft.com/office/drawing/2014/main" id="{1A93F613-74F4-80BA-DE4D-5874A41697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52" r="8403"/>
          <a:stretch/>
        </p:blipFill>
        <p:spPr>
          <a:xfrm>
            <a:off x="966511" y="2725659"/>
            <a:ext cx="10258978" cy="40798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498937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1DF6EFF-889E-7D5B-81ED-2237CC03178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E1BB3C-1699-5C06-6558-116CF88564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NN from SH-waves in +x direction, displacement field in +y direction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D2B206CC-C1D0-591E-9D24-391060B5E247}"/>
                  </a:ext>
                </a:extLst>
              </p:cNvPr>
              <p:cNvSpPr txBox="1"/>
              <p:nvPr/>
            </p:nvSpPr>
            <p:spPr>
              <a:xfrm>
                <a:off x="324465" y="689792"/>
                <a:ext cx="5085243" cy="550246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Integration domain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𝜖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−4000, 4000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𝑧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𝜖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0,−8000</m:t>
                        </m:r>
                      </m:e>
                    </m:d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Cavity at depth of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250 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r>
                  <a:rPr lang="en-US" dirty="0"/>
                  <a:t>,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S-wave velocity =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</a:rPr>
                      <m:t>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000 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s</m:t>
                    </m:r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=2800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kg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en-US" b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3</m:t>
                        </m:r>
                      </m:sup>
                    </m:sSup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𝐴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=1</m:t>
                    </m:r>
                    <m:f>
                      <m:fPr>
                        <m:ctrlPr>
                          <a:rPr lang="en-US" b="0" i="0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</m:t>
                        </m:r>
                      </m:num>
                      <m:den>
                        <m:rad>
                          <m:radPr>
                            <m:degHide m:val="on"/>
                            <m:ctrlPr>
                              <a:rPr lang="en-US" b="0" i="0" smtClean="0">
                                <a:latin typeface="Cambria Math" panose="02040503050406030204" pitchFamily="18" charset="0"/>
                              </a:rPr>
                            </m:ctrlPr>
                          </m:radPr>
                          <m:deg/>
                          <m:e>
                            <m:r>
                              <m:rPr>
                                <m:sty m:val="p"/>
                              </m:rPr>
                              <a:rPr lang="en-US" b="0" i="0" smtClean="0">
                                <a:latin typeface="Cambria Math" panose="02040503050406030204" pitchFamily="18" charset="0"/>
                              </a:rPr>
                              <m:t>Hz</m:t>
                            </m:r>
                          </m:e>
                        </m:rad>
                      </m:den>
                    </m:f>
                  </m:oMath>
                </a14:m>
                <a:endParaRPr lang="en-US" b="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For only S-waves,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𝛿</m:t>
                    </m:r>
                    <m:acc>
                      <m:accPr>
                        <m:chr m:val="⃗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𝑎</m:t>
                        </m:r>
                      </m:e>
                    </m:acc>
                    <m:d>
                      <m:d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</m:e>
                            </m:acc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</m:d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/>
                  <a:t>reduces to</a:t>
                </a:r>
              </a:p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dirty="0" smtClean="0">
                          <a:latin typeface="Cambria Math" panose="02040503050406030204" pitchFamily="18" charset="0"/>
                        </a:rPr>
                        <m:t>4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𝜋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/3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𝐺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𝜌</m:t>
                      </m:r>
                      <m:acc>
                        <m:accPr>
                          <m:chr m:val="⃗"/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𝜉</m:t>
                          </m:r>
                        </m:e>
                      </m:acc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en-US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⃗"/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</m:acc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,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n-US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dirty="0"/>
              </a:p>
              <a:p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A SH wave in an infinite medium produces no NN, in this case the NN is due to the missing volume in the cavity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Note that even if we made the cavity deep enough to recreate NN from an infinite medium you don’t get NN = 0, which is because of the domain discretization</a:t>
                </a:r>
              </a:p>
              <a:p>
                <a:endParaRPr lang="en-US" b="0" i="1" dirty="0">
                  <a:latin typeface="Cambria Math" panose="02040503050406030204" pitchFamily="18" charset="0"/>
                </a:endParaRPr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D2B206CC-C1D0-591E-9D24-391060B5E24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465" y="689792"/>
                <a:ext cx="5085243" cy="5502468"/>
              </a:xfrm>
              <a:prstGeom prst="rect">
                <a:avLst/>
              </a:prstGeom>
              <a:blipFill>
                <a:blip r:embed="rId2"/>
                <a:stretch>
                  <a:fillRect l="-719" t="-443" r="-179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" name="Picture 4" descr="A graph of a graph showing a number of frequency&#10;&#10;AI-generated content may be incorrect.">
            <a:extLst>
              <a:ext uri="{FF2B5EF4-FFF2-40B4-BE49-F238E27FC236}">
                <a16:creationId xmlns:a16="http://schemas.microsoft.com/office/drawing/2014/main" id="{01B3A1C8-9468-5252-032D-9D6013AE507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45" t="2323" r="14936"/>
          <a:stretch/>
        </p:blipFill>
        <p:spPr>
          <a:xfrm>
            <a:off x="5312861" y="1351153"/>
            <a:ext cx="6040939" cy="48170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954115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CB806E7-8175-AE24-602D-8CEBFD9CA09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1007AA3-DBF7-74D1-80EC-B348494216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NN from SV-waves in +x direction, displacement field in +z direction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86CDDA45-38EB-B99E-1175-13F9FD7A5DC0}"/>
                  </a:ext>
                </a:extLst>
              </p:cNvPr>
              <p:cNvSpPr txBox="1"/>
              <p:nvPr/>
            </p:nvSpPr>
            <p:spPr>
              <a:xfrm>
                <a:off x="501691" y="689792"/>
                <a:ext cx="11690309" cy="153894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Integration domain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𝜖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−4000, 4000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𝑧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𝜖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0,−8000</m:t>
                        </m:r>
                      </m:e>
                    </m:d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Cavity at depth of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250 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</m:oMath>
                </a14:m>
                <a:endParaRPr lang="en-US" b="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S-wave velocity =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</a:rPr>
                      <m:t>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000 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s</m:t>
                    </m:r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=2800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kg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en-US" b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3</m:t>
                        </m:r>
                      </m:sup>
                    </m:sSup>
                  </m:oMath>
                </a14:m>
                <a:r>
                  <a:rPr lang="en-US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𝐴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=1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/√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Hz</m:t>
                    </m:r>
                  </m:oMath>
                </a14:m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observe that NN in x, and z direction is lower than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4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/3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𝐺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𝜌</m:t>
                    </m:r>
                  </m:oMath>
                </a14:m>
                <a:endParaRPr lang="en-US" dirty="0"/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86CDDA45-38EB-B99E-1175-13F9FD7A5DC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1691" y="689792"/>
                <a:ext cx="11690309" cy="1538947"/>
              </a:xfrm>
              <a:prstGeom prst="rect">
                <a:avLst/>
              </a:prstGeom>
              <a:blipFill>
                <a:blip r:embed="rId2"/>
                <a:stretch>
                  <a:fillRect l="-313" t="-1581" b="-27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" name="Picture 4" descr="A graph of lines with dots&#10;&#10;AI-generated content may be incorrect.">
            <a:extLst>
              <a:ext uri="{FF2B5EF4-FFF2-40B4-BE49-F238E27FC236}">
                <a16:creationId xmlns:a16="http://schemas.microsoft.com/office/drawing/2014/main" id="{47BDE567-8836-F0E2-79AD-C70F9100A0E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03" r="7968"/>
          <a:stretch/>
        </p:blipFill>
        <p:spPr>
          <a:xfrm>
            <a:off x="838200" y="2330363"/>
            <a:ext cx="10317972" cy="4032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137383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819D86A-AEB5-9CCF-0658-62366DC7E59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352A99-0F44-65D5-5EBA-578D117BE6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82535"/>
            <a:ext cx="10515600" cy="305633"/>
          </a:xfrm>
        </p:spPr>
        <p:txBody>
          <a:bodyPr>
            <a:normAutofit fontScale="90000"/>
          </a:bodyPr>
          <a:lstStyle/>
          <a:p>
            <a:r>
              <a:rPr lang="en-US" sz="2800" dirty="0"/>
              <a:t>To do’s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949D3C8F-47F6-5E4B-1C09-0F574AB4D6D7}"/>
                  </a:ext>
                </a:extLst>
              </p:cNvPr>
              <p:cNvSpPr txBox="1"/>
              <p:nvPr/>
            </p:nvSpPr>
            <p:spPr>
              <a:xfrm>
                <a:off x="501691" y="689792"/>
                <a:ext cx="11690309" cy="452431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Even if a plane wave model would be applied for EMR we need to know more about the underground wavefield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Joint analysis of a surface seismic array and the underground station at </a:t>
                </a:r>
                <a:r>
                  <a:rPr lang="en-US" dirty="0" err="1"/>
                  <a:t>Terziet</a:t>
                </a: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Estimate P, SV, and SH waves contribution to the underground wavefield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Perform the calculations for  many plane waves (1000 waves per realizations, up to 100 realizations)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A stochastic field will return realistic correlations for the underground displacement field</a:t>
                </a:r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Find  an appropriate way to preserve the underground amplitudes and correlations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Instead of uniform density, use a layered model density</a:t>
                </a:r>
              </a:p>
              <a:p>
                <a:pPr lvl="1"/>
                <a:endParaRPr lang="en-US" dirty="0"/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Will reduce NN further, we assume uniform density of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2800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kg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en-US" b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3</m:t>
                        </m:r>
                      </m:sup>
                    </m:sSup>
                  </m:oMath>
                </a14:m>
                <a:endParaRPr lang="en-US" dirty="0"/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/>
              </a:p>
            </p:txBody>
          </p:sp>
        </mc:Choice>
        <mc:Fallback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949D3C8F-47F6-5E4B-1C09-0F574AB4D6D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1691" y="689792"/>
                <a:ext cx="11690309" cy="4524315"/>
              </a:xfrm>
              <a:prstGeom prst="rect">
                <a:avLst/>
              </a:prstGeom>
              <a:blipFill>
                <a:blip r:embed="rId2"/>
                <a:stretch>
                  <a:fillRect l="-313" t="-53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7512558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1753</TotalTime>
  <Words>1032</Words>
  <Application>Microsoft Office PowerPoint</Application>
  <PresentationFormat>Widescreen</PresentationFormat>
  <Paragraphs>117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5" baseType="lpstr">
      <vt:lpstr>Aptos</vt:lpstr>
      <vt:lpstr>Aptos Display</vt:lpstr>
      <vt:lpstr>Arial</vt:lpstr>
      <vt:lpstr>Cambria Math</vt:lpstr>
      <vt:lpstr>Office Theme</vt:lpstr>
      <vt:lpstr>Newtonian noise estimation from plane waves in simple volumes</vt:lpstr>
      <vt:lpstr>Problem definition</vt:lpstr>
      <vt:lpstr>Key points about the surface term</vt:lpstr>
      <vt:lpstr>Newtonian noise from a layer sandwiched between two other layers</vt:lpstr>
      <vt:lpstr>Same setup as before, but a cavity is present in V_2</vt:lpstr>
      <vt:lpstr>Plane waves in homogeneous half space</vt:lpstr>
      <vt:lpstr>NN from P-waves in +x direction</vt:lpstr>
      <vt:lpstr>NN from SH-waves in +x direction, displacement field in +y direction</vt:lpstr>
      <vt:lpstr>NN from SV-waves in +x direction, displacement field in +z direction</vt:lpstr>
      <vt:lpstr>To do’s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Soumen Koley</dc:creator>
  <cp:lastModifiedBy>Soumen Koley</cp:lastModifiedBy>
  <cp:revision>28</cp:revision>
  <dcterms:created xsi:type="dcterms:W3CDTF">2025-05-18T21:46:08Z</dcterms:created>
  <dcterms:modified xsi:type="dcterms:W3CDTF">2025-05-20T02:59:33Z</dcterms:modified>
</cp:coreProperties>
</file>