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489" r:id="rId2"/>
    <p:sldId id="490" r:id="rId3"/>
    <p:sldId id="491" r:id="rId4"/>
    <p:sldId id="492" r:id="rId5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9E8"/>
    <a:srgbClr val="0858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0" autoAdjust="0"/>
    <p:restoredTop sz="99884" autoAdjust="0"/>
  </p:normalViewPr>
  <p:slideViewPr>
    <p:cSldViewPr>
      <p:cViewPr varScale="1">
        <p:scale>
          <a:sx n="141" d="100"/>
          <a:sy n="141" d="100"/>
        </p:scale>
        <p:origin x="-108" y="-396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576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634" y="-96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11D36-70F8-427F-B82C-104E1A2204EA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5"/>
            <a:ext cx="5618480" cy="3665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1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EEE51-53C5-48B0-84AB-1485003312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976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257FB6-59FF-4E61-89CF-773453A07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4E4F9B-3BBF-4AEA-970D-C6F3B322E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533032-15C1-40BC-B1C8-EF8DA51A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4C07-74D4-4EFF-9E5D-DACD9ABC001D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813DF9-D025-40BB-9092-15DFF74BF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C51FD3-7352-4425-B6DA-97D4562D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0596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4D2F8C-0444-4E10-A6A2-0A0CE500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6E17F5-7E47-4F58-8F06-F2B6100CE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75F980-B90C-4F18-BCF1-B6726034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80C9-1F6B-4654-BF4D-7586D216A0B7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59E8E3-D7D8-4BBE-99C8-F3509B483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DE4611-064E-41B9-AFF2-17E34025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844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0D579A4-4449-45B8-A531-8503E2173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61B0DA-CF47-4006-9E2A-07D505AFD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5674B1-3CB2-4CE6-AFF9-C418400EF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DEC9-9158-4CC5-9507-93F7678E1C21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CF1907-E0D5-41BD-9092-762A5B18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5AD8E8-B455-4CA9-B417-3521052BB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60523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50DB2E-D478-4BEC-B7F6-E6FE3D9B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51E302-F40D-48E7-9D69-9980EA5A0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1444001-14D9-4C5C-B607-CAB424A7F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5C05-73CA-4708-89DF-F13A86284C08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C03059-732A-4963-9293-53E96BC2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78633E-E284-43D4-9F7E-775AD5FE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4767263"/>
            <a:ext cx="2057400" cy="274637"/>
          </a:xfrm>
        </p:spPr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07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7E273-C704-4854-AC73-3AD2573DF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3DFDC57-CEA9-4CDC-B9BB-A109C2FF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F47DCF-C952-44FB-B277-C64B6DFC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E7F-0D36-4EB3-8C4C-CF781A72B4BC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0F906D-C21A-47B5-922D-BFC18B7AD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344CE8-2D0A-4B76-B4CF-F2DB075C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5476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5AE08D-6B12-4EF7-A353-329890312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C9B5AD-F413-47A7-88F2-A639C0FDA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3C6EEB-4675-4936-971A-989857430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68D7B8-D795-4706-A884-D6D39956D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F2599-A837-4E51-9A7B-AEAFEF5F6DF5}" type="datetime1">
              <a:rPr lang="nl-NL" smtClean="0"/>
              <a:t>6-5-2025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E631E9-A47A-43A2-8A89-1F1449EB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53CA0A0-613F-4A2F-AADF-8B65E6F4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145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CA5052-FD41-476E-B5CB-B59160D13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D93211-3275-493C-B239-44F1C7E86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778D40-4765-4DCD-8B06-F64CCB1D4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E9B563D-5E64-4023-A652-28F3BF506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C9F0298-2908-47F2-9371-C3B92DDCC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FC51DD8-CE0B-4D40-8B3E-A72680F3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A7F80-6142-45D8-A915-4F107B623719}" type="datetime1">
              <a:rPr lang="nl-NL" smtClean="0"/>
              <a:t>6-5-2025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82F62E9-1B4B-4B30-B260-7C99BBF7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27A6C46-CBA8-4D13-89E0-887E7667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733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80725A-ADC5-43D3-B806-50D9B64D3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01600"/>
            <a:ext cx="7886700" cy="993775"/>
          </a:xfrm>
        </p:spPr>
        <p:txBody>
          <a:bodyPr>
            <a:normAutofit/>
          </a:bodyPr>
          <a:lstStyle>
            <a:lvl1pPr>
              <a:defRPr sz="4000">
                <a:effectLst>
                  <a:glow rad="12700">
                    <a:srgbClr val="0858A1">
                      <a:alpha val="44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x-non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F623DED-E11E-4F3D-8F6A-38B77E4F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C41-482D-446F-A967-FB1591CE50D9}" type="datetime1">
              <a:rPr lang="nl-NL" smtClean="0"/>
              <a:t>6-5-2025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243677C-8ABA-4628-900B-AD30BE09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7CD11BA-9B12-4439-9951-B949543C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4767263"/>
            <a:ext cx="2057400" cy="274637"/>
          </a:xfrm>
        </p:spPr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0319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FBD7A78-8889-4286-A62D-8505B0D6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8B02-7B0F-40EC-9EA2-887F1ED03FF4}" type="datetime1">
              <a:rPr lang="nl-NL" smtClean="0"/>
              <a:t>6-5-2025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F63968E-3A35-44D4-A92D-0B6CD009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FE60480-74FE-4F3C-936B-B8F030629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1621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FEE830-C7C4-408E-A7D7-ABA3AA093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AC39FF-DD47-46AC-9488-76E58360D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8B73AF-A527-4B94-A54B-23A16A7DA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1F0168-8888-4220-8E0F-BF115665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749B4-77D1-4B08-81AB-ECFE2878FDAD}" type="datetime1">
              <a:rPr lang="nl-NL" smtClean="0"/>
              <a:t>6-5-2025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00BBAA1-F7BA-429E-91AF-6CDADED4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99E4C6-D832-4064-B999-029F9A5F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4984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837FD2-F30A-4BF2-97E0-BDAF7B21F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CF44038-5BA4-4D38-AEFF-7A314CF86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1825845-483F-4454-9ECF-6A8A919D6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DC13AB-6A4B-49FC-A195-456789E7F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72B73-CB61-40FF-9CFF-4498B2F7D801}" type="datetime1">
              <a:rPr lang="nl-NL" smtClean="0"/>
              <a:t>6-5-2025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8E482C-44B2-4BC7-A150-899143C5D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3D0F547-BE73-4412-B164-66FAF67D9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433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km3net.org/logo/oldLogo/KM3NeT_logo_web_no_shade.gif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69AB4C6-B720-4214-B766-084BFCEA1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79790D1-D798-42DF-9272-4C95C0EE1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5261FB-7086-4B2F-B57D-27BDFB6E9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8FC21-3907-4E55-8F55-0632CBC35C84}" type="datetime1">
              <a:rPr lang="nl-NL" smtClean="0"/>
              <a:t>6-5-2025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6F85CC-EB28-4DC1-ABFF-0B99DF9DE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F8DC9F-AFE2-470D-A286-AC52CAD74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10E0-129F-4AF8-A2E1-EDEA505C6298}" type="slidenum">
              <a:rPr lang="x-none" smtClean="0"/>
              <a:t>‹#›</a:t>
            </a:fld>
            <a:endParaRPr lang="x-none"/>
          </a:p>
        </p:txBody>
      </p:sp>
      <p:pic>
        <p:nvPicPr>
          <p:cNvPr id="7" name="Picture 4" descr="http://www.km3net.org/logo/oldLogo/KM3NeT_logo_web_no_shade.gif">
            <a:hlinkClick r:id="rId13"/>
            <a:extLst>
              <a:ext uri="{FF2B5EF4-FFF2-40B4-BE49-F238E27FC236}">
                <a16:creationId xmlns:a16="http://schemas.microsoft.com/office/drawing/2014/main" xmlns="" id="{5EC294D2-0647-4351-9B6E-E48BB1135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75723"/>
            <a:ext cx="972000" cy="1006021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805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2FD3DE15-F8F1-4FD4-AF77-BF91D71484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85184" y="-220455"/>
            <a:ext cx="5143501" cy="5143501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49C64F81-7E9F-4020-BB27-06E85CF327EE}"/>
              </a:ext>
            </a:extLst>
          </p:cNvPr>
          <p:cNvSpPr txBox="1"/>
          <p:nvPr/>
        </p:nvSpPr>
        <p:spPr>
          <a:xfrm>
            <a:off x="2707591" y="1335632"/>
            <a:ext cx="38457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AI/ML in the KM3NeT* group</a:t>
            </a:r>
            <a:endParaRPr lang="en-US" sz="2400" dirty="0">
              <a:solidFill>
                <a:srgbClr val="002060"/>
              </a:solidFill>
            </a:endParaRPr>
          </a:p>
          <a:p>
            <a:pPr algn="ctr"/>
            <a:endParaRPr lang="en-US" sz="2000" dirty="0">
              <a:solidFill>
                <a:srgbClr val="002060"/>
              </a:solidFill>
            </a:endParaRPr>
          </a:p>
          <a:p>
            <a:pPr algn="ctr"/>
            <a:r>
              <a:rPr lang="en-US" sz="2000" dirty="0">
                <a:solidFill>
                  <a:srgbClr val="002060"/>
                </a:solidFill>
              </a:rPr>
              <a:t>Aart </a:t>
            </a:r>
            <a:r>
              <a:rPr lang="en-US" sz="2000" dirty="0" smtClean="0">
                <a:solidFill>
                  <a:srgbClr val="002060"/>
                </a:solidFill>
              </a:rPr>
              <a:t>Heijboer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A927029-18C8-42CF-A490-6A3CF149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1</a:t>
            </a:fld>
            <a:endParaRPr lang="x-none"/>
          </a:p>
        </p:txBody>
      </p:sp>
      <p:sp>
        <p:nvSpPr>
          <p:cNvPr id="4" name="TextBox 3"/>
          <p:cNvSpPr txBox="1"/>
          <p:nvPr/>
        </p:nvSpPr>
        <p:spPr>
          <a:xfrm>
            <a:off x="251520" y="4731990"/>
            <a:ext cx="43612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Asked also Dune, but </a:t>
            </a:r>
            <a:r>
              <a:rPr lang="en-US" sz="1200" dirty="0" err="1" smtClean="0"/>
              <a:t>nikhef</a:t>
            </a:r>
            <a:r>
              <a:rPr lang="en-US" sz="1200" dirty="0" smtClean="0"/>
              <a:t>-group is hardware-</a:t>
            </a:r>
            <a:r>
              <a:rPr lang="en-US" sz="1200" dirty="0" err="1" smtClean="0"/>
              <a:t>focussed</a:t>
            </a:r>
            <a:r>
              <a:rPr lang="en-US" sz="1200" dirty="0" smtClean="0"/>
              <a:t>, for now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79751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856952"/>
          </a:xfrm>
        </p:spPr>
        <p:txBody>
          <a:bodyPr>
            <a:normAutofit/>
          </a:bodyPr>
          <a:lstStyle/>
          <a:p>
            <a:r>
              <a:rPr lang="en-US" sz="3200" dirty="0"/>
              <a:t>Current situation – production use of AI/ML</a:t>
            </a:r>
            <a:endParaRPr lang="nl-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7574"/>
            <a:ext cx="7886700" cy="350073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dirty="0" smtClean="0"/>
              <a:t>Production use of AI/ML:</a:t>
            </a:r>
          </a:p>
          <a:p>
            <a:r>
              <a:rPr lang="en-US" sz="5600" dirty="0" smtClean="0"/>
              <a:t>Currently no (advanced) AI/ML in production (!)</a:t>
            </a:r>
          </a:p>
          <a:p>
            <a:r>
              <a:rPr lang="en-US" sz="5600" dirty="0" smtClean="0"/>
              <a:t>Reconstruction = classical Maximum Likelihood, classification: BDT*</a:t>
            </a:r>
          </a:p>
          <a:p>
            <a:endParaRPr lang="en-US" sz="5600" dirty="0" smtClean="0"/>
          </a:p>
          <a:p>
            <a:pPr marL="0" indent="0">
              <a:buNone/>
            </a:pPr>
            <a:r>
              <a:rPr lang="en-US" sz="5600" dirty="0" smtClean="0"/>
              <a:t>Outside production (mostly outside Nikhef)</a:t>
            </a:r>
          </a:p>
          <a:p>
            <a:r>
              <a:rPr lang="en-US" sz="5600" dirty="0" smtClean="0"/>
              <a:t>GNN, CNN for reconstruction and classification; </a:t>
            </a:r>
            <a:br>
              <a:rPr lang="en-US" sz="5600" dirty="0" smtClean="0"/>
            </a:br>
            <a:r>
              <a:rPr lang="en-US" sz="5600" dirty="0" smtClean="0"/>
              <a:t>performance promising, but worries about changing/moving detector</a:t>
            </a:r>
            <a:br>
              <a:rPr lang="en-US" sz="5600" dirty="0" smtClean="0"/>
            </a:br>
            <a:endParaRPr lang="en-US" sz="5600" dirty="0" smtClean="0"/>
          </a:p>
          <a:p>
            <a:pPr marL="0" indent="0">
              <a:buNone/>
            </a:pPr>
            <a:r>
              <a:rPr lang="en-US" sz="5600" dirty="0" smtClean="0"/>
              <a:t>In-house experts : </a:t>
            </a:r>
          </a:p>
          <a:p>
            <a:r>
              <a:rPr lang="en-US" sz="5600" dirty="0" smtClean="0"/>
              <a:t>Not many (Ronald </a:t>
            </a:r>
            <a:r>
              <a:rPr lang="en-US" sz="5600" dirty="0" err="1" smtClean="0"/>
              <a:t>Bruijn</a:t>
            </a:r>
            <a:r>
              <a:rPr lang="en-US" sz="5600" dirty="0" smtClean="0"/>
              <a:t> probably most ‘expert’)</a:t>
            </a:r>
          </a:p>
          <a:p>
            <a:endParaRPr lang="en-US" sz="5600" dirty="0"/>
          </a:p>
          <a:p>
            <a:pPr marL="0" indent="0">
              <a:buNone/>
            </a:pPr>
            <a:r>
              <a:rPr lang="en-US" sz="5600" dirty="0" smtClean="0"/>
              <a:t>Several </a:t>
            </a:r>
            <a:r>
              <a:rPr lang="en-US" sz="5600" dirty="0" err="1" smtClean="0"/>
              <a:t>Msc</a:t>
            </a:r>
            <a:r>
              <a:rPr lang="en-US" sz="5600" dirty="0" smtClean="0"/>
              <a:t> projects</a:t>
            </a:r>
          </a:p>
          <a:p>
            <a:r>
              <a:rPr lang="nl-NL" sz="5600" dirty="0"/>
              <a:t>MSc (Leiden, 2024) Jesse Bosman (background/track/shower </a:t>
            </a:r>
            <a:r>
              <a:rPr lang="nl-NL" sz="5600" dirty="0" err="1"/>
              <a:t>discrimination</a:t>
            </a:r>
            <a:r>
              <a:rPr lang="nl-NL" sz="5600" dirty="0"/>
              <a:t>)</a:t>
            </a:r>
            <a:endParaRPr lang="nl-NL" sz="5600" dirty="0"/>
          </a:p>
          <a:p>
            <a:r>
              <a:rPr lang="nl-NL" sz="5600" dirty="0"/>
              <a:t>MSc (Leiden, 2021) Gijs </a:t>
            </a:r>
            <a:r>
              <a:rPr lang="nl-NL" sz="5600" dirty="0" err="1"/>
              <a:t>Vermarien</a:t>
            </a:r>
            <a:r>
              <a:rPr lang="nl-NL" sz="5600" dirty="0"/>
              <a:t> (</a:t>
            </a:r>
            <a:r>
              <a:rPr lang="nl-NL" sz="5600" dirty="0" err="1"/>
              <a:t>tau</a:t>
            </a:r>
            <a:r>
              <a:rPr lang="nl-NL" sz="5600" dirty="0"/>
              <a:t> </a:t>
            </a:r>
            <a:r>
              <a:rPr lang="nl-NL" sz="5600" dirty="0" err="1"/>
              <a:t>identification</a:t>
            </a:r>
            <a:r>
              <a:rPr lang="nl-NL" sz="5600" dirty="0"/>
              <a:t> / track-shower via GNN</a:t>
            </a:r>
            <a:r>
              <a:rPr lang="nl-NL" sz="5600" dirty="0" smtClean="0"/>
              <a:t>)</a:t>
            </a:r>
          </a:p>
          <a:p>
            <a:r>
              <a:rPr lang="en-US" sz="5600" dirty="0" smtClean="0"/>
              <a:t>MSc (Delft, 2023), Liselotte </a:t>
            </a:r>
            <a:r>
              <a:rPr lang="en-US" sz="5600" dirty="0" err="1" smtClean="0"/>
              <a:t>Dijkema</a:t>
            </a:r>
            <a:r>
              <a:rPr lang="en-US" sz="5600" dirty="0"/>
              <a:t> </a:t>
            </a:r>
            <a:r>
              <a:rPr lang="en-US" sz="5600" dirty="0" smtClean="0"/>
              <a:t>(</a:t>
            </a:r>
            <a:r>
              <a:rPr lang="en-US" sz="5600" dirty="0" err="1" smtClean="0"/>
              <a:t>accoustic</a:t>
            </a:r>
            <a:r>
              <a:rPr lang="en-US" sz="5600" dirty="0" smtClean="0"/>
              <a:t> neutrino detection).</a:t>
            </a:r>
            <a:endParaRPr lang="nl-NL" sz="5600" dirty="0"/>
          </a:p>
          <a:p>
            <a:pPr marL="0" indent="0">
              <a:buNone/>
            </a:pPr>
            <a:endParaRPr lang="nl-NL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2</a:t>
            </a:fld>
            <a:endParaRPr lang="x-none"/>
          </a:p>
        </p:txBody>
      </p:sp>
      <p:sp>
        <p:nvSpPr>
          <p:cNvPr id="7" name="TextBox 6"/>
          <p:cNvSpPr txBox="1"/>
          <p:nvPr/>
        </p:nvSpPr>
        <p:spPr>
          <a:xfrm>
            <a:off x="7092280" y="3507854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BDT and other feature-based MVA’s are used frequently, but don’t count as AI/ML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26870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3478"/>
            <a:ext cx="7886700" cy="85695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Mid-term</a:t>
            </a:r>
            <a:endParaRPr lang="nl-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7574"/>
            <a:ext cx="7886700" cy="350073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dirty="0" smtClean="0"/>
              <a:t>Expected improvements on 3 </a:t>
            </a:r>
            <a:r>
              <a:rPr lang="en-US" sz="5600" dirty="0" err="1" smtClean="0"/>
              <a:t>yr</a:t>
            </a:r>
            <a:r>
              <a:rPr lang="en-US" sz="5600" dirty="0" smtClean="0"/>
              <a:t> timescale</a:t>
            </a:r>
          </a:p>
          <a:p>
            <a:r>
              <a:rPr lang="en-US" sz="5600" dirty="0" smtClean="0"/>
              <a:t>Improve </a:t>
            </a:r>
            <a:r>
              <a:rPr lang="en-US" sz="5600" dirty="0"/>
              <a:t>reconstruction and classification of neutrinos near the detection threshold </a:t>
            </a:r>
            <a:r>
              <a:rPr lang="en-US" sz="5600" dirty="0" smtClean="0"/>
              <a:t/>
            </a:r>
            <a:br>
              <a:rPr lang="en-US" sz="5600" dirty="0" smtClean="0"/>
            </a:br>
            <a:r>
              <a:rPr lang="en-US" sz="5600" dirty="0" smtClean="0"/>
              <a:t>(lower threshold for astronomy, and improve mass hierarchy measurement)</a:t>
            </a:r>
          </a:p>
          <a:p>
            <a:r>
              <a:rPr lang="en-US" sz="5600" dirty="0" smtClean="0"/>
              <a:t>In particular: Address wide variety of (hadronic) final states in ORCA </a:t>
            </a:r>
          </a:p>
          <a:p>
            <a:r>
              <a:rPr lang="en-US" sz="5600" dirty="0" smtClean="0"/>
              <a:t>Use ML/AI to measure the composition of Cosmic Rays </a:t>
            </a:r>
          </a:p>
          <a:p>
            <a:r>
              <a:rPr lang="en-US" sz="5600" dirty="0" smtClean="0"/>
              <a:t>‘mixed’ AI/Maximum likelihood reconstruction ( let AI model the PDF )</a:t>
            </a:r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r>
              <a:rPr lang="en-US" sz="5600" dirty="0" smtClean="0"/>
              <a:t>Nikhef involvement:</a:t>
            </a:r>
          </a:p>
          <a:p>
            <a:r>
              <a:rPr lang="en-US" sz="5600" dirty="0" smtClean="0"/>
              <a:t>currently not leading institute in AI/ML  (in fact, we lead in the more classical approaches).</a:t>
            </a:r>
          </a:p>
          <a:p>
            <a:r>
              <a:rPr lang="en-US" sz="5600" dirty="0" smtClean="0"/>
              <a:t>“Leading” institute: </a:t>
            </a:r>
            <a:r>
              <a:rPr lang="en-US" sz="5600" dirty="0" err="1" smtClean="0"/>
              <a:t>Ecap</a:t>
            </a:r>
            <a:r>
              <a:rPr lang="en-US" sz="5600" dirty="0" smtClean="0"/>
              <a:t>, Erlangen.</a:t>
            </a:r>
          </a:p>
          <a:p>
            <a:r>
              <a:rPr lang="en-US" sz="5600" dirty="0" smtClean="0"/>
              <a:t>Ambition/needed resources/</a:t>
            </a:r>
            <a:r>
              <a:rPr lang="en-US" sz="5600" dirty="0" err="1" smtClean="0"/>
              <a:t>etc</a:t>
            </a:r>
            <a:r>
              <a:rPr lang="en-US" sz="5600" dirty="0" smtClean="0"/>
              <a:t> @Nikhef group in next years to be clarified. </a:t>
            </a:r>
          </a:p>
          <a:p>
            <a:pPr lvl="1"/>
            <a:r>
              <a:rPr lang="en-US" sz="5600" dirty="0" smtClean="0"/>
              <a:t>Sentiment is we should get into the business, though. First step seems (self)education.</a:t>
            </a:r>
            <a:br>
              <a:rPr lang="en-US" sz="5600" dirty="0" smtClean="0"/>
            </a:br>
            <a:endParaRPr lang="en-US" sz="5600" dirty="0" smtClean="0"/>
          </a:p>
          <a:p>
            <a:pPr marL="0" indent="0">
              <a:buNone/>
            </a:pPr>
            <a:r>
              <a:rPr lang="en-US" sz="5600" dirty="0" smtClean="0"/>
              <a:t>Expectorations/plans for coding assistance:</a:t>
            </a:r>
          </a:p>
          <a:p>
            <a:r>
              <a:rPr lang="en-US" sz="5600" dirty="0" smtClean="0"/>
              <a:t>No formal plan, but some of use this and we expect it will be important in future.</a:t>
            </a:r>
          </a:p>
          <a:p>
            <a:pPr marL="0" indent="0">
              <a:buNone/>
            </a:pPr>
            <a:endParaRPr lang="nl-NL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286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174732" cy="993775"/>
          </a:xfrm>
        </p:spPr>
        <p:txBody>
          <a:bodyPr>
            <a:normAutofit/>
          </a:bodyPr>
          <a:lstStyle/>
          <a:p>
            <a:r>
              <a:rPr lang="en-US" sz="3100" dirty="0"/>
              <a:t> Long-term future (5-10 years) – future </a:t>
            </a:r>
            <a:r>
              <a:rPr lang="en-US" sz="3100" dirty="0" smtClean="0"/>
              <a:t>directions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Acoustic neutrino detection:</a:t>
            </a:r>
          </a:p>
          <a:p>
            <a:pPr lvl="1"/>
            <a:r>
              <a:rPr lang="en-US" sz="1400" dirty="0" smtClean="0"/>
              <a:t>Nikhef group doing R&amp;D in future acoustic neutrino detector</a:t>
            </a:r>
          </a:p>
          <a:p>
            <a:pPr lvl="1"/>
            <a:r>
              <a:rPr lang="en-US" sz="1400" dirty="0" smtClean="0"/>
              <a:t>AI may be enabling technology to find acoustic signals in huge background.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Is there any other information regarding the use and potential of ML/AI in your research area that is relevant to be discussed in the task force</a:t>
            </a:r>
            <a:r>
              <a:rPr lang="en-US" sz="1400" dirty="0" smtClean="0"/>
              <a:t>?</a:t>
            </a:r>
          </a:p>
          <a:p>
            <a:r>
              <a:rPr lang="en-US" sz="1400" dirty="0" smtClean="0"/>
              <a:t>Basic knowledge and expertise is missing; propose education of </a:t>
            </a:r>
            <a:r>
              <a:rPr lang="en-US" sz="1400" dirty="0"/>
              <a:t>N</a:t>
            </a:r>
            <a:r>
              <a:rPr lang="en-US" sz="1400" dirty="0" smtClean="0"/>
              <a:t>ikhef staff.</a:t>
            </a:r>
            <a:endParaRPr lang="en-US" sz="1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10E0-129F-4AF8-A2E1-EDEA505C6298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544994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168</Words>
  <Application>Microsoft Office PowerPoint</Application>
  <PresentationFormat>On-screen Show (16:9)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Custom Design</vt:lpstr>
      <vt:lpstr>PowerPoint Presentation</vt:lpstr>
      <vt:lpstr>Current situation – production use of AI/ML</vt:lpstr>
      <vt:lpstr>Mid-term</vt:lpstr>
      <vt:lpstr> Long-term future (5-10 years) – future directions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KM3NeT phase-1 Memorandum of Understanding</dc:title>
  <dc:creator>mjg_2</dc:creator>
  <cp:lastModifiedBy>aart heijboer</cp:lastModifiedBy>
  <cp:revision>1009</cp:revision>
  <cp:lastPrinted>2018-01-23T15:32:14Z</cp:lastPrinted>
  <dcterms:created xsi:type="dcterms:W3CDTF">2014-01-14T10:49:42Z</dcterms:created>
  <dcterms:modified xsi:type="dcterms:W3CDTF">2025-05-06T09:31:15Z</dcterms:modified>
</cp:coreProperties>
</file>