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6"/>
  </p:notesMasterIdLst>
  <p:sldIdLst>
    <p:sldId id="256" r:id="rId2"/>
    <p:sldId id="766" r:id="rId3"/>
    <p:sldId id="764" r:id="rId4"/>
    <p:sldId id="767" r:id="rId5"/>
  </p:sldIdLst>
  <p:sldSz cx="12192000" cy="6858000"/>
  <p:notesSz cx="6858000" cy="9144000"/>
  <p:defaultTextStyle>
    <a:defPPr>
      <a:defRPr lang="nl-N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472C4"/>
    <a:srgbClr val="FFC000"/>
    <a:srgbClr val="00B050"/>
    <a:srgbClr val="D632B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7482" autoAdjust="0"/>
    <p:restoredTop sz="94660"/>
  </p:normalViewPr>
  <p:slideViewPr>
    <p:cSldViewPr snapToGrid="0">
      <p:cViewPr varScale="1">
        <p:scale>
          <a:sx n="105" d="100"/>
          <a:sy n="105" d="100"/>
        </p:scale>
        <p:origin x="114" y="2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nl-NL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D3A85EC-8DDF-4BB1-80C0-5424ECF43733}" type="datetimeFigureOut">
              <a:rPr lang="nl-NL" smtClean="0"/>
              <a:t>3-6-2025</a:t>
            </a:fld>
            <a:endParaRPr lang="nl-NL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nl-NL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nl-N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755023D-ACF9-484D-9B59-B7F29633624B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65313680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56899C-53D1-4EC8-ACA4-84AE52113D7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39819DE-9EA1-4569-8407-1AD45BECB2D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nl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C72AAAF-F6DA-4AD0-BF83-75F3E47022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599D29-CEE5-43E4-8845-ADEBB24A2D7C}" type="datetime1">
              <a:rPr lang="nl-NL" smtClean="0"/>
              <a:t>3-6-2025</a:t>
            </a:fld>
            <a:endParaRPr lang="nl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6727C9B-33C8-4EFE-B861-71B37A74DA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1424696-46BA-42B7-943E-DFEF4F82A4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448800" y="6356349"/>
            <a:ext cx="2743200" cy="365125"/>
          </a:xfrm>
        </p:spPr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45029740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757F66-F470-4D0A-BBA9-66B9EFF328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C01E22-FE04-44CE-BB3D-E3B9E6D5AC4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C75D940-3C9F-4368-BAED-08399366EA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0DE608-16B1-4F0D-AF8F-3C3069451A4C}" type="datetime1">
              <a:rPr lang="nl-NL" smtClean="0"/>
              <a:t>3-6-2025</a:t>
            </a:fld>
            <a:endParaRPr lang="nl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472C265-7D07-42FD-8E43-C443BF9D5E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0E41AE4-BDAE-4F43-8850-8E457C233A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9448800" y="6356349"/>
            <a:ext cx="2743200" cy="365125"/>
          </a:xfrm>
        </p:spPr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3710520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EB84B5-96BE-4373-8153-CEAFDE37BA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B6F9143-30F3-4AB4-B060-77C71356E9C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0B95DAC-F363-41DD-9479-D3A04B5515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7928B2-00FB-408A-BC61-AC729A0A4991}" type="datetime1">
              <a:rPr lang="nl-NL" smtClean="0"/>
              <a:t>3-6-2025</a:t>
            </a:fld>
            <a:endParaRPr lang="nl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CCDB42E-09B0-4835-A6E5-62425FDE2E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AF61BD4-F037-43CE-A7E9-BEDCDF2608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03521184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2D6B48-E129-48F7-850C-6D3281109E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50202F4-E126-4135-9A32-93DF9B6BCC7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730AC3E-821A-46C7-98CA-A5F53F94171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FC69214-D68E-4A53-8D01-63ECD4F35F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4626464-9179-4503-95A5-C9AE6E1782EF}" type="datetime1">
              <a:rPr lang="nl-NL" smtClean="0"/>
              <a:t>3-6-2025</a:t>
            </a:fld>
            <a:endParaRPr lang="nl-NL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28C093D-A797-429C-889A-78F21096D3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2FBC545-2EB0-4E2E-ADE6-28DDB2F299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38318690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5B25FD-4D9D-4F99-A82C-719CD2E2FE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1767095-CE07-40C6-987A-1631A764217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B1863C0-BE1B-41EB-A9B2-17E2B1C2E71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B6BB4DD-D47D-427C-B646-AAEDB806A43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53B27F9-713F-4CBA-8A5F-09F68A3B997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7211608-3B74-42B6-A43C-BB4B2A35AC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DE1A18-1EEC-4C22-837D-8F49EAE8F781}" type="datetime1">
              <a:rPr lang="nl-NL" smtClean="0"/>
              <a:t>3-6-2025</a:t>
            </a:fld>
            <a:endParaRPr lang="nl-NL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719A7B5-FFEC-4391-B907-E772690436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E794A9D-8669-4714-82DE-0B511CD8FF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9057989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4D8DAD-F6B8-4E5B-8E62-DB37B800F3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FF486A7-A21E-461E-A6BE-3BCDE0B9C3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809C3E-599C-4AE4-8A4E-3077A2676644}" type="datetime1">
              <a:rPr lang="nl-NL" smtClean="0"/>
              <a:t>3-6-2025</a:t>
            </a:fld>
            <a:endParaRPr lang="nl-NL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7C5885A-BB06-4F63-A0EB-984C169DF4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15F41F2-A51F-465F-A7DC-1B809B5F6A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50866021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EB1B53B5-5461-4422-85AC-4967F6C7E4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C8F3B9-2621-4738-9FA5-C7BAD5D5F625}" type="datetime1">
              <a:rPr lang="nl-NL" smtClean="0"/>
              <a:t>3-6-2025</a:t>
            </a:fld>
            <a:endParaRPr lang="nl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0F1498B-C135-4984-B283-F0366FA367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0ED1E7A-AFAE-41E7-993A-8B2E06F4E2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80737755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5231D3-1F88-45A3-84C7-94CFA0A7F13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239BED9-BF1A-463C-B30C-5B3DA3B4BD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68CAC25-27E1-4146-BB58-D990B06B43C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2580991-2F38-469F-807D-2E17F9E6AA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8D0C2-322C-4450-8AC0-41C130C7464E}" type="datetime1">
              <a:rPr lang="nl-NL" smtClean="0"/>
              <a:t>3-6-2025</a:t>
            </a:fld>
            <a:endParaRPr lang="nl-NL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8AD51C5-8B8C-4DFF-9E63-89F6E49D84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493BD11-45A1-4C5C-B030-67E54E18C0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00663340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C2F93E-D5DA-49FD-AB46-D12BB2D8FD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6FD4DFA-C0E0-4A44-B4E2-6E959A5E0EE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nl-NL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0CF3AEB-7E59-42FF-810F-C5A548EE4F2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F4B7A01-E638-467D-BB5B-B01DF1005F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EB63EB-2818-4F64-8DCB-3B4DD29CE96B}" type="datetime1">
              <a:rPr lang="nl-NL" smtClean="0"/>
              <a:t>3-6-2025</a:t>
            </a:fld>
            <a:endParaRPr lang="nl-NL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2F4BA0F-BF6C-4B1E-AC4D-B84FACFF26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284B98B-D17B-4B1A-AEA2-349467EAECC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93537940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067FDD-52A1-4D72-86D0-C39E019F7B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1D2525D-57FD-4CE2-9461-A393747D4B5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3D6FF60-9EFB-412B-8026-818BA1EDBD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771D8F-C337-4EA2-9DBE-7A135229FF6C}" type="datetime1">
              <a:rPr lang="nl-NL" smtClean="0"/>
              <a:t>3-6-2025</a:t>
            </a:fld>
            <a:endParaRPr lang="nl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23A91A3-E0CB-479A-82E4-090FD81AC0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03466C5-B433-45E6-956D-5D892E1C7B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368969244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486A639-4708-4D23-8B0E-C42A4A41BB2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A52F998-A541-420D-BA4B-389EA88CF99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CB74748-D608-4503-ACE1-4FB1017ADEC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4BE240-C869-48E0-B9B9-EC95F07A7CAC}" type="datetime1">
              <a:rPr lang="nl-NL" smtClean="0"/>
              <a:t>3-6-2025</a:t>
            </a:fld>
            <a:endParaRPr lang="nl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CBCCF48-871C-452F-8C3C-3D21093D38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60FDCAB-57F5-40E0-93E7-27D938104D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52796674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6E573D6-6995-4F98-81BF-B327DFE524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nl-NL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C9F32B6-9E1E-4261-BAD2-FA7AB794904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l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A7BC8AB-6742-4855-8989-2CC315683EC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2AFF5F7-DC44-41D3-8A98-63F9F38E6E2A}" type="datetime1">
              <a:rPr lang="nl-NL" smtClean="0"/>
              <a:t>3-6-2025</a:t>
            </a:fld>
            <a:endParaRPr lang="nl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CC39B12-FF0A-4404-AAB7-305AF0EF637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l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5C4948-F23D-4EF9-992A-A1D0E62A59D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3D2083A-758E-46D6-8C2C-48B909CEE011}" type="slidenum">
              <a:rPr lang="nl-NL" smtClean="0"/>
              <a:t>‹#›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8994660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l-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8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0B4F10-1874-4BA5-A5E7-15BE3EA7A02B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nl-NL" dirty="0" err="1"/>
              <a:t>Timepix</a:t>
            </a:r>
            <a:r>
              <a:rPr lang="nl-NL" dirty="0"/>
              <a:t> 4</a:t>
            </a:r>
            <a:br>
              <a:rPr lang="nl-NL" dirty="0"/>
            </a:br>
            <a:r>
              <a:rPr lang="nl-NL" sz="4000" dirty="0" err="1"/>
              <a:t>Substrate</a:t>
            </a:r>
            <a:r>
              <a:rPr lang="nl-NL" sz="4000" dirty="0"/>
              <a:t> </a:t>
            </a:r>
            <a:r>
              <a:rPr lang="nl-NL" sz="4000" dirty="0" err="1"/>
              <a:t>ideas</a:t>
            </a:r>
            <a:endParaRPr lang="nl-NL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BDA1963-38C3-43C2-AFD6-6CEE4EC30F7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963816"/>
            <a:ext cx="9144000" cy="1655762"/>
          </a:xfrm>
        </p:spPr>
        <p:txBody>
          <a:bodyPr/>
          <a:lstStyle/>
          <a:p>
            <a:r>
              <a:rPr lang="nl-NL" dirty="0"/>
              <a:t>3 JUN 2025</a:t>
            </a:r>
          </a:p>
          <a:p>
            <a:r>
              <a:rPr lang="nl-NL" dirty="0" err="1"/>
              <a:t>Yutaro</a:t>
            </a:r>
            <a:r>
              <a:rPr lang="nl-NL" dirty="0"/>
              <a:t> </a:t>
            </a:r>
            <a:r>
              <a:rPr lang="nl-NL" dirty="0" err="1"/>
              <a:t>Takahashi</a:t>
            </a:r>
            <a:endParaRPr lang="nl-NL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54C746-21D7-42AD-B593-EEBA632A67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1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22474576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1A3045-FCAF-9861-A66D-62F93B0CE9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/>
              <a:t>Wet-</a:t>
            </a:r>
            <a:r>
              <a:rPr lang="nl-NL" dirty="0" err="1"/>
              <a:t>etched</a:t>
            </a:r>
            <a:r>
              <a:rPr lang="nl-NL" dirty="0"/>
              <a:t> </a:t>
            </a:r>
            <a:r>
              <a:rPr lang="nl-NL" dirty="0" err="1"/>
              <a:t>glass</a:t>
            </a:r>
            <a:endParaRPr lang="nl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83AF8B0-7C8B-90B3-6D6D-9396AF1DDD8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160" y="1430279"/>
            <a:ext cx="8241792" cy="923330"/>
          </a:xfrm>
        </p:spPr>
        <p:txBody>
          <a:bodyPr>
            <a:normAutofit/>
          </a:bodyPr>
          <a:lstStyle/>
          <a:p>
            <a:r>
              <a:rPr lang="nl-NL" dirty="0" err="1"/>
              <a:t>Micronit</a:t>
            </a:r>
            <a:endParaRPr lang="nl-NL" dirty="0"/>
          </a:p>
          <a:p>
            <a:pPr lvl="1"/>
            <a:r>
              <a:rPr lang="nl-NL" dirty="0" err="1"/>
              <a:t>Received</a:t>
            </a:r>
            <a:r>
              <a:rPr lang="nl-NL" dirty="0"/>
              <a:t> </a:t>
            </a:r>
            <a:r>
              <a:rPr lang="nl-NL" dirty="0" err="1"/>
              <a:t>cost</a:t>
            </a:r>
            <a:r>
              <a:rPr lang="nl-NL" dirty="0"/>
              <a:t> </a:t>
            </a:r>
            <a:r>
              <a:rPr lang="nl-NL" dirty="0" err="1"/>
              <a:t>estimate</a:t>
            </a:r>
            <a:r>
              <a:rPr lang="nl-NL" dirty="0"/>
              <a:t> </a:t>
            </a:r>
            <a:r>
              <a:rPr lang="nl-NL" dirty="0" err="1"/>
              <a:t>for</a:t>
            </a:r>
            <a:r>
              <a:rPr lang="nl-NL" dirty="0"/>
              <a:t> 3, 10 </a:t>
            </a:r>
            <a:r>
              <a:rPr lang="nl-NL" dirty="0" err="1"/>
              <a:t>and</a:t>
            </a:r>
            <a:r>
              <a:rPr lang="nl-NL" dirty="0"/>
              <a:t> 10 </a:t>
            </a:r>
            <a:r>
              <a:rPr lang="nl-NL" dirty="0" err="1"/>
              <a:t>wafers</a:t>
            </a:r>
            <a:endParaRPr lang="nl-NL" dirty="0"/>
          </a:p>
          <a:p>
            <a:pPr lvl="1">
              <a:buFont typeface="Symbol" panose="05050102010706020507" pitchFamily="18" charset="2"/>
              <a:buChar char="Þ"/>
            </a:pPr>
            <a:endParaRPr lang="nl-NL" dirty="0"/>
          </a:p>
          <a:p>
            <a:pPr lvl="1"/>
            <a:endParaRPr lang="nl-NL" dirty="0"/>
          </a:p>
          <a:p>
            <a:endParaRPr lang="nl-NL" dirty="0"/>
          </a:p>
          <a:p>
            <a:pPr lvl="1"/>
            <a:endParaRPr lang="nl-NL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F92CAD4-6325-946D-220D-602B7E7475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2</a:t>
            </a:fld>
            <a:endParaRPr lang="nl-NL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5F72E08-781C-3578-0173-03FEAA80132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775955" y="40036"/>
            <a:ext cx="1937159" cy="1922026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D951D5D-BCE0-B6F3-32F0-08A23DB782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811182" y="2342002"/>
            <a:ext cx="1866707" cy="1849634"/>
          </a:xfrm>
          <a:prstGeom prst="rect">
            <a:avLst/>
          </a:prstGeom>
        </p:spPr>
      </p:pic>
      <p:sp>
        <p:nvSpPr>
          <p:cNvPr id="7" name="Arrow: Right 6">
            <a:extLst>
              <a:ext uri="{FF2B5EF4-FFF2-40B4-BE49-F238E27FC236}">
                <a16:creationId xmlns:a16="http://schemas.microsoft.com/office/drawing/2014/main" id="{EF06FCEA-BC6A-DF4D-9059-3D2CCA39FC9F}"/>
              </a:ext>
            </a:extLst>
          </p:cNvPr>
          <p:cNvSpPr/>
          <p:nvPr/>
        </p:nvSpPr>
        <p:spPr>
          <a:xfrm rot="5400000">
            <a:off x="10597876" y="1992049"/>
            <a:ext cx="293316" cy="233342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BA60FE6-5168-73A3-E1D4-F8E4FDA19A1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771520" y="4743506"/>
            <a:ext cx="1866708" cy="1855823"/>
          </a:xfrm>
          <a:prstGeom prst="rect">
            <a:avLst/>
          </a:prstGeom>
        </p:spPr>
      </p:pic>
      <p:sp>
        <p:nvSpPr>
          <p:cNvPr id="9" name="Arrow: Right 8">
            <a:extLst>
              <a:ext uri="{FF2B5EF4-FFF2-40B4-BE49-F238E27FC236}">
                <a16:creationId xmlns:a16="http://schemas.microsoft.com/office/drawing/2014/main" id="{4BA6359E-D11E-0BC4-0321-89463394A4BD}"/>
              </a:ext>
            </a:extLst>
          </p:cNvPr>
          <p:cNvSpPr/>
          <p:nvPr/>
        </p:nvSpPr>
        <p:spPr>
          <a:xfrm rot="5400000">
            <a:off x="10481207" y="4350900"/>
            <a:ext cx="293316" cy="233342"/>
          </a:xfrm>
          <a:prstGeom prst="right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63763DE-83BB-4A9C-038F-0E87402EC863}"/>
              </a:ext>
            </a:extLst>
          </p:cNvPr>
          <p:cNvSpPr txBox="1"/>
          <p:nvPr/>
        </p:nvSpPr>
        <p:spPr>
          <a:xfrm>
            <a:off x="7948571" y="816383"/>
            <a:ext cx="170558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/>
              <a:t>Concept </a:t>
            </a:r>
            <a:r>
              <a:rPr lang="nl-NL" dirty="0" err="1"/>
              <a:t>Wafer</a:t>
            </a:r>
            <a:endParaRPr lang="nl-NL" dirty="0"/>
          </a:p>
          <a:p>
            <a:r>
              <a:rPr lang="nl-NL" dirty="0"/>
              <a:t>(status last meeting)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3FE8E64-952E-11EE-B2AF-7B5106078394}"/>
              </a:ext>
            </a:extLst>
          </p:cNvPr>
          <p:cNvSpPr txBox="1"/>
          <p:nvPr/>
        </p:nvSpPr>
        <p:spPr>
          <a:xfrm>
            <a:off x="8065936" y="2872262"/>
            <a:ext cx="17055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err="1"/>
              <a:t>Proposal</a:t>
            </a:r>
            <a:r>
              <a:rPr lang="nl-NL" dirty="0"/>
              <a:t> </a:t>
            </a:r>
            <a:r>
              <a:rPr lang="nl-NL" dirty="0" err="1"/>
              <a:t>Nikhef</a:t>
            </a:r>
            <a:endParaRPr lang="nl-NL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BC07E14-2C06-A83F-ED27-5AA7479E8F77}"/>
              </a:ext>
            </a:extLst>
          </p:cNvPr>
          <p:cNvSpPr txBox="1"/>
          <p:nvPr/>
        </p:nvSpPr>
        <p:spPr>
          <a:xfrm>
            <a:off x="7681882" y="5088263"/>
            <a:ext cx="223896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err="1"/>
              <a:t>Suggestion</a:t>
            </a:r>
            <a:r>
              <a:rPr lang="nl-NL" dirty="0"/>
              <a:t> </a:t>
            </a:r>
            <a:r>
              <a:rPr lang="nl-NL" dirty="0" err="1"/>
              <a:t>Micronit</a:t>
            </a:r>
            <a:endParaRPr lang="nl-NL" dirty="0"/>
          </a:p>
          <a:p>
            <a:r>
              <a:rPr lang="nl-NL" dirty="0"/>
              <a:t>(</a:t>
            </a:r>
            <a:r>
              <a:rPr lang="nl-NL" dirty="0" err="1"/>
              <a:t>Better</a:t>
            </a:r>
            <a:r>
              <a:rPr lang="nl-NL" dirty="0"/>
              <a:t> </a:t>
            </a:r>
            <a:r>
              <a:rPr lang="nl-NL" dirty="0" err="1"/>
              <a:t>use</a:t>
            </a:r>
            <a:r>
              <a:rPr lang="nl-NL" dirty="0"/>
              <a:t> of </a:t>
            </a:r>
            <a:r>
              <a:rPr lang="nl-NL" dirty="0" err="1"/>
              <a:t>space</a:t>
            </a:r>
            <a:r>
              <a:rPr lang="nl-NL" dirty="0"/>
              <a:t>, </a:t>
            </a:r>
            <a:r>
              <a:rPr lang="nl-NL" dirty="0" err="1"/>
              <a:t>cheaper</a:t>
            </a:r>
            <a:r>
              <a:rPr lang="nl-NL" dirty="0"/>
              <a:t> </a:t>
            </a:r>
            <a:r>
              <a:rPr lang="nl-NL" dirty="0" err="1"/>
              <a:t>production</a:t>
            </a:r>
            <a:r>
              <a:rPr lang="nl-NL" dirty="0"/>
              <a:t>)</a:t>
            </a:r>
          </a:p>
        </p:txBody>
      </p:sp>
      <p:graphicFrame>
        <p:nvGraphicFramePr>
          <p:cNvPr id="13" name="Table 12">
            <a:extLst>
              <a:ext uri="{FF2B5EF4-FFF2-40B4-BE49-F238E27FC236}">
                <a16:creationId xmlns:a16="http://schemas.microsoft.com/office/drawing/2014/main" id="{8FD376D3-664B-B340-4090-21BD2BF3217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34807296"/>
              </p:ext>
            </p:extLst>
          </p:nvPr>
        </p:nvGraphicFramePr>
        <p:xfrm>
          <a:off x="431827" y="2410091"/>
          <a:ext cx="6163618" cy="2219325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2241315">
                  <a:extLst>
                    <a:ext uri="{9D8B030D-6E8A-4147-A177-3AD203B41FA5}">
                      <a16:colId xmlns:a16="http://schemas.microsoft.com/office/drawing/2014/main" val="532560866"/>
                    </a:ext>
                  </a:extLst>
                </a:gridCol>
                <a:gridCol w="1232723">
                  <a:extLst>
                    <a:ext uri="{9D8B030D-6E8A-4147-A177-3AD203B41FA5}">
                      <a16:colId xmlns:a16="http://schemas.microsoft.com/office/drawing/2014/main" val="1380133642"/>
                    </a:ext>
                  </a:extLst>
                </a:gridCol>
                <a:gridCol w="381508">
                  <a:extLst>
                    <a:ext uri="{9D8B030D-6E8A-4147-A177-3AD203B41FA5}">
                      <a16:colId xmlns:a16="http://schemas.microsoft.com/office/drawing/2014/main" val="844410620"/>
                    </a:ext>
                  </a:extLst>
                </a:gridCol>
                <a:gridCol w="963282">
                  <a:extLst>
                    <a:ext uri="{9D8B030D-6E8A-4147-A177-3AD203B41FA5}">
                      <a16:colId xmlns:a16="http://schemas.microsoft.com/office/drawing/2014/main" val="3983788543"/>
                    </a:ext>
                  </a:extLst>
                </a:gridCol>
                <a:gridCol w="672395">
                  <a:extLst>
                    <a:ext uri="{9D8B030D-6E8A-4147-A177-3AD203B41FA5}">
                      <a16:colId xmlns:a16="http://schemas.microsoft.com/office/drawing/2014/main" val="3315951130"/>
                    </a:ext>
                  </a:extLst>
                </a:gridCol>
                <a:gridCol w="672395">
                  <a:extLst>
                    <a:ext uri="{9D8B030D-6E8A-4147-A177-3AD203B41FA5}">
                      <a16:colId xmlns:a16="http://schemas.microsoft.com/office/drawing/2014/main" val="2485089253"/>
                    </a:ext>
                  </a:extLst>
                </a:gridCol>
              </a:tblGrid>
              <a:tr h="190500"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u="none" strike="noStrike">
                          <a:effectLst/>
                        </a:rPr>
                        <a:t># of wafers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b="1" u="none" strike="noStrike" dirty="0">
                          <a:effectLst/>
                        </a:rPr>
                        <a:t>3</a:t>
                      </a:r>
                      <a:endParaRPr lang="nl-NL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b="1" u="none" strike="noStrike" dirty="0">
                          <a:effectLst/>
                        </a:rPr>
                        <a:t>10</a:t>
                      </a:r>
                      <a:endParaRPr lang="nl-NL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b="1" u="none" strike="noStrike" dirty="0">
                          <a:effectLst/>
                        </a:rPr>
                        <a:t>20</a:t>
                      </a:r>
                      <a:endParaRPr lang="nl-NL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869401346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u="none" strike="noStrike">
                          <a:effectLst/>
                        </a:rPr>
                        <a:t># of substrates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30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100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200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653418788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b="1" u="none" strike="noStrike" dirty="0" err="1">
                          <a:effectLst/>
                        </a:rPr>
                        <a:t>Costs</a:t>
                      </a:r>
                      <a:endParaRPr lang="nl-NL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27921136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u="none" strike="noStrike">
                          <a:effectLst/>
                        </a:rPr>
                        <a:t>WP1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u="none" strike="noStrike">
                          <a:effectLst/>
                        </a:rPr>
                        <a:t>NRE activities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4840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4840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4840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87568823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u="none" strike="noStrike">
                          <a:effectLst/>
                        </a:rPr>
                        <a:t>WP2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u="none" strike="noStrike">
                          <a:effectLst/>
                        </a:rPr>
                        <a:t>Etching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14860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29340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45780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69450469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97265847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l" fontAlgn="b"/>
                      <a:r>
                        <a:rPr lang="nl-NL" sz="1400" u="none" strike="noStrike">
                          <a:effectLst/>
                        </a:rPr>
                        <a:t>Total without WP2.1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 dirty="0">
                          <a:effectLst/>
                        </a:rPr>
                        <a:t>19700</a:t>
                      </a:r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34180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50620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44812531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71793489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400" u="none" strike="noStrike" dirty="0">
                          <a:effectLst/>
                        </a:rPr>
                        <a:t>Cost per substrate without WP2.1</a:t>
                      </a:r>
                      <a:endParaRPr lang="en-US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>
                          <a:effectLst/>
                        </a:rPr>
                        <a:t>656,6667</a:t>
                      </a:r>
                      <a:endParaRPr lang="nl-NL" sz="1400" b="0" i="0" u="none" strike="noStrike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 dirty="0">
                          <a:effectLst/>
                        </a:rPr>
                        <a:t>341,8</a:t>
                      </a:r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l-NL" sz="1400" u="none" strike="noStrike" dirty="0">
                          <a:effectLst/>
                        </a:rPr>
                        <a:t>253,1</a:t>
                      </a:r>
                      <a:endParaRPr lang="nl-NL" sz="1400" b="0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734065591"/>
                  </a:ext>
                </a:extLst>
              </a:tr>
            </a:tbl>
          </a:graphicData>
        </a:graphic>
      </p:graphicFrame>
      <p:sp>
        <p:nvSpPr>
          <p:cNvPr id="14" name="Rectangle 13">
            <a:extLst>
              <a:ext uri="{FF2B5EF4-FFF2-40B4-BE49-F238E27FC236}">
                <a16:creationId xmlns:a16="http://schemas.microsoft.com/office/drawing/2014/main" id="{3F834079-B205-FFA0-DCD9-8A81C4E16BEF}"/>
              </a:ext>
            </a:extLst>
          </p:cNvPr>
          <p:cNvSpPr/>
          <p:nvPr/>
        </p:nvSpPr>
        <p:spPr>
          <a:xfrm>
            <a:off x="4226136" y="3721941"/>
            <a:ext cx="2408971" cy="258555"/>
          </a:xfrm>
          <a:prstGeom prst="rect">
            <a:avLst/>
          </a:prstGeom>
          <a:noFill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15" name="Content Placeholder 2">
            <a:extLst>
              <a:ext uri="{FF2B5EF4-FFF2-40B4-BE49-F238E27FC236}">
                <a16:creationId xmlns:a16="http://schemas.microsoft.com/office/drawing/2014/main" id="{9EF1FE99-68FA-AEC9-3C29-A0A01356D5B2}"/>
              </a:ext>
            </a:extLst>
          </p:cNvPr>
          <p:cNvSpPr txBox="1">
            <a:spLocks/>
          </p:cNvSpPr>
          <p:nvPr/>
        </p:nvSpPr>
        <p:spPr>
          <a:xfrm>
            <a:off x="105240" y="5020694"/>
            <a:ext cx="8241792" cy="1443890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nl-NL" dirty="0"/>
              <a:t>Next steps</a:t>
            </a:r>
          </a:p>
          <a:p>
            <a:pPr lvl="1"/>
            <a:r>
              <a:rPr lang="nl-NL" dirty="0" err="1"/>
              <a:t>Finalize</a:t>
            </a:r>
            <a:r>
              <a:rPr lang="nl-NL" dirty="0"/>
              <a:t> design</a:t>
            </a:r>
          </a:p>
          <a:p>
            <a:pPr lvl="1"/>
            <a:r>
              <a:rPr lang="nl-NL" dirty="0" err="1"/>
              <a:t>Determine</a:t>
            </a:r>
            <a:r>
              <a:rPr lang="nl-NL" dirty="0"/>
              <a:t> order </a:t>
            </a:r>
            <a:r>
              <a:rPr lang="nl-NL" dirty="0" err="1"/>
              <a:t>quantity</a:t>
            </a:r>
            <a:endParaRPr lang="nl-NL" dirty="0"/>
          </a:p>
          <a:p>
            <a:pPr lvl="1">
              <a:buFont typeface="Symbol" panose="05050102010706020507" pitchFamily="18" charset="2"/>
              <a:buChar char="Þ"/>
            </a:pPr>
            <a:r>
              <a:rPr lang="nl-NL" dirty="0"/>
              <a:t>Order</a:t>
            </a:r>
          </a:p>
          <a:p>
            <a:pPr lvl="1">
              <a:buFont typeface="Symbol" panose="05050102010706020507" pitchFamily="18" charset="2"/>
              <a:buChar char="Þ"/>
            </a:pPr>
            <a:endParaRPr lang="nl-NL" dirty="0"/>
          </a:p>
          <a:p>
            <a:pPr lvl="1">
              <a:buFont typeface="Symbol" panose="05050102010706020507" pitchFamily="18" charset="2"/>
              <a:buChar char="Þ"/>
            </a:pPr>
            <a:endParaRPr lang="nl-NL" dirty="0"/>
          </a:p>
          <a:p>
            <a:pPr lvl="1"/>
            <a:endParaRPr lang="nl-NL" dirty="0"/>
          </a:p>
          <a:p>
            <a:endParaRPr lang="nl-NL" dirty="0"/>
          </a:p>
          <a:p>
            <a:pPr lvl="1"/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52404451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1A3045-FCAF-9861-A66D-62F93B0CE9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err="1"/>
              <a:t>Finalizing</a:t>
            </a:r>
            <a:r>
              <a:rPr lang="nl-NL" dirty="0"/>
              <a:t> design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83AF8B0-7C8B-90B3-6D6D-9396AF1DDD8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6542" y="1754501"/>
            <a:ext cx="5819762" cy="4895849"/>
          </a:xfrm>
        </p:spPr>
        <p:txBody>
          <a:bodyPr>
            <a:normAutofit/>
          </a:bodyPr>
          <a:lstStyle/>
          <a:p>
            <a:r>
              <a:rPr lang="nl-NL" dirty="0" err="1"/>
              <a:t>Substrate</a:t>
            </a:r>
            <a:r>
              <a:rPr lang="nl-NL" dirty="0"/>
              <a:t> </a:t>
            </a:r>
            <a:r>
              <a:rPr lang="nl-NL" dirty="0" err="1"/>
              <a:t>variants</a:t>
            </a:r>
            <a:endParaRPr lang="nl-NL" dirty="0"/>
          </a:p>
          <a:p>
            <a:pPr lvl="1"/>
            <a:r>
              <a:rPr lang="nl-NL" dirty="0"/>
              <a:t>3 </a:t>
            </a:r>
            <a:r>
              <a:rPr lang="nl-NL" dirty="0" err="1"/>
              <a:t>shapes</a:t>
            </a:r>
            <a:r>
              <a:rPr lang="nl-NL" dirty="0"/>
              <a:t> </a:t>
            </a:r>
          </a:p>
          <a:p>
            <a:pPr lvl="2"/>
            <a:r>
              <a:rPr lang="nl-NL" dirty="0"/>
              <a:t>Top </a:t>
            </a:r>
            <a:r>
              <a:rPr lang="nl-NL" dirty="0" err="1"/>
              <a:t>connect</a:t>
            </a:r>
            <a:r>
              <a:rPr lang="nl-NL" dirty="0"/>
              <a:t>: 40x36 [mm]</a:t>
            </a:r>
          </a:p>
          <a:p>
            <a:pPr lvl="2"/>
            <a:r>
              <a:rPr lang="nl-NL" dirty="0"/>
              <a:t>Single side </a:t>
            </a:r>
            <a:r>
              <a:rPr lang="nl-NL" dirty="0" err="1"/>
              <a:t>connect</a:t>
            </a:r>
            <a:r>
              <a:rPr lang="nl-NL" dirty="0"/>
              <a:t>: 51x25 [mm]</a:t>
            </a:r>
          </a:p>
          <a:p>
            <a:pPr lvl="2"/>
            <a:r>
              <a:rPr lang="nl-NL" dirty="0"/>
              <a:t>Double side </a:t>
            </a:r>
            <a:r>
              <a:rPr lang="nl-NL" dirty="0" err="1"/>
              <a:t>connect</a:t>
            </a:r>
            <a:r>
              <a:rPr lang="nl-NL" dirty="0"/>
              <a:t>: 60x25 [mm]</a:t>
            </a:r>
          </a:p>
          <a:p>
            <a:pPr lvl="1">
              <a:buFont typeface="Symbol" panose="05050102010706020507" pitchFamily="18" charset="2"/>
              <a:buChar char="Þ"/>
            </a:pPr>
            <a:r>
              <a:rPr lang="nl-NL" dirty="0" err="1"/>
              <a:t>If</a:t>
            </a:r>
            <a:r>
              <a:rPr lang="nl-NL" dirty="0"/>
              <a:t> chipboard </a:t>
            </a:r>
            <a:r>
              <a:rPr lang="nl-NL" dirty="0" err="1"/>
              <a:t>gets</a:t>
            </a:r>
            <a:r>
              <a:rPr lang="nl-NL" dirty="0"/>
              <a:t> </a:t>
            </a:r>
            <a:r>
              <a:rPr lang="nl-NL" dirty="0" err="1"/>
              <a:t>wider</a:t>
            </a:r>
            <a:r>
              <a:rPr lang="nl-NL" dirty="0"/>
              <a:t>, </a:t>
            </a:r>
            <a:r>
              <a:rPr lang="nl-NL" dirty="0" err="1"/>
              <a:t>it</a:t>
            </a:r>
            <a:r>
              <a:rPr lang="nl-NL" dirty="0"/>
              <a:t> starts making </a:t>
            </a:r>
            <a:r>
              <a:rPr lang="nl-NL" dirty="0" err="1"/>
              <a:t>less</a:t>
            </a:r>
            <a:r>
              <a:rPr lang="nl-NL" dirty="0"/>
              <a:t> sense </a:t>
            </a:r>
            <a:r>
              <a:rPr lang="nl-NL" dirty="0" err="1"/>
              <a:t>to</a:t>
            </a:r>
            <a:r>
              <a:rPr lang="nl-NL" dirty="0"/>
              <a:t> </a:t>
            </a:r>
            <a:r>
              <a:rPr lang="nl-NL" dirty="0" err="1"/>
              <a:t>connect</a:t>
            </a:r>
            <a:r>
              <a:rPr lang="nl-NL" dirty="0"/>
              <a:t> on </a:t>
            </a:r>
            <a:r>
              <a:rPr lang="nl-NL" dirty="0" err="1"/>
              <a:t>the</a:t>
            </a:r>
            <a:r>
              <a:rPr lang="nl-NL" dirty="0"/>
              <a:t> side</a:t>
            </a:r>
          </a:p>
          <a:p>
            <a:pPr lvl="1"/>
            <a:r>
              <a:rPr lang="nl-NL" dirty="0" err="1"/>
              <a:t>Redesign</a:t>
            </a:r>
            <a:r>
              <a:rPr lang="nl-NL" dirty="0"/>
              <a:t> </a:t>
            </a:r>
            <a:r>
              <a:rPr lang="nl-NL" dirty="0" err="1"/>
              <a:t>substrate</a:t>
            </a:r>
            <a:r>
              <a:rPr lang="nl-NL" dirty="0"/>
              <a:t> </a:t>
            </a:r>
            <a:r>
              <a:rPr lang="nl-NL" dirty="0" err="1"/>
              <a:t>and</a:t>
            </a:r>
            <a:r>
              <a:rPr lang="nl-NL" dirty="0"/>
              <a:t> </a:t>
            </a:r>
            <a:r>
              <a:rPr lang="nl-NL" dirty="0" err="1"/>
              <a:t>reorganize</a:t>
            </a:r>
            <a:r>
              <a:rPr lang="nl-NL" dirty="0"/>
              <a:t> </a:t>
            </a:r>
            <a:r>
              <a:rPr lang="nl-NL" dirty="0" err="1"/>
              <a:t>wafer</a:t>
            </a:r>
            <a:r>
              <a:rPr lang="nl-NL" dirty="0"/>
              <a:t>??</a:t>
            </a:r>
          </a:p>
          <a:p>
            <a:r>
              <a:rPr lang="nl-NL" dirty="0" err="1"/>
              <a:t>Quantities</a:t>
            </a:r>
            <a:endParaRPr lang="nl-NL" dirty="0"/>
          </a:p>
          <a:p>
            <a:pPr lvl="1"/>
            <a:r>
              <a:rPr lang="nl-NL" dirty="0" err="1"/>
              <a:t>Maximize</a:t>
            </a:r>
            <a:r>
              <a:rPr lang="nl-NL" dirty="0"/>
              <a:t> </a:t>
            </a:r>
            <a:r>
              <a:rPr lang="nl-NL" dirty="0" err="1"/>
              <a:t>number</a:t>
            </a:r>
            <a:r>
              <a:rPr lang="nl-NL" dirty="0"/>
              <a:t> of </a:t>
            </a:r>
            <a:r>
              <a:rPr lang="nl-NL" dirty="0" err="1"/>
              <a:t>substrates</a:t>
            </a:r>
            <a:r>
              <a:rPr lang="nl-NL" dirty="0"/>
              <a:t>, or </a:t>
            </a:r>
            <a:r>
              <a:rPr lang="nl-NL" dirty="0" err="1"/>
              <a:t>maximize</a:t>
            </a:r>
            <a:r>
              <a:rPr lang="nl-NL" dirty="0"/>
              <a:t> </a:t>
            </a:r>
            <a:r>
              <a:rPr lang="nl-NL" dirty="0" err="1"/>
              <a:t>number</a:t>
            </a:r>
            <a:r>
              <a:rPr lang="nl-NL" dirty="0"/>
              <a:t> of test samples?</a:t>
            </a:r>
          </a:p>
          <a:p>
            <a:endParaRPr lang="nl-NL" dirty="0"/>
          </a:p>
          <a:p>
            <a:pPr lvl="2"/>
            <a:endParaRPr lang="nl-NL" dirty="0"/>
          </a:p>
          <a:p>
            <a:pPr lvl="2"/>
            <a:endParaRPr lang="nl-NL" dirty="0"/>
          </a:p>
          <a:p>
            <a:pPr lvl="1"/>
            <a:endParaRPr lang="nl-NL" dirty="0"/>
          </a:p>
          <a:p>
            <a:pPr lvl="1"/>
            <a:endParaRPr lang="nl-NL" dirty="0"/>
          </a:p>
          <a:p>
            <a:pPr lvl="1">
              <a:buFont typeface="Symbol" panose="05050102010706020507" pitchFamily="18" charset="2"/>
              <a:buChar char="Þ"/>
            </a:pPr>
            <a:endParaRPr lang="nl-NL" dirty="0"/>
          </a:p>
          <a:p>
            <a:pPr lvl="1"/>
            <a:endParaRPr lang="nl-NL" dirty="0"/>
          </a:p>
          <a:p>
            <a:endParaRPr lang="nl-NL" dirty="0"/>
          </a:p>
          <a:p>
            <a:pPr lvl="1"/>
            <a:endParaRPr lang="nl-NL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F92CAD4-6325-946D-220D-602B7E7475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3</a:t>
            </a:fld>
            <a:endParaRPr lang="nl-NL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C9174C0-0D22-9257-4192-9FAF6E11E3F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68447" y="95972"/>
            <a:ext cx="3208849" cy="3189431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A8CB10F-253E-40A5-CFCF-A9FAE5C604F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11315" y="176572"/>
            <a:ext cx="1595534" cy="2496577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7B52047-0DF8-0B12-6726-D3CA971D527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92353" y="2861702"/>
            <a:ext cx="1779904" cy="2226774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E5F3DFEA-1B0B-4B5A-151B-4E103B8B856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95698" y="5242962"/>
            <a:ext cx="1972284" cy="2226773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4EBBC47A-230E-60A7-81C2-F6D2E1B4B3CF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267982" y="3387139"/>
            <a:ext cx="3208848" cy="3190137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2BD02883-E6C9-806E-0E3C-57C0ED68ADBB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063065" y="75253"/>
            <a:ext cx="1521294" cy="16477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984374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C74DDC-0955-8739-7F77-85A8BC1B37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err="1"/>
              <a:t>Some</a:t>
            </a:r>
            <a:r>
              <a:rPr lang="nl-NL" dirty="0"/>
              <a:t> </a:t>
            </a:r>
            <a:r>
              <a:rPr lang="nl-NL" dirty="0" err="1"/>
              <a:t>other</a:t>
            </a:r>
            <a:r>
              <a:rPr lang="nl-NL" dirty="0"/>
              <a:t> </a:t>
            </a:r>
            <a:r>
              <a:rPr lang="nl-NL" dirty="0" err="1"/>
              <a:t>progress</a:t>
            </a:r>
            <a:endParaRPr lang="nl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9ED85A-D034-4C4B-004E-867A1908F1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6767086" cy="4351338"/>
          </a:xfrm>
        </p:spPr>
        <p:txBody>
          <a:bodyPr/>
          <a:lstStyle/>
          <a:p>
            <a:r>
              <a:rPr lang="nl-NL" dirty="0" err="1"/>
              <a:t>Thermal</a:t>
            </a:r>
            <a:r>
              <a:rPr lang="nl-NL" dirty="0"/>
              <a:t> </a:t>
            </a:r>
            <a:r>
              <a:rPr lang="nl-NL" dirty="0" err="1"/>
              <a:t>simulation</a:t>
            </a:r>
            <a:r>
              <a:rPr lang="nl-NL" dirty="0"/>
              <a:t> – </a:t>
            </a:r>
            <a:r>
              <a:rPr lang="nl-NL" dirty="0" err="1"/>
              <a:t>Poor</a:t>
            </a:r>
            <a:r>
              <a:rPr lang="nl-NL" dirty="0"/>
              <a:t> </a:t>
            </a:r>
            <a:r>
              <a:rPr lang="nl-NL" dirty="0" err="1"/>
              <a:t>thermal</a:t>
            </a:r>
            <a:r>
              <a:rPr lang="nl-NL" dirty="0"/>
              <a:t> </a:t>
            </a:r>
            <a:r>
              <a:rPr lang="nl-NL" dirty="0" err="1"/>
              <a:t>conductivity</a:t>
            </a:r>
            <a:r>
              <a:rPr lang="nl-NL" dirty="0"/>
              <a:t> of </a:t>
            </a:r>
            <a:r>
              <a:rPr lang="nl-NL" dirty="0" err="1"/>
              <a:t>glass</a:t>
            </a:r>
            <a:endParaRPr lang="nl-NL" dirty="0"/>
          </a:p>
          <a:p>
            <a:pPr lvl="1"/>
            <a:r>
              <a:rPr lang="nl-NL" dirty="0"/>
              <a:t>DT over </a:t>
            </a:r>
            <a:r>
              <a:rPr lang="nl-NL" dirty="0" err="1"/>
              <a:t>the</a:t>
            </a:r>
            <a:r>
              <a:rPr lang="nl-NL" dirty="0"/>
              <a:t> </a:t>
            </a:r>
            <a:r>
              <a:rPr lang="nl-NL" dirty="0" err="1"/>
              <a:t>substrate</a:t>
            </a:r>
            <a:r>
              <a:rPr lang="nl-NL" dirty="0"/>
              <a:t> is ~4,8°C</a:t>
            </a:r>
          </a:p>
          <a:p>
            <a:pPr lvl="1">
              <a:buFont typeface="Symbol" panose="05050102010706020507" pitchFamily="18" charset="2"/>
              <a:buChar char="Þ"/>
            </a:pPr>
            <a:r>
              <a:rPr lang="nl-NL" dirty="0" err="1"/>
              <a:t>Acceptable</a:t>
            </a:r>
            <a:r>
              <a:rPr lang="nl-NL" dirty="0"/>
              <a:t> </a:t>
            </a:r>
          </a:p>
          <a:p>
            <a:pPr lvl="1"/>
            <a:endParaRPr lang="nl-NL" dirty="0"/>
          </a:p>
          <a:p>
            <a:r>
              <a:rPr lang="nl-NL" dirty="0" err="1"/>
              <a:t>Ceramic</a:t>
            </a:r>
            <a:r>
              <a:rPr lang="nl-NL" dirty="0"/>
              <a:t> 3d </a:t>
            </a:r>
            <a:r>
              <a:rPr lang="nl-NL" dirty="0" err="1"/>
              <a:t>printing</a:t>
            </a:r>
            <a:endParaRPr lang="nl-NL" dirty="0"/>
          </a:p>
          <a:p>
            <a:pPr lvl="1"/>
            <a:r>
              <a:rPr lang="nl-NL" dirty="0" err="1"/>
              <a:t>Printed</a:t>
            </a:r>
            <a:r>
              <a:rPr lang="nl-NL" dirty="0"/>
              <a:t> </a:t>
            </a:r>
            <a:r>
              <a:rPr lang="nl-NL" dirty="0" err="1"/>
              <a:t>channels</a:t>
            </a:r>
            <a:r>
              <a:rPr lang="nl-NL" dirty="0"/>
              <a:t> of 0,2 x 0.2 mm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2EC97B2-1E65-BDD8-C157-1FCAEDE62F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D2083A-758E-46D6-8C2C-48B909CEE011}" type="slidenum">
              <a:rPr lang="nl-NL" smtClean="0"/>
              <a:t>4</a:t>
            </a:fld>
            <a:endParaRPr lang="nl-NL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41F722D-4DF2-E1E9-7E80-547439488FF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675614" y="1397109"/>
            <a:ext cx="4278267" cy="2107768"/>
          </a:xfrm>
          <a:prstGeom prst="rect">
            <a:avLst/>
          </a:prstGeom>
        </p:spPr>
      </p:pic>
      <p:pic>
        <p:nvPicPr>
          <p:cNvPr id="6" name="Content Placeholder 4" descr="A black and white photo of a logo&#10;&#10;AI-generated content may be incorrect.">
            <a:extLst>
              <a:ext uri="{FF2B5EF4-FFF2-40B4-BE49-F238E27FC236}">
                <a16:creationId xmlns:a16="http://schemas.microsoft.com/office/drawing/2014/main" id="{227325CB-B7B5-A591-64C4-FAE9F45FECF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20000">
            <a:off x="6654776" y="3685343"/>
            <a:ext cx="2655420" cy="2655420"/>
          </a:xfrm>
          <a:prstGeom prst="rect">
            <a:avLst/>
          </a:prstGeom>
        </p:spPr>
      </p:pic>
      <p:pic>
        <p:nvPicPr>
          <p:cNvPr id="7" name="Picture 6" descr="A close-up of a grey object&#10;&#10;AI-generated content may be incorrect.">
            <a:extLst>
              <a:ext uri="{FF2B5EF4-FFF2-40B4-BE49-F238E27FC236}">
                <a16:creationId xmlns:a16="http://schemas.microsoft.com/office/drawing/2014/main" id="{81402B00-FF57-07C8-DA9F-284117D2E97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-60000">
            <a:off x="9471683" y="3607979"/>
            <a:ext cx="2645271" cy="26452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061481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1">
          <a:schemeClr val="dk1"/>
        </a:lnRef>
        <a:fillRef idx="0">
          <a:schemeClr val="dk1"/>
        </a:fillRef>
        <a:effectRef idx="0">
          <a:schemeClr val="dk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118298</TotalTime>
  <Words>187</Words>
  <Application>Microsoft Office PowerPoint</Application>
  <PresentationFormat>Widescreen</PresentationFormat>
  <Paragraphs>75</Paragraphs>
  <Slides>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10" baseType="lpstr">
      <vt:lpstr>Aptos Narrow</vt:lpstr>
      <vt:lpstr>Arial</vt:lpstr>
      <vt:lpstr>Calibri</vt:lpstr>
      <vt:lpstr>Calibri Light</vt:lpstr>
      <vt:lpstr>Symbol</vt:lpstr>
      <vt:lpstr>Office Theme</vt:lpstr>
      <vt:lpstr>Timepix 4 Substrate ideas</vt:lpstr>
      <vt:lpstr>Wet-etched glass</vt:lpstr>
      <vt:lpstr>Finalizing design</vt:lpstr>
      <vt:lpstr>Some other progress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Sublimation cooling Test setup</dc:title>
  <dc:creator>ytakahas@nh.nikhef.nl</dc:creator>
  <cp:lastModifiedBy>ytakahas@nh.nikhef.nl</cp:lastModifiedBy>
  <cp:revision>812</cp:revision>
  <dcterms:created xsi:type="dcterms:W3CDTF">2023-12-04T14:22:12Z</dcterms:created>
  <dcterms:modified xsi:type="dcterms:W3CDTF">2025-06-03T09:31:21Z</dcterms:modified>
</cp:coreProperties>
</file>