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744" r:id="rId3"/>
    <p:sldId id="755" r:id="rId4"/>
    <p:sldId id="758" r:id="rId5"/>
    <p:sldId id="760" r:id="rId6"/>
    <p:sldId id="759" r:id="rId7"/>
    <p:sldId id="762" r:id="rId8"/>
    <p:sldId id="563" r:id="rId9"/>
    <p:sldId id="565" r:id="rId10"/>
    <p:sldId id="763" r:id="rId11"/>
    <p:sldId id="761" r:id="rId12"/>
    <p:sldId id="722" r:id="rId13"/>
    <p:sldId id="745" r:id="rId14"/>
    <p:sldId id="750" r:id="rId15"/>
    <p:sldId id="751" r:id="rId16"/>
    <p:sldId id="728" r:id="rId17"/>
    <p:sldId id="719" r:id="rId18"/>
    <p:sldId id="683" r:id="rId19"/>
    <p:sldId id="682" r:id="rId20"/>
    <p:sldId id="713" r:id="rId21"/>
    <p:sldId id="729" r:id="rId22"/>
    <p:sldId id="731" r:id="rId23"/>
    <p:sldId id="733" r:id="rId24"/>
    <p:sldId id="301"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C000"/>
    <a:srgbClr val="00B050"/>
    <a:srgbClr val="D632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82" autoAdjust="0"/>
    <p:restoredTop sz="94660"/>
  </p:normalViewPr>
  <p:slideViewPr>
    <p:cSldViewPr snapToGrid="0">
      <p:cViewPr varScale="1">
        <p:scale>
          <a:sx n="70" d="100"/>
          <a:sy n="70" d="100"/>
        </p:scale>
        <p:origin x="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A85EC-8DDF-4BB1-80C0-5424ECF43733}" type="datetimeFigureOut">
              <a:rPr lang="nl-NL" smtClean="0"/>
              <a:t>30-4-2025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5023D-ACF9-484D-9B59-B7F29633624B}" type="slidenum">
              <a:rPr lang="nl-NL" smtClean="0"/>
              <a:t>‹#›</a:t>
            </a:fld>
            <a:endParaRPr lang="nl-NL"/>
          </a:p>
        </p:txBody>
      </p:sp>
    </p:spTree>
    <p:extLst>
      <p:ext uri="{BB962C8B-B14F-4D97-AF65-F5344CB8AC3E}">
        <p14:creationId xmlns:p14="http://schemas.microsoft.com/office/powerpoint/2010/main" val="265313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899C-53D1-4EC8-ACA4-84AE52113D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C39819DE-9EA1-4569-8407-1AD45BECB2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EC72AAAF-F6DA-4AD0-BF83-75F3E4702220}"/>
              </a:ext>
            </a:extLst>
          </p:cNvPr>
          <p:cNvSpPr>
            <a:spLocks noGrp="1"/>
          </p:cNvSpPr>
          <p:nvPr>
            <p:ph type="dt" sz="half" idx="10"/>
          </p:nvPr>
        </p:nvSpPr>
        <p:spPr/>
        <p:txBody>
          <a:bodyPr/>
          <a:lstStyle/>
          <a:p>
            <a:fld id="{8E599D29-CEE5-43E4-8845-ADEBB24A2D7C}" type="datetime1">
              <a:rPr lang="nl-NL" smtClean="0"/>
              <a:t>30-4-2025</a:t>
            </a:fld>
            <a:endParaRPr lang="nl-NL"/>
          </a:p>
        </p:txBody>
      </p:sp>
      <p:sp>
        <p:nvSpPr>
          <p:cNvPr id="5" name="Footer Placeholder 4">
            <a:extLst>
              <a:ext uri="{FF2B5EF4-FFF2-40B4-BE49-F238E27FC236}">
                <a16:creationId xmlns:a16="http://schemas.microsoft.com/office/drawing/2014/main" id="{16727C9B-33C8-4EFE-B861-71B37A74DAA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1424696-46BA-42B7-943E-DFEF4F82A430}"/>
              </a:ext>
            </a:extLst>
          </p:cNvPr>
          <p:cNvSpPr>
            <a:spLocks noGrp="1"/>
          </p:cNvSpPr>
          <p:nvPr>
            <p:ph type="sldNum" sz="quarter" idx="12"/>
          </p:nvPr>
        </p:nvSpPr>
        <p:spPr>
          <a:xfrm>
            <a:off x="9448800" y="6356349"/>
            <a:ext cx="2743200" cy="365125"/>
          </a:xfrm>
        </p:spPr>
        <p:txBody>
          <a:bodyPr/>
          <a:lstStyle/>
          <a:p>
            <a:fld id="{F3D2083A-758E-46D6-8C2C-48B909CEE011}" type="slidenum">
              <a:rPr lang="nl-NL" smtClean="0"/>
              <a:t>‹#›</a:t>
            </a:fld>
            <a:endParaRPr lang="nl-NL"/>
          </a:p>
        </p:txBody>
      </p:sp>
    </p:spTree>
    <p:extLst>
      <p:ext uri="{BB962C8B-B14F-4D97-AF65-F5344CB8AC3E}">
        <p14:creationId xmlns:p14="http://schemas.microsoft.com/office/powerpoint/2010/main" val="145029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7FDD-52A1-4D72-86D0-C39E019F7B77}"/>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01D2525D-57FD-4CE2-9461-A393747D4B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3D6FF60-9EFB-412B-8026-818BA1EDBD94}"/>
              </a:ext>
            </a:extLst>
          </p:cNvPr>
          <p:cNvSpPr>
            <a:spLocks noGrp="1"/>
          </p:cNvSpPr>
          <p:nvPr>
            <p:ph type="dt" sz="half" idx="10"/>
          </p:nvPr>
        </p:nvSpPr>
        <p:spPr/>
        <p:txBody>
          <a:bodyPr/>
          <a:lstStyle/>
          <a:p>
            <a:fld id="{71771D8F-C337-4EA2-9DBE-7A135229FF6C}" type="datetime1">
              <a:rPr lang="nl-NL" smtClean="0"/>
              <a:t>30-4-2025</a:t>
            </a:fld>
            <a:endParaRPr lang="nl-NL"/>
          </a:p>
        </p:txBody>
      </p:sp>
      <p:sp>
        <p:nvSpPr>
          <p:cNvPr id="5" name="Footer Placeholder 4">
            <a:extLst>
              <a:ext uri="{FF2B5EF4-FFF2-40B4-BE49-F238E27FC236}">
                <a16:creationId xmlns:a16="http://schemas.microsoft.com/office/drawing/2014/main" id="{A23A91A3-E0CB-479A-82E4-090FD81AC09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03466C5-B433-45E6-956D-5D892E1C7B3D}"/>
              </a:ext>
            </a:extLst>
          </p:cNvPr>
          <p:cNvSpPr>
            <a:spLocks noGrp="1"/>
          </p:cNvSpPr>
          <p:nvPr>
            <p:ph type="sldNum" sz="quarter" idx="12"/>
          </p:nvPr>
        </p:nvSpPr>
        <p:spPr/>
        <p:txBody>
          <a:bodyPr/>
          <a:lstStyle/>
          <a:p>
            <a:fld id="{F3D2083A-758E-46D6-8C2C-48B909CEE011}" type="slidenum">
              <a:rPr lang="nl-NL" smtClean="0"/>
              <a:t>‹#›</a:t>
            </a:fld>
            <a:endParaRPr lang="nl-NL"/>
          </a:p>
        </p:txBody>
      </p:sp>
    </p:spTree>
    <p:extLst>
      <p:ext uri="{BB962C8B-B14F-4D97-AF65-F5344CB8AC3E}">
        <p14:creationId xmlns:p14="http://schemas.microsoft.com/office/powerpoint/2010/main" val="368969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86A639-4708-4D23-8B0E-C42A4A41BB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A52F998-A541-420D-BA4B-389EA88CF9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ACB74748-D608-4503-ACE1-4FB1017ADEC3}"/>
              </a:ext>
            </a:extLst>
          </p:cNvPr>
          <p:cNvSpPr>
            <a:spLocks noGrp="1"/>
          </p:cNvSpPr>
          <p:nvPr>
            <p:ph type="dt" sz="half" idx="10"/>
          </p:nvPr>
        </p:nvSpPr>
        <p:spPr/>
        <p:txBody>
          <a:bodyPr/>
          <a:lstStyle/>
          <a:p>
            <a:fld id="{734BE240-C869-48E0-B9B9-EC95F07A7CAC}" type="datetime1">
              <a:rPr lang="nl-NL" smtClean="0"/>
              <a:t>30-4-2025</a:t>
            </a:fld>
            <a:endParaRPr lang="nl-NL"/>
          </a:p>
        </p:txBody>
      </p:sp>
      <p:sp>
        <p:nvSpPr>
          <p:cNvPr id="5" name="Footer Placeholder 4">
            <a:extLst>
              <a:ext uri="{FF2B5EF4-FFF2-40B4-BE49-F238E27FC236}">
                <a16:creationId xmlns:a16="http://schemas.microsoft.com/office/drawing/2014/main" id="{8CBCCF48-871C-452F-8C3C-3D21093D388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60FDCAB-57F5-40E0-93E7-27D938104D0C}"/>
              </a:ext>
            </a:extLst>
          </p:cNvPr>
          <p:cNvSpPr>
            <a:spLocks noGrp="1"/>
          </p:cNvSpPr>
          <p:nvPr>
            <p:ph type="sldNum" sz="quarter" idx="12"/>
          </p:nvPr>
        </p:nvSpPr>
        <p:spPr/>
        <p:txBody>
          <a:bodyPr/>
          <a:lstStyle/>
          <a:p>
            <a:fld id="{F3D2083A-758E-46D6-8C2C-48B909CEE011}" type="slidenum">
              <a:rPr lang="nl-NL" smtClean="0"/>
              <a:t>‹#›</a:t>
            </a:fld>
            <a:endParaRPr lang="nl-NL"/>
          </a:p>
        </p:txBody>
      </p:sp>
    </p:spTree>
    <p:extLst>
      <p:ext uri="{BB962C8B-B14F-4D97-AF65-F5344CB8AC3E}">
        <p14:creationId xmlns:p14="http://schemas.microsoft.com/office/powerpoint/2010/main" val="152796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7F66-F470-4D0A-BBA9-66B9EFF3280D}"/>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08C01E22-FE04-44CE-BB3D-E3B9E6D5AC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C75D940-3C9F-4368-BAED-08399366EA73}"/>
              </a:ext>
            </a:extLst>
          </p:cNvPr>
          <p:cNvSpPr>
            <a:spLocks noGrp="1"/>
          </p:cNvSpPr>
          <p:nvPr>
            <p:ph type="dt" sz="half" idx="10"/>
          </p:nvPr>
        </p:nvSpPr>
        <p:spPr/>
        <p:txBody>
          <a:bodyPr/>
          <a:lstStyle/>
          <a:p>
            <a:fld id="{ED0DE608-16B1-4F0D-AF8F-3C3069451A4C}" type="datetime1">
              <a:rPr lang="nl-NL" smtClean="0"/>
              <a:t>30-4-2025</a:t>
            </a:fld>
            <a:endParaRPr lang="nl-NL"/>
          </a:p>
        </p:txBody>
      </p:sp>
      <p:sp>
        <p:nvSpPr>
          <p:cNvPr id="5" name="Footer Placeholder 4">
            <a:extLst>
              <a:ext uri="{FF2B5EF4-FFF2-40B4-BE49-F238E27FC236}">
                <a16:creationId xmlns:a16="http://schemas.microsoft.com/office/drawing/2014/main" id="{3472C265-7D07-42FD-8E43-C443BF9D5E9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0E41AE4-BDAE-4F43-8850-8E457C233A3A}"/>
              </a:ext>
            </a:extLst>
          </p:cNvPr>
          <p:cNvSpPr>
            <a:spLocks noGrp="1"/>
          </p:cNvSpPr>
          <p:nvPr>
            <p:ph type="sldNum" sz="quarter" idx="12"/>
          </p:nvPr>
        </p:nvSpPr>
        <p:spPr>
          <a:xfrm>
            <a:off x="9448800" y="6356349"/>
            <a:ext cx="2743200" cy="365125"/>
          </a:xfrm>
        </p:spPr>
        <p:txBody>
          <a:bodyPr/>
          <a:lstStyle/>
          <a:p>
            <a:fld id="{F3D2083A-758E-46D6-8C2C-48B909CEE011}" type="slidenum">
              <a:rPr lang="nl-NL" smtClean="0"/>
              <a:t>‹#›</a:t>
            </a:fld>
            <a:endParaRPr lang="nl-NL"/>
          </a:p>
        </p:txBody>
      </p:sp>
    </p:spTree>
    <p:extLst>
      <p:ext uri="{BB962C8B-B14F-4D97-AF65-F5344CB8AC3E}">
        <p14:creationId xmlns:p14="http://schemas.microsoft.com/office/powerpoint/2010/main" val="237105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84B5-96BE-4373-8153-CEAFDE37BA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DB6F9143-30F3-4AB4-B060-77C71356E9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B95DAC-F363-41DD-9479-D3A04B551571}"/>
              </a:ext>
            </a:extLst>
          </p:cNvPr>
          <p:cNvSpPr>
            <a:spLocks noGrp="1"/>
          </p:cNvSpPr>
          <p:nvPr>
            <p:ph type="dt" sz="half" idx="10"/>
          </p:nvPr>
        </p:nvSpPr>
        <p:spPr/>
        <p:txBody>
          <a:bodyPr/>
          <a:lstStyle/>
          <a:p>
            <a:fld id="{1C7928B2-00FB-408A-BC61-AC729A0A4991}" type="datetime1">
              <a:rPr lang="nl-NL" smtClean="0"/>
              <a:t>30-4-2025</a:t>
            </a:fld>
            <a:endParaRPr lang="nl-NL"/>
          </a:p>
        </p:txBody>
      </p:sp>
      <p:sp>
        <p:nvSpPr>
          <p:cNvPr id="5" name="Footer Placeholder 4">
            <a:extLst>
              <a:ext uri="{FF2B5EF4-FFF2-40B4-BE49-F238E27FC236}">
                <a16:creationId xmlns:a16="http://schemas.microsoft.com/office/drawing/2014/main" id="{FCCDB42E-09B0-4835-A6E5-62425FDE2E6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AF61BD4-F037-43CE-A7E9-BEDCDF26087A}"/>
              </a:ext>
            </a:extLst>
          </p:cNvPr>
          <p:cNvSpPr>
            <a:spLocks noGrp="1"/>
          </p:cNvSpPr>
          <p:nvPr>
            <p:ph type="sldNum" sz="quarter" idx="12"/>
          </p:nvPr>
        </p:nvSpPr>
        <p:spPr/>
        <p:txBody>
          <a:bodyPr/>
          <a:lstStyle/>
          <a:p>
            <a:fld id="{F3D2083A-758E-46D6-8C2C-48B909CEE011}" type="slidenum">
              <a:rPr lang="nl-NL" smtClean="0"/>
              <a:t>‹#›</a:t>
            </a:fld>
            <a:endParaRPr lang="nl-NL"/>
          </a:p>
        </p:txBody>
      </p:sp>
    </p:spTree>
    <p:extLst>
      <p:ext uri="{BB962C8B-B14F-4D97-AF65-F5344CB8AC3E}">
        <p14:creationId xmlns:p14="http://schemas.microsoft.com/office/powerpoint/2010/main" val="203521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6B48-E129-48F7-850C-6D3281109E81}"/>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850202F4-E126-4135-9A32-93DF9B6BC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A730AC3E-821A-46C7-98CA-A5F53F9417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BFC69214-D68E-4A53-8D01-63ECD4F35F02}"/>
              </a:ext>
            </a:extLst>
          </p:cNvPr>
          <p:cNvSpPr>
            <a:spLocks noGrp="1"/>
          </p:cNvSpPr>
          <p:nvPr>
            <p:ph type="dt" sz="half" idx="10"/>
          </p:nvPr>
        </p:nvSpPr>
        <p:spPr/>
        <p:txBody>
          <a:bodyPr/>
          <a:lstStyle/>
          <a:p>
            <a:fld id="{44626464-9179-4503-95A5-C9AE6E1782EF}" type="datetime1">
              <a:rPr lang="nl-NL" smtClean="0"/>
              <a:t>30-4-2025</a:t>
            </a:fld>
            <a:endParaRPr lang="nl-NL"/>
          </a:p>
        </p:txBody>
      </p:sp>
      <p:sp>
        <p:nvSpPr>
          <p:cNvPr id="6" name="Footer Placeholder 5">
            <a:extLst>
              <a:ext uri="{FF2B5EF4-FFF2-40B4-BE49-F238E27FC236}">
                <a16:creationId xmlns:a16="http://schemas.microsoft.com/office/drawing/2014/main" id="{C28C093D-A797-429C-889A-78F21096D3E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B2FBC545-2EB0-4E2E-ADE6-28DDB2F29929}"/>
              </a:ext>
            </a:extLst>
          </p:cNvPr>
          <p:cNvSpPr>
            <a:spLocks noGrp="1"/>
          </p:cNvSpPr>
          <p:nvPr>
            <p:ph type="sldNum" sz="quarter" idx="12"/>
          </p:nvPr>
        </p:nvSpPr>
        <p:spPr/>
        <p:txBody>
          <a:bodyPr/>
          <a:lstStyle/>
          <a:p>
            <a:fld id="{F3D2083A-758E-46D6-8C2C-48B909CEE011}" type="slidenum">
              <a:rPr lang="nl-NL" smtClean="0"/>
              <a:t>‹#›</a:t>
            </a:fld>
            <a:endParaRPr lang="nl-NL"/>
          </a:p>
        </p:txBody>
      </p:sp>
    </p:spTree>
    <p:extLst>
      <p:ext uri="{BB962C8B-B14F-4D97-AF65-F5344CB8AC3E}">
        <p14:creationId xmlns:p14="http://schemas.microsoft.com/office/powerpoint/2010/main" val="238318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25FD-4D9D-4F99-A82C-719CD2E2FE45}"/>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81767095-CE07-40C6-987A-1631A76421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1863C0-BE1B-41EB-A9B2-17E2B1C2E7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AB6BB4DD-D47D-427C-B646-AAEDB806A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3B27F9-713F-4CBA-8A5F-09F68A3B9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27211608-3B74-42B6-A43C-BB4B2A35AC99}"/>
              </a:ext>
            </a:extLst>
          </p:cNvPr>
          <p:cNvSpPr>
            <a:spLocks noGrp="1"/>
          </p:cNvSpPr>
          <p:nvPr>
            <p:ph type="dt" sz="half" idx="10"/>
          </p:nvPr>
        </p:nvSpPr>
        <p:spPr/>
        <p:txBody>
          <a:bodyPr/>
          <a:lstStyle/>
          <a:p>
            <a:fld id="{3ADE1A18-1EEC-4C22-837D-8F49EAE8F781}" type="datetime1">
              <a:rPr lang="nl-NL" smtClean="0"/>
              <a:t>30-4-2025</a:t>
            </a:fld>
            <a:endParaRPr lang="nl-NL"/>
          </a:p>
        </p:txBody>
      </p:sp>
      <p:sp>
        <p:nvSpPr>
          <p:cNvPr id="8" name="Footer Placeholder 7">
            <a:extLst>
              <a:ext uri="{FF2B5EF4-FFF2-40B4-BE49-F238E27FC236}">
                <a16:creationId xmlns:a16="http://schemas.microsoft.com/office/drawing/2014/main" id="{8719A7B5-FFEC-4391-B907-E772690436F8}"/>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4E794A9D-8669-4714-82DE-0B511CD8FFB5}"/>
              </a:ext>
            </a:extLst>
          </p:cNvPr>
          <p:cNvSpPr>
            <a:spLocks noGrp="1"/>
          </p:cNvSpPr>
          <p:nvPr>
            <p:ph type="sldNum" sz="quarter" idx="12"/>
          </p:nvPr>
        </p:nvSpPr>
        <p:spPr/>
        <p:txBody>
          <a:bodyPr/>
          <a:lstStyle/>
          <a:p>
            <a:fld id="{F3D2083A-758E-46D6-8C2C-48B909CEE011}" type="slidenum">
              <a:rPr lang="nl-NL" smtClean="0"/>
              <a:t>‹#›</a:t>
            </a:fld>
            <a:endParaRPr lang="nl-NL"/>
          </a:p>
        </p:txBody>
      </p:sp>
    </p:spTree>
    <p:extLst>
      <p:ext uri="{BB962C8B-B14F-4D97-AF65-F5344CB8AC3E}">
        <p14:creationId xmlns:p14="http://schemas.microsoft.com/office/powerpoint/2010/main" val="290579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8DAD-F6B8-4E5B-8E62-DB37B800F3DC}"/>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DFF486A7-A21E-461E-A6BE-3BCDE0B9C3EB}"/>
              </a:ext>
            </a:extLst>
          </p:cNvPr>
          <p:cNvSpPr>
            <a:spLocks noGrp="1"/>
          </p:cNvSpPr>
          <p:nvPr>
            <p:ph type="dt" sz="half" idx="10"/>
          </p:nvPr>
        </p:nvSpPr>
        <p:spPr/>
        <p:txBody>
          <a:bodyPr/>
          <a:lstStyle/>
          <a:p>
            <a:fld id="{E3809C3E-599C-4AE4-8A4E-3077A2676644}" type="datetime1">
              <a:rPr lang="nl-NL" smtClean="0"/>
              <a:t>30-4-2025</a:t>
            </a:fld>
            <a:endParaRPr lang="nl-NL"/>
          </a:p>
        </p:txBody>
      </p:sp>
      <p:sp>
        <p:nvSpPr>
          <p:cNvPr id="4" name="Footer Placeholder 3">
            <a:extLst>
              <a:ext uri="{FF2B5EF4-FFF2-40B4-BE49-F238E27FC236}">
                <a16:creationId xmlns:a16="http://schemas.microsoft.com/office/drawing/2014/main" id="{57C5885A-BB06-4F63-A0EB-984C169DF401}"/>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15F41F2-A51F-465F-A7DC-1B809B5F6AE6}"/>
              </a:ext>
            </a:extLst>
          </p:cNvPr>
          <p:cNvSpPr>
            <a:spLocks noGrp="1"/>
          </p:cNvSpPr>
          <p:nvPr>
            <p:ph type="sldNum" sz="quarter" idx="12"/>
          </p:nvPr>
        </p:nvSpPr>
        <p:spPr/>
        <p:txBody>
          <a:bodyPr/>
          <a:lstStyle/>
          <a:p>
            <a:fld id="{F3D2083A-758E-46D6-8C2C-48B909CEE011}" type="slidenum">
              <a:rPr lang="nl-NL" smtClean="0"/>
              <a:t>‹#›</a:t>
            </a:fld>
            <a:endParaRPr lang="nl-NL"/>
          </a:p>
        </p:txBody>
      </p:sp>
    </p:spTree>
    <p:extLst>
      <p:ext uri="{BB962C8B-B14F-4D97-AF65-F5344CB8AC3E}">
        <p14:creationId xmlns:p14="http://schemas.microsoft.com/office/powerpoint/2010/main" val="250866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1B53B5-5461-4422-85AC-4967F6C7E419}"/>
              </a:ext>
            </a:extLst>
          </p:cNvPr>
          <p:cNvSpPr>
            <a:spLocks noGrp="1"/>
          </p:cNvSpPr>
          <p:nvPr>
            <p:ph type="dt" sz="half" idx="10"/>
          </p:nvPr>
        </p:nvSpPr>
        <p:spPr/>
        <p:txBody>
          <a:bodyPr/>
          <a:lstStyle/>
          <a:p>
            <a:fld id="{FDC8F3B9-2621-4738-9FA5-C7BAD5D5F625}" type="datetime1">
              <a:rPr lang="nl-NL" smtClean="0"/>
              <a:t>30-4-2025</a:t>
            </a:fld>
            <a:endParaRPr lang="nl-NL"/>
          </a:p>
        </p:txBody>
      </p:sp>
      <p:sp>
        <p:nvSpPr>
          <p:cNvPr id="3" name="Footer Placeholder 2">
            <a:extLst>
              <a:ext uri="{FF2B5EF4-FFF2-40B4-BE49-F238E27FC236}">
                <a16:creationId xmlns:a16="http://schemas.microsoft.com/office/drawing/2014/main" id="{B0F1498B-C135-4984-B283-F0366FA36745}"/>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E0ED1E7A-AFAE-41E7-993A-8B2E06F4E220}"/>
              </a:ext>
            </a:extLst>
          </p:cNvPr>
          <p:cNvSpPr>
            <a:spLocks noGrp="1"/>
          </p:cNvSpPr>
          <p:nvPr>
            <p:ph type="sldNum" sz="quarter" idx="12"/>
          </p:nvPr>
        </p:nvSpPr>
        <p:spPr/>
        <p:txBody>
          <a:bodyPr/>
          <a:lstStyle/>
          <a:p>
            <a:fld id="{F3D2083A-758E-46D6-8C2C-48B909CEE011}" type="slidenum">
              <a:rPr lang="nl-NL" smtClean="0"/>
              <a:t>‹#›</a:t>
            </a:fld>
            <a:endParaRPr lang="nl-NL"/>
          </a:p>
        </p:txBody>
      </p:sp>
    </p:spTree>
    <p:extLst>
      <p:ext uri="{BB962C8B-B14F-4D97-AF65-F5344CB8AC3E}">
        <p14:creationId xmlns:p14="http://schemas.microsoft.com/office/powerpoint/2010/main" val="180737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31D3-1F88-45A3-84C7-94CFA0A7F1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C239BED9-BF1A-463C-B30C-5B3DA3B4BD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468CAC25-27E1-4146-BB58-D990B06B4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80991-2F38-469F-807D-2E17F9E6AA3D}"/>
              </a:ext>
            </a:extLst>
          </p:cNvPr>
          <p:cNvSpPr>
            <a:spLocks noGrp="1"/>
          </p:cNvSpPr>
          <p:nvPr>
            <p:ph type="dt" sz="half" idx="10"/>
          </p:nvPr>
        </p:nvSpPr>
        <p:spPr/>
        <p:txBody>
          <a:bodyPr/>
          <a:lstStyle/>
          <a:p>
            <a:fld id="{E638D0C2-322C-4450-8AC0-41C130C7464E}" type="datetime1">
              <a:rPr lang="nl-NL" smtClean="0"/>
              <a:t>30-4-2025</a:t>
            </a:fld>
            <a:endParaRPr lang="nl-NL"/>
          </a:p>
        </p:txBody>
      </p:sp>
      <p:sp>
        <p:nvSpPr>
          <p:cNvPr id="6" name="Footer Placeholder 5">
            <a:extLst>
              <a:ext uri="{FF2B5EF4-FFF2-40B4-BE49-F238E27FC236}">
                <a16:creationId xmlns:a16="http://schemas.microsoft.com/office/drawing/2014/main" id="{28AD51C5-8B8C-4DFF-9E63-89F6E49D84C3}"/>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493BD11-45A1-4C5C-B030-67E54E18C011}"/>
              </a:ext>
            </a:extLst>
          </p:cNvPr>
          <p:cNvSpPr>
            <a:spLocks noGrp="1"/>
          </p:cNvSpPr>
          <p:nvPr>
            <p:ph type="sldNum" sz="quarter" idx="12"/>
          </p:nvPr>
        </p:nvSpPr>
        <p:spPr/>
        <p:txBody>
          <a:bodyPr/>
          <a:lstStyle/>
          <a:p>
            <a:fld id="{F3D2083A-758E-46D6-8C2C-48B909CEE011}" type="slidenum">
              <a:rPr lang="nl-NL" smtClean="0"/>
              <a:t>‹#›</a:t>
            </a:fld>
            <a:endParaRPr lang="nl-NL"/>
          </a:p>
        </p:txBody>
      </p:sp>
    </p:spTree>
    <p:extLst>
      <p:ext uri="{BB962C8B-B14F-4D97-AF65-F5344CB8AC3E}">
        <p14:creationId xmlns:p14="http://schemas.microsoft.com/office/powerpoint/2010/main" val="100663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F93E-D5DA-49FD-AB46-D12BB2D8F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36FD4DFA-C0E0-4A44-B4E2-6E959A5E0E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10CF3AEB-7E59-42FF-810F-C5A548EE4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4B7A01-E638-467D-BB5B-B01DF1005FDB}"/>
              </a:ext>
            </a:extLst>
          </p:cNvPr>
          <p:cNvSpPr>
            <a:spLocks noGrp="1"/>
          </p:cNvSpPr>
          <p:nvPr>
            <p:ph type="dt" sz="half" idx="10"/>
          </p:nvPr>
        </p:nvSpPr>
        <p:spPr/>
        <p:txBody>
          <a:bodyPr/>
          <a:lstStyle/>
          <a:p>
            <a:fld id="{E1EB63EB-2818-4F64-8DCB-3B4DD29CE96B}" type="datetime1">
              <a:rPr lang="nl-NL" smtClean="0"/>
              <a:t>30-4-2025</a:t>
            </a:fld>
            <a:endParaRPr lang="nl-NL"/>
          </a:p>
        </p:txBody>
      </p:sp>
      <p:sp>
        <p:nvSpPr>
          <p:cNvPr id="6" name="Footer Placeholder 5">
            <a:extLst>
              <a:ext uri="{FF2B5EF4-FFF2-40B4-BE49-F238E27FC236}">
                <a16:creationId xmlns:a16="http://schemas.microsoft.com/office/drawing/2014/main" id="{C2F4BA0F-BF6C-4B1E-AC4D-B84FACFF26F2}"/>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284B98B-D17B-4B1A-AEA2-349467EAECC1}"/>
              </a:ext>
            </a:extLst>
          </p:cNvPr>
          <p:cNvSpPr>
            <a:spLocks noGrp="1"/>
          </p:cNvSpPr>
          <p:nvPr>
            <p:ph type="sldNum" sz="quarter" idx="12"/>
          </p:nvPr>
        </p:nvSpPr>
        <p:spPr/>
        <p:txBody>
          <a:bodyPr/>
          <a:lstStyle/>
          <a:p>
            <a:fld id="{F3D2083A-758E-46D6-8C2C-48B909CEE011}" type="slidenum">
              <a:rPr lang="nl-NL" smtClean="0"/>
              <a:t>‹#›</a:t>
            </a:fld>
            <a:endParaRPr lang="nl-NL"/>
          </a:p>
        </p:txBody>
      </p:sp>
    </p:spTree>
    <p:extLst>
      <p:ext uri="{BB962C8B-B14F-4D97-AF65-F5344CB8AC3E}">
        <p14:creationId xmlns:p14="http://schemas.microsoft.com/office/powerpoint/2010/main" val="1935379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E573D6-6995-4F98-81BF-B327DFE52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EC9F32B6-9E1E-4261-BAD2-FA7AB7949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A7BC8AB-6742-4855-8989-2CC315683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FF5F7-DC44-41D3-8A98-63F9F38E6E2A}" type="datetime1">
              <a:rPr lang="nl-NL" smtClean="0"/>
              <a:t>30-4-2025</a:t>
            </a:fld>
            <a:endParaRPr lang="nl-NL"/>
          </a:p>
        </p:txBody>
      </p:sp>
      <p:sp>
        <p:nvSpPr>
          <p:cNvPr id="5" name="Footer Placeholder 4">
            <a:extLst>
              <a:ext uri="{FF2B5EF4-FFF2-40B4-BE49-F238E27FC236}">
                <a16:creationId xmlns:a16="http://schemas.microsoft.com/office/drawing/2014/main" id="{3CC39B12-FF0A-4404-AAB7-305AF0EF6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825C4948-F23D-4EF9-992A-A1D0E62A59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2083A-758E-46D6-8C2C-48B909CEE011}" type="slidenum">
              <a:rPr lang="nl-NL" smtClean="0"/>
              <a:t>‹#›</a:t>
            </a:fld>
            <a:endParaRPr lang="nl-NL"/>
          </a:p>
        </p:txBody>
      </p:sp>
    </p:spTree>
    <p:extLst>
      <p:ext uri="{BB962C8B-B14F-4D97-AF65-F5344CB8AC3E}">
        <p14:creationId xmlns:p14="http://schemas.microsoft.com/office/powerpoint/2010/main" val="289946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ris.utwente.nl/ws/files/85920301/heat_transfer.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4F10-1874-4BA5-A5E7-15BE3EA7A02B}"/>
              </a:ext>
            </a:extLst>
          </p:cNvPr>
          <p:cNvSpPr>
            <a:spLocks noGrp="1"/>
          </p:cNvSpPr>
          <p:nvPr>
            <p:ph type="ctrTitle"/>
          </p:nvPr>
        </p:nvSpPr>
        <p:spPr/>
        <p:txBody>
          <a:bodyPr/>
          <a:lstStyle/>
          <a:p>
            <a:r>
              <a:rPr lang="nl-NL" dirty="0" err="1"/>
              <a:t>Timepix</a:t>
            </a:r>
            <a:r>
              <a:rPr lang="nl-NL" dirty="0"/>
              <a:t> 4</a:t>
            </a:r>
            <a:br>
              <a:rPr lang="nl-NL" dirty="0"/>
            </a:br>
            <a:r>
              <a:rPr lang="nl-NL" sz="4000" dirty="0" err="1"/>
              <a:t>Substrate</a:t>
            </a:r>
            <a:r>
              <a:rPr lang="nl-NL" sz="4000" dirty="0"/>
              <a:t> </a:t>
            </a:r>
            <a:r>
              <a:rPr lang="nl-NL" sz="4000" dirty="0" err="1"/>
              <a:t>ideas</a:t>
            </a:r>
            <a:endParaRPr lang="nl-NL" dirty="0"/>
          </a:p>
        </p:txBody>
      </p:sp>
      <p:sp>
        <p:nvSpPr>
          <p:cNvPr id="3" name="Subtitle 2">
            <a:extLst>
              <a:ext uri="{FF2B5EF4-FFF2-40B4-BE49-F238E27FC236}">
                <a16:creationId xmlns:a16="http://schemas.microsoft.com/office/drawing/2014/main" id="{FBDA1963-38C3-43C2-AFD6-6CEE4EC30F7F}"/>
              </a:ext>
            </a:extLst>
          </p:cNvPr>
          <p:cNvSpPr>
            <a:spLocks noGrp="1"/>
          </p:cNvSpPr>
          <p:nvPr>
            <p:ph type="subTitle" idx="1"/>
          </p:nvPr>
        </p:nvSpPr>
        <p:spPr>
          <a:xfrm>
            <a:off x="1524000" y="3963816"/>
            <a:ext cx="9144000" cy="1655762"/>
          </a:xfrm>
        </p:spPr>
        <p:txBody>
          <a:bodyPr/>
          <a:lstStyle/>
          <a:p>
            <a:r>
              <a:rPr lang="nl-NL" dirty="0"/>
              <a:t>30 APR 2025</a:t>
            </a:r>
          </a:p>
          <a:p>
            <a:r>
              <a:rPr lang="nl-NL" dirty="0" err="1"/>
              <a:t>Yutaro</a:t>
            </a:r>
            <a:r>
              <a:rPr lang="nl-NL" dirty="0"/>
              <a:t> </a:t>
            </a:r>
            <a:r>
              <a:rPr lang="nl-NL" dirty="0" err="1"/>
              <a:t>Takahashi</a:t>
            </a:r>
            <a:endParaRPr lang="nl-NL" dirty="0"/>
          </a:p>
        </p:txBody>
      </p:sp>
      <p:sp>
        <p:nvSpPr>
          <p:cNvPr id="4" name="Slide Number Placeholder 3">
            <a:extLst>
              <a:ext uri="{FF2B5EF4-FFF2-40B4-BE49-F238E27FC236}">
                <a16:creationId xmlns:a16="http://schemas.microsoft.com/office/drawing/2014/main" id="{4154C746-21D7-42AD-B593-EEBA632A67C0}"/>
              </a:ext>
            </a:extLst>
          </p:cNvPr>
          <p:cNvSpPr>
            <a:spLocks noGrp="1"/>
          </p:cNvSpPr>
          <p:nvPr>
            <p:ph type="sldNum" sz="quarter" idx="12"/>
          </p:nvPr>
        </p:nvSpPr>
        <p:spPr/>
        <p:txBody>
          <a:bodyPr/>
          <a:lstStyle/>
          <a:p>
            <a:fld id="{F3D2083A-758E-46D6-8C2C-48B909CEE011}" type="slidenum">
              <a:rPr lang="nl-NL" smtClean="0"/>
              <a:t>1</a:t>
            </a:fld>
            <a:endParaRPr lang="nl-NL"/>
          </a:p>
        </p:txBody>
      </p:sp>
    </p:spTree>
    <p:extLst>
      <p:ext uri="{BB962C8B-B14F-4D97-AF65-F5344CB8AC3E}">
        <p14:creationId xmlns:p14="http://schemas.microsoft.com/office/powerpoint/2010/main" val="1224745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EA52-31D3-941D-2B55-401C3AFF8767}"/>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7102C0C7-8970-47D7-F9FF-187516A7EF66}"/>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152DE53B-75DE-CA6A-6228-E9777521F064}"/>
              </a:ext>
            </a:extLst>
          </p:cNvPr>
          <p:cNvSpPr>
            <a:spLocks noGrp="1"/>
          </p:cNvSpPr>
          <p:nvPr>
            <p:ph type="sldNum" sz="quarter" idx="12"/>
          </p:nvPr>
        </p:nvSpPr>
        <p:spPr/>
        <p:txBody>
          <a:bodyPr/>
          <a:lstStyle/>
          <a:p>
            <a:fld id="{F3D2083A-758E-46D6-8C2C-48B909CEE011}" type="slidenum">
              <a:rPr lang="nl-NL" smtClean="0"/>
              <a:t>10</a:t>
            </a:fld>
            <a:endParaRPr lang="nl-NL"/>
          </a:p>
        </p:txBody>
      </p:sp>
    </p:spTree>
    <p:extLst>
      <p:ext uri="{BB962C8B-B14F-4D97-AF65-F5344CB8AC3E}">
        <p14:creationId xmlns:p14="http://schemas.microsoft.com/office/powerpoint/2010/main" val="22344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6BA7-C164-2D09-9C62-2457EA83B3BC}"/>
              </a:ext>
            </a:extLst>
          </p:cNvPr>
          <p:cNvSpPr>
            <a:spLocks noGrp="1"/>
          </p:cNvSpPr>
          <p:nvPr>
            <p:ph type="title"/>
          </p:nvPr>
        </p:nvSpPr>
        <p:spPr/>
        <p:txBody>
          <a:bodyPr/>
          <a:lstStyle/>
          <a:p>
            <a:r>
              <a:rPr lang="nl-NL" dirty="0"/>
              <a:t>3d </a:t>
            </a:r>
            <a:r>
              <a:rPr lang="nl-NL" dirty="0" err="1"/>
              <a:t>printed</a:t>
            </a:r>
            <a:r>
              <a:rPr lang="nl-NL" dirty="0"/>
              <a:t> </a:t>
            </a:r>
            <a:r>
              <a:rPr lang="nl-NL" dirty="0" err="1"/>
              <a:t>aluminum</a:t>
            </a:r>
            <a:endParaRPr lang="nl-NL" dirty="0"/>
          </a:p>
        </p:txBody>
      </p:sp>
      <p:sp>
        <p:nvSpPr>
          <p:cNvPr id="3" name="Content Placeholder 2">
            <a:extLst>
              <a:ext uri="{FF2B5EF4-FFF2-40B4-BE49-F238E27FC236}">
                <a16:creationId xmlns:a16="http://schemas.microsoft.com/office/drawing/2014/main" id="{B8182C28-1DE5-1AAF-A7D5-88E5135D4DF1}"/>
              </a:ext>
            </a:extLst>
          </p:cNvPr>
          <p:cNvSpPr>
            <a:spLocks noGrp="1"/>
          </p:cNvSpPr>
          <p:nvPr>
            <p:ph idx="1"/>
          </p:nvPr>
        </p:nvSpPr>
        <p:spPr>
          <a:xfrm>
            <a:off x="838200" y="1825625"/>
            <a:ext cx="8277283" cy="4351338"/>
          </a:xfrm>
        </p:spPr>
        <p:txBody>
          <a:bodyPr>
            <a:normAutofit fontScale="92500"/>
          </a:bodyPr>
          <a:lstStyle/>
          <a:p>
            <a:r>
              <a:rPr lang="nl-NL" dirty="0" err="1"/>
              <a:t>Good</a:t>
            </a:r>
            <a:r>
              <a:rPr lang="nl-NL" dirty="0"/>
              <a:t>:</a:t>
            </a:r>
          </a:p>
          <a:p>
            <a:pPr lvl="1"/>
            <a:r>
              <a:rPr lang="nl-NL" dirty="0" err="1"/>
              <a:t>All</a:t>
            </a:r>
            <a:r>
              <a:rPr lang="nl-NL" dirty="0"/>
              <a:t> </a:t>
            </a:r>
            <a:r>
              <a:rPr lang="nl-NL" dirty="0" err="1"/>
              <a:t>channels</a:t>
            </a:r>
            <a:r>
              <a:rPr lang="nl-NL" dirty="0"/>
              <a:t> </a:t>
            </a:r>
            <a:r>
              <a:rPr lang="nl-NL" dirty="0" err="1"/>
              <a:t>seem</a:t>
            </a:r>
            <a:r>
              <a:rPr lang="nl-NL" dirty="0"/>
              <a:t> </a:t>
            </a:r>
            <a:r>
              <a:rPr lang="nl-NL" dirty="0" err="1"/>
              <a:t>to</a:t>
            </a:r>
            <a:r>
              <a:rPr lang="nl-NL" dirty="0"/>
              <a:t> </a:t>
            </a:r>
            <a:r>
              <a:rPr lang="nl-NL" dirty="0" err="1"/>
              <a:t>clear</a:t>
            </a:r>
            <a:endParaRPr lang="nl-NL" dirty="0"/>
          </a:p>
          <a:p>
            <a:pPr marL="457200" lvl="1" indent="0">
              <a:buNone/>
            </a:pPr>
            <a:r>
              <a:rPr lang="nl-NL" dirty="0"/>
              <a:t>(</a:t>
            </a:r>
            <a:r>
              <a:rPr lang="nl-NL" dirty="0" err="1"/>
              <a:t>All</a:t>
            </a:r>
            <a:r>
              <a:rPr lang="nl-NL" dirty="0"/>
              <a:t> X-</a:t>
            </a:r>
            <a:r>
              <a:rPr lang="nl-NL" dirty="0" err="1"/>
              <a:t>ray</a:t>
            </a:r>
            <a:r>
              <a:rPr lang="nl-NL" dirty="0"/>
              <a:t> image </a:t>
            </a:r>
            <a:r>
              <a:rPr lang="nl-NL" dirty="0" err="1"/>
              <a:t>acquisition</a:t>
            </a:r>
            <a:r>
              <a:rPr lang="nl-NL" dirty="0"/>
              <a:t> &amp; processing </a:t>
            </a:r>
            <a:r>
              <a:rPr lang="nl-NL" dirty="0" err="1"/>
              <a:t>by</a:t>
            </a:r>
            <a:r>
              <a:rPr lang="nl-NL" dirty="0"/>
              <a:t> </a:t>
            </a:r>
            <a:r>
              <a:rPr lang="nl-NL" dirty="0" err="1"/>
              <a:t>myself</a:t>
            </a:r>
            <a:r>
              <a:rPr lang="nl-NL" dirty="0"/>
              <a:t>)</a:t>
            </a:r>
          </a:p>
          <a:p>
            <a:r>
              <a:rPr lang="nl-NL" dirty="0" err="1"/>
              <a:t>Not</a:t>
            </a:r>
            <a:r>
              <a:rPr lang="nl-NL" dirty="0"/>
              <a:t> </a:t>
            </a:r>
            <a:r>
              <a:rPr lang="nl-NL" dirty="0" err="1"/>
              <a:t>good</a:t>
            </a:r>
            <a:r>
              <a:rPr lang="nl-NL" dirty="0"/>
              <a:t>:</a:t>
            </a:r>
          </a:p>
          <a:p>
            <a:pPr lvl="1"/>
            <a:r>
              <a:rPr lang="nl-NL" dirty="0"/>
              <a:t>3d </a:t>
            </a:r>
            <a:r>
              <a:rPr lang="nl-NL" dirty="0" err="1"/>
              <a:t>printed</a:t>
            </a:r>
            <a:r>
              <a:rPr lang="nl-NL" dirty="0"/>
              <a:t> </a:t>
            </a:r>
            <a:r>
              <a:rPr lang="nl-NL" dirty="0" err="1"/>
              <a:t>surface</a:t>
            </a:r>
            <a:r>
              <a:rPr lang="nl-NL" dirty="0"/>
              <a:t> </a:t>
            </a:r>
            <a:r>
              <a:rPr lang="nl-NL" dirty="0" err="1"/>
              <a:t>can</a:t>
            </a:r>
            <a:r>
              <a:rPr lang="nl-NL" dirty="0"/>
              <a:t> NOT </a:t>
            </a:r>
            <a:r>
              <a:rPr lang="nl-NL" dirty="0" err="1"/>
              <a:t>be</a:t>
            </a:r>
            <a:r>
              <a:rPr lang="nl-NL" dirty="0"/>
              <a:t> </a:t>
            </a:r>
            <a:r>
              <a:rPr lang="nl-NL" dirty="0" err="1"/>
              <a:t>used</a:t>
            </a:r>
            <a:r>
              <a:rPr lang="nl-NL" dirty="0"/>
              <a:t> </a:t>
            </a:r>
            <a:r>
              <a:rPr lang="nl-NL" dirty="0" err="1"/>
              <a:t>for</a:t>
            </a:r>
            <a:r>
              <a:rPr lang="nl-NL" dirty="0"/>
              <a:t> </a:t>
            </a:r>
            <a:r>
              <a:rPr lang="nl-NL" dirty="0" err="1"/>
              <a:t>sealing</a:t>
            </a:r>
            <a:r>
              <a:rPr lang="nl-NL" dirty="0"/>
              <a:t> </a:t>
            </a:r>
            <a:r>
              <a:rPr lang="nl-NL" dirty="0" err="1"/>
              <a:t>with</a:t>
            </a:r>
            <a:r>
              <a:rPr lang="nl-NL" dirty="0"/>
              <a:t> </a:t>
            </a:r>
            <a:r>
              <a:rPr lang="nl-NL" dirty="0" err="1"/>
              <a:t>an</a:t>
            </a:r>
            <a:r>
              <a:rPr lang="nl-NL" dirty="0"/>
              <a:t> o-ring</a:t>
            </a:r>
          </a:p>
          <a:p>
            <a:pPr lvl="1">
              <a:buFont typeface="Symbol" panose="05050102010706020507" pitchFamily="18" charset="2"/>
              <a:buChar char="Þ"/>
            </a:pPr>
            <a:r>
              <a:rPr lang="nl-NL" dirty="0" err="1"/>
              <a:t>Created</a:t>
            </a:r>
            <a:r>
              <a:rPr lang="nl-NL" dirty="0"/>
              <a:t> Dummy sensor </a:t>
            </a:r>
            <a:r>
              <a:rPr lang="nl-NL" dirty="0" err="1"/>
              <a:t>with</a:t>
            </a:r>
            <a:r>
              <a:rPr lang="nl-NL" dirty="0"/>
              <a:t> 4 </a:t>
            </a:r>
            <a:r>
              <a:rPr lang="nl-NL" dirty="0" err="1"/>
              <a:t>Thermocouples</a:t>
            </a:r>
            <a:r>
              <a:rPr lang="nl-NL" dirty="0"/>
              <a:t> </a:t>
            </a:r>
            <a:r>
              <a:rPr lang="nl-NL" dirty="0" err="1"/>
              <a:t>and</a:t>
            </a:r>
            <a:r>
              <a:rPr lang="nl-NL" dirty="0"/>
              <a:t> </a:t>
            </a:r>
            <a:r>
              <a:rPr lang="nl-NL" dirty="0" err="1"/>
              <a:t>installed</a:t>
            </a:r>
            <a:r>
              <a:rPr lang="nl-NL" dirty="0"/>
              <a:t> </a:t>
            </a:r>
            <a:r>
              <a:rPr lang="nl-NL" dirty="0" err="1"/>
              <a:t>substrate</a:t>
            </a:r>
            <a:r>
              <a:rPr lang="nl-NL" dirty="0"/>
              <a:t>, but no </a:t>
            </a:r>
            <a:r>
              <a:rPr lang="nl-NL" dirty="0" err="1"/>
              <a:t>meaningful</a:t>
            </a:r>
            <a:r>
              <a:rPr lang="nl-NL" dirty="0"/>
              <a:t> </a:t>
            </a:r>
            <a:r>
              <a:rPr lang="nl-NL" dirty="0" err="1"/>
              <a:t>results</a:t>
            </a:r>
            <a:r>
              <a:rPr lang="nl-NL" dirty="0"/>
              <a:t> </a:t>
            </a:r>
            <a:r>
              <a:rPr lang="nl-NL" dirty="0" err="1"/>
              <a:t>due</a:t>
            </a:r>
            <a:r>
              <a:rPr lang="nl-NL" dirty="0"/>
              <a:t> </a:t>
            </a:r>
            <a:r>
              <a:rPr lang="nl-NL" dirty="0" err="1"/>
              <a:t>to</a:t>
            </a:r>
            <a:r>
              <a:rPr lang="nl-NL" dirty="0"/>
              <a:t> </a:t>
            </a:r>
            <a:r>
              <a:rPr lang="nl-NL" dirty="0" err="1"/>
              <a:t>leakage</a:t>
            </a:r>
            <a:r>
              <a:rPr lang="nl-NL" dirty="0"/>
              <a:t>.</a:t>
            </a:r>
          </a:p>
          <a:p>
            <a:r>
              <a:rPr lang="nl-NL" dirty="0"/>
              <a:t>Status</a:t>
            </a:r>
          </a:p>
          <a:p>
            <a:pPr lvl="1"/>
            <a:r>
              <a:rPr lang="nl-NL" dirty="0" err="1"/>
              <a:t>Requested</a:t>
            </a:r>
            <a:r>
              <a:rPr lang="nl-NL" dirty="0"/>
              <a:t> Espen </a:t>
            </a:r>
            <a:r>
              <a:rPr lang="nl-NL" dirty="0" err="1"/>
              <a:t>to</a:t>
            </a:r>
            <a:r>
              <a:rPr lang="nl-NL" dirty="0"/>
              <a:t> </a:t>
            </a:r>
            <a:r>
              <a:rPr lang="nl-NL" dirty="0" err="1"/>
              <a:t>rework</a:t>
            </a:r>
            <a:r>
              <a:rPr lang="nl-NL" dirty="0"/>
              <a:t> </a:t>
            </a:r>
            <a:r>
              <a:rPr lang="nl-NL" dirty="0" err="1"/>
              <a:t>sealing</a:t>
            </a:r>
            <a:r>
              <a:rPr lang="nl-NL" dirty="0"/>
              <a:t> </a:t>
            </a:r>
            <a:r>
              <a:rPr lang="nl-NL" dirty="0" err="1"/>
              <a:t>surfaces</a:t>
            </a:r>
            <a:r>
              <a:rPr lang="nl-NL" dirty="0"/>
              <a:t>. </a:t>
            </a:r>
          </a:p>
          <a:p>
            <a:pPr lvl="1"/>
            <a:r>
              <a:rPr lang="nl-NL" dirty="0" err="1"/>
              <a:t>Restart</a:t>
            </a:r>
            <a:r>
              <a:rPr lang="nl-NL" dirty="0"/>
              <a:t> tests later </a:t>
            </a:r>
            <a:r>
              <a:rPr lang="nl-NL" dirty="0" err="1"/>
              <a:t>this</a:t>
            </a:r>
            <a:r>
              <a:rPr lang="nl-NL" dirty="0"/>
              <a:t> week?</a:t>
            </a:r>
          </a:p>
          <a:p>
            <a:endParaRPr lang="nl-NL" dirty="0"/>
          </a:p>
          <a:p>
            <a:pPr marL="457200" lvl="1" indent="0">
              <a:buNone/>
            </a:pPr>
            <a:endParaRPr lang="nl-NL" dirty="0"/>
          </a:p>
        </p:txBody>
      </p:sp>
      <p:sp>
        <p:nvSpPr>
          <p:cNvPr id="4" name="Slide Number Placeholder 3">
            <a:extLst>
              <a:ext uri="{FF2B5EF4-FFF2-40B4-BE49-F238E27FC236}">
                <a16:creationId xmlns:a16="http://schemas.microsoft.com/office/drawing/2014/main" id="{12A53146-E117-CEC1-07C9-3104A670A1C9}"/>
              </a:ext>
            </a:extLst>
          </p:cNvPr>
          <p:cNvSpPr>
            <a:spLocks noGrp="1"/>
          </p:cNvSpPr>
          <p:nvPr>
            <p:ph type="sldNum" sz="quarter" idx="12"/>
          </p:nvPr>
        </p:nvSpPr>
        <p:spPr/>
        <p:txBody>
          <a:bodyPr/>
          <a:lstStyle/>
          <a:p>
            <a:fld id="{F3D2083A-758E-46D6-8C2C-48B909CEE011}" type="slidenum">
              <a:rPr lang="nl-NL" smtClean="0"/>
              <a:t>11</a:t>
            </a:fld>
            <a:endParaRPr lang="nl-NL"/>
          </a:p>
        </p:txBody>
      </p:sp>
      <p:pic>
        <p:nvPicPr>
          <p:cNvPr id="5" name="Picture 4">
            <a:extLst>
              <a:ext uri="{FF2B5EF4-FFF2-40B4-BE49-F238E27FC236}">
                <a16:creationId xmlns:a16="http://schemas.microsoft.com/office/drawing/2014/main" id="{F21876D8-13E9-804B-D553-3F3CC9FA79B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85363" y="5969"/>
            <a:ext cx="3185622" cy="2002391"/>
          </a:xfrm>
          <a:prstGeom prst="rect">
            <a:avLst/>
          </a:prstGeom>
        </p:spPr>
      </p:pic>
      <p:grpSp>
        <p:nvGrpSpPr>
          <p:cNvPr id="15" name="Group 14">
            <a:extLst>
              <a:ext uri="{FF2B5EF4-FFF2-40B4-BE49-F238E27FC236}">
                <a16:creationId xmlns:a16="http://schemas.microsoft.com/office/drawing/2014/main" id="{080DA75C-063D-D542-B035-D759EAFF94AB}"/>
              </a:ext>
            </a:extLst>
          </p:cNvPr>
          <p:cNvGrpSpPr/>
          <p:nvPr/>
        </p:nvGrpSpPr>
        <p:grpSpPr>
          <a:xfrm>
            <a:off x="9101700" y="878141"/>
            <a:ext cx="3090300" cy="5513832"/>
            <a:chOff x="8645320" y="586717"/>
            <a:chExt cx="3555823" cy="6344435"/>
          </a:xfrm>
        </p:grpSpPr>
        <p:pic>
          <p:nvPicPr>
            <p:cNvPr id="6" name="Picture 5">
              <a:extLst>
                <a:ext uri="{FF2B5EF4-FFF2-40B4-BE49-F238E27FC236}">
                  <a16:creationId xmlns:a16="http://schemas.microsoft.com/office/drawing/2014/main" id="{69091E9F-F736-5AED-D61C-57B84C235A04}"/>
                </a:ext>
              </a:extLst>
            </p:cNvPr>
            <p:cNvPicPr>
              <a:picLocks noChangeAspect="1"/>
            </p:cNvPicPr>
            <p:nvPr/>
          </p:nvPicPr>
          <p:blipFill>
            <a:blip r:embed="rId3"/>
            <a:stretch>
              <a:fillRect/>
            </a:stretch>
          </p:blipFill>
          <p:spPr>
            <a:xfrm>
              <a:off x="8645320" y="3178580"/>
              <a:ext cx="3555823" cy="1243092"/>
            </a:xfrm>
            <a:prstGeom prst="rect">
              <a:avLst/>
            </a:prstGeom>
          </p:spPr>
        </p:pic>
        <p:pic>
          <p:nvPicPr>
            <p:cNvPr id="8" name="Picture 7">
              <a:extLst>
                <a:ext uri="{FF2B5EF4-FFF2-40B4-BE49-F238E27FC236}">
                  <a16:creationId xmlns:a16="http://schemas.microsoft.com/office/drawing/2014/main" id="{F5C2F08B-B223-9811-513E-2781FB84BD79}"/>
                </a:ext>
              </a:extLst>
            </p:cNvPr>
            <p:cNvPicPr>
              <a:picLocks noChangeAspect="1"/>
            </p:cNvPicPr>
            <p:nvPr/>
          </p:nvPicPr>
          <p:blipFill>
            <a:blip r:embed="rId4"/>
            <a:stretch>
              <a:fillRect/>
            </a:stretch>
          </p:blipFill>
          <p:spPr>
            <a:xfrm>
              <a:off x="8687872" y="586717"/>
              <a:ext cx="3452432" cy="1247907"/>
            </a:xfrm>
            <a:prstGeom prst="rect">
              <a:avLst/>
            </a:prstGeom>
          </p:spPr>
        </p:pic>
        <p:pic>
          <p:nvPicPr>
            <p:cNvPr id="10" name="Picture 9">
              <a:extLst>
                <a:ext uri="{FF2B5EF4-FFF2-40B4-BE49-F238E27FC236}">
                  <a16:creationId xmlns:a16="http://schemas.microsoft.com/office/drawing/2014/main" id="{D56B7BBC-E371-4C3F-8B85-41F2D2577786}"/>
                </a:ext>
              </a:extLst>
            </p:cNvPr>
            <p:cNvPicPr>
              <a:picLocks noChangeAspect="1"/>
            </p:cNvPicPr>
            <p:nvPr/>
          </p:nvPicPr>
          <p:blipFill>
            <a:blip r:embed="rId5"/>
            <a:stretch>
              <a:fillRect/>
            </a:stretch>
          </p:blipFill>
          <p:spPr>
            <a:xfrm>
              <a:off x="8741663" y="1884101"/>
              <a:ext cx="3386329" cy="1240568"/>
            </a:xfrm>
            <a:prstGeom prst="rect">
              <a:avLst/>
            </a:prstGeom>
          </p:spPr>
        </p:pic>
        <p:pic>
          <p:nvPicPr>
            <p:cNvPr id="12" name="Picture 11">
              <a:extLst>
                <a:ext uri="{FF2B5EF4-FFF2-40B4-BE49-F238E27FC236}">
                  <a16:creationId xmlns:a16="http://schemas.microsoft.com/office/drawing/2014/main" id="{8580D43C-4E55-728E-B7AC-7B66C050D5BB}"/>
                </a:ext>
              </a:extLst>
            </p:cNvPr>
            <p:cNvPicPr>
              <a:picLocks noChangeAspect="1"/>
            </p:cNvPicPr>
            <p:nvPr/>
          </p:nvPicPr>
          <p:blipFill>
            <a:blip r:embed="rId6"/>
            <a:stretch>
              <a:fillRect/>
            </a:stretch>
          </p:blipFill>
          <p:spPr>
            <a:xfrm>
              <a:off x="8715305" y="4444712"/>
              <a:ext cx="3440120" cy="1254245"/>
            </a:xfrm>
            <a:prstGeom prst="rect">
              <a:avLst/>
            </a:prstGeom>
          </p:spPr>
        </p:pic>
        <p:pic>
          <p:nvPicPr>
            <p:cNvPr id="14" name="Picture 13">
              <a:extLst>
                <a:ext uri="{FF2B5EF4-FFF2-40B4-BE49-F238E27FC236}">
                  <a16:creationId xmlns:a16="http://schemas.microsoft.com/office/drawing/2014/main" id="{AF70705B-959F-EC09-2FDC-1F46E2272412}"/>
                </a:ext>
              </a:extLst>
            </p:cNvPr>
            <p:cNvPicPr>
              <a:picLocks noChangeAspect="1"/>
            </p:cNvPicPr>
            <p:nvPr/>
          </p:nvPicPr>
          <p:blipFill>
            <a:blip r:embed="rId7"/>
            <a:stretch>
              <a:fillRect/>
            </a:stretch>
          </p:blipFill>
          <p:spPr>
            <a:xfrm>
              <a:off x="8741663" y="5720816"/>
              <a:ext cx="3405354" cy="1210336"/>
            </a:xfrm>
            <a:prstGeom prst="rect">
              <a:avLst/>
            </a:prstGeom>
          </p:spPr>
        </p:pic>
      </p:grpSp>
      <p:sp>
        <p:nvSpPr>
          <p:cNvPr id="16" name="TextBox 15">
            <a:extLst>
              <a:ext uri="{FF2B5EF4-FFF2-40B4-BE49-F238E27FC236}">
                <a16:creationId xmlns:a16="http://schemas.microsoft.com/office/drawing/2014/main" id="{ABCA4251-91D6-C4FF-8978-6F6AED37F9A9}"/>
              </a:ext>
            </a:extLst>
          </p:cNvPr>
          <p:cNvSpPr txBox="1"/>
          <p:nvPr/>
        </p:nvSpPr>
        <p:spPr>
          <a:xfrm>
            <a:off x="10162032" y="115905"/>
            <a:ext cx="1316736" cy="646331"/>
          </a:xfrm>
          <a:prstGeom prst="rect">
            <a:avLst/>
          </a:prstGeom>
          <a:noFill/>
        </p:spPr>
        <p:txBody>
          <a:bodyPr wrap="square" rtlCol="0">
            <a:spAutoFit/>
          </a:bodyPr>
          <a:lstStyle/>
          <a:p>
            <a:r>
              <a:rPr lang="nl-NL" dirty="0" err="1"/>
              <a:t>Stitched</a:t>
            </a:r>
            <a:r>
              <a:rPr lang="nl-NL" dirty="0"/>
              <a:t> X-</a:t>
            </a:r>
            <a:r>
              <a:rPr lang="nl-NL" dirty="0" err="1"/>
              <a:t>ray</a:t>
            </a:r>
            <a:r>
              <a:rPr lang="nl-NL" dirty="0"/>
              <a:t> images</a:t>
            </a:r>
          </a:p>
        </p:txBody>
      </p:sp>
    </p:spTree>
    <p:extLst>
      <p:ext uri="{BB962C8B-B14F-4D97-AF65-F5344CB8AC3E}">
        <p14:creationId xmlns:p14="http://schemas.microsoft.com/office/powerpoint/2010/main" val="193365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A7A73-9D08-0C2A-B7BB-2050E72AFBFD}"/>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864155C3-E91A-3A8A-EB92-C82984A7797F}"/>
              </a:ext>
            </a:extLst>
          </p:cNvPr>
          <p:cNvSpPr>
            <a:spLocks noGrp="1"/>
          </p:cNvSpPr>
          <p:nvPr>
            <p:ph idx="1"/>
          </p:nvPr>
        </p:nvSpPr>
        <p:spPr/>
        <p:txBody>
          <a:bodyPr/>
          <a:lstStyle/>
          <a:p>
            <a:r>
              <a:rPr lang="nl-NL" dirty="0"/>
              <a:t>Extra slides</a:t>
            </a:r>
          </a:p>
        </p:txBody>
      </p:sp>
      <p:sp>
        <p:nvSpPr>
          <p:cNvPr id="4" name="Slide Number Placeholder 3">
            <a:extLst>
              <a:ext uri="{FF2B5EF4-FFF2-40B4-BE49-F238E27FC236}">
                <a16:creationId xmlns:a16="http://schemas.microsoft.com/office/drawing/2014/main" id="{813ACBE4-7C2B-ABE8-0345-23ED2119B596}"/>
              </a:ext>
            </a:extLst>
          </p:cNvPr>
          <p:cNvSpPr>
            <a:spLocks noGrp="1"/>
          </p:cNvSpPr>
          <p:nvPr>
            <p:ph type="sldNum" sz="quarter" idx="12"/>
          </p:nvPr>
        </p:nvSpPr>
        <p:spPr/>
        <p:txBody>
          <a:bodyPr/>
          <a:lstStyle/>
          <a:p>
            <a:fld id="{F3D2083A-758E-46D6-8C2C-48B909CEE011}" type="slidenum">
              <a:rPr lang="nl-NL" smtClean="0"/>
              <a:t>12</a:t>
            </a:fld>
            <a:endParaRPr lang="nl-NL"/>
          </a:p>
        </p:txBody>
      </p:sp>
    </p:spTree>
    <p:extLst>
      <p:ext uri="{BB962C8B-B14F-4D97-AF65-F5344CB8AC3E}">
        <p14:creationId xmlns:p14="http://schemas.microsoft.com/office/powerpoint/2010/main" val="3834091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899B-40F4-A2BD-9DA6-97EA8525053B}"/>
              </a:ext>
            </a:extLst>
          </p:cNvPr>
          <p:cNvSpPr>
            <a:spLocks noGrp="1"/>
          </p:cNvSpPr>
          <p:nvPr>
            <p:ph type="title"/>
          </p:nvPr>
        </p:nvSpPr>
        <p:spPr/>
        <p:txBody>
          <a:bodyPr/>
          <a:lstStyle/>
          <a:p>
            <a:r>
              <a:rPr lang="nl-NL" dirty="0"/>
              <a:t>Micro </a:t>
            </a:r>
            <a:r>
              <a:rPr lang="nl-NL" dirty="0" err="1"/>
              <a:t>channel</a:t>
            </a:r>
            <a:r>
              <a:rPr lang="nl-NL" dirty="0"/>
              <a:t> design </a:t>
            </a:r>
            <a:r>
              <a:rPr lang="nl-NL" dirty="0" err="1"/>
              <a:t>for</a:t>
            </a:r>
            <a:r>
              <a:rPr lang="nl-NL" dirty="0"/>
              <a:t> wet </a:t>
            </a:r>
            <a:r>
              <a:rPr lang="nl-NL" dirty="0" err="1"/>
              <a:t>etching</a:t>
            </a:r>
            <a:endParaRPr lang="nl-NL" dirty="0"/>
          </a:p>
        </p:txBody>
      </p:sp>
      <p:sp>
        <p:nvSpPr>
          <p:cNvPr id="3" name="Content Placeholder 2">
            <a:extLst>
              <a:ext uri="{FF2B5EF4-FFF2-40B4-BE49-F238E27FC236}">
                <a16:creationId xmlns:a16="http://schemas.microsoft.com/office/drawing/2014/main" id="{6535F63A-8786-DD88-851B-3888005923F9}"/>
              </a:ext>
            </a:extLst>
          </p:cNvPr>
          <p:cNvSpPr>
            <a:spLocks noGrp="1"/>
          </p:cNvSpPr>
          <p:nvPr>
            <p:ph idx="1"/>
          </p:nvPr>
        </p:nvSpPr>
        <p:spPr>
          <a:xfrm>
            <a:off x="215504" y="1524165"/>
            <a:ext cx="8461772" cy="3092407"/>
          </a:xfrm>
        </p:spPr>
        <p:txBody>
          <a:bodyPr>
            <a:normAutofit lnSpcReduction="10000"/>
          </a:bodyPr>
          <a:lstStyle/>
          <a:p>
            <a:r>
              <a:rPr lang="nl-NL" dirty="0"/>
              <a:t>Same </a:t>
            </a:r>
            <a:r>
              <a:rPr lang="nl-NL" dirty="0" err="1"/>
              <a:t>layout</a:t>
            </a:r>
            <a:r>
              <a:rPr lang="nl-NL" dirty="0"/>
              <a:t> as LTCC design, but </a:t>
            </a:r>
            <a:r>
              <a:rPr lang="nl-NL" dirty="0" err="1"/>
              <a:t>producible</a:t>
            </a:r>
            <a:r>
              <a:rPr lang="nl-NL" dirty="0"/>
              <a:t> </a:t>
            </a:r>
            <a:r>
              <a:rPr lang="nl-NL" dirty="0" err="1"/>
              <a:t>by</a:t>
            </a:r>
            <a:r>
              <a:rPr lang="nl-NL" dirty="0"/>
              <a:t> wet </a:t>
            </a:r>
            <a:r>
              <a:rPr lang="nl-NL" dirty="0" err="1"/>
              <a:t>etching</a:t>
            </a:r>
            <a:endParaRPr lang="nl-NL" dirty="0"/>
          </a:p>
          <a:p>
            <a:pPr lvl="1"/>
            <a:r>
              <a:rPr lang="nl-NL" dirty="0"/>
              <a:t>Equivalent </a:t>
            </a:r>
            <a:r>
              <a:rPr lang="nl-NL" dirty="0" err="1"/>
              <a:t>hydraulic</a:t>
            </a:r>
            <a:r>
              <a:rPr lang="nl-NL" dirty="0"/>
              <a:t> diameter</a:t>
            </a:r>
          </a:p>
          <a:p>
            <a:pPr lvl="2"/>
            <a:r>
              <a:rPr lang="nl-NL" dirty="0"/>
              <a:t>Channel: 200 x 120 </a:t>
            </a:r>
            <a:r>
              <a:rPr lang="nl-NL" dirty="0" err="1"/>
              <a:t>um</a:t>
            </a:r>
            <a:r>
              <a:rPr lang="nl-NL" dirty="0"/>
              <a:t> =&gt; 200 x 120 </a:t>
            </a:r>
            <a:r>
              <a:rPr lang="nl-NL" dirty="0" err="1"/>
              <a:t>um</a:t>
            </a:r>
            <a:endParaRPr lang="nl-NL" dirty="0"/>
          </a:p>
          <a:p>
            <a:pPr lvl="2"/>
            <a:r>
              <a:rPr lang="nl-NL" dirty="0" err="1"/>
              <a:t>Restriction</a:t>
            </a:r>
            <a:r>
              <a:rPr lang="nl-NL" dirty="0"/>
              <a:t>: 60 x 60 </a:t>
            </a:r>
            <a:r>
              <a:rPr lang="nl-NL" dirty="0" err="1"/>
              <a:t>um</a:t>
            </a:r>
            <a:r>
              <a:rPr lang="nl-NL" dirty="0"/>
              <a:t> =&gt; 40 x 120 </a:t>
            </a:r>
            <a:r>
              <a:rPr lang="nl-NL" dirty="0" err="1"/>
              <a:t>um</a:t>
            </a:r>
            <a:endParaRPr lang="nl-NL" dirty="0"/>
          </a:p>
          <a:p>
            <a:pPr lvl="1"/>
            <a:r>
              <a:rPr lang="nl-NL" dirty="0"/>
              <a:t>Top </a:t>
            </a:r>
            <a:r>
              <a:rPr lang="nl-NL" dirty="0" err="1"/>
              <a:t>layer</a:t>
            </a:r>
            <a:r>
              <a:rPr lang="nl-NL" dirty="0"/>
              <a:t> </a:t>
            </a:r>
            <a:r>
              <a:rPr lang="nl-NL" dirty="0" err="1"/>
              <a:t>etch</a:t>
            </a:r>
            <a:r>
              <a:rPr lang="nl-NL" dirty="0"/>
              <a:t> </a:t>
            </a:r>
            <a:r>
              <a:rPr lang="nl-NL" dirty="0" err="1"/>
              <a:t>depth</a:t>
            </a:r>
            <a:r>
              <a:rPr lang="nl-NL" dirty="0"/>
              <a:t> 40 </a:t>
            </a:r>
            <a:r>
              <a:rPr lang="nl-NL" dirty="0" err="1"/>
              <a:t>um</a:t>
            </a:r>
            <a:endParaRPr lang="nl-NL" dirty="0"/>
          </a:p>
          <a:p>
            <a:pPr lvl="1"/>
            <a:r>
              <a:rPr lang="nl-NL" dirty="0"/>
              <a:t>Bottom </a:t>
            </a:r>
            <a:r>
              <a:rPr lang="nl-NL" dirty="0" err="1"/>
              <a:t>layer</a:t>
            </a:r>
            <a:r>
              <a:rPr lang="nl-NL" dirty="0"/>
              <a:t> </a:t>
            </a:r>
            <a:r>
              <a:rPr lang="nl-NL" dirty="0" err="1"/>
              <a:t>etch</a:t>
            </a:r>
            <a:r>
              <a:rPr lang="nl-NL" dirty="0"/>
              <a:t> </a:t>
            </a:r>
            <a:r>
              <a:rPr lang="nl-NL" dirty="0" err="1"/>
              <a:t>depth</a:t>
            </a:r>
            <a:r>
              <a:rPr lang="nl-NL" dirty="0"/>
              <a:t>: 80 </a:t>
            </a:r>
            <a:r>
              <a:rPr lang="nl-NL" dirty="0" err="1"/>
              <a:t>um</a:t>
            </a:r>
            <a:endParaRPr lang="nl-NL" dirty="0"/>
          </a:p>
          <a:p>
            <a:pPr lvl="1"/>
            <a:r>
              <a:rPr lang="nl-NL" dirty="0" err="1"/>
              <a:t>Including</a:t>
            </a:r>
            <a:r>
              <a:rPr lang="nl-NL" dirty="0"/>
              <a:t> </a:t>
            </a:r>
            <a:r>
              <a:rPr lang="nl-NL" dirty="0" err="1"/>
              <a:t>etching</a:t>
            </a:r>
            <a:r>
              <a:rPr lang="nl-NL" dirty="0"/>
              <a:t> diameter</a:t>
            </a:r>
          </a:p>
        </p:txBody>
      </p:sp>
      <p:sp>
        <p:nvSpPr>
          <p:cNvPr id="4" name="Slide Number Placeholder 3">
            <a:extLst>
              <a:ext uri="{FF2B5EF4-FFF2-40B4-BE49-F238E27FC236}">
                <a16:creationId xmlns:a16="http://schemas.microsoft.com/office/drawing/2014/main" id="{4E078593-3613-2860-814A-8BBCDBECDA57}"/>
              </a:ext>
            </a:extLst>
          </p:cNvPr>
          <p:cNvSpPr>
            <a:spLocks noGrp="1"/>
          </p:cNvSpPr>
          <p:nvPr>
            <p:ph type="sldNum" sz="quarter" idx="12"/>
          </p:nvPr>
        </p:nvSpPr>
        <p:spPr/>
        <p:txBody>
          <a:bodyPr/>
          <a:lstStyle/>
          <a:p>
            <a:fld id="{F3D2083A-758E-46D6-8C2C-48B909CEE011}" type="slidenum">
              <a:rPr lang="nl-NL" smtClean="0"/>
              <a:t>13</a:t>
            </a:fld>
            <a:endParaRPr lang="nl-NL"/>
          </a:p>
        </p:txBody>
      </p:sp>
      <p:pic>
        <p:nvPicPr>
          <p:cNvPr id="37" name="Picture 36">
            <a:extLst>
              <a:ext uri="{FF2B5EF4-FFF2-40B4-BE49-F238E27FC236}">
                <a16:creationId xmlns:a16="http://schemas.microsoft.com/office/drawing/2014/main" id="{D0114656-29C8-8C5E-A154-17C8EC9D5A13}"/>
              </a:ext>
            </a:extLst>
          </p:cNvPr>
          <p:cNvPicPr>
            <a:picLocks noChangeAspect="1"/>
          </p:cNvPicPr>
          <p:nvPr/>
        </p:nvPicPr>
        <p:blipFill>
          <a:blip r:embed="rId2"/>
          <a:stretch>
            <a:fillRect/>
          </a:stretch>
        </p:blipFill>
        <p:spPr>
          <a:xfrm>
            <a:off x="9617965" y="543461"/>
            <a:ext cx="2160865" cy="2294454"/>
          </a:xfrm>
          <a:prstGeom prst="rect">
            <a:avLst/>
          </a:prstGeom>
        </p:spPr>
      </p:pic>
      <p:cxnSp>
        <p:nvCxnSpPr>
          <p:cNvPr id="39" name="Straight Arrow Connector 38">
            <a:extLst>
              <a:ext uri="{FF2B5EF4-FFF2-40B4-BE49-F238E27FC236}">
                <a16:creationId xmlns:a16="http://schemas.microsoft.com/office/drawing/2014/main" id="{22C15DFD-906F-5B27-CA3F-3E4FDEE36B40}"/>
              </a:ext>
            </a:extLst>
          </p:cNvPr>
          <p:cNvCxnSpPr/>
          <p:nvPr/>
        </p:nvCxnSpPr>
        <p:spPr>
          <a:xfrm>
            <a:off x="9756565" y="2971800"/>
            <a:ext cx="188366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43DB410C-AD4E-AEA8-4E32-869503CD4A91}"/>
              </a:ext>
            </a:extLst>
          </p:cNvPr>
          <p:cNvSpPr txBox="1"/>
          <p:nvPr/>
        </p:nvSpPr>
        <p:spPr>
          <a:xfrm>
            <a:off x="10555224" y="3118104"/>
            <a:ext cx="533400" cy="369332"/>
          </a:xfrm>
          <a:prstGeom prst="rect">
            <a:avLst/>
          </a:prstGeom>
          <a:noFill/>
        </p:spPr>
        <p:txBody>
          <a:bodyPr wrap="square" rtlCol="0">
            <a:spAutoFit/>
          </a:bodyPr>
          <a:lstStyle/>
          <a:p>
            <a:r>
              <a:rPr lang="nl-NL" dirty="0"/>
              <a:t>36</a:t>
            </a:r>
          </a:p>
        </p:txBody>
      </p:sp>
      <p:sp>
        <p:nvSpPr>
          <p:cNvPr id="41" name="TextBox 40">
            <a:extLst>
              <a:ext uri="{FF2B5EF4-FFF2-40B4-BE49-F238E27FC236}">
                <a16:creationId xmlns:a16="http://schemas.microsoft.com/office/drawing/2014/main" id="{89EADA38-CE99-026C-CB03-513A75B3CAF5}"/>
              </a:ext>
            </a:extLst>
          </p:cNvPr>
          <p:cNvSpPr txBox="1"/>
          <p:nvPr/>
        </p:nvSpPr>
        <p:spPr>
          <a:xfrm>
            <a:off x="9182100" y="1640959"/>
            <a:ext cx="533400" cy="369332"/>
          </a:xfrm>
          <a:prstGeom prst="rect">
            <a:avLst/>
          </a:prstGeom>
          <a:noFill/>
        </p:spPr>
        <p:txBody>
          <a:bodyPr wrap="square" rtlCol="0">
            <a:spAutoFit/>
          </a:bodyPr>
          <a:lstStyle/>
          <a:p>
            <a:r>
              <a:rPr lang="nl-NL" dirty="0"/>
              <a:t>40</a:t>
            </a:r>
          </a:p>
        </p:txBody>
      </p:sp>
      <p:cxnSp>
        <p:nvCxnSpPr>
          <p:cNvPr id="42" name="Straight Arrow Connector 41">
            <a:extLst>
              <a:ext uri="{FF2B5EF4-FFF2-40B4-BE49-F238E27FC236}">
                <a16:creationId xmlns:a16="http://schemas.microsoft.com/office/drawing/2014/main" id="{739D91E2-8CDB-8D93-E4DE-9B42FA43C104}"/>
              </a:ext>
            </a:extLst>
          </p:cNvPr>
          <p:cNvCxnSpPr>
            <a:cxnSpLocks/>
          </p:cNvCxnSpPr>
          <p:nvPr/>
        </p:nvCxnSpPr>
        <p:spPr>
          <a:xfrm>
            <a:off x="9532620" y="621792"/>
            <a:ext cx="0" cy="212140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A517DC2D-E6F2-3527-EA84-58BD38E257CC}"/>
              </a:ext>
            </a:extLst>
          </p:cNvPr>
          <p:cNvCxnSpPr>
            <a:cxnSpLocks/>
          </p:cNvCxnSpPr>
          <p:nvPr/>
        </p:nvCxnSpPr>
        <p:spPr>
          <a:xfrm flipH="1">
            <a:off x="11776544" y="1453896"/>
            <a:ext cx="4572" cy="128930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749DA8A5-E921-1778-03CA-E10672066AE6}"/>
              </a:ext>
            </a:extLst>
          </p:cNvPr>
          <p:cNvSpPr txBox="1"/>
          <p:nvPr/>
        </p:nvSpPr>
        <p:spPr>
          <a:xfrm>
            <a:off x="11708892" y="1802368"/>
            <a:ext cx="533400" cy="369332"/>
          </a:xfrm>
          <a:prstGeom prst="rect">
            <a:avLst/>
          </a:prstGeom>
          <a:noFill/>
        </p:spPr>
        <p:txBody>
          <a:bodyPr wrap="square" rtlCol="0">
            <a:spAutoFit/>
          </a:bodyPr>
          <a:lstStyle/>
          <a:p>
            <a:r>
              <a:rPr lang="nl-NL" dirty="0"/>
              <a:t>25</a:t>
            </a:r>
          </a:p>
        </p:txBody>
      </p:sp>
      <p:pic>
        <p:nvPicPr>
          <p:cNvPr id="48" name="Picture 47">
            <a:extLst>
              <a:ext uri="{FF2B5EF4-FFF2-40B4-BE49-F238E27FC236}">
                <a16:creationId xmlns:a16="http://schemas.microsoft.com/office/drawing/2014/main" id="{18B67FD3-D1F9-C8C8-BC8E-23629CA94B46}"/>
              </a:ext>
            </a:extLst>
          </p:cNvPr>
          <p:cNvPicPr>
            <a:picLocks noChangeAspect="1"/>
          </p:cNvPicPr>
          <p:nvPr/>
        </p:nvPicPr>
        <p:blipFill>
          <a:blip r:embed="rId3"/>
          <a:stretch>
            <a:fillRect/>
          </a:stretch>
        </p:blipFill>
        <p:spPr>
          <a:xfrm>
            <a:off x="6675041" y="3568726"/>
            <a:ext cx="5101504" cy="3152747"/>
          </a:xfrm>
          <a:prstGeom prst="rect">
            <a:avLst/>
          </a:prstGeom>
        </p:spPr>
      </p:pic>
      <p:pic>
        <p:nvPicPr>
          <p:cNvPr id="52" name="Picture 51">
            <a:extLst>
              <a:ext uri="{FF2B5EF4-FFF2-40B4-BE49-F238E27FC236}">
                <a16:creationId xmlns:a16="http://schemas.microsoft.com/office/drawing/2014/main" id="{E19178DA-23BE-E39D-DB46-3EE114FA7276}"/>
              </a:ext>
            </a:extLst>
          </p:cNvPr>
          <p:cNvPicPr>
            <a:picLocks noChangeAspect="1"/>
          </p:cNvPicPr>
          <p:nvPr/>
        </p:nvPicPr>
        <p:blipFill>
          <a:blip r:embed="rId4"/>
          <a:stretch>
            <a:fillRect/>
          </a:stretch>
        </p:blipFill>
        <p:spPr>
          <a:xfrm>
            <a:off x="3608124" y="4526509"/>
            <a:ext cx="2840832" cy="2194964"/>
          </a:xfrm>
          <a:prstGeom prst="rect">
            <a:avLst/>
          </a:prstGeom>
        </p:spPr>
      </p:pic>
      <p:pic>
        <p:nvPicPr>
          <p:cNvPr id="54" name="Picture 53">
            <a:extLst>
              <a:ext uri="{FF2B5EF4-FFF2-40B4-BE49-F238E27FC236}">
                <a16:creationId xmlns:a16="http://schemas.microsoft.com/office/drawing/2014/main" id="{10103D54-23DC-80F0-9CE5-A6A1035DB42D}"/>
              </a:ext>
            </a:extLst>
          </p:cNvPr>
          <p:cNvPicPr>
            <a:picLocks noChangeAspect="1"/>
          </p:cNvPicPr>
          <p:nvPr/>
        </p:nvPicPr>
        <p:blipFill>
          <a:blip r:embed="rId5"/>
          <a:stretch>
            <a:fillRect/>
          </a:stretch>
        </p:blipFill>
        <p:spPr>
          <a:xfrm>
            <a:off x="193705" y="5311247"/>
            <a:ext cx="1390531" cy="1262371"/>
          </a:xfrm>
          <a:prstGeom prst="rect">
            <a:avLst/>
          </a:prstGeom>
        </p:spPr>
      </p:pic>
      <p:pic>
        <p:nvPicPr>
          <p:cNvPr id="56" name="Picture 55">
            <a:extLst>
              <a:ext uri="{FF2B5EF4-FFF2-40B4-BE49-F238E27FC236}">
                <a16:creationId xmlns:a16="http://schemas.microsoft.com/office/drawing/2014/main" id="{13650451-B40A-89D3-20BB-95043A32077F}"/>
              </a:ext>
            </a:extLst>
          </p:cNvPr>
          <p:cNvPicPr>
            <a:picLocks noChangeAspect="1"/>
          </p:cNvPicPr>
          <p:nvPr/>
        </p:nvPicPr>
        <p:blipFill>
          <a:blip r:embed="rId6"/>
          <a:stretch>
            <a:fillRect/>
          </a:stretch>
        </p:blipFill>
        <p:spPr>
          <a:xfrm>
            <a:off x="1647745" y="5064858"/>
            <a:ext cx="1801368" cy="1793142"/>
          </a:xfrm>
          <a:prstGeom prst="rect">
            <a:avLst/>
          </a:prstGeom>
        </p:spPr>
      </p:pic>
      <p:cxnSp>
        <p:nvCxnSpPr>
          <p:cNvPr id="58" name="Straight Connector 57">
            <a:extLst>
              <a:ext uri="{FF2B5EF4-FFF2-40B4-BE49-F238E27FC236}">
                <a16:creationId xmlns:a16="http://schemas.microsoft.com/office/drawing/2014/main" id="{1D5B643B-DEDC-9BD5-407E-5B506C801AA7}"/>
              </a:ext>
            </a:extLst>
          </p:cNvPr>
          <p:cNvCxnSpPr>
            <a:stCxn id="54" idx="1"/>
            <a:endCxn id="54" idx="3"/>
          </p:cNvCxnSpPr>
          <p:nvPr/>
        </p:nvCxnSpPr>
        <p:spPr>
          <a:xfrm>
            <a:off x="193705" y="5942433"/>
            <a:ext cx="1390531"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D92DC50-8111-E003-BA32-0F9E3D87CFE0}"/>
              </a:ext>
            </a:extLst>
          </p:cNvPr>
          <p:cNvCxnSpPr>
            <a:cxnSpLocks/>
            <a:stCxn id="56" idx="1"/>
            <a:endCxn id="56" idx="3"/>
          </p:cNvCxnSpPr>
          <p:nvPr/>
        </p:nvCxnSpPr>
        <p:spPr>
          <a:xfrm>
            <a:off x="1647745" y="5961429"/>
            <a:ext cx="1801368" cy="0"/>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D5AB3CCC-07A9-7F9E-4F03-83771C3EBF71}"/>
              </a:ext>
            </a:extLst>
          </p:cNvPr>
          <p:cNvCxnSpPr/>
          <p:nvPr/>
        </p:nvCxnSpPr>
        <p:spPr>
          <a:xfrm>
            <a:off x="612648" y="5742432"/>
            <a:ext cx="155448" cy="146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3BC24345-16F1-97CD-2B43-30318F2563E5}"/>
              </a:ext>
            </a:extLst>
          </p:cNvPr>
          <p:cNvSpPr txBox="1"/>
          <p:nvPr/>
        </p:nvSpPr>
        <p:spPr>
          <a:xfrm>
            <a:off x="280416" y="5370908"/>
            <a:ext cx="768096" cy="369332"/>
          </a:xfrm>
          <a:prstGeom prst="rect">
            <a:avLst/>
          </a:prstGeom>
          <a:noFill/>
        </p:spPr>
        <p:txBody>
          <a:bodyPr wrap="square" rtlCol="0">
            <a:spAutoFit/>
          </a:bodyPr>
          <a:lstStyle/>
          <a:p>
            <a:r>
              <a:rPr lang="nl-NL" dirty="0"/>
              <a:t>R40</a:t>
            </a:r>
          </a:p>
        </p:txBody>
      </p:sp>
      <p:sp>
        <p:nvSpPr>
          <p:cNvPr id="65" name="TextBox 64">
            <a:extLst>
              <a:ext uri="{FF2B5EF4-FFF2-40B4-BE49-F238E27FC236}">
                <a16:creationId xmlns:a16="http://schemas.microsoft.com/office/drawing/2014/main" id="{A53C8128-2788-D4F8-16A2-CED58CD1E7BF}"/>
              </a:ext>
            </a:extLst>
          </p:cNvPr>
          <p:cNvSpPr txBox="1"/>
          <p:nvPr/>
        </p:nvSpPr>
        <p:spPr>
          <a:xfrm>
            <a:off x="1777285" y="6171683"/>
            <a:ext cx="768096" cy="369332"/>
          </a:xfrm>
          <a:prstGeom prst="rect">
            <a:avLst/>
          </a:prstGeom>
          <a:noFill/>
        </p:spPr>
        <p:txBody>
          <a:bodyPr wrap="square" rtlCol="0">
            <a:spAutoFit/>
          </a:bodyPr>
          <a:lstStyle/>
          <a:p>
            <a:r>
              <a:rPr lang="nl-NL" dirty="0"/>
              <a:t>R80</a:t>
            </a:r>
          </a:p>
        </p:txBody>
      </p:sp>
      <p:cxnSp>
        <p:nvCxnSpPr>
          <p:cNvPr id="67" name="Straight Arrow Connector 66">
            <a:extLst>
              <a:ext uri="{FF2B5EF4-FFF2-40B4-BE49-F238E27FC236}">
                <a16:creationId xmlns:a16="http://schemas.microsoft.com/office/drawing/2014/main" id="{BDF3D5E1-F2D7-642D-A48F-9BE93CAFA14E}"/>
              </a:ext>
            </a:extLst>
          </p:cNvPr>
          <p:cNvCxnSpPr/>
          <p:nvPr/>
        </p:nvCxnSpPr>
        <p:spPr>
          <a:xfrm flipV="1">
            <a:off x="2011680" y="6046668"/>
            <a:ext cx="357381" cy="1783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580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7D05-C15C-D47F-7ACB-5EC9038DD704}"/>
              </a:ext>
            </a:extLst>
          </p:cNvPr>
          <p:cNvSpPr>
            <a:spLocks noGrp="1"/>
          </p:cNvSpPr>
          <p:nvPr>
            <p:ph type="title"/>
          </p:nvPr>
        </p:nvSpPr>
        <p:spPr>
          <a:xfrm>
            <a:off x="838200" y="365125"/>
            <a:ext cx="6489471" cy="1325563"/>
          </a:xfrm>
        </p:spPr>
        <p:txBody>
          <a:bodyPr/>
          <a:lstStyle/>
          <a:p>
            <a:r>
              <a:rPr lang="nl-NL" dirty="0"/>
              <a:t>Design: </a:t>
            </a:r>
            <a:r>
              <a:rPr lang="nl-NL" dirty="0" err="1"/>
              <a:t>Pillar</a:t>
            </a:r>
            <a:r>
              <a:rPr lang="nl-NL" dirty="0"/>
              <a:t> Type S</a:t>
            </a:r>
          </a:p>
        </p:txBody>
      </p:sp>
      <p:sp>
        <p:nvSpPr>
          <p:cNvPr id="3" name="Content Placeholder 2">
            <a:extLst>
              <a:ext uri="{FF2B5EF4-FFF2-40B4-BE49-F238E27FC236}">
                <a16:creationId xmlns:a16="http://schemas.microsoft.com/office/drawing/2014/main" id="{D1BF4416-4CD7-C8C3-8B2C-88056E2C164A}"/>
              </a:ext>
            </a:extLst>
          </p:cNvPr>
          <p:cNvSpPr>
            <a:spLocks noGrp="1"/>
          </p:cNvSpPr>
          <p:nvPr>
            <p:ph idx="1"/>
          </p:nvPr>
        </p:nvSpPr>
        <p:spPr>
          <a:xfrm>
            <a:off x="184462" y="1825624"/>
            <a:ext cx="6552471" cy="4754635"/>
          </a:xfrm>
        </p:spPr>
        <p:txBody>
          <a:bodyPr>
            <a:normAutofit fontScale="92500" lnSpcReduction="20000"/>
          </a:bodyPr>
          <a:lstStyle/>
          <a:p>
            <a:r>
              <a:rPr lang="nl-NL" dirty="0" err="1"/>
              <a:t>Material</a:t>
            </a:r>
            <a:r>
              <a:rPr lang="nl-NL" dirty="0"/>
              <a:t>: </a:t>
            </a:r>
            <a:r>
              <a:rPr lang="nl-NL" dirty="0" err="1"/>
              <a:t>Glass</a:t>
            </a:r>
            <a:r>
              <a:rPr lang="nl-NL" dirty="0"/>
              <a:t> (</a:t>
            </a:r>
            <a:r>
              <a:rPr lang="nl-NL" dirty="0" err="1"/>
              <a:t>Borosilicate</a:t>
            </a:r>
            <a:r>
              <a:rPr lang="nl-NL" dirty="0"/>
              <a:t>)</a:t>
            </a:r>
          </a:p>
          <a:p>
            <a:pPr lvl="1"/>
            <a:endParaRPr lang="nl-NL" dirty="0"/>
          </a:p>
          <a:p>
            <a:r>
              <a:rPr lang="nl-NL" dirty="0"/>
              <a:t>Concept </a:t>
            </a:r>
            <a:r>
              <a:rPr lang="nl-NL" dirty="0" err="1"/>
              <a:t>idea</a:t>
            </a:r>
            <a:r>
              <a:rPr lang="nl-NL" dirty="0"/>
              <a:t>: </a:t>
            </a:r>
          </a:p>
          <a:p>
            <a:pPr lvl="1"/>
            <a:r>
              <a:rPr lang="nl-NL" dirty="0"/>
              <a:t>Limited </a:t>
            </a:r>
            <a:r>
              <a:rPr lang="nl-NL" dirty="0" err="1"/>
              <a:t>thermal</a:t>
            </a:r>
            <a:r>
              <a:rPr lang="nl-NL" dirty="0"/>
              <a:t> </a:t>
            </a:r>
            <a:r>
              <a:rPr lang="nl-NL" dirty="0" err="1"/>
              <a:t>conductivity</a:t>
            </a:r>
            <a:r>
              <a:rPr lang="nl-NL" dirty="0"/>
              <a:t> of </a:t>
            </a:r>
            <a:r>
              <a:rPr lang="nl-NL" dirty="0" err="1"/>
              <a:t>glass</a:t>
            </a:r>
            <a:r>
              <a:rPr lang="nl-NL" dirty="0"/>
              <a:t> =&gt; large </a:t>
            </a:r>
            <a:r>
              <a:rPr lang="nl-NL" dirty="0" err="1"/>
              <a:t>conducting</a:t>
            </a:r>
            <a:r>
              <a:rPr lang="nl-NL" dirty="0"/>
              <a:t> </a:t>
            </a:r>
            <a:r>
              <a:rPr lang="nl-NL" dirty="0" err="1"/>
              <a:t>surface</a:t>
            </a:r>
            <a:r>
              <a:rPr lang="nl-NL" dirty="0"/>
              <a:t> </a:t>
            </a:r>
            <a:r>
              <a:rPr lang="nl-NL" dirty="0" err="1"/>
              <a:t>desired</a:t>
            </a:r>
            <a:endParaRPr lang="nl-NL" dirty="0"/>
          </a:p>
          <a:p>
            <a:pPr lvl="1"/>
            <a:r>
              <a:rPr lang="nl-NL" dirty="0"/>
              <a:t>High </a:t>
            </a:r>
            <a:r>
              <a:rPr lang="nl-NL" dirty="0" err="1"/>
              <a:t>velocity</a:t>
            </a:r>
            <a:r>
              <a:rPr lang="nl-NL" dirty="0"/>
              <a:t> is </a:t>
            </a:r>
            <a:r>
              <a:rPr lang="nl-NL" dirty="0" err="1"/>
              <a:t>good</a:t>
            </a:r>
            <a:r>
              <a:rPr lang="nl-NL" dirty="0"/>
              <a:t> </a:t>
            </a:r>
            <a:r>
              <a:rPr lang="nl-NL" dirty="0" err="1"/>
              <a:t>for</a:t>
            </a:r>
            <a:r>
              <a:rPr lang="nl-NL" dirty="0"/>
              <a:t> heat transfer =&gt; limit </a:t>
            </a:r>
            <a:r>
              <a:rPr lang="nl-NL" dirty="0" err="1"/>
              <a:t>hydraulic</a:t>
            </a:r>
            <a:r>
              <a:rPr lang="nl-NL" dirty="0"/>
              <a:t> diameter </a:t>
            </a:r>
          </a:p>
          <a:p>
            <a:pPr lvl="1">
              <a:buFont typeface="Symbol" panose="05050102010706020507" pitchFamily="18" charset="2"/>
              <a:buChar char="Þ"/>
            </a:pPr>
            <a:r>
              <a:rPr lang="nl-NL" dirty="0"/>
              <a:t>Target: Wide </a:t>
            </a:r>
            <a:r>
              <a:rPr lang="nl-NL" dirty="0" err="1"/>
              <a:t>channel</a:t>
            </a:r>
            <a:r>
              <a:rPr lang="nl-NL" dirty="0"/>
              <a:t> </a:t>
            </a:r>
            <a:r>
              <a:rPr lang="nl-NL" dirty="0" err="1"/>
              <a:t>with</a:t>
            </a:r>
            <a:r>
              <a:rPr lang="nl-NL" dirty="0"/>
              <a:t> low </a:t>
            </a:r>
            <a:r>
              <a:rPr lang="nl-NL" dirty="0" err="1"/>
              <a:t>height</a:t>
            </a:r>
            <a:r>
              <a:rPr lang="nl-NL" dirty="0"/>
              <a:t>: 6.75 mm x 80 </a:t>
            </a:r>
            <a:r>
              <a:rPr lang="nl-NL" dirty="0" err="1"/>
              <a:t>um</a:t>
            </a:r>
            <a:r>
              <a:rPr lang="nl-NL" dirty="0"/>
              <a:t> (</a:t>
            </a:r>
            <a:r>
              <a:rPr lang="nl-NL" dirty="0" err="1"/>
              <a:t>Dh</a:t>
            </a:r>
            <a:r>
              <a:rPr lang="nl-NL" dirty="0"/>
              <a:t> = 3,54 mm)</a:t>
            </a:r>
          </a:p>
          <a:p>
            <a:r>
              <a:rPr lang="nl-NL" dirty="0" err="1"/>
              <a:t>Strength</a:t>
            </a:r>
            <a:r>
              <a:rPr lang="nl-NL" dirty="0"/>
              <a:t>:</a:t>
            </a:r>
          </a:p>
          <a:p>
            <a:pPr lvl="1"/>
            <a:r>
              <a:rPr lang="nl-NL" dirty="0"/>
              <a:t>Idea: </a:t>
            </a:r>
            <a:r>
              <a:rPr lang="nl-NL" dirty="0" err="1"/>
              <a:t>to</a:t>
            </a:r>
            <a:r>
              <a:rPr lang="nl-NL" dirty="0"/>
              <a:t> keep </a:t>
            </a:r>
            <a:r>
              <a:rPr lang="nl-NL" dirty="0" err="1"/>
              <a:t>the</a:t>
            </a:r>
            <a:r>
              <a:rPr lang="nl-NL" dirty="0"/>
              <a:t> stress below 186 MPa (</a:t>
            </a:r>
            <a:r>
              <a:rPr lang="nl-NL" dirty="0" err="1"/>
              <a:t>safety</a:t>
            </a:r>
            <a:r>
              <a:rPr lang="nl-NL" dirty="0"/>
              <a:t> factor 1.5 on </a:t>
            </a:r>
            <a:r>
              <a:rPr lang="nl-NL" dirty="0" err="1"/>
              <a:t>theoretical</a:t>
            </a:r>
            <a:r>
              <a:rPr lang="nl-NL" dirty="0"/>
              <a:t> </a:t>
            </a:r>
            <a:r>
              <a:rPr lang="nl-NL" dirty="0" err="1"/>
              <a:t>yield</a:t>
            </a:r>
            <a:r>
              <a:rPr lang="nl-NL" dirty="0"/>
              <a:t> stress), a </a:t>
            </a:r>
            <a:r>
              <a:rPr lang="nl-NL" dirty="0" err="1"/>
              <a:t>pillar</a:t>
            </a:r>
            <a:r>
              <a:rPr lang="nl-NL" dirty="0"/>
              <a:t> </a:t>
            </a:r>
            <a:r>
              <a:rPr lang="nl-NL" dirty="0" err="1"/>
              <a:t>required</a:t>
            </a:r>
            <a:r>
              <a:rPr lang="nl-NL" dirty="0"/>
              <a:t> </a:t>
            </a:r>
            <a:r>
              <a:rPr lang="nl-NL" dirty="0" err="1"/>
              <a:t>every</a:t>
            </a:r>
            <a:r>
              <a:rPr lang="nl-NL" dirty="0"/>
              <a:t> ~1.4 mm. </a:t>
            </a:r>
          </a:p>
          <a:p>
            <a:pPr lvl="1"/>
            <a:r>
              <a:rPr lang="nl-NL" dirty="0"/>
              <a:t>For a </a:t>
            </a:r>
            <a:r>
              <a:rPr lang="nl-NL" dirty="0" err="1"/>
              <a:t>staggered</a:t>
            </a:r>
            <a:r>
              <a:rPr lang="nl-NL" dirty="0"/>
              <a:t> </a:t>
            </a:r>
            <a:r>
              <a:rPr lang="nl-NL" dirty="0" err="1"/>
              <a:t>pillar</a:t>
            </a:r>
            <a:r>
              <a:rPr lang="nl-NL" dirty="0"/>
              <a:t> </a:t>
            </a:r>
            <a:r>
              <a:rPr lang="nl-NL" dirty="0" err="1"/>
              <a:t>layout</a:t>
            </a:r>
            <a:r>
              <a:rPr lang="nl-NL" dirty="0"/>
              <a:t>, </a:t>
            </a:r>
            <a:r>
              <a:rPr lang="nl-NL" dirty="0" err="1"/>
              <a:t>the</a:t>
            </a:r>
            <a:r>
              <a:rPr lang="nl-NL" dirty="0"/>
              <a:t> pitch </a:t>
            </a:r>
            <a:r>
              <a:rPr lang="nl-NL" dirty="0" err="1"/>
              <a:t>between</a:t>
            </a:r>
            <a:r>
              <a:rPr lang="nl-NL" dirty="0"/>
              <a:t> </a:t>
            </a:r>
            <a:r>
              <a:rPr lang="nl-NL" dirty="0" err="1"/>
              <a:t>the</a:t>
            </a:r>
            <a:r>
              <a:rPr lang="nl-NL" dirty="0"/>
              <a:t> </a:t>
            </a:r>
            <a:r>
              <a:rPr lang="nl-NL" dirty="0" err="1"/>
              <a:t>pillars</a:t>
            </a:r>
            <a:r>
              <a:rPr lang="nl-NL" dirty="0"/>
              <a:t> is </a:t>
            </a:r>
            <a:r>
              <a:rPr lang="nl-NL" dirty="0" err="1"/>
              <a:t>chosen</a:t>
            </a:r>
            <a:r>
              <a:rPr lang="nl-NL" dirty="0"/>
              <a:t> of [x, y] = [1.2 mm, 1.5 mm] </a:t>
            </a:r>
          </a:p>
        </p:txBody>
      </p:sp>
      <p:pic>
        <p:nvPicPr>
          <p:cNvPr id="5" name="Picture 4">
            <a:extLst>
              <a:ext uri="{FF2B5EF4-FFF2-40B4-BE49-F238E27FC236}">
                <a16:creationId xmlns:a16="http://schemas.microsoft.com/office/drawing/2014/main" id="{7F9099F3-3C26-6C8D-792E-00D5937D669D}"/>
              </a:ext>
            </a:extLst>
          </p:cNvPr>
          <p:cNvPicPr>
            <a:picLocks noChangeAspect="1"/>
          </p:cNvPicPr>
          <p:nvPr/>
        </p:nvPicPr>
        <p:blipFill>
          <a:blip r:embed="rId2"/>
          <a:stretch>
            <a:fillRect/>
          </a:stretch>
        </p:blipFill>
        <p:spPr>
          <a:xfrm>
            <a:off x="7639940" y="262576"/>
            <a:ext cx="4341264" cy="2182475"/>
          </a:xfrm>
          <a:prstGeom prst="rect">
            <a:avLst/>
          </a:prstGeom>
        </p:spPr>
      </p:pic>
      <p:cxnSp>
        <p:nvCxnSpPr>
          <p:cNvPr id="7" name="Straight Connector 6">
            <a:extLst>
              <a:ext uri="{FF2B5EF4-FFF2-40B4-BE49-F238E27FC236}">
                <a16:creationId xmlns:a16="http://schemas.microsoft.com/office/drawing/2014/main" id="{B8DB4D5D-2849-A66B-8247-12A107FE1FB9}"/>
              </a:ext>
            </a:extLst>
          </p:cNvPr>
          <p:cNvCxnSpPr>
            <a:cxnSpLocks/>
          </p:cNvCxnSpPr>
          <p:nvPr/>
        </p:nvCxnSpPr>
        <p:spPr>
          <a:xfrm>
            <a:off x="7987419" y="361714"/>
            <a:ext cx="0" cy="2194432"/>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6A9DD9F9-6BB4-5EDC-9D30-8C359C3A055A}"/>
              </a:ext>
            </a:extLst>
          </p:cNvPr>
          <p:cNvSpPr txBox="1"/>
          <p:nvPr/>
        </p:nvSpPr>
        <p:spPr>
          <a:xfrm>
            <a:off x="7751218" y="3158002"/>
            <a:ext cx="1392964" cy="307777"/>
          </a:xfrm>
          <a:prstGeom prst="rect">
            <a:avLst/>
          </a:prstGeom>
          <a:noFill/>
        </p:spPr>
        <p:txBody>
          <a:bodyPr wrap="square" rtlCol="0">
            <a:spAutoFit/>
          </a:bodyPr>
          <a:lstStyle/>
          <a:p>
            <a:r>
              <a:rPr lang="nl-NL" sz="1400" dirty="0"/>
              <a:t>Bonding </a:t>
            </a:r>
            <a:r>
              <a:rPr lang="nl-NL" sz="1400" dirty="0" err="1"/>
              <a:t>surface</a:t>
            </a:r>
            <a:endParaRPr lang="nl-NL" sz="1400" dirty="0"/>
          </a:p>
        </p:txBody>
      </p:sp>
      <p:sp>
        <p:nvSpPr>
          <p:cNvPr id="10" name="TextBox 9">
            <a:extLst>
              <a:ext uri="{FF2B5EF4-FFF2-40B4-BE49-F238E27FC236}">
                <a16:creationId xmlns:a16="http://schemas.microsoft.com/office/drawing/2014/main" id="{2809018B-428A-BACF-0C8C-53AD93FA0D4C}"/>
              </a:ext>
            </a:extLst>
          </p:cNvPr>
          <p:cNvSpPr txBox="1"/>
          <p:nvPr/>
        </p:nvSpPr>
        <p:spPr>
          <a:xfrm>
            <a:off x="11245444" y="2854816"/>
            <a:ext cx="1105207" cy="523220"/>
          </a:xfrm>
          <a:prstGeom prst="rect">
            <a:avLst/>
          </a:prstGeom>
          <a:noFill/>
        </p:spPr>
        <p:txBody>
          <a:bodyPr wrap="square" rtlCol="0">
            <a:spAutoFit/>
          </a:bodyPr>
          <a:lstStyle/>
          <a:p>
            <a:r>
              <a:rPr lang="nl-NL" sz="1400" dirty="0" err="1"/>
              <a:t>Connecting</a:t>
            </a:r>
            <a:r>
              <a:rPr lang="nl-NL" sz="1400" dirty="0"/>
              <a:t> </a:t>
            </a:r>
            <a:r>
              <a:rPr lang="nl-NL" sz="1400" dirty="0" err="1"/>
              <a:t>surface</a:t>
            </a:r>
            <a:endParaRPr lang="nl-NL" sz="1400" dirty="0"/>
          </a:p>
        </p:txBody>
      </p:sp>
      <p:sp>
        <p:nvSpPr>
          <p:cNvPr id="11" name="TextBox 10">
            <a:extLst>
              <a:ext uri="{FF2B5EF4-FFF2-40B4-BE49-F238E27FC236}">
                <a16:creationId xmlns:a16="http://schemas.microsoft.com/office/drawing/2014/main" id="{CAFF45CC-924B-EB82-731B-01F350017C51}"/>
              </a:ext>
            </a:extLst>
          </p:cNvPr>
          <p:cNvSpPr txBox="1"/>
          <p:nvPr/>
        </p:nvSpPr>
        <p:spPr>
          <a:xfrm>
            <a:off x="6739929" y="2705605"/>
            <a:ext cx="1219863" cy="523220"/>
          </a:xfrm>
          <a:prstGeom prst="rect">
            <a:avLst/>
          </a:prstGeom>
          <a:noFill/>
        </p:spPr>
        <p:txBody>
          <a:bodyPr wrap="square" rtlCol="0">
            <a:spAutoFit/>
          </a:bodyPr>
          <a:lstStyle/>
          <a:p>
            <a:r>
              <a:rPr lang="nl-NL" sz="1400" dirty="0" err="1"/>
              <a:t>Interfacing</a:t>
            </a:r>
            <a:r>
              <a:rPr lang="nl-NL" sz="1400" dirty="0"/>
              <a:t> </a:t>
            </a:r>
            <a:r>
              <a:rPr lang="nl-NL" sz="1400" dirty="0" err="1"/>
              <a:t>surface</a:t>
            </a:r>
            <a:endParaRPr lang="nl-NL" sz="1400" dirty="0"/>
          </a:p>
        </p:txBody>
      </p:sp>
      <p:cxnSp>
        <p:nvCxnSpPr>
          <p:cNvPr id="12" name="Straight Connector 11">
            <a:extLst>
              <a:ext uri="{FF2B5EF4-FFF2-40B4-BE49-F238E27FC236}">
                <a16:creationId xmlns:a16="http://schemas.microsoft.com/office/drawing/2014/main" id="{E5998969-8953-2F22-5E05-45A0D355742B}"/>
              </a:ext>
            </a:extLst>
          </p:cNvPr>
          <p:cNvCxnSpPr>
            <a:cxnSpLocks/>
          </p:cNvCxnSpPr>
          <p:nvPr/>
        </p:nvCxnSpPr>
        <p:spPr>
          <a:xfrm>
            <a:off x="8212507" y="361714"/>
            <a:ext cx="0" cy="2244753"/>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BBC70B8-57B0-C922-2ACF-476896082E1D}"/>
              </a:ext>
            </a:extLst>
          </p:cNvPr>
          <p:cNvCxnSpPr>
            <a:cxnSpLocks/>
          </p:cNvCxnSpPr>
          <p:nvPr/>
        </p:nvCxnSpPr>
        <p:spPr>
          <a:xfrm>
            <a:off x="7712174" y="2493100"/>
            <a:ext cx="26492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1225F7D6-B671-D0E6-8EDD-73DA46A4E350}"/>
              </a:ext>
            </a:extLst>
          </p:cNvPr>
          <p:cNvSpPr txBox="1"/>
          <p:nvPr/>
        </p:nvSpPr>
        <p:spPr>
          <a:xfrm>
            <a:off x="7683640" y="2520939"/>
            <a:ext cx="336130" cy="369332"/>
          </a:xfrm>
          <a:prstGeom prst="rect">
            <a:avLst/>
          </a:prstGeom>
          <a:noFill/>
        </p:spPr>
        <p:txBody>
          <a:bodyPr wrap="square" rtlCol="0">
            <a:spAutoFit/>
          </a:bodyPr>
          <a:lstStyle/>
          <a:p>
            <a:r>
              <a:rPr lang="nl-NL" dirty="0"/>
              <a:t>3</a:t>
            </a:r>
          </a:p>
        </p:txBody>
      </p:sp>
      <p:cxnSp>
        <p:nvCxnSpPr>
          <p:cNvPr id="16" name="Straight Arrow Connector 15">
            <a:extLst>
              <a:ext uri="{FF2B5EF4-FFF2-40B4-BE49-F238E27FC236}">
                <a16:creationId xmlns:a16="http://schemas.microsoft.com/office/drawing/2014/main" id="{66A4DE91-66EE-791D-942D-9DF3E55061A2}"/>
              </a:ext>
            </a:extLst>
          </p:cNvPr>
          <p:cNvCxnSpPr>
            <a:cxnSpLocks/>
          </p:cNvCxnSpPr>
          <p:nvPr/>
        </p:nvCxnSpPr>
        <p:spPr>
          <a:xfrm>
            <a:off x="7976886" y="2493100"/>
            <a:ext cx="26492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A49AFF0B-5CDE-51D8-2155-B9B268B72A05}"/>
              </a:ext>
            </a:extLst>
          </p:cNvPr>
          <p:cNvSpPr txBox="1"/>
          <p:nvPr/>
        </p:nvSpPr>
        <p:spPr>
          <a:xfrm>
            <a:off x="7976885" y="2520939"/>
            <a:ext cx="336130" cy="369332"/>
          </a:xfrm>
          <a:prstGeom prst="rect">
            <a:avLst/>
          </a:prstGeom>
          <a:noFill/>
        </p:spPr>
        <p:txBody>
          <a:bodyPr wrap="square" rtlCol="0">
            <a:spAutoFit/>
          </a:bodyPr>
          <a:lstStyle/>
          <a:p>
            <a:r>
              <a:rPr lang="nl-NL" dirty="0"/>
              <a:t>3</a:t>
            </a:r>
          </a:p>
        </p:txBody>
      </p:sp>
      <p:cxnSp>
        <p:nvCxnSpPr>
          <p:cNvPr id="18" name="Straight Arrow Connector 17">
            <a:extLst>
              <a:ext uri="{FF2B5EF4-FFF2-40B4-BE49-F238E27FC236}">
                <a16:creationId xmlns:a16="http://schemas.microsoft.com/office/drawing/2014/main" id="{5BAB3369-6C09-C27A-F1F3-F69292040536}"/>
              </a:ext>
            </a:extLst>
          </p:cNvPr>
          <p:cNvCxnSpPr>
            <a:cxnSpLocks/>
          </p:cNvCxnSpPr>
          <p:nvPr/>
        </p:nvCxnSpPr>
        <p:spPr>
          <a:xfrm>
            <a:off x="8212507" y="2493100"/>
            <a:ext cx="254664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08A6AD9-18D8-8099-AC29-0E16AEEB6B9C}"/>
              </a:ext>
            </a:extLst>
          </p:cNvPr>
          <p:cNvCxnSpPr/>
          <p:nvPr/>
        </p:nvCxnSpPr>
        <p:spPr>
          <a:xfrm>
            <a:off x="10759154" y="365125"/>
            <a:ext cx="0" cy="2343891"/>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8C97A8A-FAA2-377B-4749-20757299621F}"/>
              </a:ext>
            </a:extLst>
          </p:cNvPr>
          <p:cNvSpPr txBox="1"/>
          <p:nvPr/>
        </p:nvSpPr>
        <p:spPr>
          <a:xfrm>
            <a:off x="8624236" y="2758384"/>
            <a:ext cx="2158526" cy="307777"/>
          </a:xfrm>
          <a:prstGeom prst="rect">
            <a:avLst/>
          </a:prstGeom>
          <a:noFill/>
        </p:spPr>
        <p:txBody>
          <a:bodyPr wrap="square" rtlCol="0">
            <a:spAutoFit/>
          </a:bodyPr>
          <a:lstStyle/>
          <a:p>
            <a:r>
              <a:rPr lang="nl-NL" sz="1400" dirty="0" err="1"/>
              <a:t>Cooling</a:t>
            </a:r>
            <a:r>
              <a:rPr lang="nl-NL" sz="1400" dirty="0"/>
              <a:t> </a:t>
            </a:r>
            <a:r>
              <a:rPr lang="nl-NL" sz="1400" dirty="0" err="1"/>
              <a:t>surface</a:t>
            </a:r>
            <a:endParaRPr lang="nl-NL" sz="1400" dirty="0"/>
          </a:p>
        </p:txBody>
      </p:sp>
      <p:sp>
        <p:nvSpPr>
          <p:cNvPr id="23" name="TextBox 22">
            <a:extLst>
              <a:ext uri="{FF2B5EF4-FFF2-40B4-BE49-F238E27FC236}">
                <a16:creationId xmlns:a16="http://schemas.microsoft.com/office/drawing/2014/main" id="{3E8F83BB-AD42-70DA-7B2F-BEE359355921}"/>
              </a:ext>
            </a:extLst>
          </p:cNvPr>
          <p:cNvSpPr txBox="1"/>
          <p:nvPr/>
        </p:nvSpPr>
        <p:spPr>
          <a:xfrm>
            <a:off x="9144813" y="2473692"/>
            <a:ext cx="452109" cy="369332"/>
          </a:xfrm>
          <a:prstGeom prst="rect">
            <a:avLst/>
          </a:prstGeom>
          <a:noFill/>
        </p:spPr>
        <p:txBody>
          <a:bodyPr wrap="square" rtlCol="0">
            <a:spAutoFit/>
          </a:bodyPr>
          <a:lstStyle/>
          <a:p>
            <a:r>
              <a:rPr lang="nl-NL" dirty="0"/>
              <a:t>30</a:t>
            </a:r>
          </a:p>
        </p:txBody>
      </p:sp>
      <p:cxnSp>
        <p:nvCxnSpPr>
          <p:cNvPr id="24" name="Straight Connector 23">
            <a:extLst>
              <a:ext uri="{FF2B5EF4-FFF2-40B4-BE49-F238E27FC236}">
                <a16:creationId xmlns:a16="http://schemas.microsoft.com/office/drawing/2014/main" id="{781E27C3-C96F-8255-1E4E-23229160F6C1}"/>
              </a:ext>
            </a:extLst>
          </p:cNvPr>
          <p:cNvCxnSpPr/>
          <p:nvPr/>
        </p:nvCxnSpPr>
        <p:spPr>
          <a:xfrm>
            <a:off x="10972800" y="361714"/>
            <a:ext cx="0" cy="2343891"/>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EB869AE-4A35-B168-A96C-FD179076D386}"/>
              </a:ext>
            </a:extLst>
          </p:cNvPr>
          <p:cNvCxnSpPr/>
          <p:nvPr/>
        </p:nvCxnSpPr>
        <p:spPr>
          <a:xfrm>
            <a:off x="11321455" y="361714"/>
            <a:ext cx="0" cy="2343891"/>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CBD88138-EF9D-DB47-A857-04F43A6D58B7}"/>
              </a:ext>
            </a:extLst>
          </p:cNvPr>
          <p:cNvSpPr txBox="1"/>
          <p:nvPr/>
        </p:nvSpPr>
        <p:spPr>
          <a:xfrm>
            <a:off x="10729854" y="2499123"/>
            <a:ext cx="336130" cy="369332"/>
          </a:xfrm>
          <a:prstGeom prst="rect">
            <a:avLst/>
          </a:prstGeom>
          <a:noFill/>
        </p:spPr>
        <p:txBody>
          <a:bodyPr wrap="square" rtlCol="0">
            <a:spAutoFit/>
          </a:bodyPr>
          <a:lstStyle/>
          <a:p>
            <a:r>
              <a:rPr lang="nl-NL" dirty="0"/>
              <a:t>3</a:t>
            </a:r>
          </a:p>
        </p:txBody>
      </p:sp>
      <p:cxnSp>
        <p:nvCxnSpPr>
          <p:cNvPr id="28" name="Straight Arrow Connector 27">
            <a:extLst>
              <a:ext uri="{FF2B5EF4-FFF2-40B4-BE49-F238E27FC236}">
                <a16:creationId xmlns:a16="http://schemas.microsoft.com/office/drawing/2014/main" id="{DBAE15D1-2DBD-7896-2355-0938336B0E39}"/>
              </a:ext>
            </a:extLst>
          </p:cNvPr>
          <p:cNvCxnSpPr>
            <a:cxnSpLocks/>
          </p:cNvCxnSpPr>
          <p:nvPr/>
        </p:nvCxnSpPr>
        <p:spPr>
          <a:xfrm>
            <a:off x="10741966" y="2500417"/>
            <a:ext cx="26492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98F330B8-BD11-A9F6-F081-E7B3D59BD37B}"/>
              </a:ext>
            </a:extLst>
          </p:cNvPr>
          <p:cNvCxnSpPr>
            <a:cxnSpLocks/>
          </p:cNvCxnSpPr>
          <p:nvPr/>
        </p:nvCxnSpPr>
        <p:spPr>
          <a:xfrm>
            <a:off x="10945636" y="2500417"/>
            <a:ext cx="37581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968A76F5-C97F-0D86-EE61-77126BA031E0}"/>
              </a:ext>
            </a:extLst>
          </p:cNvPr>
          <p:cNvCxnSpPr>
            <a:cxnSpLocks/>
          </p:cNvCxnSpPr>
          <p:nvPr/>
        </p:nvCxnSpPr>
        <p:spPr>
          <a:xfrm>
            <a:off x="11321455" y="2500417"/>
            <a:ext cx="54865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3C068FD8-01E4-D78F-49E6-A02E1A83CF94}"/>
              </a:ext>
            </a:extLst>
          </p:cNvPr>
          <p:cNvSpPr txBox="1"/>
          <p:nvPr/>
        </p:nvSpPr>
        <p:spPr>
          <a:xfrm>
            <a:off x="11392665" y="2511235"/>
            <a:ext cx="614873" cy="369332"/>
          </a:xfrm>
          <a:prstGeom prst="rect">
            <a:avLst/>
          </a:prstGeom>
          <a:noFill/>
        </p:spPr>
        <p:txBody>
          <a:bodyPr wrap="square" rtlCol="0">
            <a:spAutoFit/>
          </a:bodyPr>
          <a:lstStyle/>
          <a:p>
            <a:r>
              <a:rPr lang="nl-NL" dirty="0"/>
              <a:t>7,5</a:t>
            </a:r>
          </a:p>
        </p:txBody>
      </p:sp>
      <p:sp>
        <p:nvSpPr>
          <p:cNvPr id="34" name="TextBox 33">
            <a:extLst>
              <a:ext uri="{FF2B5EF4-FFF2-40B4-BE49-F238E27FC236}">
                <a16:creationId xmlns:a16="http://schemas.microsoft.com/office/drawing/2014/main" id="{D2B4E7D6-7FB2-39B6-6408-6EE3CD1F3B72}"/>
              </a:ext>
            </a:extLst>
          </p:cNvPr>
          <p:cNvSpPr txBox="1"/>
          <p:nvPr/>
        </p:nvSpPr>
        <p:spPr>
          <a:xfrm>
            <a:off x="10938615" y="2500417"/>
            <a:ext cx="614873" cy="369332"/>
          </a:xfrm>
          <a:prstGeom prst="rect">
            <a:avLst/>
          </a:prstGeom>
          <a:noFill/>
        </p:spPr>
        <p:txBody>
          <a:bodyPr wrap="square" rtlCol="0">
            <a:spAutoFit/>
          </a:bodyPr>
          <a:lstStyle/>
          <a:p>
            <a:r>
              <a:rPr lang="nl-NL" dirty="0"/>
              <a:t>4,5</a:t>
            </a:r>
          </a:p>
        </p:txBody>
      </p:sp>
      <p:sp>
        <p:nvSpPr>
          <p:cNvPr id="35" name="TextBox 34">
            <a:extLst>
              <a:ext uri="{FF2B5EF4-FFF2-40B4-BE49-F238E27FC236}">
                <a16:creationId xmlns:a16="http://schemas.microsoft.com/office/drawing/2014/main" id="{30F10202-538F-D95E-1A68-48F593705559}"/>
              </a:ext>
            </a:extLst>
          </p:cNvPr>
          <p:cNvSpPr txBox="1"/>
          <p:nvPr/>
        </p:nvSpPr>
        <p:spPr>
          <a:xfrm>
            <a:off x="9758484" y="3227098"/>
            <a:ext cx="1392964" cy="307777"/>
          </a:xfrm>
          <a:prstGeom prst="rect">
            <a:avLst/>
          </a:prstGeom>
          <a:noFill/>
        </p:spPr>
        <p:txBody>
          <a:bodyPr wrap="square" rtlCol="0">
            <a:spAutoFit/>
          </a:bodyPr>
          <a:lstStyle/>
          <a:p>
            <a:r>
              <a:rPr lang="nl-NL" sz="1400" dirty="0"/>
              <a:t>Bonding </a:t>
            </a:r>
            <a:r>
              <a:rPr lang="nl-NL" sz="1400" dirty="0" err="1"/>
              <a:t>surface</a:t>
            </a:r>
            <a:endParaRPr lang="nl-NL" sz="1400" dirty="0"/>
          </a:p>
        </p:txBody>
      </p:sp>
      <p:pic>
        <p:nvPicPr>
          <p:cNvPr id="36" name="Picture 35">
            <a:extLst>
              <a:ext uri="{FF2B5EF4-FFF2-40B4-BE49-F238E27FC236}">
                <a16:creationId xmlns:a16="http://schemas.microsoft.com/office/drawing/2014/main" id="{7BBB18BB-9EC9-C36B-4FEC-FACA6DB0FD6A}"/>
              </a:ext>
            </a:extLst>
          </p:cNvPr>
          <p:cNvPicPr>
            <a:picLocks noChangeAspect="1"/>
          </p:cNvPicPr>
          <p:nvPr/>
        </p:nvPicPr>
        <p:blipFill>
          <a:blip r:embed="rId3"/>
          <a:stretch>
            <a:fillRect/>
          </a:stretch>
        </p:blipFill>
        <p:spPr>
          <a:xfrm>
            <a:off x="9080977" y="4654054"/>
            <a:ext cx="2345944" cy="3717616"/>
          </a:xfrm>
          <a:prstGeom prst="rect">
            <a:avLst/>
          </a:prstGeom>
        </p:spPr>
      </p:pic>
      <p:cxnSp>
        <p:nvCxnSpPr>
          <p:cNvPr id="37" name="Straight Connector 36">
            <a:extLst>
              <a:ext uri="{FF2B5EF4-FFF2-40B4-BE49-F238E27FC236}">
                <a16:creationId xmlns:a16="http://schemas.microsoft.com/office/drawing/2014/main" id="{F5B12A5E-B131-360B-9148-F5F84EE444AA}"/>
              </a:ext>
            </a:extLst>
          </p:cNvPr>
          <p:cNvCxnSpPr>
            <a:cxnSpLocks/>
          </p:cNvCxnSpPr>
          <p:nvPr/>
        </p:nvCxnSpPr>
        <p:spPr>
          <a:xfrm>
            <a:off x="11468577" y="5319886"/>
            <a:ext cx="330200" cy="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BBCEA87-4867-D494-B128-ED4573490914}"/>
              </a:ext>
            </a:extLst>
          </p:cNvPr>
          <p:cNvCxnSpPr>
            <a:cxnSpLocks/>
          </p:cNvCxnSpPr>
          <p:nvPr/>
        </p:nvCxnSpPr>
        <p:spPr>
          <a:xfrm>
            <a:off x="10985977" y="6409520"/>
            <a:ext cx="869950"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16A97D04-69C4-E02B-6ED1-D6221A63EA25}"/>
              </a:ext>
            </a:extLst>
          </p:cNvPr>
          <p:cNvCxnSpPr>
            <a:cxnSpLocks/>
          </p:cNvCxnSpPr>
          <p:nvPr/>
        </p:nvCxnSpPr>
        <p:spPr>
          <a:xfrm flipV="1">
            <a:off x="11659077" y="5319886"/>
            <a:ext cx="0" cy="108963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8680DE54-F862-7A32-CEB3-8CE36305A4A4}"/>
              </a:ext>
            </a:extLst>
          </p:cNvPr>
          <p:cNvSpPr/>
          <p:nvPr/>
        </p:nvSpPr>
        <p:spPr>
          <a:xfrm>
            <a:off x="9566370" y="5319886"/>
            <a:ext cx="1515872" cy="1089633"/>
          </a:xfrm>
          <a:prstGeom prst="rect">
            <a:avLst/>
          </a:prstGeom>
          <a:noFill/>
          <a:ln w="2222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1" name="Straight Arrow Connector 40">
            <a:extLst>
              <a:ext uri="{FF2B5EF4-FFF2-40B4-BE49-F238E27FC236}">
                <a16:creationId xmlns:a16="http://schemas.microsoft.com/office/drawing/2014/main" id="{E85E9D65-1115-F79E-E7CC-3233A6978644}"/>
              </a:ext>
            </a:extLst>
          </p:cNvPr>
          <p:cNvCxnSpPr>
            <a:cxnSpLocks/>
          </p:cNvCxnSpPr>
          <p:nvPr/>
        </p:nvCxnSpPr>
        <p:spPr>
          <a:xfrm flipH="1">
            <a:off x="9569927" y="5037920"/>
            <a:ext cx="152044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15DA7797-2278-32F8-FD6E-DED0A9D70303}"/>
              </a:ext>
            </a:extLst>
          </p:cNvPr>
          <p:cNvCxnSpPr>
            <a:cxnSpLocks/>
          </p:cNvCxnSpPr>
          <p:nvPr/>
        </p:nvCxnSpPr>
        <p:spPr>
          <a:xfrm>
            <a:off x="9512777" y="4637570"/>
            <a:ext cx="0" cy="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3B6C38A6-5D60-EAA5-BA03-6E42A58B79AF}"/>
              </a:ext>
            </a:extLst>
          </p:cNvPr>
          <p:cNvCxnSpPr>
            <a:cxnSpLocks/>
          </p:cNvCxnSpPr>
          <p:nvPr/>
        </p:nvCxnSpPr>
        <p:spPr>
          <a:xfrm>
            <a:off x="11076656" y="4925544"/>
            <a:ext cx="0" cy="453352"/>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8157B7B-CA7F-BC85-DB1C-84AA2D686C63}"/>
              </a:ext>
            </a:extLst>
          </p:cNvPr>
          <p:cNvCxnSpPr>
            <a:cxnSpLocks/>
          </p:cNvCxnSpPr>
          <p:nvPr/>
        </p:nvCxnSpPr>
        <p:spPr>
          <a:xfrm>
            <a:off x="9578056" y="4925544"/>
            <a:ext cx="0" cy="453352"/>
          </a:xfrm>
          <a:prstGeom prst="line">
            <a:avLst/>
          </a:prstGeom>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6A17A45F-F665-1DEC-ECDD-77AEBAA21292}"/>
              </a:ext>
            </a:extLst>
          </p:cNvPr>
          <p:cNvSpPr txBox="1"/>
          <p:nvPr/>
        </p:nvSpPr>
        <p:spPr>
          <a:xfrm>
            <a:off x="10103314" y="4710536"/>
            <a:ext cx="679449" cy="369332"/>
          </a:xfrm>
          <a:prstGeom prst="rect">
            <a:avLst/>
          </a:prstGeom>
          <a:noFill/>
        </p:spPr>
        <p:txBody>
          <a:bodyPr wrap="square" rtlCol="0">
            <a:spAutoFit/>
          </a:bodyPr>
          <a:lstStyle/>
          <a:p>
            <a:r>
              <a:rPr lang="nl-NL" dirty="0"/>
              <a:t>36</a:t>
            </a:r>
          </a:p>
        </p:txBody>
      </p:sp>
      <p:cxnSp>
        <p:nvCxnSpPr>
          <p:cNvPr id="46" name="Straight Arrow Connector 45">
            <a:extLst>
              <a:ext uri="{FF2B5EF4-FFF2-40B4-BE49-F238E27FC236}">
                <a16:creationId xmlns:a16="http://schemas.microsoft.com/office/drawing/2014/main" id="{FCA7AAE1-6B38-D594-23A7-159D4C53EA64}"/>
              </a:ext>
            </a:extLst>
          </p:cNvPr>
          <p:cNvCxnSpPr>
            <a:cxnSpLocks/>
          </p:cNvCxnSpPr>
          <p:nvPr/>
        </p:nvCxnSpPr>
        <p:spPr>
          <a:xfrm flipH="1">
            <a:off x="9356850" y="4710536"/>
            <a:ext cx="195678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C2863AC-7F9D-95A0-AEF4-4598B96E4A8F}"/>
              </a:ext>
            </a:extLst>
          </p:cNvPr>
          <p:cNvCxnSpPr>
            <a:cxnSpLocks/>
          </p:cNvCxnSpPr>
          <p:nvPr/>
        </p:nvCxnSpPr>
        <p:spPr>
          <a:xfrm>
            <a:off x="9344898" y="4637354"/>
            <a:ext cx="0" cy="572016"/>
          </a:xfrm>
          <a:prstGeom prst="line">
            <a:avLst/>
          </a:prstGeom>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E5751BD-25D3-2BF9-27E1-AE2EA3213ABD}"/>
              </a:ext>
            </a:extLst>
          </p:cNvPr>
          <p:cNvSpPr txBox="1"/>
          <p:nvPr/>
        </p:nvSpPr>
        <p:spPr>
          <a:xfrm>
            <a:off x="10103313" y="4381353"/>
            <a:ext cx="679449" cy="369332"/>
          </a:xfrm>
          <a:prstGeom prst="rect">
            <a:avLst/>
          </a:prstGeom>
          <a:noFill/>
        </p:spPr>
        <p:txBody>
          <a:bodyPr wrap="square" rtlCol="0">
            <a:spAutoFit/>
          </a:bodyPr>
          <a:lstStyle/>
          <a:p>
            <a:r>
              <a:rPr lang="nl-NL" dirty="0"/>
              <a:t>45</a:t>
            </a:r>
          </a:p>
        </p:txBody>
      </p:sp>
      <p:cxnSp>
        <p:nvCxnSpPr>
          <p:cNvPr id="49" name="Straight Connector 48">
            <a:extLst>
              <a:ext uri="{FF2B5EF4-FFF2-40B4-BE49-F238E27FC236}">
                <a16:creationId xmlns:a16="http://schemas.microsoft.com/office/drawing/2014/main" id="{54E9B981-DDBB-5791-F903-DB65C86479F2}"/>
              </a:ext>
            </a:extLst>
          </p:cNvPr>
          <p:cNvCxnSpPr>
            <a:cxnSpLocks/>
          </p:cNvCxnSpPr>
          <p:nvPr/>
        </p:nvCxnSpPr>
        <p:spPr>
          <a:xfrm>
            <a:off x="11313630" y="4637354"/>
            <a:ext cx="0" cy="572016"/>
          </a:xfrm>
          <a:prstGeom prst="line">
            <a:avLst/>
          </a:prstGeom>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BCA4C307-893F-F2D4-5748-0C0A47BEB6F3}"/>
              </a:ext>
            </a:extLst>
          </p:cNvPr>
          <p:cNvSpPr txBox="1"/>
          <p:nvPr/>
        </p:nvSpPr>
        <p:spPr>
          <a:xfrm>
            <a:off x="10959870" y="4727237"/>
            <a:ext cx="679449" cy="369332"/>
          </a:xfrm>
          <a:prstGeom prst="rect">
            <a:avLst/>
          </a:prstGeom>
          <a:noFill/>
        </p:spPr>
        <p:txBody>
          <a:bodyPr wrap="square" rtlCol="0">
            <a:spAutoFit/>
          </a:bodyPr>
          <a:lstStyle/>
          <a:p>
            <a:r>
              <a:rPr lang="nl-NL" dirty="0"/>
              <a:t>4,5</a:t>
            </a:r>
          </a:p>
        </p:txBody>
      </p:sp>
      <p:cxnSp>
        <p:nvCxnSpPr>
          <p:cNvPr id="51" name="Straight Arrow Connector 50">
            <a:extLst>
              <a:ext uri="{FF2B5EF4-FFF2-40B4-BE49-F238E27FC236}">
                <a16:creationId xmlns:a16="http://schemas.microsoft.com/office/drawing/2014/main" id="{AF9A1514-6CBD-5AD0-E2B2-5CADC0AE8E3C}"/>
              </a:ext>
            </a:extLst>
          </p:cNvPr>
          <p:cNvCxnSpPr>
            <a:cxnSpLocks/>
          </p:cNvCxnSpPr>
          <p:nvPr/>
        </p:nvCxnSpPr>
        <p:spPr>
          <a:xfrm flipH="1">
            <a:off x="11055233" y="5042063"/>
            <a:ext cx="25839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21325517-1BE2-BF2E-5A2C-2B84717612B5}"/>
              </a:ext>
            </a:extLst>
          </p:cNvPr>
          <p:cNvCxnSpPr>
            <a:cxnSpLocks/>
          </p:cNvCxnSpPr>
          <p:nvPr/>
        </p:nvCxnSpPr>
        <p:spPr>
          <a:xfrm flipH="1">
            <a:off x="9681022" y="5849771"/>
            <a:ext cx="127884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6CE25DBA-A7E2-976B-CF42-5C9D9EFAC205}"/>
              </a:ext>
            </a:extLst>
          </p:cNvPr>
          <p:cNvSpPr txBox="1"/>
          <p:nvPr/>
        </p:nvSpPr>
        <p:spPr>
          <a:xfrm>
            <a:off x="10079705" y="5557443"/>
            <a:ext cx="679449" cy="369332"/>
          </a:xfrm>
          <a:prstGeom prst="rect">
            <a:avLst/>
          </a:prstGeom>
          <a:noFill/>
        </p:spPr>
        <p:txBody>
          <a:bodyPr wrap="square" rtlCol="0">
            <a:spAutoFit/>
          </a:bodyPr>
          <a:lstStyle/>
          <a:p>
            <a:r>
              <a:rPr lang="nl-NL" dirty="0"/>
              <a:t>30</a:t>
            </a:r>
          </a:p>
        </p:txBody>
      </p:sp>
      <p:sp>
        <p:nvSpPr>
          <p:cNvPr id="55" name="TextBox 54">
            <a:extLst>
              <a:ext uri="{FF2B5EF4-FFF2-40B4-BE49-F238E27FC236}">
                <a16:creationId xmlns:a16="http://schemas.microsoft.com/office/drawing/2014/main" id="{D8C699CD-0875-2F0C-B3B1-0820A0B26BA4}"/>
              </a:ext>
            </a:extLst>
          </p:cNvPr>
          <p:cNvSpPr txBox="1"/>
          <p:nvPr/>
        </p:nvSpPr>
        <p:spPr>
          <a:xfrm>
            <a:off x="11641479" y="5578970"/>
            <a:ext cx="679449" cy="369332"/>
          </a:xfrm>
          <a:prstGeom prst="rect">
            <a:avLst/>
          </a:prstGeom>
          <a:noFill/>
        </p:spPr>
        <p:txBody>
          <a:bodyPr wrap="square" rtlCol="0">
            <a:spAutoFit/>
          </a:bodyPr>
          <a:lstStyle/>
          <a:p>
            <a:r>
              <a:rPr lang="nl-NL" dirty="0"/>
              <a:t>25</a:t>
            </a:r>
          </a:p>
        </p:txBody>
      </p:sp>
      <p:pic>
        <p:nvPicPr>
          <p:cNvPr id="57" name="Picture 56">
            <a:extLst>
              <a:ext uri="{FF2B5EF4-FFF2-40B4-BE49-F238E27FC236}">
                <a16:creationId xmlns:a16="http://schemas.microsoft.com/office/drawing/2014/main" id="{452E9E78-4B99-EDEB-4C6A-8582F8CBF469}"/>
              </a:ext>
            </a:extLst>
          </p:cNvPr>
          <p:cNvPicPr>
            <a:picLocks noChangeAspect="1"/>
          </p:cNvPicPr>
          <p:nvPr/>
        </p:nvPicPr>
        <p:blipFill>
          <a:blip r:embed="rId4"/>
          <a:stretch>
            <a:fillRect/>
          </a:stretch>
        </p:blipFill>
        <p:spPr>
          <a:xfrm>
            <a:off x="6667771" y="4438459"/>
            <a:ext cx="2476411" cy="1880873"/>
          </a:xfrm>
          <a:prstGeom prst="rect">
            <a:avLst/>
          </a:prstGeom>
        </p:spPr>
      </p:pic>
      <p:cxnSp>
        <p:nvCxnSpPr>
          <p:cNvPr id="58" name="Straight Arrow Connector 57">
            <a:extLst>
              <a:ext uri="{FF2B5EF4-FFF2-40B4-BE49-F238E27FC236}">
                <a16:creationId xmlns:a16="http://schemas.microsoft.com/office/drawing/2014/main" id="{D4B3BF0E-7118-BC44-7797-9AEEEAEDF1F1}"/>
              </a:ext>
            </a:extLst>
          </p:cNvPr>
          <p:cNvCxnSpPr>
            <a:cxnSpLocks/>
          </p:cNvCxnSpPr>
          <p:nvPr/>
        </p:nvCxnSpPr>
        <p:spPr>
          <a:xfrm flipH="1">
            <a:off x="7016098" y="6319332"/>
            <a:ext cx="62384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7DB1A8F-357A-6126-850F-4A17E44D89BD}"/>
              </a:ext>
            </a:extLst>
          </p:cNvPr>
          <p:cNvCxnSpPr/>
          <p:nvPr/>
        </p:nvCxnSpPr>
        <p:spPr>
          <a:xfrm>
            <a:off x="7016098" y="5648770"/>
            <a:ext cx="0" cy="864092"/>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3E67F9CE-84A3-A2C0-F231-0995802DAF9C}"/>
              </a:ext>
            </a:extLst>
          </p:cNvPr>
          <p:cNvCxnSpPr>
            <a:cxnSpLocks/>
          </p:cNvCxnSpPr>
          <p:nvPr/>
        </p:nvCxnSpPr>
        <p:spPr>
          <a:xfrm>
            <a:off x="7639940" y="5948302"/>
            <a:ext cx="0" cy="564560"/>
          </a:xfrm>
          <a:prstGeom prst="line">
            <a:avLst/>
          </a:prstGeom>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CF29604B-0DD7-3371-2899-C1FA11E6F16E}"/>
              </a:ext>
            </a:extLst>
          </p:cNvPr>
          <p:cNvSpPr txBox="1"/>
          <p:nvPr/>
        </p:nvSpPr>
        <p:spPr>
          <a:xfrm>
            <a:off x="7159121" y="6410758"/>
            <a:ext cx="679449" cy="369332"/>
          </a:xfrm>
          <a:prstGeom prst="rect">
            <a:avLst/>
          </a:prstGeom>
          <a:noFill/>
        </p:spPr>
        <p:txBody>
          <a:bodyPr wrap="square" rtlCol="0">
            <a:spAutoFit/>
          </a:bodyPr>
          <a:lstStyle/>
          <a:p>
            <a:r>
              <a:rPr lang="nl-NL" dirty="0"/>
              <a:t>1,2</a:t>
            </a:r>
          </a:p>
        </p:txBody>
      </p:sp>
      <p:sp>
        <p:nvSpPr>
          <p:cNvPr id="66" name="TextBox 65">
            <a:extLst>
              <a:ext uri="{FF2B5EF4-FFF2-40B4-BE49-F238E27FC236}">
                <a16:creationId xmlns:a16="http://schemas.microsoft.com/office/drawing/2014/main" id="{FD56E22B-0710-AB7B-61B1-6A3B2DF6ACC1}"/>
              </a:ext>
            </a:extLst>
          </p:cNvPr>
          <p:cNvSpPr txBox="1"/>
          <p:nvPr/>
        </p:nvSpPr>
        <p:spPr>
          <a:xfrm>
            <a:off x="6728134" y="5039042"/>
            <a:ext cx="679449" cy="369332"/>
          </a:xfrm>
          <a:prstGeom prst="rect">
            <a:avLst/>
          </a:prstGeom>
          <a:noFill/>
        </p:spPr>
        <p:txBody>
          <a:bodyPr wrap="square" rtlCol="0">
            <a:spAutoFit/>
          </a:bodyPr>
          <a:lstStyle/>
          <a:p>
            <a:r>
              <a:rPr lang="nl-NL" dirty="0"/>
              <a:t>1,5</a:t>
            </a:r>
          </a:p>
        </p:txBody>
      </p:sp>
      <p:cxnSp>
        <p:nvCxnSpPr>
          <p:cNvPr id="68" name="Straight Arrow Connector 67">
            <a:extLst>
              <a:ext uri="{FF2B5EF4-FFF2-40B4-BE49-F238E27FC236}">
                <a16:creationId xmlns:a16="http://schemas.microsoft.com/office/drawing/2014/main" id="{A0A40FEE-4D29-9ADE-8ADF-0CF1C1C04F19}"/>
              </a:ext>
            </a:extLst>
          </p:cNvPr>
          <p:cNvCxnSpPr>
            <a:cxnSpLocks/>
          </p:cNvCxnSpPr>
          <p:nvPr/>
        </p:nvCxnSpPr>
        <p:spPr>
          <a:xfrm>
            <a:off x="6793578" y="4883839"/>
            <a:ext cx="0" cy="73647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E06B44B7-AC8B-DC99-0406-40703BCFBA82}"/>
              </a:ext>
            </a:extLst>
          </p:cNvPr>
          <p:cNvCxnSpPr>
            <a:cxnSpLocks/>
          </p:cNvCxnSpPr>
          <p:nvPr/>
        </p:nvCxnSpPr>
        <p:spPr>
          <a:xfrm flipH="1">
            <a:off x="6760596" y="5620316"/>
            <a:ext cx="255502"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184AAF5E-97FE-230E-1CB6-CD750BB0A9F5}"/>
              </a:ext>
            </a:extLst>
          </p:cNvPr>
          <p:cNvCxnSpPr>
            <a:cxnSpLocks/>
          </p:cNvCxnSpPr>
          <p:nvPr/>
        </p:nvCxnSpPr>
        <p:spPr>
          <a:xfrm flipH="1">
            <a:off x="6760596" y="4866747"/>
            <a:ext cx="255502" cy="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192E25FD-2C01-F674-3EA0-2D45572477AB}"/>
              </a:ext>
            </a:extLst>
          </p:cNvPr>
          <p:cNvCxnSpPr/>
          <p:nvPr/>
        </p:nvCxnSpPr>
        <p:spPr>
          <a:xfrm>
            <a:off x="7016098" y="5648770"/>
            <a:ext cx="623842" cy="39008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4100EDE8-26F2-D461-346B-6A1DEA611182}"/>
              </a:ext>
            </a:extLst>
          </p:cNvPr>
          <p:cNvSpPr txBox="1"/>
          <p:nvPr/>
        </p:nvSpPr>
        <p:spPr>
          <a:xfrm>
            <a:off x="7295263" y="5495370"/>
            <a:ext cx="679449" cy="369332"/>
          </a:xfrm>
          <a:prstGeom prst="rect">
            <a:avLst/>
          </a:prstGeom>
          <a:noFill/>
        </p:spPr>
        <p:txBody>
          <a:bodyPr wrap="square" rtlCol="0">
            <a:spAutoFit/>
          </a:bodyPr>
          <a:lstStyle/>
          <a:p>
            <a:r>
              <a:rPr lang="nl-NL" dirty="0"/>
              <a:t>1,4</a:t>
            </a:r>
          </a:p>
        </p:txBody>
      </p:sp>
      <p:cxnSp>
        <p:nvCxnSpPr>
          <p:cNvPr id="15" name="Straight Arrow Connector 14">
            <a:extLst>
              <a:ext uri="{FF2B5EF4-FFF2-40B4-BE49-F238E27FC236}">
                <a16:creationId xmlns:a16="http://schemas.microsoft.com/office/drawing/2014/main" id="{E46B6547-B0F2-8007-DA2E-3406F7CC6904}"/>
              </a:ext>
            </a:extLst>
          </p:cNvPr>
          <p:cNvCxnSpPr>
            <a:cxnSpLocks/>
          </p:cNvCxnSpPr>
          <p:nvPr/>
        </p:nvCxnSpPr>
        <p:spPr>
          <a:xfrm>
            <a:off x="7781483" y="193780"/>
            <a:ext cx="413599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48C39E97-B52B-E7E8-8479-1162800D3EBA}"/>
              </a:ext>
            </a:extLst>
          </p:cNvPr>
          <p:cNvSpPr txBox="1"/>
          <p:nvPr/>
        </p:nvSpPr>
        <p:spPr>
          <a:xfrm>
            <a:off x="9596922" y="-58440"/>
            <a:ext cx="452109" cy="369332"/>
          </a:xfrm>
          <a:prstGeom prst="rect">
            <a:avLst/>
          </a:prstGeom>
          <a:noFill/>
        </p:spPr>
        <p:txBody>
          <a:bodyPr wrap="square" rtlCol="0">
            <a:spAutoFit/>
          </a:bodyPr>
          <a:lstStyle/>
          <a:p>
            <a:r>
              <a:rPr lang="nl-NL" dirty="0"/>
              <a:t>51</a:t>
            </a:r>
          </a:p>
        </p:txBody>
      </p:sp>
      <p:cxnSp>
        <p:nvCxnSpPr>
          <p:cNvPr id="30" name="Straight Arrow Connector 29">
            <a:extLst>
              <a:ext uri="{FF2B5EF4-FFF2-40B4-BE49-F238E27FC236}">
                <a16:creationId xmlns:a16="http://schemas.microsoft.com/office/drawing/2014/main" id="{6D05B358-9F45-B677-B7BA-BEAC80A082B1}"/>
              </a:ext>
            </a:extLst>
          </p:cNvPr>
          <p:cNvCxnSpPr/>
          <p:nvPr/>
        </p:nvCxnSpPr>
        <p:spPr>
          <a:xfrm>
            <a:off x="7634987" y="367374"/>
            <a:ext cx="0" cy="202328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692EC285-49C7-6A49-1B9D-83D52806E29D}"/>
              </a:ext>
            </a:extLst>
          </p:cNvPr>
          <p:cNvSpPr txBox="1"/>
          <p:nvPr/>
        </p:nvSpPr>
        <p:spPr>
          <a:xfrm>
            <a:off x="7049202" y="1199899"/>
            <a:ext cx="465509" cy="369332"/>
          </a:xfrm>
          <a:prstGeom prst="rect">
            <a:avLst/>
          </a:prstGeom>
          <a:noFill/>
        </p:spPr>
        <p:txBody>
          <a:bodyPr wrap="square" rtlCol="0">
            <a:spAutoFit/>
          </a:bodyPr>
          <a:lstStyle/>
          <a:p>
            <a:r>
              <a:rPr lang="nl-NL" dirty="0"/>
              <a:t>25</a:t>
            </a:r>
          </a:p>
        </p:txBody>
      </p:sp>
      <p:cxnSp>
        <p:nvCxnSpPr>
          <p:cNvPr id="56" name="Straight Connector 55">
            <a:extLst>
              <a:ext uri="{FF2B5EF4-FFF2-40B4-BE49-F238E27FC236}">
                <a16:creationId xmlns:a16="http://schemas.microsoft.com/office/drawing/2014/main" id="{58F3DD45-79F2-8AE3-4548-E40739A0B7AA}"/>
              </a:ext>
            </a:extLst>
          </p:cNvPr>
          <p:cNvCxnSpPr>
            <a:cxnSpLocks/>
            <a:stCxn id="17" idx="2"/>
          </p:cNvCxnSpPr>
          <p:nvPr/>
        </p:nvCxnSpPr>
        <p:spPr>
          <a:xfrm>
            <a:off x="8144950" y="2890271"/>
            <a:ext cx="168065" cy="33855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4ECE61E5-BD3E-0DD8-A822-F70BB399BB10}"/>
              </a:ext>
            </a:extLst>
          </p:cNvPr>
          <p:cNvCxnSpPr>
            <a:cxnSpLocks/>
          </p:cNvCxnSpPr>
          <p:nvPr/>
        </p:nvCxnSpPr>
        <p:spPr>
          <a:xfrm flipH="1">
            <a:off x="10627808" y="2790492"/>
            <a:ext cx="255471" cy="41990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8088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FAED-04A8-5BAF-9510-4609548CD5D7}"/>
              </a:ext>
            </a:extLst>
          </p:cNvPr>
          <p:cNvSpPr>
            <a:spLocks noGrp="1"/>
          </p:cNvSpPr>
          <p:nvPr>
            <p:ph type="title"/>
          </p:nvPr>
        </p:nvSpPr>
        <p:spPr/>
        <p:txBody>
          <a:bodyPr/>
          <a:lstStyle/>
          <a:p>
            <a:r>
              <a:rPr lang="nl-NL" dirty="0"/>
              <a:t>Design: </a:t>
            </a:r>
            <a:r>
              <a:rPr lang="nl-NL" dirty="0" err="1"/>
              <a:t>Pillar</a:t>
            </a:r>
            <a:r>
              <a:rPr lang="nl-NL" dirty="0"/>
              <a:t> Type S</a:t>
            </a:r>
          </a:p>
        </p:txBody>
      </p:sp>
      <p:sp>
        <p:nvSpPr>
          <p:cNvPr id="3" name="Content Placeholder 2">
            <a:extLst>
              <a:ext uri="{FF2B5EF4-FFF2-40B4-BE49-F238E27FC236}">
                <a16:creationId xmlns:a16="http://schemas.microsoft.com/office/drawing/2014/main" id="{EAFF92A4-4467-238B-5C8A-76222032F026}"/>
              </a:ext>
            </a:extLst>
          </p:cNvPr>
          <p:cNvSpPr>
            <a:spLocks noGrp="1"/>
          </p:cNvSpPr>
          <p:nvPr>
            <p:ph idx="1"/>
          </p:nvPr>
        </p:nvSpPr>
        <p:spPr>
          <a:xfrm>
            <a:off x="114968" y="1859097"/>
            <a:ext cx="7750205" cy="4351338"/>
          </a:xfrm>
        </p:spPr>
        <p:txBody>
          <a:bodyPr>
            <a:normAutofit fontScale="92500"/>
          </a:bodyPr>
          <a:lstStyle/>
          <a:p>
            <a:r>
              <a:rPr lang="nl-NL" dirty="0" err="1"/>
              <a:t>Orifice</a:t>
            </a:r>
            <a:r>
              <a:rPr lang="nl-NL" dirty="0"/>
              <a:t> Design</a:t>
            </a:r>
          </a:p>
          <a:p>
            <a:pPr lvl="1"/>
            <a:r>
              <a:rPr lang="nl-NL" dirty="0"/>
              <a:t>5 </a:t>
            </a:r>
            <a:r>
              <a:rPr lang="nl-NL" dirty="0" err="1"/>
              <a:t>orifices</a:t>
            </a:r>
            <a:r>
              <a:rPr lang="nl-NL" dirty="0"/>
              <a:t> </a:t>
            </a:r>
            <a:r>
              <a:rPr lang="nl-NL" dirty="0" err="1"/>
              <a:t>for</a:t>
            </a:r>
            <a:r>
              <a:rPr lang="nl-NL" dirty="0"/>
              <a:t> even flow </a:t>
            </a:r>
            <a:r>
              <a:rPr lang="nl-NL" dirty="0" err="1"/>
              <a:t>distribution</a:t>
            </a:r>
            <a:r>
              <a:rPr lang="nl-NL" dirty="0"/>
              <a:t> </a:t>
            </a:r>
            <a:r>
              <a:rPr lang="nl-NL" dirty="0" err="1"/>
              <a:t>through</a:t>
            </a:r>
            <a:r>
              <a:rPr lang="nl-NL" dirty="0"/>
              <a:t> </a:t>
            </a:r>
            <a:r>
              <a:rPr lang="nl-NL" dirty="0" err="1"/>
              <a:t>channel</a:t>
            </a:r>
            <a:endParaRPr lang="nl-NL" dirty="0"/>
          </a:p>
          <a:p>
            <a:pPr lvl="1"/>
            <a:r>
              <a:rPr lang="nl-NL" dirty="0" err="1"/>
              <a:t>Size</a:t>
            </a:r>
            <a:r>
              <a:rPr lang="nl-NL" dirty="0"/>
              <a:t>: Semi-</a:t>
            </a:r>
            <a:r>
              <a:rPr lang="nl-NL" dirty="0" err="1"/>
              <a:t>circle</a:t>
            </a:r>
            <a:r>
              <a:rPr lang="nl-NL" dirty="0"/>
              <a:t> </a:t>
            </a:r>
            <a:r>
              <a:rPr lang="nl-NL" dirty="0" err="1"/>
              <a:t>with</a:t>
            </a:r>
            <a:r>
              <a:rPr lang="nl-NL" dirty="0"/>
              <a:t> </a:t>
            </a:r>
            <a:r>
              <a:rPr lang="nl-NL" dirty="0" err="1"/>
              <a:t>width</a:t>
            </a:r>
            <a:r>
              <a:rPr lang="nl-NL" dirty="0"/>
              <a:t> ~93 </a:t>
            </a:r>
            <a:r>
              <a:rPr lang="nl-NL" dirty="0" err="1"/>
              <a:t>um</a:t>
            </a:r>
            <a:r>
              <a:rPr lang="nl-NL" dirty="0"/>
              <a:t> (large </a:t>
            </a:r>
            <a:r>
              <a:rPr lang="nl-NL" dirty="0" err="1"/>
              <a:t>tolerance</a:t>
            </a:r>
            <a:r>
              <a:rPr lang="nl-NL" dirty="0"/>
              <a:t>),</a:t>
            </a:r>
          </a:p>
          <a:p>
            <a:pPr lvl="1"/>
            <a:endParaRPr lang="nl-NL" dirty="0"/>
          </a:p>
          <a:p>
            <a:r>
              <a:rPr lang="nl-NL" dirty="0" err="1"/>
              <a:t>About</a:t>
            </a:r>
            <a:r>
              <a:rPr lang="nl-NL" dirty="0"/>
              <a:t> </a:t>
            </a:r>
            <a:r>
              <a:rPr lang="nl-NL" dirty="0" err="1"/>
              <a:t>orifices</a:t>
            </a:r>
            <a:endParaRPr lang="nl-NL" dirty="0"/>
          </a:p>
          <a:p>
            <a:pPr lvl="1"/>
            <a:r>
              <a:rPr lang="nl-NL" dirty="0" err="1"/>
              <a:t>Due</a:t>
            </a:r>
            <a:r>
              <a:rPr lang="nl-NL" dirty="0"/>
              <a:t> </a:t>
            </a:r>
            <a:r>
              <a:rPr lang="nl-NL" dirty="0" err="1"/>
              <a:t>to</a:t>
            </a:r>
            <a:r>
              <a:rPr lang="nl-NL" dirty="0"/>
              <a:t> </a:t>
            </a:r>
            <a:r>
              <a:rPr lang="nl-NL" dirty="0" err="1"/>
              <a:t>the</a:t>
            </a:r>
            <a:r>
              <a:rPr lang="nl-NL" dirty="0"/>
              <a:t> </a:t>
            </a:r>
            <a:r>
              <a:rPr lang="nl-NL" dirty="0" err="1"/>
              <a:t>phase</a:t>
            </a:r>
            <a:r>
              <a:rPr lang="nl-NL" dirty="0"/>
              <a:t> change, heat input, </a:t>
            </a:r>
            <a:r>
              <a:rPr lang="nl-NL" dirty="0" err="1"/>
              <a:t>unknown</a:t>
            </a:r>
            <a:r>
              <a:rPr lang="nl-NL" dirty="0"/>
              <a:t> </a:t>
            </a:r>
            <a:r>
              <a:rPr lang="nl-NL" dirty="0" err="1"/>
              <a:t>quality</a:t>
            </a:r>
            <a:r>
              <a:rPr lang="nl-NL" dirty="0"/>
              <a:t>, </a:t>
            </a:r>
            <a:r>
              <a:rPr lang="nl-NL" dirty="0" err="1"/>
              <a:t>etc</a:t>
            </a:r>
            <a:r>
              <a:rPr lang="nl-NL" dirty="0"/>
              <a:t>, </a:t>
            </a:r>
            <a:r>
              <a:rPr lang="nl-NL" dirty="0" err="1"/>
              <a:t>it</a:t>
            </a:r>
            <a:r>
              <a:rPr lang="nl-NL" dirty="0"/>
              <a:t> is extreme </a:t>
            </a:r>
            <a:r>
              <a:rPr lang="nl-NL" dirty="0" err="1"/>
              <a:t>difficult</a:t>
            </a:r>
            <a:r>
              <a:rPr lang="nl-NL" dirty="0"/>
              <a:t> </a:t>
            </a:r>
            <a:r>
              <a:rPr lang="nl-NL" dirty="0" err="1"/>
              <a:t>to</a:t>
            </a:r>
            <a:r>
              <a:rPr lang="nl-NL" dirty="0"/>
              <a:t> make a </a:t>
            </a:r>
            <a:r>
              <a:rPr lang="nl-NL" dirty="0" err="1"/>
              <a:t>good</a:t>
            </a:r>
            <a:r>
              <a:rPr lang="nl-NL" dirty="0"/>
              <a:t> </a:t>
            </a:r>
            <a:r>
              <a:rPr lang="nl-NL" dirty="0" err="1"/>
              <a:t>estimation</a:t>
            </a:r>
            <a:r>
              <a:rPr lang="nl-NL" dirty="0"/>
              <a:t> on </a:t>
            </a:r>
            <a:r>
              <a:rPr lang="nl-NL" dirty="0" err="1"/>
              <a:t>the</a:t>
            </a:r>
            <a:r>
              <a:rPr lang="nl-NL" dirty="0"/>
              <a:t> </a:t>
            </a:r>
            <a:r>
              <a:rPr lang="nl-NL" dirty="0" err="1"/>
              <a:t>mass</a:t>
            </a:r>
            <a:r>
              <a:rPr lang="nl-NL" dirty="0"/>
              <a:t> flow </a:t>
            </a:r>
            <a:r>
              <a:rPr lang="nl-NL" dirty="0" err="1"/>
              <a:t>through</a:t>
            </a:r>
            <a:r>
              <a:rPr lang="nl-NL" dirty="0"/>
              <a:t> </a:t>
            </a:r>
            <a:r>
              <a:rPr lang="nl-NL" dirty="0" err="1"/>
              <a:t>the</a:t>
            </a:r>
            <a:r>
              <a:rPr lang="nl-NL" dirty="0"/>
              <a:t> </a:t>
            </a:r>
            <a:r>
              <a:rPr lang="nl-NL" dirty="0" err="1"/>
              <a:t>orifice</a:t>
            </a:r>
            <a:r>
              <a:rPr lang="nl-NL" dirty="0"/>
              <a:t>.</a:t>
            </a:r>
          </a:p>
          <a:p>
            <a:pPr lvl="2"/>
            <a:r>
              <a:rPr lang="nl-NL" dirty="0" err="1"/>
              <a:t>If</a:t>
            </a:r>
            <a:r>
              <a:rPr lang="nl-NL" dirty="0"/>
              <a:t> </a:t>
            </a:r>
            <a:r>
              <a:rPr lang="nl-NL" dirty="0" err="1"/>
              <a:t>too</a:t>
            </a:r>
            <a:r>
              <a:rPr lang="nl-NL" dirty="0"/>
              <a:t> small: Large Dp over </a:t>
            </a:r>
            <a:r>
              <a:rPr lang="nl-NL" dirty="0" err="1"/>
              <a:t>orifice</a:t>
            </a:r>
            <a:r>
              <a:rPr lang="nl-NL" dirty="0"/>
              <a:t>. </a:t>
            </a:r>
            <a:r>
              <a:rPr lang="nl-NL" dirty="0" err="1"/>
              <a:t>Insufficient</a:t>
            </a:r>
            <a:r>
              <a:rPr lang="nl-NL" dirty="0"/>
              <a:t> </a:t>
            </a:r>
            <a:r>
              <a:rPr lang="nl-NL" dirty="0" err="1"/>
              <a:t>mass</a:t>
            </a:r>
            <a:r>
              <a:rPr lang="nl-NL" dirty="0"/>
              <a:t> flow (Mass flow </a:t>
            </a:r>
            <a:r>
              <a:rPr lang="nl-NL" dirty="0" err="1"/>
              <a:t>restricted</a:t>
            </a:r>
            <a:r>
              <a:rPr lang="nl-NL" dirty="0"/>
              <a:t> </a:t>
            </a:r>
            <a:r>
              <a:rPr lang="nl-NL" dirty="0" err="1"/>
              <a:t>by</a:t>
            </a:r>
            <a:r>
              <a:rPr lang="nl-NL" dirty="0"/>
              <a:t> max. </a:t>
            </a:r>
            <a:r>
              <a:rPr lang="nl-NL" dirty="0" err="1"/>
              <a:t>pressure</a:t>
            </a:r>
            <a:r>
              <a:rPr lang="nl-NL" dirty="0"/>
              <a:t> =&gt; </a:t>
            </a:r>
            <a:r>
              <a:rPr lang="nl-NL" dirty="0" err="1"/>
              <a:t>orifice</a:t>
            </a:r>
            <a:r>
              <a:rPr lang="nl-NL" dirty="0"/>
              <a:t> </a:t>
            </a:r>
            <a:r>
              <a:rPr lang="nl-NL" dirty="0" err="1"/>
              <a:t>strength</a:t>
            </a:r>
            <a:r>
              <a:rPr lang="nl-NL" dirty="0"/>
              <a:t>)</a:t>
            </a:r>
          </a:p>
          <a:p>
            <a:pPr lvl="2"/>
            <a:r>
              <a:rPr lang="nl-NL" dirty="0" err="1"/>
              <a:t>If</a:t>
            </a:r>
            <a:r>
              <a:rPr lang="nl-NL" dirty="0"/>
              <a:t> </a:t>
            </a:r>
            <a:r>
              <a:rPr lang="nl-NL" dirty="0" err="1"/>
              <a:t>too</a:t>
            </a:r>
            <a:r>
              <a:rPr lang="nl-NL" dirty="0"/>
              <a:t> large: </a:t>
            </a:r>
            <a:r>
              <a:rPr lang="nl-NL" dirty="0" err="1"/>
              <a:t>Sufficient</a:t>
            </a:r>
            <a:r>
              <a:rPr lang="nl-NL" dirty="0"/>
              <a:t> </a:t>
            </a:r>
            <a:r>
              <a:rPr lang="nl-NL" dirty="0" err="1"/>
              <a:t>mass</a:t>
            </a:r>
            <a:r>
              <a:rPr lang="nl-NL" dirty="0"/>
              <a:t> flow. Low Dp. </a:t>
            </a:r>
            <a:r>
              <a:rPr lang="nl-NL" dirty="0" err="1"/>
              <a:t>Blockage</a:t>
            </a:r>
            <a:r>
              <a:rPr lang="nl-NL" dirty="0"/>
              <a:t> </a:t>
            </a:r>
            <a:r>
              <a:rPr lang="nl-NL" dirty="0" err="1"/>
              <a:t>before</a:t>
            </a:r>
            <a:r>
              <a:rPr lang="nl-NL" dirty="0"/>
              <a:t> </a:t>
            </a:r>
            <a:r>
              <a:rPr lang="nl-NL" dirty="0" err="1"/>
              <a:t>orifice</a:t>
            </a:r>
            <a:r>
              <a:rPr lang="nl-NL" dirty="0"/>
              <a:t>?</a:t>
            </a:r>
          </a:p>
          <a:p>
            <a:pPr lvl="1">
              <a:buFont typeface="Symbol" panose="05050102010706020507" pitchFamily="18" charset="2"/>
              <a:buChar char="Þ"/>
            </a:pPr>
            <a:r>
              <a:rPr lang="nl-NL" dirty="0"/>
              <a:t>Hypothesis on </a:t>
            </a:r>
            <a:r>
              <a:rPr lang="nl-NL" dirty="0" err="1"/>
              <a:t>orifice</a:t>
            </a:r>
            <a:r>
              <a:rPr lang="nl-NL" dirty="0"/>
              <a:t> </a:t>
            </a:r>
            <a:r>
              <a:rPr lang="nl-NL" dirty="0" err="1"/>
              <a:t>size</a:t>
            </a:r>
            <a:r>
              <a:rPr lang="nl-NL" dirty="0"/>
              <a:t>: </a:t>
            </a:r>
            <a:r>
              <a:rPr lang="nl-NL" dirty="0" err="1"/>
              <a:t>Better</a:t>
            </a:r>
            <a:r>
              <a:rPr lang="nl-NL" dirty="0"/>
              <a:t> </a:t>
            </a:r>
            <a:r>
              <a:rPr lang="nl-NL" dirty="0" err="1"/>
              <a:t>too</a:t>
            </a:r>
            <a:r>
              <a:rPr lang="nl-NL" dirty="0"/>
              <a:t> small </a:t>
            </a:r>
            <a:r>
              <a:rPr lang="nl-NL" dirty="0" err="1"/>
              <a:t>than</a:t>
            </a:r>
            <a:r>
              <a:rPr lang="nl-NL" dirty="0"/>
              <a:t> </a:t>
            </a:r>
            <a:r>
              <a:rPr lang="nl-NL" dirty="0" err="1"/>
              <a:t>too</a:t>
            </a:r>
            <a:r>
              <a:rPr lang="nl-NL" dirty="0"/>
              <a:t> large. </a:t>
            </a:r>
          </a:p>
          <a:p>
            <a:pPr lvl="1">
              <a:buFont typeface="Symbol" panose="05050102010706020507" pitchFamily="18" charset="2"/>
              <a:buChar char="Þ"/>
            </a:pPr>
            <a:endParaRPr lang="nl-NL" dirty="0"/>
          </a:p>
          <a:p>
            <a:pPr marL="457200" lvl="1" indent="0">
              <a:buNone/>
            </a:pPr>
            <a:endParaRPr lang="nl-NL" dirty="0"/>
          </a:p>
          <a:p>
            <a:endParaRPr lang="nl-NL" dirty="0"/>
          </a:p>
          <a:p>
            <a:pPr lvl="1"/>
            <a:endParaRPr lang="nl-NL" dirty="0"/>
          </a:p>
          <a:p>
            <a:pPr lvl="1"/>
            <a:endParaRPr lang="nl-NL" dirty="0"/>
          </a:p>
        </p:txBody>
      </p:sp>
      <p:sp>
        <p:nvSpPr>
          <p:cNvPr id="4" name="Slide Number Placeholder 3">
            <a:extLst>
              <a:ext uri="{FF2B5EF4-FFF2-40B4-BE49-F238E27FC236}">
                <a16:creationId xmlns:a16="http://schemas.microsoft.com/office/drawing/2014/main" id="{63753736-DCDF-63EF-86A6-E90911772A31}"/>
              </a:ext>
            </a:extLst>
          </p:cNvPr>
          <p:cNvSpPr>
            <a:spLocks noGrp="1"/>
          </p:cNvSpPr>
          <p:nvPr>
            <p:ph type="sldNum" sz="quarter" idx="12"/>
          </p:nvPr>
        </p:nvSpPr>
        <p:spPr/>
        <p:txBody>
          <a:bodyPr/>
          <a:lstStyle/>
          <a:p>
            <a:fld id="{F3D2083A-758E-46D6-8C2C-48B909CEE011}" type="slidenum">
              <a:rPr lang="nl-NL" smtClean="0"/>
              <a:t>15</a:t>
            </a:fld>
            <a:endParaRPr lang="nl-NL"/>
          </a:p>
        </p:txBody>
      </p:sp>
      <p:pic>
        <p:nvPicPr>
          <p:cNvPr id="6" name="Picture 5">
            <a:extLst>
              <a:ext uri="{FF2B5EF4-FFF2-40B4-BE49-F238E27FC236}">
                <a16:creationId xmlns:a16="http://schemas.microsoft.com/office/drawing/2014/main" id="{29F31F3D-604D-4756-6461-CBB0076D7DFD}"/>
              </a:ext>
            </a:extLst>
          </p:cNvPr>
          <p:cNvPicPr>
            <a:picLocks noChangeAspect="1"/>
          </p:cNvPicPr>
          <p:nvPr/>
        </p:nvPicPr>
        <p:blipFill>
          <a:blip r:embed="rId2"/>
          <a:stretch>
            <a:fillRect/>
          </a:stretch>
        </p:blipFill>
        <p:spPr>
          <a:xfrm>
            <a:off x="9080953" y="4707336"/>
            <a:ext cx="1962752" cy="1667065"/>
          </a:xfrm>
          <a:prstGeom prst="rect">
            <a:avLst/>
          </a:prstGeom>
        </p:spPr>
      </p:pic>
      <p:pic>
        <p:nvPicPr>
          <p:cNvPr id="8" name="Picture 7">
            <a:extLst>
              <a:ext uri="{FF2B5EF4-FFF2-40B4-BE49-F238E27FC236}">
                <a16:creationId xmlns:a16="http://schemas.microsoft.com/office/drawing/2014/main" id="{6A7A38CD-EB07-2555-F52F-DAC8D754565E}"/>
              </a:ext>
            </a:extLst>
          </p:cNvPr>
          <p:cNvPicPr>
            <a:picLocks noChangeAspect="1"/>
          </p:cNvPicPr>
          <p:nvPr/>
        </p:nvPicPr>
        <p:blipFill>
          <a:blip r:embed="rId3"/>
          <a:stretch>
            <a:fillRect/>
          </a:stretch>
        </p:blipFill>
        <p:spPr>
          <a:xfrm>
            <a:off x="7865174" y="2526601"/>
            <a:ext cx="3968496" cy="1838099"/>
          </a:xfrm>
          <a:prstGeom prst="rect">
            <a:avLst/>
          </a:prstGeom>
        </p:spPr>
      </p:pic>
      <p:cxnSp>
        <p:nvCxnSpPr>
          <p:cNvPr id="10" name="Straight Connector 9">
            <a:extLst>
              <a:ext uri="{FF2B5EF4-FFF2-40B4-BE49-F238E27FC236}">
                <a16:creationId xmlns:a16="http://schemas.microsoft.com/office/drawing/2014/main" id="{8DDC259B-0CB3-9969-ADDB-4CF7B78170D5}"/>
              </a:ext>
            </a:extLst>
          </p:cNvPr>
          <p:cNvCxnSpPr/>
          <p:nvPr/>
        </p:nvCxnSpPr>
        <p:spPr>
          <a:xfrm flipV="1">
            <a:off x="9920867" y="4615896"/>
            <a:ext cx="0" cy="924972"/>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436D54B-9482-7738-5D84-67F86AA5DF14}"/>
              </a:ext>
            </a:extLst>
          </p:cNvPr>
          <p:cNvCxnSpPr/>
          <p:nvPr/>
        </p:nvCxnSpPr>
        <p:spPr>
          <a:xfrm flipV="1">
            <a:off x="10167755" y="4615896"/>
            <a:ext cx="0" cy="9249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69B4299-5896-1646-732C-22246A9E11D5}"/>
              </a:ext>
            </a:extLst>
          </p:cNvPr>
          <p:cNvCxnSpPr/>
          <p:nvPr/>
        </p:nvCxnSpPr>
        <p:spPr>
          <a:xfrm>
            <a:off x="9491099" y="4711717"/>
            <a:ext cx="4297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C19C62A-0E74-3236-10C6-AA63C5F787AE}"/>
              </a:ext>
            </a:extLst>
          </p:cNvPr>
          <p:cNvCxnSpPr>
            <a:cxnSpLocks/>
          </p:cNvCxnSpPr>
          <p:nvPr/>
        </p:nvCxnSpPr>
        <p:spPr>
          <a:xfrm flipH="1">
            <a:off x="10167755" y="4707336"/>
            <a:ext cx="4023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FA5FB065-6A34-87A2-3EB9-8E801E5E6763}"/>
              </a:ext>
            </a:extLst>
          </p:cNvPr>
          <p:cNvSpPr txBox="1"/>
          <p:nvPr/>
        </p:nvSpPr>
        <p:spPr>
          <a:xfrm>
            <a:off x="10595648" y="4469765"/>
            <a:ext cx="1188720" cy="369332"/>
          </a:xfrm>
          <a:prstGeom prst="rect">
            <a:avLst/>
          </a:prstGeom>
          <a:noFill/>
        </p:spPr>
        <p:txBody>
          <a:bodyPr wrap="square" rtlCol="0">
            <a:spAutoFit/>
          </a:bodyPr>
          <a:lstStyle/>
          <a:p>
            <a:r>
              <a:rPr lang="nl-NL" dirty="0"/>
              <a:t>93 </a:t>
            </a:r>
            <a:r>
              <a:rPr lang="nl-NL" dirty="0" err="1"/>
              <a:t>um</a:t>
            </a:r>
            <a:endParaRPr lang="nl-NL" dirty="0"/>
          </a:p>
        </p:txBody>
      </p:sp>
      <p:sp>
        <p:nvSpPr>
          <p:cNvPr id="18" name="TextBox 17">
            <a:extLst>
              <a:ext uri="{FF2B5EF4-FFF2-40B4-BE49-F238E27FC236}">
                <a16:creationId xmlns:a16="http://schemas.microsoft.com/office/drawing/2014/main" id="{AFAF2B4E-4652-954C-D0ED-40B9D51242E4}"/>
              </a:ext>
            </a:extLst>
          </p:cNvPr>
          <p:cNvSpPr txBox="1"/>
          <p:nvPr/>
        </p:nvSpPr>
        <p:spPr>
          <a:xfrm>
            <a:off x="10635026" y="1860080"/>
            <a:ext cx="1304543" cy="646331"/>
          </a:xfrm>
          <a:prstGeom prst="rect">
            <a:avLst/>
          </a:prstGeom>
          <a:noFill/>
        </p:spPr>
        <p:txBody>
          <a:bodyPr wrap="square" rtlCol="0">
            <a:spAutoFit/>
          </a:bodyPr>
          <a:lstStyle/>
          <a:p>
            <a:r>
              <a:rPr lang="nl-NL" dirty="0" err="1"/>
              <a:t>Etched</a:t>
            </a:r>
            <a:r>
              <a:rPr lang="nl-NL" dirty="0"/>
              <a:t> </a:t>
            </a:r>
            <a:r>
              <a:rPr lang="nl-NL" dirty="0" err="1"/>
              <a:t>channel</a:t>
            </a:r>
            <a:endParaRPr lang="nl-NL" dirty="0"/>
          </a:p>
        </p:txBody>
      </p:sp>
      <p:cxnSp>
        <p:nvCxnSpPr>
          <p:cNvPr id="20" name="Straight Connector 19">
            <a:extLst>
              <a:ext uri="{FF2B5EF4-FFF2-40B4-BE49-F238E27FC236}">
                <a16:creationId xmlns:a16="http://schemas.microsoft.com/office/drawing/2014/main" id="{C13DA8B0-B926-2689-4910-BDBAA281FA96}"/>
              </a:ext>
            </a:extLst>
          </p:cNvPr>
          <p:cNvCxnSpPr>
            <a:cxnSpLocks/>
          </p:cNvCxnSpPr>
          <p:nvPr/>
        </p:nvCxnSpPr>
        <p:spPr>
          <a:xfrm flipH="1">
            <a:off x="10955180" y="2406223"/>
            <a:ext cx="205183" cy="501570"/>
          </a:xfrm>
          <a:prstGeom prst="line">
            <a:avLst/>
          </a:prstGeom>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0D9D26F6-E97F-5B52-F267-91B3492C71AE}"/>
              </a:ext>
            </a:extLst>
          </p:cNvPr>
          <p:cNvPicPr>
            <a:picLocks noChangeAspect="1"/>
          </p:cNvPicPr>
          <p:nvPr/>
        </p:nvPicPr>
        <p:blipFill>
          <a:blip r:embed="rId4"/>
          <a:stretch>
            <a:fillRect/>
          </a:stretch>
        </p:blipFill>
        <p:spPr>
          <a:xfrm>
            <a:off x="8156559" y="87478"/>
            <a:ext cx="1848787" cy="1838100"/>
          </a:xfrm>
          <a:prstGeom prst="rect">
            <a:avLst/>
          </a:prstGeom>
        </p:spPr>
      </p:pic>
      <p:sp>
        <p:nvSpPr>
          <p:cNvPr id="23" name="TextBox 22">
            <a:extLst>
              <a:ext uri="{FF2B5EF4-FFF2-40B4-BE49-F238E27FC236}">
                <a16:creationId xmlns:a16="http://schemas.microsoft.com/office/drawing/2014/main" id="{BC1227D5-47C9-5F18-0847-B29A4A292747}"/>
              </a:ext>
            </a:extLst>
          </p:cNvPr>
          <p:cNvSpPr txBox="1"/>
          <p:nvPr/>
        </p:nvSpPr>
        <p:spPr>
          <a:xfrm>
            <a:off x="9526288" y="1991076"/>
            <a:ext cx="1304543" cy="369332"/>
          </a:xfrm>
          <a:prstGeom prst="rect">
            <a:avLst/>
          </a:prstGeom>
          <a:noFill/>
        </p:spPr>
        <p:txBody>
          <a:bodyPr wrap="square" rtlCol="0">
            <a:spAutoFit/>
          </a:bodyPr>
          <a:lstStyle/>
          <a:p>
            <a:r>
              <a:rPr lang="nl-NL" dirty="0" err="1"/>
              <a:t>Orifice</a:t>
            </a:r>
            <a:endParaRPr lang="nl-NL" dirty="0"/>
          </a:p>
        </p:txBody>
      </p:sp>
      <p:cxnSp>
        <p:nvCxnSpPr>
          <p:cNvPr id="25" name="Straight Connector 24">
            <a:extLst>
              <a:ext uri="{FF2B5EF4-FFF2-40B4-BE49-F238E27FC236}">
                <a16:creationId xmlns:a16="http://schemas.microsoft.com/office/drawing/2014/main" id="{411A7F7C-3650-1010-DB05-FD2FB20DE0E2}"/>
              </a:ext>
            </a:extLst>
          </p:cNvPr>
          <p:cNvCxnSpPr>
            <a:cxnSpLocks/>
          </p:cNvCxnSpPr>
          <p:nvPr/>
        </p:nvCxnSpPr>
        <p:spPr>
          <a:xfrm flipH="1">
            <a:off x="9465586" y="2347215"/>
            <a:ext cx="596743" cy="1282953"/>
          </a:xfrm>
          <a:prstGeom prst="line">
            <a:avLst/>
          </a:prstGeom>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E8079645-2371-62B9-6609-B862F86AB997}"/>
              </a:ext>
            </a:extLst>
          </p:cNvPr>
          <p:cNvSpPr txBox="1"/>
          <p:nvPr/>
        </p:nvSpPr>
        <p:spPr>
          <a:xfrm>
            <a:off x="10539600" y="29003"/>
            <a:ext cx="1304543" cy="923330"/>
          </a:xfrm>
          <a:prstGeom prst="rect">
            <a:avLst/>
          </a:prstGeom>
          <a:noFill/>
        </p:spPr>
        <p:txBody>
          <a:bodyPr wrap="square" rtlCol="0">
            <a:spAutoFit/>
          </a:bodyPr>
          <a:lstStyle/>
          <a:p>
            <a:r>
              <a:rPr lang="nl-NL" dirty="0" err="1"/>
              <a:t>Etched</a:t>
            </a:r>
            <a:r>
              <a:rPr lang="nl-NL" dirty="0"/>
              <a:t> </a:t>
            </a:r>
            <a:r>
              <a:rPr lang="nl-NL" dirty="0" err="1"/>
              <a:t>sublimation</a:t>
            </a:r>
            <a:r>
              <a:rPr lang="nl-NL" dirty="0"/>
              <a:t> </a:t>
            </a:r>
            <a:r>
              <a:rPr lang="nl-NL" dirty="0" err="1"/>
              <a:t>channel</a:t>
            </a:r>
            <a:endParaRPr lang="nl-NL" dirty="0"/>
          </a:p>
        </p:txBody>
      </p:sp>
      <p:cxnSp>
        <p:nvCxnSpPr>
          <p:cNvPr id="31" name="Straight Connector 30">
            <a:extLst>
              <a:ext uri="{FF2B5EF4-FFF2-40B4-BE49-F238E27FC236}">
                <a16:creationId xmlns:a16="http://schemas.microsoft.com/office/drawing/2014/main" id="{BEB62B30-ADC9-6795-66BF-82A9FECA1C34}"/>
              </a:ext>
            </a:extLst>
          </p:cNvPr>
          <p:cNvCxnSpPr>
            <a:cxnSpLocks/>
            <a:endCxn id="29" idx="1"/>
          </p:cNvCxnSpPr>
          <p:nvPr/>
        </p:nvCxnSpPr>
        <p:spPr>
          <a:xfrm>
            <a:off x="9601200" y="299627"/>
            <a:ext cx="938400" cy="191041"/>
          </a:xfrm>
          <a:prstGeom prst="line">
            <a:avLst/>
          </a:prstGeom>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C67B8BB1-EB00-C8A2-D664-2D7D8E8E32A0}"/>
              </a:ext>
            </a:extLst>
          </p:cNvPr>
          <p:cNvSpPr txBox="1"/>
          <p:nvPr/>
        </p:nvSpPr>
        <p:spPr>
          <a:xfrm>
            <a:off x="10437341" y="1034455"/>
            <a:ext cx="1636661" cy="646331"/>
          </a:xfrm>
          <a:prstGeom prst="rect">
            <a:avLst/>
          </a:prstGeom>
          <a:noFill/>
        </p:spPr>
        <p:txBody>
          <a:bodyPr wrap="square" rtlCol="0">
            <a:spAutoFit/>
          </a:bodyPr>
          <a:lstStyle/>
          <a:p>
            <a:r>
              <a:rPr lang="nl-NL" dirty="0" err="1"/>
              <a:t>Etched</a:t>
            </a:r>
            <a:r>
              <a:rPr lang="nl-NL" dirty="0"/>
              <a:t> input </a:t>
            </a:r>
            <a:r>
              <a:rPr lang="nl-NL" dirty="0" err="1"/>
              <a:t>channel</a:t>
            </a:r>
            <a:endParaRPr lang="nl-NL" dirty="0"/>
          </a:p>
        </p:txBody>
      </p:sp>
      <p:cxnSp>
        <p:nvCxnSpPr>
          <p:cNvPr id="36" name="Straight Connector 35">
            <a:extLst>
              <a:ext uri="{FF2B5EF4-FFF2-40B4-BE49-F238E27FC236}">
                <a16:creationId xmlns:a16="http://schemas.microsoft.com/office/drawing/2014/main" id="{8AE98261-4BBC-41D3-44DF-655C261E5335}"/>
              </a:ext>
            </a:extLst>
          </p:cNvPr>
          <p:cNvCxnSpPr>
            <a:cxnSpLocks/>
          </p:cNvCxnSpPr>
          <p:nvPr/>
        </p:nvCxnSpPr>
        <p:spPr>
          <a:xfrm flipH="1" flipV="1">
            <a:off x="7759564" y="1219511"/>
            <a:ext cx="1262079" cy="454664"/>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2A24B28-43C2-1CC3-766A-E44383923669}"/>
              </a:ext>
            </a:extLst>
          </p:cNvPr>
          <p:cNvCxnSpPr>
            <a:cxnSpLocks/>
          </p:cNvCxnSpPr>
          <p:nvPr/>
        </p:nvCxnSpPr>
        <p:spPr>
          <a:xfrm flipH="1">
            <a:off x="9381744" y="1285102"/>
            <a:ext cx="1055597" cy="398027"/>
          </a:xfrm>
          <a:prstGeom prst="line">
            <a:avLst/>
          </a:prstGeom>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285F717D-15F5-8FE5-5857-B0004E68C5E5}"/>
              </a:ext>
            </a:extLst>
          </p:cNvPr>
          <p:cNvSpPr txBox="1"/>
          <p:nvPr/>
        </p:nvSpPr>
        <p:spPr>
          <a:xfrm>
            <a:off x="7107293" y="840084"/>
            <a:ext cx="902852" cy="369332"/>
          </a:xfrm>
          <a:prstGeom prst="rect">
            <a:avLst/>
          </a:prstGeom>
          <a:noFill/>
        </p:spPr>
        <p:txBody>
          <a:bodyPr wrap="square" rtlCol="0">
            <a:spAutoFit/>
          </a:bodyPr>
          <a:lstStyle/>
          <a:p>
            <a:r>
              <a:rPr lang="nl-NL" dirty="0" err="1"/>
              <a:t>Orifice</a:t>
            </a:r>
            <a:endParaRPr lang="nl-NL" dirty="0"/>
          </a:p>
        </p:txBody>
      </p:sp>
    </p:spTree>
    <p:extLst>
      <p:ext uri="{BB962C8B-B14F-4D97-AF65-F5344CB8AC3E}">
        <p14:creationId xmlns:p14="http://schemas.microsoft.com/office/powerpoint/2010/main" val="407964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2134-C335-6210-9D9A-D0529835E505}"/>
              </a:ext>
            </a:extLst>
          </p:cNvPr>
          <p:cNvSpPr>
            <a:spLocks noGrp="1"/>
          </p:cNvSpPr>
          <p:nvPr>
            <p:ph type="title"/>
          </p:nvPr>
        </p:nvSpPr>
        <p:spPr/>
        <p:txBody>
          <a:bodyPr/>
          <a:lstStyle/>
          <a:p>
            <a:r>
              <a:rPr lang="nl-NL" dirty="0" err="1"/>
              <a:t>Micronit</a:t>
            </a:r>
            <a:endParaRPr lang="nl-NL" dirty="0"/>
          </a:p>
        </p:txBody>
      </p:sp>
      <p:sp>
        <p:nvSpPr>
          <p:cNvPr id="3" name="Content Placeholder 2">
            <a:extLst>
              <a:ext uri="{FF2B5EF4-FFF2-40B4-BE49-F238E27FC236}">
                <a16:creationId xmlns:a16="http://schemas.microsoft.com/office/drawing/2014/main" id="{D55B4B13-2792-DB16-703F-7C0EC02116DE}"/>
              </a:ext>
            </a:extLst>
          </p:cNvPr>
          <p:cNvSpPr>
            <a:spLocks noGrp="1"/>
          </p:cNvSpPr>
          <p:nvPr>
            <p:ph idx="1"/>
          </p:nvPr>
        </p:nvSpPr>
        <p:spPr>
          <a:xfrm>
            <a:off x="838200" y="1825625"/>
            <a:ext cx="11162512" cy="4713912"/>
          </a:xfrm>
        </p:spPr>
        <p:txBody>
          <a:bodyPr>
            <a:normAutofit fontScale="85000" lnSpcReduction="20000"/>
          </a:bodyPr>
          <a:lstStyle/>
          <a:p>
            <a:r>
              <a:rPr lang="nl-NL" dirty="0"/>
              <a:t>Meeting 20 MRT, Wilfred </a:t>
            </a:r>
            <a:r>
              <a:rPr lang="nl-NL" dirty="0" err="1"/>
              <a:t>Buesink</a:t>
            </a:r>
            <a:r>
              <a:rPr lang="nl-NL" dirty="0"/>
              <a:t>, </a:t>
            </a:r>
            <a:r>
              <a:rPr lang="nl-NL" dirty="0" err="1"/>
              <a:t>Jerone</a:t>
            </a:r>
            <a:r>
              <a:rPr lang="nl-NL" dirty="0"/>
              <a:t> </a:t>
            </a:r>
            <a:r>
              <a:rPr lang="nl-NL" dirty="0" err="1"/>
              <a:t>Haneveld</a:t>
            </a:r>
            <a:endParaRPr lang="nl-NL" dirty="0"/>
          </a:p>
          <a:p>
            <a:pPr lvl="1"/>
            <a:r>
              <a:rPr lang="nl-NL" dirty="0" err="1"/>
              <a:t>Borosilicate</a:t>
            </a:r>
            <a:r>
              <a:rPr lang="nl-NL" dirty="0"/>
              <a:t>. </a:t>
            </a:r>
          </a:p>
          <a:p>
            <a:pPr lvl="2"/>
            <a:r>
              <a:rPr lang="nl-NL" dirty="0"/>
              <a:t>Standard </a:t>
            </a:r>
            <a:r>
              <a:rPr lang="nl-NL" dirty="0" err="1"/>
              <a:t>thickness</a:t>
            </a:r>
            <a:r>
              <a:rPr lang="nl-NL" dirty="0"/>
              <a:t> </a:t>
            </a:r>
            <a:r>
              <a:rPr lang="nl-NL" dirty="0" err="1"/>
              <a:t>for</a:t>
            </a:r>
            <a:r>
              <a:rPr lang="nl-NL" dirty="0"/>
              <a:t> </a:t>
            </a:r>
            <a:r>
              <a:rPr lang="nl-NL" dirty="0" err="1"/>
              <a:t>etched</a:t>
            </a:r>
            <a:r>
              <a:rPr lang="nl-NL" dirty="0"/>
              <a:t> </a:t>
            </a:r>
            <a:r>
              <a:rPr lang="nl-NL" dirty="0" err="1"/>
              <a:t>layer</a:t>
            </a:r>
            <a:r>
              <a:rPr lang="nl-NL" dirty="0"/>
              <a:t>: 400 </a:t>
            </a:r>
            <a:r>
              <a:rPr lang="nl-NL" dirty="0" err="1"/>
              <a:t>um</a:t>
            </a:r>
            <a:r>
              <a:rPr lang="nl-NL" dirty="0"/>
              <a:t>, 300 </a:t>
            </a:r>
            <a:r>
              <a:rPr lang="nl-NL" dirty="0" err="1"/>
              <a:t>um</a:t>
            </a:r>
            <a:r>
              <a:rPr lang="nl-NL" dirty="0"/>
              <a:t>, 270 </a:t>
            </a:r>
            <a:r>
              <a:rPr lang="nl-NL" dirty="0" err="1"/>
              <a:t>um</a:t>
            </a:r>
            <a:endParaRPr lang="nl-NL" dirty="0"/>
          </a:p>
          <a:p>
            <a:pPr lvl="2"/>
            <a:r>
              <a:rPr lang="nl-NL" dirty="0"/>
              <a:t>Cap </a:t>
            </a:r>
            <a:r>
              <a:rPr lang="nl-NL" dirty="0" err="1"/>
              <a:t>layer</a:t>
            </a:r>
            <a:r>
              <a:rPr lang="nl-NL" dirty="0"/>
              <a:t>: 210 </a:t>
            </a:r>
            <a:r>
              <a:rPr lang="nl-NL" dirty="0" err="1"/>
              <a:t>um</a:t>
            </a:r>
            <a:r>
              <a:rPr lang="nl-NL" dirty="0"/>
              <a:t> , 175 </a:t>
            </a:r>
            <a:r>
              <a:rPr lang="nl-NL" dirty="0" err="1"/>
              <a:t>um</a:t>
            </a:r>
            <a:endParaRPr lang="nl-NL" dirty="0"/>
          </a:p>
          <a:p>
            <a:pPr lvl="1"/>
            <a:r>
              <a:rPr lang="nl-NL" dirty="0" err="1"/>
              <a:t>Fused</a:t>
            </a:r>
            <a:r>
              <a:rPr lang="nl-NL" dirty="0"/>
              <a:t> Silica</a:t>
            </a:r>
          </a:p>
          <a:p>
            <a:pPr lvl="2"/>
            <a:r>
              <a:rPr lang="nl-NL" dirty="0"/>
              <a:t>250 </a:t>
            </a:r>
            <a:r>
              <a:rPr lang="nl-NL" dirty="0" err="1"/>
              <a:t>um</a:t>
            </a:r>
            <a:r>
              <a:rPr lang="nl-NL" dirty="0"/>
              <a:t> </a:t>
            </a:r>
            <a:r>
              <a:rPr lang="nl-NL" dirty="0" err="1"/>
              <a:t>available</a:t>
            </a:r>
            <a:r>
              <a:rPr lang="nl-NL" dirty="0"/>
              <a:t>, but </a:t>
            </a:r>
            <a:r>
              <a:rPr lang="nl-NL" dirty="0" err="1"/>
              <a:t>only</a:t>
            </a:r>
            <a:r>
              <a:rPr lang="nl-NL" dirty="0"/>
              <a:t> in 4 inch </a:t>
            </a:r>
            <a:r>
              <a:rPr lang="nl-NL" dirty="0" err="1"/>
              <a:t>wafers</a:t>
            </a:r>
            <a:endParaRPr lang="nl-NL" dirty="0"/>
          </a:p>
          <a:p>
            <a:pPr lvl="1"/>
            <a:r>
              <a:rPr lang="nl-NL" dirty="0" err="1"/>
              <a:t>Alignment</a:t>
            </a:r>
            <a:r>
              <a:rPr lang="nl-NL" dirty="0"/>
              <a:t>: ±10 </a:t>
            </a:r>
            <a:r>
              <a:rPr lang="nl-NL" dirty="0" err="1"/>
              <a:t>um</a:t>
            </a:r>
            <a:r>
              <a:rPr lang="nl-NL" dirty="0"/>
              <a:t> is </a:t>
            </a:r>
            <a:r>
              <a:rPr lang="nl-NL" dirty="0" err="1"/>
              <a:t>relatively</a:t>
            </a:r>
            <a:r>
              <a:rPr lang="nl-NL" dirty="0"/>
              <a:t> standard. ±5 </a:t>
            </a:r>
            <a:r>
              <a:rPr lang="nl-NL" dirty="0" err="1"/>
              <a:t>um</a:t>
            </a:r>
            <a:r>
              <a:rPr lang="nl-NL" dirty="0"/>
              <a:t> is </a:t>
            </a:r>
            <a:r>
              <a:rPr lang="nl-NL" dirty="0" err="1"/>
              <a:t>possible</a:t>
            </a:r>
            <a:r>
              <a:rPr lang="nl-NL" dirty="0"/>
              <a:t>, but more </a:t>
            </a:r>
            <a:r>
              <a:rPr lang="nl-NL" dirty="0" err="1"/>
              <a:t>challenging</a:t>
            </a:r>
            <a:r>
              <a:rPr lang="nl-NL" dirty="0"/>
              <a:t>.</a:t>
            </a:r>
          </a:p>
          <a:p>
            <a:pPr lvl="1"/>
            <a:r>
              <a:rPr lang="nl-NL" dirty="0" err="1"/>
              <a:t>Mask</a:t>
            </a:r>
            <a:r>
              <a:rPr lang="nl-NL" dirty="0"/>
              <a:t> </a:t>
            </a:r>
            <a:r>
              <a:rPr lang="nl-NL" dirty="0" err="1"/>
              <a:t>accuracy</a:t>
            </a:r>
            <a:r>
              <a:rPr lang="nl-NL" dirty="0"/>
              <a:t>: ±1 </a:t>
            </a:r>
            <a:r>
              <a:rPr lang="nl-NL" dirty="0" err="1"/>
              <a:t>um</a:t>
            </a:r>
            <a:r>
              <a:rPr lang="nl-NL" dirty="0"/>
              <a:t> </a:t>
            </a:r>
            <a:r>
              <a:rPr lang="nl-NL" dirty="0" err="1"/>
              <a:t>precision</a:t>
            </a:r>
            <a:r>
              <a:rPr lang="nl-NL" dirty="0"/>
              <a:t>. </a:t>
            </a:r>
          </a:p>
          <a:p>
            <a:pPr lvl="2"/>
            <a:r>
              <a:rPr lang="nl-NL" dirty="0"/>
              <a:t>(Min. Gap </a:t>
            </a:r>
            <a:r>
              <a:rPr lang="nl-NL" dirty="0" err="1"/>
              <a:t>width</a:t>
            </a:r>
            <a:r>
              <a:rPr lang="nl-NL" dirty="0"/>
              <a:t> 5um, or </a:t>
            </a:r>
            <a:r>
              <a:rPr lang="nl-NL" dirty="0" err="1"/>
              <a:t>else</a:t>
            </a:r>
            <a:r>
              <a:rPr lang="nl-NL" dirty="0"/>
              <a:t> </a:t>
            </a:r>
            <a:r>
              <a:rPr lang="nl-NL" dirty="0" err="1"/>
              <a:t>etch</a:t>
            </a:r>
            <a:r>
              <a:rPr lang="nl-NL" dirty="0"/>
              <a:t> </a:t>
            </a:r>
            <a:r>
              <a:rPr lang="nl-NL" dirty="0" err="1"/>
              <a:t>might</a:t>
            </a:r>
            <a:r>
              <a:rPr lang="nl-NL" dirty="0"/>
              <a:t> </a:t>
            </a:r>
            <a:r>
              <a:rPr lang="nl-NL" dirty="0" err="1"/>
              <a:t>not</a:t>
            </a:r>
            <a:r>
              <a:rPr lang="nl-NL" dirty="0"/>
              <a:t> enter </a:t>
            </a:r>
            <a:r>
              <a:rPr lang="nl-NL" dirty="0" err="1"/>
              <a:t>material</a:t>
            </a:r>
            <a:r>
              <a:rPr lang="nl-NL" dirty="0"/>
              <a:t> </a:t>
            </a:r>
            <a:r>
              <a:rPr lang="nl-NL" dirty="0" err="1"/>
              <a:t>through</a:t>
            </a:r>
            <a:r>
              <a:rPr lang="nl-NL" dirty="0"/>
              <a:t> opening)</a:t>
            </a:r>
          </a:p>
          <a:p>
            <a:pPr lvl="1"/>
            <a:r>
              <a:rPr lang="nl-NL" dirty="0" err="1"/>
              <a:t>Metallization</a:t>
            </a:r>
            <a:r>
              <a:rPr lang="nl-NL" dirty="0"/>
              <a:t> is </a:t>
            </a:r>
            <a:r>
              <a:rPr lang="nl-NL" dirty="0" err="1"/>
              <a:t>possible</a:t>
            </a:r>
            <a:r>
              <a:rPr lang="nl-NL" dirty="0"/>
              <a:t>, </a:t>
            </a:r>
            <a:r>
              <a:rPr lang="nl-NL" dirty="0" err="1"/>
              <a:t>often</a:t>
            </a:r>
            <a:r>
              <a:rPr lang="nl-NL" dirty="0"/>
              <a:t> as last step</a:t>
            </a:r>
          </a:p>
          <a:p>
            <a:r>
              <a:rPr lang="nl-NL" dirty="0" err="1"/>
              <a:t>Cost</a:t>
            </a:r>
            <a:r>
              <a:rPr lang="nl-NL" dirty="0"/>
              <a:t> </a:t>
            </a:r>
            <a:r>
              <a:rPr lang="nl-NL" dirty="0" err="1"/>
              <a:t>indications</a:t>
            </a:r>
            <a:endParaRPr lang="nl-NL" dirty="0"/>
          </a:p>
          <a:p>
            <a:pPr lvl="1"/>
            <a:r>
              <a:rPr lang="nl-NL" dirty="0"/>
              <a:t>Design </a:t>
            </a:r>
            <a:r>
              <a:rPr lang="nl-NL" dirty="0" err="1"/>
              <a:t>and</a:t>
            </a:r>
            <a:r>
              <a:rPr lang="nl-NL" dirty="0"/>
              <a:t> consult €2000 </a:t>
            </a:r>
            <a:r>
              <a:rPr lang="nl-NL" dirty="0" err="1"/>
              <a:t>to</a:t>
            </a:r>
            <a:r>
              <a:rPr lang="nl-NL" dirty="0"/>
              <a:t> €3000</a:t>
            </a:r>
          </a:p>
          <a:p>
            <a:pPr lvl="1"/>
            <a:r>
              <a:rPr lang="nl-NL" dirty="0" err="1"/>
              <a:t>Mask</a:t>
            </a:r>
            <a:r>
              <a:rPr lang="nl-NL" dirty="0"/>
              <a:t>: €1000 per </a:t>
            </a:r>
            <a:r>
              <a:rPr lang="nl-NL" dirty="0" err="1"/>
              <a:t>mask</a:t>
            </a:r>
            <a:endParaRPr lang="nl-NL" dirty="0"/>
          </a:p>
          <a:p>
            <a:pPr lvl="1"/>
            <a:r>
              <a:rPr lang="nl-NL" dirty="0"/>
              <a:t>Total (</a:t>
            </a:r>
            <a:r>
              <a:rPr lang="nl-NL" dirty="0" err="1"/>
              <a:t>including</a:t>
            </a:r>
            <a:r>
              <a:rPr lang="nl-NL" dirty="0"/>
              <a:t> </a:t>
            </a:r>
            <a:r>
              <a:rPr lang="nl-NL" dirty="0" err="1"/>
              <a:t>sacrificial</a:t>
            </a:r>
            <a:r>
              <a:rPr lang="nl-NL" dirty="0"/>
              <a:t> </a:t>
            </a:r>
            <a:r>
              <a:rPr lang="nl-NL" dirty="0" err="1"/>
              <a:t>wafer</a:t>
            </a:r>
            <a:r>
              <a:rPr lang="nl-NL" dirty="0"/>
              <a:t>): </a:t>
            </a:r>
            <a:r>
              <a:rPr lang="nl-NL" dirty="0" err="1"/>
              <a:t>Borosilicate</a:t>
            </a:r>
            <a:r>
              <a:rPr lang="nl-NL" dirty="0"/>
              <a:t>: €10k </a:t>
            </a:r>
            <a:r>
              <a:rPr lang="nl-NL" dirty="0" err="1"/>
              <a:t>to</a:t>
            </a:r>
            <a:r>
              <a:rPr lang="nl-NL" dirty="0"/>
              <a:t> €15k =&gt; </a:t>
            </a:r>
            <a:r>
              <a:rPr lang="nl-NL" dirty="0" err="1"/>
              <a:t>Gives</a:t>
            </a:r>
            <a:r>
              <a:rPr lang="nl-NL" dirty="0"/>
              <a:t> 16 </a:t>
            </a:r>
            <a:r>
              <a:rPr lang="nl-NL" dirty="0" err="1"/>
              <a:t>to</a:t>
            </a:r>
            <a:r>
              <a:rPr lang="nl-NL" dirty="0"/>
              <a:t> 20 chips </a:t>
            </a:r>
            <a:r>
              <a:rPr lang="nl-NL" dirty="0" err="1"/>
              <a:t>with</a:t>
            </a:r>
            <a:r>
              <a:rPr lang="nl-NL" dirty="0"/>
              <a:t> ~70% </a:t>
            </a:r>
            <a:r>
              <a:rPr lang="nl-NL" dirty="0" err="1"/>
              <a:t>yield</a:t>
            </a:r>
            <a:r>
              <a:rPr lang="nl-NL" dirty="0"/>
              <a:t> (but no </a:t>
            </a:r>
            <a:r>
              <a:rPr lang="nl-NL" dirty="0" err="1"/>
              <a:t>guarantees</a:t>
            </a:r>
            <a:r>
              <a:rPr lang="nl-NL" dirty="0"/>
              <a:t>)</a:t>
            </a:r>
          </a:p>
          <a:p>
            <a:pPr lvl="2"/>
            <a:r>
              <a:rPr lang="nl-NL" dirty="0" err="1"/>
              <a:t>Fused</a:t>
            </a:r>
            <a:r>
              <a:rPr lang="nl-NL" dirty="0"/>
              <a:t> silica, €2000 per </a:t>
            </a:r>
            <a:r>
              <a:rPr lang="nl-NL" dirty="0" err="1"/>
              <a:t>mask</a:t>
            </a:r>
            <a:r>
              <a:rPr lang="nl-NL" dirty="0"/>
              <a:t>: Total project: €15k </a:t>
            </a:r>
            <a:r>
              <a:rPr lang="nl-NL" dirty="0" err="1"/>
              <a:t>to</a:t>
            </a:r>
            <a:r>
              <a:rPr lang="nl-NL" dirty="0"/>
              <a:t> €20k </a:t>
            </a:r>
          </a:p>
          <a:p>
            <a:pPr lvl="2"/>
            <a:endParaRPr lang="nl-NL" dirty="0"/>
          </a:p>
        </p:txBody>
      </p:sp>
      <p:sp>
        <p:nvSpPr>
          <p:cNvPr id="4" name="Slide Number Placeholder 3">
            <a:extLst>
              <a:ext uri="{FF2B5EF4-FFF2-40B4-BE49-F238E27FC236}">
                <a16:creationId xmlns:a16="http://schemas.microsoft.com/office/drawing/2014/main" id="{6DDCA78F-EDCD-AC02-A5D0-901B2A95322F}"/>
              </a:ext>
            </a:extLst>
          </p:cNvPr>
          <p:cNvSpPr>
            <a:spLocks noGrp="1"/>
          </p:cNvSpPr>
          <p:nvPr>
            <p:ph type="sldNum" sz="quarter" idx="12"/>
          </p:nvPr>
        </p:nvSpPr>
        <p:spPr/>
        <p:txBody>
          <a:bodyPr/>
          <a:lstStyle/>
          <a:p>
            <a:fld id="{F3D2083A-758E-46D6-8C2C-48B909CEE011}" type="slidenum">
              <a:rPr lang="nl-NL" smtClean="0"/>
              <a:t>16</a:t>
            </a:fld>
            <a:endParaRPr lang="nl-NL"/>
          </a:p>
        </p:txBody>
      </p:sp>
    </p:spTree>
    <p:extLst>
      <p:ext uri="{BB962C8B-B14F-4D97-AF65-F5344CB8AC3E}">
        <p14:creationId xmlns:p14="http://schemas.microsoft.com/office/powerpoint/2010/main" val="2855780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AC48-0B62-1320-C7AC-AD1873812AB8}"/>
              </a:ext>
            </a:extLst>
          </p:cNvPr>
          <p:cNvSpPr>
            <a:spLocks noGrp="1"/>
          </p:cNvSpPr>
          <p:nvPr>
            <p:ph type="title"/>
          </p:nvPr>
        </p:nvSpPr>
        <p:spPr/>
        <p:txBody>
          <a:bodyPr/>
          <a:lstStyle/>
          <a:p>
            <a:r>
              <a:rPr lang="nl-NL" dirty="0" err="1"/>
              <a:t>Glass</a:t>
            </a:r>
            <a:r>
              <a:rPr lang="nl-NL" dirty="0"/>
              <a:t> – Heat analysis</a:t>
            </a:r>
          </a:p>
        </p:txBody>
      </p:sp>
      <p:sp>
        <p:nvSpPr>
          <p:cNvPr id="3" name="Content Placeholder 2">
            <a:extLst>
              <a:ext uri="{FF2B5EF4-FFF2-40B4-BE49-F238E27FC236}">
                <a16:creationId xmlns:a16="http://schemas.microsoft.com/office/drawing/2014/main" id="{BC79CD88-04A7-B467-C0E2-378B50E9B1AC}"/>
              </a:ext>
            </a:extLst>
          </p:cNvPr>
          <p:cNvSpPr>
            <a:spLocks noGrp="1"/>
          </p:cNvSpPr>
          <p:nvPr>
            <p:ph idx="1"/>
          </p:nvPr>
        </p:nvSpPr>
        <p:spPr>
          <a:xfrm>
            <a:off x="405433" y="1534390"/>
            <a:ext cx="7442060" cy="472394"/>
          </a:xfrm>
        </p:spPr>
        <p:txBody>
          <a:bodyPr>
            <a:normAutofit lnSpcReduction="10000"/>
          </a:bodyPr>
          <a:lstStyle/>
          <a:p>
            <a:r>
              <a:rPr lang="nl-NL" dirty="0" err="1"/>
              <a:t>Comparison</a:t>
            </a:r>
            <a:r>
              <a:rPr lang="nl-NL" dirty="0"/>
              <a:t> Closed </a:t>
            </a:r>
            <a:r>
              <a:rPr lang="nl-NL" dirty="0" err="1"/>
              <a:t>and</a:t>
            </a:r>
            <a:r>
              <a:rPr lang="nl-NL" dirty="0"/>
              <a:t> Open </a:t>
            </a:r>
            <a:r>
              <a:rPr lang="nl-NL" dirty="0" err="1"/>
              <a:t>structure</a:t>
            </a:r>
            <a:r>
              <a:rPr lang="nl-NL" dirty="0"/>
              <a:t> - </a:t>
            </a:r>
            <a:r>
              <a:rPr lang="nl-NL" dirty="0" err="1"/>
              <a:t>Glass</a:t>
            </a:r>
            <a:endParaRPr lang="nl-NL" dirty="0"/>
          </a:p>
        </p:txBody>
      </p:sp>
      <p:sp>
        <p:nvSpPr>
          <p:cNvPr id="4" name="Slide Number Placeholder 3">
            <a:extLst>
              <a:ext uri="{FF2B5EF4-FFF2-40B4-BE49-F238E27FC236}">
                <a16:creationId xmlns:a16="http://schemas.microsoft.com/office/drawing/2014/main" id="{D8B65CF3-DD2A-94AB-6193-F81E5B4C7479}"/>
              </a:ext>
            </a:extLst>
          </p:cNvPr>
          <p:cNvSpPr>
            <a:spLocks noGrp="1"/>
          </p:cNvSpPr>
          <p:nvPr>
            <p:ph type="sldNum" sz="quarter" idx="12"/>
          </p:nvPr>
        </p:nvSpPr>
        <p:spPr/>
        <p:txBody>
          <a:bodyPr/>
          <a:lstStyle/>
          <a:p>
            <a:fld id="{F3D2083A-758E-46D6-8C2C-48B909CEE011}" type="slidenum">
              <a:rPr lang="nl-NL" smtClean="0"/>
              <a:t>17</a:t>
            </a:fld>
            <a:endParaRPr lang="nl-NL"/>
          </a:p>
        </p:txBody>
      </p:sp>
      <p:grpSp>
        <p:nvGrpSpPr>
          <p:cNvPr id="36" name="Group 35">
            <a:extLst>
              <a:ext uri="{FF2B5EF4-FFF2-40B4-BE49-F238E27FC236}">
                <a16:creationId xmlns:a16="http://schemas.microsoft.com/office/drawing/2014/main" id="{24B48662-030A-DE5A-18C3-2BEB160A84FC}"/>
              </a:ext>
            </a:extLst>
          </p:cNvPr>
          <p:cNvGrpSpPr/>
          <p:nvPr/>
        </p:nvGrpSpPr>
        <p:grpSpPr>
          <a:xfrm>
            <a:off x="8689817" y="-28105"/>
            <a:ext cx="3502183" cy="1953259"/>
            <a:chOff x="-69362" y="2055711"/>
            <a:chExt cx="3502183" cy="1953259"/>
          </a:xfrm>
        </p:grpSpPr>
        <p:sp>
          <p:nvSpPr>
            <p:cNvPr id="5" name="Rectangle 4">
              <a:extLst>
                <a:ext uri="{FF2B5EF4-FFF2-40B4-BE49-F238E27FC236}">
                  <a16:creationId xmlns:a16="http://schemas.microsoft.com/office/drawing/2014/main" id="{AC864070-39A0-6D8D-BC6E-C928B7DCEBB3}"/>
                </a:ext>
              </a:extLst>
            </p:cNvPr>
            <p:cNvSpPr/>
            <p:nvPr/>
          </p:nvSpPr>
          <p:spPr>
            <a:xfrm>
              <a:off x="-53198" y="3144525"/>
              <a:ext cx="2738583" cy="110837"/>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tangle 5">
              <a:extLst>
                <a:ext uri="{FF2B5EF4-FFF2-40B4-BE49-F238E27FC236}">
                  <a16:creationId xmlns:a16="http://schemas.microsoft.com/office/drawing/2014/main" id="{BB9B7B43-41CD-CA30-E844-3CE13863CC74}"/>
                </a:ext>
              </a:extLst>
            </p:cNvPr>
            <p:cNvSpPr/>
            <p:nvPr/>
          </p:nvSpPr>
          <p:spPr>
            <a:xfrm>
              <a:off x="-53198" y="3477035"/>
              <a:ext cx="2770909" cy="5319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Rounded Corners 6">
              <a:extLst>
                <a:ext uri="{FF2B5EF4-FFF2-40B4-BE49-F238E27FC236}">
                  <a16:creationId xmlns:a16="http://schemas.microsoft.com/office/drawing/2014/main" id="{CA5BA3AE-B7D7-49B7-50F2-8D6CA5E1C653}"/>
                </a:ext>
              </a:extLst>
            </p:cNvPr>
            <p:cNvSpPr/>
            <p:nvPr/>
          </p:nvSpPr>
          <p:spPr>
            <a:xfrm>
              <a:off x="-69362" y="3264599"/>
              <a:ext cx="2770909" cy="212436"/>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CBD3977F-331C-836D-F688-FFBE9D1734D6}"/>
                </a:ext>
              </a:extLst>
            </p:cNvPr>
            <p:cNvSpPr/>
            <p:nvPr/>
          </p:nvSpPr>
          <p:spPr>
            <a:xfrm>
              <a:off x="99209" y="3600571"/>
              <a:ext cx="314037" cy="28632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264A0072-2B13-A4A8-B3AB-ED3455FE6E36}"/>
                </a:ext>
              </a:extLst>
            </p:cNvPr>
            <p:cNvSpPr/>
            <p:nvPr/>
          </p:nvSpPr>
          <p:spPr>
            <a:xfrm>
              <a:off x="553282" y="3599838"/>
              <a:ext cx="314037" cy="28632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 name="Group 9">
              <a:extLst>
                <a:ext uri="{FF2B5EF4-FFF2-40B4-BE49-F238E27FC236}">
                  <a16:creationId xmlns:a16="http://schemas.microsoft.com/office/drawing/2014/main" id="{B39C617B-2F96-099C-D44B-2F759DB449B3}"/>
                </a:ext>
              </a:extLst>
            </p:cNvPr>
            <p:cNvGrpSpPr/>
            <p:nvPr/>
          </p:nvGrpSpPr>
          <p:grpSpPr>
            <a:xfrm>
              <a:off x="534467" y="2606507"/>
              <a:ext cx="1730656" cy="538018"/>
              <a:chOff x="742572" y="708339"/>
              <a:chExt cx="1730656" cy="538018"/>
            </a:xfrm>
          </p:grpSpPr>
          <p:cxnSp>
            <p:nvCxnSpPr>
              <p:cNvPr id="11" name="Straight Arrow Connector 10">
                <a:extLst>
                  <a:ext uri="{FF2B5EF4-FFF2-40B4-BE49-F238E27FC236}">
                    <a16:creationId xmlns:a16="http://schemas.microsoft.com/office/drawing/2014/main" id="{9CDFAC72-5F90-86A0-6713-977F4175641E}"/>
                  </a:ext>
                </a:extLst>
              </p:cNvPr>
              <p:cNvCxnSpPr/>
              <p:nvPr/>
            </p:nvCxnSpPr>
            <p:spPr>
              <a:xfrm>
                <a:off x="742572" y="708339"/>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E34ACAC-4864-57E5-6F62-6F9C72A8058A}"/>
                  </a:ext>
                </a:extLst>
              </p:cNvPr>
              <p:cNvCxnSpPr/>
              <p:nvPr/>
            </p:nvCxnSpPr>
            <p:spPr>
              <a:xfrm>
                <a:off x="1278283" y="708340"/>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35D4E3E-45C6-E5E0-8EAD-6509AD92F99E}"/>
                  </a:ext>
                </a:extLst>
              </p:cNvPr>
              <p:cNvCxnSpPr/>
              <p:nvPr/>
            </p:nvCxnSpPr>
            <p:spPr>
              <a:xfrm>
                <a:off x="1856707" y="708339"/>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A8288FC-0477-3626-2E5F-4FF698ACCBCD}"/>
                  </a:ext>
                </a:extLst>
              </p:cNvPr>
              <p:cNvCxnSpPr/>
              <p:nvPr/>
            </p:nvCxnSpPr>
            <p:spPr>
              <a:xfrm>
                <a:off x="2473228" y="708339"/>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47745B3A-352B-5E85-313F-4ED8749CB3AB}"/>
                </a:ext>
              </a:extLst>
            </p:cNvPr>
            <p:cNvSpPr txBox="1"/>
            <p:nvPr/>
          </p:nvSpPr>
          <p:spPr>
            <a:xfrm>
              <a:off x="2353321" y="2212379"/>
              <a:ext cx="1079500" cy="369332"/>
            </a:xfrm>
            <a:prstGeom prst="rect">
              <a:avLst/>
            </a:prstGeom>
            <a:noFill/>
          </p:spPr>
          <p:txBody>
            <a:bodyPr wrap="square" rtlCol="0">
              <a:spAutoFit/>
            </a:bodyPr>
            <a:lstStyle/>
            <a:p>
              <a:r>
                <a:rPr lang="nl-NL" dirty="0"/>
                <a:t>2W/cm</a:t>
              </a:r>
              <a:r>
                <a:rPr lang="nl-NL" baseline="30000" dirty="0"/>
                <a:t>2</a:t>
              </a:r>
            </a:p>
          </p:txBody>
        </p:sp>
        <p:sp>
          <p:nvSpPr>
            <p:cNvPr id="28" name="Rectangle 27">
              <a:extLst>
                <a:ext uri="{FF2B5EF4-FFF2-40B4-BE49-F238E27FC236}">
                  <a16:creationId xmlns:a16="http://schemas.microsoft.com/office/drawing/2014/main" id="{1E6EE6B6-2D52-CC1D-0DBC-BA43538371EA}"/>
                </a:ext>
              </a:extLst>
            </p:cNvPr>
            <p:cNvSpPr/>
            <p:nvPr/>
          </p:nvSpPr>
          <p:spPr>
            <a:xfrm>
              <a:off x="998536" y="3600571"/>
              <a:ext cx="314037" cy="28632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tangle 28">
              <a:extLst>
                <a:ext uri="{FF2B5EF4-FFF2-40B4-BE49-F238E27FC236}">
                  <a16:creationId xmlns:a16="http://schemas.microsoft.com/office/drawing/2014/main" id="{586EFD12-60FC-2559-ED68-CE20FD364432}"/>
                </a:ext>
              </a:extLst>
            </p:cNvPr>
            <p:cNvSpPr/>
            <p:nvPr/>
          </p:nvSpPr>
          <p:spPr>
            <a:xfrm>
              <a:off x="1452609" y="3599838"/>
              <a:ext cx="314037" cy="28632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a:extLst>
                <a:ext uri="{FF2B5EF4-FFF2-40B4-BE49-F238E27FC236}">
                  <a16:creationId xmlns:a16="http://schemas.microsoft.com/office/drawing/2014/main" id="{4C66A100-F57C-FCC4-ECEF-A186C3D519D8}"/>
                </a:ext>
              </a:extLst>
            </p:cNvPr>
            <p:cNvSpPr/>
            <p:nvPr/>
          </p:nvSpPr>
          <p:spPr>
            <a:xfrm>
              <a:off x="1858123" y="3599472"/>
              <a:ext cx="314037" cy="28632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a:extLst>
                <a:ext uri="{FF2B5EF4-FFF2-40B4-BE49-F238E27FC236}">
                  <a16:creationId xmlns:a16="http://schemas.microsoft.com/office/drawing/2014/main" id="{8AE7E4EA-7C7C-888E-B675-F276FF6B42D0}"/>
                </a:ext>
              </a:extLst>
            </p:cNvPr>
            <p:cNvSpPr/>
            <p:nvPr/>
          </p:nvSpPr>
          <p:spPr>
            <a:xfrm>
              <a:off x="2312196" y="3598739"/>
              <a:ext cx="314037" cy="28632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xtBox 31">
              <a:extLst>
                <a:ext uri="{FF2B5EF4-FFF2-40B4-BE49-F238E27FC236}">
                  <a16:creationId xmlns:a16="http://schemas.microsoft.com/office/drawing/2014/main" id="{46A8856A-4161-E483-8816-58FE20456CF6}"/>
                </a:ext>
              </a:extLst>
            </p:cNvPr>
            <p:cNvSpPr txBox="1"/>
            <p:nvPr/>
          </p:nvSpPr>
          <p:spPr>
            <a:xfrm>
              <a:off x="75957" y="2055711"/>
              <a:ext cx="2322933" cy="369332"/>
            </a:xfrm>
            <a:prstGeom prst="rect">
              <a:avLst/>
            </a:prstGeom>
            <a:noFill/>
          </p:spPr>
          <p:txBody>
            <a:bodyPr wrap="square" rtlCol="0">
              <a:spAutoFit/>
            </a:bodyPr>
            <a:lstStyle/>
            <a:p>
              <a:r>
                <a:rPr lang="nl-NL" dirty="0"/>
                <a:t>Closed </a:t>
              </a:r>
              <a:r>
                <a:rPr lang="nl-NL" dirty="0" err="1"/>
                <a:t>structure</a:t>
              </a:r>
              <a:endParaRPr lang="nl-NL" dirty="0"/>
            </a:p>
          </p:txBody>
        </p:sp>
      </p:grpSp>
      <p:graphicFrame>
        <p:nvGraphicFramePr>
          <p:cNvPr id="146" name="Table 145">
            <a:extLst>
              <a:ext uri="{FF2B5EF4-FFF2-40B4-BE49-F238E27FC236}">
                <a16:creationId xmlns:a16="http://schemas.microsoft.com/office/drawing/2014/main" id="{2569735C-2362-9299-B2AA-CAEF76850A08}"/>
              </a:ext>
            </a:extLst>
          </p:cNvPr>
          <p:cNvGraphicFramePr>
            <a:graphicFrameLocks noGrp="1"/>
          </p:cNvGraphicFramePr>
          <p:nvPr>
            <p:extLst>
              <p:ext uri="{D42A27DB-BD31-4B8C-83A1-F6EECF244321}">
                <p14:modId xmlns:p14="http://schemas.microsoft.com/office/powerpoint/2010/main" val="1499230013"/>
              </p:ext>
            </p:extLst>
          </p:nvPr>
        </p:nvGraphicFramePr>
        <p:xfrm>
          <a:off x="283943" y="2085266"/>
          <a:ext cx="10944450" cy="2865120"/>
        </p:xfrm>
        <a:graphic>
          <a:graphicData uri="http://schemas.openxmlformats.org/drawingml/2006/table">
            <a:tbl>
              <a:tblPr firstRow="1" bandRow="1">
                <a:tableStyleId>{5C22544A-7EE6-4342-B048-85BDC9FD1C3A}</a:tableStyleId>
              </a:tblPr>
              <a:tblGrid>
                <a:gridCol w="1824075">
                  <a:extLst>
                    <a:ext uri="{9D8B030D-6E8A-4147-A177-3AD203B41FA5}">
                      <a16:colId xmlns:a16="http://schemas.microsoft.com/office/drawing/2014/main" val="424139268"/>
                    </a:ext>
                  </a:extLst>
                </a:gridCol>
                <a:gridCol w="1824075">
                  <a:extLst>
                    <a:ext uri="{9D8B030D-6E8A-4147-A177-3AD203B41FA5}">
                      <a16:colId xmlns:a16="http://schemas.microsoft.com/office/drawing/2014/main" val="1206443639"/>
                    </a:ext>
                  </a:extLst>
                </a:gridCol>
                <a:gridCol w="1824075">
                  <a:extLst>
                    <a:ext uri="{9D8B030D-6E8A-4147-A177-3AD203B41FA5}">
                      <a16:colId xmlns:a16="http://schemas.microsoft.com/office/drawing/2014/main" val="2308448410"/>
                    </a:ext>
                  </a:extLst>
                </a:gridCol>
                <a:gridCol w="1824075">
                  <a:extLst>
                    <a:ext uri="{9D8B030D-6E8A-4147-A177-3AD203B41FA5}">
                      <a16:colId xmlns:a16="http://schemas.microsoft.com/office/drawing/2014/main" val="35049351"/>
                    </a:ext>
                  </a:extLst>
                </a:gridCol>
                <a:gridCol w="1824075">
                  <a:extLst>
                    <a:ext uri="{9D8B030D-6E8A-4147-A177-3AD203B41FA5}">
                      <a16:colId xmlns:a16="http://schemas.microsoft.com/office/drawing/2014/main" val="3070301114"/>
                    </a:ext>
                  </a:extLst>
                </a:gridCol>
                <a:gridCol w="1824075">
                  <a:extLst>
                    <a:ext uri="{9D8B030D-6E8A-4147-A177-3AD203B41FA5}">
                      <a16:colId xmlns:a16="http://schemas.microsoft.com/office/drawing/2014/main" val="3106420091"/>
                    </a:ext>
                  </a:extLst>
                </a:gridCol>
              </a:tblGrid>
              <a:tr h="370840">
                <a:tc>
                  <a:txBody>
                    <a:bodyPr/>
                    <a:lstStyle/>
                    <a:p>
                      <a:r>
                        <a:rPr lang="nl-NL" dirty="0"/>
                        <a:t>DT</a:t>
                      </a:r>
                    </a:p>
                  </a:txBody>
                  <a:tcPr/>
                </a:tc>
                <a:tc>
                  <a:txBody>
                    <a:bodyPr/>
                    <a:lstStyle/>
                    <a:p>
                      <a:r>
                        <a:rPr lang="nl-NL" dirty="0" err="1"/>
                        <a:t>Silicon</a:t>
                      </a:r>
                      <a:r>
                        <a:rPr lang="nl-NL" dirty="0"/>
                        <a:t> - Closed [°C] </a:t>
                      </a:r>
                    </a:p>
                  </a:txBody>
                  <a:tcPr/>
                </a:tc>
                <a:tc>
                  <a:txBody>
                    <a:bodyPr/>
                    <a:lstStyle/>
                    <a:p>
                      <a:r>
                        <a:rPr lang="nl-NL" dirty="0" err="1"/>
                        <a:t>Glass</a:t>
                      </a:r>
                      <a:r>
                        <a:rPr lang="nl-NL" dirty="0"/>
                        <a:t> - Closed – </a:t>
                      </a:r>
                      <a:r>
                        <a:rPr lang="nl-NL" dirty="0" err="1"/>
                        <a:t>optimistic</a:t>
                      </a:r>
                      <a:r>
                        <a:rPr lang="nl-NL" dirty="0"/>
                        <a:t> [°C]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Glass</a:t>
                      </a:r>
                      <a:r>
                        <a:rPr lang="nl-NL" dirty="0"/>
                        <a:t> - Closed – </a:t>
                      </a:r>
                      <a:r>
                        <a:rPr lang="nl-NL" dirty="0" err="1"/>
                        <a:t>conservative</a:t>
                      </a:r>
                      <a:r>
                        <a:rPr lang="nl-NL" dirty="0"/>
                        <a:t> [°C]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Glass</a:t>
                      </a:r>
                      <a:r>
                        <a:rPr lang="nl-NL" dirty="0"/>
                        <a:t> – Open 3 </a:t>
                      </a:r>
                      <a:r>
                        <a:rPr lang="nl-NL" dirty="0" err="1"/>
                        <a:t>channels</a:t>
                      </a:r>
                      <a:r>
                        <a:rPr lang="nl-NL" dirty="0"/>
                        <a:t> [°C]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txBody>
                  <a:tcPr/>
                </a:tc>
                <a:extLst>
                  <a:ext uri="{0D108BD9-81ED-4DB2-BD59-A6C34878D82A}">
                    <a16:rowId xmlns:a16="http://schemas.microsoft.com/office/drawing/2014/main" val="297773003"/>
                  </a:ext>
                </a:extLst>
              </a:tr>
              <a:tr h="370840">
                <a:tc>
                  <a:txBody>
                    <a:bodyPr/>
                    <a:lstStyle/>
                    <a:p>
                      <a:r>
                        <a:rPr lang="nl-NL" dirty="0"/>
                        <a:t>Overhang</a:t>
                      </a:r>
                    </a:p>
                  </a:txBody>
                  <a:tcPr/>
                </a:tc>
                <a:tc>
                  <a:txBody>
                    <a:bodyPr/>
                    <a:lstStyle/>
                    <a:p>
                      <a:r>
                        <a:rPr lang="nl-NL" dirty="0"/>
                        <a:t>-</a:t>
                      </a:r>
                    </a:p>
                  </a:txBody>
                  <a:tcPr/>
                </a:tc>
                <a:tc>
                  <a:txBody>
                    <a:bodyPr/>
                    <a:lstStyle/>
                    <a:p>
                      <a:r>
                        <a:rPr lang="nl-NL" dirty="0"/>
                        <a:t>-</a:t>
                      </a:r>
                    </a:p>
                  </a:txBody>
                  <a:tcPr/>
                </a:tc>
                <a:tc>
                  <a:txBody>
                    <a:bodyPr/>
                    <a:lstStyle/>
                    <a:p>
                      <a:r>
                        <a:rPr lang="nl-NL" dirty="0"/>
                        <a:t>-</a:t>
                      </a:r>
                    </a:p>
                  </a:txBody>
                  <a:tcPr/>
                </a:tc>
                <a:tc>
                  <a:txBody>
                    <a:bodyPr/>
                    <a:lstStyle/>
                    <a:p>
                      <a:r>
                        <a:rPr lang="nl-NL" dirty="0"/>
                        <a:t>1,5</a:t>
                      </a:r>
                    </a:p>
                  </a:txBody>
                  <a:tcPr/>
                </a:tc>
                <a:tc>
                  <a:txBody>
                    <a:bodyPr/>
                    <a:lstStyle/>
                    <a:p>
                      <a:endParaRPr lang="nl-NL" dirty="0"/>
                    </a:p>
                  </a:txBody>
                  <a:tcPr/>
                </a:tc>
                <a:extLst>
                  <a:ext uri="{0D108BD9-81ED-4DB2-BD59-A6C34878D82A}">
                    <a16:rowId xmlns:a16="http://schemas.microsoft.com/office/drawing/2014/main" val="2683772323"/>
                  </a:ext>
                </a:extLst>
              </a:tr>
              <a:tr h="370840">
                <a:tc>
                  <a:txBody>
                    <a:bodyPr/>
                    <a:lstStyle/>
                    <a:p>
                      <a:r>
                        <a:rPr lang="nl-NL" dirty="0"/>
                        <a:t>Sensor</a:t>
                      </a:r>
                    </a:p>
                  </a:txBody>
                  <a:tcPr/>
                </a:tc>
                <a:tc>
                  <a:txBody>
                    <a:bodyPr/>
                    <a:lstStyle/>
                    <a:p>
                      <a:r>
                        <a:rPr lang="nl-NL" dirty="0"/>
                        <a:t>0,1</a:t>
                      </a:r>
                    </a:p>
                  </a:txBody>
                  <a:tcPr/>
                </a:tc>
                <a:tc>
                  <a:txBody>
                    <a:bodyPr/>
                    <a:lstStyle/>
                    <a:p>
                      <a:r>
                        <a:rPr lang="nl-NL" dirty="0"/>
                        <a:t>0,1</a:t>
                      </a:r>
                    </a:p>
                  </a:txBody>
                  <a:tcPr/>
                </a:tc>
                <a:tc>
                  <a:txBody>
                    <a:bodyPr/>
                    <a:lstStyle/>
                    <a:p>
                      <a:r>
                        <a:rPr lang="nl-NL" dirty="0"/>
                        <a:t>0,1</a:t>
                      </a:r>
                    </a:p>
                  </a:txBody>
                  <a:tcPr/>
                </a:tc>
                <a:tc>
                  <a:txBody>
                    <a:bodyPr/>
                    <a:lstStyle/>
                    <a:p>
                      <a:r>
                        <a:rPr lang="nl-NL" dirty="0"/>
                        <a:t>0,3</a:t>
                      </a:r>
                    </a:p>
                  </a:txBody>
                  <a:tcPr/>
                </a:tc>
                <a:tc>
                  <a:txBody>
                    <a:bodyPr/>
                    <a:lstStyle/>
                    <a:p>
                      <a:endParaRPr lang="nl-NL" dirty="0"/>
                    </a:p>
                  </a:txBody>
                  <a:tcPr/>
                </a:tc>
                <a:extLst>
                  <a:ext uri="{0D108BD9-81ED-4DB2-BD59-A6C34878D82A}">
                    <a16:rowId xmlns:a16="http://schemas.microsoft.com/office/drawing/2014/main" val="2124236301"/>
                  </a:ext>
                </a:extLst>
              </a:tr>
              <a:tr h="370840">
                <a:tc>
                  <a:txBody>
                    <a:bodyPr/>
                    <a:lstStyle/>
                    <a:p>
                      <a:r>
                        <a:rPr lang="nl-NL" dirty="0" err="1"/>
                        <a:t>Glue</a:t>
                      </a:r>
                      <a:endParaRPr lang="nl-NL" dirty="0"/>
                    </a:p>
                  </a:txBody>
                  <a:tcPr/>
                </a:tc>
                <a:tc>
                  <a:txBody>
                    <a:bodyPr/>
                    <a:lstStyle/>
                    <a:p>
                      <a:r>
                        <a:rPr lang="nl-NL" dirty="0"/>
                        <a:t>1,4</a:t>
                      </a:r>
                    </a:p>
                  </a:txBody>
                  <a:tcPr/>
                </a:tc>
                <a:tc>
                  <a:txBody>
                    <a:bodyPr/>
                    <a:lstStyle/>
                    <a:p>
                      <a:r>
                        <a:rPr lang="nl-NL" dirty="0"/>
                        <a:t>1,4</a:t>
                      </a:r>
                    </a:p>
                  </a:txBody>
                  <a:tcPr/>
                </a:tc>
                <a:tc>
                  <a:txBody>
                    <a:bodyPr/>
                    <a:lstStyle/>
                    <a:p>
                      <a:r>
                        <a:rPr lang="nl-NL" dirty="0"/>
                        <a:t>1,4</a:t>
                      </a:r>
                    </a:p>
                  </a:txBody>
                  <a:tcPr/>
                </a:tc>
                <a:tc>
                  <a:txBody>
                    <a:bodyPr/>
                    <a:lstStyle/>
                    <a:p>
                      <a:r>
                        <a:rPr lang="nl-NL" dirty="0"/>
                        <a:t>5,7</a:t>
                      </a:r>
                    </a:p>
                  </a:txBody>
                  <a:tcPr/>
                </a:tc>
                <a:tc>
                  <a:txBody>
                    <a:bodyPr/>
                    <a:lstStyle/>
                    <a:p>
                      <a:endParaRPr lang="nl-NL" dirty="0"/>
                    </a:p>
                  </a:txBody>
                  <a:tcPr/>
                </a:tc>
                <a:extLst>
                  <a:ext uri="{0D108BD9-81ED-4DB2-BD59-A6C34878D82A}">
                    <a16:rowId xmlns:a16="http://schemas.microsoft.com/office/drawing/2014/main" val="1431334320"/>
                  </a:ext>
                </a:extLst>
              </a:tr>
              <a:tr h="370840">
                <a:tc>
                  <a:txBody>
                    <a:bodyPr/>
                    <a:lstStyle/>
                    <a:p>
                      <a:r>
                        <a:rPr lang="nl-NL" dirty="0" err="1"/>
                        <a:t>Substrate</a:t>
                      </a:r>
                      <a:endParaRPr lang="nl-NL" dirty="0"/>
                    </a:p>
                  </a:txBody>
                  <a:tcPr/>
                </a:tc>
                <a:tc>
                  <a:txBody>
                    <a:bodyPr/>
                    <a:lstStyle/>
                    <a:p>
                      <a:r>
                        <a:rPr lang="nl-NL" dirty="0"/>
                        <a:t>0,04</a:t>
                      </a:r>
                    </a:p>
                  </a:txBody>
                  <a:tcPr/>
                </a:tc>
                <a:tc>
                  <a:txBody>
                    <a:bodyPr/>
                    <a:lstStyle/>
                    <a:p>
                      <a:r>
                        <a:rPr lang="nl-NL" dirty="0"/>
                        <a:t>4,2</a:t>
                      </a:r>
                    </a:p>
                  </a:txBody>
                  <a:tcPr/>
                </a:tc>
                <a:tc>
                  <a:txBody>
                    <a:bodyPr/>
                    <a:lstStyle/>
                    <a:p>
                      <a:r>
                        <a:rPr lang="nl-NL" b="1" dirty="0">
                          <a:solidFill>
                            <a:srgbClr val="FF0000"/>
                          </a:solidFill>
                        </a:rPr>
                        <a:t>20,8</a:t>
                      </a:r>
                    </a:p>
                  </a:txBody>
                  <a:tcPr/>
                </a:tc>
                <a:tc>
                  <a:txBody>
                    <a:bodyPr/>
                    <a:lstStyle/>
                    <a:p>
                      <a:r>
                        <a:rPr lang="nl-NL" b="1" dirty="0">
                          <a:solidFill>
                            <a:srgbClr val="FF0000"/>
                          </a:solidFill>
                        </a:rPr>
                        <a:t>23,8</a:t>
                      </a:r>
                    </a:p>
                  </a:txBody>
                  <a:tcPr/>
                </a:tc>
                <a:tc>
                  <a:txBody>
                    <a:bodyPr/>
                    <a:lstStyle/>
                    <a:p>
                      <a:endParaRPr lang="nl-NL" dirty="0"/>
                    </a:p>
                  </a:txBody>
                  <a:tcPr/>
                </a:tc>
                <a:extLst>
                  <a:ext uri="{0D108BD9-81ED-4DB2-BD59-A6C34878D82A}">
                    <a16:rowId xmlns:a16="http://schemas.microsoft.com/office/drawing/2014/main" val="2525025159"/>
                  </a:ext>
                </a:extLst>
              </a:tr>
              <a:tr h="370840">
                <a:tc>
                  <a:txBody>
                    <a:bodyPr/>
                    <a:lstStyle/>
                    <a:p>
                      <a:r>
                        <a:rPr lang="nl-NL" dirty="0" err="1"/>
                        <a:t>Coolant</a:t>
                      </a:r>
                      <a:endParaRPr lang="nl-NL" dirty="0"/>
                    </a:p>
                  </a:txBody>
                  <a:tcPr/>
                </a:tc>
                <a:tc>
                  <a:txBody>
                    <a:bodyPr/>
                    <a:lstStyle/>
                    <a:p>
                      <a:r>
                        <a:rPr lang="nl-NL" dirty="0"/>
                        <a:t>?</a:t>
                      </a:r>
                    </a:p>
                  </a:txBody>
                  <a:tcPr>
                    <a:solidFill>
                      <a:schemeClr val="accent2">
                        <a:lumMod val="60000"/>
                        <a:lumOff val="40000"/>
                      </a:schemeClr>
                    </a:solidFill>
                  </a:tcPr>
                </a:tc>
                <a:tc>
                  <a:txBody>
                    <a:bodyPr/>
                    <a:lstStyle/>
                    <a:p>
                      <a:endParaRPr lang="nl-NL" dirty="0"/>
                    </a:p>
                  </a:txBody>
                  <a:tcPr>
                    <a:solidFill>
                      <a:schemeClr val="accent2">
                        <a:lumMod val="60000"/>
                        <a:lumOff val="40000"/>
                      </a:schemeClr>
                    </a:solidFill>
                  </a:tcPr>
                </a:tc>
                <a:tc>
                  <a:txBody>
                    <a:bodyPr/>
                    <a:lstStyle/>
                    <a:p>
                      <a:endParaRPr lang="nl-NL" dirty="0"/>
                    </a:p>
                  </a:txBody>
                  <a:tcPr>
                    <a:solidFill>
                      <a:schemeClr val="accent2">
                        <a:lumMod val="60000"/>
                        <a:lumOff val="40000"/>
                      </a:schemeClr>
                    </a:solidFill>
                  </a:tcPr>
                </a:tc>
                <a:tc>
                  <a:txBody>
                    <a:bodyPr/>
                    <a:lstStyle/>
                    <a:p>
                      <a:endParaRPr lang="nl-NL" dirty="0"/>
                    </a:p>
                  </a:txBody>
                  <a:tcPr>
                    <a:solidFill>
                      <a:schemeClr val="accent2">
                        <a:lumMod val="60000"/>
                        <a:lumOff val="40000"/>
                      </a:schemeClr>
                    </a:solidFill>
                  </a:tcPr>
                </a:tc>
                <a:tc>
                  <a:txBody>
                    <a:bodyPr/>
                    <a:lstStyle/>
                    <a:p>
                      <a:endParaRPr lang="nl-NL" dirty="0"/>
                    </a:p>
                  </a:txBody>
                  <a:tcPr>
                    <a:solidFill>
                      <a:schemeClr val="accent2">
                        <a:lumMod val="60000"/>
                        <a:lumOff val="40000"/>
                      </a:schemeClr>
                    </a:solidFill>
                  </a:tcPr>
                </a:tc>
                <a:extLst>
                  <a:ext uri="{0D108BD9-81ED-4DB2-BD59-A6C34878D82A}">
                    <a16:rowId xmlns:a16="http://schemas.microsoft.com/office/drawing/2014/main" val="753975907"/>
                  </a:ext>
                </a:extLst>
              </a:tr>
              <a:tr h="370840">
                <a:tc>
                  <a:txBody>
                    <a:bodyPr/>
                    <a:lstStyle/>
                    <a:p>
                      <a:r>
                        <a:rPr lang="nl-NL" dirty="0"/>
                        <a:t>Total</a:t>
                      </a:r>
                    </a:p>
                  </a:txBody>
                  <a:tcPr/>
                </a:tc>
                <a:tc>
                  <a:txBody>
                    <a:bodyPr/>
                    <a:lstStyle/>
                    <a:p>
                      <a:r>
                        <a:rPr lang="nl-NL" dirty="0"/>
                        <a:t>1,6</a:t>
                      </a:r>
                    </a:p>
                  </a:txBody>
                  <a:tcPr/>
                </a:tc>
                <a:tc>
                  <a:txBody>
                    <a:bodyPr/>
                    <a:lstStyle/>
                    <a:p>
                      <a:r>
                        <a:rPr lang="nl-NL" dirty="0"/>
                        <a:t>5,7</a:t>
                      </a:r>
                    </a:p>
                  </a:txBody>
                  <a:tcPr/>
                </a:tc>
                <a:tc>
                  <a:txBody>
                    <a:bodyPr/>
                    <a:lstStyle/>
                    <a:p>
                      <a:r>
                        <a:rPr lang="nl-NL" b="1" dirty="0">
                          <a:solidFill>
                            <a:srgbClr val="FF0000"/>
                          </a:solidFill>
                        </a:rPr>
                        <a:t>22,3</a:t>
                      </a:r>
                    </a:p>
                  </a:txBody>
                  <a:tcPr/>
                </a:tc>
                <a:tc>
                  <a:txBody>
                    <a:bodyPr/>
                    <a:lstStyle/>
                    <a:p>
                      <a:r>
                        <a:rPr lang="nl-NL" b="1" dirty="0">
                          <a:solidFill>
                            <a:srgbClr val="FF0000"/>
                          </a:solidFill>
                        </a:rPr>
                        <a:t>31,3</a:t>
                      </a:r>
                    </a:p>
                  </a:txBody>
                  <a:tcPr/>
                </a:tc>
                <a:tc>
                  <a:txBody>
                    <a:bodyPr/>
                    <a:lstStyle/>
                    <a:p>
                      <a:endParaRPr lang="nl-NL" dirty="0"/>
                    </a:p>
                  </a:txBody>
                  <a:tcPr/>
                </a:tc>
                <a:extLst>
                  <a:ext uri="{0D108BD9-81ED-4DB2-BD59-A6C34878D82A}">
                    <a16:rowId xmlns:a16="http://schemas.microsoft.com/office/drawing/2014/main" val="3139974833"/>
                  </a:ext>
                </a:extLst>
              </a:tr>
            </a:tbl>
          </a:graphicData>
        </a:graphic>
      </p:graphicFrame>
      <p:grpSp>
        <p:nvGrpSpPr>
          <p:cNvPr id="34" name="Group 33">
            <a:extLst>
              <a:ext uri="{FF2B5EF4-FFF2-40B4-BE49-F238E27FC236}">
                <a16:creationId xmlns:a16="http://schemas.microsoft.com/office/drawing/2014/main" id="{6EC77DF2-34AC-04E1-CBE5-728CEE87A4AB}"/>
              </a:ext>
            </a:extLst>
          </p:cNvPr>
          <p:cNvGrpSpPr/>
          <p:nvPr/>
        </p:nvGrpSpPr>
        <p:grpSpPr>
          <a:xfrm>
            <a:off x="4270676" y="5103623"/>
            <a:ext cx="831163" cy="418244"/>
            <a:chOff x="-69362" y="2606507"/>
            <a:chExt cx="2787073" cy="1402463"/>
          </a:xfrm>
        </p:grpSpPr>
        <p:sp>
          <p:nvSpPr>
            <p:cNvPr id="91" name="Rectangle 90">
              <a:extLst>
                <a:ext uri="{FF2B5EF4-FFF2-40B4-BE49-F238E27FC236}">
                  <a16:creationId xmlns:a16="http://schemas.microsoft.com/office/drawing/2014/main" id="{09E74E43-A473-EA4C-CC38-6E2683E63A71}"/>
                </a:ext>
              </a:extLst>
            </p:cNvPr>
            <p:cNvSpPr/>
            <p:nvPr/>
          </p:nvSpPr>
          <p:spPr>
            <a:xfrm>
              <a:off x="-53198" y="3144525"/>
              <a:ext cx="2738583" cy="110837"/>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tangle 91">
              <a:extLst>
                <a:ext uri="{FF2B5EF4-FFF2-40B4-BE49-F238E27FC236}">
                  <a16:creationId xmlns:a16="http://schemas.microsoft.com/office/drawing/2014/main" id="{D9E35AE7-03F8-223D-7405-D05C24E82083}"/>
                </a:ext>
              </a:extLst>
            </p:cNvPr>
            <p:cNvSpPr/>
            <p:nvPr/>
          </p:nvSpPr>
          <p:spPr>
            <a:xfrm>
              <a:off x="-53198" y="3477035"/>
              <a:ext cx="2770909" cy="5319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tangle: Rounded Corners 92">
              <a:extLst>
                <a:ext uri="{FF2B5EF4-FFF2-40B4-BE49-F238E27FC236}">
                  <a16:creationId xmlns:a16="http://schemas.microsoft.com/office/drawing/2014/main" id="{8630E8AB-B945-B427-6E03-D0E79EB60BA8}"/>
                </a:ext>
              </a:extLst>
            </p:cNvPr>
            <p:cNvSpPr/>
            <p:nvPr/>
          </p:nvSpPr>
          <p:spPr>
            <a:xfrm>
              <a:off x="-69362" y="3264599"/>
              <a:ext cx="2770909" cy="212436"/>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tangle 93">
              <a:extLst>
                <a:ext uri="{FF2B5EF4-FFF2-40B4-BE49-F238E27FC236}">
                  <a16:creationId xmlns:a16="http://schemas.microsoft.com/office/drawing/2014/main" id="{3D6D0A38-A764-7464-96B3-2FFCEF49C915}"/>
                </a:ext>
              </a:extLst>
            </p:cNvPr>
            <p:cNvSpPr/>
            <p:nvPr/>
          </p:nvSpPr>
          <p:spPr>
            <a:xfrm>
              <a:off x="99209" y="3600571"/>
              <a:ext cx="314037" cy="28632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tangle 94">
              <a:extLst>
                <a:ext uri="{FF2B5EF4-FFF2-40B4-BE49-F238E27FC236}">
                  <a16:creationId xmlns:a16="http://schemas.microsoft.com/office/drawing/2014/main" id="{F0E8E553-21CA-A14C-7BDF-3A0363E5C953}"/>
                </a:ext>
              </a:extLst>
            </p:cNvPr>
            <p:cNvSpPr/>
            <p:nvPr/>
          </p:nvSpPr>
          <p:spPr>
            <a:xfrm>
              <a:off x="553282" y="3599838"/>
              <a:ext cx="314037" cy="28632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6" name="Group 95">
              <a:extLst>
                <a:ext uri="{FF2B5EF4-FFF2-40B4-BE49-F238E27FC236}">
                  <a16:creationId xmlns:a16="http://schemas.microsoft.com/office/drawing/2014/main" id="{0CD4D3B1-650A-5141-5A3A-DF2EB124F4F0}"/>
                </a:ext>
              </a:extLst>
            </p:cNvPr>
            <p:cNvGrpSpPr/>
            <p:nvPr/>
          </p:nvGrpSpPr>
          <p:grpSpPr>
            <a:xfrm>
              <a:off x="534467" y="2606507"/>
              <a:ext cx="1730656" cy="538018"/>
              <a:chOff x="742572" y="708339"/>
              <a:chExt cx="1730656" cy="538018"/>
            </a:xfrm>
          </p:grpSpPr>
          <p:cxnSp>
            <p:nvCxnSpPr>
              <p:cNvPr id="103" name="Straight Arrow Connector 102">
                <a:extLst>
                  <a:ext uri="{FF2B5EF4-FFF2-40B4-BE49-F238E27FC236}">
                    <a16:creationId xmlns:a16="http://schemas.microsoft.com/office/drawing/2014/main" id="{512F894B-9FBB-6D48-AE5F-3F0CB45CCC1E}"/>
                  </a:ext>
                </a:extLst>
              </p:cNvPr>
              <p:cNvCxnSpPr/>
              <p:nvPr/>
            </p:nvCxnSpPr>
            <p:spPr>
              <a:xfrm>
                <a:off x="742572" y="708339"/>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E2D1619-57C4-1FD6-53B8-24922560559C}"/>
                  </a:ext>
                </a:extLst>
              </p:cNvPr>
              <p:cNvCxnSpPr/>
              <p:nvPr/>
            </p:nvCxnSpPr>
            <p:spPr>
              <a:xfrm>
                <a:off x="1278283" y="708340"/>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EEC9C7A-0538-A066-F96B-28F71DBEED50}"/>
                  </a:ext>
                </a:extLst>
              </p:cNvPr>
              <p:cNvCxnSpPr/>
              <p:nvPr/>
            </p:nvCxnSpPr>
            <p:spPr>
              <a:xfrm>
                <a:off x="1856707" y="708339"/>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AE6D8EC7-308D-7C88-FE0F-E9D17786A9BA}"/>
                  </a:ext>
                </a:extLst>
              </p:cNvPr>
              <p:cNvCxnSpPr/>
              <p:nvPr/>
            </p:nvCxnSpPr>
            <p:spPr>
              <a:xfrm>
                <a:off x="2473228" y="708339"/>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A9FBFD99-1508-E6AB-AEE1-E5B784B6ACD8}"/>
                </a:ext>
              </a:extLst>
            </p:cNvPr>
            <p:cNvSpPr/>
            <p:nvPr/>
          </p:nvSpPr>
          <p:spPr>
            <a:xfrm>
              <a:off x="998536" y="3600571"/>
              <a:ext cx="314037" cy="28632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9" name="Rectangle 98">
              <a:extLst>
                <a:ext uri="{FF2B5EF4-FFF2-40B4-BE49-F238E27FC236}">
                  <a16:creationId xmlns:a16="http://schemas.microsoft.com/office/drawing/2014/main" id="{B8C970C5-5138-5AB5-1216-C82E9DE8C479}"/>
                </a:ext>
              </a:extLst>
            </p:cNvPr>
            <p:cNvSpPr/>
            <p:nvPr/>
          </p:nvSpPr>
          <p:spPr>
            <a:xfrm>
              <a:off x="1452609" y="3599838"/>
              <a:ext cx="314037" cy="28632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0" name="Rectangle 99">
              <a:extLst>
                <a:ext uri="{FF2B5EF4-FFF2-40B4-BE49-F238E27FC236}">
                  <a16:creationId xmlns:a16="http://schemas.microsoft.com/office/drawing/2014/main" id="{321DC53C-6A45-90E0-5EEF-BFC21A1759E8}"/>
                </a:ext>
              </a:extLst>
            </p:cNvPr>
            <p:cNvSpPr/>
            <p:nvPr/>
          </p:nvSpPr>
          <p:spPr>
            <a:xfrm>
              <a:off x="1858123" y="3599472"/>
              <a:ext cx="314037" cy="28632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1" name="Rectangle 100">
              <a:extLst>
                <a:ext uri="{FF2B5EF4-FFF2-40B4-BE49-F238E27FC236}">
                  <a16:creationId xmlns:a16="http://schemas.microsoft.com/office/drawing/2014/main" id="{6A91B830-9F01-0AAF-F0E9-8587F3709229}"/>
                </a:ext>
              </a:extLst>
            </p:cNvPr>
            <p:cNvSpPr/>
            <p:nvPr/>
          </p:nvSpPr>
          <p:spPr>
            <a:xfrm>
              <a:off x="2312196" y="3598739"/>
              <a:ext cx="314037" cy="28632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8" name="Group 127">
            <a:extLst>
              <a:ext uri="{FF2B5EF4-FFF2-40B4-BE49-F238E27FC236}">
                <a16:creationId xmlns:a16="http://schemas.microsoft.com/office/drawing/2014/main" id="{07A550AE-9C95-2977-0B18-B13E6B8B7B20}"/>
              </a:ext>
            </a:extLst>
          </p:cNvPr>
          <p:cNvGrpSpPr/>
          <p:nvPr/>
        </p:nvGrpSpPr>
        <p:grpSpPr>
          <a:xfrm>
            <a:off x="5783770" y="5112471"/>
            <a:ext cx="826401" cy="419330"/>
            <a:chOff x="5793296" y="4973779"/>
            <a:chExt cx="826401" cy="419330"/>
          </a:xfrm>
        </p:grpSpPr>
        <p:sp>
          <p:nvSpPr>
            <p:cNvPr id="108" name="Rectangle 107">
              <a:extLst>
                <a:ext uri="{FF2B5EF4-FFF2-40B4-BE49-F238E27FC236}">
                  <a16:creationId xmlns:a16="http://schemas.microsoft.com/office/drawing/2014/main" id="{B59F5383-3D44-25F5-9035-03E376DA5644}"/>
                </a:ext>
              </a:extLst>
            </p:cNvPr>
            <p:cNvSpPr/>
            <p:nvPr/>
          </p:nvSpPr>
          <p:spPr>
            <a:xfrm>
              <a:off x="5798116" y="5134227"/>
              <a:ext cx="816702" cy="33054"/>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9" name="Rectangle 108">
              <a:extLst>
                <a:ext uri="{FF2B5EF4-FFF2-40B4-BE49-F238E27FC236}">
                  <a16:creationId xmlns:a16="http://schemas.microsoft.com/office/drawing/2014/main" id="{E71EC928-8478-0AF1-D7D4-6A71D59DED43}"/>
                </a:ext>
              </a:extLst>
            </p:cNvPr>
            <p:cNvSpPr/>
            <p:nvPr/>
          </p:nvSpPr>
          <p:spPr>
            <a:xfrm>
              <a:off x="5843509" y="5233389"/>
              <a:ext cx="9604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0" name="Rectangle: Rounded Corners 109">
              <a:extLst>
                <a:ext uri="{FF2B5EF4-FFF2-40B4-BE49-F238E27FC236}">
                  <a16:creationId xmlns:a16="http://schemas.microsoft.com/office/drawing/2014/main" id="{93F84915-4BF7-F71E-67F2-75750B3BA080}"/>
                </a:ext>
              </a:extLst>
            </p:cNvPr>
            <p:cNvSpPr/>
            <p:nvPr/>
          </p:nvSpPr>
          <p:spPr>
            <a:xfrm>
              <a:off x="5793296" y="5170036"/>
              <a:ext cx="826343" cy="63353"/>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1" name="Rectangle 110">
              <a:extLst>
                <a:ext uri="{FF2B5EF4-FFF2-40B4-BE49-F238E27FC236}">
                  <a16:creationId xmlns:a16="http://schemas.microsoft.com/office/drawing/2014/main" id="{34C10886-BA76-C1E1-7D93-5B4B1277E6CD}"/>
                </a:ext>
              </a:extLst>
            </p:cNvPr>
            <p:cNvSpPr/>
            <p:nvPr/>
          </p:nvSpPr>
          <p:spPr>
            <a:xfrm>
              <a:off x="5843567" y="5277373"/>
              <a:ext cx="93652" cy="8538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2" name="Rectangle 111">
              <a:extLst>
                <a:ext uri="{FF2B5EF4-FFF2-40B4-BE49-F238E27FC236}">
                  <a16:creationId xmlns:a16="http://schemas.microsoft.com/office/drawing/2014/main" id="{04926A8B-C05B-AAEC-3837-B832B490E82E}"/>
                </a:ext>
              </a:extLst>
            </p:cNvPr>
            <p:cNvSpPr/>
            <p:nvPr/>
          </p:nvSpPr>
          <p:spPr>
            <a:xfrm>
              <a:off x="5978981" y="5277154"/>
              <a:ext cx="93652" cy="8538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3" name="Group 112">
              <a:extLst>
                <a:ext uri="{FF2B5EF4-FFF2-40B4-BE49-F238E27FC236}">
                  <a16:creationId xmlns:a16="http://schemas.microsoft.com/office/drawing/2014/main" id="{2BA53534-5DCB-D5D5-CB0D-12AF0AC80567}"/>
                </a:ext>
              </a:extLst>
            </p:cNvPr>
            <p:cNvGrpSpPr/>
            <p:nvPr/>
          </p:nvGrpSpPr>
          <p:grpSpPr>
            <a:xfrm>
              <a:off x="5973370" y="4973779"/>
              <a:ext cx="516118" cy="160448"/>
              <a:chOff x="742572" y="708339"/>
              <a:chExt cx="1730656" cy="538018"/>
            </a:xfrm>
          </p:grpSpPr>
          <p:cxnSp>
            <p:nvCxnSpPr>
              <p:cNvPr id="118" name="Straight Arrow Connector 117">
                <a:extLst>
                  <a:ext uri="{FF2B5EF4-FFF2-40B4-BE49-F238E27FC236}">
                    <a16:creationId xmlns:a16="http://schemas.microsoft.com/office/drawing/2014/main" id="{40E3BDE1-E567-E149-E4BB-DD8D6F0AF54B}"/>
                  </a:ext>
                </a:extLst>
              </p:cNvPr>
              <p:cNvCxnSpPr/>
              <p:nvPr/>
            </p:nvCxnSpPr>
            <p:spPr>
              <a:xfrm>
                <a:off x="742572" y="708339"/>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C35DC677-11E8-15D1-8826-079A2E8E509D}"/>
                  </a:ext>
                </a:extLst>
              </p:cNvPr>
              <p:cNvCxnSpPr/>
              <p:nvPr/>
            </p:nvCxnSpPr>
            <p:spPr>
              <a:xfrm>
                <a:off x="1278283" y="708340"/>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F6E7B36-7436-4EBF-A5DF-F8B5AAEB8DA8}"/>
                  </a:ext>
                </a:extLst>
              </p:cNvPr>
              <p:cNvCxnSpPr/>
              <p:nvPr/>
            </p:nvCxnSpPr>
            <p:spPr>
              <a:xfrm>
                <a:off x="1856707" y="708339"/>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9C0B438F-6BB5-EB4E-157F-2ACFB4D753C7}"/>
                  </a:ext>
                </a:extLst>
              </p:cNvPr>
              <p:cNvCxnSpPr/>
              <p:nvPr/>
            </p:nvCxnSpPr>
            <p:spPr>
              <a:xfrm>
                <a:off x="2473228" y="708339"/>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14" name="Rectangle 113">
              <a:extLst>
                <a:ext uri="{FF2B5EF4-FFF2-40B4-BE49-F238E27FC236}">
                  <a16:creationId xmlns:a16="http://schemas.microsoft.com/office/drawing/2014/main" id="{5BF1A8C5-A2B2-50B6-75CC-06B38E322A18}"/>
                </a:ext>
              </a:extLst>
            </p:cNvPr>
            <p:cNvSpPr/>
            <p:nvPr/>
          </p:nvSpPr>
          <p:spPr>
            <a:xfrm>
              <a:off x="6111765" y="5277373"/>
              <a:ext cx="93652" cy="8538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5" name="Rectangle 114">
              <a:extLst>
                <a:ext uri="{FF2B5EF4-FFF2-40B4-BE49-F238E27FC236}">
                  <a16:creationId xmlns:a16="http://schemas.microsoft.com/office/drawing/2014/main" id="{518DC87B-06B0-677E-8594-42A579BD3945}"/>
                </a:ext>
              </a:extLst>
            </p:cNvPr>
            <p:cNvSpPr/>
            <p:nvPr/>
          </p:nvSpPr>
          <p:spPr>
            <a:xfrm>
              <a:off x="6247179" y="5277154"/>
              <a:ext cx="93652" cy="8538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6" name="Rectangle 115">
              <a:extLst>
                <a:ext uri="{FF2B5EF4-FFF2-40B4-BE49-F238E27FC236}">
                  <a16:creationId xmlns:a16="http://schemas.microsoft.com/office/drawing/2014/main" id="{8CA17BFD-A3DC-5454-4D1E-CE237C9A5B86}"/>
                </a:ext>
              </a:extLst>
            </p:cNvPr>
            <p:cNvSpPr/>
            <p:nvPr/>
          </p:nvSpPr>
          <p:spPr>
            <a:xfrm>
              <a:off x="6368112" y="5277045"/>
              <a:ext cx="93652" cy="8538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7" name="Rectangle 116">
              <a:extLst>
                <a:ext uri="{FF2B5EF4-FFF2-40B4-BE49-F238E27FC236}">
                  <a16:creationId xmlns:a16="http://schemas.microsoft.com/office/drawing/2014/main" id="{0003ED14-4A13-A0C8-4332-CEDADB434530}"/>
                </a:ext>
              </a:extLst>
            </p:cNvPr>
            <p:cNvSpPr/>
            <p:nvPr/>
          </p:nvSpPr>
          <p:spPr>
            <a:xfrm>
              <a:off x="6503526" y="5279209"/>
              <a:ext cx="93652" cy="8538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2" name="Rectangle 121">
              <a:extLst>
                <a:ext uri="{FF2B5EF4-FFF2-40B4-BE49-F238E27FC236}">
                  <a16:creationId xmlns:a16="http://schemas.microsoft.com/office/drawing/2014/main" id="{0E19853C-7BBF-F2C2-2E91-18383A2C652C}"/>
                </a:ext>
              </a:extLst>
            </p:cNvPr>
            <p:cNvSpPr/>
            <p:nvPr/>
          </p:nvSpPr>
          <p:spPr>
            <a:xfrm>
              <a:off x="5978229" y="5236762"/>
              <a:ext cx="9604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3" name="Rectangle 122">
              <a:extLst>
                <a:ext uri="{FF2B5EF4-FFF2-40B4-BE49-F238E27FC236}">
                  <a16:creationId xmlns:a16="http://schemas.microsoft.com/office/drawing/2014/main" id="{2987856D-CAD8-C6C2-52A7-E654E8EF33CC}"/>
                </a:ext>
              </a:extLst>
            </p:cNvPr>
            <p:cNvSpPr/>
            <p:nvPr/>
          </p:nvSpPr>
          <p:spPr>
            <a:xfrm>
              <a:off x="6111255" y="5238561"/>
              <a:ext cx="9604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4" name="Rectangle 123">
              <a:extLst>
                <a:ext uri="{FF2B5EF4-FFF2-40B4-BE49-F238E27FC236}">
                  <a16:creationId xmlns:a16="http://schemas.microsoft.com/office/drawing/2014/main" id="{91395349-D761-F01E-3B8F-E24AEC9C2410}"/>
                </a:ext>
              </a:extLst>
            </p:cNvPr>
            <p:cNvSpPr/>
            <p:nvPr/>
          </p:nvSpPr>
          <p:spPr>
            <a:xfrm>
              <a:off x="6244549" y="5234457"/>
              <a:ext cx="9604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5" name="Rectangle 124">
              <a:extLst>
                <a:ext uri="{FF2B5EF4-FFF2-40B4-BE49-F238E27FC236}">
                  <a16:creationId xmlns:a16="http://schemas.microsoft.com/office/drawing/2014/main" id="{A064AB6A-CAD9-D2EE-6F5E-6B387EFBAF9D}"/>
                </a:ext>
              </a:extLst>
            </p:cNvPr>
            <p:cNvSpPr/>
            <p:nvPr/>
          </p:nvSpPr>
          <p:spPr>
            <a:xfrm>
              <a:off x="6367541" y="5234456"/>
              <a:ext cx="96049" cy="45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6" name="Rectangle 125">
              <a:extLst>
                <a:ext uri="{FF2B5EF4-FFF2-40B4-BE49-F238E27FC236}">
                  <a16:creationId xmlns:a16="http://schemas.microsoft.com/office/drawing/2014/main" id="{FAD821D7-F6D0-693C-497B-07AA026D0C40}"/>
                </a:ext>
              </a:extLst>
            </p:cNvPr>
            <p:cNvSpPr/>
            <p:nvPr/>
          </p:nvSpPr>
          <p:spPr>
            <a:xfrm>
              <a:off x="6501636" y="5233815"/>
              <a:ext cx="96049" cy="45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7" name="Rectangle 126">
              <a:extLst>
                <a:ext uri="{FF2B5EF4-FFF2-40B4-BE49-F238E27FC236}">
                  <a16:creationId xmlns:a16="http://schemas.microsoft.com/office/drawing/2014/main" id="{572A15CB-D41D-F2DC-9D1D-305D38E8C0DB}"/>
                </a:ext>
              </a:extLst>
            </p:cNvPr>
            <p:cNvSpPr/>
            <p:nvPr/>
          </p:nvSpPr>
          <p:spPr>
            <a:xfrm>
              <a:off x="5793354" y="5234475"/>
              <a:ext cx="826343" cy="1586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43" name="Group 142">
            <a:extLst>
              <a:ext uri="{FF2B5EF4-FFF2-40B4-BE49-F238E27FC236}">
                <a16:creationId xmlns:a16="http://schemas.microsoft.com/office/drawing/2014/main" id="{30C529DF-97E2-07D1-FD11-A2E982ACEB2D}"/>
              </a:ext>
            </a:extLst>
          </p:cNvPr>
          <p:cNvGrpSpPr/>
          <p:nvPr/>
        </p:nvGrpSpPr>
        <p:grpSpPr>
          <a:xfrm>
            <a:off x="7712480" y="5363233"/>
            <a:ext cx="832105" cy="196976"/>
            <a:chOff x="7320583" y="5435839"/>
            <a:chExt cx="1540247" cy="364608"/>
          </a:xfrm>
        </p:grpSpPr>
        <p:grpSp>
          <p:nvGrpSpPr>
            <p:cNvPr id="129" name="Group 128">
              <a:extLst>
                <a:ext uri="{FF2B5EF4-FFF2-40B4-BE49-F238E27FC236}">
                  <a16:creationId xmlns:a16="http://schemas.microsoft.com/office/drawing/2014/main" id="{9994A1AA-1234-79E5-FE54-3FA70CA4499F}"/>
                </a:ext>
              </a:extLst>
            </p:cNvPr>
            <p:cNvGrpSpPr/>
            <p:nvPr/>
          </p:nvGrpSpPr>
          <p:grpSpPr>
            <a:xfrm>
              <a:off x="7326493" y="5435839"/>
              <a:ext cx="1531895" cy="364608"/>
              <a:chOff x="9767742" y="3794496"/>
              <a:chExt cx="1531895" cy="364608"/>
            </a:xfrm>
          </p:grpSpPr>
          <p:sp>
            <p:nvSpPr>
              <p:cNvPr id="130" name="Rectangle 129">
                <a:extLst>
                  <a:ext uri="{FF2B5EF4-FFF2-40B4-BE49-F238E27FC236}">
                    <a16:creationId xmlns:a16="http://schemas.microsoft.com/office/drawing/2014/main" id="{EC0AAA36-9983-5247-21EA-A1799779A7D3}"/>
                  </a:ext>
                </a:extLst>
              </p:cNvPr>
              <p:cNvSpPr/>
              <p:nvPr/>
            </p:nvSpPr>
            <p:spPr>
              <a:xfrm>
                <a:off x="9767742" y="3794496"/>
                <a:ext cx="1531895" cy="10160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31" name="Group 130">
                <a:extLst>
                  <a:ext uri="{FF2B5EF4-FFF2-40B4-BE49-F238E27FC236}">
                    <a16:creationId xmlns:a16="http://schemas.microsoft.com/office/drawing/2014/main" id="{C302C84B-AF43-5DAF-2F2D-741A3EAF8A80}"/>
                  </a:ext>
                </a:extLst>
              </p:cNvPr>
              <p:cNvGrpSpPr/>
              <p:nvPr/>
            </p:nvGrpSpPr>
            <p:grpSpPr>
              <a:xfrm>
                <a:off x="9767743" y="3981327"/>
                <a:ext cx="208108" cy="177777"/>
                <a:chOff x="9767742" y="3457575"/>
                <a:chExt cx="821221" cy="701530"/>
              </a:xfrm>
            </p:grpSpPr>
            <p:sp>
              <p:nvSpPr>
                <p:cNvPr id="138" name="Rectangle 137">
                  <a:extLst>
                    <a:ext uri="{FF2B5EF4-FFF2-40B4-BE49-F238E27FC236}">
                      <a16:creationId xmlns:a16="http://schemas.microsoft.com/office/drawing/2014/main" id="{61DE57EA-CBA4-2F71-3FA1-E6A10136552F}"/>
                    </a:ext>
                  </a:extLst>
                </p:cNvPr>
                <p:cNvSpPr/>
                <p:nvPr/>
              </p:nvSpPr>
              <p:spPr>
                <a:xfrm>
                  <a:off x="9767742" y="3457575"/>
                  <a:ext cx="821221" cy="701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9" name="Rectangle 138">
                  <a:extLst>
                    <a:ext uri="{FF2B5EF4-FFF2-40B4-BE49-F238E27FC236}">
                      <a16:creationId xmlns:a16="http://schemas.microsoft.com/office/drawing/2014/main" id="{BE65E889-91A2-6D86-D228-C48E0A4F5211}"/>
                    </a:ext>
                  </a:extLst>
                </p:cNvPr>
                <p:cNvSpPr/>
                <p:nvPr/>
              </p:nvSpPr>
              <p:spPr>
                <a:xfrm>
                  <a:off x="9920148" y="3581111"/>
                  <a:ext cx="512366" cy="467156"/>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32" name="Group 131">
                <a:extLst>
                  <a:ext uri="{FF2B5EF4-FFF2-40B4-BE49-F238E27FC236}">
                    <a16:creationId xmlns:a16="http://schemas.microsoft.com/office/drawing/2014/main" id="{26DDD384-8A9E-0763-F46B-B95FD887FEF1}"/>
                  </a:ext>
                </a:extLst>
              </p:cNvPr>
              <p:cNvGrpSpPr/>
              <p:nvPr/>
            </p:nvGrpSpPr>
            <p:grpSpPr>
              <a:xfrm>
                <a:off x="10429635" y="3977358"/>
                <a:ext cx="208108" cy="177777"/>
                <a:chOff x="9767742" y="3457575"/>
                <a:chExt cx="821221" cy="701530"/>
              </a:xfrm>
            </p:grpSpPr>
            <p:sp>
              <p:nvSpPr>
                <p:cNvPr id="136" name="Rectangle 135">
                  <a:extLst>
                    <a:ext uri="{FF2B5EF4-FFF2-40B4-BE49-F238E27FC236}">
                      <a16:creationId xmlns:a16="http://schemas.microsoft.com/office/drawing/2014/main" id="{9E31CA36-8085-55F5-A7FF-55B08D73E2D7}"/>
                    </a:ext>
                  </a:extLst>
                </p:cNvPr>
                <p:cNvSpPr/>
                <p:nvPr/>
              </p:nvSpPr>
              <p:spPr>
                <a:xfrm>
                  <a:off x="9767742" y="3457575"/>
                  <a:ext cx="821221" cy="701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7" name="Rectangle 136">
                  <a:extLst>
                    <a:ext uri="{FF2B5EF4-FFF2-40B4-BE49-F238E27FC236}">
                      <a16:creationId xmlns:a16="http://schemas.microsoft.com/office/drawing/2014/main" id="{4A025694-9C56-4D73-8ED9-FA244DF38BDE}"/>
                    </a:ext>
                  </a:extLst>
                </p:cNvPr>
                <p:cNvSpPr/>
                <p:nvPr/>
              </p:nvSpPr>
              <p:spPr>
                <a:xfrm>
                  <a:off x="9920148" y="3581111"/>
                  <a:ext cx="512366" cy="467156"/>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33" name="Group 132">
                <a:extLst>
                  <a:ext uri="{FF2B5EF4-FFF2-40B4-BE49-F238E27FC236}">
                    <a16:creationId xmlns:a16="http://schemas.microsoft.com/office/drawing/2014/main" id="{8E0800DE-1EC0-AEB2-5E27-9ECBEF74FE76}"/>
                  </a:ext>
                </a:extLst>
              </p:cNvPr>
              <p:cNvGrpSpPr/>
              <p:nvPr/>
            </p:nvGrpSpPr>
            <p:grpSpPr>
              <a:xfrm>
                <a:off x="11091529" y="3981327"/>
                <a:ext cx="208108" cy="177777"/>
                <a:chOff x="9767742" y="3457575"/>
                <a:chExt cx="821221" cy="701530"/>
              </a:xfrm>
            </p:grpSpPr>
            <p:sp>
              <p:nvSpPr>
                <p:cNvPr id="134" name="Rectangle 133">
                  <a:extLst>
                    <a:ext uri="{FF2B5EF4-FFF2-40B4-BE49-F238E27FC236}">
                      <a16:creationId xmlns:a16="http://schemas.microsoft.com/office/drawing/2014/main" id="{605637F0-6279-F636-7595-003942B5A5C2}"/>
                    </a:ext>
                  </a:extLst>
                </p:cNvPr>
                <p:cNvSpPr/>
                <p:nvPr/>
              </p:nvSpPr>
              <p:spPr>
                <a:xfrm>
                  <a:off x="9767742" y="3457575"/>
                  <a:ext cx="821221" cy="701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5" name="Rectangle 134">
                  <a:extLst>
                    <a:ext uri="{FF2B5EF4-FFF2-40B4-BE49-F238E27FC236}">
                      <a16:creationId xmlns:a16="http://schemas.microsoft.com/office/drawing/2014/main" id="{47A78C36-A7C3-FA3A-25FE-C56E57F3498E}"/>
                    </a:ext>
                  </a:extLst>
                </p:cNvPr>
                <p:cNvSpPr/>
                <p:nvPr/>
              </p:nvSpPr>
              <p:spPr>
                <a:xfrm>
                  <a:off x="9920148" y="3581111"/>
                  <a:ext cx="512366" cy="467156"/>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
          <p:nvSpPr>
            <p:cNvPr id="140" name="Rectangle: Rounded Corners 139">
              <a:extLst>
                <a:ext uri="{FF2B5EF4-FFF2-40B4-BE49-F238E27FC236}">
                  <a16:creationId xmlns:a16="http://schemas.microsoft.com/office/drawing/2014/main" id="{95F7D1BF-CA6F-5E8F-0863-4DBA2F86BCD7}"/>
                </a:ext>
              </a:extLst>
            </p:cNvPr>
            <p:cNvSpPr/>
            <p:nvPr/>
          </p:nvSpPr>
          <p:spPr>
            <a:xfrm>
              <a:off x="7320583" y="5543072"/>
              <a:ext cx="214017" cy="74271"/>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1" name="Rectangle: Rounded Corners 140">
              <a:extLst>
                <a:ext uri="{FF2B5EF4-FFF2-40B4-BE49-F238E27FC236}">
                  <a16:creationId xmlns:a16="http://schemas.microsoft.com/office/drawing/2014/main" id="{92940B5B-06B1-BC8A-49CA-2ADBE9AB1406}"/>
                </a:ext>
              </a:extLst>
            </p:cNvPr>
            <p:cNvSpPr/>
            <p:nvPr/>
          </p:nvSpPr>
          <p:spPr>
            <a:xfrm>
              <a:off x="7982477" y="5538877"/>
              <a:ext cx="214017" cy="74271"/>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2" name="Rectangle: Rounded Corners 141">
              <a:extLst>
                <a:ext uri="{FF2B5EF4-FFF2-40B4-BE49-F238E27FC236}">
                  <a16:creationId xmlns:a16="http://schemas.microsoft.com/office/drawing/2014/main" id="{620726B3-1252-E50E-722A-E50DF6D8ECAB}"/>
                </a:ext>
              </a:extLst>
            </p:cNvPr>
            <p:cNvSpPr/>
            <p:nvPr/>
          </p:nvSpPr>
          <p:spPr>
            <a:xfrm>
              <a:off x="8646813" y="5544430"/>
              <a:ext cx="214017" cy="74271"/>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76" name="Content Placeholder 2">
            <a:extLst>
              <a:ext uri="{FF2B5EF4-FFF2-40B4-BE49-F238E27FC236}">
                <a16:creationId xmlns:a16="http://schemas.microsoft.com/office/drawing/2014/main" id="{8689A8FE-62D4-22FF-3265-A994E2115DCB}"/>
              </a:ext>
            </a:extLst>
          </p:cNvPr>
          <p:cNvSpPr txBox="1">
            <a:spLocks/>
          </p:cNvSpPr>
          <p:nvPr/>
        </p:nvSpPr>
        <p:spPr>
          <a:xfrm>
            <a:off x="174695" y="5601300"/>
            <a:ext cx="10756643" cy="1256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t>Conclusion</a:t>
            </a:r>
            <a:endParaRPr lang="nl-NL" dirty="0"/>
          </a:p>
          <a:p>
            <a:pPr lvl="1"/>
            <a:r>
              <a:rPr lang="nl-NL" dirty="0" err="1"/>
              <a:t>Glass</a:t>
            </a:r>
            <a:r>
              <a:rPr lang="nl-NL" dirty="0"/>
              <a:t> has a </a:t>
            </a:r>
            <a:r>
              <a:rPr lang="nl-NL" dirty="0" err="1"/>
              <a:t>poor</a:t>
            </a:r>
            <a:r>
              <a:rPr lang="nl-NL" dirty="0"/>
              <a:t> </a:t>
            </a:r>
            <a:r>
              <a:rPr lang="nl-NL" dirty="0" err="1"/>
              <a:t>thermal</a:t>
            </a:r>
            <a:r>
              <a:rPr lang="nl-NL" dirty="0"/>
              <a:t> </a:t>
            </a:r>
            <a:r>
              <a:rPr lang="nl-NL" dirty="0" err="1"/>
              <a:t>conductivity</a:t>
            </a:r>
            <a:r>
              <a:rPr lang="nl-NL" dirty="0"/>
              <a:t>, </a:t>
            </a:r>
            <a:r>
              <a:rPr lang="nl-NL" dirty="0" err="1"/>
              <a:t>which</a:t>
            </a:r>
            <a:r>
              <a:rPr lang="nl-NL" dirty="0"/>
              <a:t> </a:t>
            </a:r>
            <a:r>
              <a:rPr lang="nl-NL" dirty="0" err="1"/>
              <a:t>will</a:t>
            </a:r>
            <a:r>
              <a:rPr lang="nl-NL" dirty="0"/>
              <a:t> </a:t>
            </a:r>
            <a:r>
              <a:rPr lang="nl-NL" dirty="0" err="1"/>
              <a:t>influence</a:t>
            </a:r>
            <a:r>
              <a:rPr lang="nl-NL" dirty="0"/>
              <a:t> </a:t>
            </a:r>
            <a:r>
              <a:rPr lang="nl-NL" dirty="0" err="1"/>
              <a:t>the</a:t>
            </a:r>
            <a:r>
              <a:rPr lang="nl-NL" dirty="0"/>
              <a:t> DT </a:t>
            </a:r>
            <a:r>
              <a:rPr lang="nl-NL" dirty="0" err="1"/>
              <a:t>significantly</a:t>
            </a:r>
            <a:r>
              <a:rPr lang="nl-NL" dirty="0"/>
              <a:t>. </a:t>
            </a:r>
            <a:r>
              <a:rPr lang="nl-NL" dirty="0" err="1"/>
              <a:t>To</a:t>
            </a:r>
            <a:r>
              <a:rPr lang="nl-NL" dirty="0"/>
              <a:t> </a:t>
            </a:r>
            <a:r>
              <a:rPr lang="nl-NL" dirty="0" err="1"/>
              <a:t>mitigate</a:t>
            </a:r>
            <a:r>
              <a:rPr lang="nl-NL" dirty="0"/>
              <a:t>, </a:t>
            </a:r>
            <a:r>
              <a:rPr lang="nl-NL" dirty="0" err="1"/>
              <a:t>thin</a:t>
            </a:r>
            <a:r>
              <a:rPr lang="nl-NL" dirty="0"/>
              <a:t> </a:t>
            </a:r>
            <a:r>
              <a:rPr lang="nl-NL" dirty="0" err="1"/>
              <a:t>walls</a:t>
            </a:r>
            <a:r>
              <a:rPr lang="nl-NL" dirty="0"/>
              <a:t> </a:t>
            </a:r>
            <a:r>
              <a:rPr lang="nl-NL" dirty="0" err="1"/>
              <a:t>should</a:t>
            </a:r>
            <a:r>
              <a:rPr lang="nl-NL" dirty="0"/>
              <a:t> </a:t>
            </a:r>
            <a:r>
              <a:rPr lang="nl-NL" dirty="0" err="1"/>
              <a:t>be</a:t>
            </a:r>
            <a:r>
              <a:rPr lang="nl-NL" dirty="0"/>
              <a:t> </a:t>
            </a:r>
            <a:r>
              <a:rPr lang="nl-NL" dirty="0" err="1"/>
              <a:t>used</a:t>
            </a:r>
            <a:r>
              <a:rPr lang="nl-NL" dirty="0"/>
              <a:t>, </a:t>
            </a:r>
            <a:r>
              <a:rPr lang="nl-NL" dirty="0" err="1"/>
              <a:t>which</a:t>
            </a:r>
            <a:r>
              <a:rPr lang="nl-NL" dirty="0"/>
              <a:t> </a:t>
            </a:r>
            <a:r>
              <a:rPr lang="nl-NL" dirty="0" err="1"/>
              <a:t>might</a:t>
            </a:r>
            <a:r>
              <a:rPr lang="nl-NL" dirty="0"/>
              <a:t> lead </a:t>
            </a:r>
            <a:r>
              <a:rPr lang="nl-NL" dirty="0" err="1"/>
              <a:t>to</a:t>
            </a:r>
            <a:r>
              <a:rPr lang="nl-NL" dirty="0"/>
              <a:t> </a:t>
            </a:r>
            <a:r>
              <a:rPr lang="nl-NL" dirty="0" err="1"/>
              <a:t>strength</a:t>
            </a:r>
            <a:r>
              <a:rPr lang="nl-NL" dirty="0"/>
              <a:t> issues.</a:t>
            </a:r>
          </a:p>
        </p:txBody>
      </p:sp>
      <p:sp>
        <p:nvSpPr>
          <p:cNvPr id="16" name="Rectangle 15">
            <a:extLst>
              <a:ext uri="{FF2B5EF4-FFF2-40B4-BE49-F238E27FC236}">
                <a16:creationId xmlns:a16="http://schemas.microsoft.com/office/drawing/2014/main" id="{901A9BB4-F854-A4D5-89E1-0C5D5E2AA6CC}"/>
              </a:ext>
            </a:extLst>
          </p:cNvPr>
          <p:cNvSpPr/>
          <p:nvPr/>
        </p:nvSpPr>
        <p:spPr>
          <a:xfrm>
            <a:off x="3935073" y="2085266"/>
            <a:ext cx="3651294" cy="285972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31974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03BE-4DF1-5E70-D5BB-D0BD541B183F}"/>
              </a:ext>
            </a:extLst>
          </p:cNvPr>
          <p:cNvSpPr>
            <a:spLocks noGrp="1"/>
          </p:cNvSpPr>
          <p:nvPr>
            <p:ph type="title"/>
          </p:nvPr>
        </p:nvSpPr>
        <p:spPr>
          <a:xfrm>
            <a:off x="833154" y="0"/>
            <a:ext cx="5689767" cy="1325563"/>
          </a:xfrm>
        </p:spPr>
        <p:txBody>
          <a:bodyPr/>
          <a:lstStyle/>
          <a:p>
            <a:r>
              <a:rPr lang="nl-NL" dirty="0" err="1"/>
              <a:t>Glass</a:t>
            </a:r>
            <a:r>
              <a:rPr lang="nl-NL" dirty="0"/>
              <a:t> - </a:t>
            </a:r>
            <a:r>
              <a:rPr lang="nl-NL" dirty="0" err="1"/>
              <a:t>Strength</a:t>
            </a:r>
            <a:endParaRPr lang="nl-NL" dirty="0"/>
          </a:p>
        </p:txBody>
      </p:sp>
      <p:sp>
        <p:nvSpPr>
          <p:cNvPr id="3" name="Content Placeholder 2">
            <a:extLst>
              <a:ext uri="{FF2B5EF4-FFF2-40B4-BE49-F238E27FC236}">
                <a16:creationId xmlns:a16="http://schemas.microsoft.com/office/drawing/2014/main" id="{5B902EF8-ADAB-C910-45B5-913AA20D39DA}"/>
              </a:ext>
            </a:extLst>
          </p:cNvPr>
          <p:cNvSpPr>
            <a:spLocks noGrp="1"/>
          </p:cNvSpPr>
          <p:nvPr>
            <p:ph idx="1"/>
          </p:nvPr>
        </p:nvSpPr>
        <p:spPr>
          <a:xfrm>
            <a:off x="203872" y="1290819"/>
            <a:ext cx="5892128" cy="4351338"/>
          </a:xfrm>
        </p:spPr>
        <p:txBody>
          <a:bodyPr/>
          <a:lstStyle/>
          <a:p>
            <a:r>
              <a:rPr lang="nl-NL" dirty="0" err="1"/>
              <a:t>Strength</a:t>
            </a:r>
            <a:r>
              <a:rPr lang="nl-NL" dirty="0"/>
              <a:t> of </a:t>
            </a:r>
            <a:r>
              <a:rPr lang="nl-NL" dirty="0" err="1"/>
              <a:t>glass</a:t>
            </a:r>
            <a:r>
              <a:rPr lang="nl-NL" dirty="0"/>
              <a:t> is </a:t>
            </a:r>
            <a:r>
              <a:rPr lang="nl-NL" dirty="0" err="1"/>
              <a:t>not</a:t>
            </a:r>
            <a:r>
              <a:rPr lang="nl-NL" dirty="0"/>
              <a:t> a </a:t>
            </a:r>
            <a:r>
              <a:rPr lang="nl-NL" dirty="0" err="1"/>
              <a:t>material</a:t>
            </a:r>
            <a:r>
              <a:rPr lang="nl-NL" dirty="0"/>
              <a:t> constant, but a </a:t>
            </a:r>
            <a:r>
              <a:rPr lang="nl-NL" dirty="0" err="1"/>
              <a:t>statistical</a:t>
            </a:r>
            <a:r>
              <a:rPr lang="nl-NL" dirty="0"/>
              <a:t> </a:t>
            </a:r>
            <a:r>
              <a:rPr lang="nl-NL" dirty="0" err="1"/>
              <a:t>distribution</a:t>
            </a:r>
            <a:r>
              <a:rPr lang="nl-NL" dirty="0"/>
              <a:t> </a:t>
            </a:r>
            <a:r>
              <a:rPr lang="nl-NL" dirty="0" err="1"/>
              <a:t>dependent</a:t>
            </a:r>
            <a:r>
              <a:rPr lang="nl-NL" dirty="0"/>
              <a:t> on:</a:t>
            </a:r>
          </a:p>
          <a:p>
            <a:pPr lvl="1"/>
            <a:r>
              <a:rPr lang="nl-NL" dirty="0"/>
              <a:t>Surface defects, </a:t>
            </a:r>
            <a:r>
              <a:rPr lang="nl-NL" dirty="0" err="1"/>
              <a:t>condition</a:t>
            </a:r>
            <a:r>
              <a:rPr lang="nl-NL" dirty="0"/>
              <a:t> </a:t>
            </a:r>
            <a:r>
              <a:rPr lang="nl-NL" dirty="0" err="1"/>
              <a:t>during</a:t>
            </a:r>
            <a:r>
              <a:rPr lang="nl-NL" dirty="0"/>
              <a:t> </a:t>
            </a:r>
            <a:r>
              <a:rPr lang="nl-NL" dirty="0" err="1"/>
              <a:t>glass</a:t>
            </a:r>
            <a:r>
              <a:rPr lang="nl-NL" dirty="0"/>
              <a:t> processing, load, </a:t>
            </a:r>
            <a:r>
              <a:rPr lang="nl-NL" dirty="0" err="1"/>
              <a:t>environmental</a:t>
            </a:r>
            <a:r>
              <a:rPr lang="nl-NL" dirty="0"/>
              <a:t> </a:t>
            </a:r>
            <a:r>
              <a:rPr lang="nl-NL" dirty="0" err="1"/>
              <a:t>conditions</a:t>
            </a:r>
            <a:r>
              <a:rPr lang="nl-NL" dirty="0"/>
              <a:t>, etc.</a:t>
            </a:r>
          </a:p>
          <a:p>
            <a:r>
              <a:rPr lang="nl-NL" dirty="0"/>
              <a:t>Standards must </a:t>
            </a:r>
            <a:r>
              <a:rPr lang="nl-NL" dirty="0" err="1"/>
              <a:t>be</a:t>
            </a:r>
            <a:r>
              <a:rPr lang="nl-NL" dirty="0"/>
              <a:t> </a:t>
            </a:r>
            <a:r>
              <a:rPr lang="nl-NL" dirty="0" err="1"/>
              <a:t>observed</a:t>
            </a:r>
            <a:r>
              <a:rPr lang="nl-NL" dirty="0"/>
              <a:t> </a:t>
            </a:r>
            <a:r>
              <a:rPr lang="nl-NL" dirty="0" err="1"/>
              <a:t>for</a:t>
            </a:r>
            <a:r>
              <a:rPr lang="nl-NL" dirty="0"/>
              <a:t> </a:t>
            </a:r>
            <a:r>
              <a:rPr lang="nl-NL" dirty="0" err="1"/>
              <a:t>any</a:t>
            </a:r>
            <a:r>
              <a:rPr lang="nl-NL" dirty="0"/>
              <a:t> </a:t>
            </a:r>
            <a:r>
              <a:rPr lang="nl-NL" dirty="0" err="1"/>
              <a:t>material</a:t>
            </a:r>
            <a:r>
              <a:rPr lang="nl-NL" dirty="0"/>
              <a:t> </a:t>
            </a:r>
            <a:r>
              <a:rPr lang="nl-NL" dirty="0" err="1"/>
              <a:t>suitability</a:t>
            </a:r>
            <a:r>
              <a:rPr lang="nl-NL" dirty="0"/>
              <a:t> test as well as </a:t>
            </a:r>
            <a:r>
              <a:rPr lang="nl-NL" dirty="0" err="1"/>
              <a:t>the</a:t>
            </a:r>
            <a:r>
              <a:rPr lang="nl-NL" dirty="0"/>
              <a:t> basis of </a:t>
            </a:r>
            <a:r>
              <a:rPr lang="nl-NL" dirty="0" err="1"/>
              <a:t>any</a:t>
            </a:r>
            <a:r>
              <a:rPr lang="nl-NL" dirty="0"/>
              <a:t> </a:t>
            </a:r>
            <a:r>
              <a:rPr lang="nl-NL" dirty="0" err="1"/>
              <a:t>construction</a:t>
            </a:r>
            <a:r>
              <a:rPr lang="nl-NL" dirty="0"/>
              <a:t> </a:t>
            </a:r>
            <a:r>
              <a:rPr lang="nl-NL" dirty="0" err="1"/>
              <a:t>calculations</a:t>
            </a:r>
            <a:r>
              <a:rPr lang="nl-NL" dirty="0"/>
              <a:t>.</a:t>
            </a:r>
          </a:p>
          <a:p>
            <a:endParaRPr lang="nl-NL" dirty="0"/>
          </a:p>
          <a:p>
            <a:endParaRPr lang="nl-NL" dirty="0"/>
          </a:p>
          <a:p>
            <a:endParaRPr lang="nl-NL" dirty="0"/>
          </a:p>
          <a:p>
            <a:endParaRPr lang="nl-NL" dirty="0"/>
          </a:p>
        </p:txBody>
      </p:sp>
      <p:sp>
        <p:nvSpPr>
          <p:cNvPr id="6" name="TextBox 5">
            <a:extLst>
              <a:ext uri="{FF2B5EF4-FFF2-40B4-BE49-F238E27FC236}">
                <a16:creationId xmlns:a16="http://schemas.microsoft.com/office/drawing/2014/main" id="{0D294F28-5BC1-76A8-7707-99F98A06D6C3}"/>
              </a:ext>
            </a:extLst>
          </p:cNvPr>
          <p:cNvSpPr txBox="1"/>
          <p:nvPr/>
        </p:nvSpPr>
        <p:spPr>
          <a:xfrm>
            <a:off x="6479521" y="767008"/>
            <a:ext cx="5396071" cy="5047536"/>
          </a:xfrm>
          <a:prstGeom prst="rect">
            <a:avLst/>
          </a:prstGeom>
          <a:noFill/>
        </p:spPr>
        <p:txBody>
          <a:bodyPr wrap="square">
            <a:spAutoFit/>
          </a:bodyPr>
          <a:lstStyle/>
          <a:p>
            <a:r>
              <a:rPr lang="nl-NL" sz="1400" dirty="0"/>
              <a:t>The </a:t>
            </a:r>
            <a:r>
              <a:rPr lang="nl-NL" sz="1400" dirty="0" err="1"/>
              <a:t>strength</a:t>
            </a:r>
            <a:r>
              <a:rPr lang="nl-NL" sz="1400" dirty="0"/>
              <a:t> of </a:t>
            </a:r>
            <a:r>
              <a:rPr lang="nl-NL" sz="1400" dirty="0" err="1"/>
              <a:t>glass</a:t>
            </a:r>
            <a:r>
              <a:rPr lang="nl-NL" sz="1400" dirty="0"/>
              <a:t> is </a:t>
            </a:r>
            <a:r>
              <a:rPr lang="nl-NL" sz="1400" dirty="0" err="1"/>
              <a:t>not</a:t>
            </a:r>
            <a:r>
              <a:rPr lang="nl-NL" sz="1400" dirty="0"/>
              <a:t> a </a:t>
            </a:r>
            <a:r>
              <a:rPr lang="nl-NL" sz="1400" dirty="0" err="1"/>
              <a:t>material</a:t>
            </a:r>
            <a:r>
              <a:rPr lang="nl-NL" sz="1400" dirty="0"/>
              <a:t> constant, but is subject </a:t>
            </a:r>
            <a:r>
              <a:rPr lang="nl-NL" sz="1400" dirty="0" err="1"/>
              <a:t>to</a:t>
            </a:r>
            <a:r>
              <a:rPr lang="nl-NL" sz="1400" dirty="0"/>
              <a:t> a </a:t>
            </a:r>
            <a:r>
              <a:rPr lang="nl-NL" sz="1400" dirty="0" err="1"/>
              <a:t>statistical</a:t>
            </a:r>
            <a:r>
              <a:rPr lang="nl-NL" sz="1400" dirty="0"/>
              <a:t> </a:t>
            </a:r>
            <a:r>
              <a:rPr lang="nl-NL" sz="1400" dirty="0" err="1"/>
              <a:t>distribution</a:t>
            </a:r>
            <a:r>
              <a:rPr lang="nl-NL" sz="1400" dirty="0"/>
              <a:t> </a:t>
            </a:r>
            <a:r>
              <a:rPr lang="nl-NL" sz="1400" dirty="0" err="1"/>
              <a:t>according</a:t>
            </a:r>
            <a:r>
              <a:rPr lang="nl-NL" sz="1400" dirty="0"/>
              <a:t> </a:t>
            </a:r>
            <a:r>
              <a:rPr lang="nl-NL" sz="1400" dirty="0" err="1"/>
              <a:t>to</a:t>
            </a:r>
            <a:r>
              <a:rPr lang="nl-NL" sz="1400" dirty="0"/>
              <a:t> </a:t>
            </a:r>
            <a:r>
              <a:rPr lang="nl-NL" sz="1400" dirty="0" err="1"/>
              <a:t>the</a:t>
            </a:r>
            <a:r>
              <a:rPr lang="nl-NL" sz="1400" dirty="0"/>
              <a:t> type </a:t>
            </a:r>
            <a:r>
              <a:rPr lang="nl-NL" sz="1400" dirty="0" err="1"/>
              <a:t>and</a:t>
            </a:r>
            <a:r>
              <a:rPr lang="nl-NL" sz="1400" dirty="0"/>
              <a:t> </a:t>
            </a:r>
            <a:r>
              <a:rPr lang="nl-NL" sz="1400" dirty="0" err="1"/>
              <a:t>distribution</a:t>
            </a:r>
            <a:r>
              <a:rPr lang="nl-NL" sz="1400" dirty="0"/>
              <a:t> of </a:t>
            </a:r>
            <a:r>
              <a:rPr lang="nl-NL" sz="1400" dirty="0" err="1"/>
              <a:t>surface</a:t>
            </a:r>
            <a:r>
              <a:rPr lang="nl-NL" sz="1400" dirty="0"/>
              <a:t> defects </a:t>
            </a:r>
            <a:r>
              <a:rPr lang="nl-NL" sz="1400" dirty="0" err="1"/>
              <a:t>and</a:t>
            </a:r>
            <a:r>
              <a:rPr lang="nl-NL" sz="1400" dirty="0"/>
              <a:t> </a:t>
            </a:r>
            <a:r>
              <a:rPr lang="nl-NL" sz="1400" dirty="0" err="1"/>
              <a:t>depends</a:t>
            </a:r>
            <a:r>
              <a:rPr lang="nl-NL" sz="1400" dirty="0"/>
              <a:t>, </a:t>
            </a:r>
            <a:r>
              <a:rPr lang="nl-NL" sz="1400" dirty="0" err="1"/>
              <a:t>among</a:t>
            </a:r>
            <a:r>
              <a:rPr lang="nl-NL" sz="1400" dirty="0"/>
              <a:t> </a:t>
            </a:r>
            <a:r>
              <a:rPr lang="nl-NL" sz="1400" dirty="0" err="1"/>
              <a:t>other</a:t>
            </a:r>
            <a:r>
              <a:rPr lang="nl-NL" sz="1400" dirty="0"/>
              <a:t> </a:t>
            </a:r>
            <a:r>
              <a:rPr lang="nl-NL" sz="1400" dirty="0" err="1"/>
              <a:t>things</a:t>
            </a:r>
            <a:r>
              <a:rPr lang="nl-NL" sz="1400" dirty="0"/>
              <a:t>, on </a:t>
            </a:r>
            <a:r>
              <a:rPr lang="nl-NL" sz="1400" dirty="0" err="1"/>
              <a:t>the</a:t>
            </a:r>
            <a:r>
              <a:rPr lang="nl-NL" sz="1400" dirty="0"/>
              <a:t> </a:t>
            </a:r>
            <a:r>
              <a:rPr lang="nl-NL" sz="1400" dirty="0" err="1"/>
              <a:t>following</a:t>
            </a:r>
            <a:r>
              <a:rPr lang="nl-NL" sz="1400" dirty="0"/>
              <a:t> criteria:</a:t>
            </a:r>
          </a:p>
          <a:p>
            <a:r>
              <a:rPr lang="nl-NL" sz="1400" dirty="0"/>
              <a:t>• </a:t>
            </a:r>
            <a:r>
              <a:rPr lang="nl-NL" sz="1400" dirty="0" err="1"/>
              <a:t>Conditions</a:t>
            </a:r>
            <a:r>
              <a:rPr lang="nl-NL" sz="1400" dirty="0"/>
              <a:t> </a:t>
            </a:r>
            <a:r>
              <a:rPr lang="nl-NL" sz="1400" dirty="0" err="1"/>
              <a:t>during</a:t>
            </a:r>
            <a:r>
              <a:rPr lang="nl-NL" sz="1400" dirty="0"/>
              <a:t> </a:t>
            </a:r>
            <a:r>
              <a:rPr lang="nl-NL" sz="1400" dirty="0" err="1"/>
              <a:t>glass</a:t>
            </a:r>
            <a:r>
              <a:rPr lang="nl-NL" sz="1400" dirty="0"/>
              <a:t> processing (</a:t>
            </a:r>
            <a:r>
              <a:rPr lang="nl-NL" sz="1400" dirty="0" err="1"/>
              <a:t>including</a:t>
            </a:r>
            <a:r>
              <a:rPr lang="nl-NL" sz="1400" dirty="0"/>
              <a:t> </a:t>
            </a:r>
            <a:r>
              <a:rPr lang="nl-NL" sz="1400" dirty="0" err="1"/>
              <a:t>edge</a:t>
            </a:r>
            <a:r>
              <a:rPr lang="nl-NL" sz="1400" dirty="0"/>
              <a:t> processing, </a:t>
            </a:r>
            <a:r>
              <a:rPr lang="nl-NL" sz="1400" dirty="0" err="1"/>
              <a:t>drilled</a:t>
            </a:r>
            <a:r>
              <a:rPr lang="nl-NL" sz="1400" dirty="0"/>
              <a:t> holes, etc.)</a:t>
            </a:r>
          </a:p>
          <a:p>
            <a:r>
              <a:rPr lang="nl-NL" sz="1400" dirty="0"/>
              <a:t>• </a:t>
            </a:r>
            <a:r>
              <a:rPr lang="nl-NL" sz="1400" dirty="0" err="1"/>
              <a:t>Used</a:t>
            </a:r>
            <a:r>
              <a:rPr lang="nl-NL" sz="1400" dirty="0"/>
              <a:t> </a:t>
            </a:r>
            <a:r>
              <a:rPr lang="nl-NL" sz="1400" dirty="0" err="1"/>
              <a:t>condition</a:t>
            </a:r>
            <a:r>
              <a:rPr lang="nl-NL" sz="1400" dirty="0"/>
              <a:t> of </a:t>
            </a:r>
            <a:r>
              <a:rPr lang="nl-NL" sz="1400" dirty="0" err="1"/>
              <a:t>the</a:t>
            </a:r>
            <a:r>
              <a:rPr lang="nl-NL" sz="1400" dirty="0"/>
              <a:t> </a:t>
            </a:r>
            <a:r>
              <a:rPr lang="nl-NL" sz="1400" dirty="0" err="1"/>
              <a:t>glass</a:t>
            </a:r>
            <a:r>
              <a:rPr lang="nl-NL" sz="1400" dirty="0"/>
              <a:t> </a:t>
            </a:r>
            <a:r>
              <a:rPr lang="nl-NL" sz="1400" dirty="0" err="1"/>
              <a:t>surface</a:t>
            </a:r>
            <a:endParaRPr lang="nl-NL" sz="1400" dirty="0"/>
          </a:p>
          <a:p>
            <a:r>
              <a:rPr lang="nl-NL" sz="1400" dirty="0"/>
              <a:t>• Force, type </a:t>
            </a:r>
            <a:r>
              <a:rPr lang="nl-NL" sz="1400" dirty="0" err="1"/>
              <a:t>and</a:t>
            </a:r>
            <a:r>
              <a:rPr lang="nl-NL" sz="1400" dirty="0"/>
              <a:t> </a:t>
            </a:r>
            <a:r>
              <a:rPr lang="nl-NL" sz="1400" dirty="0" err="1"/>
              <a:t>duration</a:t>
            </a:r>
            <a:r>
              <a:rPr lang="nl-NL" sz="1400" dirty="0"/>
              <a:t> of </a:t>
            </a:r>
            <a:r>
              <a:rPr lang="nl-NL" sz="1400" dirty="0" err="1"/>
              <a:t>the</a:t>
            </a:r>
            <a:r>
              <a:rPr lang="nl-NL" sz="1400" dirty="0"/>
              <a:t> </a:t>
            </a:r>
            <a:r>
              <a:rPr lang="nl-NL" sz="1400" dirty="0" err="1"/>
              <a:t>effective</a:t>
            </a:r>
            <a:r>
              <a:rPr lang="nl-NL" sz="1400" dirty="0"/>
              <a:t> load</a:t>
            </a:r>
          </a:p>
          <a:p>
            <a:r>
              <a:rPr lang="nl-NL" sz="1400" dirty="0"/>
              <a:t>• </a:t>
            </a:r>
            <a:r>
              <a:rPr lang="nl-NL" sz="1400" dirty="0" err="1"/>
              <a:t>Environmental</a:t>
            </a:r>
            <a:r>
              <a:rPr lang="nl-NL" sz="1400" dirty="0"/>
              <a:t> </a:t>
            </a:r>
            <a:r>
              <a:rPr lang="nl-NL" sz="1400" dirty="0" err="1"/>
              <a:t>conditions</a:t>
            </a:r>
            <a:r>
              <a:rPr lang="nl-NL" sz="1400" dirty="0"/>
              <a:t> (e.g.: </a:t>
            </a:r>
            <a:r>
              <a:rPr lang="nl-NL" sz="1400" dirty="0" err="1"/>
              <a:t>corrosive</a:t>
            </a:r>
            <a:r>
              <a:rPr lang="nl-NL" sz="1400" dirty="0"/>
              <a:t> </a:t>
            </a:r>
            <a:r>
              <a:rPr lang="nl-NL" sz="1400" dirty="0" err="1"/>
              <a:t>chemicals</a:t>
            </a:r>
            <a:r>
              <a:rPr lang="nl-NL" sz="1400" dirty="0"/>
              <a:t>)</a:t>
            </a:r>
          </a:p>
          <a:p>
            <a:r>
              <a:rPr lang="nl-NL" sz="1400" dirty="0"/>
              <a:t>• The </a:t>
            </a:r>
            <a:r>
              <a:rPr lang="nl-NL" sz="1400" dirty="0" err="1"/>
              <a:t>geometry</a:t>
            </a:r>
            <a:r>
              <a:rPr lang="nl-NL" sz="1400" dirty="0"/>
              <a:t> of </a:t>
            </a:r>
            <a:r>
              <a:rPr lang="nl-NL" sz="1400" dirty="0" err="1"/>
              <a:t>the</a:t>
            </a:r>
            <a:r>
              <a:rPr lang="nl-NL" sz="1400" dirty="0"/>
              <a:t> </a:t>
            </a:r>
            <a:r>
              <a:rPr lang="nl-NL" sz="1400" dirty="0" err="1"/>
              <a:t>glass</a:t>
            </a:r>
            <a:r>
              <a:rPr lang="nl-NL" sz="1400" dirty="0"/>
              <a:t> </a:t>
            </a:r>
            <a:r>
              <a:rPr lang="nl-NL" sz="1400" dirty="0" err="1"/>
              <a:t>pane</a:t>
            </a:r>
            <a:r>
              <a:rPr lang="nl-NL" sz="1400" dirty="0"/>
              <a:t> </a:t>
            </a:r>
            <a:r>
              <a:rPr lang="nl-NL" sz="1400" dirty="0" err="1"/>
              <a:t>and</a:t>
            </a:r>
            <a:r>
              <a:rPr lang="nl-NL" sz="1400" dirty="0"/>
              <a:t> </a:t>
            </a:r>
            <a:r>
              <a:rPr lang="nl-NL" sz="1400" dirty="0" err="1"/>
              <a:t>accompanying</a:t>
            </a:r>
            <a:r>
              <a:rPr lang="nl-NL" sz="1400" dirty="0"/>
              <a:t> </a:t>
            </a:r>
            <a:r>
              <a:rPr lang="nl-NL" sz="1400" dirty="0" err="1"/>
              <a:t>installation</a:t>
            </a:r>
            <a:r>
              <a:rPr lang="nl-NL" sz="1400" dirty="0"/>
              <a:t> factors</a:t>
            </a:r>
          </a:p>
          <a:p>
            <a:endParaRPr lang="nl-NL" sz="1400" dirty="0"/>
          </a:p>
          <a:p>
            <a:r>
              <a:rPr lang="en-US" sz="1400" dirty="0"/>
              <a:t>When specifying data for the mechanical strength of glass, the special properties of this brittle material must be taken into account. When glass comes into contact with materials that are just as hard or harder, surface defects in the form of indentations and cracks occur. When glass is subjected to a mechanical load,</a:t>
            </a:r>
          </a:p>
          <a:p>
            <a:r>
              <a:rPr lang="en-US" sz="1400" dirty="0"/>
              <a:t>the build-up of critical stress at the points of these indentations and cracks cannot be relieved by plastic flow, as is possible with ductile materials such as metals. Glass breaks without warning, whereby the material failure can occur over a relatively wide load area.</a:t>
            </a:r>
            <a:endParaRPr lang="nl-NL" sz="1400" dirty="0"/>
          </a:p>
          <a:p>
            <a:r>
              <a:rPr lang="en-US" sz="1400" dirty="0"/>
              <a:t>When using glass as a construction material (e.g. in mechanical and plant engineering), the respective country- and industry specific requirements and standards must be observed for any material suitability test as well as the basis or any construction calculations.</a:t>
            </a:r>
            <a:endParaRPr lang="nl-NL" sz="1400" dirty="0"/>
          </a:p>
        </p:txBody>
      </p:sp>
      <p:sp>
        <p:nvSpPr>
          <p:cNvPr id="8" name="TextBox 7">
            <a:extLst>
              <a:ext uri="{FF2B5EF4-FFF2-40B4-BE49-F238E27FC236}">
                <a16:creationId xmlns:a16="http://schemas.microsoft.com/office/drawing/2014/main" id="{F0768543-5622-8C1A-2DFD-D6B21384E486}"/>
              </a:ext>
            </a:extLst>
          </p:cNvPr>
          <p:cNvSpPr txBox="1"/>
          <p:nvPr/>
        </p:nvSpPr>
        <p:spPr>
          <a:xfrm>
            <a:off x="6527967" y="120677"/>
            <a:ext cx="4830879" cy="646331"/>
          </a:xfrm>
          <a:prstGeom prst="rect">
            <a:avLst/>
          </a:prstGeom>
          <a:noFill/>
        </p:spPr>
        <p:txBody>
          <a:bodyPr wrap="square">
            <a:spAutoFit/>
          </a:bodyPr>
          <a:lstStyle/>
          <a:p>
            <a:r>
              <a:rPr lang="nl-NL" dirty="0" err="1"/>
              <a:t>From</a:t>
            </a:r>
            <a:r>
              <a:rPr lang="nl-NL" dirty="0"/>
              <a:t>: schott-BOROFLOAT-mechanicalproperties-datasheet-EN_2021_06.pdf</a:t>
            </a:r>
          </a:p>
        </p:txBody>
      </p:sp>
      <p:graphicFrame>
        <p:nvGraphicFramePr>
          <p:cNvPr id="4" name="Table 3">
            <a:extLst>
              <a:ext uri="{FF2B5EF4-FFF2-40B4-BE49-F238E27FC236}">
                <a16:creationId xmlns:a16="http://schemas.microsoft.com/office/drawing/2014/main" id="{26073D12-C848-7438-8F8B-A73504B46269}"/>
              </a:ext>
            </a:extLst>
          </p:cNvPr>
          <p:cNvGraphicFramePr>
            <a:graphicFrameLocks noGrp="1"/>
          </p:cNvGraphicFramePr>
          <p:nvPr/>
        </p:nvGraphicFramePr>
        <p:xfrm>
          <a:off x="269812" y="5394612"/>
          <a:ext cx="6253110" cy="1381760"/>
        </p:xfrm>
        <a:graphic>
          <a:graphicData uri="http://schemas.openxmlformats.org/drawingml/2006/table">
            <a:tbl>
              <a:tblPr firstRow="1" bandRow="1">
                <a:tableStyleId>{5C22544A-7EE6-4342-B048-85BDC9FD1C3A}</a:tableStyleId>
              </a:tblPr>
              <a:tblGrid>
                <a:gridCol w="2084370">
                  <a:extLst>
                    <a:ext uri="{9D8B030D-6E8A-4147-A177-3AD203B41FA5}">
                      <a16:colId xmlns:a16="http://schemas.microsoft.com/office/drawing/2014/main" val="927343176"/>
                    </a:ext>
                  </a:extLst>
                </a:gridCol>
                <a:gridCol w="2084370">
                  <a:extLst>
                    <a:ext uri="{9D8B030D-6E8A-4147-A177-3AD203B41FA5}">
                      <a16:colId xmlns:a16="http://schemas.microsoft.com/office/drawing/2014/main" val="3641850237"/>
                    </a:ext>
                  </a:extLst>
                </a:gridCol>
                <a:gridCol w="2084370">
                  <a:extLst>
                    <a:ext uri="{9D8B030D-6E8A-4147-A177-3AD203B41FA5}">
                      <a16:colId xmlns:a16="http://schemas.microsoft.com/office/drawing/2014/main" val="1658107456"/>
                    </a:ext>
                  </a:extLst>
                </a:gridCol>
              </a:tblGrid>
              <a:tr h="370840">
                <a:tc>
                  <a:txBody>
                    <a:bodyPr/>
                    <a:lstStyle/>
                    <a:p>
                      <a:r>
                        <a:rPr lang="nl-NL" dirty="0" err="1"/>
                        <a:t>Borosilicate</a:t>
                      </a:r>
                      <a:r>
                        <a:rPr lang="nl-NL" dirty="0"/>
                        <a:t> </a:t>
                      </a:r>
                      <a:r>
                        <a:rPr lang="nl-NL" dirty="0" err="1"/>
                        <a:t>glass</a:t>
                      </a:r>
                      <a:endParaRPr lang="nl-NL" dirty="0"/>
                    </a:p>
                  </a:txBody>
                  <a:tcPr/>
                </a:tc>
                <a:tc>
                  <a:txBody>
                    <a:bodyPr/>
                    <a:lstStyle/>
                    <a:p>
                      <a:r>
                        <a:rPr lang="nl-NL" dirty="0" err="1"/>
                        <a:t>Theoretical</a:t>
                      </a:r>
                      <a:endParaRPr lang="nl-NL" dirty="0"/>
                    </a:p>
                  </a:txBody>
                  <a:tcPr/>
                </a:tc>
                <a:tc>
                  <a:txBody>
                    <a:bodyPr/>
                    <a:lstStyle/>
                    <a:p>
                      <a:r>
                        <a:rPr lang="nl-NL" dirty="0" err="1"/>
                        <a:t>Permissible</a:t>
                      </a:r>
                      <a:r>
                        <a:rPr lang="nl-NL" dirty="0"/>
                        <a:t> (EN 1595)</a:t>
                      </a:r>
                    </a:p>
                  </a:txBody>
                  <a:tcPr/>
                </a:tc>
                <a:extLst>
                  <a:ext uri="{0D108BD9-81ED-4DB2-BD59-A6C34878D82A}">
                    <a16:rowId xmlns:a16="http://schemas.microsoft.com/office/drawing/2014/main" val="3904487558"/>
                  </a:ext>
                </a:extLst>
              </a:tr>
              <a:tr h="370840">
                <a:tc>
                  <a:txBody>
                    <a:bodyPr/>
                    <a:lstStyle/>
                    <a:p>
                      <a:r>
                        <a:rPr lang="nl-NL" dirty="0" err="1"/>
                        <a:t>Tensile</a:t>
                      </a:r>
                      <a:endParaRPr lang="nl-NL" dirty="0"/>
                    </a:p>
                  </a:txBody>
                  <a:tcPr/>
                </a:tc>
                <a:tc>
                  <a:txBody>
                    <a:bodyPr/>
                    <a:lstStyle/>
                    <a:p>
                      <a:r>
                        <a:rPr lang="nl-NL" dirty="0"/>
                        <a:t>280 MPa</a:t>
                      </a:r>
                    </a:p>
                  </a:txBody>
                  <a:tcPr/>
                </a:tc>
                <a:tc>
                  <a:txBody>
                    <a:bodyPr/>
                    <a:lstStyle/>
                    <a:p>
                      <a:r>
                        <a:rPr lang="nl-NL" dirty="0"/>
                        <a:t>7 MPa</a:t>
                      </a:r>
                    </a:p>
                  </a:txBody>
                  <a:tcPr/>
                </a:tc>
                <a:extLst>
                  <a:ext uri="{0D108BD9-81ED-4DB2-BD59-A6C34878D82A}">
                    <a16:rowId xmlns:a16="http://schemas.microsoft.com/office/drawing/2014/main" val="3313946868"/>
                  </a:ext>
                </a:extLst>
              </a:tr>
              <a:tr h="370840">
                <a:tc>
                  <a:txBody>
                    <a:bodyPr/>
                    <a:lstStyle/>
                    <a:p>
                      <a:r>
                        <a:rPr lang="nl-NL" dirty="0" err="1"/>
                        <a:t>Compression</a:t>
                      </a:r>
                      <a:r>
                        <a:rPr lang="nl-NL" dirty="0"/>
                        <a:t> </a:t>
                      </a:r>
                    </a:p>
                  </a:txBody>
                  <a:tcPr/>
                </a:tc>
                <a:tc>
                  <a:txBody>
                    <a:bodyPr/>
                    <a:lstStyle/>
                    <a:p>
                      <a:r>
                        <a:rPr lang="nl-NL" dirty="0"/>
                        <a:t>2000 MPa</a:t>
                      </a:r>
                    </a:p>
                  </a:txBody>
                  <a:tcPr/>
                </a:tc>
                <a:tc>
                  <a:txBody>
                    <a:bodyPr/>
                    <a:lstStyle/>
                    <a:p>
                      <a:r>
                        <a:rPr lang="nl-NL" dirty="0"/>
                        <a:t>100 MPa</a:t>
                      </a:r>
                    </a:p>
                  </a:txBody>
                  <a:tcPr/>
                </a:tc>
                <a:extLst>
                  <a:ext uri="{0D108BD9-81ED-4DB2-BD59-A6C34878D82A}">
                    <a16:rowId xmlns:a16="http://schemas.microsoft.com/office/drawing/2014/main" val="2486313426"/>
                  </a:ext>
                </a:extLst>
              </a:tr>
            </a:tbl>
          </a:graphicData>
        </a:graphic>
      </p:graphicFrame>
    </p:spTree>
    <p:extLst>
      <p:ext uri="{BB962C8B-B14F-4D97-AF65-F5344CB8AC3E}">
        <p14:creationId xmlns:p14="http://schemas.microsoft.com/office/powerpoint/2010/main" val="998138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C21F-12EF-9784-099C-E44A6CFDB618}"/>
              </a:ext>
            </a:extLst>
          </p:cNvPr>
          <p:cNvSpPr>
            <a:spLocks noGrp="1"/>
          </p:cNvSpPr>
          <p:nvPr>
            <p:ph type="title"/>
          </p:nvPr>
        </p:nvSpPr>
        <p:spPr/>
        <p:txBody>
          <a:bodyPr/>
          <a:lstStyle/>
          <a:p>
            <a:r>
              <a:rPr lang="nl-NL" dirty="0" err="1"/>
              <a:t>Glass</a:t>
            </a:r>
            <a:r>
              <a:rPr lang="nl-NL" dirty="0"/>
              <a:t> – Design </a:t>
            </a:r>
          </a:p>
        </p:txBody>
      </p:sp>
      <p:sp>
        <p:nvSpPr>
          <p:cNvPr id="3" name="Content Placeholder 2">
            <a:extLst>
              <a:ext uri="{FF2B5EF4-FFF2-40B4-BE49-F238E27FC236}">
                <a16:creationId xmlns:a16="http://schemas.microsoft.com/office/drawing/2014/main" id="{803DB1D5-0D1A-F271-C8E7-CBC2BDC7B1C2}"/>
              </a:ext>
            </a:extLst>
          </p:cNvPr>
          <p:cNvSpPr>
            <a:spLocks noGrp="1"/>
          </p:cNvSpPr>
          <p:nvPr>
            <p:ph idx="1"/>
          </p:nvPr>
        </p:nvSpPr>
        <p:spPr>
          <a:xfrm>
            <a:off x="0" y="1831679"/>
            <a:ext cx="7188032" cy="4953799"/>
          </a:xfrm>
        </p:spPr>
        <p:txBody>
          <a:bodyPr>
            <a:normAutofit/>
          </a:bodyPr>
          <a:lstStyle/>
          <a:p>
            <a:r>
              <a:rPr lang="nl-NL" sz="2000" dirty="0" err="1"/>
              <a:t>Radiation</a:t>
            </a:r>
            <a:r>
              <a:rPr lang="nl-NL" sz="2000" dirty="0"/>
              <a:t> </a:t>
            </a:r>
            <a:r>
              <a:rPr lang="nl-NL" sz="2000" dirty="0" err="1"/>
              <a:t>length</a:t>
            </a:r>
            <a:endParaRPr lang="nl-NL" sz="2000" dirty="0"/>
          </a:p>
          <a:p>
            <a:pPr lvl="1"/>
            <a:r>
              <a:rPr lang="nl-NL" sz="1600" dirty="0"/>
              <a:t>For </a:t>
            </a:r>
            <a:r>
              <a:rPr lang="nl-NL" sz="1600" dirty="0" err="1"/>
              <a:t>same</a:t>
            </a:r>
            <a:r>
              <a:rPr lang="nl-NL" sz="1600" dirty="0"/>
              <a:t> </a:t>
            </a:r>
            <a:r>
              <a:rPr lang="nl-NL" sz="1600" dirty="0" err="1"/>
              <a:t>material</a:t>
            </a:r>
            <a:r>
              <a:rPr lang="nl-NL" sz="1600" dirty="0"/>
              <a:t> budget as 500 </a:t>
            </a:r>
            <a:r>
              <a:rPr lang="nl-NL" sz="1600" dirty="0" err="1"/>
              <a:t>um</a:t>
            </a:r>
            <a:r>
              <a:rPr lang="nl-NL" sz="1600" dirty="0"/>
              <a:t> Si, </a:t>
            </a:r>
            <a:r>
              <a:rPr lang="nl-NL" sz="1600" dirty="0" err="1"/>
              <a:t>the</a:t>
            </a:r>
            <a:r>
              <a:rPr lang="nl-NL" sz="1600" dirty="0"/>
              <a:t> Silica </a:t>
            </a:r>
            <a:r>
              <a:rPr lang="nl-NL" sz="1600" dirty="0" err="1"/>
              <a:t>can</a:t>
            </a:r>
            <a:r>
              <a:rPr lang="nl-NL" sz="1600" dirty="0"/>
              <a:t> </a:t>
            </a:r>
            <a:r>
              <a:rPr lang="nl-NL" sz="1600" dirty="0" err="1"/>
              <a:t>be</a:t>
            </a:r>
            <a:r>
              <a:rPr lang="nl-NL" sz="1600" dirty="0"/>
              <a:t> 650 </a:t>
            </a:r>
            <a:r>
              <a:rPr lang="nl-NL" sz="1600" dirty="0" err="1"/>
              <a:t>um</a:t>
            </a:r>
            <a:r>
              <a:rPr lang="nl-NL" sz="1600" dirty="0"/>
              <a:t> </a:t>
            </a:r>
            <a:r>
              <a:rPr lang="nl-NL" sz="1600" dirty="0" err="1"/>
              <a:t>thick</a:t>
            </a:r>
            <a:r>
              <a:rPr lang="nl-NL" sz="1600" dirty="0"/>
              <a:t>. </a:t>
            </a:r>
          </a:p>
          <a:p>
            <a:r>
              <a:rPr lang="nl-NL" sz="2000" dirty="0" err="1"/>
              <a:t>Strength</a:t>
            </a:r>
            <a:endParaRPr lang="nl-NL" sz="2000" dirty="0"/>
          </a:p>
          <a:p>
            <a:pPr lvl="1"/>
            <a:r>
              <a:rPr lang="nl-NL" sz="1600" dirty="0" err="1"/>
              <a:t>When</a:t>
            </a:r>
            <a:r>
              <a:rPr lang="nl-NL" sz="1600" dirty="0"/>
              <a:t> </a:t>
            </a:r>
            <a:r>
              <a:rPr lang="nl-NL" sz="1600" dirty="0" err="1"/>
              <a:t>using</a:t>
            </a:r>
            <a:r>
              <a:rPr lang="nl-NL" sz="1600" dirty="0"/>
              <a:t> </a:t>
            </a:r>
            <a:r>
              <a:rPr lang="nl-NL" sz="1600" dirty="0" err="1"/>
              <a:t>the</a:t>
            </a:r>
            <a:r>
              <a:rPr lang="nl-NL" sz="1600" dirty="0"/>
              <a:t> </a:t>
            </a:r>
            <a:r>
              <a:rPr lang="nl-NL" sz="1600" dirty="0" err="1"/>
              <a:t>permissible</a:t>
            </a:r>
            <a:r>
              <a:rPr lang="nl-NL" sz="1600" dirty="0"/>
              <a:t> </a:t>
            </a:r>
            <a:r>
              <a:rPr lang="nl-NL" sz="1600" dirty="0" err="1"/>
              <a:t>strength</a:t>
            </a:r>
            <a:r>
              <a:rPr lang="nl-NL" sz="1600" dirty="0"/>
              <a:t> of 7 MPa: </a:t>
            </a:r>
            <a:r>
              <a:rPr lang="nl-NL" sz="1600" dirty="0" err="1"/>
              <a:t>Glass</a:t>
            </a:r>
            <a:r>
              <a:rPr lang="nl-NL" sz="1600" dirty="0"/>
              <a:t> </a:t>
            </a:r>
            <a:r>
              <a:rPr lang="nl-NL" sz="1600" dirty="0" err="1"/>
              <a:t>becomes</a:t>
            </a:r>
            <a:r>
              <a:rPr lang="nl-NL" sz="1600" dirty="0"/>
              <a:t> a </a:t>
            </a:r>
            <a:r>
              <a:rPr lang="nl-NL" sz="1600" dirty="0" err="1"/>
              <a:t>feasible</a:t>
            </a:r>
            <a:r>
              <a:rPr lang="nl-NL" sz="1600" dirty="0"/>
              <a:t> option </a:t>
            </a:r>
            <a:r>
              <a:rPr lang="nl-NL" sz="1600" dirty="0" err="1"/>
              <a:t>when</a:t>
            </a:r>
            <a:r>
              <a:rPr lang="nl-NL" sz="1600" dirty="0"/>
              <a:t> </a:t>
            </a:r>
            <a:r>
              <a:rPr lang="nl-NL" sz="1600" dirty="0" err="1"/>
              <a:t>the</a:t>
            </a:r>
            <a:r>
              <a:rPr lang="nl-NL" sz="1600" dirty="0"/>
              <a:t> </a:t>
            </a:r>
            <a:r>
              <a:rPr lang="nl-NL" sz="1600" dirty="0" err="1"/>
              <a:t>channels</a:t>
            </a:r>
            <a:r>
              <a:rPr lang="nl-NL" sz="1600" dirty="0"/>
              <a:t> are smaller </a:t>
            </a:r>
            <a:r>
              <a:rPr lang="nl-NL" sz="1600" dirty="0" err="1"/>
              <a:t>than</a:t>
            </a:r>
            <a:r>
              <a:rPr lang="nl-NL" sz="1600" dirty="0"/>
              <a:t> ~0.2 mm </a:t>
            </a:r>
            <a:r>
              <a:rPr lang="nl-NL" sz="1600" dirty="0" err="1"/>
              <a:t>wide</a:t>
            </a:r>
            <a:r>
              <a:rPr lang="nl-NL" sz="1600" dirty="0"/>
              <a:t>. In </a:t>
            </a:r>
            <a:r>
              <a:rPr lang="nl-NL" sz="1600" dirty="0" err="1"/>
              <a:t>that</a:t>
            </a:r>
            <a:r>
              <a:rPr lang="nl-NL" sz="1600" dirty="0"/>
              <a:t> range, </a:t>
            </a:r>
            <a:r>
              <a:rPr lang="nl-NL" sz="1600" dirty="0" err="1"/>
              <a:t>the</a:t>
            </a:r>
            <a:r>
              <a:rPr lang="nl-NL" sz="1600" dirty="0"/>
              <a:t> min. </a:t>
            </a:r>
            <a:r>
              <a:rPr lang="nl-NL" sz="1600" dirty="0" err="1"/>
              <a:t>wall</a:t>
            </a:r>
            <a:r>
              <a:rPr lang="nl-NL" sz="1600" dirty="0"/>
              <a:t> </a:t>
            </a:r>
            <a:r>
              <a:rPr lang="nl-NL" sz="1600" dirty="0" err="1"/>
              <a:t>thickness</a:t>
            </a:r>
            <a:r>
              <a:rPr lang="nl-NL" sz="1600" dirty="0"/>
              <a:t> is below ~0.3 mm. </a:t>
            </a:r>
          </a:p>
          <a:p>
            <a:pPr lvl="1"/>
            <a:endParaRPr lang="nl-NL" sz="1600" dirty="0"/>
          </a:p>
          <a:p>
            <a:r>
              <a:rPr lang="nl-NL" sz="2000" dirty="0" err="1"/>
              <a:t>Conclusion</a:t>
            </a:r>
            <a:r>
              <a:rPr lang="nl-NL" sz="2000" dirty="0"/>
              <a:t> / </a:t>
            </a:r>
            <a:r>
              <a:rPr lang="nl-NL" sz="2000" dirty="0" err="1"/>
              <a:t>Discussion</a:t>
            </a:r>
            <a:endParaRPr lang="nl-NL" sz="2000" dirty="0"/>
          </a:p>
          <a:p>
            <a:pPr lvl="1"/>
            <a:r>
              <a:rPr lang="nl-NL" sz="1600" dirty="0" err="1"/>
              <a:t>Glass</a:t>
            </a:r>
            <a:r>
              <a:rPr lang="nl-NL" sz="1600" dirty="0"/>
              <a:t> is </a:t>
            </a:r>
            <a:r>
              <a:rPr lang="nl-NL" sz="1600" dirty="0" err="1"/>
              <a:t>an</a:t>
            </a:r>
            <a:r>
              <a:rPr lang="nl-NL" sz="1600" dirty="0"/>
              <a:t> option </a:t>
            </a:r>
            <a:r>
              <a:rPr lang="nl-NL" sz="1600" dirty="0" err="1"/>
              <a:t>when</a:t>
            </a:r>
            <a:r>
              <a:rPr lang="nl-NL" sz="1600" dirty="0"/>
              <a:t> </a:t>
            </a:r>
            <a:r>
              <a:rPr lang="nl-NL" sz="1600" dirty="0" err="1"/>
              <a:t>total</a:t>
            </a:r>
            <a:r>
              <a:rPr lang="nl-NL" sz="1600" dirty="0"/>
              <a:t> </a:t>
            </a:r>
            <a:r>
              <a:rPr lang="nl-NL" sz="1600" dirty="0" err="1"/>
              <a:t>thickness</a:t>
            </a:r>
            <a:r>
              <a:rPr lang="nl-NL" sz="1600" dirty="0"/>
              <a:t> &lt;650 </a:t>
            </a:r>
            <a:r>
              <a:rPr lang="nl-NL" sz="1600" dirty="0" err="1"/>
              <a:t>um</a:t>
            </a:r>
            <a:r>
              <a:rPr lang="nl-NL" sz="1600" dirty="0"/>
              <a:t> </a:t>
            </a:r>
            <a:r>
              <a:rPr lang="nl-NL" sz="1600" dirty="0" err="1"/>
              <a:t>thick</a:t>
            </a:r>
            <a:r>
              <a:rPr lang="nl-NL" sz="1600" dirty="0"/>
              <a:t>, </a:t>
            </a:r>
            <a:r>
              <a:rPr lang="nl-NL" sz="1600" dirty="0" err="1"/>
              <a:t>and</a:t>
            </a:r>
            <a:r>
              <a:rPr lang="nl-NL" sz="1600" dirty="0"/>
              <a:t> </a:t>
            </a:r>
            <a:r>
              <a:rPr lang="nl-NL" sz="1600" dirty="0" err="1"/>
              <a:t>channels</a:t>
            </a:r>
            <a:r>
              <a:rPr lang="nl-NL" sz="1600" dirty="0"/>
              <a:t> of &lt;0,24 mm </a:t>
            </a:r>
            <a:r>
              <a:rPr lang="nl-NL" sz="1600" dirty="0" err="1"/>
              <a:t>wide</a:t>
            </a:r>
            <a:r>
              <a:rPr lang="nl-NL" sz="1600" dirty="0"/>
              <a:t>.</a:t>
            </a:r>
          </a:p>
          <a:p>
            <a:pPr lvl="1">
              <a:buFont typeface="Symbol" panose="05050102010706020507" pitchFamily="18" charset="2"/>
              <a:buChar char="Þ"/>
            </a:pPr>
            <a:r>
              <a:rPr lang="nl-NL" sz="1600" dirty="0" err="1"/>
              <a:t>Pillar</a:t>
            </a:r>
            <a:r>
              <a:rPr lang="nl-NL" sz="1600" dirty="0"/>
              <a:t> like </a:t>
            </a:r>
            <a:r>
              <a:rPr lang="nl-NL" sz="1600" dirty="0" err="1"/>
              <a:t>structures</a:t>
            </a:r>
            <a:r>
              <a:rPr lang="nl-NL" sz="1600" dirty="0"/>
              <a:t> </a:t>
            </a:r>
            <a:r>
              <a:rPr lang="nl-NL" sz="1600" dirty="0" err="1"/>
              <a:t>might</a:t>
            </a:r>
            <a:r>
              <a:rPr lang="nl-NL" sz="1600" dirty="0"/>
              <a:t> </a:t>
            </a:r>
            <a:r>
              <a:rPr lang="nl-NL" sz="1600" dirty="0" err="1"/>
              <a:t>be</a:t>
            </a:r>
            <a:r>
              <a:rPr lang="nl-NL" sz="1600" dirty="0"/>
              <a:t> </a:t>
            </a:r>
            <a:r>
              <a:rPr lang="nl-NL" sz="1600" dirty="0" err="1"/>
              <a:t>challenging</a:t>
            </a:r>
            <a:r>
              <a:rPr lang="nl-NL" sz="1600" dirty="0"/>
              <a:t> </a:t>
            </a:r>
            <a:r>
              <a:rPr lang="nl-NL" sz="1600" dirty="0" err="1"/>
              <a:t>given</a:t>
            </a:r>
            <a:r>
              <a:rPr lang="nl-NL" sz="1600" dirty="0"/>
              <a:t> </a:t>
            </a:r>
            <a:r>
              <a:rPr lang="nl-NL" sz="1600" dirty="0" err="1"/>
              <a:t>the</a:t>
            </a:r>
            <a:r>
              <a:rPr lang="nl-NL" sz="1600" dirty="0"/>
              <a:t> small </a:t>
            </a:r>
            <a:r>
              <a:rPr lang="nl-NL" sz="1600" dirty="0" err="1"/>
              <a:t>allowable</a:t>
            </a:r>
            <a:r>
              <a:rPr lang="nl-NL" sz="1600" dirty="0"/>
              <a:t> </a:t>
            </a:r>
            <a:r>
              <a:rPr lang="nl-NL" sz="1600" dirty="0" err="1"/>
              <a:t>channel</a:t>
            </a:r>
            <a:r>
              <a:rPr lang="nl-NL" sz="1600" dirty="0"/>
              <a:t> </a:t>
            </a:r>
            <a:r>
              <a:rPr lang="nl-NL" sz="1600" dirty="0" err="1"/>
              <a:t>width</a:t>
            </a:r>
            <a:r>
              <a:rPr lang="nl-NL" sz="1600" dirty="0"/>
              <a:t>.</a:t>
            </a:r>
          </a:p>
          <a:p>
            <a:pPr lvl="1"/>
            <a:r>
              <a:rPr lang="nl-NL" sz="1600" dirty="0"/>
              <a:t>How </a:t>
            </a:r>
            <a:r>
              <a:rPr lang="nl-NL" sz="1600" dirty="0" err="1"/>
              <a:t>much</a:t>
            </a:r>
            <a:r>
              <a:rPr lang="nl-NL" sz="1600" dirty="0"/>
              <a:t> </a:t>
            </a:r>
            <a:r>
              <a:rPr lang="nl-NL" sz="1600" dirty="0" err="1"/>
              <a:t>safety</a:t>
            </a:r>
            <a:r>
              <a:rPr lang="nl-NL" sz="1600" dirty="0"/>
              <a:t>? </a:t>
            </a:r>
          </a:p>
          <a:p>
            <a:pPr lvl="1">
              <a:buFont typeface="Symbol" panose="05050102010706020507" pitchFamily="18" charset="2"/>
              <a:buChar char="Þ"/>
            </a:pPr>
            <a:r>
              <a:rPr lang="nl-NL" sz="1600" dirty="0"/>
              <a:t>The max. </a:t>
            </a:r>
            <a:r>
              <a:rPr lang="nl-NL" sz="1600" dirty="0" err="1"/>
              <a:t>allowable</a:t>
            </a:r>
            <a:r>
              <a:rPr lang="nl-NL" sz="1600" dirty="0"/>
              <a:t> stress of 7 MPa is </a:t>
            </a:r>
            <a:r>
              <a:rPr lang="nl-NL" sz="1600" dirty="0" err="1"/>
              <a:t>an</a:t>
            </a:r>
            <a:r>
              <a:rPr lang="nl-NL" sz="1600" dirty="0"/>
              <a:t> </a:t>
            </a:r>
            <a:r>
              <a:rPr lang="nl-NL" sz="1600" dirty="0" err="1"/>
              <a:t>interpretation</a:t>
            </a:r>
            <a:r>
              <a:rPr lang="nl-NL" sz="1600" dirty="0"/>
              <a:t> of EN 1595 </a:t>
            </a:r>
            <a:r>
              <a:rPr lang="nl-NL" sz="1600" dirty="0" err="1"/>
              <a:t>from</a:t>
            </a:r>
            <a:r>
              <a:rPr lang="nl-NL" sz="1600" dirty="0"/>
              <a:t> a single source. </a:t>
            </a:r>
            <a:r>
              <a:rPr lang="nl-NL" sz="1600" dirty="0" err="1"/>
              <a:t>Further</a:t>
            </a:r>
            <a:r>
              <a:rPr lang="nl-NL" sz="1600" dirty="0"/>
              <a:t> research on EN 1595 </a:t>
            </a:r>
            <a:r>
              <a:rPr lang="nl-NL" sz="1600" dirty="0" err="1"/>
              <a:t>could</a:t>
            </a:r>
            <a:r>
              <a:rPr lang="nl-NL" sz="1600" dirty="0"/>
              <a:t> change </a:t>
            </a:r>
            <a:r>
              <a:rPr lang="nl-NL" sz="1600" dirty="0" err="1"/>
              <a:t>the</a:t>
            </a:r>
            <a:r>
              <a:rPr lang="nl-NL" sz="1600" dirty="0"/>
              <a:t> stress </a:t>
            </a:r>
            <a:r>
              <a:rPr lang="nl-NL" sz="1600" dirty="0" err="1"/>
              <a:t>value</a:t>
            </a:r>
            <a:r>
              <a:rPr lang="nl-NL" sz="1600" dirty="0"/>
              <a:t>.</a:t>
            </a:r>
          </a:p>
          <a:p>
            <a:pPr lvl="1"/>
            <a:r>
              <a:rPr lang="nl-NL" sz="1600" dirty="0"/>
              <a:t>The </a:t>
            </a:r>
            <a:r>
              <a:rPr lang="nl-NL" sz="1600" dirty="0" err="1"/>
              <a:t>calculated</a:t>
            </a:r>
            <a:r>
              <a:rPr lang="nl-NL" sz="1600" dirty="0"/>
              <a:t> </a:t>
            </a:r>
            <a:r>
              <a:rPr lang="nl-NL" sz="1600" dirty="0" err="1"/>
              <a:t>thickness</a:t>
            </a:r>
            <a:r>
              <a:rPr lang="nl-NL" sz="1600" dirty="0"/>
              <a:t> is </a:t>
            </a:r>
            <a:r>
              <a:rPr lang="nl-NL" sz="1600" dirty="0" err="1"/>
              <a:t>based</a:t>
            </a:r>
            <a:r>
              <a:rPr lang="nl-NL" sz="1600" dirty="0"/>
              <a:t> on a </a:t>
            </a:r>
            <a:r>
              <a:rPr lang="nl-NL" sz="1600" dirty="0" err="1"/>
              <a:t>rough</a:t>
            </a:r>
            <a:r>
              <a:rPr lang="nl-NL" sz="1600" dirty="0"/>
              <a:t> FEM analysis </a:t>
            </a:r>
            <a:r>
              <a:rPr lang="nl-NL" sz="1600" dirty="0" err="1"/>
              <a:t>and</a:t>
            </a:r>
            <a:r>
              <a:rPr lang="nl-NL" sz="1600" dirty="0"/>
              <a:t> </a:t>
            </a:r>
            <a:r>
              <a:rPr lang="nl-NL" sz="1600" dirty="0" err="1"/>
              <a:t>might</a:t>
            </a:r>
            <a:r>
              <a:rPr lang="nl-NL" sz="1600" dirty="0"/>
              <a:t> </a:t>
            </a:r>
            <a:r>
              <a:rPr lang="nl-NL" sz="1600" dirty="0" err="1"/>
              <a:t>be</a:t>
            </a:r>
            <a:r>
              <a:rPr lang="nl-NL" sz="1600" dirty="0"/>
              <a:t> inaccurate. </a:t>
            </a:r>
            <a:endParaRPr lang="nl-NL" sz="2000" dirty="0"/>
          </a:p>
          <a:p>
            <a:endParaRPr lang="nl-NL" dirty="0"/>
          </a:p>
        </p:txBody>
      </p:sp>
      <p:pic>
        <p:nvPicPr>
          <p:cNvPr id="5" name="Picture 4">
            <a:extLst>
              <a:ext uri="{FF2B5EF4-FFF2-40B4-BE49-F238E27FC236}">
                <a16:creationId xmlns:a16="http://schemas.microsoft.com/office/drawing/2014/main" id="{48C959EC-9A7D-7E4F-1FC8-A86DF1FD028E}"/>
              </a:ext>
            </a:extLst>
          </p:cNvPr>
          <p:cNvPicPr>
            <a:picLocks noChangeAspect="1"/>
          </p:cNvPicPr>
          <p:nvPr/>
        </p:nvPicPr>
        <p:blipFill>
          <a:blip r:embed="rId2"/>
          <a:stretch>
            <a:fillRect/>
          </a:stretch>
        </p:blipFill>
        <p:spPr>
          <a:xfrm>
            <a:off x="9696132" y="1168082"/>
            <a:ext cx="2085975" cy="295275"/>
          </a:xfrm>
          <a:prstGeom prst="rect">
            <a:avLst/>
          </a:prstGeom>
        </p:spPr>
      </p:pic>
      <p:graphicFrame>
        <p:nvGraphicFramePr>
          <p:cNvPr id="4" name="Table 3">
            <a:extLst>
              <a:ext uri="{FF2B5EF4-FFF2-40B4-BE49-F238E27FC236}">
                <a16:creationId xmlns:a16="http://schemas.microsoft.com/office/drawing/2014/main" id="{C984AC2B-7378-9DB2-3983-27BABCF6A842}"/>
              </a:ext>
            </a:extLst>
          </p:cNvPr>
          <p:cNvGraphicFramePr>
            <a:graphicFrameLocks noGrp="1"/>
          </p:cNvGraphicFramePr>
          <p:nvPr/>
        </p:nvGraphicFramePr>
        <p:xfrm>
          <a:off x="7188032" y="2214626"/>
          <a:ext cx="5003967" cy="2768600"/>
        </p:xfrm>
        <a:graphic>
          <a:graphicData uri="http://schemas.openxmlformats.org/drawingml/2006/table">
            <a:tbl>
              <a:tblPr firstRow="1" bandRow="1">
                <a:tableStyleId>{5C22544A-7EE6-4342-B048-85BDC9FD1C3A}</a:tableStyleId>
              </a:tblPr>
              <a:tblGrid>
                <a:gridCol w="1667989">
                  <a:extLst>
                    <a:ext uri="{9D8B030D-6E8A-4147-A177-3AD203B41FA5}">
                      <a16:colId xmlns:a16="http://schemas.microsoft.com/office/drawing/2014/main" val="1004359333"/>
                    </a:ext>
                  </a:extLst>
                </a:gridCol>
                <a:gridCol w="1667989">
                  <a:extLst>
                    <a:ext uri="{9D8B030D-6E8A-4147-A177-3AD203B41FA5}">
                      <a16:colId xmlns:a16="http://schemas.microsoft.com/office/drawing/2014/main" val="3916349085"/>
                    </a:ext>
                  </a:extLst>
                </a:gridCol>
                <a:gridCol w="1667989">
                  <a:extLst>
                    <a:ext uri="{9D8B030D-6E8A-4147-A177-3AD203B41FA5}">
                      <a16:colId xmlns:a16="http://schemas.microsoft.com/office/drawing/2014/main" val="35476746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Channel </a:t>
                      </a:r>
                      <a:r>
                        <a:rPr lang="nl-NL" dirty="0" err="1"/>
                        <a:t>width</a:t>
                      </a:r>
                      <a:endParaRPr lang="nl-NL" dirty="0"/>
                    </a:p>
                  </a:txBody>
                  <a:tcPr/>
                </a:tc>
                <a:tc>
                  <a:txBody>
                    <a:bodyPr/>
                    <a:lstStyle/>
                    <a:p>
                      <a:r>
                        <a:rPr lang="nl-NL" dirty="0"/>
                        <a:t>Min </a:t>
                      </a:r>
                      <a:r>
                        <a:rPr lang="nl-NL" dirty="0" err="1"/>
                        <a:t>thickness</a:t>
                      </a:r>
                      <a:r>
                        <a:rPr lang="nl-NL" dirty="0"/>
                        <a:t> – </a:t>
                      </a:r>
                      <a:r>
                        <a:rPr lang="nl-NL" dirty="0" err="1"/>
                        <a:t>Permissible</a:t>
                      </a:r>
                      <a:r>
                        <a:rPr lang="nl-NL" dirty="0"/>
                        <a:t> </a:t>
                      </a:r>
                      <a:r>
                        <a:rPr lang="nl-NL" dirty="0" err="1"/>
                        <a:t>strength</a:t>
                      </a:r>
                      <a:endParaRPr lang="nl-NL" dirty="0"/>
                    </a:p>
                  </a:txBody>
                  <a:tcPr/>
                </a:tc>
                <a:tc>
                  <a:txBody>
                    <a:bodyPr/>
                    <a:lstStyle/>
                    <a:p>
                      <a:r>
                        <a:rPr lang="nl-NL" dirty="0"/>
                        <a:t>Min </a:t>
                      </a:r>
                      <a:r>
                        <a:rPr lang="nl-NL" dirty="0" err="1"/>
                        <a:t>thickness</a:t>
                      </a:r>
                      <a:r>
                        <a:rPr lang="nl-NL" dirty="0"/>
                        <a:t> – </a:t>
                      </a:r>
                    </a:p>
                    <a:p>
                      <a:r>
                        <a:rPr lang="nl-NL" dirty="0" err="1"/>
                        <a:t>Theoretical</a:t>
                      </a:r>
                      <a:r>
                        <a:rPr lang="nl-NL" dirty="0"/>
                        <a:t> </a:t>
                      </a:r>
                      <a:r>
                        <a:rPr lang="nl-NL" dirty="0" err="1"/>
                        <a:t>strength</a:t>
                      </a:r>
                      <a:endParaRPr lang="nl-NL" dirty="0"/>
                    </a:p>
                  </a:txBody>
                  <a:tcPr>
                    <a:solidFill>
                      <a:schemeClr val="bg1">
                        <a:lumMod val="75000"/>
                      </a:schemeClr>
                    </a:solidFill>
                  </a:tcPr>
                </a:tc>
                <a:extLst>
                  <a:ext uri="{0D108BD9-81ED-4DB2-BD59-A6C34878D82A}">
                    <a16:rowId xmlns:a16="http://schemas.microsoft.com/office/drawing/2014/main" val="604964547"/>
                  </a:ext>
                </a:extLst>
              </a:tr>
              <a:tr h="370840">
                <a:tc>
                  <a:txBody>
                    <a:bodyPr/>
                    <a:lstStyle/>
                    <a:p>
                      <a:r>
                        <a:rPr lang="nl-NL" dirty="0"/>
                        <a:t>1,5 mm</a:t>
                      </a:r>
                    </a:p>
                  </a:txBody>
                  <a:tcPr/>
                </a:tc>
                <a:tc>
                  <a:txBody>
                    <a:bodyPr/>
                    <a:lstStyle/>
                    <a:p>
                      <a:r>
                        <a:rPr lang="nl-NL" dirty="0"/>
                        <a:t>1,9 mm</a:t>
                      </a:r>
                    </a:p>
                  </a:txBody>
                  <a:tcPr/>
                </a:tc>
                <a:tc>
                  <a:txBody>
                    <a:bodyPr/>
                    <a:lstStyle/>
                    <a:p>
                      <a:r>
                        <a:rPr lang="nl-NL" dirty="0"/>
                        <a:t>0,3 mm</a:t>
                      </a:r>
                    </a:p>
                  </a:txBody>
                  <a:tcPr>
                    <a:solidFill>
                      <a:schemeClr val="bg1">
                        <a:lumMod val="75000"/>
                      </a:schemeClr>
                    </a:solidFill>
                  </a:tcPr>
                </a:tc>
                <a:extLst>
                  <a:ext uri="{0D108BD9-81ED-4DB2-BD59-A6C34878D82A}">
                    <a16:rowId xmlns:a16="http://schemas.microsoft.com/office/drawing/2014/main" val="258757689"/>
                  </a:ext>
                </a:extLst>
              </a:tr>
              <a:tr h="370840">
                <a:tc>
                  <a:txBody>
                    <a:bodyPr/>
                    <a:lstStyle/>
                    <a:p>
                      <a:r>
                        <a:rPr lang="nl-NL" dirty="0"/>
                        <a:t>0,75 mm</a:t>
                      </a:r>
                    </a:p>
                  </a:txBody>
                  <a:tcPr/>
                </a:tc>
                <a:tc>
                  <a:txBody>
                    <a:bodyPr/>
                    <a:lstStyle/>
                    <a:p>
                      <a:r>
                        <a:rPr lang="nl-NL" dirty="0"/>
                        <a:t>0,95 mm</a:t>
                      </a:r>
                    </a:p>
                  </a:txBody>
                  <a:tcPr/>
                </a:tc>
                <a:tc>
                  <a:txBody>
                    <a:bodyPr/>
                    <a:lstStyle/>
                    <a:p>
                      <a:r>
                        <a:rPr lang="nl-NL" dirty="0"/>
                        <a:t>0,15 mm</a:t>
                      </a:r>
                    </a:p>
                  </a:txBody>
                  <a:tcPr>
                    <a:solidFill>
                      <a:schemeClr val="bg1">
                        <a:lumMod val="75000"/>
                      </a:schemeClr>
                    </a:solidFill>
                  </a:tcPr>
                </a:tc>
                <a:extLst>
                  <a:ext uri="{0D108BD9-81ED-4DB2-BD59-A6C34878D82A}">
                    <a16:rowId xmlns:a16="http://schemas.microsoft.com/office/drawing/2014/main" val="334698486"/>
                  </a:ext>
                </a:extLst>
              </a:tr>
              <a:tr h="370840">
                <a:tc>
                  <a:txBody>
                    <a:bodyPr/>
                    <a:lstStyle/>
                    <a:p>
                      <a:r>
                        <a:rPr lang="nl-NL" dirty="0"/>
                        <a:t>0,37 mm</a:t>
                      </a:r>
                    </a:p>
                  </a:txBody>
                  <a:tcPr/>
                </a:tc>
                <a:tc>
                  <a:txBody>
                    <a:bodyPr/>
                    <a:lstStyle/>
                    <a:p>
                      <a:r>
                        <a:rPr lang="nl-NL" dirty="0"/>
                        <a:t>0,47 mm</a:t>
                      </a:r>
                    </a:p>
                  </a:txBody>
                  <a:tcPr/>
                </a:tc>
                <a:tc>
                  <a:txBody>
                    <a:bodyPr/>
                    <a:lstStyle/>
                    <a:p>
                      <a:r>
                        <a:rPr lang="nl-NL" dirty="0"/>
                        <a:t>0,074 mm</a:t>
                      </a:r>
                    </a:p>
                  </a:txBody>
                  <a:tcPr>
                    <a:solidFill>
                      <a:schemeClr val="bg1">
                        <a:lumMod val="75000"/>
                      </a:schemeClr>
                    </a:solidFill>
                  </a:tcPr>
                </a:tc>
                <a:extLst>
                  <a:ext uri="{0D108BD9-81ED-4DB2-BD59-A6C34878D82A}">
                    <a16:rowId xmlns:a16="http://schemas.microsoft.com/office/drawing/2014/main" val="4197903726"/>
                  </a:ext>
                </a:extLst>
              </a:tr>
              <a:tr h="370840">
                <a:tc>
                  <a:txBody>
                    <a:bodyPr/>
                    <a:lstStyle/>
                    <a:p>
                      <a:r>
                        <a:rPr lang="nl-NL" dirty="0"/>
                        <a:t>0,2 mm</a:t>
                      </a:r>
                    </a:p>
                  </a:txBody>
                  <a:tcPr/>
                </a:tc>
                <a:tc>
                  <a:txBody>
                    <a:bodyPr/>
                    <a:lstStyle/>
                    <a:p>
                      <a:r>
                        <a:rPr lang="nl-NL" dirty="0"/>
                        <a:t>0,25 mm</a:t>
                      </a:r>
                    </a:p>
                  </a:txBody>
                  <a:tcPr/>
                </a:tc>
                <a:tc>
                  <a:txBody>
                    <a:bodyPr/>
                    <a:lstStyle/>
                    <a:p>
                      <a:r>
                        <a:rPr lang="nl-NL" dirty="0"/>
                        <a:t>0,040 mm</a:t>
                      </a:r>
                    </a:p>
                  </a:txBody>
                  <a:tcPr>
                    <a:solidFill>
                      <a:schemeClr val="bg1">
                        <a:lumMod val="75000"/>
                      </a:schemeClr>
                    </a:solidFill>
                  </a:tcPr>
                </a:tc>
                <a:extLst>
                  <a:ext uri="{0D108BD9-81ED-4DB2-BD59-A6C34878D82A}">
                    <a16:rowId xmlns:a16="http://schemas.microsoft.com/office/drawing/2014/main" val="2090747739"/>
                  </a:ext>
                </a:extLst>
              </a:tr>
              <a:tr h="370840">
                <a:tc>
                  <a:txBody>
                    <a:bodyPr/>
                    <a:lstStyle/>
                    <a:p>
                      <a:r>
                        <a:rPr lang="nl-NL" dirty="0"/>
                        <a:t>0,1 mm</a:t>
                      </a:r>
                    </a:p>
                  </a:txBody>
                  <a:tcPr/>
                </a:tc>
                <a:tc>
                  <a:txBody>
                    <a:bodyPr/>
                    <a:lstStyle/>
                    <a:p>
                      <a:r>
                        <a:rPr lang="nl-NL" dirty="0"/>
                        <a:t>0,13 mm</a:t>
                      </a:r>
                    </a:p>
                  </a:txBody>
                  <a:tcPr/>
                </a:tc>
                <a:tc>
                  <a:txBody>
                    <a:bodyPr/>
                    <a:lstStyle/>
                    <a:p>
                      <a:r>
                        <a:rPr lang="nl-NL" dirty="0"/>
                        <a:t>0,020 mm</a:t>
                      </a:r>
                    </a:p>
                  </a:txBody>
                  <a:tcPr>
                    <a:solidFill>
                      <a:schemeClr val="bg1">
                        <a:lumMod val="75000"/>
                      </a:schemeClr>
                    </a:solidFill>
                  </a:tcPr>
                </a:tc>
                <a:extLst>
                  <a:ext uri="{0D108BD9-81ED-4DB2-BD59-A6C34878D82A}">
                    <a16:rowId xmlns:a16="http://schemas.microsoft.com/office/drawing/2014/main" val="1879584032"/>
                  </a:ext>
                </a:extLst>
              </a:tr>
            </a:tbl>
          </a:graphicData>
        </a:graphic>
      </p:graphicFrame>
    </p:spTree>
    <p:extLst>
      <p:ext uri="{BB962C8B-B14F-4D97-AF65-F5344CB8AC3E}">
        <p14:creationId xmlns:p14="http://schemas.microsoft.com/office/powerpoint/2010/main" val="150659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3045-FCAF-9861-A66D-62F93B0CE909}"/>
              </a:ext>
            </a:extLst>
          </p:cNvPr>
          <p:cNvSpPr>
            <a:spLocks noGrp="1"/>
          </p:cNvSpPr>
          <p:nvPr>
            <p:ph type="title"/>
          </p:nvPr>
        </p:nvSpPr>
        <p:spPr/>
        <p:txBody>
          <a:bodyPr/>
          <a:lstStyle/>
          <a:p>
            <a:r>
              <a:rPr lang="nl-NL" dirty="0" err="1"/>
              <a:t>Micronit</a:t>
            </a:r>
            <a:endParaRPr lang="nl-NL" dirty="0"/>
          </a:p>
        </p:txBody>
      </p:sp>
      <p:sp>
        <p:nvSpPr>
          <p:cNvPr id="3" name="Content Placeholder 2">
            <a:extLst>
              <a:ext uri="{FF2B5EF4-FFF2-40B4-BE49-F238E27FC236}">
                <a16:creationId xmlns:a16="http://schemas.microsoft.com/office/drawing/2014/main" id="{383AF8B0-7C8B-90B3-6D6D-9396AF1DDD8A}"/>
              </a:ext>
            </a:extLst>
          </p:cNvPr>
          <p:cNvSpPr>
            <a:spLocks noGrp="1"/>
          </p:cNvSpPr>
          <p:nvPr>
            <p:ph idx="1"/>
          </p:nvPr>
        </p:nvSpPr>
        <p:spPr>
          <a:xfrm>
            <a:off x="76542" y="1754501"/>
            <a:ext cx="8241792" cy="4895849"/>
          </a:xfrm>
        </p:spPr>
        <p:txBody>
          <a:bodyPr>
            <a:normAutofit/>
          </a:bodyPr>
          <a:lstStyle/>
          <a:p>
            <a:r>
              <a:rPr lang="nl-NL" dirty="0" err="1"/>
              <a:t>Wafer</a:t>
            </a:r>
            <a:r>
              <a:rPr lang="nl-NL" dirty="0"/>
              <a:t> 150 x 150 x 0,27 mm</a:t>
            </a:r>
          </a:p>
          <a:p>
            <a:pPr lvl="1"/>
            <a:r>
              <a:rPr lang="nl-NL" dirty="0" err="1"/>
              <a:t>One</a:t>
            </a:r>
            <a:r>
              <a:rPr lang="nl-NL" dirty="0"/>
              <a:t> </a:t>
            </a:r>
            <a:r>
              <a:rPr lang="nl-NL" dirty="0" err="1"/>
              <a:t>wafer</a:t>
            </a:r>
            <a:r>
              <a:rPr lang="nl-NL" dirty="0"/>
              <a:t> </a:t>
            </a:r>
            <a:r>
              <a:rPr lang="nl-NL" dirty="0" err="1"/>
              <a:t>with</a:t>
            </a:r>
            <a:r>
              <a:rPr lang="nl-NL" dirty="0"/>
              <a:t> </a:t>
            </a:r>
            <a:r>
              <a:rPr lang="nl-NL" dirty="0" err="1"/>
              <a:t>etched</a:t>
            </a:r>
            <a:r>
              <a:rPr lang="nl-NL" dirty="0"/>
              <a:t> </a:t>
            </a:r>
            <a:r>
              <a:rPr lang="nl-NL" dirty="0" err="1"/>
              <a:t>structure</a:t>
            </a:r>
            <a:endParaRPr lang="nl-NL" dirty="0"/>
          </a:p>
          <a:p>
            <a:pPr lvl="1"/>
            <a:r>
              <a:rPr lang="nl-NL" dirty="0" err="1"/>
              <a:t>One</a:t>
            </a:r>
            <a:r>
              <a:rPr lang="nl-NL" dirty="0"/>
              <a:t> </a:t>
            </a:r>
            <a:r>
              <a:rPr lang="nl-NL" dirty="0" err="1"/>
              <a:t>closing</a:t>
            </a:r>
            <a:r>
              <a:rPr lang="nl-NL" dirty="0"/>
              <a:t> </a:t>
            </a:r>
            <a:r>
              <a:rPr lang="nl-NL" dirty="0" err="1"/>
              <a:t>wafer</a:t>
            </a:r>
            <a:r>
              <a:rPr lang="nl-NL" dirty="0"/>
              <a:t> (</a:t>
            </a:r>
            <a:r>
              <a:rPr lang="nl-NL" dirty="0" err="1"/>
              <a:t>optionally</a:t>
            </a:r>
            <a:r>
              <a:rPr lang="nl-NL" dirty="0"/>
              <a:t> </a:t>
            </a:r>
            <a:r>
              <a:rPr lang="nl-NL" dirty="0" err="1"/>
              <a:t>etched</a:t>
            </a:r>
            <a:r>
              <a:rPr lang="nl-NL" dirty="0"/>
              <a:t>)</a:t>
            </a:r>
          </a:p>
          <a:p>
            <a:pPr lvl="1"/>
            <a:endParaRPr lang="nl-NL" dirty="0"/>
          </a:p>
          <a:p>
            <a:pPr lvl="1"/>
            <a:r>
              <a:rPr lang="nl-NL" dirty="0" err="1"/>
              <a:t>Microchannel</a:t>
            </a:r>
            <a:r>
              <a:rPr lang="nl-NL" dirty="0"/>
              <a:t> design </a:t>
            </a:r>
            <a:r>
              <a:rPr lang="nl-NL" dirty="0" err="1"/>
              <a:t>with</a:t>
            </a:r>
            <a:r>
              <a:rPr lang="nl-NL" dirty="0"/>
              <a:t> </a:t>
            </a:r>
            <a:r>
              <a:rPr lang="nl-NL" dirty="0" err="1"/>
              <a:t>variants</a:t>
            </a:r>
            <a:endParaRPr lang="nl-NL" dirty="0"/>
          </a:p>
          <a:p>
            <a:pPr marL="1371600" lvl="2" indent="-457200">
              <a:buFont typeface="+mj-lt"/>
              <a:buAutoNum type="arabicPeriod"/>
            </a:pPr>
            <a:r>
              <a:rPr lang="nl-NL" dirty="0"/>
              <a:t>Equivalent </a:t>
            </a:r>
            <a:r>
              <a:rPr lang="nl-NL" dirty="0" err="1"/>
              <a:t>to</a:t>
            </a:r>
            <a:r>
              <a:rPr lang="nl-NL" dirty="0"/>
              <a:t> LTCC </a:t>
            </a:r>
            <a:r>
              <a:rPr lang="nl-NL" dirty="0" err="1"/>
              <a:t>based</a:t>
            </a:r>
            <a:r>
              <a:rPr lang="nl-NL" dirty="0"/>
              <a:t> (CERN variant)</a:t>
            </a:r>
          </a:p>
          <a:p>
            <a:pPr marL="1371600" lvl="2" indent="-457200">
              <a:buFont typeface="+mj-lt"/>
              <a:buAutoNum type="arabicPeriod"/>
            </a:pPr>
            <a:r>
              <a:rPr lang="nl-NL" dirty="0"/>
              <a:t>Same </a:t>
            </a:r>
            <a:r>
              <a:rPr lang="nl-NL" dirty="0" err="1"/>
              <a:t>with</a:t>
            </a:r>
            <a:r>
              <a:rPr lang="nl-NL" dirty="0"/>
              <a:t> </a:t>
            </a:r>
            <a:r>
              <a:rPr lang="nl-NL" dirty="0" err="1"/>
              <a:t>higher</a:t>
            </a:r>
            <a:r>
              <a:rPr lang="nl-NL" dirty="0"/>
              <a:t> </a:t>
            </a:r>
            <a:r>
              <a:rPr lang="nl-NL" dirty="0" err="1"/>
              <a:t>density</a:t>
            </a:r>
            <a:r>
              <a:rPr lang="nl-NL" dirty="0"/>
              <a:t> of </a:t>
            </a:r>
            <a:r>
              <a:rPr lang="nl-NL" dirty="0" err="1"/>
              <a:t>channels</a:t>
            </a:r>
            <a:endParaRPr lang="nl-NL" dirty="0"/>
          </a:p>
          <a:p>
            <a:pPr marL="914400" lvl="2" indent="0">
              <a:buNone/>
            </a:pPr>
            <a:endParaRPr lang="nl-NL" dirty="0"/>
          </a:p>
          <a:p>
            <a:pPr lvl="1"/>
            <a:r>
              <a:rPr lang="nl-NL" dirty="0" err="1"/>
              <a:t>Pillar</a:t>
            </a:r>
            <a:r>
              <a:rPr lang="nl-NL" dirty="0"/>
              <a:t> design</a:t>
            </a:r>
          </a:p>
          <a:p>
            <a:pPr marL="1371600" lvl="2" indent="-457200">
              <a:buFont typeface="+mj-lt"/>
              <a:buAutoNum type="arabicPeriod" startAt="4"/>
            </a:pPr>
            <a:r>
              <a:rPr lang="nl-NL" dirty="0"/>
              <a:t>S-</a:t>
            </a:r>
            <a:r>
              <a:rPr lang="nl-NL" dirty="0" err="1"/>
              <a:t>shaped</a:t>
            </a:r>
            <a:r>
              <a:rPr lang="nl-NL" dirty="0"/>
              <a:t> </a:t>
            </a:r>
            <a:r>
              <a:rPr lang="nl-NL" dirty="0" err="1"/>
              <a:t>channel</a:t>
            </a:r>
            <a:endParaRPr lang="nl-NL" dirty="0"/>
          </a:p>
          <a:p>
            <a:pPr marL="1371600" lvl="2" indent="-457200">
              <a:buFont typeface="+mj-lt"/>
              <a:buAutoNum type="arabicPeriod" startAt="4"/>
            </a:pPr>
            <a:r>
              <a:rPr lang="nl-NL" dirty="0"/>
              <a:t>S-</a:t>
            </a:r>
            <a:r>
              <a:rPr lang="nl-NL" dirty="0" err="1"/>
              <a:t>shaped</a:t>
            </a:r>
            <a:r>
              <a:rPr lang="nl-NL" dirty="0"/>
              <a:t> </a:t>
            </a:r>
            <a:r>
              <a:rPr lang="nl-NL" dirty="0" err="1"/>
              <a:t>channel</a:t>
            </a:r>
            <a:r>
              <a:rPr lang="nl-NL" dirty="0"/>
              <a:t> </a:t>
            </a:r>
            <a:r>
              <a:rPr lang="nl-NL" dirty="0" err="1"/>
              <a:t>with</a:t>
            </a:r>
            <a:r>
              <a:rPr lang="nl-NL" dirty="0"/>
              <a:t> </a:t>
            </a:r>
            <a:r>
              <a:rPr lang="nl-NL" dirty="0" err="1"/>
              <a:t>higher</a:t>
            </a:r>
            <a:r>
              <a:rPr lang="nl-NL" dirty="0"/>
              <a:t> </a:t>
            </a:r>
            <a:r>
              <a:rPr lang="nl-NL" dirty="0" err="1"/>
              <a:t>density</a:t>
            </a:r>
            <a:r>
              <a:rPr lang="nl-NL" dirty="0"/>
              <a:t> of </a:t>
            </a:r>
            <a:r>
              <a:rPr lang="nl-NL" dirty="0" err="1"/>
              <a:t>pillars</a:t>
            </a:r>
            <a:endParaRPr lang="nl-NL" dirty="0"/>
          </a:p>
          <a:p>
            <a:pPr marL="1371600" lvl="2" indent="-457200">
              <a:buFont typeface="+mj-lt"/>
              <a:buAutoNum type="arabicPeriod" startAt="4"/>
            </a:pPr>
            <a:r>
              <a:rPr lang="nl-NL" dirty="0"/>
              <a:t>Straight </a:t>
            </a:r>
            <a:r>
              <a:rPr lang="nl-NL" dirty="0" err="1"/>
              <a:t>channel</a:t>
            </a:r>
            <a:endParaRPr lang="nl-NL" dirty="0"/>
          </a:p>
          <a:p>
            <a:pPr lvl="1">
              <a:buFont typeface="Symbol" panose="05050102010706020507" pitchFamily="18" charset="2"/>
              <a:buChar char="Þ"/>
            </a:pPr>
            <a:endParaRPr lang="nl-NL" dirty="0"/>
          </a:p>
          <a:p>
            <a:pPr lvl="1"/>
            <a:endParaRPr lang="nl-NL" dirty="0"/>
          </a:p>
          <a:p>
            <a:endParaRPr lang="nl-NL" dirty="0"/>
          </a:p>
          <a:p>
            <a:pPr lvl="1"/>
            <a:endParaRPr lang="nl-NL" dirty="0"/>
          </a:p>
        </p:txBody>
      </p:sp>
      <p:sp>
        <p:nvSpPr>
          <p:cNvPr id="4" name="Slide Number Placeholder 3">
            <a:extLst>
              <a:ext uri="{FF2B5EF4-FFF2-40B4-BE49-F238E27FC236}">
                <a16:creationId xmlns:a16="http://schemas.microsoft.com/office/drawing/2014/main" id="{0F92CAD4-6325-946D-220D-602B7E7475CD}"/>
              </a:ext>
            </a:extLst>
          </p:cNvPr>
          <p:cNvSpPr>
            <a:spLocks noGrp="1"/>
          </p:cNvSpPr>
          <p:nvPr>
            <p:ph type="sldNum" sz="quarter" idx="12"/>
          </p:nvPr>
        </p:nvSpPr>
        <p:spPr/>
        <p:txBody>
          <a:bodyPr/>
          <a:lstStyle/>
          <a:p>
            <a:fld id="{F3D2083A-758E-46D6-8C2C-48B909CEE011}" type="slidenum">
              <a:rPr lang="nl-NL" smtClean="0"/>
              <a:t>2</a:t>
            </a:fld>
            <a:endParaRPr lang="nl-NL"/>
          </a:p>
        </p:txBody>
      </p:sp>
      <p:pic>
        <p:nvPicPr>
          <p:cNvPr id="5" name="Picture 4">
            <a:extLst>
              <a:ext uri="{FF2B5EF4-FFF2-40B4-BE49-F238E27FC236}">
                <a16:creationId xmlns:a16="http://schemas.microsoft.com/office/drawing/2014/main" id="{95F72E08-781C-3578-0173-03FEAA801324}"/>
              </a:ext>
            </a:extLst>
          </p:cNvPr>
          <p:cNvPicPr>
            <a:picLocks noChangeAspect="1"/>
          </p:cNvPicPr>
          <p:nvPr/>
        </p:nvPicPr>
        <p:blipFill>
          <a:blip r:embed="rId2"/>
          <a:stretch>
            <a:fillRect/>
          </a:stretch>
        </p:blipFill>
        <p:spPr>
          <a:xfrm>
            <a:off x="8996143" y="0"/>
            <a:ext cx="3195857" cy="3170890"/>
          </a:xfrm>
          <a:prstGeom prst="rect">
            <a:avLst/>
          </a:prstGeom>
        </p:spPr>
      </p:pic>
      <p:grpSp>
        <p:nvGrpSpPr>
          <p:cNvPr id="22" name="Group 21">
            <a:extLst>
              <a:ext uri="{FF2B5EF4-FFF2-40B4-BE49-F238E27FC236}">
                <a16:creationId xmlns:a16="http://schemas.microsoft.com/office/drawing/2014/main" id="{D1AC11D3-EAAD-CF85-8746-9CC5D62D03F3}"/>
              </a:ext>
            </a:extLst>
          </p:cNvPr>
          <p:cNvGrpSpPr/>
          <p:nvPr/>
        </p:nvGrpSpPr>
        <p:grpSpPr>
          <a:xfrm>
            <a:off x="9421099" y="3170890"/>
            <a:ext cx="2345944" cy="3990317"/>
            <a:chOff x="3447486" y="4224840"/>
            <a:chExt cx="2345944" cy="3990317"/>
          </a:xfrm>
        </p:grpSpPr>
        <p:pic>
          <p:nvPicPr>
            <p:cNvPr id="23" name="Picture 22">
              <a:extLst>
                <a:ext uri="{FF2B5EF4-FFF2-40B4-BE49-F238E27FC236}">
                  <a16:creationId xmlns:a16="http://schemas.microsoft.com/office/drawing/2014/main" id="{C767400B-632C-4C65-3FAA-D110C2FEC73B}"/>
                </a:ext>
              </a:extLst>
            </p:cNvPr>
            <p:cNvPicPr>
              <a:picLocks noChangeAspect="1"/>
            </p:cNvPicPr>
            <p:nvPr/>
          </p:nvPicPr>
          <p:blipFill>
            <a:blip r:embed="rId3"/>
            <a:stretch>
              <a:fillRect/>
            </a:stretch>
          </p:blipFill>
          <p:spPr>
            <a:xfrm>
              <a:off x="3447486" y="4497541"/>
              <a:ext cx="2345944" cy="3717616"/>
            </a:xfrm>
            <a:prstGeom prst="rect">
              <a:avLst/>
            </a:prstGeom>
          </p:spPr>
        </p:pic>
        <p:cxnSp>
          <p:nvCxnSpPr>
            <p:cNvPr id="24" name="Straight Arrow Connector 23">
              <a:extLst>
                <a:ext uri="{FF2B5EF4-FFF2-40B4-BE49-F238E27FC236}">
                  <a16:creationId xmlns:a16="http://schemas.microsoft.com/office/drawing/2014/main" id="{2071EC90-4D0C-2ADE-017A-3522682D0E43}"/>
                </a:ext>
              </a:extLst>
            </p:cNvPr>
            <p:cNvCxnSpPr>
              <a:cxnSpLocks/>
            </p:cNvCxnSpPr>
            <p:nvPr/>
          </p:nvCxnSpPr>
          <p:spPr>
            <a:xfrm flipV="1">
              <a:off x="5023026" y="5163373"/>
              <a:ext cx="0" cy="108963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DCAF260D-FE3D-9F83-2141-F6AC8AA76B60}"/>
                </a:ext>
              </a:extLst>
            </p:cNvPr>
            <p:cNvSpPr/>
            <p:nvPr/>
          </p:nvSpPr>
          <p:spPr>
            <a:xfrm>
              <a:off x="3932879" y="5163373"/>
              <a:ext cx="1515872" cy="1089633"/>
            </a:xfrm>
            <a:prstGeom prst="rect">
              <a:avLst/>
            </a:prstGeom>
            <a:noFill/>
            <a:ln w="2222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Straight Arrow Connector 25">
              <a:extLst>
                <a:ext uri="{FF2B5EF4-FFF2-40B4-BE49-F238E27FC236}">
                  <a16:creationId xmlns:a16="http://schemas.microsoft.com/office/drawing/2014/main" id="{25A114D6-56B0-C602-B087-110857FC23CC}"/>
                </a:ext>
              </a:extLst>
            </p:cNvPr>
            <p:cNvCxnSpPr>
              <a:cxnSpLocks/>
            </p:cNvCxnSpPr>
            <p:nvPr/>
          </p:nvCxnSpPr>
          <p:spPr>
            <a:xfrm flipH="1">
              <a:off x="3936436" y="4881407"/>
              <a:ext cx="152044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0B19F307-FBD1-5D52-F98C-92C2CB668DCD}"/>
                </a:ext>
              </a:extLst>
            </p:cNvPr>
            <p:cNvCxnSpPr>
              <a:cxnSpLocks/>
            </p:cNvCxnSpPr>
            <p:nvPr/>
          </p:nvCxnSpPr>
          <p:spPr>
            <a:xfrm>
              <a:off x="3879286" y="4481057"/>
              <a:ext cx="0"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09F18CA0-1636-B718-7F66-323036A1ECA7}"/>
                </a:ext>
              </a:extLst>
            </p:cNvPr>
            <p:cNvCxnSpPr>
              <a:cxnSpLocks/>
            </p:cNvCxnSpPr>
            <p:nvPr/>
          </p:nvCxnSpPr>
          <p:spPr>
            <a:xfrm>
              <a:off x="5443165" y="4769031"/>
              <a:ext cx="0" cy="453352"/>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C1B87BC-FCD8-6AEA-C1C3-70CDF10E4693}"/>
                </a:ext>
              </a:extLst>
            </p:cNvPr>
            <p:cNvCxnSpPr>
              <a:cxnSpLocks/>
            </p:cNvCxnSpPr>
            <p:nvPr/>
          </p:nvCxnSpPr>
          <p:spPr>
            <a:xfrm>
              <a:off x="3944565" y="4769031"/>
              <a:ext cx="0" cy="453352"/>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887256D-04C2-2151-561D-7FA559E9755E}"/>
                </a:ext>
              </a:extLst>
            </p:cNvPr>
            <p:cNvSpPr txBox="1"/>
            <p:nvPr/>
          </p:nvSpPr>
          <p:spPr>
            <a:xfrm>
              <a:off x="4469823" y="4554023"/>
              <a:ext cx="679449" cy="369332"/>
            </a:xfrm>
            <a:prstGeom prst="rect">
              <a:avLst/>
            </a:prstGeom>
            <a:noFill/>
          </p:spPr>
          <p:txBody>
            <a:bodyPr wrap="square" rtlCol="0">
              <a:spAutoFit/>
            </a:bodyPr>
            <a:lstStyle/>
            <a:p>
              <a:r>
                <a:rPr lang="nl-NL" dirty="0"/>
                <a:t>36</a:t>
              </a:r>
            </a:p>
          </p:txBody>
        </p:sp>
        <p:cxnSp>
          <p:nvCxnSpPr>
            <p:cNvPr id="31" name="Straight Arrow Connector 30">
              <a:extLst>
                <a:ext uri="{FF2B5EF4-FFF2-40B4-BE49-F238E27FC236}">
                  <a16:creationId xmlns:a16="http://schemas.microsoft.com/office/drawing/2014/main" id="{476D2A62-03F6-B343-3F7B-9CC1BEC2AD5F}"/>
                </a:ext>
              </a:extLst>
            </p:cNvPr>
            <p:cNvCxnSpPr>
              <a:cxnSpLocks/>
            </p:cNvCxnSpPr>
            <p:nvPr/>
          </p:nvCxnSpPr>
          <p:spPr>
            <a:xfrm flipH="1">
              <a:off x="3723359" y="4554023"/>
              <a:ext cx="195678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9372D8DD-EA7F-37EB-AD85-27417E96EDD9}"/>
                </a:ext>
              </a:extLst>
            </p:cNvPr>
            <p:cNvCxnSpPr>
              <a:cxnSpLocks/>
            </p:cNvCxnSpPr>
            <p:nvPr/>
          </p:nvCxnSpPr>
          <p:spPr>
            <a:xfrm>
              <a:off x="3711407" y="4480841"/>
              <a:ext cx="0" cy="572016"/>
            </a:xfrm>
            <a:prstGeom prst="line">
              <a:avLst/>
            </a:prstGeom>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8AEB8382-5430-447C-08F2-D19E1820AF3E}"/>
                </a:ext>
              </a:extLst>
            </p:cNvPr>
            <p:cNvSpPr txBox="1"/>
            <p:nvPr/>
          </p:nvSpPr>
          <p:spPr>
            <a:xfrm>
              <a:off x="4469822" y="4224840"/>
              <a:ext cx="679449" cy="369332"/>
            </a:xfrm>
            <a:prstGeom prst="rect">
              <a:avLst/>
            </a:prstGeom>
            <a:noFill/>
          </p:spPr>
          <p:txBody>
            <a:bodyPr wrap="square" rtlCol="0">
              <a:spAutoFit/>
            </a:bodyPr>
            <a:lstStyle/>
            <a:p>
              <a:r>
                <a:rPr lang="nl-NL" dirty="0"/>
                <a:t>45</a:t>
              </a:r>
            </a:p>
          </p:txBody>
        </p:sp>
        <p:cxnSp>
          <p:nvCxnSpPr>
            <p:cNvPr id="34" name="Straight Connector 33">
              <a:extLst>
                <a:ext uri="{FF2B5EF4-FFF2-40B4-BE49-F238E27FC236}">
                  <a16:creationId xmlns:a16="http://schemas.microsoft.com/office/drawing/2014/main" id="{8BA95DB7-15E2-E69E-620F-40A51B00E6D3}"/>
                </a:ext>
              </a:extLst>
            </p:cNvPr>
            <p:cNvCxnSpPr>
              <a:cxnSpLocks/>
            </p:cNvCxnSpPr>
            <p:nvPr/>
          </p:nvCxnSpPr>
          <p:spPr>
            <a:xfrm>
              <a:off x="5680139" y="4480841"/>
              <a:ext cx="0" cy="572016"/>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FF261ACC-D561-0426-A4F9-5D256A128175}"/>
                </a:ext>
              </a:extLst>
            </p:cNvPr>
            <p:cNvSpPr txBox="1"/>
            <p:nvPr/>
          </p:nvSpPr>
          <p:spPr>
            <a:xfrm>
              <a:off x="4337791" y="5224139"/>
              <a:ext cx="679449" cy="369332"/>
            </a:xfrm>
            <a:prstGeom prst="rect">
              <a:avLst/>
            </a:prstGeom>
            <a:noFill/>
          </p:spPr>
          <p:txBody>
            <a:bodyPr wrap="square" rtlCol="0">
              <a:spAutoFit/>
            </a:bodyPr>
            <a:lstStyle/>
            <a:p>
              <a:r>
                <a:rPr lang="nl-NL" dirty="0"/>
                <a:t>30</a:t>
              </a:r>
            </a:p>
          </p:txBody>
        </p:sp>
        <p:cxnSp>
          <p:nvCxnSpPr>
            <p:cNvPr id="36" name="Straight Arrow Connector 35">
              <a:extLst>
                <a:ext uri="{FF2B5EF4-FFF2-40B4-BE49-F238E27FC236}">
                  <a16:creationId xmlns:a16="http://schemas.microsoft.com/office/drawing/2014/main" id="{A65F793F-ED25-FDB2-B966-69943DA1C2BA}"/>
                </a:ext>
              </a:extLst>
            </p:cNvPr>
            <p:cNvCxnSpPr>
              <a:cxnSpLocks/>
            </p:cNvCxnSpPr>
            <p:nvPr/>
          </p:nvCxnSpPr>
          <p:spPr>
            <a:xfrm>
              <a:off x="4047699" y="5591715"/>
              <a:ext cx="13081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5E463A14-D95F-A293-6348-A0E362FFC486}"/>
                </a:ext>
              </a:extLst>
            </p:cNvPr>
            <p:cNvSpPr txBox="1"/>
            <p:nvPr/>
          </p:nvSpPr>
          <p:spPr>
            <a:xfrm>
              <a:off x="4673037" y="5802697"/>
              <a:ext cx="679449" cy="369332"/>
            </a:xfrm>
            <a:prstGeom prst="rect">
              <a:avLst/>
            </a:prstGeom>
            <a:noFill/>
          </p:spPr>
          <p:txBody>
            <a:bodyPr wrap="square" rtlCol="0">
              <a:spAutoFit/>
            </a:bodyPr>
            <a:lstStyle/>
            <a:p>
              <a:r>
                <a:rPr lang="nl-NL" dirty="0"/>
                <a:t>25</a:t>
              </a:r>
            </a:p>
          </p:txBody>
        </p:sp>
      </p:grpSp>
      <p:grpSp>
        <p:nvGrpSpPr>
          <p:cNvPr id="50" name="Group 49">
            <a:extLst>
              <a:ext uri="{FF2B5EF4-FFF2-40B4-BE49-F238E27FC236}">
                <a16:creationId xmlns:a16="http://schemas.microsoft.com/office/drawing/2014/main" id="{6D5CFD5F-CDFE-0B1A-9ACB-E71B94E05F41}"/>
              </a:ext>
            </a:extLst>
          </p:cNvPr>
          <p:cNvGrpSpPr/>
          <p:nvPr/>
        </p:nvGrpSpPr>
        <p:grpSpPr>
          <a:xfrm>
            <a:off x="6830159" y="3234703"/>
            <a:ext cx="2600355" cy="2637343"/>
            <a:chOff x="6281037" y="3908952"/>
            <a:chExt cx="2600355" cy="2637343"/>
          </a:xfrm>
        </p:grpSpPr>
        <p:grpSp>
          <p:nvGrpSpPr>
            <p:cNvPr id="38" name="Group 37">
              <a:extLst>
                <a:ext uri="{FF2B5EF4-FFF2-40B4-BE49-F238E27FC236}">
                  <a16:creationId xmlns:a16="http://schemas.microsoft.com/office/drawing/2014/main" id="{8B972864-6B1C-FB5B-2301-0D2BF528FBC8}"/>
                </a:ext>
              </a:extLst>
            </p:cNvPr>
            <p:cNvGrpSpPr/>
            <p:nvPr/>
          </p:nvGrpSpPr>
          <p:grpSpPr>
            <a:xfrm rot="5400000">
              <a:off x="6641250" y="4087064"/>
              <a:ext cx="2418254" cy="2062030"/>
              <a:chOff x="7987095" y="-177450"/>
              <a:chExt cx="3258755" cy="2778720"/>
            </a:xfrm>
          </p:grpSpPr>
          <p:pic>
            <p:nvPicPr>
              <p:cNvPr id="39" name="Picture 38">
                <a:extLst>
                  <a:ext uri="{FF2B5EF4-FFF2-40B4-BE49-F238E27FC236}">
                    <a16:creationId xmlns:a16="http://schemas.microsoft.com/office/drawing/2014/main" id="{BDE451C4-B333-8CD2-4F27-B0295B75E1E6}"/>
                  </a:ext>
                </a:extLst>
              </p:cNvPr>
              <p:cNvPicPr>
                <a:picLocks noChangeAspect="1"/>
              </p:cNvPicPr>
              <p:nvPr/>
            </p:nvPicPr>
            <p:blipFill>
              <a:blip r:embed="rId4"/>
              <a:stretch>
                <a:fillRect/>
              </a:stretch>
            </p:blipFill>
            <p:spPr>
              <a:xfrm>
                <a:off x="7987095" y="605816"/>
                <a:ext cx="3093655" cy="1995454"/>
              </a:xfrm>
              <a:prstGeom prst="rect">
                <a:avLst/>
              </a:prstGeom>
            </p:spPr>
          </p:pic>
          <p:cxnSp>
            <p:nvCxnSpPr>
              <p:cNvPr id="40" name="Straight Arrow Connector 39">
                <a:extLst>
                  <a:ext uri="{FF2B5EF4-FFF2-40B4-BE49-F238E27FC236}">
                    <a16:creationId xmlns:a16="http://schemas.microsoft.com/office/drawing/2014/main" id="{D13E5A75-2A7E-CCC0-5C89-559F389ACB6D}"/>
                  </a:ext>
                </a:extLst>
              </p:cNvPr>
              <p:cNvCxnSpPr>
                <a:cxnSpLocks/>
              </p:cNvCxnSpPr>
              <p:nvPr/>
            </p:nvCxnSpPr>
            <p:spPr>
              <a:xfrm>
                <a:off x="8261350" y="425450"/>
                <a:ext cx="25781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AE621D82-CC90-2296-98D6-9076D2D09343}"/>
                  </a:ext>
                </a:extLst>
              </p:cNvPr>
              <p:cNvCxnSpPr/>
              <p:nvPr/>
            </p:nvCxnSpPr>
            <p:spPr>
              <a:xfrm>
                <a:off x="10839450" y="317500"/>
                <a:ext cx="0" cy="42545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8762BC10-F8EB-024A-1E3D-2F3375D48C6B}"/>
                  </a:ext>
                </a:extLst>
              </p:cNvPr>
              <p:cNvCxnSpPr/>
              <p:nvPr/>
            </p:nvCxnSpPr>
            <p:spPr>
              <a:xfrm>
                <a:off x="8261350" y="326416"/>
                <a:ext cx="0" cy="42545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86CDE6FB-FB59-03A4-B87E-170922D2A9FC}"/>
                  </a:ext>
                </a:extLst>
              </p:cNvPr>
              <p:cNvCxnSpPr>
                <a:cxnSpLocks/>
              </p:cNvCxnSpPr>
              <p:nvPr/>
            </p:nvCxnSpPr>
            <p:spPr>
              <a:xfrm>
                <a:off x="10864850" y="802666"/>
                <a:ext cx="330200"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432B2480-6268-6B88-3356-51353C31CE98}"/>
                  </a:ext>
                </a:extLst>
              </p:cNvPr>
              <p:cNvCxnSpPr>
                <a:cxnSpLocks/>
              </p:cNvCxnSpPr>
              <p:nvPr/>
            </p:nvCxnSpPr>
            <p:spPr>
              <a:xfrm>
                <a:off x="10915650" y="2421916"/>
                <a:ext cx="330200"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DE8BA83A-96EA-5F9E-F93A-773D13471396}"/>
                  </a:ext>
                </a:extLst>
              </p:cNvPr>
              <p:cNvCxnSpPr>
                <a:cxnSpLocks/>
              </p:cNvCxnSpPr>
              <p:nvPr/>
            </p:nvCxnSpPr>
            <p:spPr>
              <a:xfrm flipV="1">
                <a:off x="11055350" y="802666"/>
                <a:ext cx="0" cy="161925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75CBAE8A-C7BA-9CA4-C588-13FC8C2262BD}"/>
                  </a:ext>
                </a:extLst>
              </p:cNvPr>
              <p:cNvSpPr txBox="1"/>
              <p:nvPr/>
            </p:nvSpPr>
            <p:spPr>
              <a:xfrm rot="16200000">
                <a:off x="9405876" y="-22391"/>
                <a:ext cx="679449" cy="369331"/>
              </a:xfrm>
              <a:prstGeom prst="rect">
                <a:avLst/>
              </a:prstGeom>
              <a:noFill/>
            </p:spPr>
            <p:txBody>
              <a:bodyPr wrap="square" rtlCol="0">
                <a:spAutoFit/>
              </a:bodyPr>
              <a:lstStyle/>
              <a:p>
                <a:r>
                  <a:rPr lang="nl-NL" dirty="0"/>
                  <a:t>40</a:t>
                </a:r>
              </a:p>
            </p:txBody>
          </p:sp>
          <p:cxnSp>
            <p:nvCxnSpPr>
              <p:cNvPr id="47" name="Straight Arrow Connector 46">
                <a:extLst>
                  <a:ext uri="{FF2B5EF4-FFF2-40B4-BE49-F238E27FC236}">
                    <a16:creationId xmlns:a16="http://schemas.microsoft.com/office/drawing/2014/main" id="{CE982765-E504-7452-CD3B-4133399F94CE}"/>
                  </a:ext>
                </a:extLst>
              </p:cNvPr>
              <p:cNvCxnSpPr>
                <a:cxnSpLocks/>
              </p:cNvCxnSpPr>
              <p:nvPr/>
            </p:nvCxnSpPr>
            <p:spPr>
              <a:xfrm>
                <a:off x="9320847" y="2601270"/>
                <a:ext cx="151860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sp>
          <p:nvSpPr>
            <p:cNvPr id="48" name="TextBox 47">
              <a:extLst>
                <a:ext uri="{FF2B5EF4-FFF2-40B4-BE49-F238E27FC236}">
                  <a16:creationId xmlns:a16="http://schemas.microsoft.com/office/drawing/2014/main" id="{9A7EF0F0-B48E-AA55-2F37-B143407C6147}"/>
                </a:ext>
              </a:extLst>
            </p:cNvPr>
            <p:cNvSpPr txBox="1"/>
            <p:nvPr/>
          </p:nvSpPr>
          <p:spPr>
            <a:xfrm>
              <a:off x="7489288" y="6176963"/>
              <a:ext cx="679449" cy="369332"/>
            </a:xfrm>
            <a:prstGeom prst="rect">
              <a:avLst/>
            </a:prstGeom>
            <a:noFill/>
          </p:spPr>
          <p:txBody>
            <a:bodyPr wrap="square" rtlCol="0">
              <a:spAutoFit/>
            </a:bodyPr>
            <a:lstStyle/>
            <a:p>
              <a:r>
                <a:rPr lang="nl-NL" dirty="0"/>
                <a:t>25</a:t>
              </a:r>
            </a:p>
          </p:txBody>
        </p:sp>
        <p:sp>
          <p:nvSpPr>
            <p:cNvPr id="49" name="TextBox 48">
              <a:extLst>
                <a:ext uri="{FF2B5EF4-FFF2-40B4-BE49-F238E27FC236}">
                  <a16:creationId xmlns:a16="http://schemas.microsoft.com/office/drawing/2014/main" id="{82F6D981-112D-FC7F-5D9B-71958C83626A}"/>
                </a:ext>
              </a:extLst>
            </p:cNvPr>
            <p:cNvSpPr txBox="1"/>
            <p:nvPr/>
          </p:nvSpPr>
          <p:spPr>
            <a:xfrm>
              <a:off x="6281037" y="5277497"/>
              <a:ext cx="679449" cy="369332"/>
            </a:xfrm>
            <a:prstGeom prst="rect">
              <a:avLst/>
            </a:prstGeom>
            <a:noFill/>
          </p:spPr>
          <p:txBody>
            <a:bodyPr wrap="square" rtlCol="0">
              <a:spAutoFit/>
            </a:bodyPr>
            <a:lstStyle/>
            <a:p>
              <a:r>
                <a:rPr lang="nl-NL" dirty="0"/>
                <a:t>25</a:t>
              </a:r>
            </a:p>
          </p:txBody>
        </p:sp>
      </p:grpSp>
    </p:spTree>
    <p:extLst>
      <p:ext uri="{BB962C8B-B14F-4D97-AF65-F5344CB8AC3E}">
        <p14:creationId xmlns:p14="http://schemas.microsoft.com/office/powerpoint/2010/main" val="1013504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FEA2-4611-0D63-AAB0-6E3897CAAA64}"/>
              </a:ext>
            </a:extLst>
          </p:cNvPr>
          <p:cNvSpPr>
            <a:spLocks noGrp="1"/>
          </p:cNvSpPr>
          <p:nvPr>
            <p:ph type="title"/>
          </p:nvPr>
        </p:nvSpPr>
        <p:spPr/>
        <p:txBody>
          <a:bodyPr/>
          <a:lstStyle/>
          <a:p>
            <a:r>
              <a:rPr lang="nl-NL" dirty="0" err="1"/>
              <a:t>Glass</a:t>
            </a:r>
            <a:r>
              <a:rPr lang="nl-NL" dirty="0"/>
              <a:t> – </a:t>
            </a:r>
            <a:r>
              <a:rPr lang="nl-NL" dirty="0" err="1"/>
              <a:t>Thermal</a:t>
            </a:r>
            <a:r>
              <a:rPr lang="nl-NL" dirty="0"/>
              <a:t> performance</a:t>
            </a:r>
          </a:p>
        </p:txBody>
      </p:sp>
      <p:graphicFrame>
        <p:nvGraphicFramePr>
          <p:cNvPr id="5" name="Content Placeholder 4">
            <a:extLst>
              <a:ext uri="{FF2B5EF4-FFF2-40B4-BE49-F238E27FC236}">
                <a16:creationId xmlns:a16="http://schemas.microsoft.com/office/drawing/2014/main" id="{F7713798-7B62-9F94-C3F7-C52866B2706D}"/>
              </a:ext>
            </a:extLst>
          </p:cNvPr>
          <p:cNvGraphicFramePr>
            <a:graphicFrameLocks noGrp="1"/>
          </p:cNvGraphicFramePr>
          <p:nvPr>
            <p:ph idx="1"/>
            <p:extLst>
              <p:ext uri="{D42A27DB-BD31-4B8C-83A1-F6EECF244321}">
                <p14:modId xmlns:p14="http://schemas.microsoft.com/office/powerpoint/2010/main" val="3893459315"/>
              </p:ext>
            </p:extLst>
          </p:nvPr>
        </p:nvGraphicFramePr>
        <p:xfrm>
          <a:off x="8859695" y="1466171"/>
          <a:ext cx="2954426" cy="1752600"/>
        </p:xfrm>
        <a:graphic>
          <a:graphicData uri="http://schemas.openxmlformats.org/drawingml/2006/table">
            <a:tbl>
              <a:tblPr firstRow="1" bandRow="1">
                <a:tableStyleId>{5C22544A-7EE6-4342-B048-85BDC9FD1C3A}</a:tableStyleId>
              </a:tblPr>
              <a:tblGrid>
                <a:gridCol w="1477213">
                  <a:extLst>
                    <a:ext uri="{9D8B030D-6E8A-4147-A177-3AD203B41FA5}">
                      <a16:colId xmlns:a16="http://schemas.microsoft.com/office/drawing/2014/main" val="2156714754"/>
                    </a:ext>
                  </a:extLst>
                </a:gridCol>
                <a:gridCol w="1477213">
                  <a:extLst>
                    <a:ext uri="{9D8B030D-6E8A-4147-A177-3AD203B41FA5}">
                      <a16:colId xmlns:a16="http://schemas.microsoft.com/office/drawing/2014/main" val="4115405126"/>
                    </a:ext>
                  </a:extLst>
                </a:gridCol>
              </a:tblGrid>
              <a:tr h="370840">
                <a:tc>
                  <a:txBody>
                    <a:bodyPr/>
                    <a:lstStyle/>
                    <a:p>
                      <a:endParaRPr lang="nl-NL" dirty="0"/>
                    </a:p>
                  </a:txBody>
                  <a:tcPr/>
                </a:tc>
                <a:tc>
                  <a:txBody>
                    <a:bodyPr/>
                    <a:lstStyle/>
                    <a:p>
                      <a:r>
                        <a:rPr lang="nl-NL" dirty="0" err="1"/>
                        <a:t>Thermal</a:t>
                      </a:r>
                      <a:r>
                        <a:rPr lang="nl-NL" dirty="0"/>
                        <a:t> </a:t>
                      </a:r>
                      <a:r>
                        <a:rPr lang="nl-NL" dirty="0" err="1"/>
                        <a:t>conductivity</a:t>
                      </a:r>
                      <a:endParaRPr lang="nl-NL" dirty="0"/>
                    </a:p>
                  </a:txBody>
                  <a:tcPr/>
                </a:tc>
                <a:extLst>
                  <a:ext uri="{0D108BD9-81ED-4DB2-BD59-A6C34878D82A}">
                    <a16:rowId xmlns:a16="http://schemas.microsoft.com/office/drawing/2014/main" val="3562721608"/>
                  </a:ext>
                </a:extLst>
              </a:tr>
              <a:tr h="370840">
                <a:tc>
                  <a:txBody>
                    <a:bodyPr/>
                    <a:lstStyle/>
                    <a:p>
                      <a:r>
                        <a:rPr lang="nl-NL" dirty="0" err="1"/>
                        <a:t>Silicon</a:t>
                      </a:r>
                      <a:r>
                        <a:rPr lang="nl-NL" dirty="0"/>
                        <a:t> (Si)</a:t>
                      </a:r>
                    </a:p>
                  </a:txBody>
                  <a:tcPr>
                    <a:solidFill>
                      <a:schemeClr val="bg2">
                        <a:lumMod val="75000"/>
                      </a:schemeClr>
                    </a:solidFill>
                  </a:tcPr>
                </a:tc>
                <a:tc>
                  <a:txBody>
                    <a:bodyPr/>
                    <a:lstStyle/>
                    <a:p>
                      <a:r>
                        <a:rPr lang="nl-NL" dirty="0"/>
                        <a:t>124 W/(m*K)</a:t>
                      </a:r>
                    </a:p>
                  </a:txBody>
                  <a:tcPr>
                    <a:solidFill>
                      <a:schemeClr val="bg2">
                        <a:lumMod val="75000"/>
                      </a:schemeClr>
                    </a:solidFill>
                  </a:tcPr>
                </a:tc>
                <a:extLst>
                  <a:ext uri="{0D108BD9-81ED-4DB2-BD59-A6C34878D82A}">
                    <a16:rowId xmlns:a16="http://schemas.microsoft.com/office/drawing/2014/main" val="1487163540"/>
                  </a:ext>
                </a:extLst>
              </a:tr>
              <a:tr h="370840">
                <a:tc>
                  <a:txBody>
                    <a:bodyPr/>
                    <a:lstStyle/>
                    <a:p>
                      <a:r>
                        <a:rPr lang="nl-NL" dirty="0" err="1"/>
                        <a:t>Fused</a:t>
                      </a:r>
                      <a:r>
                        <a:rPr lang="nl-NL" dirty="0"/>
                        <a:t> Silica</a:t>
                      </a:r>
                    </a:p>
                  </a:txBody>
                  <a:tcPr>
                    <a:solidFill>
                      <a:schemeClr val="accent6">
                        <a:lumMod val="60000"/>
                        <a:lumOff val="40000"/>
                      </a:schemeClr>
                    </a:solidFill>
                  </a:tcPr>
                </a:tc>
                <a:tc>
                  <a:txBody>
                    <a:bodyPr/>
                    <a:lstStyle/>
                    <a:p>
                      <a:r>
                        <a:rPr lang="nl-NL" dirty="0"/>
                        <a:t>1,7 W/(m*K)</a:t>
                      </a:r>
                    </a:p>
                  </a:txBody>
                  <a:tcPr>
                    <a:solidFill>
                      <a:schemeClr val="accent6">
                        <a:lumMod val="60000"/>
                        <a:lumOff val="40000"/>
                      </a:schemeClr>
                    </a:solidFill>
                  </a:tcPr>
                </a:tc>
                <a:extLst>
                  <a:ext uri="{0D108BD9-81ED-4DB2-BD59-A6C34878D82A}">
                    <a16:rowId xmlns:a16="http://schemas.microsoft.com/office/drawing/2014/main" val="4051193043"/>
                  </a:ext>
                </a:extLst>
              </a:tr>
              <a:tr h="370840">
                <a:tc>
                  <a:txBody>
                    <a:bodyPr/>
                    <a:lstStyle/>
                    <a:p>
                      <a:r>
                        <a:rPr lang="nl-NL" dirty="0" err="1"/>
                        <a:t>Borosilicate</a:t>
                      </a:r>
                      <a:endParaRPr lang="nl-NL" dirty="0"/>
                    </a:p>
                  </a:txBody>
                  <a:tcPr>
                    <a:solidFill>
                      <a:schemeClr val="accent6">
                        <a:lumMod val="60000"/>
                        <a:lumOff val="40000"/>
                      </a:schemeClr>
                    </a:solidFill>
                  </a:tcPr>
                </a:tc>
                <a:tc>
                  <a:txBody>
                    <a:bodyPr/>
                    <a:lstStyle/>
                    <a:p>
                      <a:r>
                        <a:rPr lang="nl-NL" dirty="0"/>
                        <a:t>1,1 W/(m*K)</a:t>
                      </a:r>
                    </a:p>
                  </a:txBody>
                  <a:tcPr>
                    <a:solidFill>
                      <a:schemeClr val="accent6">
                        <a:lumMod val="60000"/>
                        <a:lumOff val="40000"/>
                      </a:schemeClr>
                    </a:solidFill>
                  </a:tcPr>
                </a:tc>
                <a:extLst>
                  <a:ext uri="{0D108BD9-81ED-4DB2-BD59-A6C34878D82A}">
                    <a16:rowId xmlns:a16="http://schemas.microsoft.com/office/drawing/2014/main" val="3969755424"/>
                  </a:ext>
                </a:extLst>
              </a:tr>
            </a:tbl>
          </a:graphicData>
        </a:graphic>
      </p:graphicFrame>
      <p:sp>
        <p:nvSpPr>
          <p:cNvPr id="4" name="Slide Number Placeholder 3">
            <a:extLst>
              <a:ext uri="{FF2B5EF4-FFF2-40B4-BE49-F238E27FC236}">
                <a16:creationId xmlns:a16="http://schemas.microsoft.com/office/drawing/2014/main" id="{D57AC08F-8E6B-D145-1A00-8CF8DCEC2622}"/>
              </a:ext>
            </a:extLst>
          </p:cNvPr>
          <p:cNvSpPr>
            <a:spLocks noGrp="1"/>
          </p:cNvSpPr>
          <p:nvPr>
            <p:ph type="sldNum" sz="quarter" idx="12"/>
          </p:nvPr>
        </p:nvSpPr>
        <p:spPr/>
        <p:txBody>
          <a:bodyPr/>
          <a:lstStyle/>
          <a:p>
            <a:fld id="{F3D2083A-758E-46D6-8C2C-48B909CEE011}" type="slidenum">
              <a:rPr lang="nl-NL" smtClean="0"/>
              <a:t>20</a:t>
            </a:fld>
            <a:endParaRPr lang="nl-NL"/>
          </a:p>
        </p:txBody>
      </p:sp>
      <p:sp>
        <p:nvSpPr>
          <p:cNvPr id="9" name="Rectangle 8">
            <a:extLst>
              <a:ext uri="{FF2B5EF4-FFF2-40B4-BE49-F238E27FC236}">
                <a16:creationId xmlns:a16="http://schemas.microsoft.com/office/drawing/2014/main" id="{BD848D04-B314-E7CC-3081-6DDCAC6AAD7A}"/>
              </a:ext>
            </a:extLst>
          </p:cNvPr>
          <p:cNvSpPr/>
          <p:nvPr/>
        </p:nvSpPr>
        <p:spPr>
          <a:xfrm>
            <a:off x="9050370" y="4264222"/>
            <a:ext cx="1549400" cy="1143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 name="Group 9">
            <a:extLst>
              <a:ext uri="{FF2B5EF4-FFF2-40B4-BE49-F238E27FC236}">
                <a16:creationId xmlns:a16="http://schemas.microsoft.com/office/drawing/2014/main" id="{C88FB12C-0309-1D29-05A7-03979E1F6B34}"/>
              </a:ext>
            </a:extLst>
          </p:cNvPr>
          <p:cNvGrpSpPr/>
          <p:nvPr/>
        </p:nvGrpSpPr>
        <p:grpSpPr>
          <a:xfrm>
            <a:off x="9063070" y="3705422"/>
            <a:ext cx="1502056" cy="558800"/>
            <a:chOff x="7618846" y="1955799"/>
            <a:chExt cx="1730656" cy="538018"/>
          </a:xfrm>
        </p:grpSpPr>
        <p:cxnSp>
          <p:nvCxnSpPr>
            <p:cNvPr id="11" name="Straight Arrow Connector 10">
              <a:extLst>
                <a:ext uri="{FF2B5EF4-FFF2-40B4-BE49-F238E27FC236}">
                  <a16:creationId xmlns:a16="http://schemas.microsoft.com/office/drawing/2014/main" id="{879BF8AD-74E0-06E6-0BD1-99D760F53936}"/>
                </a:ext>
              </a:extLst>
            </p:cNvPr>
            <p:cNvCxnSpPr/>
            <p:nvPr/>
          </p:nvCxnSpPr>
          <p:spPr>
            <a:xfrm>
              <a:off x="7618846" y="1955799"/>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5A17655-CEA4-B35D-5554-3B4271C32C10}"/>
                </a:ext>
              </a:extLst>
            </p:cNvPr>
            <p:cNvCxnSpPr/>
            <p:nvPr/>
          </p:nvCxnSpPr>
          <p:spPr>
            <a:xfrm>
              <a:off x="8154557" y="1955800"/>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B197DE9-8CC2-32F5-BB63-68C95BB85795}"/>
                </a:ext>
              </a:extLst>
            </p:cNvPr>
            <p:cNvCxnSpPr/>
            <p:nvPr/>
          </p:nvCxnSpPr>
          <p:spPr>
            <a:xfrm>
              <a:off x="8732981" y="1955799"/>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3D59966-04F8-D3EB-A128-659428F63035}"/>
                </a:ext>
              </a:extLst>
            </p:cNvPr>
            <p:cNvCxnSpPr/>
            <p:nvPr/>
          </p:nvCxnSpPr>
          <p:spPr>
            <a:xfrm>
              <a:off x="9349502" y="1955799"/>
              <a:ext cx="0" cy="53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B24CEBE8-4EB6-B504-4DDD-47FAFD781296}"/>
              </a:ext>
            </a:extLst>
          </p:cNvPr>
          <p:cNvSpPr txBox="1"/>
          <p:nvPr/>
        </p:nvSpPr>
        <p:spPr>
          <a:xfrm>
            <a:off x="9117411" y="3328956"/>
            <a:ext cx="1253759" cy="369332"/>
          </a:xfrm>
          <a:prstGeom prst="rect">
            <a:avLst/>
          </a:prstGeom>
          <a:noFill/>
        </p:spPr>
        <p:txBody>
          <a:bodyPr wrap="square" rtlCol="0">
            <a:spAutoFit/>
          </a:bodyPr>
          <a:lstStyle/>
          <a:p>
            <a:r>
              <a:rPr lang="nl-NL" dirty="0" err="1"/>
              <a:t>q</a:t>
            </a:r>
            <a:r>
              <a:rPr lang="nl-NL" baseline="-25000" dirty="0" err="1"/>
              <a:t>heat.load</a:t>
            </a:r>
            <a:endParaRPr lang="nl-NL" baseline="-25000" dirty="0"/>
          </a:p>
        </p:txBody>
      </p:sp>
      <p:cxnSp>
        <p:nvCxnSpPr>
          <p:cNvPr id="16" name="Straight Connector 15">
            <a:extLst>
              <a:ext uri="{FF2B5EF4-FFF2-40B4-BE49-F238E27FC236}">
                <a16:creationId xmlns:a16="http://schemas.microsoft.com/office/drawing/2014/main" id="{D16BCF9C-8E8B-3C90-7142-CFC27785847A}"/>
              </a:ext>
            </a:extLst>
          </p:cNvPr>
          <p:cNvCxnSpPr/>
          <p:nvPr/>
        </p:nvCxnSpPr>
        <p:spPr>
          <a:xfrm>
            <a:off x="10654109" y="4264221"/>
            <a:ext cx="707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9CF68B-2C50-8FB6-E953-6538326EA3F8}"/>
              </a:ext>
            </a:extLst>
          </p:cNvPr>
          <p:cNvCxnSpPr/>
          <p:nvPr/>
        </p:nvCxnSpPr>
        <p:spPr>
          <a:xfrm>
            <a:off x="10654109" y="4378522"/>
            <a:ext cx="707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C3CC67B-554D-F349-7A96-52C49726881F}"/>
              </a:ext>
            </a:extLst>
          </p:cNvPr>
          <p:cNvCxnSpPr/>
          <p:nvPr/>
        </p:nvCxnSpPr>
        <p:spPr>
          <a:xfrm>
            <a:off x="11154551" y="3890088"/>
            <a:ext cx="0" cy="374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E4E9076-9A75-0BAE-94A7-7773892175DC}"/>
              </a:ext>
            </a:extLst>
          </p:cNvPr>
          <p:cNvCxnSpPr>
            <a:cxnSpLocks/>
          </p:cNvCxnSpPr>
          <p:nvPr/>
        </p:nvCxnSpPr>
        <p:spPr>
          <a:xfrm flipV="1">
            <a:off x="11154551" y="4378522"/>
            <a:ext cx="0" cy="337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D4514AB-5019-875D-B990-4A719FA99B93}"/>
              </a:ext>
            </a:extLst>
          </p:cNvPr>
          <p:cNvSpPr txBox="1"/>
          <p:nvPr/>
        </p:nvSpPr>
        <p:spPr>
          <a:xfrm>
            <a:off x="11264269" y="3856791"/>
            <a:ext cx="1028700" cy="369332"/>
          </a:xfrm>
          <a:prstGeom prst="rect">
            <a:avLst/>
          </a:prstGeom>
          <a:noFill/>
        </p:spPr>
        <p:txBody>
          <a:bodyPr wrap="square" rtlCol="0">
            <a:spAutoFit/>
          </a:bodyPr>
          <a:lstStyle/>
          <a:p>
            <a:r>
              <a:rPr lang="nl-NL" dirty="0" err="1"/>
              <a:t>t</a:t>
            </a:r>
            <a:r>
              <a:rPr lang="nl-NL" baseline="-25000" dirty="0" err="1"/>
              <a:t>wall.glass</a:t>
            </a:r>
            <a:endParaRPr lang="nl-NL" baseline="-25000" dirty="0"/>
          </a:p>
        </p:txBody>
      </p:sp>
      <p:sp>
        <p:nvSpPr>
          <p:cNvPr id="28" name="Arrow: Down 27">
            <a:extLst>
              <a:ext uri="{FF2B5EF4-FFF2-40B4-BE49-F238E27FC236}">
                <a16:creationId xmlns:a16="http://schemas.microsoft.com/office/drawing/2014/main" id="{B6EB2569-9805-1EC7-E8AB-310481A6C62B}"/>
              </a:ext>
            </a:extLst>
          </p:cNvPr>
          <p:cNvSpPr/>
          <p:nvPr/>
        </p:nvSpPr>
        <p:spPr>
          <a:xfrm rot="5400000">
            <a:off x="9464583" y="3548877"/>
            <a:ext cx="404696" cy="1865671"/>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TextBox 28">
            <a:extLst>
              <a:ext uri="{FF2B5EF4-FFF2-40B4-BE49-F238E27FC236}">
                <a16:creationId xmlns:a16="http://schemas.microsoft.com/office/drawing/2014/main" id="{CCCDB227-10DF-7A73-5EB1-09092FCFA394}"/>
              </a:ext>
            </a:extLst>
          </p:cNvPr>
          <p:cNvSpPr txBox="1"/>
          <p:nvPr/>
        </p:nvSpPr>
        <p:spPr>
          <a:xfrm>
            <a:off x="9307962" y="4287495"/>
            <a:ext cx="2295459" cy="369332"/>
          </a:xfrm>
          <a:prstGeom prst="rect">
            <a:avLst/>
          </a:prstGeom>
          <a:noFill/>
        </p:spPr>
        <p:txBody>
          <a:bodyPr wrap="square" rtlCol="0">
            <a:spAutoFit/>
          </a:bodyPr>
          <a:lstStyle/>
          <a:p>
            <a:r>
              <a:rPr lang="nl-NL" dirty="0" err="1"/>
              <a:t>Cooling</a:t>
            </a:r>
            <a:endParaRPr lang="nl-NL" dirty="0"/>
          </a:p>
        </p:txBody>
      </p:sp>
      <p:sp>
        <p:nvSpPr>
          <p:cNvPr id="30" name="Content Placeholder 2">
            <a:extLst>
              <a:ext uri="{FF2B5EF4-FFF2-40B4-BE49-F238E27FC236}">
                <a16:creationId xmlns:a16="http://schemas.microsoft.com/office/drawing/2014/main" id="{6041F77B-40E5-1587-D72C-4B5FDEB140F9}"/>
              </a:ext>
            </a:extLst>
          </p:cNvPr>
          <p:cNvSpPr txBox="1">
            <a:spLocks/>
          </p:cNvSpPr>
          <p:nvPr/>
        </p:nvSpPr>
        <p:spPr>
          <a:xfrm>
            <a:off x="508958" y="1690688"/>
            <a:ext cx="7188032" cy="4953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t>DT over </a:t>
            </a:r>
            <a:r>
              <a:rPr lang="nl-NL" sz="2400" dirty="0" err="1"/>
              <a:t>material</a:t>
            </a:r>
            <a:r>
              <a:rPr lang="nl-NL" sz="2400" dirty="0"/>
              <a:t> </a:t>
            </a:r>
            <a:r>
              <a:rPr lang="nl-NL" sz="2400" dirty="0" err="1"/>
              <a:t>thickness</a:t>
            </a:r>
            <a:endParaRPr lang="nl-NL" sz="2400" dirty="0"/>
          </a:p>
          <a:p>
            <a:pPr lvl="1"/>
            <a:r>
              <a:rPr lang="nl-NL" sz="1800" dirty="0"/>
              <a:t>Wall </a:t>
            </a:r>
            <a:r>
              <a:rPr lang="nl-NL" sz="1800" dirty="0" err="1"/>
              <a:t>thickness</a:t>
            </a:r>
            <a:r>
              <a:rPr lang="nl-NL" sz="1800" dirty="0"/>
              <a:t>: 250 </a:t>
            </a:r>
            <a:r>
              <a:rPr lang="nl-NL" sz="1800" dirty="0" err="1"/>
              <a:t>um</a:t>
            </a:r>
            <a:endParaRPr lang="nl-NL" sz="1800" dirty="0"/>
          </a:p>
          <a:p>
            <a:r>
              <a:rPr lang="nl-NL" sz="2200" dirty="0" err="1"/>
              <a:t>Results</a:t>
            </a:r>
            <a:endParaRPr lang="nl-NL" sz="2200" dirty="0"/>
          </a:p>
          <a:p>
            <a:pPr lvl="1"/>
            <a:r>
              <a:rPr lang="nl-NL" sz="1800" dirty="0" err="1"/>
              <a:t>Silicon</a:t>
            </a:r>
            <a:r>
              <a:rPr lang="nl-NL" sz="1800" dirty="0"/>
              <a:t>: 0,04 K (</a:t>
            </a:r>
            <a:r>
              <a:rPr lang="nl-NL" sz="1800" dirty="0" err="1"/>
              <a:t>negligible</a:t>
            </a:r>
            <a:r>
              <a:rPr lang="nl-NL" sz="1800" dirty="0"/>
              <a:t>)</a:t>
            </a:r>
          </a:p>
          <a:p>
            <a:pPr lvl="1"/>
            <a:r>
              <a:rPr lang="nl-NL" sz="1800" dirty="0" err="1"/>
              <a:t>Borosilicate</a:t>
            </a:r>
            <a:r>
              <a:rPr lang="nl-NL" sz="1800" dirty="0"/>
              <a:t> </a:t>
            </a:r>
            <a:r>
              <a:rPr lang="nl-NL" sz="1800" dirty="0" err="1"/>
              <a:t>glass</a:t>
            </a:r>
            <a:r>
              <a:rPr lang="nl-NL" sz="1800" dirty="0"/>
              <a:t>: 4,2 K</a:t>
            </a:r>
          </a:p>
          <a:p>
            <a:pPr lvl="1"/>
            <a:endParaRPr lang="nl-NL" sz="1800" dirty="0"/>
          </a:p>
          <a:p>
            <a:r>
              <a:rPr lang="nl-NL" sz="2200" dirty="0" err="1"/>
              <a:t>Conclusion</a:t>
            </a:r>
            <a:endParaRPr lang="nl-NL" sz="2200" dirty="0"/>
          </a:p>
          <a:p>
            <a:pPr lvl="1"/>
            <a:r>
              <a:rPr lang="nl-NL" sz="1800" dirty="0"/>
              <a:t>The DT </a:t>
            </a:r>
            <a:r>
              <a:rPr lang="nl-NL" sz="1800" dirty="0" err="1"/>
              <a:t>within</a:t>
            </a:r>
            <a:r>
              <a:rPr lang="nl-NL" sz="1800" dirty="0"/>
              <a:t> </a:t>
            </a:r>
            <a:r>
              <a:rPr lang="nl-NL" sz="1800" dirty="0" err="1"/>
              <a:t>the</a:t>
            </a:r>
            <a:r>
              <a:rPr lang="nl-NL" sz="1800" dirty="0"/>
              <a:t> </a:t>
            </a:r>
            <a:r>
              <a:rPr lang="nl-NL" sz="1800" dirty="0" err="1"/>
              <a:t>substrate</a:t>
            </a:r>
            <a:r>
              <a:rPr lang="nl-NL" sz="1800" dirty="0"/>
              <a:t> </a:t>
            </a:r>
            <a:r>
              <a:rPr lang="nl-NL" sz="1800" dirty="0" err="1"/>
              <a:t>can</a:t>
            </a:r>
            <a:r>
              <a:rPr lang="nl-NL" sz="1800" dirty="0"/>
              <a:t> </a:t>
            </a:r>
            <a:r>
              <a:rPr lang="nl-NL" sz="1800" dirty="0" err="1"/>
              <a:t>be</a:t>
            </a:r>
            <a:r>
              <a:rPr lang="nl-NL" sz="1800" dirty="0"/>
              <a:t> </a:t>
            </a:r>
            <a:r>
              <a:rPr lang="nl-NL" sz="1800" dirty="0" err="1"/>
              <a:t>considered</a:t>
            </a:r>
            <a:r>
              <a:rPr lang="nl-NL" sz="1800" dirty="0"/>
              <a:t> </a:t>
            </a:r>
            <a:r>
              <a:rPr lang="nl-NL" sz="1800" dirty="0" err="1"/>
              <a:t>negligible</a:t>
            </a:r>
            <a:r>
              <a:rPr lang="nl-NL" sz="1800" dirty="0"/>
              <a:t> in </a:t>
            </a:r>
            <a:r>
              <a:rPr lang="nl-NL" sz="1800" dirty="0" err="1"/>
              <a:t>the</a:t>
            </a:r>
            <a:r>
              <a:rPr lang="nl-NL" sz="1800" dirty="0"/>
              <a:t> </a:t>
            </a:r>
            <a:r>
              <a:rPr lang="nl-NL" sz="1800" dirty="0" err="1"/>
              <a:t>silicon</a:t>
            </a:r>
            <a:r>
              <a:rPr lang="nl-NL" sz="1800" dirty="0"/>
              <a:t> </a:t>
            </a:r>
            <a:r>
              <a:rPr lang="nl-NL" sz="1800" dirty="0" err="1"/>
              <a:t>substrate</a:t>
            </a:r>
            <a:r>
              <a:rPr lang="nl-NL" sz="1800" dirty="0"/>
              <a:t>.</a:t>
            </a:r>
          </a:p>
          <a:p>
            <a:pPr lvl="1"/>
            <a:r>
              <a:rPr lang="nl-NL" sz="1800" dirty="0"/>
              <a:t>For </a:t>
            </a:r>
            <a:r>
              <a:rPr lang="nl-NL" sz="1800" dirty="0" err="1"/>
              <a:t>the</a:t>
            </a:r>
            <a:r>
              <a:rPr lang="nl-NL" sz="1800" dirty="0"/>
              <a:t> </a:t>
            </a:r>
            <a:r>
              <a:rPr lang="nl-NL" sz="1800" dirty="0" err="1"/>
              <a:t>Borosilicate</a:t>
            </a:r>
            <a:r>
              <a:rPr lang="nl-NL" sz="1800" dirty="0"/>
              <a:t> </a:t>
            </a:r>
            <a:r>
              <a:rPr lang="nl-NL" sz="1800" dirty="0" err="1"/>
              <a:t>glass</a:t>
            </a:r>
            <a:r>
              <a:rPr lang="nl-NL" sz="1800" dirty="0"/>
              <a:t> </a:t>
            </a:r>
            <a:r>
              <a:rPr lang="nl-NL" sz="1800" dirty="0" err="1"/>
              <a:t>the</a:t>
            </a:r>
            <a:r>
              <a:rPr lang="nl-NL" sz="1800" dirty="0"/>
              <a:t> DT is significant (</a:t>
            </a:r>
            <a:r>
              <a:rPr lang="nl-NL" sz="1800" dirty="0" err="1"/>
              <a:t>and</a:t>
            </a:r>
            <a:r>
              <a:rPr lang="nl-NL" sz="1800" dirty="0"/>
              <a:t> even </a:t>
            </a:r>
            <a:r>
              <a:rPr lang="nl-NL" sz="1800" dirty="0" err="1"/>
              <a:t>higher</a:t>
            </a:r>
            <a:r>
              <a:rPr lang="nl-NL" sz="1800" dirty="0"/>
              <a:t> in more </a:t>
            </a:r>
            <a:r>
              <a:rPr lang="nl-NL" sz="1800" dirty="0" err="1"/>
              <a:t>realistic</a:t>
            </a:r>
            <a:r>
              <a:rPr lang="nl-NL" sz="1800" dirty="0"/>
              <a:t> </a:t>
            </a:r>
            <a:r>
              <a:rPr lang="nl-NL" sz="1800" dirty="0" err="1"/>
              <a:t>models</a:t>
            </a:r>
            <a:r>
              <a:rPr lang="nl-NL" sz="1800" dirty="0"/>
              <a:t> </a:t>
            </a:r>
            <a:r>
              <a:rPr lang="nl-NL" sz="1800" dirty="0" err="1"/>
              <a:t>with</a:t>
            </a:r>
            <a:r>
              <a:rPr lang="nl-NL" sz="1800" dirty="0"/>
              <a:t> </a:t>
            </a:r>
            <a:r>
              <a:rPr lang="nl-NL" sz="1800" dirty="0" err="1"/>
              <a:t>channels</a:t>
            </a:r>
            <a:r>
              <a:rPr lang="nl-NL" sz="1800" dirty="0"/>
              <a:t> </a:t>
            </a:r>
            <a:r>
              <a:rPr lang="nl-NL" sz="1800" dirty="0" err="1"/>
              <a:t>instead</a:t>
            </a:r>
            <a:r>
              <a:rPr lang="nl-NL" sz="1800" dirty="0"/>
              <a:t> of full </a:t>
            </a:r>
            <a:r>
              <a:rPr lang="nl-NL" sz="1800" dirty="0" err="1"/>
              <a:t>surface</a:t>
            </a:r>
            <a:r>
              <a:rPr lang="nl-NL" sz="1800" dirty="0"/>
              <a:t> </a:t>
            </a:r>
            <a:r>
              <a:rPr lang="nl-NL" sz="1800" dirty="0" err="1"/>
              <a:t>cooling</a:t>
            </a:r>
            <a:r>
              <a:rPr lang="nl-NL" sz="1800" dirty="0"/>
              <a:t>).</a:t>
            </a:r>
          </a:p>
          <a:p>
            <a:pPr lvl="1">
              <a:buFont typeface="Symbol" panose="05050102010706020507" pitchFamily="18" charset="2"/>
              <a:buChar char="Þ"/>
            </a:pPr>
            <a:r>
              <a:rPr lang="nl-NL" sz="1800" dirty="0" err="1"/>
              <a:t>This</a:t>
            </a:r>
            <a:r>
              <a:rPr lang="nl-NL" sz="1800" dirty="0"/>
              <a:t> </a:t>
            </a:r>
            <a:r>
              <a:rPr lang="nl-NL" sz="1800" dirty="0" err="1"/>
              <a:t>might</a:t>
            </a:r>
            <a:r>
              <a:rPr lang="nl-NL" sz="1800" dirty="0"/>
              <a:t> </a:t>
            </a:r>
            <a:r>
              <a:rPr lang="nl-NL" sz="1800" dirty="0" err="1"/>
              <a:t>not</a:t>
            </a:r>
            <a:r>
              <a:rPr lang="nl-NL" sz="1800" dirty="0"/>
              <a:t> </a:t>
            </a:r>
            <a:r>
              <a:rPr lang="nl-NL" sz="1800" dirty="0" err="1"/>
              <a:t>be</a:t>
            </a:r>
            <a:r>
              <a:rPr lang="nl-NL" sz="1800" dirty="0"/>
              <a:t> a bad </a:t>
            </a:r>
            <a:r>
              <a:rPr lang="nl-NL" sz="1800" dirty="0" err="1"/>
              <a:t>thing</a:t>
            </a:r>
            <a:r>
              <a:rPr lang="nl-NL" sz="1800" dirty="0"/>
              <a:t> </a:t>
            </a:r>
            <a:r>
              <a:rPr lang="nl-NL" sz="1800" dirty="0" err="1"/>
              <a:t>for</a:t>
            </a:r>
            <a:r>
              <a:rPr lang="nl-NL" sz="1800" dirty="0"/>
              <a:t> Krypton or CO2 </a:t>
            </a:r>
            <a:r>
              <a:rPr lang="nl-NL" sz="1800" dirty="0" err="1"/>
              <a:t>sublimation</a:t>
            </a:r>
            <a:r>
              <a:rPr lang="nl-NL" sz="1800" dirty="0"/>
              <a:t> </a:t>
            </a:r>
            <a:r>
              <a:rPr lang="nl-NL" sz="1800" dirty="0" err="1"/>
              <a:t>cooling</a:t>
            </a:r>
            <a:endParaRPr lang="nl-NL" sz="1800" dirty="0"/>
          </a:p>
          <a:p>
            <a:pPr marL="457200" lvl="1" indent="0">
              <a:buNone/>
            </a:pPr>
            <a:endParaRPr lang="nl-NL" sz="1800" dirty="0"/>
          </a:p>
          <a:p>
            <a:pPr lvl="1">
              <a:buFont typeface="Symbol" panose="05050102010706020507" pitchFamily="18" charset="2"/>
              <a:buChar char="Þ"/>
            </a:pPr>
            <a:endParaRPr lang="nl-NL" sz="1800" dirty="0"/>
          </a:p>
          <a:p>
            <a:pPr lvl="1"/>
            <a:endParaRPr lang="nl-NL" sz="1600" dirty="0"/>
          </a:p>
          <a:p>
            <a:pPr lvl="1"/>
            <a:endParaRPr lang="nl-NL" sz="1600" dirty="0"/>
          </a:p>
          <a:p>
            <a:pPr lvl="1"/>
            <a:endParaRPr lang="nl-NL" dirty="0"/>
          </a:p>
        </p:txBody>
      </p:sp>
    </p:spTree>
    <p:extLst>
      <p:ext uri="{BB962C8B-B14F-4D97-AF65-F5344CB8AC3E}">
        <p14:creationId xmlns:p14="http://schemas.microsoft.com/office/powerpoint/2010/main" val="762937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3212-BDBE-AA24-B9DD-B3BEC4A0B636}"/>
              </a:ext>
            </a:extLst>
          </p:cNvPr>
          <p:cNvSpPr>
            <a:spLocks noGrp="1"/>
          </p:cNvSpPr>
          <p:nvPr>
            <p:ph type="title"/>
          </p:nvPr>
        </p:nvSpPr>
        <p:spPr/>
        <p:txBody>
          <a:bodyPr/>
          <a:lstStyle/>
          <a:p>
            <a:r>
              <a:rPr lang="nl-NL" dirty="0" err="1"/>
              <a:t>Pillar</a:t>
            </a:r>
            <a:r>
              <a:rPr lang="nl-NL" dirty="0"/>
              <a:t> design</a:t>
            </a:r>
          </a:p>
        </p:txBody>
      </p:sp>
      <p:sp>
        <p:nvSpPr>
          <p:cNvPr id="3" name="Content Placeholder 2">
            <a:extLst>
              <a:ext uri="{FF2B5EF4-FFF2-40B4-BE49-F238E27FC236}">
                <a16:creationId xmlns:a16="http://schemas.microsoft.com/office/drawing/2014/main" id="{4C5B89C0-EB5A-01F8-F6FC-DB09829E6B04}"/>
              </a:ext>
            </a:extLst>
          </p:cNvPr>
          <p:cNvSpPr>
            <a:spLocks noGrp="1"/>
          </p:cNvSpPr>
          <p:nvPr>
            <p:ph idx="1"/>
          </p:nvPr>
        </p:nvSpPr>
        <p:spPr>
          <a:xfrm>
            <a:off x="838200" y="1560154"/>
            <a:ext cx="10515600" cy="4351338"/>
          </a:xfrm>
        </p:spPr>
        <p:txBody>
          <a:bodyPr/>
          <a:lstStyle/>
          <a:p>
            <a:r>
              <a:rPr lang="nl-NL" dirty="0" err="1"/>
              <a:t>Some</a:t>
            </a:r>
            <a:r>
              <a:rPr lang="nl-NL" dirty="0"/>
              <a:t> </a:t>
            </a:r>
            <a:r>
              <a:rPr lang="nl-NL" dirty="0" err="1"/>
              <a:t>guidelines</a:t>
            </a:r>
            <a:r>
              <a:rPr lang="nl-NL" dirty="0"/>
              <a:t> </a:t>
            </a:r>
            <a:r>
              <a:rPr lang="nl-NL" dirty="0" err="1"/>
              <a:t>from</a:t>
            </a:r>
            <a:r>
              <a:rPr lang="nl-NL" dirty="0"/>
              <a:t> </a:t>
            </a:r>
            <a:r>
              <a:rPr lang="nl-NL" dirty="0" err="1"/>
              <a:t>literature</a:t>
            </a:r>
            <a:endParaRPr lang="nl-NL" dirty="0"/>
          </a:p>
          <a:p>
            <a:pPr lvl="1"/>
            <a:r>
              <a:rPr lang="nl-NL" dirty="0" err="1"/>
              <a:t>Pillars</a:t>
            </a:r>
            <a:r>
              <a:rPr lang="nl-NL" dirty="0"/>
              <a:t> </a:t>
            </a:r>
            <a:r>
              <a:rPr lang="nl-NL" dirty="0" err="1"/>
              <a:t>often</a:t>
            </a:r>
            <a:r>
              <a:rPr lang="nl-NL" dirty="0"/>
              <a:t> lead </a:t>
            </a:r>
            <a:r>
              <a:rPr lang="nl-NL" dirty="0" err="1"/>
              <a:t>to</a:t>
            </a:r>
            <a:r>
              <a:rPr lang="nl-NL" dirty="0"/>
              <a:t> </a:t>
            </a:r>
            <a:r>
              <a:rPr lang="nl-NL" dirty="0" err="1"/>
              <a:t>enhancement</a:t>
            </a:r>
            <a:r>
              <a:rPr lang="nl-NL" dirty="0"/>
              <a:t> of heat transfer. </a:t>
            </a:r>
            <a:r>
              <a:rPr lang="nl-NL" dirty="0" err="1"/>
              <a:t>This</a:t>
            </a:r>
            <a:r>
              <a:rPr lang="nl-NL" dirty="0"/>
              <a:t> is </a:t>
            </a:r>
            <a:r>
              <a:rPr lang="nl-NL" dirty="0" err="1"/>
              <a:t>due</a:t>
            </a:r>
            <a:r>
              <a:rPr lang="nl-NL" dirty="0"/>
              <a:t> </a:t>
            </a:r>
            <a:r>
              <a:rPr lang="nl-NL" dirty="0" err="1"/>
              <a:t>to</a:t>
            </a:r>
            <a:r>
              <a:rPr lang="nl-NL" dirty="0"/>
              <a:t> </a:t>
            </a:r>
            <a:r>
              <a:rPr lang="nl-NL" dirty="0" err="1"/>
              <a:t>an</a:t>
            </a:r>
            <a:r>
              <a:rPr lang="nl-NL" dirty="0"/>
              <a:t> </a:t>
            </a:r>
            <a:r>
              <a:rPr lang="nl-NL" u="sng" dirty="0" err="1"/>
              <a:t>increased</a:t>
            </a:r>
            <a:r>
              <a:rPr lang="nl-NL" u="sng" dirty="0"/>
              <a:t> </a:t>
            </a:r>
            <a:r>
              <a:rPr lang="nl-NL" u="sng" dirty="0" err="1"/>
              <a:t>conductive</a:t>
            </a:r>
            <a:r>
              <a:rPr lang="nl-NL" u="sng" dirty="0"/>
              <a:t> </a:t>
            </a:r>
            <a:r>
              <a:rPr lang="nl-NL" u="sng" dirty="0" err="1"/>
              <a:t>surface</a:t>
            </a:r>
            <a:r>
              <a:rPr lang="nl-NL" dirty="0"/>
              <a:t>, but </a:t>
            </a:r>
            <a:r>
              <a:rPr lang="nl-NL" dirty="0" err="1"/>
              <a:t>often</a:t>
            </a:r>
            <a:r>
              <a:rPr lang="nl-NL" dirty="0"/>
              <a:t> at </a:t>
            </a:r>
            <a:r>
              <a:rPr lang="nl-NL" dirty="0" err="1"/>
              <a:t>the</a:t>
            </a:r>
            <a:r>
              <a:rPr lang="nl-NL" dirty="0"/>
              <a:t> </a:t>
            </a:r>
            <a:r>
              <a:rPr lang="nl-NL" dirty="0" err="1"/>
              <a:t>cost</a:t>
            </a:r>
            <a:r>
              <a:rPr lang="nl-NL" dirty="0"/>
              <a:t> of </a:t>
            </a:r>
            <a:r>
              <a:rPr lang="nl-NL" dirty="0" err="1"/>
              <a:t>increased</a:t>
            </a:r>
            <a:r>
              <a:rPr lang="nl-NL" dirty="0"/>
              <a:t> </a:t>
            </a:r>
            <a:r>
              <a:rPr lang="nl-NL" dirty="0" err="1"/>
              <a:t>pressure</a:t>
            </a:r>
            <a:r>
              <a:rPr lang="nl-NL" dirty="0"/>
              <a:t> drop.</a:t>
            </a:r>
          </a:p>
          <a:p>
            <a:pPr lvl="1"/>
            <a:r>
              <a:rPr lang="nl-NL" u="sng" dirty="0" err="1"/>
              <a:t>Staggered</a:t>
            </a:r>
            <a:r>
              <a:rPr lang="nl-NL" dirty="0"/>
              <a:t> </a:t>
            </a:r>
            <a:r>
              <a:rPr lang="nl-NL" dirty="0" err="1"/>
              <a:t>pillars</a:t>
            </a:r>
            <a:r>
              <a:rPr lang="nl-NL" dirty="0"/>
              <a:t> lead </a:t>
            </a:r>
            <a:r>
              <a:rPr lang="nl-NL" dirty="0" err="1"/>
              <a:t>to</a:t>
            </a:r>
            <a:r>
              <a:rPr lang="nl-NL" dirty="0"/>
              <a:t> </a:t>
            </a:r>
            <a:r>
              <a:rPr lang="nl-NL" dirty="0" err="1"/>
              <a:t>higher</a:t>
            </a:r>
            <a:r>
              <a:rPr lang="nl-NL" dirty="0"/>
              <a:t> heat transfer </a:t>
            </a:r>
            <a:r>
              <a:rPr lang="nl-NL" dirty="0" err="1"/>
              <a:t>than</a:t>
            </a:r>
            <a:r>
              <a:rPr lang="nl-NL" dirty="0"/>
              <a:t> </a:t>
            </a:r>
            <a:r>
              <a:rPr lang="nl-NL" dirty="0" err="1"/>
              <a:t>inline</a:t>
            </a:r>
            <a:r>
              <a:rPr lang="nl-NL" dirty="0"/>
              <a:t> </a:t>
            </a:r>
            <a:r>
              <a:rPr lang="nl-NL" dirty="0" err="1"/>
              <a:t>pillars</a:t>
            </a:r>
            <a:r>
              <a:rPr lang="nl-NL" dirty="0"/>
              <a:t>; as </a:t>
            </a:r>
            <a:r>
              <a:rPr lang="nl-NL" dirty="0" err="1"/>
              <a:t>the</a:t>
            </a:r>
            <a:r>
              <a:rPr lang="nl-NL" dirty="0"/>
              <a:t> flow is more </a:t>
            </a:r>
            <a:r>
              <a:rPr lang="nl-NL" dirty="0" err="1"/>
              <a:t>disturbed</a:t>
            </a:r>
            <a:r>
              <a:rPr lang="nl-NL" dirty="0"/>
              <a:t>.</a:t>
            </a:r>
          </a:p>
          <a:p>
            <a:pPr lvl="1"/>
            <a:r>
              <a:rPr lang="nl-NL" u="sng" dirty="0" err="1"/>
              <a:t>Elliptical</a:t>
            </a:r>
            <a:r>
              <a:rPr lang="nl-NL" dirty="0"/>
              <a:t> </a:t>
            </a:r>
            <a:r>
              <a:rPr lang="nl-NL" dirty="0" err="1"/>
              <a:t>pillars</a:t>
            </a:r>
            <a:r>
              <a:rPr lang="nl-NL" dirty="0"/>
              <a:t> lead </a:t>
            </a:r>
            <a:r>
              <a:rPr lang="nl-NL" dirty="0" err="1"/>
              <a:t>to</a:t>
            </a:r>
            <a:r>
              <a:rPr lang="nl-NL" dirty="0"/>
              <a:t> </a:t>
            </a:r>
            <a:r>
              <a:rPr lang="nl-NL" dirty="0" err="1"/>
              <a:t>higher</a:t>
            </a:r>
            <a:r>
              <a:rPr lang="nl-NL" dirty="0"/>
              <a:t> heat transfer </a:t>
            </a:r>
            <a:r>
              <a:rPr lang="nl-NL" dirty="0" err="1"/>
              <a:t>than</a:t>
            </a:r>
            <a:r>
              <a:rPr lang="nl-NL" dirty="0"/>
              <a:t> </a:t>
            </a:r>
            <a:r>
              <a:rPr lang="nl-NL" dirty="0" err="1"/>
              <a:t>circular</a:t>
            </a:r>
            <a:r>
              <a:rPr lang="nl-NL" dirty="0"/>
              <a:t>.</a:t>
            </a:r>
          </a:p>
          <a:p>
            <a:pPr lvl="1"/>
            <a:r>
              <a:rPr lang="nl-NL" u="sng" dirty="0" err="1"/>
              <a:t>Increasing</a:t>
            </a:r>
            <a:r>
              <a:rPr lang="nl-NL" u="sng" dirty="0"/>
              <a:t> </a:t>
            </a:r>
            <a:r>
              <a:rPr lang="nl-NL" u="sng" dirty="0" err="1"/>
              <a:t>the</a:t>
            </a:r>
            <a:r>
              <a:rPr lang="nl-NL" u="sng" dirty="0"/>
              <a:t> </a:t>
            </a:r>
            <a:r>
              <a:rPr lang="nl-NL" u="sng" dirty="0" err="1"/>
              <a:t>number</a:t>
            </a:r>
            <a:r>
              <a:rPr lang="nl-NL" u="sng" dirty="0"/>
              <a:t> of </a:t>
            </a:r>
            <a:r>
              <a:rPr lang="nl-NL" u="sng" dirty="0" err="1"/>
              <a:t>pillars</a:t>
            </a:r>
            <a:r>
              <a:rPr lang="nl-NL" u="sng" dirty="0"/>
              <a:t> </a:t>
            </a:r>
            <a:r>
              <a:rPr lang="nl-NL" dirty="0"/>
              <a:t>(</a:t>
            </a:r>
            <a:r>
              <a:rPr lang="nl-NL" dirty="0" err="1"/>
              <a:t>and</a:t>
            </a:r>
            <a:r>
              <a:rPr lang="nl-NL" dirty="0"/>
              <a:t> </a:t>
            </a:r>
            <a:r>
              <a:rPr lang="nl-NL" dirty="0" err="1"/>
              <a:t>thus</a:t>
            </a:r>
            <a:r>
              <a:rPr lang="nl-NL" dirty="0"/>
              <a:t> </a:t>
            </a:r>
            <a:r>
              <a:rPr lang="nl-NL" dirty="0" err="1"/>
              <a:t>reducing</a:t>
            </a:r>
            <a:r>
              <a:rPr lang="nl-NL" dirty="0"/>
              <a:t> </a:t>
            </a:r>
            <a:r>
              <a:rPr lang="nl-NL" dirty="0" err="1"/>
              <a:t>the</a:t>
            </a:r>
            <a:r>
              <a:rPr lang="nl-NL" dirty="0"/>
              <a:t> </a:t>
            </a:r>
            <a:r>
              <a:rPr lang="nl-NL" dirty="0" err="1"/>
              <a:t>void</a:t>
            </a:r>
            <a:r>
              <a:rPr lang="nl-NL" dirty="0"/>
              <a:t> </a:t>
            </a:r>
            <a:r>
              <a:rPr lang="nl-NL" dirty="0" err="1"/>
              <a:t>fraction</a:t>
            </a:r>
            <a:r>
              <a:rPr lang="nl-NL" dirty="0"/>
              <a:t> = ratio area without </a:t>
            </a:r>
            <a:r>
              <a:rPr lang="nl-NL" dirty="0" err="1"/>
              <a:t>pillars</a:t>
            </a:r>
            <a:r>
              <a:rPr lang="nl-NL" dirty="0"/>
              <a:t> / </a:t>
            </a:r>
            <a:r>
              <a:rPr lang="nl-NL" dirty="0" err="1"/>
              <a:t>total</a:t>
            </a:r>
            <a:r>
              <a:rPr lang="nl-NL" dirty="0"/>
              <a:t> area) </a:t>
            </a:r>
            <a:r>
              <a:rPr lang="nl-NL" dirty="0" err="1"/>
              <a:t>generally</a:t>
            </a:r>
            <a:r>
              <a:rPr lang="nl-NL" dirty="0"/>
              <a:t> lead </a:t>
            </a:r>
            <a:r>
              <a:rPr lang="nl-NL" dirty="0" err="1"/>
              <a:t>to</a:t>
            </a:r>
            <a:r>
              <a:rPr lang="nl-NL" dirty="0"/>
              <a:t> </a:t>
            </a:r>
            <a:r>
              <a:rPr lang="nl-NL" dirty="0" err="1"/>
              <a:t>increased</a:t>
            </a:r>
            <a:r>
              <a:rPr lang="nl-NL" dirty="0"/>
              <a:t> heat transfer, but lead </a:t>
            </a:r>
            <a:r>
              <a:rPr lang="nl-NL" dirty="0" err="1"/>
              <a:t>to</a:t>
            </a:r>
            <a:r>
              <a:rPr lang="nl-NL" dirty="0"/>
              <a:t> </a:t>
            </a:r>
            <a:r>
              <a:rPr lang="nl-NL" dirty="0" err="1"/>
              <a:t>an</a:t>
            </a:r>
            <a:r>
              <a:rPr lang="nl-NL" dirty="0"/>
              <a:t> </a:t>
            </a:r>
            <a:r>
              <a:rPr lang="nl-NL" dirty="0" err="1"/>
              <a:t>increased</a:t>
            </a:r>
            <a:r>
              <a:rPr lang="nl-NL" dirty="0"/>
              <a:t> </a:t>
            </a:r>
            <a:r>
              <a:rPr lang="nl-NL" dirty="0" err="1"/>
              <a:t>pressure</a:t>
            </a:r>
            <a:r>
              <a:rPr lang="nl-NL" dirty="0"/>
              <a:t> drop. </a:t>
            </a:r>
            <a:r>
              <a:rPr lang="nl-NL" dirty="0" err="1"/>
              <a:t>However</a:t>
            </a:r>
            <a:r>
              <a:rPr lang="nl-NL" dirty="0"/>
              <a:t>, </a:t>
            </a:r>
            <a:r>
              <a:rPr lang="nl-NL" dirty="0" err="1"/>
              <a:t>there</a:t>
            </a:r>
            <a:r>
              <a:rPr lang="nl-NL" dirty="0"/>
              <a:t> is a optimum. </a:t>
            </a:r>
          </a:p>
          <a:p>
            <a:endParaRPr lang="nl-NL" dirty="0"/>
          </a:p>
        </p:txBody>
      </p:sp>
      <p:sp>
        <p:nvSpPr>
          <p:cNvPr id="4" name="Slide Number Placeholder 3">
            <a:extLst>
              <a:ext uri="{FF2B5EF4-FFF2-40B4-BE49-F238E27FC236}">
                <a16:creationId xmlns:a16="http://schemas.microsoft.com/office/drawing/2014/main" id="{2A288A55-148E-4185-0AEE-3FA7B5EDEB93}"/>
              </a:ext>
            </a:extLst>
          </p:cNvPr>
          <p:cNvSpPr>
            <a:spLocks noGrp="1"/>
          </p:cNvSpPr>
          <p:nvPr>
            <p:ph type="sldNum" sz="quarter" idx="12"/>
          </p:nvPr>
        </p:nvSpPr>
        <p:spPr/>
        <p:txBody>
          <a:bodyPr/>
          <a:lstStyle/>
          <a:p>
            <a:fld id="{F3D2083A-758E-46D6-8C2C-48B909CEE011}" type="slidenum">
              <a:rPr lang="nl-NL" smtClean="0"/>
              <a:t>21</a:t>
            </a:fld>
            <a:endParaRPr lang="nl-NL" dirty="0"/>
          </a:p>
        </p:txBody>
      </p:sp>
      <p:sp>
        <p:nvSpPr>
          <p:cNvPr id="5" name="TextBox 4">
            <a:extLst>
              <a:ext uri="{FF2B5EF4-FFF2-40B4-BE49-F238E27FC236}">
                <a16:creationId xmlns:a16="http://schemas.microsoft.com/office/drawing/2014/main" id="{64F50966-A05F-C89F-03B3-316F476AAE89}"/>
              </a:ext>
            </a:extLst>
          </p:cNvPr>
          <p:cNvSpPr txBox="1"/>
          <p:nvPr/>
        </p:nvSpPr>
        <p:spPr>
          <a:xfrm>
            <a:off x="94716" y="5103674"/>
            <a:ext cx="9289278" cy="1754326"/>
          </a:xfrm>
          <a:prstGeom prst="rect">
            <a:avLst/>
          </a:prstGeom>
          <a:noFill/>
        </p:spPr>
        <p:txBody>
          <a:bodyPr wrap="square" rtlCol="0">
            <a:spAutoFit/>
          </a:bodyPr>
          <a:lstStyle/>
          <a:p>
            <a:r>
              <a:rPr lang="nl-NL" dirty="0"/>
              <a:t>Sources:</a:t>
            </a:r>
          </a:p>
          <a:p>
            <a:pPr marL="342900" indent="-342900">
              <a:buFont typeface="+mj-lt"/>
              <a:buAutoNum type="arabicPeriod"/>
            </a:pPr>
            <a:r>
              <a:rPr lang="nl-NL" dirty="0"/>
              <a:t>Heat transfer </a:t>
            </a:r>
            <a:r>
              <a:rPr lang="nl-NL" dirty="0" err="1"/>
              <a:t>and</a:t>
            </a:r>
            <a:r>
              <a:rPr lang="nl-NL" dirty="0"/>
              <a:t> </a:t>
            </a:r>
            <a:r>
              <a:rPr lang="nl-NL" dirty="0" err="1"/>
              <a:t>pressure</a:t>
            </a:r>
            <a:r>
              <a:rPr lang="nl-NL" dirty="0"/>
              <a:t> drop in </a:t>
            </a:r>
            <a:r>
              <a:rPr lang="nl-NL" dirty="0" err="1"/>
              <a:t>microchannels</a:t>
            </a:r>
            <a:r>
              <a:rPr lang="nl-NL" dirty="0"/>
              <a:t> </a:t>
            </a:r>
            <a:r>
              <a:rPr lang="nl-NL" dirty="0" err="1"/>
              <a:t>with</a:t>
            </a:r>
            <a:r>
              <a:rPr lang="nl-NL" dirty="0"/>
              <a:t> </a:t>
            </a:r>
            <a:r>
              <a:rPr lang="nl-NL" dirty="0" err="1"/>
              <a:t>isotropically</a:t>
            </a:r>
            <a:r>
              <a:rPr lang="nl-NL" dirty="0"/>
              <a:t> </a:t>
            </a:r>
            <a:r>
              <a:rPr lang="nl-NL" dirty="0" err="1"/>
              <a:t>etched</a:t>
            </a:r>
            <a:r>
              <a:rPr lang="nl-NL" dirty="0"/>
              <a:t> </a:t>
            </a:r>
            <a:r>
              <a:rPr lang="nl-NL" dirty="0" err="1"/>
              <a:t>pillars</a:t>
            </a:r>
            <a:r>
              <a:rPr lang="nl-NL" dirty="0"/>
              <a:t> at sub-</a:t>
            </a:r>
            <a:r>
              <a:rPr lang="nl-NL" dirty="0" err="1"/>
              <a:t>ambient</a:t>
            </a:r>
            <a:r>
              <a:rPr lang="nl-NL" dirty="0"/>
              <a:t> </a:t>
            </a:r>
            <a:r>
              <a:rPr lang="nl-NL" dirty="0" err="1"/>
              <a:t>temperatures</a:t>
            </a:r>
            <a:r>
              <a:rPr lang="nl-NL" dirty="0"/>
              <a:t>, [H.S. Cao, S. </a:t>
            </a:r>
            <a:r>
              <a:rPr lang="nl-NL" dirty="0" err="1"/>
              <a:t>Vanapalli</a:t>
            </a:r>
            <a:r>
              <a:rPr lang="nl-NL" dirty="0"/>
              <a:t>, et al. 2019] </a:t>
            </a:r>
            <a:r>
              <a:rPr lang="nl-NL" dirty="0">
                <a:hlinkClick r:id="rId2"/>
              </a:rPr>
              <a:t>https://ris.utwente.nl/ws/files/85920301/heat_transfer.pdf</a:t>
            </a:r>
            <a:endParaRPr lang="nl-NL" dirty="0"/>
          </a:p>
          <a:p>
            <a:pPr marL="342900" indent="-342900">
              <a:buFont typeface="+mj-lt"/>
              <a:buAutoNum type="arabicPeriod"/>
            </a:pPr>
            <a:r>
              <a:rPr lang="nl-NL" dirty="0" err="1"/>
              <a:t>Thermal</a:t>
            </a:r>
            <a:r>
              <a:rPr lang="nl-NL" dirty="0"/>
              <a:t> performance of </a:t>
            </a:r>
            <a:r>
              <a:rPr lang="nl-NL" dirty="0" err="1"/>
              <a:t>elliptical</a:t>
            </a:r>
            <a:r>
              <a:rPr lang="nl-NL" dirty="0"/>
              <a:t> pin fin heat </a:t>
            </a:r>
            <a:r>
              <a:rPr lang="nl-NL" dirty="0" err="1"/>
              <a:t>sink</a:t>
            </a:r>
            <a:r>
              <a:rPr lang="nl-NL" dirty="0"/>
              <a:t> </a:t>
            </a:r>
            <a:r>
              <a:rPr lang="nl-NL" dirty="0" err="1"/>
              <a:t>under</a:t>
            </a:r>
            <a:r>
              <a:rPr lang="nl-NL" dirty="0"/>
              <a:t> </a:t>
            </a:r>
            <a:r>
              <a:rPr lang="nl-NL" dirty="0" err="1"/>
              <a:t>combined</a:t>
            </a:r>
            <a:r>
              <a:rPr lang="nl-NL" dirty="0"/>
              <a:t> </a:t>
            </a:r>
            <a:r>
              <a:rPr lang="nl-NL" dirty="0" err="1"/>
              <a:t>natural</a:t>
            </a:r>
            <a:r>
              <a:rPr lang="nl-NL" dirty="0"/>
              <a:t> </a:t>
            </a:r>
            <a:r>
              <a:rPr lang="nl-NL" dirty="0" err="1"/>
              <a:t>and</a:t>
            </a:r>
            <a:r>
              <a:rPr lang="nl-NL" dirty="0"/>
              <a:t> </a:t>
            </a:r>
            <a:r>
              <a:rPr lang="nl-NL" dirty="0" err="1"/>
              <a:t>forced</a:t>
            </a:r>
            <a:r>
              <a:rPr lang="nl-NL" dirty="0"/>
              <a:t> </a:t>
            </a:r>
            <a:r>
              <a:rPr lang="nl-NL" dirty="0" err="1"/>
              <a:t>convection</a:t>
            </a:r>
            <a:r>
              <a:rPr lang="nl-NL" dirty="0"/>
              <a:t> [P.A </a:t>
            </a:r>
            <a:r>
              <a:rPr lang="nl-NL" dirty="0" err="1"/>
              <a:t>Deshmukh</a:t>
            </a:r>
            <a:r>
              <a:rPr lang="nl-NL" dirty="0"/>
              <a:t>, R.M. </a:t>
            </a:r>
            <a:r>
              <a:rPr lang="nl-NL" dirty="0" err="1"/>
              <a:t>Warkhedkar</a:t>
            </a:r>
            <a:r>
              <a:rPr lang="nl-NL" dirty="0"/>
              <a:t> 2013]</a:t>
            </a:r>
          </a:p>
        </p:txBody>
      </p:sp>
    </p:spTree>
    <p:extLst>
      <p:ext uri="{BB962C8B-B14F-4D97-AF65-F5344CB8AC3E}">
        <p14:creationId xmlns:p14="http://schemas.microsoft.com/office/powerpoint/2010/main" val="4108725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60DE-5473-1851-55E8-5013E902315C}"/>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BA6F5036-E023-025B-072C-F8D0FB1B8493}"/>
              </a:ext>
            </a:extLst>
          </p:cNvPr>
          <p:cNvSpPr>
            <a:spLocks noGrp="1"/>
          </p:cNvSpPr>
          <p:nvPr>
            <p:ph idx="1"/>
          </p:nvPr>
        </p:nvSpPr>
        <p:spPr>
          <a:xfrm>
            <a:off x="48445" y="1825624"/>
            <a:ext cx="9043935" cy="4820459"/>
          </a:xfrm>
        </p:spPr>
        <p:txBody>
          <a:bodyPr>
            <a:normAutofit/>
          </a:bodyPr>
          <a:lstStyle/>
          <a:p>
            <a:r>
              <a:rPr lang="nl-NL" sz="2400" dirty="0" err="1"/>
              <a:t>Pillars</a:t>
            </a:r>
            <a:r>
              <a:rPr lang="nl-NL" sz="2400" dirty="0"/>
              <a:t> </a:t>
            </a:r>
            <a:r>
              <a:rPr lang="nl-NL" sz="2400" dirty="0" err="1"/>
              <a:t>can</a:t>
            </a:r>
            <a:r>
              <a:rPr lang="nl-NL" sz="2400" dirty="0"/>
              <a:t> </a:t>
            </a:r>
            <a:r>
              <a:rPr lang="nl-NL" sz="2400" dirty="0" err="1"/>
              <a:t>increase</a:t>
            </a:r>
            <a:r>
              <a:rPr lang="nl-NL" sz="2400" dirty="0"/>
              <a:t> heat transfer h </a:t>
            </a:r>
            <a:r>
              <a:rPr lang="nl-NL" sz="2400" dirty="0" err="1"/>
              <a:t>by</a:t>
            </a:r>
            <a:r>
              <a:rPr lang="nl-NL" sz="2400" dirty="0"/>
              <a:t>:</a:t>
            </a:r>
          </a:p>
          <a:p>
            <a:pPr lvl="1"/>
            <a:r>
              <a:rPr lang="nl-NL" sz="2000" dirty="0" err="1"/>
              <a:t>Increase</a:t>
            </a:r>
            <a:r>
              <a:rPr lang="nl-NL" sz="2000" dirty="0"/>
              <a:t> </a:t>
            </a:r>
            <a:r>
              <a:rPr lang="nl-NL" sz="2000" dirty="0" err="1"/>
              <a:t>conductive</a:t>
            </a:r>
            <a:r>
              <a:rPr lang="nl-NL" sz="2000" dirty="0"/>
              <a:t> </a:t>
            </a:r>
            <a:r>
              <a:rPr lang="nl-NL" sz="2000" dirty="0" err="1"/>
              <a:t>surface</a:t>
            </a:r>
            <a:r>
              <a:rPr lang="nl-NL" sz="2000" dirty="0"/>
              <a:t> 	(</a:t>
            </a:r>
            <a:r>
              <a:rPr lang="nl-NL" sz="2000" dirty="0" err="1"/>
              <a:t>theoretical</a:t>
            </a:r>
            <a:r>
              <a:rPr lang="nl-NL" sz="2000" dirty="0"/>
              <a:t> effect (</a:t>
            </a:r>
            <a:r>
              <a:rPr lang="nl-NL" sz="2000" dirty="0" err="1"/>
              <a:t>Dittus-Boelter</a:t>
            </a:r>
            <a:r>
              <a:rPr lang="nl-NL" sz="2000" dirty="0"/>
              <a:t>): N)</a:t>
            </a:r>
          </a:p>
          <a:p>
            <a:pPr lvl="1"/>
            <a:r>
              <a:rPr lang="nl-NL" sz="2000" dirty="0"/>
              <a:t>(</a:t>
            </a:r>
            <a:r>
              <a:rPr lang="nl-NL" sz="2000" dirty="0" err="1"/>
              <a:t>locally</a:t>
            </a:r>
            <a:r>
              <a:rPr lang="nl-NL" sz="2000" dirty="0"/>
              <a:t>) </a:t>
            </a:r>
            <a:r>
              <a:rPr lang="nl-NL" sz="2000" dirty="0" err="1"/>
              <a:t>increase</a:t>
            </a:r>
            <a:r>
              <a:rPr lang="nl-NL" sz="2000" dirty="0"/>
              <a:t> </a:t>
            </a:r>
            <a:r>
              <a:rPr lang="nl-NL" sz="2000" dirty="0" err="1"/>
              <a:t>velocity</a:t>
            </a:r>
            <a:r>
              <a:rPr lang="nl-NL" sz="2000" dirty="0"/>
              <a:t>	(N</a:t>
            </a:r>
            <a:r>
              <a:rPr lang="nl-NL" sz="2000" baseline="30000" dirty="0"/>
              <a:t>0.8</a:t>
            </a:r>
            <a:r>
              <a:rPr lang="nl-NL" sz="2000" dirty="0"/>
              <a:t>)</a:t>
            </a:r>
          </a:p>
          <a:p>
            <a:pPr lvl="1"/>
            <a:r>
              <a:rPr lang="nl-NL" sz="2000" dirty="0" err="1"/>
              <a:t>Reduce</a:t>
            </a:r>
            <a:r>
              <a:rPr lang="nl-NL" sz="2000" dirty="0"/>
              <a:t> </a:t>
            </a:r>
            <a:r>
              <a:rPr lang="nl-NL" sz="2000" dirty="0" err="1"/>
              <a:t>hydraulic</a:t>
            </a:r>
            <a:r>
              <a:rPr lang="nl-NL" sz="2000" dirty="0"/>
              <a:t> diameter 	(N</a:t>
            </a:r>
            <a:r>
              <a:rPr lang="nl-NL" sz="2000" baseline="30000" dirty="0"/>
              <a:t>0,2</a:t>
            </a:r>
            <a:r>
              <a:rPr lang="nl-NL" sz="2000" dirty="0"/>
              <a:t>)</a:t>
            </a:r>
          </a:p>
          <a:p>
            <a:pPr lvl="1"/>
            <a:r>
              <a:rPr lang="nl-NL" sz="2000" dirty="0" err="1"/>
              <a:t>Adding</a:t>
            </a:r>
            <a:r>
              <a:rPr lang="nl-NL" sz="2000" dirty="0"/>
              <a:t> “</a:t>
            </a:r>
            <a:r>
              <a:rPr lang="nl-NL" sz="2000" dirty="0" err="1"/>
              <a:t>turbulence</a:t>
            </a:r>
            <a:r>
              <a:rPr lang="nl-NL" sz="2000" dirty="0"/>
              <a:t>” </a:t>
            </a:r>
            <a:r>
              <a:rPr lang="nl-NL" sz="2000" dirty="0" err="1"/>
              <a:t>for</a:t>
            </a:r>
            <a:r>
              <a:rPr lang="nl-NL" sz="2000" dirty="0"/>
              <a:t> </a:t>
            </a:r>
            <a:r>
              <a:rPr lang="nl-NL" sz="2000" dirty="0" err="1"/>
              <a:t>better</a:t>
            </a:r>
            <a:r>
              <a:rPr lang="nl-NL" sz="2000" dirty="0"/>
              <a:t> </a:t>
            </a:r>
            <a:r>
              <a:rPr lang="nl-NL" sz="2000" dirty="0" err="1"/>
              <a:t>intermixing</a:t>
            </a:r>
            <a:r>
              <a:rPr lang="nl-NL" sz="2000" dirty="0"/>
              <a:t> </a:t>
            </a:r>
            <a:r>
              <a:rPr lang="nl-NL" sz="2000" dirty="0" err="1"/>
              <a:t>and</a:t>
            </a:r>
            <a:r>
              <a:rPr lang="nl-NL" sz="2000" dirty="0"/>
              <a:t> more fin </a:t>
            </a:r>
            <a:r>
              <a:rPr lang="nl-NL" sz="2000" dirty="0" err="1"/>
              <a:t>surface</a:t>
            </a:r>
            <a:r>
              <a:rPr lang="nl-NL" sz="2000" dirty="0"/>
              <a:t> area </a:t>
            </a:r>
            <a:r>
              <a:rPr lang="nl-NL" sz="2000" dirty="0" err="1"/>
              <a:t>coming</a:t>
            </a:r>
            <a:r>
              <a:rPr lang="nl-NL" sz="2000" dirty="0"/>
              <a:t> in contact </a:t>
            </a:r>
            <a:r>
              <a:rPr lang="nl-NL" sz="2000" dirty="0" err="1"/>
              <a:t>with</a:t>
            </a:r>
            <a:r>
              <a:rPr lang="nl-NL" sz="2000" dirty="0"/>
              <a:t> </a:t>
            </a:r>
            <a:r>
              <a:rPr lang="nl-NL" sz="2000" dirty="0" err="1"/>
              <a:t>the</a:t>
            </a:r>
            <a:r>
              <a:rPr lang="nl-NL" sz="2000" dirty="0"/>
              <a:t> </a:t>
            </a:r>
            <a:r>
              <a:rPr lang="nl-NL" sz="2000" dirty="0" err="1"/>
              <a:t>coolant</a:t>
            </a:r>
            <a:r>
              <a:rPr lang="nl-NL" sz="2000" dirty="0"/>
              <a:t>	(?)</a:t>
            </a:r>
          </a:p>
          <a:p>
            <a:pPr lvl="1"/>
            <a:endParaRPr lang="nl-NL" sz="2000" dirty="0"/>
          </a:p>
          <a:p>
            <a:r>
              <a:rPr lang="nl-NL" sz="2400" dirty="0" err="1"/>
              <a:t>Conclusion</a:t>
            </a:r>
            <a:r>
              <a:rPr lang="nl-NL" sz="2400" dirty="0"/>
              <a:t>?</a:t>
            </a:r>
          </a:p>
          <a:p>
            <a:pPr lvl="1"/>
            <a:r>
              <a:rPr lang="nl-NL" sz="2000" dirty="0" err="1"/>
              <a:t>Largest</a:t>
            </a:r>
            <a:r>
              <a:rPr lang="nl-NL" sz="2000" dirty="0"/>
              <a:t> </a:t>
            </a:r>
            <a:r>
              <a:rPr lang="nl-NL" sz="2000" dirty="0" err="1"/>
              <a:t>positive</a:t>
            </a:r>
            <a:r>
              <a:rPr lang="nl-NL" sz="2000" dirty="0"/>
              <a:t> effect on heat transfer </a:t>
            </a:r>
            <a:r>
              <a:rPr lang="nl-NL" sz="2000" dirty="0" err="1"/>
              <a:t>by</a:t>
            </a:r>
            <a:r>
              <a:rPr lang="nl-NL" sz="2000" dirty="0"/>
              <a:t> </a:t>
            </a:r>
            <a:r>
              <a:rPr lang="nl-NL" sz="2000" dirty="0" err="1"/>
              <a:t>adding</a:t>
            </a:r>
            <a:r>
              <a:rPr lang="nl-NL" sz="2000" dirty="0"/>
              <a:t> </a:t>
            </a:r>
            <a:r>
              <a:rPr lang="nl-NL" sz="2000" dirty="0" err="1"/>
              <a:t>pillars</a:t>
            </a:r>
            <a:r>
              <a:rPr lang="nl-NL" sz="2000" dirty="0"/>
              <a:t>:</a:t>
            </a:r>
          </a:p>
          <a:p>
            <a:pPr marL="1257300" lvl="2" indent="-342900">
              <a:buFont typeface="+mj-lt"/>
              <a:buAutoNum type="arabicPeriod"/>
            </a:pPr>
            <a:r>
              <a:rPr lang="nl-NL" dirty="0" err="1"/>
              <a:t>Additional</a:t>
            </a:r>
            <a:r>
              <a:rPr lang="nl-NL" dirty="0"/>
              <a:t> </a:t>
            </a:r>
            <a:r>
              <a:rPr lang="nl-NL" dirty="0" err="1"/>
              <a:t>conductive</a:t>
            </a:r>
            <a:r>
              <a:rPr lang="nl-NL" dirty="0"/>
              <a:t> (</a:t>
            </a:r>
            <a:r>
              <a:rPr lang="nl-NL" dirty="0" err="1"/>
              <a:t>wetted</a:t>
            </a:r>
            <a:r>
              <a:rPr lang="nl-NL" dirty="0"/>
              <a:t>) </a:t>
            </a:r>
            <a:r>
              <a:rPr lang="nl-NL" dirty="0" err="1"/>
              <a:t>surface</a:t>
            </a:r>
            <a:endParaRPr lang="nl-NL" dirty="0"/>
          </a:p>
          <a:p>
            <a:pPr marL="1257300" lvl="2" indent="-342900">
              <a:buFont typeface="+mj-lt"/>
              <a:buAutoNum type="arabicPeriod"/>
            </a:pPr>
            <a:r>
              <a:rPr lang="nl-NL" dirty="0" err="1"/>
              <a:t>Local</a:t>
            </a:r>
            <a:r>
              <a:rPr lang="nl-NL" dirty="0"/>
              <a:t> </a:t>
            </a:r>
            <a:r>
              <a:rPr lang="nl-NL" dirty="0" err="1"/>
              <a:t>increase</a:t>
            </a:r>
            <a:r>
              <a:rPr lang="nl-NL" dirty="0"/>
              <a:t> </a:t>
            </a:r>
            <a:r>
              <a:rPr lang="nl-NL" dirty="0" err="1"/>
              <a:t>velocity</a:t>
            </a:r>
            <a:endParaRPr lang="nl-NL" dirty="0"/>
          </a:p>
        </p:txBody>
      </p:sp>
      <p:grpSp>
        <p:nvGrpSpPr>
          <p:cNvPr id="8" name="Group 7">
            <a:extLst>
              <a:ext uri="{FF2B5EF4-FFF2-40B4-BE49-F238E27FC236}">
                <a16:creationId xmlns:a16="http://schemas.microsoft.com/office/drawing/2014/main" id="{3985AFC9-F7DC-3B82-B593-A066F193ECAC}"/>
              </a:ext>
            </a:extLst>
          </p:cNvPr>
          <p:cNvGrpSpPr/>
          <p:nvPr/>
        </p:nvGrpSpPr>
        <p:grpSpPr>
          <a:xfrm>
            <a:off x="9016831" y="211916"/>
            <a:ext cx="2713396" cy="4483368"/>
            <a:chOff x="9290376" y="320917"/>
            <a:chExt cx="2530686" cy="4181475"/>
          </a:xfrm>
        </p:grpSpPr>
        <p:pic>
          <p:nvPicPr>
            <p:cNvPr id="5" name="Picture 4">
              <a:extLst>
                <a:ext uri="{FF2B5EF4-FFF2-40B4-BE49-F238E27FC236}">
                  <a16:creationId xmlns:a16="http://schemas.microsoft.com/office/drawing/2014/main" id="{11787575-F151-FA94-A5E8-382E49641D04}"/>
                </a:ext>
              </a:extLst>
            </p:cNvPr>
            <p:cNvPicPr>
              <a:picLocks noChangeAspect="1"/>
            </p:cNvPicPr>
            <p:nvPr/>
          </p:nvPicPr>
          <p:blipFill>
            <a:blip r:embed="rId2"/>
            <a:stretch>
              <a:fillRect/>
            </a:stretch>
          </p:blipFill>
          <p:spPr>
            <a:xfrm>
              <a:off x="9296937" y="320917"/>
              <a:ext cx="2524125" cy="4181475"/>
            </a:xfrm>
            <a:prstGeom prst="rect">
              <a:avLst/>
            </a:prstGeom>
          </p:spPr>
        </p:pic>
        <p:sp>
          <p:nvSpPr>
            <p:cNvPr id="6" name="Rectangle 5">
              <a:extLst>
                <a:ext uri="{FF2B5EF4-FFF2-40B4-BE49-F238E27FC236}">
                  <a16:creationId xmlns:a16="http://schemas.microsoft.com/office/drawing/2014/main" id="{EDF50732-4F9D-7CAB-B3EE-EE10D6FED1FB}"/>
                </a:ext>
              </a:extLst>
            </p:cNvPr>
            <p:cNvSpPr/>
            <p:nvPr/>
          </p:nvSpPr>
          <p:spPr>
            <a:xfrm>
              <a:off x="9290376" y="3574372"/>
              <a:ext cx="2063424" cy="8538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TextBox 6">
            <a:extLst>
              <a:ext uri="{FF2B5EF4-FFF2-40B4-BE49-F238E27FC236}">
                <a16:creationId xmlns:a16="http://schemas.microsoft.com/office/drawing/2014/main" id="{E6623DD9-AF85-B7BA-9407-6887B434566A}"/>
              </a:ext>
            </a:extLst>
          </p:cNvPr>
          <p:cNvSpPr txBox="1"/>
          <p:nvPr/>
        </p:nvSpPr>
        <p:spPr>
          <a:xfrm>
            <a:off x="8889664" y="4783947"/>
            <a:ext cx="3173149" cy="2031325"/>
          </a:xfrm>
          <a:prstGeom prst="rect">
            <a:avLst/>
          </a:prstGeom>
          <a:noFill/>
        </p:spPr>
        <p:txBody>
          <a:bodyPr wrap="square" rtlCol="0">
            <a:spAutoFit/>
          </a:bodyPr>
          <a:lstStyle/>
          <a:p>
            <a:r>
              <a:rPr lang="nl-NL" dirty="0" err="1"/>
              <a:t>c</a:t>
            </a:r>
            <a:r>
              <a:rPr lang="nl-NL" baseline="-25000" dirty="0" err="1"/>
              <a:t>mat</a:t>
            </a:r>
            <a:r>
              <a:rPr lang="nl-NL" dirty="0"/>
              <a:t> – </a:t>
            </a:r>
            <a:r>
              <a:rPr lang="nl-NL" dirty="0" err="1"/>
              <a:t>material</a:t>
            </a:r>
            <a:r>
              <a:rPr lang="nl-NL" dirty="0"/>
              <a:t> </a:t>
            </a:r>
            <a:r>
              <a:rPr lang="nl-NL" dirty="0" err="1"/>
              <a:t>characteristic</a:t>
            </a:r>
            <a:r>
              <a:rPr lang="nl-NL" dirty="0"/>
              <a:t> </a:t>
            </a:r>
            <a:r>
              <a:rPr lang="nl-NL" dirty="0" err="1"/>
              <a:t>based</a:t>
            </a:r>
            <a:r>
              <a:rPr lang="nl-NL" dirty="0"/>
              <a:t> on </a:t>
            </a:r>
            <a:r>
              <a:rPr lang="nl-NL" dirty="0" err="1"/>
              <a:t>temperature</a:t>
            </a:r>
            <a:r>
              <a:rPr lang="nl-NL" dirty="0"/>
              <a:t>, </a:t>
            </a:r>
            <a:r>
              <a:rPr lang="nl-NL" dirty="0" err="1"/>
              <a:t>pressure</a:t>
            </a:r>
            <a:r>
              <a:rPr lang="nl-NL" dirty="0"/>
              <a:t>  </a:t>
            </a:r>
            <a:r>
              <a:rPr lang="nl-NL" dirty="0" err="1"/>
              <a:t>and</a:t>
            </a:r>
            <a:r>
              <a:rPr lang="nl-NL" dirty="0"/>
              <a:t> </a:t>
            </a:r>
            <a:r>
              <a:rPr lang="nl-NL" dirty="0" err="1"/>
              <a:t>phase</a:t>
            </a:r>
            <a:endParaRPr lang="nl-NL" dirty="0"/>
          </a:p>
          <a:p>
            <a:r>
              <a:rPr lang="nl-NL" dirty="0"/>
              <a:t>v – flow </a:t>
            </a:r>
            <a:r>
              <a:rPr lang="nl-NL" dirty="0" err="1"/>
              <a:t>velocity</a:t>
            </a:r>
            <a:r>
              <a:rPr lang="nl-NL" dirty="0"/>
              <a:t> [m/s]</a:t>
            </a:r>
          </a:p>
          <a:p>
            <a:r>
              <a:rPr lang="nl-NL" dirty="0"/>
              <a:t>d – </a:t>
            </a:r>
            <a:r>
              <a:rPr lang="nl-NL" dirty="0" err="1"/>
              <a:t>hydraulic</a:t>
            </a:r>
            <a:r>
              <a:rPr lang="nl-NL" dirty="0"/>
              <a:t> diameter</a:t>
            </a:r>
          </a:p>
          <a:p>
            <a:r>
              <a:rPr lang="nl-NL" dirty="0"/>
              <a:t>A – </a:t>
            </a:r>
            <a:r>
              <a:rPr lang="nl-NL" dirty="0" err="1"/>
              <a:t>conductive</a:t>
            </a:r>
            <a:r>
              <a:rPr lang="nl-NL" dirty="0"/>
              <a:t> </a:t>
            </a:r>
            <a:r>
              <a:rPr lang="nl-NL" dirty="0" err="1"/>
              <a:t>surface</a:t>
            </a:r>
            <a:endParaRPr lang="nl-NL" dirty="0"/>
          </a:p>
          <a:p>
            <a:r>
              <a:rPr lang="nl-NL" dirty="0"/>
              <a:t>DT – </a:t>
            </a:r>
            <a:r>
              <a:rPr lang="nl-NL" dirty="0" err="1"/>
              <a:t>Temperature</a:t>
            </a:r>
            <a:r>
              <a:rPr lang="nl-NL" dirty="0"/>
              <a:t> </a:t>
            </a:r>
            <a:r>
              <a:rPr lang="nl-NL" dirty="0" err="1"/>
              <a:t>differenc</a:t>
            </a:r>
            <a:endParaRPr lang="nl-NL" dirty="0"/>
          </a:p>
        </p:txBody>
      </p:sp>
    </p:spTree>
    <p:extLst>
      <p:ext uri="{BB962C8B-B14F-4D97-AF65-F5344CB8AC3E}">
        <p14:creationId xmlns:p14="http://schemas.microsoft.com/office/powerpoint/2010/main" val="929726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0884-61B8-BFE2-F426-C8E858E1519C}"/>
              </a:ext>
            </a:extLst>
          </p:cNvPr>
          <p:cNvSpPr>
            <a:spLocks noGrp="1"/>
          </p:cNvSpPr>
          <p:nvPr>
            <p:ph type="title"/>
          </p:nvPr>
        </p:nvSpPr>
        <p:spPr>
          <a:xfrm>
            <a:off x="838200" y="365125"/>
            <a:ext cx="6937228" cy="1325563"/>
          </a:xfrm>
        </p:spPr>
        <p:txBody>
          <a:bodyPr/>
          <a:lstStyle/>
          <a:p>
            <a:r>
              <a:rPr lang="nl-NL" dirty="0" err="1"/>
              <a:t>Pillar</a:t>
            </a:r>
            <a:r>
              <a:rPr lang="nl-NL" dirty="0"/>
              <a:t> design</a:t>
            </a:r>
          </a:p>
        </p:txBody>
      </p:sp>
      <p:sp>
        <p:nvSpPr>
          <p:cNvPr id="3" name="Content Placeholder 2">
            <a:extLst>
              <a:ext uri="{FF2B5EF4-FFF2-40B4-BE49-F238E27FC236}">
                <a16:creationId xmlns:a16="http://schemas.microsoft.com/office/drawing/2014/main" id="{0287D2B9-F7E9-1F67-8665-A6FEDB2FADAD}"/>
              </a:ext>
            </a:extLst>
          </p:cNvPr>
          <p:cNvSpPr>
            <a:spLocks noGrp="1"/>
          </p:cNvSpPr>
          <p:nvPr>
            <p:ph idx="1"/>
          </p:nvPr>
        </p:nvSpPr>
        <p:spPr>
          <a:xfrm>
            <a:off x="0" y="1886782"/>
            <a:ext cx="12093091" cy="1948720"/>
          </a:xfrm>
        </p:spPr>
        <p:txBody>
          <a:bodyPr>
            <a:normAutofit fontScale="77500" lnSpcReduction="20000"/>
          </a:bodyPr>
          <a:lstStyle/>
          <a:p>
            <a:pPr marL="514350" indent="-514350">
              <a:buFont typeface="+mj-lt"/>
              <a:buAutoNum type="arabicPeriod"/>
            </a:pPr>
            <a:r>
              <a:rPr lang="nl-NL" dirty="0" err="1"/>
              <a:t>Conductive</a:t>
            </a:r>
            <a:r>
              <a:rPr lang="nl-NL" dirty="0"/>
              <a:t> area</a:t>
            </a:r>
          </a:p>
          <a:p>
            <a:pPr lvl="1"/>
            <a:r>
              <a:rPr lang="nl-NL" dirty="0" err="1"/>
              <a:t>Pillars</a:t>
            </a:r>
            <a:r>
              <a:rPr lang="nl-NL" dirty="0"/>
              <a:t> </a:t>
            </a:r>
            <a:r>
              <a:rPr lang="nl-NL" dirty="0" err="1"/>
              <a:t>add</a:t>
            </a:r>
            <a:r>
              <a:rPr lang="nl-NL" dirty="0"/>
              <a:t> </a:t>
            </a:r>
            <a:r>
              <a:rPr lang="nl-NL" dirty="0" err="1"/>
              <a:t>conductive</a:t>
            </a:r>
            <a:r>
              <a:rPr lang="nl-NL" dirty="0"/>
              <a:t> </a:t>
            </a:r>
            <a:r>
              <a:rPr lang="nl-NL" dirty="0" err="1"/>
              <a:t>surface</a:t>
            </a:r>
            <a:r>
              <a:rPr lang="nl-NL" dirty="0"/>
              <a:t> (</a:t>
            </a:r>
            <a:r>
              <a:rPr lang="nl-NL" dirty="0" err="1"/>
              <a:t>A</a:t>
            </a:r>
            <a:r>
              <a:rPr lang="nl-NL" baseline="-25000" dirty="0" err="1"/>
              <a:t>wet</a:t>
            </a:r>
            <a:r>
              <a:rPr lang="nl-NL" dirty="0"/>
              <a:t>: blue), but </a:t>
            </a:r>
            <a:r>
              <a:rPr lang="nl-NL" dirty="0" err="1"/>
              <a:t>remove</a:t>
            </a:r>
            <a:r>
              <a:rPr lang="nl-NL" dirty="0"/>
              <a:t> </a:t>
            </a:r>
            <a:r>
              <a:rPr lang="nl-NL" dirty="0" err="1"/>
              <a:t>ground</a:t>
            </a:r>
            <a:r>
              <a:rPr lang="nl-NL" dirty="0"/>
              <a:t> </a:t>
            </a:r>
            <a:r>
              <a:rPr lang="nl-NL" dirty="0" err="1"/>
              <a:t>surface</a:t>
            </a:r>
            <a:r>
              <a:rPr lang="nl-NL" dirty="0"/>
              <a:t> (</a:t>
            </a:r>
            <a:r>
              <a:rPr lang="nl-NL" dirty="0" err="1"/>
              <a:t>A</a:t>
            </a:r>
            <a:r>
              <a:rPr lang="nl-NL" baseline="-25000" dirty="0" err="1"/>
              <a:t>rem</a:t>
            </a:r>
            <a:r>
              <a:rPr lang="nl-NL" dirty="0"/>
              <a:t>: red).</a:t>
            </a:r>
          </a:p>
          <a:p>
            <a:pPr lvl="1"/>
            <a:r>
              <a:rPr lang="nl-NL" dirty="0" err="1"/>
              <a:t>To</a:t>
            </a:r>
            <a:r>
              <a:rPr lang="nl-NL" dirty="0"/>
              <a:t> </a:t>
            </a:r>
            <a:r>
              <a:rPr lang="nl-NL" dirty="0" err="1"/>
              <a:t>increase</a:t>
            </a:r>
            <a:r>
              <a:rPr lang="nl-NL" dirty="0"/>
              <a:t> </a:t>
            </a:r>
            <a:r>
              <a:rPr lang="nl-NL" dirty="0" err="1"/>
              <a:t>conductive</a:t>
            </a:r>
            <a:r>
              <a:rPr lang="nl-NL" dirty="0"/>
              <a:t> </a:t>
            </a:r>
            <a:r>
              <a:rPr lang="nl-NL" dirty="0" err="1"/>
              <a:t>surface</a:t>
            </a:r>
            <a:r>
              <a:rPr lang="nl-NL" dirty="0"/>
              <a:t>, </a:t>
            </a:r>
            <a:r>
              <a:rPr lang="nl-NL" dirty="0" err="1"/>
              <a:t>while</a:t>
            </a:r>
            <a:r>
              <a:rPr lang="nl-NL" dirty="0"/>
              <a:t> </a:t>
            </a:r>
            <a:r>
              <a:rPr lang="nl-NL" dirty="0" err="1"/>
              <a:t>minizing</a:t>
            </a:r>
            <a:r>
              <a:rPr lang="nl-NL" dirty="0"/>
              <a:t> </a:t>
            </a:r>
            <a:r>
              <a:rPr lang="nl-NL" dirty="0" err="1"/>
              <a:t>the</a:t>
            </a:r>
            <a:r>
              <a:rPr lang="nl-NL" dirty="0"/>
              <a:t> </a:t>
            </a:r>
            <a:r>
              <a:rPr lang="nl-NL" dirty="0" err="1"/>
              <a:t>removed</a:t>
            </a:r>
            <a:r>
              <a:rPr lang="nl-NL" dirty="0"/>
              <a:t> </a:t>
            </a:r>
            <a:r>
              <a:rPr lang="nl-NL" dirty="0" err="1"/>
              <a:t>ground</a:t>
            </a:r>
            <a:r>
              <a:rPr lang="nl-NL" dirty="0"/>
              <a:t> </a:t>
            </a:r>
            <a:r>
              <a:rPr lang="nl-NL" dirty="0" err="1"/>
              <a:t>surface</a:t>
            </a:r>
            <a:r>
              <a:rPr lang="nl-NL" dirty="0"/>
              <a:t>:</a:t>
            </a:r>
          </a:p>
          <a:p>
            <a:pPr lvl="2"/>
            <a:r>
              <a:rPr lang="nl-NL" dirty="0" err="1"/>
              <a:t>Minimize</a:t>
            </a:r>
            <a:r>
              <a:rPr lang="nl-NL" dirty="0"/>
              <a:t> </a:t>
            </a:r>
            <a:r>
              <a:rPr lang="nl-NL" dirty="0" err="1"/>
              <a:t>d</a:t>
            </a:r>
            <a:r>
              <a:rPr lang="nl-NL" baseline="-25000" dirty="0" err="1"/>
              <a:t>pillar</a:t>
            </a:r>
            <a:r>
              <a:rPr lang="nl-NL" baseline="-25000" dirty="0"/>
              <a:t> </a:t>
            </a:r>
            <a:r>
              <a:rPr lang="nl-NL" dirty="0"/>
              <a:t>(in case of </a:t>
            </a:r>
            <a:r>
              <a:rPr lang="nl-NL" dirty="0" err="1"/>
              <a:t>cylindrical</a:t>
            </a:r>
            <a:r>
              <a:rPr lang="nl-NL" dirty="0"/>
              <a:t> </a:t>
            </a:r>
            <a:r>
              <a:rPr lang="nl-NL" dirty="0" err="1"/>
              <a:t>pillar</a:t>
            </a:r>
            <a:r>
              <a:rPr lang="nl-NL" dirty="0"/>
              <a:t>, at </a:t>
            </a:r>
            <a:r>
              <a:rPr lang="nl-NL" dirty="0" err="1"/>
              <a:t>least</a:t>
            </a:r>
            <a:r>
              <a:rPr lang="nl-NL" dirty="0"/>
              <a:t>: </a:t>
            </a:r>
            <a:r>
              <a:rPr lang="nl-NL" dirty="0" err="1"/>
              <a:t>d</a:t>
            </a:r>
            <a:r>
              <a:rPr lang="nl-NL" baseline="-25000" dirty="0" err="1"/>
              <a:t>pillar</a:t>
            </a:r>
            <a:r>
              <a:rPr lang="nl-NL" dirty="0"/>
              <a:t> &lt; 2 </a:t>
            </a:r>
            <a:r>
              <a:rPr lang="nl-NL" dirty="0" err="1"/>
              <a:t>h</a:t>
            </a:r>
            <a:r>
              <a:rPr lang="nl-NL" baseline="-25000" dirty="0" err="1"/>
              <a:t>pillar</a:t>
            </a:r>
            <a:r>
              <a:rPr lang="nl-NL" dirty="0"/>
              <a:t>)</a:t>
            </a:r>
          </a:p>
          <a:p>
            <a:pPr lvl="2"/>
            <a:r>
              <a:rPr lang="nl-NL" dirty="0"/>
              <a:t>Change </a:t>
            </a:r>
            <a:r>
              <a:rPr lang="nl-NL" dirty="0" err="1"/>
              <a:t>pillar</a:t>
            </a:r>
            <a:r>
              <a:rPr lang="nl-NL" dirty="0"/>
              <a:t> </a:t>
            </a:r>
            <a:r>
              <a:rPr lang="nl-NL" dirty="0" err="1"/>
              <a:t>shape</a:t>
            </a:r>
            <a:r>
              <a:rPr lang="nl-NL" dirty="0"/>
              <a:t> </a:t>
            </a:r>
            <a:r>
              <a:rPr lang="nl-NL" dirty="0" err="1"/>
              <a:t>such</a:t>
            </a:r>
            <a:r>
              <a:rPr lang="nl-NL" dirty="0"/>
              <a:t> </a:t>
            </a:r>
            <a:r>
              <a:rPr lang="nl-NL" dirty="0" err="1"/>
              <a:t>that</a:t>
            </a:r>
            <a:r>
              <a:rPr lang="nl-NL" dirty="0"/>
              <a:t> </a:t>
            </a:r>
            <a:r>
              <a:rPr lang="nl-NL" dirty="0" err="1"/>
              <a:t>A</a:t>
            </a:r>
            <a:r>
              <a:rPr lang="nl-NL" baseline="-25000" dirty="0" err="1"/>
              <a:t>cond</a:t>
            </a:r>
            <a:r>
              <a:rPr lang="nl-NL" dirty="0"/>
              <a:t> : </a:t>
            </a:r>
            <a:r>
              <a:rPr lang="nl-NL" dirty="0" err="1"/>
              <a:t>A</a:t>
            </a:r>
            <a:r>
              <a:rPr lang="nl-NL" baseline="-25000" dirty="0" err="1"/>
              <a:t>rem</a:t>
            </a:r>
            <a:r>
              <a:rPr lang="nl-NL" baseline="-25000" dirty="0"/>
              <a:t> </a:t>
            </a:r>
            <a:r>
              <a:rPr lang="nl-NL" dirty="0" err="1"/>
              <a:t>increases</a:t>
            </a:r>
            <a:r>
              <a:rPr lang="nl-NL" dirty="0"/>
              <a:t>. E.g. </a:t>
            </a:r>
            <a:r>
              <a:rPr lang="nl-NL" dirty="0" err="1"/>
              <a:t>eliptical</a:t>
            </a:r>
            <a:r>
              <a:rPr lang="nl-NL" dirty="0"/>
              <a:t> fin, </a:t>
            </a:r>
            <a:r>
              <a:rPr lang="nl-NL" dirty="0" err="1"/>
              <a:t>heart-shape</a:t>
            </a:r>
            <a:r>
              <a:rPr lang="nl-NL" dirty="0"/>
              <a:t>, </a:t>
            </a:r>
            <a:r>
              <a:rPr lang="nl-NL" dirty="0" err="1"/>
              <a:t>etc</a:t>
            </a:r>
            <a:endParaRPr lang="nl-NL" dirty="0"/>
          </a:p>
          <a:p>
            <a:pPr marL="457200" lvl="1" indent="0">
              <a:buNone/>
            </a:pPr>
            <a:r>
              <a:rPr lang="nl-NL" dirty="0" err="1"/>
              <a:t>Limitation</a:t>
            </a:r>
            <a:r>
              <a:rPr lang="nl-NL" dirty="0"/>
              <a:t>: </a:t>
            </a:r>
            <a:r>
              <a:rPr lang="nl-NL" dirty="0" err="1"/>
              <a:t>if</a:t>
            </a:r>
            <a:r>
              <a:rPr lang="nl-NL" dirty="0"/>
              <a:t> </a:t>
            </a:r>
            <a:r>
              <a:rPr lang="nl-NL" dirty="0" err="1"/>
              <a:t>d</a:t>
            </a:r>
            <a:r>
              <a:rPr lang="nl-NL" baseline="-25000" dirty="0" err="1"/>
              <a:t>pillar</a:t>
            </a:r>
            <a:r>
              <a:rPr lang="nl-NL" dirty="0"/>
              <a:t> </a:t>
            </a:r>
            <a:r>
              <a:rPr lang="nl-NL" dirty="0" err="1"/>
              <a:t>becomes</a:t>
            </a:r>
            <a:r>
              <a:rPr lang="nl-NL" dirty="0"/>
              <a:t> </a:t>
            </a:r>
            <a:r>
              <a:rPr lang="nl-NL" dirty="0" err="1"/>
              <a:t>too</a:t>
            </a:r>
            <a:r>
              <a:rPr lang="nl-NL" dirty="0"/>
              <a:t> small, </a:t>
            </a:r>
            <a:r>
              <a:rPr lang="nl-NL" dirty="0" err="1"/>
              <a:t>the</a:t>
            </a:r>
            <a:r>
              <a:rPr lang="nl-NL" dirty="0"/>
              <a:t> heat </a:t>
            </a:r>
            <a:r>
              <a:rPr lang="nl-NL" dirty="0" err="1"/>
              <a:t>can</a:t>
            </a:r>
            <a:r>
              <a:rPr lang="nl-NL" dirty="0"/>
              <a:t> </a:t>
            </a:r>
            <a:r>
              <a:rPr lang="nl-NL" dirty="0" err="1"/>
              <a:t>not</a:t>
            </a:r>
            <a:r>
              <a:rPr lang="nl-NL" dirty="0"/>
              <a:t> </a:t>
            </a:r>
            <a:r>
              <a:rPr lang="nl-NL" dirty="0" err="1"/>
              <a:t>be</a:t>
            </a:r>
            <a:r>
              <a:rPr lang="nl-NL" dirty="0"/>
              <a:t> </a:t>
            </a:r>
            <a:r>
              <a:rPr lang="nl-NL" dirty="0" err="1"/>
              <a:t>effectively</a:t>
            </a:r>
            <a:r>
              <a:rPr lang="nl-NL" dirty="0"/>
              <a:t> </a:t>
            </a:r>
            <a:r>
              <a:rPr lang="nl-NL" dirty="0" err="1"/>
              <a:t>removed</a:t>
            </a:r>
            <a:r>
              <a:rPr lang="nl-NL" dirty="0"/>
              <a:t> </a:t>
            </a:r>
            <a:r>
              <a:rPr lang="nl-NL" dirty="0" err="1"/>
              <a:t>through</a:t>
            </a:r>
            <a:r>
              <a:rPr lang="nl-NL" dirty="0"/>
              <a:t> </a:t>
            </a:r>
            <a:r>
              <a:rPr lang="nl-NL" dirty="0" err="1"/>
              <a:t>the</a:t>
            </a:r>
            <a:r>
              <a:rPr lang="nl-NL" dirty="0"/>
              <a:t> pin. </a:t>
            </a:r>
            <a:r>
              <a:rPr lang="nl-NL" dirty="0" err="1"/>
              <a:t>Avoid</a:t>
            </a:r>
            <a:r>
              <a:rPr lang="nl-NL" dirty="0"/>
              <a:t>: </a:t>
            </a:r>
            <a:r>
              <a:rPr lang="nl-NL" dirty="0" err="1"/>
              <a:t>A</a:t>
            </a:r>
            <a:r>
              <a:rPr lang="nl-NL" baseline="-25000" dirty="0" err="1"/>
              <a:t>rem</a:t>
            </a:r>
            <a:r>
              <a:rPr lang="nl-NL" dirty="0"/>
              <a:t> &lt;&lt; </a:t>
            </a:r>
            <a:r>
              <a:rPr lang="nl-NL" dirty="0" err="1"/>
              <a:t>A</a:t>
            </a:r>
            <a:r>
              <a:rPr lang="nl-NL" baseline="-25000" dirty="0" err="1"/>
              <a:t>cond</a:t>
            </a:r>
            <a:endParaRPr lang="nl-NL" baseline="-25000" dirty="0"/>
          </a:p>
          <a:p>
            <a:pPr lvl="1">
              <a:buFont typeface="Symbol" panose="05050102010706020507" pitchFamily="18" charset="2"/>
              <a:buChar char="Þ"/>
            </a:pPr>
            <a:r>
              <a:rPr lang="nl-NL" dirty="0" err="1"/>
              <a:t>Pillars</a:t>
            </a:r>
            <a:r>
              <a:rPr lang="nl-NL" dirty="0"/>
              <a:t> are </a:t>
            </a:r>
            <a:r>
              <a:rPr lang="nl-NL" dirty="0" err="1"/>
              <a:t>relatively</a:t>
            </a:r>
            <a:r>
              <a:rPr lang="nl-NL" dirty="0"/>
              <a:t> more </a:t>
            </a:r>
            <a:r>
              <a:rPr lang="nl-NL" dirty="0" err="1"/>
              <a:t>effective</a:t>
            </a:r>
            <a:r>
              <a:rPr lang="nl-NL" dirty="0"/>
              <a:t> </a:t>
            </a:r>
            <a:r>
              <a:rPr lang="nl-NL" dirty="0" err="1"/>
              <a:t>when</a:t>
            </a:r>
            <a:r>
              <a:rPr lang="nl-NL" dirty="0"/>
              <a:t> </a:t>
            </a:r>
            <a:r>
              <a:rPr lang="nl-NL" dirty="0" err="1"/>
              <a:t>h</a:t>
            </a:r>
            <a:r>
              <a:rPr lang="nl-NL" baseline="-25000" dirty="0" err="1"/>
              <a:t>pillar</a:t>
            </a:r>
            <a:r>
              <a:rPr lang="nl-NL" dirty="0"/>
              <a:t> is large</a:t>
            </a:r>
          </a:p>
          <a:p>
            <a:pPr lvl="1">
              <a:buFont typeface="Symbol" panose="05050102010706020507" pitchFamily="18" charset="2"/>
              <a:buChar char="Þ"/>
            </a:pPr>
            <a:endParaRPr lang="nl-NL" dirty="0"/>
          </a:p>
          <a:p>
            <a:pPr marL="0" indent="0">
              <a:buNone/>
            </a:pPr>
            <a:endParaRPr lang="nl-NL" dirty="0"/>
          </a:p>
        </p:txBody>
      </p:sp>
      <p:sp>
        <p:nvSpPr>
          <p:cNvPr id="10" name="Rectangle 9">
            <a:extLst>
              <a:ext uri="{FF2B5EF4-FFF2-40B4-BE49-F238E27FC236}">
                <a16:creationId xmlns:a16="http://schemas.microsoft.com/office/drawing/2014/main" id="{764C19B3-BD01-01FB-ABAF-2B8AA66A7165}"/>
              </a:ext>
            </a:extLst>
          </p:cNvPr>
          <p:cNvSpPr/>
          <p:nvPr/>
        </p:nvSpPr>
        <p:spPr>
          <a:xfrm>
            <a:off x="8611107" y="1168789"/>
            <a:ext cx="1077902" cy="1077902"/>
          </a:xfrm>
          <a:prstGeom prst="rect">
            <a:avLst/>
          </a:prstGeom>
          <a:scene3d>
            <a:camera prst="isometricOffAxis1Top"/>
            <a:lightRig rig="threePt" dir="t"/>
          </a:scene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grpSp>
        <p:nvGrpSpPr>
          <p:cNvPr id="12" name="Group 11">
            <a:extLst>
              <a:ext uri="{FF2B5EF4-FFF2-40B4-BE49-F238E27FC236}">
                <a16:creationId xmlns:a16="http://schemas.microsoft.com/office/drawing/2014/main" id="{FECD9B4B-3DFD-0370-442D-D8E7A8F54299}"/>
              </a:ext>
            </a:extLst>
          </p:cNvPr>
          <p:cNvGrpSpPr/>
          <p:nvPr/>
        </p:nvGrpSpPr>
        <p:grpSpPr>
          <a:xfrm>
            <a:off x="8947191" y="609647"/>
            <a:ext cx="399673" cy="1148510"/>
            <a:chOff x="8041875" y="1102125"/>
            <a:chExt cx="399673" cy="1148510"/>
          </a:xfrm>
        </p:grpSpPr>
        <p:sp>
          <p:nvSpPr>
            <p:cNvPr id="13" name="Oval 12">
              <a:extLst>
                <a:ext uri="{FF2B5EF4-FFF2-40B4-BE49-F238E27FC236}">
                  <a16:creationId xmlns:a16="http://schemas.microsoft.com/office/drawing/2014/main" id="{42584A19-6E4E-A5AE-B376-4EBDE11E00DA}"/>
                </a:ext>
              </a:extLst>
            </p:cNvPr>
            <p:cNvSpPr/>
            <p:nvPr/>
          </p:nvSpPr>
          <p:spPr>
            <a:xfrm>
              <a:off x="8041875" y="2056854"/>
              <a:ext cx="399671" cy="1937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AA1320E8-4F33-1BAC-F793-F9963B77E554}"/>
                </a:ext>
              </a:extLst>
            </p:cNvPr>
            <p:cNvSpPr/>
            <p:nvPr/>
          </p:nvSpPr>
          <p:spPr>
            <a:xfrm>
              <a:off x="8041876" y="1222964"/>
              <a:ext cx="399672" cy="93544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5A52137C-7B72-C1A5-11E4-2668A5E47889}"/>
                </a:ext>
              </a:extLst>
            </p:cNvPr>
            <p:cNvSpPr/>
            <p:nvPr/>
          </p:nvSpPr>
          <p:spPr>
            <a:xfrm>
              <a:off x="8041877" y="1102125"/>
              <a:ext cx="399671" cy="19378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6" name="TextBox 15">
            <a:extLst>
              <a:ext uri="{FF2B5EF4-FFF2-40B4-BE49-F238E27FC236}">
                <a16:creationId xmlns:a16="http://schemas.microsoft.com/office/drawing/2014/main" id="{C44B5970-7841-A076-90FE-3EE8BEB9D4F5}"/>
              </a:ext>
            </a:extLst>
          </p:cNvPr>
          <p:cNvSpPr txBox="1"/>
          <p:nvPr/>
        </p:nvSpPr>
        <p:spPr>
          <a:xfrm>
            <a:off x="9610283" y="733566"/>
            <a:ext cx="696398" cy="369332"/>
          </a:xfrm>
          <a:prstGeom prst="rect">
            <a:avLst/>
          </a:prstGeom>
          <a:noFill/>
        </p:spPr>
        <p:txBody>
          <a:bodyPr wrap="square" rtlCol="0">
            <a:spAutoFit/>
          </a:bodyPr>
          <a:lstStyle/>
          <a:p>
            <a:r>
              <a:rPr lang="nl-NL" dirty="0" err="1"/>
              <a:t>Pillar</a:t>
            </a:r>
            <a:endParaRPr lang="nl-NL" dirty="0"/>
          </a:p>
        </p:txBody>
      </p:sp>
      <p:sp>
        <p:nvSpPr>
          <p:cNvPr id="17" name="Rectangle 16">
            <a:extLst>
              <a:ext uri="{FF2B5EF4-FFF2-40B4-BE49-F238E27FC236}">
                <a16:creationId xmlns:a16="http://schemas.microsoft.com/office/drawing/2014/main" id="{CD3C190A-F486-09CF-4722-6CA8A68C3EBA}"/>
              </a:ext>
            </a:extLst>
          </p:cNvPr>
          <p:cNvSpPr/>
          <p:nvPr/>
        </p:nvSpPr>
        <p:spPr>
          <a:xfrm>
            <a:off x="10403573" y="1102898"/>
            <a:ext cx="1077902" cy="1077902"/>
          </a:xfrm>
          <a:prstGeom prst="rect">
            <a:avLst/>
          </a:prstGeom>
          <a:scene3d>
            <a:camera prst="isometricOffAxis1Top"/>
            <a:lightRig rig="threePt" dir="t"/>
          </a:scene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781AFFF5-E67E-7D25-2DF6-A36A2A9333AC}"/>
              </a:ext>
            </a:extLst>
          </p:cNvPr>
          <p:cNvSpPr/>
          <p:nvPr/>
        </p:nvSpPr>
        <p:spPr>
          <a:xfrm>
            <a:off x="10769937" y="1528765"/>
            <a:ext cx="399671" cy="19378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9" name="Picture 28">
            <a:extLst>
              <a:ext uri="{FF2B5EF4-FFF2-40B4-BE49-F238E27FC236}">
                <a16:creationId xmlns:a16="http://schemas.microsoft.com/office/drawing/2014/main" id="{9D2A3F14-49C6-984F-9383-2490CE3C7810}"/>
              </a:ext>
            </a:extLst>
          </p:cNvPr>
          <p:cNvPicPr>
            <a:picLocks noChangeAspect="1"/>
          </p:cNvPicPr>
          <p:nvPr/>
        </p:nvPicPr>
        <p:blipFill>
          <a:blip r:embed="rId2"/>
          <a:stretch>
            <a:fillRect/>
          </a:stretch>
        </p:blipFill>
        <p:spPr>
          <a:xfrm>
            <a:off x="10151196" y="4431181"/>
            <a:ext cx="1895412" cy="1948720"/>
          </a:xfrm>
          <a:prstGeom prst="rect">
            <a:avLst/>
          </a:prstGeom>
        </p:spPr>
      </p:pic>
      <p:pic>
        <p:nvPicPr>
          <p:cNvPr id="31" name="Picture 30">
            <a:extLst>
              <a:ext uri="{FF2B5EF4-FFF2-40B4-BE49-F238E27FC236}">
                <a16:creationId xmlns:a16="http://schemas.microsoft.com/office/drawing/2014/main" id="{345C655A-4448-CE05-51EE-70DCCEAADE30}"/>
              </a:ext>
            </a:extLst>
          </p:cNvPr>
          <p:cNvPicPr>
            <a:picLocks noChangeAspect="1"/>
          </p:cNvPicPr>
          <p:nvPr/>
        </p:nvPicPr>
        <p:blipFill>
          <a:blip r:embed="rId3"/>
          <a:stretch>
            <a:fillRect/>
          </a:stretch>
        </p:blipFill>
        <p:spPr>
          <a:xfrm>
            <a:off x="8006604" y="4487149"/>
            <a:ext cx="1881174" cy="1892751"/>
          </a:xfrm>
          <a:prstGeom prst="rect">
            <a:avLst/>
          </a:prstGeom>
        </p:spPr>
      </p:pic>
      <p:sp>
        <p:nvSpPr>
          <p:cNvPr id="32" name="Content Placeholder 2">
            <a:extLst>
              <a:ext uri="{FF2B5EF4-FFF2-40B4-BE49-F238E27FC236}">
                <a16:creationId xmlns:a16="http://schemas.microsoft.com/office/drawing/2014/main" id="{BA02EACF-7042-D1F2-0D70-E31E83E5675C}"/>
              </a:ext>
            </a:extLst>
          </p:cNvPr>
          <p:cNvSpPr txBox="1">
            <a:spLocks/>
          </p:cNvSpPr>
          <p:nvPr/>
        </p:nvSpPr>
        <p:spPr>
          <a:xfrm>
            <a:off x="0" y="3936159"/>
            <a:ext cx="7884429" cy="292184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nl-NL" dirty="0"/>
              <a:t>(</a:t>
            </a:r>
            <a:r>
              <a:rPr lang="nl-NL" dirty="0" err="1"/>
              <a:t>local</a:t>
            </a:r>
            <a:r>
              <a:rPr lang="nl-NL" dirty="0"/>
              <a:t>) </a:t>
            </a:r>
            <a:r>
              <a:rPr lang="nl-NL" dirty="0" err="1"/>
              <a:t>Velocity</a:t>
            </a:r>
            <a:endParaRPr lang="nl-NL" dirty="0"/>
          </a:p>
          <a:p>
            <a:pPr lvl="1"/>
            <a:r>
              <a:rPr lang="nl-NL" dirty="0" err="1"/>
              <a:t>Pillars</a:t>
            </a:r>
            <a:r>
              <a:rPr lang="nl-NL" dirty="0"/>
              <a:t> </a:t>
            </a:r>
            <a:r>
              <a:rPr lang="nl-NL" dirty="0" err="1"/>
              <a:t>locally</a:t>
            </a:r>
            <a:r>
              <a:rPr lang="nl-NL" dirty="0"/>
              <a:t> </a:t>
            </a:r>
            <a:r>
              <a:rPr lang="nl-NL" dirty="0" err="1"/>
              <a:t>accelerate</a:t>
            </a:r>
            <a:r>
              <a:rPr lang="nl-NL" dirty="0"/>
              <a:t> </a:t>
            </a:r>
            <a:r>
              <a:rPr lang="nl-NL" dirty="0" err="1"/>
              <a:t>fluids</a:t>
            </a:r>
            <a:r>
              <a:rPr lang="nl-NL" dirty="0"/>
              <a:t>. </a:t>
            </a:r>
          </a:p>
          <a:p>
            <a:pPr lvl="2"/>
            <a:r>
              <a:rPr lang="nl-NL" dirty="0"/>
              <a:t>High </a:t>
            </a:r>
            <a:r>
              <a:rPr lang="nl-NL" dirty="0" err="1"/>
              <a:t>velocity</a:t>
            </a:r>
            <a:endParaRPr lang="nl-NL" dirty="0"/>
          </a:p>
          <a:p>
            <a:pPr lvl="2"/>
            <a:r>
              <a:rPr lang="nl-NL" dirty="0" err="1"/>
              <a:t>Maximize</a:t>
            </a:r>
            <a:r>
              <a:rPr lang="nl-NL" dirty="0"/>
              <a:t> </a:t>
            </a:r>
            <a:r>
              <a:rPr lang="nl-NL" dirty="0" err="1"/>
              <a:t>surface</a:t>
            </a:r>
            <a:r>
              <a:rPr lang="nl-NL" dirty="0"/>
              <a:t> area </a:t>
            </a:r>
            <a:r>
              <a:rPr lang="nl-NL" dirty="0" err="1"/>
              <a:t>with</a:t>
            </a:r>
            <a:r>
              <a:rPr lang="nl-NL" dirty="0"/>
              <a:t> high </a:t>
            </a:r>
            <a:r>
              <a:rPr lang="nl-NL" dirty="0" err="1"/>
              <a:t>velocity</a:t>
            </a:r>
            <a:endParaRPr lang="nl-NL" dirty="0"/>
          </a:p>
          <a:p>
            <a:pPr lvl="2"/>
            <a:r>
              <a:rPr lang="nl-NL" dirty="0" err="1"/>
              <a:t>Minimize</a:t>
            </a:r>
            <a:r>
              <a:rPr lang="nl-NL" dirty="0"/>
              <a:t> </a:t>
            </a:r>
            <a:r>
              <a:rPr lang="nl-NL" dirty="0" err="1"/>
              <a:t>surface</a:t>
            </a:r>
            <a:r>
              <a:rPr lang="nl-NL" dirty="0"/>
              <a:t> area </a:t>
            </a:r>
            <a:r>
              <a:rPr lang="nl-NL" dirty="0" err="1"/>
              <a:t>with</a:t>
            </a:r>
            <a:r>
              <a:rPr lang="nl-NL" dirty="0"/>
              <a:t> low </a:t>
            </a:r>
            <a:r>
              <a:rPr lang="nl-NL" dirty="0" err="1"/>
              <a:t>velocity</a:t>
            </a:r>
            <a:endParaRPr lang="nl-NL" dirty="0"/>
          </a:p>
          <a:p>
            <a:pPr lvl="1"/>
            <a:r>
              <a:rPr lang="nl-NL" dirty="0" err="1"/>
              <a:t>Staggered</a:t>
            </a:r>
            <a:r>
              <a:rPr lang="nl-NL" dirty="0"/>
              <a:t> </a:t>
            </a:r>
            <a:r>
              <a:rPr lang="nl-NL" dirty="0" err="1"/>
              <a:t>configuration</a:t>
            </a:r>
            <a:endParaRPr lang="nl-NL" dirty="0"/>
          </a:p>
          <a:p>
            <a:pPr lvl="2"/>
            <a:r>
              <a:rPr lang="nl-NL" dirty="0" err="1"/>
              <a:t>Although</a:t>
            </a:r>
            <a:r>
              <a:rPr lang="nl-NL" dirty="0"/>
              <a:t> in-line has a </a:t>
            </a:r>
            <a:r>
              <a:rPr lang="nl-NL" dirty="0" err="1"/>
              <a:t>slightly</a:t>
            </a:r>
            <a:r>
              <a:rPr lang="nl-NL" dirty="0"/>
              <a:t> </a:t>
            </a:r>
            <a:r>
              <a:rPr lang="nl-NL" dirty="0" err="1"/>
              <a:t>higher</a:t>
            </a:r>
            <a:r>
              <a:rPr lang="nl-NL" dirty="0"/>
              <a:t> top </a:t>
            </a:r>
            <a:r>
              <a:rPr lang="nl-NL" dirty="0" err="1"/>
              <a:t>velocity</a:t>
            </a:r>
            <a:r>
              <a:rPr lang="nl-NL" dirty="0"/>
              <a:t>, </a:t>
            </a:r>
            <a:r>
              <a:rPr lang="nl-NL" dirty="0" err="1"/>
              <a:t>the</a:t>
            </a:r>
            <a:r>
              <a:rPr lang="nl-NL" dirty="0"/>
              <a:t> </a:t>
            </a:r>
            <a:r>
              <a:rPr lang="nl-NL" dirty="0" err="1"/>
              <a:t>staggered</a:t>
            </a:r>
            <a:r>
              <a:rPr lang="nl-NL" dirty="0"/>
              <a:t> has a </a:t>
            </a:r>
            <a:r>
              <a:rPr lang="nl-NL" dirty="0" err="1"/>
              <a:t>much</a:t>
            </a:r>
            <a:r>
              <a:rPr lang="nl-NL" dirty="0"/>
              <a:t> </a:t>
            </a:r>
            <a:r>
              <a:rPr lang="nl-NL" dirty="0" err="1"/>
              <a:t>larger</a:t>
            </a:r>
            <a:r>
              <a:rPr lang="nl-NL" dirty="0"/>
              <a:t> </a:t>
            </a:r>
            <a:r>
              <a:rPr lang="nl-NL" dirty="0" err="1"/>
              <a:t>surface</a:t>
            </a:r>
            <a:r>
              <a:rPr lang="nl-NL" dirty="0"/>
              <a:t> in contact </a:t>
            </a:r>
            <a:r>
              <a:rPr lang="nl-NL" dirty="0" err="1"/>
              <a:t>with</a:t>
            </a:r>
            <a:r>
              <a:rPr lang="nl-NL" dirty="0"/>
              <a:t> </a:t>
            </a:r>
            <a:r>
              <a:rPr lang="nl-NL" dirty="0" err="1"/>
              <a:t>the</a:t>
            </a:r>
            <a:r>
              <a:rPr lang="nl-NL" dirty="0"/>
              <a:t> high </a:t>
            </a:r>
            <a:r>
              <a:rPr lang="nl-NL" dirty="0" err="1"/>
              <a:t>velocity</a:t>
            </a:r>
            <a:r>
              <a:rPr lang="nl-NL" dirty="0"/>
              <a:t> (</a:t>
            </a:r>
            <a:r>
              <a:rPr lang="nl-NL" dirty="0" err="1"/>
              <a:t>roughly</a:t>
            </a:r>
            <a:r>
              <a:rPr lang="nl-NL" dirty="0"/>
              <a:t> </a:t>
            </a:r>
            <a:r>
              <a:rPr lang="nl-NL" dirty="0" err="1"/>
              <a:t>whole</a:t>
            </a:r>
            <a:r>
              <a:rPr lang="nl-NL" dirty="0"/>
              <a:t> </a:t>
            </a:r>
            <a:r>
              <a:rPr lang="nl-NL" dirty="0" err="1"/>
              <a:t>frontal</a:t>
            </a:r>
            <a:r>
              <a:rPr lang="nl-NL" dirty="0"/>
              <a:t> </a:t>
            </a:r>
            <a:r>
              <a:rPr lang="nl-NL" dirty="0" err="1"/>
              <a:t>surface</a:t>
            </a:r>
            <a:r>
              <a:rPr lang="nl-NL" dirty="0"/>
              <a:t>). </a:t>
            </a:r>
          </a:p>
          <a:p>
            <a:pPr lvl="1"/>
            <a:r>
              <a:rPr lang="nl-NL" dirty="0" err="1"/>
              <a:t>Shape</a:t>
            </a:r>
            <a:endParaRPr lang="nl-NL" dirty="0"/>
          </a:p>
          <a:p>
            <a:pPr lvl="2"/>
            <a:r>
              <a:rPr lang="nl-NL" dirty="0"/>
              <a:t>The </a:t>
            </a:r>
            <a:r>
              <a:rPr lang="nl-NL" dirty="0" err="1"/>
              <a:t>cylindrical</a:t>
            </a:r>
            <a:r>
              <a:rPr lang="nl-NL" dirty="0"/>
              <a:t> </a:t>
            </a:r>
            <a:r>
              <a:rPr lang="nl-NL" dirty="0" err="1"/>
              <a:t>pillar</a:t>
            </a:r>
            <a:r>
              <a:rPr lang="nl-NL" dirty="0"/>
              <a:t> has a </a:t>
            </a:r>
            <a:r>
              <a:rPr lang="nl-NL" dirty="0" err="1"/>
              <a:t>relatively</a:t>
            </a:r>
            <a:r>
              <a:rPr lang="nl-NL" dirty="0"/>
              <a:t> large low </a:t>
            </a:r>
            <a:r>
              <a:rPr lang="nl-NL" dirty="0" err="1"/>
              <a:t>velocity</a:t>
            </a:r>
            <a:r>
              <a:rPr lang="nl-NL" dirty="0"/>
              <a:t> area </a:t>
            </a:r>
            <a:r>
              <a:rPr lang="nl-NL" dirty="0" err="1"/>
              <a:t>trailing</a:t>
            </a:r>
            <a:r>
              <a:rPr lang="nl-NL" dirty="0"/>
              <a:t> </a:t>
            </a:r>
            <a:r>
              <a:rPr lang="nl-NL" dirty="0" err="1"/>
              <a:t>the</a:t>
            </a:r>
            <a:r>
              <a:rPr lang="nl-NL" dirty="0"/>
              <a:t> </a:t>
            </a:r>
            <a:r>
              <a:rPr lang="nl-NL" dirty="0" err="1"/>
              <a:t>pillar</a:t>
            </a:r>
            <a:r>
              <a:rPr lang="nl-NL" dirty="0"/>
              <a:t> (in blue). A different </a:t>
            </a:r>
            <a:r>
              <a:rPr lang="nl-NL" dirty="0" err="1"/>
              <a:t>shape</a:t>
            </a:r>
            <a:r>
              <a:rPr lang="nl-NL" dirty="0"/>
              <a:t> </a:t>
            </a:r>
            <a:r>
              <a:rPr lang="nl-NL" dirty="0" err="1"/>
              <a:t>could</a:t>
            </a:r>
            <a:r>
              <a:rPr lang="nl-NL" dirty="0"/>
              <a:t> </a:t>
            </a:r>
            <a:r>
              <a:rPr lang="nl-NL" dirty="0" err="1"/>
              <a:t>decrease</a:t>
            </a:r>
            <a:r>
              <a:rPr lang="nl-NL" dirty="0"/>
              <a:t> </a:t>
            </a:r>
            <a:r>
              <a:rPr lang="nl-NL" dirty="0" err="1"/>
              <a:t>the</a:t>
            </a:r>
            <a:r>
              <a:rPr lang="nl-NL" dirty="0"/>
              <a:t> low </a:t>
            </a:r>
            <a:r>
              <a:rPr lang="nl-NL" dirty="0" err="1"/>
              <a:t>velocity</a:t>
            </a:r>
            <a:r>
              <a:rPr lang="nl-NL" dirty="0"/>
              <a:t> area.</a:t>
            </a:r>
          </a:p>
        </p:txBody>
      </p:sp>
      <p:sp>
        <p:nvSpPr>
          <p:cNvPr id="33" name="TextBox 32">
            <a:extLst>
              <a:ext uri="{FF2B5EF4-FFF2-40B4-BE49-F238E27FC236}">
                <a16:creationId xmlns:a16="http://schemas.microsoft.com/office/drawing/2014/main" id="{B5527AD8-6803-9BBE-BE0A-C44363D9FBE3}"/>
              </a:ext>
            </a:extLst>
          </p:cNvPr>
          <p:cNvSpPr txBox="1"/>
          <p:nvPr/>
        </p:nvSpPr>
        <p:spPr>
          <a:xfrm>
            <a:off x="7890485" y="1027906"/>
            <a:ext cx="956789" cy="369332"/>
          </a:xfrm>
          <a:prstGeom prst="rect">
            <a:avLst/>
          </a:prstGeom>
          <a:noFill/>
        </p:spPr>
        <p:txBody>
          <a:bodyPr wrap="square" rtlCol="0">
            <a:spAutoFit/>
          </a:bodyPr>
          <a:lstStyle/>
          <a:p>
            <a:r>
              <a:rPr lang="nl-NL" dirty="0" err="1"/>
              <a:t>A</a:t>
            </a:r>
            <a:r>
              <a:rPr lang="nl-NL" baseline="-25000" dirty="0" err="1"/>
              <a:t>wet</a:t>
            </a:r>
            <a:endParaRPr lang="nl-NL" baseline="-25000" dirty="0"/>
          </a:p>
        </p:txBody>
      </p:sp>
      <p:cxnSp>
        <p:nvCxnSpPr>
          <p:cNvPr id="35" name="Straight Connector 34">
            <a:extLst>
              <a:ext uri="{FF2B5EF4-FFF2-40B4-BE49-F238E27FC236}">
                <a16:creationId xmlns:a16="http://schemas.microsoft.com/office/drawing/2014/main" id="{EC0D2D80-C91E-F4E9-07D4-F11F0119E3D6}"/>
              </a:ext>
            </a:extLst>
          </p:cNvPr>
          <p:cNvCxnSpPr/>
          <p:nvPr/>
        </p:nvCxnSpPr>
        <p:spPr>
          <a:xfrm flipV="1">
            <a:off x="8499074" y="1102898"/>
            <a:ext cx="647952" cy="128454"/>
          </a:xfrm>
          <a:prstGeom prst="line">
            <a:avLst/>
          </a:prstGeom>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5CE59076-6E2A-9FFE-0F2C-61A3D892D5BB}"/>
              </a:ext>
            </a:extLst>
          </p:cNvPr>
          <p:cNvSpPr txBox="1"/>
          <p:nvPr/>
        </p:nvSpPr>
        <p:spPr>
          <a:xfrm>
            <a:off x="10930415" y="860049"/>
            <a:ext cx="956789" cy="369332"/>
          </a:xfrm>
          <a:prstGeom prst="rect">
            <a:avLst/>
          </a:prstGeom>
          <a:noFill/>
        </p:spPr>
        <p:txBody>
          <a:bodyPr wrap="square" rtlCol="0">
            <a:spAutoFit/>
          </a:bodyPr>
          <a:lstStyle/>
          <a:p>
            <a:r>
              <a:rPr lang="nl-NL" dirty="0" err="1"/>
              <a:t>A</a:t>
            </a:r>
            <a:r>
              <a:rPr lang="nl-NL" baseline="-25000" dirty="0" err="1"/>
              <a:t>rem</a:t>
            </a:r>
            <a:endParaRPr lang="nl-NL" baseline="-25000" dirty="0"/>
          </a:p>
        </p:txBody>
      </p:sp>
      <p:cxnSp>
        <p:nvCxnSpPr>
          <p:cNvPr id="37" name="Straight Connector 36">
            <a:extLst>
              <a:ext uri="{FF2B5EF4-FFF2-40B4-BE49-F238E27FC236}">
                <a16:creationId xmlns:a16="http://schemas.microsoft.com/office/drawing/2014/main" id="{96521E60-E227-2A2B-7E43-51E9AF059A12}"/>
              </a:ext>
            </a:extLst>
          </p:cNvPr>
          <p:cNvCxnSpPr>
            <a:cxnSpLocks/>
          </p:cNvCxnSpPr>
          <p:nvPr/>
        </p:nvCxnSpPr>
        <p:spPr>
          <a:xfrm flipV="1">
            <a:off x="10930415" y="1212572"/>
            <a:ext cx="255848" cy="41274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0213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8A11-D1F9-2BBA-8BE5-D1B84F3D0FAF}"/>
              </a:ext>
            </a:extLst>
          </p:cNvPr>
          <p:cNvSpPr>
            <a:spLocks noGrp="1"/>
          </p:cNvSpPr>
          <p:nvPr>
            <p:ph type="title"/>
          </p:nvPr>
        </p:nvSpPr>
        <p:spPr/>
        <p:txBody>
          <a:bodyPr/>
          <a:lstStyle/>
          <a:p>
            <a:endParaRPr lang="nl-NL" dirty="0"/>
          </a:p>
        </p:txBody>
      </p:sp>
      <p:graphicFrame>
        <p:nvGraphicFramePr>
          <p:cNvPr id="4" name="Content Placeholder 3">
            <a:extLst>
              <a:ext uri="{FF2B5EF4-FFF2-40B4-BE49-F238E27FC236}">
                <a16:creationId xmlns:a16="http://schemas.microsoft.com/office/drawing/2014/main" id="{6B8A7110-5955-211B-C2EB-47218CAEFAA2}"/>
              </a:ext>
            </a:extLst>
          </p:cNvPr>
          <p:cNvGraphicFramePr>
            <a:graphicFrameLocks noGrp="1"/>
          </p:cNvGraphicFramePr>
          <p:nvPr>
            <p:ph idx="1"/>
            <p:extLst>
              <p:ext uri="{D42A27DB-BD31-4B8C-83A1-F6EECF244321}">
                <p14:modId xmlns:p14="http://schemas.microsoft.com/office/powerpoint/2010/main" val="1134827945"/>
              </p:ext>
            </p:extLst>
          </p:nvPr>
        </p:nvGraphicFramePr>
        <p:xfrm>
          <a:off x="221226" y="0"/>
          <a:ext cx="11834213" cy="6979920"/>
        </p:xfrm>
        <a:graphic>
          <a:graphicData uri="http://schemas.openxmlformats.org/drawingml/2006/table">
            <a:tbl>
              <a:tblPr firstRow="1" bandRow="1">
                <a:tableStyleId>{5C22544A-7EE6-4342-B048-85BDC9FD1C3A}</a:tableStyleId>
              </a:tblPr>
              <a:tblGrid>
                <a:gridCol w="1673942">
                  <a:extLst>
                    <a:ext uri="{9D8B030D-6E8A-4147-A177-3AD203B41FA5}">
                      <a16:colId xmlns:a16="http://schemas.microsoft.com/office/drawing/2014/main" val="609473360"/>
                    </a:ext>
                  </a:extLst>
                </a:gridCol>
                <a:gridCol w="1435911">
                  <a:extLst>
                    <a:ext uri="{9D8B030D-6E8A-4147-A177-3AD203B41FA5}">
                      <a16:colId xmlns:a16="http://schemas.microsoft.com/office/drawing/2014/main" val="3803646957"/>
                    </a:ext>
                  </a:extLst>
                </a:gridCol>
                <a:gridCol w="1477213">
                  <a:extLst>
                    <a:ext uri="{9D8B030D-6E8A-4147-A177-3AD203B41FA5}">
                      <a16:colId xmlns:a16="http://schemas.microsoft.com/office/drawing/2014/main" val="3884483587"/>
                    </a:ext>
                  </a:extLst>
                </a:gridCol>
                <a:gridCol w="1477213">
                  <a:extLst>
                    <a:ext uri="{9D8B030D-6E8A-4147-A177-3AD203B41FA5}">
                      <a16:colId xmlns:a16="http://schemas.microsoft.com/office/drawing/2014/main" val="3072949077"/>
                    </a:ext>
                  </a:extLst>
                </a:gridCol>
                <a:gridCol w="1477213">
                  <a:extLst>
                    <a:ext uri="{9D8B030D-6E8A-4147-A177-3AD203B41FA5}">
                      <a16:colId xmlns:a16="http://schemas.microsoft.com/office/drawing/2014/main" val="237036973"/>
                    </a:ext>
                  </a:extLst>
                </a:gridCol>
                <a:gridCol w="1587759">
                  <a:extLst>
                    <a:ext uri="{9D8B030D-6E8A-4147-A177-3AD203B41FA5}">
                      <a16:colId xmlns:a16="http://schemas.microsoft.com/office/drawing/2014/main" val="3540355077"/>
                    </a:ext>
                  </a:extLst>
                </a:gridCol>
                <a:gridCol w="2704962">
                  <a:extLst>
                    <a:ext uri="{9D8B030D-6E8A-4147-A177-3AD203B41FA5}">
                      <a16:colId xmlns:a16="http://schemas.microsoft.com/office/drawing/2014/main" val="3478458930"/>
                    </a:ext>
                  </a:extLst>
                </a:gridCol>
              </a:tblGrid>
              <a:tr h="370840">
                <a:tc>
                  <a:txBody>
                    <a:bodyPr/>
                    <a:lstStyle/>
                    <a:p>
                      <a:endParaRPr lang="nl-NL" dirty="0"/>
                    </a:p>
                  </a:txBody>
                  <a:tcPr/>
                </a:tc>
                <a:tc>
                  <a:txBody>
                    <a:bodyPr/>
                    <a:lstStyle/>
                    <a:p>
                      <a:endParaRPr lang="nl-NL" dirty="0"/>
                    </a:p>
                  </a:txBody>
                  <a:tcPr/>
                </a:tc>
                <a:tc>
                  <a:txBody>
                    <a:bodyPr/>
                    <a:lstStyle/>
                    <a:p>
                      <a:r>
                        <a:rPr lang="nl-NL" dirty="0" err="1"/>
                        <a:t>Density</a:t>
                      </a:r>
                      <a:endParaRPr lang="nl-NL" dirty="0"/>
                    </a:p>
                  </a:txBody>
                  <a:tcPr/>
                </a:tc>
                <a:tc>
                  <a:txBody>
                    <a:bodyPr/>
                    <a:lstStyle/>
                    <a:p>
                      <a:r>
                        <a:rPr lang="nl-NL" dirty="0" err="1"/>
                        <a:t>Radiation</a:t>
                      </a:r>
                      <a:r>
                        <a:rPr lang="nl-NL" dirty="0"/>
                        <a:t> </a:t>
                      </a:r>
                      <a:r>
                        <a:rPr lang="nl-NL" dirty="0" err="1"/>
                        <a:t>length</a:t>
                      </a:r>
                      <a:endParaRPr lang="nl-NL" dirty="0"/>
                    </a:p>
                  </a:txBody>
                  <a:tcPr/>
                </a:tc>
                <a:tc>
                  <a:txBody>
                    <a:bodyPr/>
                    <a:lstStyle/>
                    <a:p>
                      <a:r>
                        <a:rPr lang="nl-NL" dirty="0"/>
                        <a:t>CTE</a:t>
                      </a:r>
                    </a:p>
                  </a:txBody>
                  <a:tcPr/>
                </a:tc>
                <a:tc>
                  <a:txBody>
                    <a:bodyPr/>
                    <a:lstStyle/>
                    <a:p>
                      <a:r>
                        <a:rPr lang="nl-NL" dirty="0" err="1"/>
                        <a:t>Thermal</a:t>
                      </a:r>
                      <a:r>
                        <a:rPr lang="nl-NL" dirty="0"/>
                        <a:t> </a:t>
                      </a:r>
                      <a:r>
                        <a:rPr lang="nl-NL" dirty="0" err="1"/>
                        <a:t>conductivity</a:t>
                      </a:r>
                      <a:endParaRPr lang="nl-NL" dirty="0"/>
                    </a:p>
                  </a:txBody>
                  <a:tcPr/>
                </a:tc>
                <a:tc>
                  <a:txBody>
                    <a:bodyPr/>
                    <a:lstStyle/>
                    <a:p>
                      <a:r>
                        <a:rPr lang="nl-NL" dirty="0" err="1"/>
                        <a:t>Strength</a:t>
                      </a:r>
                      <a:endParaRPr lang="nl-NL" dirty="0"/>
                    </a:p>
                  </a:txBody>
                  <a:tcPr/>
                </a:tc>
                <a:extLst>
                  <a:ext uri="{0D108BD9-81ED-4DB2-BD59-A6C34878D82A}">
                    <a16:rowId xmlns:a16="http://schemas.microsoft.com/office/drawing/2014/main" val="1477869017"/>
                  </a:ext>
                </a:extLst>
              </a:tr>
              <a:tr h="370840">
                <a:tc>
                  <a:txBody>
                    <a:bodyPr/>
                    <a:lstStyle/>
                    <a:p>
                      <a:r>
                        <a:rPr lang="nl-NL" dirty="0" err="1"/>
                        <a:t>Silicon</a:t>
                      </a:r>
                      <a:r>
                        <a:rPr lang="nl-NL" dirty="0"/>
                        <a:t> (Si)</a:t>
                      </a:r>
                    </a:p>
                  </a:txBody>
                  <a:tcPr>
                    <a:solidFill>
                      <a:schemeClr val="bg2">
                        <a:lumMod val="75000"/>
                      </a:schemeClr>
                    </a:solidFill>
                  </a:tcPr>
                </a:tc>
                <a:tc>
                  <a:txBody>
                    <a:bodyPr/>
                    <a:lstStyle/>
                    <a:p>
                      <a:endParaRPr lang="nl-NL" dirty="0"/>
                    </a:p>
                  </a:txBody>
                  <a:tcPr>
                    <a:solidFill>
                      <a:schemeClr val="bg2">
                        <a:lumMod val="75000"/>
                      </a:schemeClr>
                    </a:solidFill>
                  </a:tcPr>
                </a:tc>
                <a:tc>
                  <a:txBody>
                    <a:bodyPr/>
                    <a:lstStyle/>
                    <a:p>
                      <a:r>
                        <a:rPr lang="nl-NL" dirty="0"/>
                        <a:t>2329 kg/m3</a:t>
                      </a:r>
                    </a:p>
                  </a:txBody>
                  <a:tcPr>
                    <a:solidFill>
                      <a:schemeClr val="bg2">
                        <a:lumMod val="75000"/>
                      </a:schemeClr>
                    </a:solidFill>
                  </a:tcPr>
                </a:tc>
                <a:tc>
                  <a:txBody>
                    <a:bodyPr/>
                    <a:lstStyle/>
                    <a:p>
                      <a:r>
                        <a:rPr lang="nl-NL" dirty="0"/>
                        <a:t>94 mm</a:t>
                      </a:r>
                    </a:p>
                  </a:txBody>
                  <a:tcPr>
                    <a:solidFill>
                      <a:schemeClr val="bg2">
                        <a:lumMod val="75000"/>
                      </a:schemeClr>
                    </a:solidFill>
                  </a:tcPr>
                </a:tc>
                <a:tc>
                  <a:txBody>
                    <a:bodyPr/>
                    <a:lstStyle/>
                    <a:p>
                      <a:r>
                        <a:rPr lang="nl-NL" dirty="0"/>
                        <a:t>2,49</a:t>
                      </a:r>
                    </a:p>
                  </a:txBody>
                  <a:tcPr>
                    <a:solidFill>
                      <a:schemeClr val="bg2">
                        <a:lumMod val="75000"/>
                      </a:schemeClr>
                    </a:solidFill>
                  </a:tcPr>
                </a:tc>
                <a:tc>
                  <a:txBody>
                    <a:bodyPr/>
                    <a:lstStyle/>
                    <a:p>
                      <a:r>
                        <a:rPr lang="nl-NL" dirty="0"/>
                        <a:t>124 W/(m*K)</a:t>
                      </a:r>
                    </a:p>
                  </a:txBody>
                  <a:tcPr>
                    <a:solidFill>
                      <a:schemeClr val="bg2">
                        <a:lumMod val="75000"/>
                      </a:schemeClr>
                    </a:solidFill>
                  </a:tcPr>
                </a:tc>
                <a:tc>
                  <a:txBody>
                    <a:bodyPr/>
                    <a:lstStyle/>
                    <a:p>
                      <a:r>
                        <a:rPr lang="nl-NL" dirty="0"/>
                        <a:t>120 MPa</a:t>
                      </a:r>
                    </a:p>
                  </a:txBody>
                  <a:tcPr>
                    <a:solidFill>
                      <a:schemeClr val="bg2">
                        <a:lumMod val="75000"/>
                      </a:schemeClr>
                    </a:solidFill>
                  </a:tcPr>
                </a:tc>
                <a:extLst>
                  <a:ext uri="{0D108BD9-81ED-4DB2-BD59-A6C34878D82A}">
                    <a16:rowId xmlns:a16="http://schemas.microsoft.com/office/drawing/2014/main" val="3742920183"/>
                  </a:ext>
                </a:extLst>
              </a:tr>
              <a:tr h="370840">
                <a:tc>
                  <a:txBody>
                    <a:bodyPr/>
                    <a:lstStyle/>
                    <a:p>
                      <a:r>
                        <a:rPr lang="nl-NL" dirty="0" err="1"/>
                        <a:t>Aluminum</a:t>
                      </a:r>
                      <a:r>
                        <a:rPr lang="nl-NL" dirty="0"/>
                        <a:t> Nitride (</a:t>
                      </a:r>
                      <a:r>
                        <a:rPr lang="nl-NL" dirty="0" err="1"/>
                        <a:t>AlN</a:t>
                      </a:r>
                      <a:r>
                        <a:rPr lang="nl-NL" dirty="0"/>
                        <a:t>)</a:t>
                      </a:r>
                    </a:p>
                  </a:txBody>
                  <a:tcPr/>
                </a:tc>
                <a:tc>
                  <a:txBody>
                    <a:bodyPr/>
                    <a:lstStyle/>
                    <a:p>
                      <a:endParaRPr lang="nl-NL" dirty="0"/>
                    </a:p>
                  </a:txBody>
                  <a:tcPr/>
                </a:tc>
                <a:tc>
                  <a:txBody>
                    <a:bodyPr/>
                    <a:lstStyle/>
                    <a:p>
                      <a:endParaRPr lang="nl-NL" dirty="0"/>
                    </a:p>
                  </a:txBody>
                  <a:tcPr/>
                </a:tc>
                <a:tc>
                  <a:txBody>
                    <a:bodyPr/>
                    <a:lstStyle/>
                    <a:p>
                      <a:r>
                        <a:rPr lang="nl-NL" dirty="0"/>
                        <a:t>84 mm</a:t>
                      </a:r>
                    </a:p>
                  </a:txBody>
                  <a:tcPr/>
                </a:tc>
                <a:tc>
                  <a:txBody>
                    <a:bodyPr/>
                    <a:lstStyle/>
                    <a:p>
                      <a:r>
                        <a:rPr lang="nl-NL" dirty="0"/>
                        <a:t>3,9</a:t>
                      </a:r>
                    </a:p>
                  </a:txBody>
                  <a:tcPr/>
                </a:tc>
                <a:tc>
                  <a:txBody>
                    <a:bodyPr/>
                    <a:lstStyle/>
                    <a:p>
                      <a:r>
                        <a:rPr lang="nl-NL" dirty="0"/>
                        <a:t>180 W/(m*K)</a:t>
                      </a:r>
                    </a:p>
                  </a:txBody>
                  <a:tcPr/>
                </a:tc>
                <a:tc>
                  <a:txBody>
                    <a:bodyPr/>
                    <a:lstStyle/>
                    <a:p>
                      <a:r>
                        <a:rPr lang="nl-NL" dirty="0"/>
                        <a:t>260 </a:t>
                      </a:r>
                      <a:r>
                        <a:rPr lang="nl-NL" dirty="0" err="1"/>
                        <a:t>Mpa</a:t>
                      </a:r>
                      <a:endParaRPr lang="nl-NL" dirty="0"/>
                    </a:p>
                  </a:txBody>
                  <a:tcPr/>
                </a:tc>
                <a:extLst>
                  <a:ext uri="{0D108BD9-81ED-4DB2-BD59-A6C34878D82A}">
                    <a16:rowId xmlns:a16="http://schemas.microsoft.com/office/drawing/2014/main" val="254297625"/>
                  </a:ext>
                </a:extLst>
              </a:tr>
              <a:tr h="370840">
                <a:tc rowSpan="2">
                  <a:txBody>
                    <a:bodyPr/>
                    <a:lstStyle/>
                    <a:p>
                      <a:r>
                        <a:rPr lang="nl-NL" dirty="0" err="1"/>
                        <a:t>Aluminum</a:t>
                      </a:r>
                      <a:r>
                        <a:rPr lang="nl-NL" dirty="0"/>
                        <a:t> Oxide (Al2O3)</a:t>
                      </a:r>
                    </a:p>
                  </a:txBody>
                  <a:tcPr/>
                </a:tc>
                <a:tc>
                  <a:txBody>
                    <a:bodyPr/>
                    <a:lstStyle/>
                    <a:p>
                      <a:r>
                        <a:rPr lang="nl-NL" dirty="0" err="1"/>
                        <a:t>Lithalox</a:t>
                      </a:r>
                      <a:r>
                        <a:rPr lang="nl-NL" dirty="0"/>
                        <a:t> 350 (3d </a:t>
                      </a:r>
                      <a:r>
                        <a:rPr lang="nl-NL" dirty="0" err="1"/>
                        <a:t>printed</a:t>
                      </a:r>
                      <a:r>
                        <a:rPr lang="nl-NL" dirty="0"/>
                        <a:t>)</a:t>
                      </a:r>
                    </a:p>
                  </a:txBody>
                  <a:tcPr/>
                </a:tc>
                <a:tc>
                  <a:txBody>
                    <a:bodyPr/>
                    <a:lstStyle/>
                    <a:p>
                      <a:r>
                        <a:rPr lang="nl-NL" dirty="0"/>
                        <a:t>3985 kg/m3</a:t>
                      </a:r>
                    </a:p>
                  </a:txBody>
                  <a:tcPr/>
                </a:tc>
                <a:tc>
                  <a:txBody>
                    <a:bodyPr/>
                    <a:lstStyle/>
                    <a:p>
                      <a:r>
                        <a:rPr lang="nl-NL" dirty="0"/>
                        <a:t>~69 mm</a:t>
                      </a:r>
                    </a:p>
                  </a:txBody>
                  <a:tcPr/>
                </a:tc>
                <a:tc>
                  <a:txBody>
                    <a:bodyPr/>
                    <a:lstStyle/>
                    <a:p>
                      <a:r>
                        <a:rPr lang="nl-NL" dirty="0"/>
                        <a:t>7-8</a:t>
                      </a:r>
                    </a:p>
                  </a:txBody>
                  <a:tcPr/>
                </a:tc>
                <a:tc>
                  <a:txBody>
                    <a:bodyPr/>
                    <a:lstStyle/>
                    <a:p>
                      <a:r>
                        <a:rPr lang="nl-NL" dirty="0"/>
                        <a:t>29 W/(m*K)</a:t>
                      </a:r>
                    </a:p>
                  </a:txBody>
                  <a:tcPr/>
                </a:tc>
                <a:tc>
                  <a:txBody>
                    <a:bodyPr/>
                    <a:lstStyle/>
                    <a:p>
                      <a:r>
                        <a:rPr lang="nl-NL" dirty="0"/>
                        <a:t>400 </a:t>
                      </a:r>
                      <a:r>
                        <a:rPr lang="nl-NL" dirty="0" err="1"/>
                        <a:t>Mpa</a:t>
                      </a:r>
                      <a:endParaRPr lang="nl-NL" dirty="0"/>
                    </a:p>
                  </a:txBody>
                  <a:tcPr/>
                </a:tc>
                <a:extLst>
                  <a:ext uri="{0D108BD9-81ED-4DB2-BD59-A6C34878D82A}">
                    <a16:rowId xmlns:a16="http://schemas.microsoft.com/office/drawing/2014/main" val="3353338566"/>
                  </a:ext>
                </a:extLst>
              </a:tr>
              <a:tr h="370840">
                <a:tc vMerge="1">
                  <a:txBody>
                    <a:bodyPr/>
                    <a:lstStyle/>
                    <a:p>
                      <a:endParaRPr lang="nl-NL" dirty="0"/>
                    </a:p>
                  </a:txBody>
                  <a:tcPr/>
                </a:tc>
                <a:tc>
                  <a:txBody>
                    <a:bodyPr/>
                    <a:lstStyle/>
                    <a:p>
                      <a:r>
                        <a:rPr lang="nl-NL" dirty="0" err="1"/>
                        <a:t>Corundum</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3960 kg/m3</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69 mm</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5,5</a:t>
                      </a:r>
                    </a:p>
                    <a:p>
                      <a:endParaRPr lang="nl-NL" dirty="0"/>
                    </a:p>
                  </a:txBody>
                  <a:tcPr/>
                </a:tc>
                <a:tc>
                  <a:txBody>
                    <a:bodyPr/>
                    <a:lstStyle/>
                    <a:p>
                      <a:r>
                        <a:rPr lang="nl-NL" dirty="0"/>
                        <a:t>46 W/(m*K)</a:t>
                      </a:r>
                    </a:p>
                  </a:txBody>
                  <a:tcPr/>
                </a:tc>
                <a:tc>
                  <a:txBody>
                    <a:bodyPr/>
                    <a:lstStyle/>
                    <a:p>
                      <a:r>
                        <a:rPr lang="nl-NL" dirty="0"/>
                        <a:t>300 MPa</a:t>
                      </a:r>
                    </a:p>
                  </a:txBody>
                  <a:tcPr/>
                </a:tc>
                <a:extLst>
                  <a:ext uri="{0D108BD9-81ED-4DB2-BD59-A6C34878D82A}">
                    <a16:rowId xmlns:a16="http://schemas.microsoft.com/office/drawing/2014/main" val="1091788553"/>
                  </a:ext>
                </a:extLst>
              </a:tr>
              <a:tr h="370840">
                <a:tc>
                  <a:txBody>
                    <a:bodyPr/>
                    <a:lstStyle/>
                    <a:p>
                      <a:r>
                        <a:rPr lang="nl-NL" dirty="0"/>
                        <a:t>Aluminium</a:t>
                      </a:r>
                    </a:p>
                  </a:txBody>
                  <a:tcPr/>
                </a:tc>
                <a:tc>
                  <a:txBody>
                    <a:bodyPr/>
                    <a:lstStyle/>
                    <a:p>
                      <a:r>
                        <a:rPr lang="nl-NL" dirty="0"/>
                        <a:t>AlSi10Mg (3d </a:t>
                      </a:r>
                      <a:r>
                        <a:rPr lang="nl-NL" dirty="0" err="1"/>
                        <a:t>printed</a:t>
                      </a:r>
                      <a:r>
                        <a:rPr lang="nl-NL" dirty="0"/>
                        <a:t>)</a:t>
                      </a:r>
                    </a:p>
                  </a:txBody>
                  <a:tcPr/>
                </a:tc>
                <a:tc>
                  <a:txBody>
                    <a:bodyPr/>
                    <a:lstStyle/>
                    <a:p>
                      <a:r>
                        <a:rPr lang="nl-NL" dirty="0"/>
                        <a:t>2680 kg/m3</a:t>
                      </a:r>
                    </a:p>
                  </a:txBody>
                  <a:tcPr/>
                </a:tc>
                <a:tc>
                  <a:txBody>
                    <a:bodyPr/>
                    <a:lstStyle/>
                    <a:p>
                      <a:r>
                        <a:rPr lang="nl-NL" dirty="0"/>
                        <a:t>89 mm</a:t>
                      </a:r>
                    </a:p>
                  </a:txBody>
                  <a:tcPr/>
                </a:tc>
                <a:tc>
                  <a:txBody>
                    <a:bodyPr/>
                    <a:lstStyle/>
                    <a:p>
                      <a:r>
                        <a:rPr lang="nl-NL" dirty="0"/>
                        <a:t>20,9</a:t>
                      </a:r>
                    </a:p>
                  </a:txBody>
                  <a:tcPr/>
                </a:tc>
                <a:tc>
                  <a:txBody>
                    <a:bodyPr/>
                    <a:lstStyle/>
                    <a:p>
                      <a:r>
                        <a:rPr lang="nl-NL" dirty="0"/>
                        <a:t>113 W/(m*K)</a:t>
                      </a:r>
                    </a:p>
                  </a:txBody>
                  <a:tcPr/>
                </a:tc>
                <a:tc>
                  <a:txBody>
                    <a:bodyPr/>
                    <a:lstStyle/>
                    <a:p>
                      <a:r>
                        <a:rPr lang="nl-NL" dirty="0"/>
                        <a:t>220 MPa</a:t>
                      </a:r>
                    </a:p>
                  </a:txBody>
                  <a:tcPr/>
                </a:tc>
                <a:extLst>
                  <a:ext uri="{0D108BD9-81ED-4DB2-BD59-A6C34878D82A}">
                    <a16:rowId xmlns:a16="http://schemas.microsoft.com/office/drawing/2014/main" val="2066812244"/>
                  </a:ext>
                </a:extLst>
              </a:tr>
              <a:tr h="370840">
                <a:tc>
                  <a:txBody>
                    <a:bodyPr/>
                    <a:lstStyle/>
                    <a:p>
                      <a:endParaRPr lang="nl-NL" dirty="0"/>
                    </a:p>
                  </a:txBody>
                  <a:tcPr/>
                </a:tc>
                <a:tc>
                  <a:txBody>
                    <a:bodyPr/>
                    <a:lstStyle/>
                    <a:p>
                      <a:r>
                        <a:rPr lang="nl-NL" dirty="0"/>
                        <a:t>Al</a:t>
                      </a:r>
                    </a:p>
                  </a:txBody>
                  <a:tcPr/>
                </a:tc>
                <a:tc>
                  <a:txBody>
                    <a:bodyPr/>
                    <a:lstStyle/>
                    <a:p>
                      <a:r>
                        <a:rPr lang="nl-NL" dirty="0"/>
                        <a:t>2699 kg/m3</a:t>
                      </a:r>
                    </a:p>
                  </a:txBody>
                  <a:tcPr/>
                </a:tc>
                <a:tc>
                  <a:txBody>
                    <a:bodyPr/>
                    <a:lstStyle/>
                    <a:p>
                      <a:r>
                        <a:rPr lang="nl-NL" dirty="0"/>
                        <a:t>89 mm</a:t>
                      </a:r>
                    </a:p>
                  </a:txBody>
                  <a:tcPr/>
                </a:tc>
                <a:tc>
                  <a:txBody>
                    <a:bodyPr/>
                    <a:lstStyle/>
                    <a:p>
                      <a:r>
                        <a:rPr lang="nl-NL" dirty="0"/>
                        <a:t>24</a:t>
                      </a:r>
                    </a:p>
                  </a:txBody>
                  <a:tcPr/>
                </a:tc>
                <a:tc>
                  <a:txBody>
                    <a:bodyPr/>
                    <a:lstStyle/>
                    <a:p>
                      <a:r>
                        <a:rPr lang="nl-NL" dirty="0"/>
                        <a:t>210 W/(m*K)</a:t>
                      </a:r>
                    </a:p>
                  </a:txBody>
                  <a:tcPr/>
                </a:tc>
                <a:tc>
                  <a:txBody>
                    <a:bodyPr/>
                    <a:lstStyle/>
                    <a:p>
                      <a:endParaRPr lang="nl-NL" dirty="0"/>
                    </a:p>
                  </a:txBody>
                  <a:tcPr/>
                </a:tc>
                <a:extLst>
                  <a:ext uri="{0D108BD9-81ED-4DB2-BD59-A6C34878D82A}">
                    <a16:rowId xmlns:a16="http://schemas.microsoft.com/office/drawing/2014/main" val="2529561336"/>
                  </a:ext>
                </a:extLst>
              </a:tr>
              <a:tr h="370840">
                <a:tc>
                  <a:txBody>
                    <a:bodyPr/>
                    <a:lstStyle/>
                    <a:p>
                      <a:r>
                        <a:rPr lang="nl-NL" dirty="0"/>
                        <a:t>Titanium</a:t>
                      </a:r>
                    </a:p>
                  </a:txBody>
                  <a:tcPr/>
                </a:tc>
                <a:tc>
                  <a:txBody>
                    <a:bodyPr/>
                    <a:lstStyle/>
                    <a:p>
                      <a:r>
                        <a:rPr lang="nl-NL" dirty="0"/>
                        <a:t>Grade 23</a:t>
                      </a:r>
                    </a:p>
                  </a:txBody>
                  <a:tcPr/>
                </a:tc>
                <a:tc>
                  <a:txBody>
                    <a:bodyPr/>
                    <a:lstStyle/>
                    <a:p>
                      <a:r>
                        <a:rPr lang="nl-NL" dirty="0"/>
                        <a:t>4500 kg/m3</a:t>
                      </a:r>
                    </a:p>
                  </a:txBody>
                  <a:tcPr/>
                </a:tc>
                <a:tc>
                  <a:txBody>
                    <a:bodyPr/>
                    <a:lstStyle/>
                    <a:p>
                      <a:r>
                        <a:rPr lang="nl-NL" dirty="0"/>
                        <a:t>36 mm</a:t>
                      </a:r>
                    </a:p>
                  </a:txBody>
                  <a:tcPr/>
                </a:tc>
                <a:tc>
                  <a:txBody>
                    <a:bodyPr/>
                    <a:lstStyle/>
                    <a:p>
                      <a:r>
                        <a:rPr lang="nl-NL" dirty="0"/>
                        <a:t>8,6</a:t>
                      </a:r>
                    </a:p>
                  </a:txBody>
                  <a:tcPr/>
                </a:tc>
                <a:tc>
                  <a:txBody>
                    <a:bodyPr/>
                    <a:lstStyle/>
                    <a:p>
                      <a:r>
                        <a:rPr lang="nl-NL" dirty="0"/>
                        <a:t>6,7 W/(m*K)</a:t>
                      </a:r>
                    </a:p>
                  </a:txBody>
                  <a:tcPr/>
                </a:tc>
                <a:tc>
                  <a:txBody>
                    <a:bodyPr/>
                    <a:lstStyle/>
                    <a:p>
                      <a:r>
                        <a:rPr lang="nl-NL" dirty="0"/>
                        <a:t>830 MPa</a:t>
                      </a:r>
                    </a:p>
                  </a:txBody>
                  <a:tcPr/>
                </a:tc>
                <a:extLst>
                  <a:ext uri="{0D108BD9-81ED-4DB2-BD59-A6C34878D82A}">
                    <a16:rowId xmlns:a16="http://schemas.microsoft.com/office/drawing/2014/main" val="2407644058"/>
                  </a:ext>
                </a:extLst>
              </a:tr>
              <a:tr h="370840">
                <a:tc>
                  <a:txBody>
                    <a:bodyPr/>
                    <a:lstStyle/>
                    <a:p>
                      <a:r>
                        <a:rPr lang="nl-NL" dirty="0" err="1"/>
                        <a:t>Fused</a:t>
                      </a:r>
                      <a:r>
                        <a:rPr lang="nl-NL" dirty="0"/>
                        <a:t> Silica</a:t>
                      </a:r>
                    </a:p>
                  </a:txBody>
                  <a:tcPr>
                    <a:solidFill>
                      <a:schemeClr val="accent6">
                        <a:lumMod val="60000"/>
                        <a:lumOff val="40000"/>
                      </a:schemeClr>
                    </a:solidFill>
                  </a:tcPr>
                </a:tc>
                <a:tc>
                  <a:txBody>
                    <a:bodyPr/>
                    <a:lstStyle/>
                    <a:p>
                      <a:endParaRPr lang="nl-NL" dirty="0"/>
                    </a:p>
                  </a:txBody>
                  <a:tcPr>
                    <a:solidFill>
                      <a:schemeClr val="accent6">
                        <a:lumMod val="60000"/>
                        <a:lumOff val="40000"/>
                      </a:schemeClr>
                    </a:solidFill>
                  </a:tcPr>
                </a:tc>
                <a:tc>
                  <a:txBody>
                    <a:bodyPr/>
                    <a:lstStyle/>
                    <a:p>
                      <a:r>
                        <a:rPr lang="nl-NL" dirty="0"/>
                        <a:t>2200 kg/m3</a:t>
                      </a:r>
                    </a:p>
                  </a:txBody>
                  <a:tcPr>
                    <a:solidFill>
                      <a:schemeClr val="accent6">
                        <a:lumMod val="60000"/>
                        <a:lumOff val="40000"/>
                      </a:schemeClr>
                    </a:solidFill>
                  </a:tcPr>
                </a:tc>
                <a:tc>
                  <a:txBody>
                    <a:bodyPr/>
                    <a:lstStyle/>
                    <a:p>
                      <a:r>
                        <a:rPr lang="nl-NL" dirty="0"/>
                        <a:t>123 mm</a:t>
                      </a:r>
                    </a:p>
                  </a:txBody>
                  <a:tcPr>
                    <a:solidFill>
                      <a:schemeClr val="accent6">
                        <a:lumMod val="60000"/>
                        <a:lumOff val="40000"/>
                      </a:schemeClr>
                    </a:solidFill>
                  </a:tcPr>
                </a:tc>
                <a:tc>
                  <a:txBody>
                    <a:bodyPr/>
                    <a:lstStyle/>
                    <a:p>
                      <a:r>
                        <a:rPr lang="nl-NL" dirty="0"/>
                        <a:t>0,4</a:t>
                      </a:r>
                    </a:p>
                  </a:txBody>
                  <a:tcPr>
                    <a:solidFill>
                      <a:schemeClr val="accent6">
                        <a:lumMod val="60000"/>
                        <a:lumOff val="40000"/>
                      </a:schemeClr>
                    </a:solidFill>
                  </a:tcPr>
                </a:tc>
                <a:tc>
                  <a:txBody>
                    <a:bodyPr/>
                    <a:lstStyle/>
                    <a:p>
                      <a:r>
                        <a:rPr lang="nl-NL" dirty="0"/>
                        <a:t>1,7 W/(m*K)</a:t>
                      </a:r>
                    </a:p>
                  </a:txBody>
                  <a:tcPr>
                    <a:solidFill>
                      <a:schemeClr val="accent6">
                        <a:lumMod val="60000"/>
                        <a:lumOff val="40000"/>
                      </a:schemeClr>
                    </a:solidFill>
                  </a:tcPr>
                </a:tc>
                <a:tc>
                  <a:txBody>
                    <a:bodyPr/>
                    <a:lstStyle/>
                    <a:p>
                      <a:endParaRPr lang="nl-NL" dirty="0"/>
                    </a:p>
                  </a:txBody>
                  <a:tcPr>
                    <a:solidFill>
                      <a:schemeClr val="accent6">
                        <a:lumMod val="60000"/>
                        <a:lumOff val="40000"/>
                      </a:schemeClr>
                    </a:solidFill>
                  </a:tcPr>
                </a:tc>
                <a:extLst>
                  <a:ext uri="{0D108BD9-81ED-4DB2-BD59-A6C34878D82A}">
                    <a16:rowId xmlns:a16="http://schemas.microsoft.com/office/drawing/2014/main" val="2304596349"/>
                  </a:ext>
                </a:extLst>
              </a:tr>
              <a:tr h="370840">
                <a:tc>
                  <a:txBody>
                    <a:bodyPr/>
                    <a:lstStyle/>
                    <a:p>
                      <a:r>
                        <a:rPr lang="nl-NL" dirty="0" err="1"/>
                        <a:t>Borosilicate</a:t>
                      </a:r>
                      <a:endParaRPr lang="nl-NL" dirty="0"/>
                    </a:p>
                  </a:txBody>
                  <a:tcPr>
                    <a:solidFill>
                      <a:schemeClr val="accent6">
                        <a:lumMod val="60000"/>
                        <a:lumOff val="40000"/>
                      </a:schemeClr>
                    </a:solidFill>
                  </a:tcPr>
                </a:tc>
                <a:tc>
                  <a:txBody>
                    <a:bodyPr/>
                    <a:lstStyle/>
                    <a:p>
                      <a:endParaRPr lang="nl-NL" dirty="0"/>
                    </a:p>
                  </a:txBody>
                  <a:tcPr>
                    <a:solidFill>
                      <a:schemeClr val="accent6">
                        <a:lumMod val="60000"/>
                        <a:lumOff val="40000"/>
                      </a:schemeClr>
                    </a:solidFill>
                  </a:tcPr>
                </a:tc>
                <a:tc>
                  <a:txBody>
                    <a:bodyPr/>
                    <a:lstStyle/>
                    <a:p>
                      <a:r>
                        <a:rPr lang="nl-NL" dirty="0"/>
                        <a:t>2230 kg/m3</a:t>
                      </a:r>
                    </a:p>
                  </a:txBody>
                  <a:tcPr>
                    <a:solidFill>
                      <a:schemeClr val="accent6">
                        <a:lumMod val="60000"/>
                        <a:lumOff val="40000"/>
                      </a:schemeClr>
                    </a:solidFill>
                  </a:tcPr>
                </a:tc>
                <a:tc>
                  <a:txBody>
                    <a:bodyPr/>
                    <a:lstStyle/>
                    <a:p>
                      <a:r>
                        <a:rPr lang="nl-NL" dirty="0"/>
                        <a:t>126 mm</a:t>
                      </a:r>
                    </a:p>
                  </a:txBody>
                  <a:tcPr>
                    <a:solidFill>
                      <a:schemeClr val="accent6">
                        <a:lumMod val="60000"/>
                        <a:lumOff val="40000"/>
                      </a:schemeClr>
                    </a:solidFill>
                  </a:tcPr>
                </a:tc>
                <a:tc>
                  <a:txBody>
                    <a:bodyPr/>
                    <a:lstStyle/>
                    <a:p>
                      <a:r>
                        <a:rPr lang="nl-NL" dirty="0"/>
                        <a:t>3,25</a:t>
                      </a:r>
                    </a:p>
                  </a:txBody>
                  <a:tcPr>
                    <a:solidFill>
                      <a:schemeClr val="accent6">
                        <a:lumMod val="60000"/>
                        <a:lumOff val="40000"/>
                      </a:schemeClr>
                    </a:solidFill>
                  </a:tcPr>
                </a:tc>
                <a:tc>
                  <a:txBody>
                    <a:bodyPr/>
                    <a:lstStyle/>
                    <a:p>
                      <a:r>
                        <a:rPr lang="nl-NL" dirty="0"/>
                        <a:t>1,1 W/(m*K)</a:t>
                      </a:r>
                    </a:p>
                  </a:txBody>
                  <a:tcPr>
                    <a:solidFill>
                      <a:schemeClr val="accent6">
                        <a:lumMod val="60000"/>
                        <a:lumOff val="40000"/>
                      </a:schemeClr>
                    </a:solidFill>
                  </a:tcPr>
                </a:tc>
                <a:tc>
                  <a:txBody>
                    <a:bodyPr/>
                    <a:lstStyle/>
                    <a:p>
                      <a:r>
                        <a:rPr lang="nl-NL" dirty="0"/>
                        <a:t>280 </a:t>
                      </a:r>
                      <a:r>
                        <a:rPr lang="nl-NL" dirty="0" err="1"/>
                        <a:t>Mpa</a:t>
                      </a:r>
                      <a:r>
                        <a:rPr lang="nl-NL" dirty="0"/>
                        <a:t> (</a:t>
                      </a:r>
                      <a:r>
                        <a:rPr lang="nl-NL" dirty="0" err="1"/>
                        <a:t>tensile</a:t>
                      </a:r>
                      <a:r>
                        <a:rPr lang="nl-NL" dirty="0"/>
                        <a:t>), </a:t>
                      </a:r>
                    </a:p>
                    <a:p>
                      <a:r>
                        <a:rPr lang="nl-NL" dirty="0"/>
                        <a:t>34 </a:t>
                      </a:r>
                      <a:r>
                        <a:rPr lang="nl-NL" dirty="0" err="1"/>
                        <a:t>Mpa</a:t>
                      </a:r>
                      <a:r>
                        <a:rPr lang="nl-NL" dirty="0"/>
                        <a:t> (</a:t>
                      </a:r>
                      <a:r>
                        <a:rPr lang="nl-NL" dirty="0" err="1"/>
                        <a:t>flexural</a:t>
                      </a:r>
                      <a:r>
                        <a:rPr lang="nl-NL" dirty="0"/>
                        <a:t>)</a:t>
                      </a:r>
                    </a:p>
                    <a:p>
                      <a:r>
                        <a:rPr lang="nl-NL" dirty="0"/>
                        <a:t>7 MPa (ISO 1595)</a:t>
                      </a:r>
                    </a:p>
                  </a:txBody>
                  <a:tcPr>
                    <a:solidFill>
                      <a:schemeClr val="accent6">
                        <a:lumMod val="60000"/>
                        <a:lumOff val="40000"/>
                      </a:schemeClr>
                    </a:solidFill>
                  </a:tcPr>
                </a:tc>
                <a:extLst>
                  <a:ext uri="{0D108BD9-81ED-4DB2-BD59-A6C34878D82A}">
                    <a16:rowId xmlns:a16="http://schemas.microsoft.com/office/drawing/2014/main" val="116353157"/>
                  </a:ext>
                </a:extLst>
              </a:tr>
              <a:tr h="370840">
                <a:tc>
                  <a:txBody>
                    <a:bodyPr/>
                    <a:lstStyle/>
                    <a:p>
                      <a:r>
                        <a:rPr lang="nl-NL" dirty="0" err="1"/>
                        <a:t>Borofloat</a:t>
                      </a:r>
                      <a:endParaRPr lang="nl-NL" dirty="0"/>
                    </a:p>
                  </a:txBody>
                  <a:tcPr/>
                </a:tc>
                <a:tc>
                  <a:txBody>
                    <a:bodyPr/>
                    <a:lstStyle/>
                    <a:p>
                      <a:r>
                        <a:rPr lang="nl-NL" dirty="0"/>
                        <a:t>33</a:t>
                      </a:r>
                    </a:p>
                  </a:txBody>
                  <a:tcPr/>
                </a:tc>
                <a:tc>
                  <a:txBody>
                    <a:bodyPr/>
                    <a:lstStyle/>
                    <a:p>
                      <a:r>
                        <a:rPr lang="nl-NL" dirty="0"/>
                        <a:t>2230 kg/m3</a:t>
                      </a:r>
                    </a:p>
                  </a:txBody>
                  <a:tcPr/>
                </a:tc>
                <a:tc>
                  <a:txBody>
                    <a:bodyPr/>
                    <a:lstStyle/>
                    <a:p>
                      <a:endParaRPr lang="nl-NL" dirty="0"/>
                    </a:p>
                  </a:txBody>
                  <a:tcPr/>
                </a:tc>
                <a:tc>
                  <a:txBody>
                    <a:bodyPr/>
                    <a:lstStyle/>
                    <a:p>
                      <a:r>
                        <a:rPr lang="nl-NL" dirty="0"/>
                        <a:t>3,25</a:t>
                      </a:r>
                    </a:p>
                  </a:txBody>
                  <a:tcPr/>
                </a:tc>
                <a:tc>
                  <a:txBody>
                    <a:bodyPr/>
                    <a:lstStyle/>
                    <a:p>
                      <a:r>
                        <a:rPr lang="nl-NL" dirty="0"/>
                        <a:t>1,2 W/(m*K)</a:t>
                      </a:r>
                    </a:p>
                  </a:txBody>
                  <a:tcPr/>
                </a:tc>
                <a:tc>
                  <a:txBody>
                    <a:bodyPr/>
                    <a:lstStyle/>
                    <a:p>
                      <a:r>
                        <a:rPr lang="nl-NL" dirty="0"/>
                        <a:t>150 MPa (</a:t>
                      </a:r>
                      <a:r>
                        <a:rPr lang="nl-NL" dirty="0" err="1"/>
                        <a:t>bending</a:t>
                      </a:r>
                      <a:r>
                        <a:rPr lang="nl-NL" dirty="0"/>
                        <a:t>), </a:t>
                      </a:r>
                    </a:p>
                    <a:p>
                      <a:r>
                        <a:rPr lang="nl-NL" dirty="0"/>
                        <a:t>25 MPa (</a:t>
                      </a:r>
                      <a:r>
                        <a:rPr lang="nl-NL" dirty="0" err="1"/>
                        <a:t>used</a:t>
                      </a:r>
                      <a:r>
                        <a:rPr lang="nl-NL" dirty="0"/>
                        <a:t> </a:t>
                      </a:r>
                      <a:r>
                        <a:rPr lang="nl-NL" dirty="0" err="1"/>
                        <a:t>condition</a:t>
                      </a:r>
                      <a:r>
                        <a:rPr lang="nl-NL" dirty="0"/>
                        <a:t>)</a:t>
                      </a:r>
                    </a:p>
                  </a:txBody>
                  <a:tcPr/>
                </a:tc>
                <a:extLst>
                  <a:ext uri="{0D108BD9-81ED-4DB2-BD59-A6C34878D82A}">
                    <a16:rowId xmlns:a16="http://schemas.microsoft.com/office/drawing/2014/main" val="617278504"/>
                  </a:ext>
                </a:extLst>
              </a:tr>
              <a:tr h="370840">
                <a:tc>
                  <a:txBody>
                    <a:bodyPr/>
                    <a:lstStyle/>
                    <a:p>
                      <a:r>
                        <a:rPr lang="nl-NL" dirty="0" err="1"/>
                        <a:t>Stycast</a:t>
                      </a:r>
                      <a:endParaRPr lang="nl-NL" dirty="0"/>
                    </a:p>
                  </a:txBody>
                  <a:tcPr/>
                </a:tc>
                <a:tc>
                  <a:txBody>
                    <a:bodyPr/>
                    <a:lstStyle/>
                    <a:p>
                      <a:r>
                        <a:rPr lang="nl-NL" dirty="0"/>
                        <a:t>2850FT</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a:t>1,12 W/(m*K)</a:t>
                      </a:r>
                    </a:p>
                  </a:txBody>
                  <a:tcPr/>
                </a:tc>
                <a:tc>
                  <a:txBody>
                    <a:bodyPr/>
                    <a:lstStyle/>
                    <a:p>
                      <a:endParaRPr lang="nl-NL" dirty="0"/>
                    </a:p>
                  </a:txBody>
                  <a:tcPr/>
                </a:tc>
                <a:extLst>
                  <a:ext uri="{0D108BD9-81ED-4DB2-BD59-A6C34878D82A}">
                    <a16:rowId xmlns:a16="http://schemas.microsoft.com/office/drawing/2014/main" val="945495999"/>
                  </a:ext>
                </a:extLst>
              </a:tr>
              <a:tr h="370840">
                <a:tc>
                  <a:txBody>
                    <a:bodyPr/>
                    <a:lstStyle/>
                    <a:p>
                      <a:r>
                        <a:rPr lang="nl-NL" dirty="0"/>
                        <a:t>Saffier (Al2O3)</a:t>
                      </a:r>
                    </a:p>
                  </a:txBody>
                  <a:tcPr/>
                </a:tc>
                <a:tc>
                  <a:txBody>
                    <a:bodyPr/>
                    <a:lstStyle/>
                    <a:p>
                      <a:endParaRPr lang="nl-NL" dirty="0"/>
                    </a:p>
                  </a:txBody>
                  <a:tcPr/>
                </a:tc>
                <a:tc>
                  <a:txBody>
                    <a:bodyPr/>
                    <a:lstStyle/>
                    <a:p>
                      <a:r>
                        <a:rPr lang="nl-NL" dirty="0"/>
                        <a:t>3980 kg/m3</a:t>
                      </a:r>
                    </a:p>
                  </a:txBody>
                  <a:tcPr/>
                </a:tc>
                <a:tc>
                  <a:txBody>
                    <a:bodyPr/>
                    <a:lstStyle/>
                    <a:p>
                      <a:endParaRPr lang="nl-NL" dirty="0"/>
                    </a:p>
                  </a:txBody>
                  <a:tcPr/>
                </a:tc>
                <a:tc>
                  <a:txBody>
                    <a:bodyPr/>
                    <a:lstStyle/>
                    <a:p>
                      <a:r>
                        <a:rPr lang="nl-NL" dirty="0"/>
                        <a:t>3,3-5,6</a:t>
                      </a:r>
                    </a:p>
                  </a:txBody>
                  <a:tcPr/>
                </a:tc>
                <a:tc>
                  <a:txBody>
                    <a:bodyPr/>
                    <a:lstStyle/>
                    <a:p>
                      <a:r>
                        <a:rPr lang="nl-NL" dirty="0"/>
                        <a:t>23,1 W/(m*K)</a:t>
                      </a:r>
                    </a:p>
                  </a:txBody>
                  <a:tcPr/>
                </a:tc>
                <a:tc>
                  <a:txBody>
                    <a:bodyPr/>
                    <a:lstStyle/>
                    <a:p>
                      <a:r>
                        <a:rPr lang="nl-NL" dirty="0"/>
                        <a:t>276 MPa</a:t>
                      </a:r>
                    </a:p>
                  </a:txBody>
                  <a:tcPr/>
                </a:tc>
                <a:extLst>
                  <a:ext uri="{0D108BD9-81ED-4DB2-BD59-A6C34878D82A}">
                    <a16:rowId xmlns:a16="http://schemas.microsoft.com/office/drawing/2014/main" val="2891471006"/>
                  </a:ext>
                </a:extLst>
              </a:tr>
            </a:tbl>
          </a:graphicData>
        </a:graphic>
      </p:graphicFrame>
    </p:spTree>
    <p:extLst>
      <p:ext uri="{BB962C8B-B14F-4D97-AF65-F5344CB8AC3E}">
        <p14:creationId xmlns:p14="http://schemas.microsoft.com/office/powerpoint/2010/main" val="4234904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AF75-F809-5145-DA73-B8F043DD74D0}"/>
              </a:ext>
            </a:extLst>
          </p:cNvPr>
          <p:cNvSpPr>
            <a:spLocks noGrp="1"/>
          </p:cNvSpPr>
          <p:nvPr>
            <p:ph type="title"/>
          </p:nvPr>
        </p:nvSpPr>
        <p:spPr>
          <a:xfrm>
            <a:off x="838200" y="365125"/>
            <a:ext cx="6016647" cy="1325563"/>
          </a:xfrm>
        </p:spPr>
        <p:txBody>
          <a:bodyPr/>
          <a:lstStyle/>
          <a:p>
            <a:r>
              <a:rPr lang="nl-NL" dirty="0" err="1"/>
              <a:t>Microchannel</a:t>
            </a:r>
            <a:r>
              <a:rPr lang="nl-NL" dirty="0"/>
              <a:t> </a:t>
            </a:r>
            <a:r>
              <a:rPr lang="nl-NL" dirty="0" err="1"/>
              <a:t>variants</a:t>
            </a:r>
            <a:endParaRPr lang="nl-NL" dirty="0"/>
          </a:p>
        </p:txBody>
      </p:sp>
      <p:sp>
        <p:nvSpPr>
          <p:cNvPr id="4" name="Slide Number Placeholder 3">
            <a:extLst>
              <a:ext uri="{FF2B5EF4-FFF2-40B4-BE49-F238E27FC236}">
                <a16:creationId xmlns:a16="http://schemas.microsoft.com/office/drawing/2014/main" id="{6B8F7339-3AC7-3E30-D955-A1E3920104E1}"/>
              </a:ext>
            </a:extLst>
          </p:cNvPr>
          <p:cNvSpPr>
            <a:spLocks noGrp="1"/>
          </p:cNvSpPr>
          <p:nvPr>
            <p:ph type="sldNum" sz="quarter" idx="12"/>
          </p:nvPr>
        </p:nvSpPr>
        <p:spPr/>
        <p:txBody>
          <a:bodyPr/>
          <a:lstStyle/>
          <a:p>
            <a:fld id="{F3D2083A-758E-46D6-8C2C-48B909CEE011}" type="slidenum">
              <a:rPr lang="nl-NL" smtClean="0"/>
              <a:t>3</a:t>
            </a:fld>
            <a:endParaRPr lang="nl-NL"/>
          </a:p>
        </p:txBody>
      </p:sp>
      <p:pic>
        <p:nvPicPr>
          <p:cNvPr id="12" name="Picture 11">
            <a:extLst>
              <a:ext uri="{FF2B5EF4-FFF2-40B4-BE49-F238E27FC236}">
                <a16:creationId xmlns:a16="http://schemas.microsoft.com/office/drawing/2014/main" id="{AA5B887A-F164-8338-23D8-72BB9C84B80F}"/>
              </a:ext>
            </a:extLst>
          </p:cNvPr>
          <p:cNvPicPr>
            <a:picLocks noChangeAspect="1"/>
          </p:cNvPicPr>
          <p:nvPr/>
        </p:nvPicPr>
        <p:blipFill>
          <a:blip r:embed="rId2"/>
          <a:stretch>
            <a:fillRect/>
          </a:stretch>
        </p:blipFill>
        <p:spPr>
          <a:xfrm>
            <a:off x="3474507" y="2744775"/>
            <a:ext cx="3380340" cy="3718896"/>
          </a:xfrm>
          <a:prstGeom prst="rect">
            <a:avLst/>
          </a:prstGeom>
        </p:spPr>
      </p:pic>
      <p:pic>
        <p:nvPicPr>
          <p:cNvPr id="14" name="Picture 13">
            <a:extLst>
              <a:ext uri="{FF2B5EF4-FFF2-40B4-BE49-F238E27FC236}">
                <a16:creationId xmlns:a16="http://schemas.microsoft.com/office/drawing/2014/main" id="{98ADEF0B-A9E8-D6C4-9D3A-15BE0E3F88DC}"/>
              </a:ext>
            </a:extLst>
          </p:cNvPr>
          <p:cNvPicPr>
            <a:picLocks noChangeAspect="1"/>
          </p:cNvPicPr>
          <p:nvPr/>
        </p:nvPicPr>
        <p:blipFill>
          <a:blip r:embed="rId3"/>
          <a:stretch>
            <a:fillRect/>
          </a:stretch>
        </p:blipFill>
        <p:spPr>
          <a:xfrm>
            <a:off x="78767" y="2693186"/>
            <a:ext cx="3395740" cy="3738955"/>
          </a:xfrm>
          <a:prstGeom prst="rect">
            <a:avLst/>
          </a:prstGeom>
        </p:spPr>
      </p:pic>
      <p:sp>
        <p:nvSpPr>
          <p:cNvPr id="15" name="TextBox 14">
            <a:extLst>
              <a:ext uri="{FF2B5EF4-FFF2-40B4-BE49-F238E27FC236}">
                <a16:creationId xmlns:a16="http://schemas.microsoft.com/office/drawing/2014/main" id="{2AF5E207-506E-1FCD-189A-2BFA22180752}"/>
              </a:ext>
            </a:extLst>
          </p:cNvPr>
          <p:cNvSpPr txBox="1"/>
          <p:nvPr/>
        </p:nvSpPr>
        <p:spPr>
          <a:xfrm>
            <a:off x="296391" y="2373583"/>
            <a:ext cx="3033286" cy="369332"/>
          </a:xfrm>
          <a:prstGeom prst="rect">
            <a:avLst/>
          </a:prstGeom>
          <a:noFill/>
        </p:spPr>
        <p:txBody>
          <a:bodyPr wrap="square" rtlCol="0">
            <a:spAutoFit/>
          </a:bodyPr>
          <a:lstStyle/>
          <a:p>
            <a:r>
              <a:rPr lang="nl-NL" dirty="0"/>
              <a:t>MC (</a:t>
            </a:r>
            <a:r>
              <a:rPr lang="nl-NL" dirty="0" err="1"/>
              <a:t>Microchannel</a:t>
            </a:r>
            <a:r>
              <a:rPr lang="nl-NL" dirty="0"/>
              <a:t>) Product 3</a:t>
            </a:r>
          </a:p>
        </p:txBody>
      </p:sp>
      <p:sp>
        <p:nvSpPr>
          <p:cNvPr id="16" name="TextBox 15">
            <a:extLst>
              <a:ext uri="{FF2B5EF4-FFF2-40B4-BE49-F238E27FC236}">
                <a16:creationId xmlns:a16="http://schemas.microsoft.com/office/drawing/2014/main" id="{9138F4F8-03BF-8AB0-3EE2-DFA99BAA8DAB}"/>
              </a:ext>
            </a:extLst>
          </p:cNvPr>
          <p:cNvSpPr txBox="1"/>
          <p:nvPr/>
        </p:nvSpPr>
        <p:spPr>
          <a:xfrm>
            <a:off x="3601895" y="2381179"/>
            <a:ext cx="3033286" cy="369332"/>
          </a:xfrm>
          <a:prstGeom prst="rect">
            <a:avLst/>
          </a:prstGeom>
          <a:noFill/>
        </p:spPr>
        <p:txBody>
          <a:bodyPr wrap="square" rtlCol="0">
            <a:spAutoFit/>
          </a:bodyPr>
          <a:lstStyle/>
          <a:p>
            <a:r>
              <a:rPr lang="nl-NL" dirty="0"/>
              <a:t>MC Product 3 </a:t>
            </a:r>
            <a:r>
              <a:rPr lang="nl-NL" dirty="0" err="1"/>
              <a:t>dense</a:t>
            </a:r>
            <a:endParaRPr lang="nl-NL" dirty="0"/>
          </a:p>
        </p:txBody>
      </p:sp>
      <p:pic>
        <p:nvPicPr>
          <p:cNvPr id="5" name="Picture 4">
            <a:extLst>
              <a:ext uri="{FF2B5EF4-FFF2-40B4-BE49-F238E27FC236}">
                <a16:creationId xmlns:a16="http://schemas.microsoft.com/office/drawing/2014/main" id="{F1A2F935-3286-C9D1-8236-B30ABA30DEBB}"/>
              </a:ext>
            </a:extLst>
          </p:cNvPr>
          <p:cNvPicPr>
            <a:picLocks noChangeAspect="1"/>
          </p:cNvPicPr>
          <p:nvPr/>
        </p:nvPicPr>
        <p:blipFill>
          <a:blip r:embed="rId4"/>
          <a:stretch>
            <a:fillRect/>
          </a:stretch>
        </p:blipFill>
        <p:spPr>
          <a:xfrm>
            <a:off x="7149677" y="127295"/>
            <a:ext cx="2533695" cy="3964544"/>
          </a:xfrm>
          <a:prstGeom prst="rect">
            <a:avLst/>
          </a:prstGeom>
        </p:spPr>
      </p:pic>
      <p:cxnSp>
        <p:nvCxnSpPr>
          <p:cNvPr id="11" name="Straight Arrow Connector 10">
            <a:extLst>
              <a:ext uri="{FF2B5EF4-FFF2-40B4-BE49-F238E27FC236}">
                <a16:creationId xmlns:a16="http://schemas.microsoft.com/office/drawing/2014/main" id="{39B954A0-1029-713C-238B-717AD47533FF}"/>
              </a:ext>
            </a:extLst>
          </p:cNvPr>
          <p:cNvCxnSpPr/>
          <p:nvPr/>
        </p:nvCxnSpPr>
        <p:spPr>
          <a:xfrm>
            <a:off x="6967728" y="2834640"/>
            <a:ext cx="0" cy="359750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7714787-EA74-CEB2-3494-048AADD7FFE9}"/>
              </a:ext>
            </a:extLst>
          </p:cNvPr>
          <p:cNvSpPr txBox="1"/>
          <p:nvPr/>
        </p:nvSpPr>
        <p:spPr>
          <a:xfrm>
            <a:off x="7150608" y="4864608"/>
            <a:ext cx="521208" cy="365760"/>
          </a:xfrm>
          <a:prstGeom prst="rect">
            <a:avLst/>
          </a:prstGeom>
          <a:noFill/>
        </p:spPr>
        <p:txBody>
          <a:bodyPr wrap="square" rtlCol="0">
            <a:spAutoFit/>
          </a:bodyPr>
          <a:lstStyle/>
          <a:p>
            <a:r>
              <a:rPr lang="nl-NL" dirty="0"/>
              <a:t>40</a:t>
            </a:r>
          </a:p>
        </p:txBody>
      </p:sp>
      <p:sp>
        <p:nvSpPr>
          <p:cNvPr id="17" name="TextBox 16">
            <a:extLst>
              <a:ext uri="{FF2B5EF4-FFF2-40B4-BE49-F238E27FC236}">
                <a16:creationId xmlns:a16="http://schemas.microsoft.com/office/drawing/2014/main" id="{73F97591-C909-2AA6-310F-3515245FA6CE}"/>
              </a:ext>
            </a:extLst>
          </p:cNvPr>
          <p:cNvSpPr txBox="1"/>
          <p:nvPr/>
        </p:nvSpPr>
        <p:spPr>
          <a:xfrm>
            <a:off x="5032917" y="6543702"/>
            <a:ext cx="521208" cy="365760"/>
          </a:xfrm>
          <a:prstGeom prst="rect">
            <a:avLst/>
          </a:prstGeom>
          <a:noFill/>
        </p:spPr>
        <p:txBody>
          <a:bodyPr wrap="square" rtlCol="0">
            <a:spAutoFit/>
          </a:bodyPr>
          <a:lstStyle/>
          <a:p>
            <a:r>
              <a:rPr lang="nl-NL" dirty="0"/>
              <a:t>36</a:t>
            </a:r>
          </a:p>
        </p:txBody>
      </p:sp>
      <p:pic>
        <p:nvPicPr>
          <p:cNvPr id="19" name="Picture 18">
            <a:extLst>
              <a:ext uri="{FF2B5EF4-FFF2-40B4-BE49-F238E27FC236}">
                <a16:creationId xmlns:a16="http://schemas.microsoft.com/office/drawing/2014/main" id="{94A76295-A8C8-6FB8-EFB3-AD94E5D3DDBD}"/>
              </a:ext>
            </a:extLst>
          </p:cNvPr>
          <p:cNvPicPr>
            <a:picLocks noChangeAspect="1"/>
          </p:cNvPicPr>
          <p:nvPr/>
        </p:nvPicPr>
        <p:blipFill>
          <a:blip r:embed="rId5"/>
          <a:stretch>
            <a:fillRect/>
          </a:stretch>
        </p:blipFill>
        <p:spPr>
          <a:xfrm>
            <a:off x="9865320" y="49268"/>
            <a:ext cx="2247913" cy="4096196"/>
          </a:xfrm>
          <a:prstGeom prst="rect">
            <a:avLst/>
          </a:prstGeom>
        </p:spPr>
      </p:pic>
      <p:cxnSp>
        <p:nvCxnSpPr>
          <p:cNvPr id="21" name="Straight Arrow Connector 20">
            <a:extLst>
              <a:ext uri="{FF2B5EF4-FFF2-40B4-BE49-F238E27FC236}">
                <a16:creationId xmlns:a16="http://schemas.microsoft.com/office/drawing/2014/main" id="{915421F4-65C5-C33E-74D4-7A5180DBB5B0}"/>
              </a:ext>
            </a:extLst>
          </p:cNvPr>
          <p:cNvCxnSpPr/>
          <p:nvPr/>
        </p:nvCxnSpPr>
        <p:spPr>
          <a:xfrm>
            <a:off x="3601895" y="6543702"/>
            <a:ext cx="317380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964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4098-93C7-4985-0A5A-F108BF01A960}"/>
              </a:ext>
            </a:extLst>
          </p:cNvPr>
          <p:cNvSpPr>
            <a:spLocks noGrp="1"/>
          </p:cNvSpPr>
          <p:nvPr>
            <p:ph type="title"/>
          </p:nvPr>
        </p:nvSpPr>
        <p:spPr>
          <a:xfrm>
            <a:off x="838200" y="56789"/>
            <a:ext cx="5398542" cy="1325563"/>
          </a:xfrm>
        </p:spPr>
        <p:txBody>
          <a:bodyPr/>
          <a:lstStyle/>
          <a:p>
            <a:r>
              <a:rPr lang="nl-NL" dirty="0" err="1"/>
              <a:t>Pillar</a:t>
            </a:r>
            <a:r>
              <a:rPr lang="nl-NL" dirty="0"/>
              <a:t> </a:t>
            </a:r>
            <a:r>
              <a:rPr lang="nl-NL" dirty="0" err="1"/>
              <a:t>variants</a:t>
            </a:r>
            <a:endParaRPr lang="nl-NL" dirty="0"/>
          </a:p>
        </p:txBody>
      </p:sp>
      <p:sp>
        <p:nvSpPr>
          <p:cNvPr id="4" name="Slide Number Placeholder 3">
            <a:extLst>
              <a:ext uri="{FF2B5EF4-FFF2-40B4-BE49-F238E27FC236}">
                <a16:creationId xmlns:a16="http://schemas.microsoft.com/office/drawing/2014/main" id="{78219AC7-5204-F26C-0E5E-11420A8DC56A}"/>
              </a:ext>
            </a:extLst>
          </p:cNvPr>
          <p:cNvSpPr>
            <a:spLocks noGrp="1"/>
          </p:cNvSpPr>
          <p:nvPr>
            <p:ph type="sldNum" sz="quarter" idx="12"/>
          </p:nvPr>
        </p:nvSpPr>
        <p:spPr/>
        <p:txBody>
          <a:bodyPr/>
          <a:lstStyle/>
          <a:p>
            <a:fld id="{F3D2083A-758E-46D6-8C2C-48B909CEE011}" type="slidenum">
              <a:rPr lang="nl-NL" smtClean="0"/>
              <a:t>4</a:t>
            </a:fld>
            <a:endParaRPr lang="nl-NL"/>
          </a:p>
        </p:txBody>
      </p:sp>
      <p:pic>
        <p:nvPicPr>
          <p:cNvPr id="7" name="Picture 6">
            <a:extLst>
              <a:ext uri="{FF2B5EF4-FFF2-40B4-BE49-F238E27FC236}">
                <a16:creationId xmlns:a16="http://schemas.microsoft.com/office/drawing/2014/main" id="{6B5644F9-969B-9A37-9967-99B5C2D3C22C}"/>
              </a:ext>
            </a:extLst>
          </p:cNvPr>
          <p:cNvPicPr>
            <a:picLocks noChangeAspect="1"/>
          </p:cNvPicPr>
          <p:nvPr/>
        </p:nvPicPr>
        <p:blipFill>
          <a:blip r:embed="rId2"/>
          <a:stretch>
            <a:fillRect/>
          </a:stretch>
        </p:blipFill>
        <p:spPr>
          <a:xfrm>
            <a:off x="670980" y="1567018"/>
            <a:ext cx="4603531" cy="2337470"/>
          </a:xfrm>
          <a:prstGeom prst="rect">
            <a:avLst/>
          </a:prstGeom>
        </p:spPr>
      </p:pic>
      <p:pic>
        <p:nvPicPr>
          <p:cNvPr id="8" name="Picture 7">
            <a:extLst>
              <a:ext uri="{FF2B5EF4-FFF2-40B4-BE49-F238E27FC236}">
                <a16:creationId xmlns:a16="http://schemas.microsoft.com/office/drawing/2014/main" id="{0E9D619A-F967-DCD9-FD7B-68F73A31D4D9}"/>
              </a:ext>
            </a:extLst>
          </p:cNvPr>
          <p:cNvPicPr>
            <a:picLocks noChangeAspect="1"/>
          </p:cNvPicPr>
          <p:nvPr/>
        </p:nvPicPr>
        <p:blipFill>
          <a:blip r:embed="rId3"/>
          <a:stretch>
            <a:fillRect/>
          </a:stretch>
        </p:blipFill>
        <p:spPr>
          <a:xfrm>
            <a:off x="670980" y="4461180"/>
            <a:ext cx="4603531" cy="2359981"/>
          </a:xfrm>
          <a:prstGeom prst="rect">
            <a:avLst/>
          </a:prstGeom>
        </p:spPr>
      </p:pic>
      <p:sp>
        <p:nvSpPr>
          <p:cNvPr id="9" name="TextBox 8">
            <a:extLst>
              <a:ext uri="{FF2B5EF4-FFF2-40B4-BE49-F238E27FC236}">
                <a16:creationId xmlns:a16="http://schemas.microsoft.com/office/drawing/2014/main" id="{C949F1B9-F6B6-9253-8061-10362E542939}"/>
              </a:ext>
            </a:extLst>
          </p:cNvPr>
          <p:cNvSpPr txBox="1"/>
          <p:nvPr/>
        </p:nvSpPr>
        <p:spPr>
          <a:xfrm>
            <a:off x="670980" y="1191960"/>
            <a:ext cx="2112579" cy="369332"/>
          </a:xfrm>
          <a:prstGeom prst="rect">
            <a:avLst/>
          </a:prstGeom>
          <a:noFill/>
        </p:spPr>
        <p:txBody>
          <a:bodyPr wrap="square" rtlCol="0">
            <a:spAutoFit/>
          </a:bodyPr>
          <a:lstStyle/>
          <a:p>
            <a:r>
              <a:rPr lang="nl-NL" dirty="0" err="1"/>
              <a:t>Pillar</a:t>
            </a:r>
            <a:r>
              <a:rPr lang="nl-NL" dirty="0"/>
              <a:t> Type S</a:t>
            </a:r>
          </a:p>
        </p:txBody>
      </p:sp>
      <p:sp>
        <p:nvSpPr>
          <p:cNvPr id="10" name="TextBox 9">
            <a:extLst>
              <a:ext uri="{FF2B5EF4-FFF2-40B4-BE49-F238E27FC236}">
                <a16:creationId xmlns:a16="http://schemas.microsoft.com/office/drawing/2014/main" id="{EC1D5160-16C1-296E-6DF7-D576F9B23A1D}"/>
              </a:ext>
            </a:extLst>
          </p:cNvPr>
          <p:cNvSpPr txBox="1"/>
          <p:nvPr/>
        </p:nvSpPr>
        <p:spPr>
          <a:xfrm>
            <a:off x="670979" y="4091848"/>
            <a:ext cx="2112579" cy="369332"/>
          </a:xfrm>
          <a:prstGeom prst="rect">
            <a:avLst/>
          </a:prstGeom>
          <a:noFill/>
        </p:spPr>
        <p:txBody>
          <a:bodyPr wrap="square" rtlCol="0">
            <a:spAutoFit/>
          </a:bodyPr>
          <a:lstStyle/>
          <a:p>
            <a:r>
              <a:rPr lang="nl-NL" dirty="0" err="1"/>
              <a:t>Pillar</a:t>
            </a:r>
            <a:r>
              <a:rPr lang="nl-NL" dirty="0"/>
              <a:t> Type S </a:t>
            </a:r>
            <a:r>
              <a:rPr lang="nl-NL" dirty="0" err="1"/>
              <a:t>dense</a:t>
            </a:r>
            <a:endParaRPr lang="nl-NL" dirty="0"/>
          </a:p>
        </p:txBody>
      </p:sp>
      <p:pic>
        <p:nvPicPr>
          <p:cNvPr id="12" name="Picture 11">
            <a:extLst>
              <a:ext uri="{FF2B5EF4-FFF2-40B4-BE49-F238E27FC236}">
                <a16:creationId xmlns:a16="http://schemas.microsoft.com/office/drawing/2014/main" id="{C0D920FA-F6B4-245D-6655-AE27E3C8A27D}"/>
              </a:ext>
            </a:extLst>
          </p:cNvPr>
          <p:cNvPicPr>
            <a:picLocks noChangeAspect="1"/>
          </p:cNvPicPr>
          <p:nvPr/>
        </p:nvPicPr>
        <p:blipFill>
          <a:blip r:embed="rId4"/>
          <a:stretch>
            <a:fillRect/>
          </a:stretch>
        </p:blipFill>
        <p:spPr>
          <a:xfrm>
            <a:off x="5944753" y="4290884"/>
            <a:ext cx="5687500" cy="2557915"/>
          </a:xfrm>
          <a:prstGeom prst="rect">
            <a:avLst/>
          </a:prstGeom>
        </p:spPr>
      </p:pic>
      <p:sp>
        <p:nvSpPr>
          <p:cNvPr id="19" name="TextBox 18">
            <a:extLst>
              <a:ext uri="{FF2B5EF4-FFF2-40B4-BE49-F238E27FC236}">
                <a16:creationId xmlns:a16="http://schemas.microsoft.com/office/drawing/2014/main" id="{7A450590-8D10-AB98-5075-D21C48C9D257}"/>
              </a:ext>
            </a:extLst>
          </p:cNvPr>
          <p:cNvSpPr txBox="1"/>
          <p:nvPr/>
        </p:nvSpPr>
        <p:spPr>
          <a:xfrm>
            <a:off x="6389158" y="3588825"/>
            <a:ext cx="5243095" cy="369332"/>
          </a:xfrm>
          <a:prstGeom prst="rect">
            <a:avLst/>
          </a:prstGeom>
          <a:noFill/>
        </p:spPr>
        <p:txBody>
          <a:bodyPr wrap="square" rtlCol="0">
            <a:spAutoFit/>
          </a:bodyPr>
          <a:lstStyle/>
          <a:p>
            <a:r>
              <a:rPr lang="nl-NL" dirty="0" err="1"/>
              <a:t>Pillar</a:t>
            </a:r>
            <a:r>
              <a:rPr lang="nl-NL" dirty="0"/>
              <a:t> Type I – Different connector</a:t>
            </a:r>
          </a:p>
        </p:txBody>
      </p:sp>
      <p:sp>
        <p:nvSpPr>
          <p:cNvPr id="32" name="TextBox 31">
            <a:extLst>
              <a:ext uri="{FF2B5EF4-FFF2-40B4-BE49-F238E27FC236}">
                <a16:creationId xmlns:a16="http://schemas.microsoft.com/office/drawing/2014/main" id="{C40A7E4A-8895-4F72-8642-DB08F99745FB}"/>
              </a:ext>
            </a:extLst>
          </p:cNvPr>
          <p:cNvSpPr txBox="1"/>
          <p:nvPr/>
        </p:nvSpPr>
        <p:spPr>
          <a:xfrm>
            <a:off x="5632299" y="5489631"/>
            <a:ext cx="594360" cy="369332"/>
          </a:xfrm>
          <a:prstGeom prst="rect">
            <a:avLst/>
          </a:prstGeom>
          <a:noFill/>
        </p:spPr>
        <p:txBody>
          <a:bodyPr wrap="square" rtlCol="0">
            <a:spAutoFit/>
          </a:bodyPr>
          <a:lstStyle/>
          <a:p>
            <a:r>
              <a:rPr lang="nl-NL" dirty="0"/>
              <a:t>25</a:t>
            </a:r>
          </a:p>
        </p:txBody>
      </p:sp>
      <p:cxnSp>
        <p:nvCxnSpPr>
          <p:cNvPr id="33" name="Straight Arrow Connector 32">
            <a:extLst>
              <a:ext uri="{FF2B5EF4-FFF2-40B4-BE49-F238E27FC236}">
                <a16:creationId xmlns:a16="http://schemas.microsoft.com/office/drawing/2014/main" id="{67037E34-02D2-AA29-AF8A-9635BA9F40ED}"/>
              </a:ext>
            </a:extLst>
          </p:cNvPr>
          <p:cNvCxnSpPr>
            <a:cxnSpLocks/>
          </p:cNvCxnSpPr>
          <p:nvPr/>
        </p:nvCxnSpPr>
        <p:spPr>
          <a:xfrm>
            <a:off x="6004155" y="4526889"/>
            <a:ext cx="0" cy="216712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14697D89-125A-482A-27F4-C8E7E8AC8399}"/>
              </a:ext>
            </a:extLst>
          </p:cNvPr>
          <p:cNvCxnSpPr/>
          <p:nvPr/>
        </p:nvCxnSpPr>
        <p:spPr>
          <a:xfrm>
            <a:off x="5780488" y="4526889"/>
            <a:ext cx="384806"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4874C45-5C75-19CE-73AE-CE8661E8497A}"/>
              </a:ext>
            </a:extLst>
          </p:cNvPr>
          <p:cNvCxnSpPr/>
          <p:nvPr/>
        </p:nvCxnSpPr>
        <p:spPr>
          <a:xfrm>
            <a:off x="5780488" y="6694017"/>
            <a:ext cx="384806"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59F8E1E-1D61-3098-EB55-64099B9BC44B}"/>
              </a:ext>
            </a:extLst>
          </p:cNvPr>
          <p:cNvCxnSpPr>
            <a:cxnSpLocks/>
          </p:cNvCxnSpPr>
          <p:nvPr/>
        </p:nvCxnSpPr>
        <p:spPr>
          <a:xfrm>
            <a:off x="6165294" y="4323399"/>
            <a:ext cx="526470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2F759E9E-D271-9F02-9B4D-31D940174D6E}"/>
              </a:ext>
            </a:extLst>
          </p:cNvPr>
          <p:cNvSpPr txBox="1"/>
          <p:nvPr/>
        </p:nvSpPr>
        <p:spPr>
          <a:xfrm>
            <a:off x="8481060" y="4010587"/>
            <a:ext cx="594360" cy="369332"/>
          </a:xfrm>
          <a:prstGeom prst="rect">
            <a:avLst/>
          </a:prstGeom>
          <a:noFill/>
        </p:spPr>
        <p:txBody>
          <a:bodyPr wrap="square" rtlCol="0">
            <a:spAutoFit/>
          </a:bodyPr>
          <a:lstStyle/>
          <a:p>
            <a:r>
              <a:rPr lang="nl-NL" dirty="0"/>
              <a:t>60</a:t>
            </a:r>
          </a:p>
        </p:txBody>
      </p:sp>
      <p:cxnSp>
        <p:nvCxnSpPr>
          <p:cNvPr id="39" name="Straight Connector 38">
            <a:extLst>
              <a:ext uri="{FF2B5EF4-FFF2-40B4-BE49-F238E27FC236}">
                <a16:creationId xmlns:a16="http://schemas.microsoft.com/office/drawing/2014/main" id="{AFD1B4EB-202E-4EBD-866F-388ABD99AE3D}"/>
              </a:ext>
            </a:extLst>
          </p:cNvPr>
          <p:cNvCxnSpPr/>
          <p:nvPr/>
        </p:nvCxnSpPr>
        <p:spPr>
          <a:xfrm>
            <a:off x="6174438" y="4016364"/>
            <a:ext cx="0" cy="444816"/>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8671B59B-9AB8-D872-99F7-E0991754A902}"/>
              </a:ext>
            </a:extLst>
          </p:cNvPr>
          <p:cNvCxnSpPr/>
          <p:nvPr/>
        </p:nvCxnSpPr>
        <p:spPr>
          <a:xfrm>
            <a:off x="11423094" y="4043506"/>
            <a:ext cx="0" cy="44481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9276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D8AA1-6D40-ACDD-1F4C-4C807396EC2F}"/>
              </a:ext>
            </a:extLst>
          </p:cNvPr>
          <p:cNvSpPr>
            <a:spLocks noGrp="1"/>
          </p:cNvSpPr>
          <p:nvPr>
            <p:ph type="sldNum" sz="quarter" idx="12"/>
          </p:nvPr>
        </p:nvSpPr>
        <p:spPr/>
        <p:txBody>
          <a:bodyPr/>
          <a:lstStyle/>
          <a:p>
            <a:fld id="{F3D2083A-758E-46D6-8C2C-48B909CEE011}" type="slidenum">
              <a:rPr lang="nl-NL" smtClean="0"/>
              <a:t>5</a:t>
            </a:fld>
            <a:endParaRPr lang="nl-NL"/>
          </a:p>
        </p:txBody>
      </p:sp>
      <p:pic>
        <p:nvPicPr>
          <p:cNvPr id="44" name="Picture 43">
            <a:extLst>
              <a:ext uri="{FF2B5EF4-FFF2-40B4-BE49-F238E27FC236}">
                <a16:creationId xmlns:a16="http://schemas.microsoft.com/office/drawing/2014/main" id="{752AA72A-C582-B0F3-2A76-5D1B2E1050E2}"/>
              </a:ext>
            </a:extLst>
          </p:cNvPr>
          <p:cNvPicPr>
            <a:picLocks noChangeAspect="1"/>
          </p:cNvPicPr>
          <p:nvPr/>
        </p:nvPicPr>
        <p:blipFill>
          <a:blip r:embed="rId2"/>
          <a:stretch>
            <a:fillRect/>
          </a:stretch>
        </p:blipFill>
        <p:spPr>
          <a:xfrm>
            <a:off x="240793" y="130301"/>
            <a:ext cx="2784519" cy="3557186"/>
          </a:xfrm>
          <a:prstGeom prst="rect">
            <a:avLst/>
          </a:prstGeom>
        </p:spPr>
      </p:pic>
      <p:pic>
        <p:nvPicPr>
          <p:cNvPr id="6" name="Picture 5">
            <a:extLst>
              <a:ext uri="{FF2B5EF4-FFF2-40B4-BE49-F238E27FC236}">
                <a16:creationId xmlns:a16="http://schemas.microsoft.com/office/drawing/2014/main" id="{8630F0C3-884D-3107-2DB5-F3DF5D92C57D}"/>
              </a:ext>
            </a:extLst>
          </p:cNvPr>
          <p:cNvPicPr>
            <a:picLocks noChangeAspect="1"/>
          </p:cNvPicPr>
          <p:nvPr/>
        </p:nvPicPr>
        <p:blipFill>
          <a:blip r:embed="rId3"/>
          <a:stretch>
            <a:fillRect/>
          </a:stretch>
        </p:blipFill>
        <p:spPr>
          <a:xfrm>
            <a:off x="3061888" y="276690"/>
            <a:ext cx="2653161" cy="3319273"/>
          </a:xfrm>
          <a:prstGeom prst="rect">
            <a:avLst/>
          </a:prstGeom>
        </p:spPr>
      </p:pic>
      <p:pic>
        <p:nvPicPr>
          <p:cNvPr id="8" name="Picture 7">
            <a:extLst>
              <a:ext uri="{FF2B5EF4-FFF2-40B4-BE49-F238E27FC236}">
                <a16:creationId xmlns:a16="http://schemas.microsoft.com/office/drawing/2014/main" id="{4C5C0E59-CBD7-768D-5982-6A6ABC3B0C55}"/>
              </a:ext>
            </a:extLst>
          </p:cNvPr>
          <p:cNvPicPr>
            <a:picLocks noChangeAspect="1"/>
          </p:cNvPicPr>
          <p:nvPr/>
        </p:nvPicPr>
        <p:blipFill>
          <a:blip r:embed="rId4"/>
          <a:srcRect t="2796"/>
          <a:stretch/>
        </p:blipFill>
        <p:spPr>
          <a:xfrm>
            <a:off x="6289108" y="76823"/>
            <a:ext cx="2916016" cy="3719005"/>
          </a:xfrm>
          <a:prstGeom prst="rect">
            <a:avLst/>
          </a:prstGeom>
        </p:spPr>
      </p:pic>
      <p:pic>
        <p:nvPicPr>
          <p:cNvPr id="10" name="Picture 9">
            <a:extLst>
              <a:ext uri="{FF2B5EF4-FFF2-40B4-BE49-F238E27FC236}">
                <a16:creationId xmlns:a16="http://schemas.microsoft.com/office/drawing/2014/main" id="{40D8A93E-7085-629A-2694-9E3FD35E4785}"/>
              </a:ext>
            </a:extLst>
          </p:cNvPr>
          <p:cNvPicPr>
            <a:picLocks noChangeAspect="1"/>
          </p:cNvPicPr>
          <p:nvPr/>
        </p:nvPicPr>
        <p:blipFill>
          <a:blip r:embed="rId5"/>
          <a:stretch>
            <a:fillRect/>
          </a:stretch>
        </p:blipFill>
        <p:spPr>
          <a:xfrm>
            <a:off x="9205124" y="313266"/>
            <a:ext cx="2939927" cy="3319273"/>
          </a:xfrm>
          <a:prstGeom prst="rect">
            <a:avLst/>
          </a:prstGeom>
        </p:spPr>
      </p:pic>
      <p:cxnSp>
        <p:nvCxnSpPr>
          <p:cNvPr id="12" name="Straight Arrow Connector 11">
            <a:extLst>
              <a:ext uri="{FF2B5EF4-FFF2-40B4-BE49-F238E27FC236}">
                <a16:creationId xmlns:a16="http://schemas.microsoft.com/office/drawing/2014/main" id="{AF76F2A4-405C-C2E7-BD08-41CDAAE93815}"/>
              </a:ext>
            </a:extLst>
          </p:cNvPr>
          <p:cNvCxnSpPr/>
          <p:nvPr/>
        </p:nvCxnSpPr>
        <p:spPr>
          <a:xfrm>
            <a:off x="9378811" y="349842"/>
            <a:ext cx="263347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AA476A7-4163-510B-D27F-2516708C1D28}"/>
              </a:ext>
            </a:extLst>
          </p:cNvPr>
          <p:cNvSpPr txBox="1"/>
          <p:nvPr/>
        </p:nvSpPr>
        <p:spPr>
          <a:xfrm>
            <a:off x="10293211" y="36576"/>
            <a:ext cx="658368" cy="369332"/>
          </a:xfrm>
          <a:prstGeom prst="rect">
            <a:avLst/>
          </a:prstGeom>
          <a:noFill/>
        </p:spPr>
        <p:txBody>
          <a:bodyPr wrap="square" rtlCol="0">
            <a:spAutoFit/>
          </a:bodyPr>
          <a:lstStyle/>
          <a:p>
            <a:r>
              <a:rPr lang="nl-NL" dirty="0"/>
              <a:t>60</a:t>
            </a:r>
          </a:p>
        </p:txBody>
      </p:sp>
      <p:sp>
        <p:nvSpPr>
          <p:cNvPr id="14" name="TextBox 13">
            <a:extLst>
              <a:ext uri="{FF2B5EF4-FFF2-40B4-BE49-F238E27FC236}">
                <a16:creationId xmlns:a16="http://schemas.microsoft.com/office/drawing/2014/main" id="{0C172B32-CC06-938C-5C08-D8A39591E4B0}"/>
              </a:ext>
            </a:extLst>
          </p:cNvPr>
          <p:cNvSpPr txBox="1"/>
          <p:nvPr/>
        </p:nvSpPr>
        <p:spPr>
          <a:xfrm>
            <a:off x="4092996" y="0"/>
            <a:ext cx="658368" cy="369332"/>
          </a:xfrm>
          <a:prstGeom prst="rect">
            <a:avLst/>
          </a:prstGeom>
          <a:noFill/>
        </p:spPr>
        <p:txBody>
          <a:bodyPr wrap="square" rtlCol="0">
            <a:spAutoFit/>
          </a:bodyPr>
          <a:lstStyle/>
          <a:p>
            <a:r>
              <a:rPr lang="nl-NL" dirty="0"/>
              <a:t>51</a:t>
            </a:r>
          </a:p>
        </p:txBody>
      </p:sp>
      <p:cxnSp>
        <p:nvCxnSpPr>
          <p:cNvPr id="15" name="Straight Arrow Connector 14">
            <a:extLst>
              <a:ext uri="{FF2B5EF4-FFF2-40B4-BE49-F238E27FC236}">
                <a16:creationId xmlns:a16="http://schemas.microsoft.com/office/drawing/2014/main" id="{44097355-301A-7493-B0FE-5A9B7A449617}"/>
              </a:ext>
            </a:extLst>
          </p:cNvPr>
          <p:cNvCxnSpPr>
            <a:cxnSpLocks/>
          </p:cNvCxnSpPr>
          <p:nvPr/>
        </p:nvCxnSpPr>
        <p:spPr>
          <a:xfrm>
            <a:off x="3191256" y="369332"/>
            <a:ext cx="227685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228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E739-EEA7-D189-1903-EEB5261CA20B}"/>
              </a:ext>
            </a:extLst>
          </p:cNvPr>
          <p:cNvSpPr>
            <a:spLocks noGrp="1"/>
          </p:cNvSpPr>
          <p:nvPr>
            <p:ph type="title"/>
          </p:nvPr>
        </p:nvSpPr>
        <p:spPr>
          <a:xfrm>
            <a:off x="838200" y="15430"/>
            <a:ext cx="10515600" cy="1325563"/>
          </a:xfrm>
        </p:spPr>
        <p:txBody>
          <a:bodyPr/>
          <a:lstStyle/>
          <a:p>
            <a:r>
              <a:rPr lang="nl-NL" dirty="0" err="1"/>
              <a:t>Wafer</a:t>
            </a:r>
            <a:r>
              <a:rPr lang="nl-NL" dirty="0"/>
              <a:t> design</a:t>
            </a:r>
          </a:p>
        </p:txBody>
      </p:sp>
      <p:sp>
        <p:nvSpPr>
          <p:cNvPr id="4" name="Slide Number Placeholder 3">
            <a:extLst>
              <a:ext uri="{FF2B5EF4-FFF2-40B4-BE49-F238E27FC236}">
                <a16:creationId xmlns:a16="http://schemas.microsoft.com/office/drawing/2014/main" id="{0EDFF0AE-0339-74AC-1245-854EBEEAB23E}"/>
              </a:ext>
            </a:extLst>
          </p:cNvPr>
          <p:cNvSpPr>
            <a:spLocks noGrp="1"/>
          </p:cNvSpPr>
          <p:nvPr>
            <p:ph type="sldNum" sz="quarter" idx="12"/>
          </p:nvPr>
        </p:nvSpPr>
        <p:spPr/>
        <p:txBody>
          <a:bodyPr/>
          <a:lstStyle/>
          <a:p>
            <a:fld id="{F3D2083A-758E-46D6-8C2C-48B909CEE011}" type="slidenum">
              <a:rPr lang="nl-NL" smtClean="0"/>
              <a:t>6</a:t>
            </a:fld>
            <a:endParaRPr lang="nl-NL"/>
          </a:p>
        </p:txBody>
      </p:sp>
      <p:pic>
        <p:nvPicPr>
          <p:cNvPr id="6" name="Picture 5">
            <a:extLst>
              <a:ext uri="{FF2B5EF4-FFF2-40B4-BE49-F238E27FC236}">
                <a16:creationId xmlns:a16="http://schemas.microsoft.com/office/drawing/2014/main" id="{0DA020DB-7412-E3C2-5596-88B88E056EBE}"/>
              </a:ext>
            </a:extLst>
          </p:cNvPr>
          <p:cNvPicPr>
            <a:picLocks noChangeAspect="1"/>
          </p:cNvPicPr>
          <p:nvPr/>
        </p:nvPicPr>
        <p:blipFill>
          <a:blip r:embed="rId2"/>
          <a:stretch>
            <a:fillRect/>
          </a:stretch>
        </p:blipFill>
        <p:spPr>
          <a:xfrm>
            <a:off x="-67437" y="2234118"/>
            <a:ext cx="8507349" cy="4025141"/>
          </a:xfrm>
          <a:prstGeom prst="rect">
            <a:avLst/>
          </a:prstGeom>
        </p:spPr>
      </p:pic>
      <p:sp>
        <p:nvSpPr>
          <p:cNvPr id="8" name="TextBox 7">
            <a:extLst>
              <a:ext uri="{FF2B5EF4-FFF2-40B4-BE49-F238E27FC236}">
                <a16:creationId xmlns:a16="http://schemas.microsoft.com/office/drawing/2014/main" id="{3D7B7B91-0056-40AC-708A-F68E0F7D0FF6}"/>
              </a:ext>
            </a:extLst>
          </p:cNvPr>
          <p:cNvSpPr txBox="1"/>
          <p:nvPr/>
        </p:nvSpPr>
        <p:spPr>
          <a:xfrm>
            <a:off x="4654296" y="1834625"/>
            <a:ext cx="3438144" cy="646331"/>
          </a:xfrm>
          <a:prstGeom prst="rect">
            <a:avLst/>
          </a:prstGeom>
          <a:noFill/>
        </p:spPr>
        <p:txBody>
          <a:bodyPr wrap="square">
            <a:spAutoFit/>
          </a:bodyPr>
          <a:lstStyle/>
          <a:p>
            <a:r>
              <a:rPr lang="nl-NL" dirty="0"/>
              <a:t>10 </a:t>
            </a:r>
            <a:r>
              <a:rPr lang="nl-NL" dirty="0" err="1"/>
              <a:t>substrates</a:t>
            </a:r>
            <a:r>
              <a:rPr lang="nl-NL" dirty="0"/>
              <a:t> (2 of </a:t>
            </a:r>
            <a:r>
              <a:rPr lang="nl-NL" dirty="0" err="1"/>
              <a:t>each</a:t>
            </a:r>
            <a:r>
              <a:rPr lang="nl-NL" dirty="0"/>
              <a:t> variant)</a:t>
            </a:r>
          </a:p>
          <a:p>
            <a:r>
              <a:rPr lang="nl-NL" dirty="0"/>
              <a:t>15 </a:t>
            </a:r>
            <a:r>
              <a:rPr lang="nl-NL" dirty="0" err="1"/>
              <a:t>pressure</a:t>
            </a:r>
            <a:r>
              <a:rPr lang="nl-NL" dirty="0"/>
              <a:t> test samples</a:t>
            </a:r>
          </a:p>
        </p:txBody>
      </p:sp>
      <p:sp>
        <p:nvSpPr>
          <p:cNvPr id="9" name="TextBox 8">
            <a:extLst>
              <a:ext uri="{FF2B5EF4-FFF2-40B4-BE49-F238E27FC236}">
                <a16:creationId xmlns:a16="http://schemas.microsoft.com/office/drawing/2014/main" id="{2B7DD48D-9168-9EE5-E78F-5185EDFBFDCF}"/>
              </a:ext>
            </a:extLst>
          </p:cNvPr>
          <p:cNvSpPr txBox="1"/>
          <p:nvPr/>
        </p:nvSpPr>
        <p:spPr>
          <a:xfrm>
            <a:off x="274320" y="1834625"/>
            <a:ext cx="3557016" cy="646331"/>
          </a:xfrm>
          <a:prstGeom prst="rect">
            <a:avLst/>
          </a:prstGeom>
          <a:noFill/>
        </p:spPr>
        <p:txBody>
          <a:bodyPr wrap="square">
            <a:spAutoFit/>
          </a:bodyPr>
          <a:lstStyle/>
          <a:p>
            <a:r>
              <a:rPr lang="nl-NL" dirty="0"/>
              <a:t>11 </a:t>
            </a:r>
            <a:r>
              <a:rPr lang="nl-NL" dirty="0" err="1"/>
              <a:t>substrates</a:t>
            </a:r>
            <a:r>
              <a:rPr lang="nl-NL" dirty="0"/>
              <a:t> (2 of </a:t>
            </a:r>
            <a:r>
              <a:rPr lang="nl-NL" dirty="0" err="1"/>
              <a:t>each</a:t>
            </a:r>
            <a:r>
              <a:rPr lang="nl-NL" dirty="0"/>
              <a:t> variant + 1)</a:t>
            </a:r>
          </a:p>
          <a:p>
            <a:r>
              <a:rPr lang="nl-NL" dirty="0"/>
              <a:t>9 </a:t>
            </a:r>
            <a:r>
              <a:rPr lang="nl-NL" dirty="0" err="1"/>
              <a:t>pressure</a:t>
            </a:r>
            <a:r>
              <a:rPr lang="nl-NL" dirty="0"/>
              <a:t> test samples</a:t>
            </a:r>
          </a:p>
        </p:txBody>
      </p:sp>
    </p:spTree>
    <p:extLst>
      <p:ext uri="{BB962C8B-B14F-4D97-AF65-F5344CB8AC3E}">
        <p14:creationId xmlns:p14="http://schemas.microsoft.com/office/powerpoint/2010/main" val="3315865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7C95-A790-D84D-97CB-239A0B0FE012}"/>
              </a:ext>
            </a:extLst>
          </p:cNvPr>
          <p:cNvSpPr>
            <a:spLocks noGrp="1"/>
          </p:cNvSpPr>
          <p:nvPr>
            <p:ph type="title"/>
          </p:nvPr>
        </p:nvSpPr>
        <p:spPr/>
        <p:txBody>
          <a:bodyPr/>
          <a:lstStyle/>
          <a:p>
            <a:r>
              <a:rPr lang="nl-NL" dirty="0"/>
              <a:t>3d </a:t>
            </a:r>
            <a:r>
              <a:rPr lang="nl-NL" dirty="0" err="1"/>
              <a:t>printed</a:t>
            </a:r>
            <a:r>
              <a:rPr lang="nl-NL" dirty="0"/>
              <a:t> </a:t>
            </a:r>
            <a:r>
              <a:rPr lang="nl-NL" dirty="0" err="1"/>
              <a:t>structure</a:t>
            </a:r>
            <a:r>
              <a:rPr lang="nl-NL" dirty="0"/>
              <a:t>	</a:t>
            </a:r>
          </a:p>
        </p:txBody>
      </p:sp>
      <p:sp>
        <p:nvSpPr>
          <p:cNvPr id="3" name="Content Placeholder 2">
            <a:extLst>
              <a:ext uri="{FF2B5EF4-FFF2-40B4-BE49-F238E27FC236}">
                <a16:creationId xmlns:a16="http://schemas.microsoft.com/office/drawing/2014/main" id="{55956414-9EDC-5AD6-DFAD-1702CC059C15}"/>
              </a:ext>
            </a:extLst>
          </p:cNvPr>
          <p:cNvSpPr>
            <a:spLocks noGrp="1"/>
          </p:cNvSpPr>
          <p:nvPr>
            <p:ph idx="1"/>
          </p:nvPr>
        </p:nvSpPr>
        <p:spPr/>
        <p:txBody>
          <a:bodyPr/>
          <a:lstStyle/>
          <a:p>
            <a:r>
              <a:rPr lang="nl-NL" dirty="0" err="1"/>
              <a:t>Material</a:t>
            </a:r>
            <a:r>
              <a:rPr lang="nl-NL" dirty="0"/>
              <a:t> </a:t>
            </a:r>
          </a:p>
          <a:p>
            <a:pPr lvl="1"/>
            <a:r>
              <a:rPr lang="nl-NL" dirty="0" err="1"/>
              <a:t>Aluminum</a:t>
            </a:r>
            <a:endParaRPr lang="nl-NL" dirty="0"/>
          </a:p>
          <a:p>
            <a:pPr lvl="1"/>
            <a:r>
              <a:rPr lang="nl-NL" dirty="0"/>
              <a:t>Al2O3, </a:t>
            </a:r>
            <a:r>
              <a:rPr lang="nl-NL" dirty="0" err="1"/>
              <a:t>AlN</a:t>
            </a:r>
            <a:endParaRPr lang="nl-NL" dirty="0"/>
          </a:p>
          <a:p>
            <a:pPr lvl="1"/>
            <a:endParaRPr lang="nl-NL" dirty="0"/>
          </a:p>
          <a:p>
            <a:r>
              <a:rPr lang="nl-NL" dirty="0"/>
              <a:t>Open </a:t>
            </a:r>
            <a:r>
              <a:rPr lang="nl-NL" dirty="0" err="1"/>
              <a:t>structure</a:t>
            </a:r>
            <a:r>
              <a:rPr lang="nl-NL" dirty="0"/>
              <a:t> </a:t>
            </a:r>
            <a:r>
              <a:rPr lang="nl-NL" dirty="0" err="1"/>
              <a:t>with</a:t>
            </a:r>
            <a:r>
              <a:rPr lang="nl-NL" dirty="0"/>
              <a:t> </a:t>
            </a:r>
            <a:r>
              <a:rPr lang="nl-NL" dirty="0" err="1"/>
              <a:t>internal</a:t>
            </a:r>
            <a:r>
              <a:rPr lang="nl-NL" dirty="0"/>
              <a:t> </a:t>
            </a:r>
            <a:r>
              <a:rPr lang="nl-NL" dirty="0" err="1"/>
              <a:t>pillars</a:t>
            </a:r>
            <a:endParaRPr lang="nl-NL" dirty="0"/>
          </a:p>
          <a:p>
            <a:pPr lvl="1"/>
            <a:endParaRPr lang="nl-NL" dirty="0"/>
          </a:p>
        </p:txBody>
      </p:sp>
      <p:sp>
        <p:nvSpPr>
          <p:cNvPr id="4" name="Slide Number Placeholder 3">
            <a:extLst>
              <a:ext uri="{FF2B5EF4-FFF2-40B4-BE49-F238E27FC236}">
                <a16:creationId xmlns:a16="http://schemas.microsoft.com/office/drawing/2014/main" id="{B7CA8FBF-0F04-0D41-16DF-1531108DA4E7}"/>
              </a:ext>
            </a:extLst>
          </p:cNvPr>
          <p:cNvSpPr>
            <a:spLocks noGrp="1"/>
          </p:cNvSpPr>
          <p:nvPr>
            <p:ph type="sldNum" sz="quarter" idx="12"/>
          </p:nvPr>
        </p:nvSpPr>
        <p:spPr/>
        <p:txBody>
          <a:bodyPr/>
          <a:lstStyle/>
          <a:p>
            <a:fld id="{F3D2083A-758E-46D6-8C2C-48B909CEE011}" type="slidenum">
              <a:rPr lang="nl-NL" smtClean="0"/>
              <a:t>7</a:t>
            </a:fld>
            <a:endParaRPr lang="nl-NL"/>
          </a:p>
        </p:txBody>
      </p:sp>
      <p:pic>
        <p:nvPicPr>
          <p:cNvPr id="5" name="Picture 4">
            <a:extLst>
              <a:ext uri="{FF2B5EF4-FFF2-40B4-BE49-F238E27FC236}">
                <a16:creationId xmlns:a16="http://schemas.microsoft.com/office/drawing/2014/main" id="{902C50B6-E86C-2B8E-AD13-E6B9AFC5D5F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23307" y="136526"/>
            <a:ext cx="3185622" cy="2002391"/>
          </a:xfrm>
          <a:prstGeom prst="rect">
            <a:avLst/>
          </a:prstGeom>
        </p:spPr>
      </p:pic>
      <p:pic>
        <p:nvPicPr>
          <p:cNvPr id="6" name="Picture 5">
            <a:extLst>
              <a:ext uri="{FF2B5EF4-FFF2-40B4-BE49-F238E27FC236}">
                <a16:creationId xmlns:a16="http://schemas.microsoft.com/office/drawing/2014/main" id="{E42BBAC5-BE08-FF1E-2DC2-05798243CBB4}"/>
              </a:ext>
            </a:extLst>
          </p:cNvPr>
          <p:cNvPicPr>
            <a:picLocks noChangeAspect="1"/>
          </p:cNvPicPr>
          <p:nvPr/>
        </p:nvPicPr>
        <p:blipFill>
          <a:blip r:embed="rId3"/>
          <a:stretch>
            <a:fillRect/>
          </a:stretch>
        </p:blipFill>
        <p:spPr>
          <a:xfrm>
            <a:off x="7723796" y="2498303"/>
            <a:ext cx="2939927" cy="3319273"/>
          </a:xfrm>
          <a:prstGeom prst="rect">
            <a:avLst/>
          </a:prstGeom>
        </p:spPr>
      </p:pic>
      <p:sp>
        <p:nvSpPr>
          <p:cNvPr id="7" name="Rectangle 6">
            <a:extLst>
              <a:ext uri="{FF2B5EF4-FFF2-40B4-BE49-F238E27FC236}">
                <a16:creationId xmlns:a16="http://schemas.microsoft.com/office/drawing/2014/main" id="{80859032-B036-A2C7-2B0A-1930EA622F8E}"/>
              </a:ext>
            </a:extLst>
          </p:cNvPr>
          <p:cNvSpPr/>
          <p:nvPr/>
        </p:nvSpPr>
        <p:spPr>
          <a:xfrm>
            <a:off x="8385048" y="2999232"/>
            <a:ext cx="173736" cy="1024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4892E9A9-7CA9-2018-88BE-0D5A1A84FACE}"/>
              </a:ext>
            </a:extLst>
          </p:cNvPr>
          <p:cNvSpPr/>
          <p:nvPr/>
        </p:nvSpPr>
        <p:spPr>
          <a:xfrm>
            <a:off x="8558784" y="2999232"/>
            <a:ext cx="1266444" cy="2011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FC558661-6552-005D-9F69-F25B360D0F43}"/>
              </a:ext>
            </a:extLst>
          </p:cNvPr>
          <p:cNvSpPr/>
          <p:nvPr/>
        </p:nvSpPr>
        <p:spPr>
          <a:xfrm>
            <a:off x="9825228" y="2999232"/>
            <a:ext cx="173736" cy="1024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a:extLst>
              <a:ext uri="{FF2B5EF4-FFF2-40B4-BE49-F238E27FC236}">
                <a16:creationId xmlns:a16="http://schemas.microsoft.com/office/drawing/2014/main" id="{8DE92A56-5F40-CB05-AC02-2D858F7B2DC3}"/>
              </a:ext>
            </a:extLst>
          </p:cNvPr>
          <p:cNvSpPr/>
          <p:nvPr/>
        </p:nvSpPr>
        <p:spPr>
          <a:xfrm>
            <a:off x="8558784" y="3376717"/>
            <a:ext cx="1266444" cy="2011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71FF7B34-0486-70E1-7197-1BB0526F2A07}"/>
              </a:ext>
            </a:extLst>
          </p:cNvPr>
          <p:cNvSpPr/>
          <p:nvPr/>
        </p:nvSpPr>
        <p:spPr>
          <a:xfrm>
            <a:off x="8558784" y="3714628"/>
            <a:ext cx="1266444" cy="2011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Straight Arrow Connector 12">
            <a:extLst>
              <a:ext uri="{FF2B5EF4-FFF2-40B4-BE49-F238E27FC236}">
                <a16:creationId xmlns:a16="http://schemas.microsoft.com/office/drawing/2014/main" id="{41A683CC-2E65-EF05-61D3-03C504FFD1A2}"/>
              </a:ext>
            </a:extLst>
          </p:cNvPr>
          <p:cNvCxnSpPr>
            <a:cxnSpLocks/>
            <a:endCxn id="7" idx="2"/>
          </p:cNvCxnSpPr>
          <p:nvPr/>
        </p:nvCxnSpPr>
        <p:spPr>
          <a:xfrm flipV="1">
            <a:off x="8298180" y="4023360"/>
            <a:ext cx="173736" cy="5651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F891896-6347-79A7-CBEC-BD58A391E3DE}"/>
              </a:ext>
            </a:extLst>
          </p:cNvPr>
          <p:cNvCxnSpPr>
            <a:cxnSpLocks/>
          </p:cNvCxnSpPr>
          <p:nvPr/>
        </p:nvCxnSpPr>
        <p:spPr>
          <a:xfrm>
            <a:off x="9912096" y="4043221"/>
            <a:ext cx="173736" cy="523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1334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32C2-567F-7EC0-BAF4-1FFFA2920490}"/>
              </a:ext>
            </a:extLst>
          </p:cNvPr>
          <p:cNvSpPr>
            <a:spLocks noGrp="1"/>
          </p:cNvSpPr>
          <p:nvPr>
            <p:ph type="title"/>
          </p:nvPr>
        </p:nvSpPr>
        <p:spPr>
          <a:xfrm>
            <a:off x="484872" y="61265"/>
            <a:ext cx="10515600" cy="1325563"/>
          </a:xfrm>
        </p:spPr>
        <p:txBody>
          <a:bodyPr/>
          <a:lstStyle/>
          <a:p>
            <a:r>
              <a:rPr lang="nl-NL" dirty="0" err="1"/>
              <a:t>Lumitracker</a:t>
            </a:r>
            <a:endParaRPr lang="nl-NL" dirty="0"/>
          </a:p>
        </p:txBody>
      </p:sp>
      <p:pic>
        <p:nvPicPr>
          <p:cNvPr id="6" name="Content Placeholder 5">
            <a:extLst>
              <a:ext uri="{FF2B5EF4-FFF2-40B4-BE49-F238E27FC236}">
                <a16:creationId xmlns:a16="http://schemas.microsoft.com/office/drawing/2014/main" id="{2C7C4A12-6A69-01BB-0051-D6DADC161AD1}"/>
              </a:ext>
            </a:extLst>
          </p:cNvPr>
          <p:cNvPicPr>
            <a:picLocks noGrp="1" noChangeAspect="1"/>
          </p:cNvPicPr>
          <p:nvPr>
            <p:ph idx="1"/>
          </p:nvPr>
        </p:nvPicPr>
        <p:blipFill>
          <a:blip r:embed="rId2"/>
          <a:stretch>
            <a:fillRect/>
          </a:stretch>
        </p:blipFill>
        <p:spPr>
          <a:xfrm>
            <a:off x="256989" y="1881267"/>
            <a:ext cx="5059729" cy="4037387"/>
          </a:xfrm>
        </p:spPr>
      </p:pic>
      <p:sp>
        <p:nvSpPr>
          <p:cNvPr id="4" name="Slide Number Placeholder 3">
            <a:extLst>
              <a:ext uri="{FF2B5EF4-FFF2-40B4-BE49-F238E27FC236}">
                <a16:creationId xmlns:a16="http://schemas.microsoft.com/office/drawing/2014/main" id="{3B2F5CEA-3774-A5C1-5DAB-A22A820348C4}"/>
              </a:ext>
            </a:extLst>
          </p:cNvPr>
          <p:cNvSpPr>
            <a:spLocks noGrp="1"/>
          </p:cNvSpPr>
          <p:nvPr>
            <p:ph type="sldNum" sz="quarter" idx="12"/>
          </p:nvPr>
        </p:nvSpPr>
        <p:spPr/>
        <p:txBody>
          <a:bodyPr/>
          <a:lstStyle/>
          <a:p>
            <a:fld id="{4292A7C1-AC21-4490-BDA2-1661FD2CFFFB}" type="slidenum">
              <a:rPr lang="nl-NL" smtClean="0"/>
              <a:t>8</a:t>
            </a:fld>
            <a:endParaRPr lang="nl-NL"/>
          </a:p>
        </p:txBody>
      </p:sp>
      <p:sp>
        <p:nvSpPr>
          <p:cNvPr id="9" name="TextBox 8">
            <a:extLst>
              <a:ext uri="{FF2B5EF4-FFF2-40B4-BE49-F238E27FC236}">
                <a16:creationId xmlns:a16="http://schemas.microsoft.com/office/drawing/2014/main" id="{DAD51A54-10AA-9DDA-0D23-D4CB7CB53185}"/>
              </a:ext>
            </a:extLst>
          </p:cNvPr>
          <p:cNvSpPr txBox="1"/>
          <p:nvPr/>
        </p:nvSpPr>
        <p:spPr>
          <a:xfrm>
            <a:off x="3357153" y="4906682"/>
            <a:ext cx="2517718" cy="1200329"/>
          </a:xfrm>
          <a:prstGeom prst="rect">
            <a:avLst/>
          </a:prstGeom>
          <a:noFill/>
        </p:spPr>
        <p:txBody>
          <a:bodyPr wrap="square" rtlCol="0">
            <a:spAutoFit/>
          </a:bodyPr>
          <a:lstStyle/>
          <a:p>
            <a:r>
              <a:rPr lang="nl-NL" dirty="0" err="1"/>
              <a:t>Removable</a:t>
            </a:r>
            <a:r>
              <a:rPr lang="nl-NL" dirty="0"/>
              <a:t> top cover </a:t>
            </a:r>
            <a:r>
              <a:rPr lang="nl-NL" dirty="0" err="1"/>
              <a:t>for</a:t>
            </a:r>
            <a:r>
              <a:rPr lang="nl-NL" dirty="0"/>
              <a:t> light </a:t>
            </a:r>
            <a:r>
              <a:rPr lang="nl-NL" dirty="0" err="1"/>
              <a:t>tightness</a:t>
            </a:r>
            <a:r>
              <a:rPr lang="nl-NL" dirty="0"/>
              <a:t> &amp; </a:t>
            </a:r>
            <a:r>
              <a:rPr lang="nl-NL" dirty="0" err="1"/>
              <a:t>sufficient</a:t>
            </a:r>
            <a:r>
              <a:rPr lang="nl-NL" dirty="0"/>
              <a:t> service acces</a:t>
            </a:r>
          </a:p>
          <a:p>
            <a:r>
              <a:rPr lang="nl-NL" dirty="0"/>
              <a:t> </a:t>
            </a:r>
          </a:p>
        </p:txBody>
      </p:sp>
      <p:cxnSp>
        <p:nvCxnSpPr>
          <p:cNvPr id="11" name="Straight Connector 10">
            <a:extLst>
              <a:ext uri="{FF2B5EF4-FFF2-40B4-BE49-F238E27FC236}">
                <a16:creationId xmlns:a16="http://schemas.microsoft.com/office/drawing/2014/main" id="{3D1E4878-3452-A812-18E5-EA2414ECC4BC}"/>
              </a:ext>
            </a:extLst>
          </p:cNvPr>
          <p:cNvCxnSpPr/>
          <p:nvPr/>
        </p:nvCxnSpPr>
        <p:spPr>
          <a:xfrm>
            <a:off x="3047283" y="4261223"/>
            <a:ext cx="711200" cy="645459"/>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F7768BBD-081C-ABC7-B7EA-B4BCFDAC2F82}"/>
              </a:ext>
            </a:extLst>
          </p:cNvPr>
          <p:cNvPicPr>
            <a:picLocks noChangeAspect="1"/>
          </p:cNvPicPr>
          <p:nvPr/>
        </p:nvPicPr>
        <p:blipFill>
          <a:blip r:embed="rId3"/>
          <a:stretch>
            <a:fillRect/>
          </a:stretch>
        </p:blipFill>
        <p:spPr>
          <a:xfrm>
            <a:off x="5360140" y="27653"/>
            <a:ext cx="6560585" cy="4922138"/>
          </a:xfrm>
          <a:prstGeom prst="rect">
            <a:avLst/>
          </a:prstGeom>
        </p:spPr>
      </p:pic>
      <p:sp>
        <p:nvSpPr>
          <p:cNvPr id="19" name="TextBox 18">
            <a:extLst>
              <a:ext uri="{FF2B5EF4-FFF2-40B4-BE49-F238E27FC236}">
                <a16:creationId xmlns:a16="http://schemas.microsoft.com/office/drawing/2014/main" id="{09F1572D-1024-3461-C2A9-A8B5E2864069}"/>
              </a:ext>
            </a:extLst>
          </p:cNvPr>
          <p:cNvSpPr txBox="1"/>
          <p:nvPr/>
        </p:nvSpPr>
        <p:spPr>
          <a:xfrm>
            <a:off x="3047283" y="5952579"/>
            <a:ext cx="2695389" cy="1200329"/>
          </a:xfrm>
          <a:prstGeom prst="rect">
            <a:avLst/>
          </a:prstGeom>
          <a:noFill/>
        </p:spPr>
        <p:txBody>
          <a:bodyPr wrap="square" rtlCol="0">
            <a:spAutoFit/>
          </a:bodyPr>
          <a:lstStyle/>
          <a:p>
            <a:r>
              <a:rPr lang="nl-NL" dirty="0" err="1"/>
              <a:t>Feedthrough</a:t>
            </a:r>
            <a:r>
              <a:rPr lang="nl-NL" dirty="0"/>
              <a:t> </a:t>
            </a:r>
            <a:r>
              <a:rPr lang="nl-NL" dirty="0" err="1"/>
              <a:t>fluidic</a:t>
            </a:r>
            <a:r>
              <a:rPr lang="nl-NL" dirty="0"/>
              <a:t> </a:t>
            </a:r>
            <a:r>
              <a:rPr lang="nl-NL" dirty="0" err="1"/>
              <a:t>connectors</a:t>
            </a:r>
            <a:r>
              <a:rPr lang="nl-NL" dirty="0"/>
              <a:t>; </a:t>
            </a:r>
            <a:r>
              <a:rPr lang="nl-NL" dirty="0" err="1"/>
              <a:t>coolant</a:t>
            </a:r>
            <a:r>
              <a:rPr lang="nl-NL" dirty="0"/>
              <a:t> </a:t>
            </a:r>
            <a:r>
              <a:rPr lang="nl-NL" dirty="0" err="1"/>
              <a:t>inlet</a:t>
            </a:r>
            <a:r>
              <a:rPr lang="nl-NL" dirty="0"/>
              <a:t> </a:t>
            </a:r>
            <a:r>
              <a:rPr lang="nl-NL" dirty="0" err="1"/>
              <a:t>and</a:t>
            </a:r>
            <a:r>
              <a:rPr lang="nl-NL" dirty="0"/>
              <a:t> outlet</a:t>
            </a:r>
          </a:p>
          <a:p>
            <a:endParaRPr lang="nl-NL" dirty="0"/>
          </a:p>
        </p:txBody>
      </p:sp>
      <p:cxnSp>
        <p:nvCxnSpPr>
          <p:cNvPr id="21" name="Straight Connector 20">
            <a:extLst>
              <a:ext uri="{FF2B5EF4-FFF2-40B4-BE49-F238E27FC236}">
                <a16:creationId xmlns:a16="http://schemas.microsoft.com/office/drawing/2014/main" id="{94376411-C15C-470F-AF07-2A5D2FC7BDC3}"/>
              </a:ext>
            </a:extLst>
          </p:cNvPr>
          <p:cNvCxnSpPr>
            <a:cxnSpLocks/>
          </p:cNvCxnSpPr>
          <p:nvPr/>
        </p:nvCxnSpPr>
        <p:spPr>
          <a:xfrm>
            <a:off x="2026024" y="4661647"/>
            <a:ext cx="1272988" cy="1341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DCFC30-0866-A3E1-857B-FD95B851495C}"/>
              </a:ext>
            </a:extLst>
          </p:cNvPr>
          <p:cNvCxnSpPr>
            <a:cxnSpLocks/>
          </p:cNvCxnSpPr>
          <p:nvPr/>
        </p:nvCxnSpPr>
        <p:spPr>
          <a:xfrm flipH="1">
            <a:off x="1182613" y="4494306"/>
            <a:ext cx="221858" cy="118931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99031EE-0982-7D27-1719-04733589A07A}"/>
              </a:ext>
            </a:extLst>
          </p:cNvPr>
          <p:cNvSpPr txBox="1"/>
          <p:nvPr/>
        </p:nvSpPr>
        <p:spPr>
          <a:xfrm>
            <a:off x="-11141" y="5660292"/>
            <a:ext cx="2294153" cy="923330"/>
          </a:xfrm>
          <a:prstGeom prst="rect">
            <a:avLst/>
          </a:prstGeom>
          <a:noFill/>
        </p:spPr>
        <p:txBody>
          <a:bodyPr wrap="square" rtlCol="0">
            <a:spAutoFit/>
          </a:bodyPr>
          <a:lstStyle/>
          <a:p>
            <a:r>
              <a:rPr lang="nl-NL" dirty="0" err="1"/>
              <a:t>Mylar</a:t>
            </a:r>
            <a:r>
              <a:rPr lang="nl-NL" dirty="0"/>
              <a:t> sheet in sensor line </a:t>
            </a:r>
            <a:r>
              <a:rPr lang="nl-NL" dirty="0" err="1"/>
              <a:t>for</a:t>
            </a:r>
            <a:r>
              <a:rPr lang="nl-NL" dirty="0"/>
              <a:t> low </a:t>
            </a:r>
            <a:r>
              <a:rPr lang="nl-NL" dirty="0" err="1"/>
              <a:t>material</a:t>
            </a:r>
            <a:r>
              <a:rPr lang="nl-NL" dirty="0"/>
              <a:t> </a:t>
            </a:r>
            <a:r>
              <a:rPr lang="nl-NL" dirty="0" err="1"/>
              <a:t>sealing</a:t>
            </a:r>
            <a:endParaRPr lang="nl-NL" dirty="0"/>
          </a:p>
        </p:txBody>
      </p:sp>
      <p:sp>
        <p:nvSpPr>
          <p:cNvPr id="29" name="TextBox 28">
            <a:extLst>
              <a:ext uri="{FF2B5EF4-FFF2-40B4-BE49-F238E27FC236}">
                <a16:creationId xmlns:a16="http://schemas.microsoft.com/office/drawing/2014/main" id="{E92707AD-F712-24F5-B34B-5065161BB8F4}"/>
              </a:ext>
            </a:extLst>
          </p:cNvPr>
          <p:cNvSpPr txBox="1"/>
          <p:nvPr/>
        </p:nvSpPr>
        <p:spPr>
          <a:xfrm>
            <a:off x="8313998" y="4406269"/>
            <a:ext cx="2695389" cy="923330"/>
          </a:xfrm>
          <a:prstGeom prst="rect">
            <a:avLst/>
          </a:prstGeom>
          <a:noFill/>
        </p:spPr>
        <p:txBody>
          <a:bodyPr wrap="square" rtlCol="0">
            <a:spAutoFit/>
          </a:bodyPr>
          <a:lstStyle/>
          <a:p>
            <a:r>
              <a:rPr lang="nl-NL" dirty="0"/>
              <a:t>Large tube </a:t>
            </a:r>
            <a:r>
              <a:rPr lang="nl-NL" dirty="0" err="1"/>
              <a:t>for</a:t>
            </a:r>
            <a:r>
              <a:rPr lang="nl-NL" dirty="0"/>
              <a:t> even flow </a:t>
            </a:r>
            <a:r>
              <a:rPr lang="nl-NL" dirty="0" err="1"/>
              <a:t>distribution</a:t>
            </a:r>
            <a:r>
              <a:rPr lang="nl-NL" dirty="0"/>
              <a:t> over </a:t>
            </a:r>
            <a:r>
              <a:rPr lang="nl-NL" dirty="0" err="1"/>
              <a:t>cooling</a:t>
            </a:r>
            <a:r>
              <a:rPr lang="nl-NL" dirty="0"/>
              <a:t> </a:t>
            </a:r>
            <a:r>
              <a:rPr lang="nl-NL" dirty="0" err="1"/>
              <a:t>substrates</a:t>
            </a:r>
            <a:endParaRPr lang="nl-NL" dirty="0"/>
          </a:p>
        </p:txBody>
      </p:sp>
      <p:cxnSp>
        <p:nvCxnSpPr>
          <p:cNvPr id="30" name="Straight Connector 29">
            <a:extLst>
              <a:ext uri="{FF2B5EF4-FFF2-40B4-BE49-F238E27FC236}">
                <a16:creationId xmlns:a16="http://schemas.microsoft.com/office/drawing/2014/main" id="{3F4D76D2-6DC0-F7F3-9619-4CDE910BE2CC}"/>
              </a:ext>
            </a:extLst>
          </p:cNvPr>
          <p:cNvCxnSpPr>
            <a:cxnSpLocks/>
          </p:cNvCxnSpPr>
          <p:nvPr/>
        </p:nvCxnSpPr>
        <p:spPr>
          <a:xfrm>
            <a:off x="8640433" y="2992556"/>
            <a:ext cx="750585" cy="1413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06DA5A-7550-B9E2-557D-90CCFD819B3F}"/>
              </a:ext>
            </a:extLst>
          </p:cNvPr>
          <p:cNvCxnSpPr>
            <a:cxnSpLocks/>
          </p:cNvCxnSpPr>
          <p:nvPr/>
        </p:nvCxnSpPr>
        <p:spPr>
          <a:xfrm flipH="1" flipV="1">
            <a:off x="9354168" y="2127624"/>
            <a:ext cx="858681" cy="1555489"/>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FD0F6BA-5474-973A-85DB-4DDD08F6BF80}"/>
              </a:ext>
            </a:extLst>
          </p:cNvPr>
          <p:cNvSpPr txBox="1"/>
          <p:nvPr/>
        </p:nvSpPr>
        <p:spPr>
          <a:xfrm>
            <a:off x="10191986" y="3440988"/>
            <a:ext cx="2281902" cy="923330"/>
          </a:xfrm>
          <a:prstGeom prst="rect">
            <a:avLst/>
          </a:prstGeom>
          <a:noFill/>
        </p:spPr>
        <p:txBody>
          <a:bodyPr wrap="square" rtlCol="0">
            <a:spAutoFit/>
          </a:bodyPr>
          <a:lstStyle/>
          <a:p>
            <a:r>
              <a:rPr lang="nl-NL" dirty="0"/>
              <a:t>VCR </a:t>
            </a:r>
            <a:r>
              <a:rPr lang="nl-NL" dirty="0" err="1"/>
              <a:t>connectors</a:t>
            </a:r>
            <a:r>
              <a:rPr lang="nl-NL" dirty="0"/>
              <a:t> </a:t>
            </a:r>
            <a:r>
              <a:rPr lang="nl-NL" dirty="0" err="1"/>
              <a:t>for</a:t>
            </a:r>
            <a:r>
              <a:rPr lang="nl-NL" dirty="0"/>
              <a:t> </a:t>
            </a:r>
            <a:r>
              <a:rPr lang="nl-NL" dirty="0" err="1"/>
              <a:t>reliable</a:t>
            </a:r>
            <a:r>
              <a:rPr lang="nl-NL" dirty="0"/>
              <a:t> liquid </a:t>
            </a:r>
            <a:r>
              <a:rPr lang="nl-NL" dirty="0" err="1"/>
              <a:t>connection</a:t>
            </a:r>
            <a:endParaRPr lang="nl-NL" dirty="0"/>
          </a:p>
        </p:txBody>
      </p:sp>
      <p:sp>
        <p:nvSpPr>
          <p:cNvPr id="38" name="TextBox 37">
            <a:extLst>
              <a:ext uri="{FF2B5EF4-FFF2-40B4-BE49-F238E27FC236}">
                <a16:creationId xmlns:a16="http://schemas.microsoft.com/office/drawing/2014/main" id="{21A36AFD-924A-F280-840B-095BDDF9E1FB}"/>
              </a:ext>
            </a:extLst>
          </p:cNvPr>
          <p:cNvSpPr txBox="1"/>
          <p:nvPr/>
        </p:nvSpPr>
        <p:spPr>
          <a:xfrm>
            <a:off x="153921" y="1234936"/>
            <a:ext cx="5320525" cy="646331"/>
          </a:xfrm>
          <a:prstGeom prst="rect">
            <a:avLst/>
          </a:prstGeom>
          <a:noFill/>
        </p:spPr>
        <p:txBody>
          <a:bodyPr wrap="square" rtlCol="0">
            <a:spAutoFit/>
          </a:bodyPr>
          <a:lstStyle/>
          <a:p>
            <a:r>
              <a:rPr lang="nl-NL" dirty="0" err="1"/>
              <a:t>Based</a:t>
            </a:r>
            <a:r>
              <a:rPr lang="nl-NL" dirty="0"/>
              <a:t> on </a:t>
            </a:r>
            <a:r>
              <a:rPr lang="nl-NL" dirty="0" err="1"/>
              <a:t>earlier</a:t>
            </a:r>
            <a:r>
              <a:rPr lang="nl-NL" dirty="0"/>
              <a:t> design, but </a:t>
            </a:r>
            <a:r>
              <a:rPr lang="nl-NL" dirty="0" err="1"/>
              <a:t>with</a:t>
            </a:r>
            <a:r>
              <a:rPr lang="nl-NL" dirty="0"/>
              <a:t> focus on </a:t>
            </a:r>
            <a:r>
              <a:rPr lang="nl-NL" dirty="0" err="1"/>
              <a:t>manufacturability</a:t>
            </a:r>
            <a:r>
              <a:rPr lang="nl-NL" dirty="0"/>
              <a:t>, </a:t>
            </a:r>
            <a:r>
              <a:rPr lang="nl-NL" dirty="0" err="1"/>
              <a:t>position</a:t>
            </a:r>
            <a:r>
              <a:rPr lang="nl-NL" dirty="0"/>
              <a:t> </a:t>
            </a:r>
            <a:r>
              <a:rPr lang="nl-NL" dirty="0" err="1"/>
              <a:t>accuracy</a:t>
            </a:r>
            <a:r>
              <a:rPr lang="nl-NL" dirty="0"/>
              <a:t> </a:t>
            </a:r>
            <a:r>
              <a:rPr lang="nl-NL" dirty="0" err="1"/>
              <a:t>and</a:t>
            </a:r>
            <a:r>
              <a:rPr lang="nl-NL" dirty="0"/>
              <a:t> </a:t>
            </a:r>
            <a:r>
              <a:rPr lang="nl-NL" dirty="0" err="1"/>
              <a:t>stability</a:t>
            </a:r>
            <a:r>
              <a:rPr lang="nl-NL" dirty="0"/>
              <a:t>.</a:t>
            </a:r>
          </a:p>
        </p:txBody>
      </p:sp>
    </p:spTree>
    <p:extLst>
      <p:ext uri="{BB962C8B-B14F-4D97-AF65-F5344CB8AC3E}">
        <p14:creationId xmlns:p14="http://schemas.microsoft.com/office/powerpoint/2010/main" val="296268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C4C6C7-F508-6309-2EB8-D0E811F19320}"/>
              </a:ext>
            </a:extLst>
          </p:cNvPr>
          <p:cNvSpPr>
            <a:spLocks noGrp="1"/>
          </p:cNvSpPr>
          <p:nvPr>
            <p:ph type="sldNum" sz="quarter" idx="12"/>
          </p:nvPr>
        </p:nvSpPr>
        <p:spPr/>
        <p:txBody>
          <a:bodyPr/>
          <a:lstStyle/>
          <a:p>
            <a:fld id="{4292A7C1-AC21-4490-BDA2-1661FD2CFFFB}" type="slidenum">
              <a:rPr lang="nl-NL" smtClean="0"/>
              <a:t>9</a:t>
            </a:fld>
            <a:endParaRPr lang="nl-NL"/>
          </a:p>
        </p:txBody>
      </p:sp>
      <p:pic>
        <p:nvPicPr>
          <p:cNvPr id="6" name="Picture 5">
            <a:extLst>
              <a:ext uri="{FF2B5EF4-FFF2-40B4-BE49-F238E27FC236}">
                <a16:creationId xmlns:a16="http://schemas.microsoft.com/office/drawing/2014/main" id="{9C4E4789-00A4-5373-CC74-5C2EF6395E3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7271" y="704031"/>
            <a:ext cx="5151981" cy="5901765"/>
          </a:xfrm>
          <a:prstGeom prst="rect">
            <a:avLst/>
          </a:prstGeom>
        </p:spPr>
      </p:pic>
      <p:sp>
        <p:nvSpPr>
          <p:cNvPr id="8" name="TextBox 7">
            <a:extLst>
              <a:ext uri="{FF2B5EF4-FFF2-40B4-BE49-F238E27FC236}">
                <a16:creationId xmlns:a16="http://schemas.microsoft.com/office/drawing/2014/main" id="{52282E95-C33F-C65F-45DB-F00F7DD25C6F}"/>
              </a:ext>
            </a:extLst>
          </p:cNvPr>
          <p:cNvSpPr txBox="1"/>
          <p:nvPr/>
        </p:nvSpPr>
        <p:spPr>
          <a:xfrm>
            <a:off x="4464423" y="3508803"/>
            <a:ext cx="2928471" cy="923330"/>
          </a:xfrm>
          <a:prstGeom prst="rect">
            <a:avLst/>
          </a:prstGeom>
          <a:noFill/>
        </p:spPr>
        <p:txBody>
          <a:bodyPr wrap="square" rtlCol="0">
            <a:spAutoFit/>
          </a:bodyPr>
          <a:lstStyle/>
          <a:p>
            <a:r>
              <a:rPr lang="nl-NL" dirty="0" err="1"/>
              <a:t>Cooling</a:t>
            </a:r>
            <a:r>
              <a:rPr lang="nl-NL" dirty="0"/>
              <a:t> </a:t>
            </a:r>
            <a:r>
              <a:rPr lang="nl-NL" dirty="0" err="1"/>
              <a:t>substrate</a:t>
            </a:r>
            <a:r>
              <a:rPr lang="nl-NL" dirty="0"/>
              <a:t> (TBD) </a:t>
            </a:r>
            <a:r>
              <a:rPr lang="nl-NL" dirty="0" err="1"/>
              <a:t>mounted</a:t>
            </a:r>
            <a:r>
              <a:rPr lang="nl-NL" dirty="0"/>
              <a:t> on </a:t>
            </a:r>
            <a:r>
              <a:rPr lang="nl-NL" dirty="0" err="1"/>
              <a:t>holder</a:t>
            </a:r>
            <a:r>
              <a:rPr lang="nl-NL" dirty="0"/>
              <a:t> </a:t>
            </a:r>
            <a:r>
              <a:rPr lang="nl-NL" dirty="0" err="1"/>
              <a:t>and</a:t>
            </a:r>
            <a:r>
              <a:rPr lang="nl-NL" dirty="0"/>
              <a:t> </a:t>
            </a:r>
            <a:r>
              <a:rPr lang="nl-NL" dirty="0" err="1"/>
              <a:t>positioned</a:t>
            </a:r>
            <a:r>
              <a:rPr lang="nl-NL" dirty="0"/>
              <a:t> in base </a:t>
            </a:r>
            <a:r>
              <a:rPr lang="nl-NL" dirty="0" err="1"/>
              <a:t>plate</a:t>
            </a:r>
            <a:endParaRPr lang="nl-NL" dirty="0"/>
          </a:p>
        </p:txBody>
      </p:sp>
      <p:cxnSp>
        <p:nvCxnSpPr>
          <p:cNvPr id="10" name="Straight Connector 9">
            <a:extLst>
              <a:ext uri="{FF2B5EF4-FFF2-40B4-BE49-F238E27FC236}">
                <a16:creationId xmlns:a16="http://schemas.microsoft.com/office/drawing/2014/main" id="{94983FE2-3E4F-32A7-282E-AEDCEC8ACC59}"/>
              </a:ext>
            </a:extLst>
          </p:cNvPr>
          <p:cNvCxnSpPr/>
          <p:nvPr/>
        </p:nvCxnSpPr>
        <p:spPr>
          <a:xfrm flipV="1">
            <a:off x="2432425" y="3919653"/>
            <a:ext cx="1942353" cy="50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F8AFA32-DDCD-EFDC-35D5-D54338779FEF}"/>
              </a:ext>
            </a:extLst>
          </p:cNvPr>
          <p:cNvCxnSpPr>
            <a:cxnSpLocks/>
          </p:cNvCxnSpPr>
          <p:nvPr/>
        </p:nvCxnSpPr>
        <p:spPr>
          <a:xfrm flipH="1">
            <a:off x="2098719" y="2246409"/>
            <a:ext cx="2276059" cy="842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28CA34-6014-1844-8FC3-0A48A523BE1E}"/>
              </a:ext>
            </a:extLst>
          </p:cNvPr>
          <p:cNvCxnSpPr/>
          <p:nvPr/>
        </p:nvCxnSpPr>
        <p:spPr>
          <a:xfrm flipH="1">
            <a:off x="3544047" y="3919653"/>
            <a:ext cx="830731" cy="567765"/>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218BA57-2591-1AC0-206F-906B5F864708}"/>
              </a:ext>
            </a:extLst>
          </p:cNvPr>
          <p:cNvSpPr txBox="1"/>
          <p:nvPr/>
        </p:nvSpPr>
        <p:spPr>
          <a:xfrm>
            <a:off x="125506" y="5748452"/>
            <a:ext cx="2665506" cy="923330"/>
          </a:xfrm>
          <a:prstGeom prst="rect">
            <a:avLst/>
          </a:prstGeom>
          <a:noFill/>
        </p:spPr>
        <p:txBody>
          <a:bodyPr wrap="square" rtlCol="0">
            <a:spAutoFit/>
          </a:bodyPr>
          <a:lstStyle/>
          <a:p>
            <a:r>
              <a:rPr lang="nl-NL" dirty="0" err="1"/>
              <a:t>Radiation</a:t>
            </a:r>
            <a:r>
              <a:rPr lang="nl-NL" dirty="0"/>
              <a:t> hard chipboard </a:t>
            </a:r>
            <a:r>
              <a:rPr lang="nl-NL" dirty="0" err="1"/>
              <a:t>with</a:t>
            </a:r>
            <a:r>
              <a:rPr lang="nl-NL" dirty="0"/>
              <a:t> </a:t>
            </a:r>
            <a:r>
              <a:rPr lang="nl-NL" dirty="0" err="1"/>
              <a:t>connectors</a:t>
            </a:r>
            <a:r>
              <a:rPr lang="nl-NL" dirty="0"/>
              <a:t> </a:t>
            </a:r>
            <a:r>
              <a:rPr lang="nl-NL" dirty="0" err="1"/>
              <a:t>outside</a:t>
            </a:r>
            <a:r>
              <a:rPr lang="nl-NL" dirty="0"/>
              <a:t> </a:t>
            </a:r>
            <a:r>
              <a:rPr lang="nl-NL" dirty="0" err="1"/>
              <a:t>LumiTracker</a:t>
            </a:r>
            <a:r>
              <a:rPr lang="nl-NL" dirty="0"/>
              <a:t> box</a:t>
            </a:r>
          </a:p>
        </p:txBody>
      </p:sp>
      <p:cxnSp>
        <p:nvCxnSpPr>
          <p:cNvPr id="17" name="Straight Connector 16">
            <a:extLst>
              <a:ext uri="{FF2B5EF4-FFF2-40B4-BE49-F238E27FC236}">
                <a16:creationId xmlns:a16="http://schemas.microsoft.com/office/drawing/2014/main" id="{D0E33C5E-DFDD-1D18-F926-6751AD3FBBCE}"/>
              </a:ext>
            </a:extLst>
          </p:cNvPr>
          <p:cNvCxnSpPr/>
          <p:nvPr/>
        </p:nvCxnSpPr>
        <p:spPr>
          <a:xfrm flipV="1">
            <a:off x="992094" y="4774288"/>
            <a:ext cx="794871" cy="974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BFE420C-7F69-43E6-238A-BE4577FB0245}"/>
              </a:ext>
            </a:extLst>
          </p:cNvPr>
          <p:cNvCxnSpPr/>
          <p:nvPr/>
        </p:nvCxnSpPr>
        <p:spPr>
          <a:xfrm>
            <a:off x="3771153" y="4690618"/>
            <a:ext cx="681319" cy="34663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2C6BB43-216F-7793-7C65-49909BD7DA04}"/>
              </a:ext>
            </a:extLst>
          </p:cNvPr>
          <p:cNvSpPr txBox="1"/>
          <p:nvPr/>
        </p:nvSpPr>
        <p:spPr>
          <a:xfrm>
            <a:off x="4380562" y="4847072"/>
            <a:ext cx="2928471" cy="646331"/>
          </a:xfrm>
          <a:prstGeom prst="rect">
            <a:avLst/>
          </a:prstGeom>
          <a:noFill/>
        </p:spPr>
        <p:txBody>
          <a:bodyPr wrap="square" rtlCol="0">
            <a:spAutoFit/>
          </a:bodyPr>
          <a:lstStyle/>
          <a:p>
            <a:r>
              <a:rPr lang="nl-NL" dirty="0" err="1"/>
              <a:t>Baseplate</a:t>
            </a:r>
            <a:r>
              <a:rPr lang="nl-NL" dirty="0"/>
              <a:t> </a:t>
            </a:r>
            <a:r>
              <a:rPr lang="nl-NL" dirty="0" err="1"/>
              <a:t>for</a:t>
            </a:r>
            <a:r>
              <a:rPr lang="nl-NL" dirty="0"/>
              <a:t> accurate </a:t>
            </a:r>
            <a:r>
              <a:rPr lang="nl-NL" dirty="0" err="1"/>
              <a:t>positional</a:t>
            </a:r>
            <a:r>
              <a:rPr lang="nl-NL" dirty="0"/>
              <a:t> </a:t>
            </a:r>
            <a:r>
              <a:rPr lang="nl-NL" dirty="0" err="1"/>
              <a:t>reference</a:t>
            </a:r>
            <a:endParaRPr lang="nl-NL" dirty="0"/>
          </a:p>
        </p:txBody>
      </p:sp>
      <p:pic>
        <p:nvPicPr>
          <p:cNvPr id="26" name="Picture 25">
            <a:extLst>
              <a:ext uri="{FF2B5EF4-FFF2-40B4-BE49-F238E27FC236}">
                <a16:creationId xmlns:a16="http://schemas.microsoft.com/office/drawing/2014/main" id="{2C46BC4F-C898-EBD9-F616-4B69E8CBBD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67271" y="-21234"/>
            <a:ext cx="4730541" cy="3573536"/>
          </a:xfrm>
          <a:prstGeom prst="rect">
            <a:avLst/>
          </a:prstGeom>
        </p:spPr>
      </p:pic>
      <p:sp>
        <p:nvSpPr>
          <p:cNvPr id="29" name="TextBox 28">
            <a:extLst>
              <a:ext uri="{FF2B5EF4-FFF2-40B4-BE49-F238E27FC236}">
                <a16:creationId xmlns:a16="http://schemas.microsoft.com/office/drawing/2014/main" id="{B9ADD8F3-562F-1664-6DDF-D81960FD4DA8}"/>
              </a:ext>
            </a:extLst>
          </p:cNvPr>
          <p:cNvSpPr txBox="1"/>
          <p:nvPr/>
        </p:nvSpPr>
        <p:spPr>
          <a:xfrm>
            <a:off x="4380561" y="1923243"/>
            <a:ext cx="2928471" cy="646331"/>
          </a:xfrm>
          <a:prstGeom prst="rect">
            <a:avLst/>
          </a:prstGeom>
          <a:noFill/>
        </p:spPr>
        <p:txBody>
          <a:bodyPr wrap="square" rtlCol="0">
            <a:spAutoFit/>
          </a:bodyPr>
          <a:lstStyle/>
          <a:p>
            <a:r>
              <a:rPr lang="nl-NL" dirty="0" err="1"/>
              <a:t>Cooling</a:t>
            </a:r>
            <a:r>
              <a:rPr lang="nl-NL" dirty="0"/>
              <a:t> </a:t>
            </a:r>
            <a:r>
              <a:rPr lang="nl-NL" dirty="0" err="1"/>
              <a:t>substrate</a:t>
            </a:r>
            <a:r>
              <a:rPr lang="nl-NL" dirty="0"/>
              <a:t> (TBD) </a:t>
            </a:r>
            <a:r>
              <a:rPr lang="nl-NL" dirty="0" err="1"/>
              <a:t>glued</a:t>
            </a:r>
            <a:r>
              <a:rPr lang="nl-NL" dirty="0"/>
              <a:t> </a:t>
            </a:r>
            <a:r>
              <a:rPr lang="nl-NL" dirty="0" err="1"/>
              <a:t>to</a:t>
            </a:r>
            <a:r>
              <a:rPr lang="nl-NL" dirty="0"/>
              <a:t> back of Timepix4</a:t>
            </a:r>
          </a:p>
        </p:txBody>
      </p:sp>
      <p:pic>
        <p:nvPicPr>
          <p:cNvPr id="33" name="Picture 32">
            <a:extLst>
              <a:ext uri="{FF2B5EF4-FFF2-40B4-BE49-F238E27FC236}">
                <a16:creationId xmlns:a16="http://schemas.microsoft.com/office/drawing/2014/main" id="{75B40118-F874-84FB-2D5F-173D921D5E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27078" y="3267304"/>
            <a:ext cx="5734176" cy="3013968"/>
          </a:xfrm>
          <a:prstGeom prst="rect">
            <a:avLst/>
          </a:prstGeom>
        </p:spPr>
      </p:pic>
      <p:cxnSp>
        <p:nvCxnSpPr>
          <p:cNvPr id="35" name="Straight Connector 34">
            <a:extLst>
              <a:ext uri="{FF2B5EF4-FFF2-40B4-BE49-F238E27FC236}">
                <a16:creationId xmlns:a16="http://schemas.microsoft.com/office/drawing/2014/main" id="{1D014732-D049-2BD7-AC1B-7C2C115209DB}"/>
              </a:ext>
            </a:extLst>
          </p:cNvPr>
          <p:cNvCxnSpPr>
            <a:cxnSpLocks/>
          </p:cNvCxnSpPr>
          <p:nvPr/>
        </p:nvCxnSpPr>
        <p:spPr>
          <a:xfrm flipH="1">
            <a:off x="8471824" y="4553833"/>
            <a:ext cx="484451" cy="1265627"/>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F217624-E7B0-92F2-F7C9-29A32A4C8199}"/>
              </a:ext>
            </a:extLst>
          </p:cNvPr>
          <p:cNvSpPr txBox="1"/>
          <p:nvPr/>
        </p:nvSpPr>
        <p:spPr>
          <a:xfrm>
            <a:off x="7495822" y="5754508"/>
            <a:ext cx="2204250" cy="646331"/>
          </a:xfrm>
          <a:prstGeom prst="rect">
            <a:avLst/>
          </a:prstGeom>
          <a:noFill/>
        </p:spPr>
        <p:txBody>
          <a:bodyPr wrap="square" rtlCol="0">
            <a:spAutoFit/>
          </a:bodyPr>
          <a:lstStyle/>
          <a:p>
            <a:r>
              <a:rPr lang="nl-NL" dirty="0" err="1"/>
              <a:t>Equal</a:t>
            </a:r>
            <a:r>
              <a:rPr lang="nl-NL" dirty="0"/>
              <a:t> sensor </a:t>
            </a:r>
            <a:r>
              <a:rPr lang="nl-NL" dirty="0" err="1"/>
              <a:t>spacing</a:t>
            </a:r>
            <a:r>
              <a:rPr lang="nl-NL" dirty="0"/>
              <a:t> </a:t>
            </a:r>
            <a:r>
              <a:rPr lang="nl-NL" dirty="0" err="1"/>
              <a:t>to</a:t>
            </a:r>
            <a:r>
              <a:rPr lang="nl-NL" dirty="0"/>
              <a:t> </a:t>
            </a:r>
            <a:r>
              <a:rPr lang="nl-NL" dirty="0" err="1"/>
              <a:t>previous</a:t>
            </a:r>
            <a:r>
              <a:rPr lang="nl-NL" dirty="0"/>
              <a:t> design </a:t>
            </a:r>
          </a:p>
        </p:txBody>
      </p:sp>
      <p:sp>
        <p:nvSpPr>
          <p:cNvPr id="38" name="TextBox 37">
            <a:extLst>
              <a:ext uri="{FF2B5EF4-FFF2-40B4-BE49-F238E27FC236}">
                <a16:creationId xmlns:a16="http://schemas.microsoft.com/office/drawing/2014/main" id="{BFD2AC98-E1CA-CDC9-CF22-76887F704995}"/>
              </a:ext>
            </a:extLst>
          </p:cNvPr>
          <p:cNvSpPr txBox="1"/>
          <p:nvPr/>
        </p:nvSpPr>
        <p:spPr>
          <a:xfrm>
            <a:off x="7676721" y="2160024"/>
            <a:ext cx="1872171" cy="923330"/>
          </a:xfrm>
          <a:prstGeom prst="rect">
            <a:avLst/>
          </a:prstGeom>
          <a:noFill/>
        </p:spPr>
        <p:txBody>
          <a:bodyPr wrap="square" rtlCol="0">
            <a:spAutoFit/>
          </a:bodyPr>
          <a:lstStyle/>
          <a:p>
            <a:r>
              <a:rPr lang="nl-NL" dirty="0"/>
              <a:t>3d </a:t>
            </a:r>
            <a:r>
              <a:rPr lang="nl-NL" dirty="0" err="1"/>
              <a:t>printed</a:t>
            </a:r>
            <a:r>
              <a:rPr lang="nl-NL" dirty="0"/>
              <a:t> or </a:t>
            </a:r>
            <a:r>
              <a:rPr lang="nl-NL" dirty="0" err="1"/>
              <a:t>machined</a:t>
            </a:r>
            <a:r>
              <a:rPr lang="nl-NL" dirty="0"/>
              <a:t> </a:t>
            </a:r>
            <a:r>
              <a:rPr lang="nl-NL" dirty="0" err="1"/>
              <a:t>closing</a:t>
            </a:r>
            <a:r>
              <a:rPr lang="nl-NL" dirty="0"/>
              <a:t> </a:t>
            </a:r>
            <a:r>
              <a:rPr lang="nl-NL" dirty="0" err="1"/>
              <a:t>plates</a:t>
            </a:r>
            <a:endParaRPr lang="nl-NL" dirty="0"/>
          </a:p>
        </p:txBody>
      </p:sp>
      <p:sp>
        <p:nvSpPr>
          <p:cNvPr id="39" name="TextBox 38">
            <a:extLst>
              <a:ext uri="{FF2B5EF4-FFF2-40B4-BE49-F238E27FC236}">
                <a16:creationId xmlns:a16="http://schemas.microsoft.com/office/drawing/2014/main" id="{15837E53-0299-5DA8-8D6F-3FE5D82A6C01}"/>
              </a:ext>
            </a:extLst>
          </p:cNvPr>
          <p:cNvSpPr txBox="1"/>
          <p:nvPr/>
        </p:nvSpPr>
        <p:spPr>
          <a:xfrm>
            <a:off x="8483936" y="2997946"/>
            <a:ext cx="2339406" cy="646331"/>
          </a:xfrm>
          <a:prstGeom prst="rect">
            <a:avLst/>
          </a:prstGeom>
          <a:noFill/>
        </p:spPr>
        <p:txBody>
          <a:bodyPr wrap="square" rtlCol="0">
            <a:spAutoFit/>
          </a:bodyPr>
          <a:lstStyle/>
          <a:p>
            <a:r>
              <a:rPr lang="nl-NL" dirty="0" err="1"/>
              <a:t>Removable</a:t>
            </a:r>
            <a:r>
              <a:rPr lang="nl-NL" dirty="0"/>
              <a:t> </a:t>
            </a:r>
            <a:r>
              <a:rPr lang="nl-NL" dirty="0" err="1"/>
              <a:t>feet</a:t>
            </a:r>
            <a:r>
              <a:rPr lang="nl-NL" dirty="0"/>
              <a:t> </a:t>
            </a:r>
            <a:r>
              <a:rPr lang="nl-NL" dirty="0" err="1"/>
              <a:t>for</a:t>
            </a:r>
            <a:r>
              <a:rPr lang="nl-NL" dirty="0"/>
              <a:t> </a:t>
            </a:r>
            <a:r>
              <a:rPr lang="nl-NL" dirty="0" err="1"/>
              <a:t>cable</a:t>
            </a:r>
            <a:r>
              <a:rPr lang="nl-NL" dirty="0"/>
              <a:t> </a:t>
            </a:r>
            <a:r>
              <a:rPr lang="nl-NL" dirty="0" err="1"/>
              <a:t>protection</a:t>
            </a:r>
            <a:endParaRPr lang="nl-NL" dirty="0"/>
          </a:p>
        </p:txBody>
      </p:sp>
      <p:cxnSp>
        <p:nvCxnSpPr>
          <p:cNvPr id="41" name="Straight Connector 40">
            <a:extLst>
              <a:ext uri="{FF2B5EF4-FFF2-40B4-BE49-F238E27FC236}">
                <a16:creationId xmlns:a16="http://schemas.microsoft.com/office/drawing/2014/main" id="{8E928571-AD3B-29B9-E008-26C00511E9F2}"/>
              </a:ext>
            </a:extLst>
          </p:cNvPr>
          <p:cNvCxnSpPr/>
          <p:nvPr/>
        </p:nvCxnSpPr>
        <p:spPr>
          <a:xfrm flipH="1">
            <a:off x="7932874" y="1671354"/>
            <a:ext cx="272503" cy="575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88DE056-BE3E-3094-7687-CEAF674340D9}"/>
              </a:ext>
            </a:extLst>
          </p:cNvPr>
          <p:cNvCxnSpPr>
            <a:cxnSpLocks/>
          </p:cNvCxnSpPr>
          <p:nvPr/>
        </p:nvCxnSpPr>
        <p:spPr>
          <a:xfrm flipH="1">
            <a:off x="9795164" y="2936980"/>
            <a:ext cx="723464" cy="11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972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118222</TotalTime>
  <Words>2282</Words>
  <Application>Microsoft Office PowerPoint</Application>
  <PresentationFormat>Widescreen</PresentationFormat>
  <Paragraphs>412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Symbol</vt:lpstr>
      <vt:lpstr>Office Theme</vt:lpstr>
      <vt:lpstr>Timepix 4 Substrate ideas</vt:lpstr>
      <vt:lpstr>Micronit</vt:lpstr>
      <vt:lpstr>Microchannel variants</vt:lpstr>
      <vt:lpstr>Pillar variants</vt:lpstr>
      <vt:lpstr>PowerPoint Presentation</vt:lpstr>
      <vt:lpstr>Wafer design</vt:lpstr>
      <vt:lpstr>3d printed structure </vt:lpstr>
      <vt:lpstr>Lumitracker</vt:lpstr>
      <vt:lpstr>PowerPoint Presentation</vt:lpstr>
      <vt:lpstr>PowerPoint Presentation</vt:lpstr>
      <vt:lpstr>3d printed aluminum</vt:lpstr>
      <vt:lpstr>PowerPoint Presentation</vt:lpstr>
      <vt:lpstr>Micro channel design for wet etching</vt:lpstr>
      <vt:lpstr>Design: Pillar Type S</vt:lpstr>
      <vt:lpstr>Design: Pillar Type S</vt:lpstr>
      <vt:lpstr>Micronit</vt:lpstr>
      <vt:lpstr>Glass – Heat analysis</vt:lpstr>
      <vt:lpstr>Glass - Strength</vt:lpstr>
      <vt:lpstr>Glass – Design </vt:lpstr>
      <vt:lpstr>Glass – Thermal performance</vt:lpstr>
      <vt:lpstr>Pillar design</vt:lpstr>
      <vt:lpstr>PowerPoint Presentation</vt:lpstr>
      <vt:lpstr>Pillar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Sublimation cooling Test setup</dc:title>
  <dc:creator>ytakahas@nh.nikhef.nl</dc:creator>
  <cp:lastModifiedBy>ytakahas@nh.nikhef.nl</cp:lastModifiedBy>
  <cp:revision>807</cp:revision>
  <dcterms:created xsi:type="dcterms:W3CDTF">2023-12-04T14:22:12Z</dcterms:created>
  <dcterms:modified xsi:type="dcterms:W3CDTF">2025-04-30T08:03:54Z</dcterms:modified>
</cp:coreProperties>
</file>