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sldIdLst>
    <p:sldId id="283" r:id="rId2"/>
    <p:sldId id="287" r:id="rId3"/>
    <p:sldId id="297" r:id="rId4"/>
    <p:sldId id="298" r:id="rId5"/>
    <p:sldId id="299" r:id="rId6"/>
    <p:sldId id="300" r:id="rId7"/>
    <p:sldId id="302" r:id="rId8"/>
    <p:sldId id="307" r:id="rId9"/>
    <p:sldId id="305" r:id="rId10"/>
    <p:sldId id="303" r:id="rId11"/>
    <p:sldId id="304" r:id="rId12"/>
    <p:sldId id="306" r:id="rId13"/>
    <p:sldId id="310" r:id="rId14"/>
    <p:sldId id="309" r:id="rId15"/>
    <p:sldId id="286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E"/>
    <a:srgbClr val="F6791C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3"/>
          <a:stretch/>
        </p:blipFill>
        <p:spPr>
          <a:xfrm>
            <a:off x="6306948" y="-77026"/>
            <a:ext cx="2887852" cy="697736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961799" y="927798"/>
            <a:ext cx="5579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600" dirty="0">
              <a:solidFill>
                <a:srgbClr val="003F5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5" y="509608"/>
            <a:ext cx="1418612" cy="12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22" y="4"/>
            <a:ext cx="3786078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617499" y="6296426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91" y="5966378"/>
            <a:ext cx="36883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4962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81553" y="5598281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b="30428"/>
          <a:stretch/>
        </p:blipFill>
        <p:spPr>
          <a:xfrm>
            <a:off x="3737103" y="4835818"/>
            <a:ext cx="1385319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49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984" y="212124"/>
            <a:ext cx="975767" cy="881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6452249"/>
            <a:ext cx="349573" cy="3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84894" y="3625010"/>
            <a:ext cx="2897206" cy="375289"/>
          </a:xfrm>
        </p:spPr>
        <p:txBody>
          <a:bodyPr>
            <a:normAutofit/>
          </a:bodyPr>
          <a:lstStyle/>
          <a:p>
            <a:r>
              <a:rPr lang="en-GB" dirty="0" smtClean="0"/>
              <a:t>Ioannis Kakavas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39th </a:t>
            </a:r>
            <a:r>
              <a:rPr lang="en-GB" dirty="0" err="1"/>
              <a:t>EUGridPMA</a:t>
            </a:r>
            <a:r>
              <a:rPr lang="en-GB" dirty="0"/>
              <a:t> </a:t>
            </a:r>
            <a:r>
              <a:rPr lang="en-GB" dirty="0" smtClean="0"/>
              <a:t>meeting, </a:t>
            </a:r>
            <a:r>
              <a:rPr lang="en-GB" dirty="0"/>
              <a:t>Firenze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Bringing X.509 and SAML together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IGTF to </a:t>
            </a:r>
            <a:r>
              <a:rPr lang="en-US" dirty="0" err="1"/>
              <a:t>eduGAIN</a:t>
            </a:r>
            <a:r>
              <a:rPr lang="en-US" dirty="0"/>
              <a:t> Bridge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2017-01-30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01671" y="3997521"/>
            <a:ext cx="2838483" cy="347215"/>
          </a:xfrm>
        </p:spPr>
        <p:txBody>
          <a:bodyPr>
            <a:normAutofit/>
          </a:bodyPr>
          <a:lstStyle/>
          <a:p>
            <a:r>
              <a:rPr lang="en-GB" dirty="0" smtClean="0"/>
              <a:t>AARC SA1 - Pilots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4485106" y="4375593"/>
            <a:ext cx="3174043" cy="34721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AAI Research Engineer, GRNET S.A.</a:t>
            </a:r>
            <a:endParaRPr lang="en-GB" dirty="0"/>
          </a:p>
        </p:txBody>
      </p:sp>
      <p:sp>
        <p:nvSpPr>
          <p:cNvPr id="1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486505" y="3592852"/>
            <a:ext cx="2897206" cy="375289"/>
          </a:xfrm>
        </p:spPr>
        <p:txBody>
          <a:bodyPr>
            <a:normAutofit/>
          </a:bodyPr>
          <a:lstStyle/>
          <a:p>
            <a:r>
              <a:rPr lang="en-GB" dirty="0" smtClean="0"/>
              <a:t>Nicolas </a:t>
            </a:r>
            <a:r>
              <a:rPr lang="en-GB" dirty="0" err="1" smtClean="0"/>
              <a:t>Liampotis</a:t>
            </a:r>
            <a:endParaRPr lang="en-GB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469726" y="3982141"/>
            <a:ext cx="2838483" cy="347215"/>
          </a:xfrm>
        </p:spPr>
        <p:txBody>
          <a:bodyPr>
            <a:normAutofit/>
          </a:bodyPr>
          <a:lstStyle/>
          <a:p>
            <a:r>
              <a:rPr lang="en-GB" dirty="0" smtClean="0"/>
              <a:t>AARC SA1 - Pilots</a:t>
            </a:r>
            <a:endParaRPr lang="en-GB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719846" y="4393769"/>
            <a:ext cx="3340426" cy="34721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Identity &amp; Security Engineer, GRNET S.A.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60" y="975498"/>
            <a:ext cx="8453433" cy="515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/>
          </a:bodyPr>
          <a:lstStyle/>
          <a:p>
            <a:r>
              <a:rPr lang="en-US" dirty="0" smtClean="0"/>
              <a:t>Apache2 </a:t>
            </a:r>
            <a:r>
              <a:rPr lang="en-US" dirty="0" err="1" smtClean="0"/>
              <a:t>httpd</a:t>
            </a:r>
            <a:r>
              <a:rPr lang="en-US" dirty="0" smtClean="0"/>
              <a:t> Configuration</a:t>
            </a:r>
          </a:p>
          <a:p>
            <a:pPr marL="342900" lvl="1" indent="0">
              <a:buNone/>
            </a:pPr>
            <a:r>
              <a:rPr lang="en-US" dirty="0" err="1"/>
              <a:t>SSLVerifyClient</a:t>
            </a:r>
            <a:r>
              <a:rPr lang="en-US" dirty="0"/>
              <a:t> require</a:t>
            </a:r>
          </a:p>
          <a:p>
            <a:pPr marL="342900" lvl="1" indent="0">
              <a:buNone/>
            </a:pPr>
            <a:r>
              <a:rPr lang="en-US" dirty="0" err="1" smtClean="0"/>
              <a:t>SSLVerifyDepth</a:t>
            </a:r>
            <a:r>
              <a:rPr lang="en-US" dirty="0" smtClean="0"/>
              <a:t> 1</a:t>
            </a:r>
          </a:p>
          <a:p>
            <a:pPr marL="342900" lvl="1" indent="0">
              <a:buNone/>
            </a:pPr>
            <a:r>
              <a:rPr lang="en-US" dirty="0" err="1"/>
              <a:t>SSLCACertificatePath</a:t>
            </a:r>
            <a:r>
              <a:rPr lang="en-US" dirty="0"/>
              <a:t> "/</a:t>
            </a:r>
            <a:r>
              <a:rPr lang="en-US" dirty="0" err="1" smtClean="0"/>
              <a:t>usr</a:t>
            </a:r>
            <a:r>
              <a:rPr lang="en-US" dirty="0" smtClean="0"/>
              <a:t>/share/</a:t>
            </a:r>
            <a:r>
              <a:rPr lang="en-US" dirty="0" err="1" smtClean="0"/>
              <a:t>igtf</a:t>
            </a:r>
            <a:r>
              <a:rPr lang="en-US" dirty="0" smtClean="0"/>
              <a:t>-policy/</a:t>
            </a:r>
            <a:r>
              <a:rPr lang="en-US" dirty="0" err="1" smtClean="0"/>
              <a:t>classic_mics</a:t>
            </a:r>
            <a:r>
              <a:rPr lang="en-US" dirty="0" smtClean="0"/>
              <a:t>“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dirty="0" err="1" smtClean="0"/>
              <a:t>Debian</a:t>
            </a:r>
            <a:r>
              <a:rPr lang="en-US" dirty="0" smtClean="0"/>
              <a:t> packages: </a:t>
            </a:r>
            <a:r>
              <a:rPr lang="en-US" dirty="0" err="1" smtClean="0"/>
              <a:t>igtf</a:t>
            </a:r>
            <a:r>
              <a:rPr lang="en-US" dirty="0" smtClean="0"/>
              <a:t>-policy-{</a:t>
            </a:r>
            <a:r>
              <a:rPr lang="en-US" dirty="0" err="1" smtClean="0"/>
              <a:t>classic,mics</a:t>
            </a:r>
            <a:r>
              <a:rPr lang="en-US" dirty="0" smtClean="0"/>
              <a:t>}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SimpleSAMLphp</a:t>
            </a:r>
            <a:r>
              <a:rPr lang="en-US" dirty="0" smtClean="0"/>
              <a:t> module (authX509toSAML)</a:t>
            </a:r>
          </a:p>
          <a:p>
            <a:pPr marL="342900" lvl="1" indent="0">
              <a:buNone/>
            </a:pPr>
            <a:r>
              <a:rPr lang="en-US" dirty="0"/>
              <a:t> 'x509' =&gt; array(</a:t>
            </a:r>
          </a:p>
          <a:p>
            <a:pPr marL="342900" lvl="1" indent="0">
              <a:buNone/>
            </a:pPr>
            <a:r>
              <a:rPr lang="en-US" dirty="0"/>
              <a:t>    'authX509toSAML:X509userCert',</a:t>
            </a:r>
          </a:p>
          <a:p>
            <a:pPr marL="342900" lvl="1" indent="0">
              <a:buNone/>
            </a:pPr>
            <a:r>
              <a:rPr lang="en-US" dirty="0"/>
              <a:t>    'authX509toSAML:cert_name_attribute': 'CN',</a:t>
            </a:r>
          </a:p>
          <a:p>
            <a:pPr marL="342900" lvl="1" indent="0">
              <a:buNone/>
            </a:pPr>
            <a:r>
              <a:rPr lang="en-US" dirty="0"/>
              <a:t>    'authX509toSAML:assertion_name_attribute': '</a:t>
            </a:r>
            <a:r>
              <a:rPr lang="en-US" dirty="0" err="1"/>
              <a:t>displayName</a:t>
            </a:r>
            <a:r>
              <a:rPr lang="en-US" dirty="0"/>
              <a:t>',</a:t>
            </a:r>
          </a:p>
          <a:p>
            <a:pPr marL="342900" lvl="1" indent="0">
              <a:buNone/>
            </a:pPr>
            <a:r>
              <a:rPr lang="en-US" dirty="0"/>
              <a:t>    'authX509toSAML:assertion_dn_attribute': '</a:t>
            </a:r>
            <a:r>
              <a:rPr lang="en-US" dirty="0" err="1"/>
              <a:t>distinguishedName</a:t>
            </a:r>
            <a:r>
              <a:rPr lang="en-US" dirty="0"/>
              <a:t>',</a:t>
            </a:r>
          </a:p>
          <a:p>
            <a:pPr marL="342900" lvl="1" indent="0">
              <a:buNone/>
            </a:pPr>
            <a:r>
              <a:rPr lang="en-US" dirty="0"/>
              <a:t>    'authX509toSAML:assetion_assurance_attribute': '</a:t>
            </a:r>
            <a:r>
              <a:rPr lang="en-US" dirty="0" err="1"/>
              <a:t>eduPersonAssurance</a:t>
            </a:r>
            <a:r>
              <a:rPr lang="en-US" dirty="0"/>
              <a:t>',</a:t>
            </a:r>
          </a:p>
          <a:p>
            <a:pPr marL="342900" lvl="1" indent="0">
              <a:buNone/>
            </a:pPr>
            <a:r>
              <a:rPr lang="en-US" dirty="0"/>
              <a:t>    'authX509toSAML:parse_san_emails': TRUE</a:t>
            </a:r>
          </a:p>
          <a:p>
            <a:pPr marL="342900" lvl="1" indent="0">
              <a:buNone/>
            </a:pPr>
            <a:r>
              <a:rPr lang="en-US" dirty="0"/>
              <a:t>    'authX509toSAML:parse_policy': TRUE,</a:t>
            </a:r>
          </a:p>
          <a:p>
            <a:pPr marL="342900" lvl="1" indent="0">
              <a:buNone/>
            </a:pPr>
            <a:r>
              <a:rPr lang="en-US" dirty="0"/>
              <a:t>    'authX509toSAML:export_eppn': FALSE,</a:t>
            </a:r>
          </a:p>
          <a:p>
            <a:pPr marL="342900" lvl="1" indent="0">
              <a:buNone/>
            </a:pPr>
            <a:r>
              <a:rPr lang="en-US" dirty="0"/>
              <a:t>),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57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SimpleSAMLphp</a:t>
            </a:r>
            <a:r>
              <a:rPr lang="en-US" dirty="0" smtClean="0"/>
              <a:t> module (authX509toSAML)</a:t>
            </a:r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cert_name_attribute</a:t>
            </a:r>
            <a:r>
              <a:rPr lang="en-US" dirty="0"/>
              <a:t>': </a:t>
            </a:r>
            <a:r>
              <a:rPr lang="en-US" dirty="0" smtClean="0"/>
              <a:t>The attribute in the certificate carrying the name of the subject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assertion_name_attribute':The</a:t>
            </a:r>
            <a:r>
              <a:rPr lang="en-US" dirty="0" smtClean="0"/>
              <a:t> attribute in the SAML Assertion to map the above</a:t>
            </a:r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assertion_dn_attribute</a:t>
            </a:r>
            <a:r>
              <a:rPr lang="en-US" dirty="0" smtClean="0"/>
              <a:t>':  The attribute in the SAML Assertion to map the DN</a:t>
            </a:r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assetion_assurance_attribute</a:t>
            </a:r>
            <a:r>
              <a:rPr lang="en-US" dirty="0"/>
              <a:t>': </a:t>
            </a:r>
            <a:r>
              <a:rPr lang="en-US" dirty="0" smtClean="0"/>
              <a:t>The attribute </a:t>
            </a:r>
            <a:r>
              <a:rPr lang="en-US" dirty="0" err="1" smtClean="0"/>
              <a:t>ubin</a:t>
            </a:r>
            <a:r>
              <a:rPr lang="en-US" dirty="0" smtClean="0"/>
              <a:t> the SAML Assertion to use for certificate policy attributes </a:t>
            </a:r>
          </a:p>
          <a:p>
            <a:pPr marL="342900" lvl="1" indent="0">
              <a:buNone/>
            </a:pPr>
            <a:r>
              <a:rPr lang="en-US" dirty="0" smtClean="0"/>
              <a:t>‘</a:t>
            </a:r>
            <a:r>
              <a:rPr lang="en-US" dirty="0" err="1" smtClean="0"/>
              <a:t>parse_san_emails</a:t>
            </a:r>
            <a:r>
              <a:rPr lang="en-US" dirty="0" smtClean="0"/>
              <a:t>': Attempt to parse SANs with type </a:t>
            </a:r>
            <a:r>
              <a:rPr lang="en-US" dirty="0" err="1" smtClean="0"/>
              <a:t>emailAddress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parse_policy</a:t>
            </a:r>
            <a:r>
              <a:rPr lang="en-US" dirty="0"/>
              <a:t>': </a:t>
            </a:r>
            <a:r>
              <a:rPr lang="en-US" dirty="0" smtClean="0"/>
              <a:t>Attempt to parse Certificate Policy </a:t>
            </a:r>
            <a:r>
              <a:rPr lang="en-US" dirty="0" err="1" smtClean="0"/>
              <a:t>extention</a:t>
            </a:r>
            <a:r>
              <a:rPr lang="en-US" dirty="0" smtClean="0"/>
              <a:t>,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export_eppn</a:t>
            </a:r>
            <a:r>
              <a:rPr lang="en-US" dirty="0"/>
              <a:t>': </a:t>
            </a:r>
            <a:r>
              <a:rPr lang="en-US" dirty="0" smtClean="0"/>
              <a:t>Attempt to parse </a:t>
            </a:r>
            <a:r>
              <a:rPr lang="en-US" dirty="0" err="1" smtClean="0"/>
              <a:t>eduPersonPrincipalName</a:t>
            </a:r>
            <a:r>
              <a:rPr lang="en-US" dirty="0" smtClean="0"/>
              <a:t> from the CN ( i.e. Grid Robot certificates</a:t>
            </a:r>
            <a:endParaRPr lang="en-US" dirty="0"/>
          </a:p>
          <a:p>
            <a:pPr marL="3429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24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sz="1600" dirty="0" smtClean="0"/>
              <a:t>“Researcher needs to have access to SAML Service Provider published in </a:t>
            </a:r>
            <a:r>
              <a:rPr lang="en-US" sz="1600" dirty="0" err="1" smtClean="0"/>
              <a:t>eduGAIN</a:t>
            </a:r>
            <a:r>
              <a:rPr lang="en-US" sz="1600" dirty="0" smtClean="0"/>
              <a:t>, but they do not have an account at the </a:t>
            </a:r>
            <a:r>
              <a:rPr lang="en-US" sz="1600" dirty="0" err="1" smtClean="0"/>
              <a:t>IdP</a:t>
            </a:r>
            <a:r>
              <a:rPr lang="en-US" sz="1600" dirty="0" smtClean="0"/>
              <a:t> of their Home Organization. They do, however, have a certificate issued to them by the IGTF </a:t>
            </a:r>
            <a:r>
              <a:rPr lang="en-US" sz="1600" dirty="0"/>
              <a:t>accredited </a:t>
            </a:r>
            <a:r>
              <a:rPr lang="en-US" sz="1600" dirty="0" err="1"/>
              <a:t>HellasGrid</a:t>
            </a:r>
            <a:r>
              <a:rPr lang="en-US" sz="1600" dirty="0"/>
              <a:t> Certification </a:t>
            </a:r>
            <a:r>
              <a:rPr lang="en-US" sz="1600" dirty="0" smtClean="0"/>
              <a:t>Authority.”</a:t>
            </a:r>
          </a:p>
          <a:p>
            <a:pPr marL="342900" lvl="1" indent="0">
              <a:buNone/>
            </a:pPr>
            <a:endParaRPr lang="en-US" sz="1600" dirty="0"/>
          </a:p>
          <a:p>
            <a:pPr marL="342900" lvl="1" indent="0">
              <a:buNone/>
            </a:pPr>
            <a:endParaRPr lang="en-US" sz="1600" dirty="0" smtClean="0"/>
          </a:p>
          <a:p>
            <a:pPr marL="342900" lvl="1" indent="0">
              <a:buNone/>
            </a:pPr>
            <a:endParaRPr lang="en-US" sz="1600" dirty="0"/>
          </a:p>
          <a:p>
            <a:pPr marL="342900" lvl="1" indent="0">
              <a:buNone/>
            </a:pPr>
            <a:endParaRPr lang="en-US" sz="1600" dirty="0" smtClean="0"/>
          </a:p>
          <a:p>
            <a:pPr marL="342900" lvl="1" indent="0">
              <a:buNone/>
            </a:pPr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  <a:p>
            <a:pPr marL="342900" lvl="1" indent="0">
              <a:buNone/>
            </a:pPr>
            <a:r>
              <a:rPr lang="en-US" sz="1600" dirty="0" smtClean="0"/>
              <a:t>https</a:t>
            </a:r>
            <a:r>
              <a:rPr lang="en-US" sz="1600" dirty="0"/>
              <a:t>://snf-666522.vm.okeanos.grnet.gr/ssp/module.php/core/frontpage_auth.php</a:t>
            </a: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Demo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ikakavas@noc.grnet.gr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the collaboration model across institutional and </a:t>
            </a:r>
            <a:r>
              <a:rPr lang="en-US" dirty="0" smtClean="0"/>
              <a:t>sector borders </a:t>
            </a:r>
          </a:p>
          <a:p>
            <a:r>
              <a:rPr lang="en-US" dirty="0"/>
              <a:t>advance mechanisms that will improve the experience for </a:t>
            </a:r>
            <a:r>
              <a:rPr lang="en-US" dirty="0" smtClean="0"/>
              <a:t>users</a:t>
            </a:r>
          </a:p>
          <a:p>
            <a:r>
              <a:rPr lang="en-US" dirty="0"/>
              <a:t>guarantee their privacy and </a:t>
            </a:r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/>
              <a:t>build on the very many existing and evolving </a:t>
            </a:r>
            <a:r>
              <a:rPr lang="en-US" dirty="0" smtClean="0"/>
              <a:t>components ESFRI </a:t>
            </a:r>
            <a:r>
              <a:rPr lang="en-US" dirty="0"/>
              <a:t>clusters, </a:t>
            </a:r>
            <a:r>
              <a:rPr lang="en-US" dirty="0" err="1"/>
              <a:t>eduGAIN</a:t>
            </a:r>
            <a:r>
              <a:rPr lang="en-US" dirty="0"/>
              <a:t>, national AAI federations, NGIs, IGTF, SCI, </a:t>
            </a:r>
            <a:r>
              <a:rPr lang="en-US" dirty="0" err="1" smtClean="0"/>
              <a:t>SirTFi</a:t>
            </a:r>
            <a:endParaRPr lang="en-US" dirty="0"/>
          </a:p>
          <a:p>
            <a:r>
              <a:rPr lang="en-US" dirty="0"/>
              <a:t>design, test and pilot </a:t>
            </a:r>
            <a:r>
              <a:rPr lang="en-US" dirty="0" smtClean="0"/>
              <a:t>any </a:t>
            </a:r>
            <a:r>
              <a:rPr lang="en-US" dirty="0"/>
              <a:t>missing </a:t>
            </a:r>
            <a:r>
              <a:rPr lang="en-US" dirty="0" smtClean="0"/>
              <a:t>components</a:t>
            </a:r>
            <a:endParaRPr lang="en-US" dirty="0"/>
          </a:p>
          <a:p>
            <a:r>
              <a:rPr lang="en-US" dirty="0" smtClean="0"/>
              <a:t>integrate them with </a:t>
            </a:r>
            <a:r>
              <a:rPr lang="en-US" dirty="0"/>
              <a:t>existing working flows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AARC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the collaboration model across institutional and </a:t>
            </a:r>
            <a:r>
              <a:rPr lang="en-US" dirty="0" smtClean="0"/>
              <a:t>sector borders </a:t>
            </a:r>
          </a:p>
          <a:p>
            <a:r>
              <a:rPr lang="en-US" dirty="0"/>
              <a:t>advance mechanisms that will improve the experience for </a:t>
            </a:r>
            <a:r>
              <a:rPr lang="en-US" dirty="0" smtClean="0"/>
              <a:t>users</a:t>
            </a:r>
          </a:p>
          <a:p>
            <a:r>
              <a:rPr lang="en-US" dirty="0"/>
              <a:t>guarantee their privacy and </a:t>
            </a:r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/>
              <a:t>build on the very many existing and evolving </a:t>
            </a:r>
            <a:r>
              <a:rPr lang="en-US" dirty="0" smtClean="0"/>
              <a:t>components ESFRI </a:t>
            </a:r>
            <a:r>
              <a:rPr lang="en-US" dirty="0"/>
              <a:t>clusters, </a:t>
            </a:r>
            <a:r>
              <a:rPr lang="en-US" dirty="0" err="1"/>
              <a:t>eduGAIN</a:t>
            </a:r>
            <a:r>
              <a:rPr lang="en-US" dirty="0"/>
              <a:t>, national AAI federations, NGIs, IGTF, SCI, </a:t>
            </a:r>
            <a:r>
              <a:rPr lang="en-US" dirty="0" err="1" smtClean="0"/>
              <a:t>SirTFi</a:t>
            </a:r>
            <a:endParaRPr lang="en-US" dirty="0"/>
          </a:p>
          <a:p>
            <a:r>
              <a:rPr lang="en-US" dirty="0"/>
              <a:t>design, test and pilot </a:t>
            </a:r>
            <a:r>
              <a:rPr lang="en-US" dirty="0" smtClean="0"/>
              <a:t>any </a:t>
            </a:r>
            <a:r>
              <a:rPr lang="en-US" dirty="0"/>
              <a:t>missing </a:t>
            </a:r>
            <a:r>
              <a:rPr lang="en-US" dirty="0" smtClean="0"/>
              <a:t>components</a:t>
            </a:r>
            <a:endParaRPr lang="en-US" dirty="0"/>
          </a:p>
          <a:p>
            <a:r>
              <a:rPr lang="en-US" dirty="0" smtClean="0"/>
              <a:t>integrate them with </a:t>
            </a:r>
            <a:r>
              <a:rPr lang="en-US" dirty="0"/>
              <a:t>existing working flows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AARC</a:t>
            </a:r>
            <a:endParaRPr lang="en-GB" dirty="0">
              <a:solidFill>
                <a:srgbClr val="F6791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506" y="4060272"/>
            <a:ext cx="2466364" cy="4026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528506" y="4462943"/>
            <a:ext cx="1124125" cy="360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0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eScience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Traditionally support X.509 authentication</a:t>
            </a:r>
          </a:p>
          <a:p>
            <a:pPr lvl="1"/>
            <a:r>
              <a:rPr lang="en-US" dirty="0" smtClean="0"/>
              <a:t>Paradigm shift towards federated SSO</a:t>
            </a:r>
          </a:p>
          <a:p>
            <a:pPr lvl="1"/>
            <a:r>
              <a:rPr lang="en-US" dirty="0" smtClean="0"/>
              <a:t>Support for authentication at Home Organizations</a:t>
            </a:r>
          </a:p>
          <a:p>
            <a:r>
              <a:rPr lang="en-US" dirty="0" err="1" smtClean="0"/>
              <a:t>eScience</a:t>
            </a:r>
            <a:r>
              <a:rPr lang="en-US" dirty="0" smtClean="0"/>
              <a:t> Services Users</a:t>
            </a:r>
          </a:p>
          <a:p>
            <a:pPr lvl="1"/>
            <a:r>
              <a:rPr lang="en-US" dirty="0" smtClean="0"/>
              <a:t>Large number of them already have X.509 certificates</a:t>
            </a:r>
          </a:p>
          <a:p>
            <a:pPr lvl="1"/>
            <a:r>
              <a:rPr lang="en-US" dirty="0" smtClean="0"/>
              <a:t>Some of them might not have an account at the Identity Provider of their Home Organization</a:t>
            </a:r>
          </a:p>
          <a:p>
            <a:pPr lvl="1"/>
            <a:r>
              <a:rPr lang="en-US" dirty="0" smtClean="0"/>
              <a:t>Some of them might not have a Home Organization</a:t>
            </a:r>
          </a:p>
          <a:p>
            <a:pPr lvl="1"/>
            <a:r>
              <a:rPr lang="en-US" dirty="0" smtClean="0"/>
              <a:t>Some of them might not want to / cannot use their Home Organization account</a:t>
            </a:r>
          </a:p>
          <a:p>
            <a:r>
              <a:rPr lang="en-US" dirty="0" err="1"/>
              <a:t>eScience</a:t>
            </a:r>
            <a:r>
              <a:rPr lang="en-US" dirty="0"/>
              <a:t> Services Authentication </a:t>
            </a:r>
          </a:p>
          <a:p>
            <a:pPr lvl="1"/>
            <a:r>
              <a:rPr lang="en-US" dirty="0"/>
              <a:t>X.509 certificates from IGTF Accredited CAs provide higher assurance than Home Organization </a:t>
            </a:r>
            <a:r>
              <a:rPr lang="en-US" dirty="0" err="1"/>
              <a:t>IdP</a:t>
            </a:r>
            <a:r>
              <a:rPr lang="en-US" dirty="0"/>
              <a:t> credentials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The facts 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allow </a:t>
            </a:r>
            <a:r>
              <a:rPr lang="en-US" dirty="0" err="1" smtClean="0"/>
              <a:t>eScience</a:t>
            </a:r>
            <a:r>
              <a:rPr lang="en-US" dirty="0" smtClean="0"/>
              <a:t> Services Users to access the Services</a:t>
            </a:r>
          </a:p>
          <a:p>
            <a:pPr lvl="1"/>
            <a:r>
              <a:rPr lang="en-US" dirty="0" smtClean="0"/>
              <a:t>Using the X.509 certificates that they already have</a:t>
            </a:r>
          </a:p>
          <a:p>
            <a:pPr lvl="1"/>
            <a:r>
              <a:rPr lang="en-US" dirty="0" smtClean="0"/>
              <a:t>Not forcing them to register/use Home Organization accounts</a:t>
            </a:r>
          </a:p>
          <a:p>
            <a:pPr lvl="1"/>
            <a:r>
              <a:rPr lang="en-US" dirty="0" smtClean="0"/>
              <a:t>Carrying a high </a:t>
            </a:r>
            <a:r>
              <a:rPr lang="en-US" dirty="0" err="1" smtClean="0"/>
              <a:t>LoA</a:t>
            </a:r>
            <a:r>
              <a:rPr lang="en-US" dirty="0" smtClean="0"/>
              <a:t> (Level of Assurance)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>And at the same time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How can we allow </a:t>
            </a:r>
            <a:r>
              <a:rPr lang="en-US" dirty="0" err="1" smtClean="0"/>
              <a:t>eScience</a:t>
            </a:r>
            <a:r>
              <a:rPr lang="en-US" dirty="0" smtClean="0"/>
              <a:t> Services </a:t>
            </a:r>
          </a:p>
          <a:p>
            <a:pPr lvl="1"/>
            <a:r>
              <a:rPr lang="en-US" dirty="0" smtClean="0"/>
              <a:t>To follow the paradigm shift to federated SSO </a:t>
            </a:r>
          </a:p>
          <a:p>
            <a:pPr lvl="1"/>
            <a:r>
              <a:rPr lang="en-US" dirty="0" smtClean="0"/>
              <a:t>To not lose/alienate their user base</a:t>
            </a:r>
          </a:p>
          <a:p>
            <a:pPr lvl="1"/>
            <a:r>
              <a:rPr lang="en-US" dirty="0" smtClean="0"/>
              <a:t>To maintain </a:t>
            </a:r>
            <a:r>
              <a:rPr lang="en-US" dirty="0" err="1" smtClean="0"/>
              <a:t>LoA</a:t>
            </a:r>
            <a:r>
              <a:rPr lang="en-US" dirty="0" smtClean="0"/>
              <a:t>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The problem statement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authX509toSAML</a:t>
            </a:r>
          </a:p>
          <a:p>
            <a:pPr marL="0" indent="0" algn="ctr">
              <a:buNone/>
            </a:pPr>
            <a:r>
              <a:rPr lang="en-US" sz="1600" dirty="0"/>
              <a:t>https://github.com/jkakavas/authX509toSAML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The solution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Functionality</a:t>
            </a:r>
          </a:p>
          <a:p>
            <a:r>
              <a:rPr lang="en-US" dirty="0" smtClean="0"/>
              <a:t>Authenticates users based on their X.509 </a:t>
            </a:r>
            <a:r>
              <a:rPr lang="en-US" dirty="0" err="1" smtClean="0"/>
              <a:t>certifcates</a:t>
            </a:r>
            <a:endParaRPr lang="en-US" dirty="0" smtClean="0"/>
          </a:p>
          <a:p>
            <a:r>
              <a:rPr lang="en-US" dirty="0" smtClean="0"/>
              <a:t>Translates X.509 certificates to SAML assertions</a:t>
            </a:r>
          </a:p>
          <a:p>
            <a:r>
              <a:rPr lang="en-US" dirty="0" smtClean="0"/>
              <a:t> Stateless by design -&gt; Distributed nature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4572" y="6132352"/>
            <a:ext cx="2575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*https://www.cs.virginia.edu/~evans/cs551/saltzer/</a:t>
            </a:r>
            <a:endParaRPr lang="el-GR" sz="800" dirty="0"/>
          </a:p>
        </p:txBody>
      </p:sp>
    </p:spTree>
    <p:extLst>
      <p:ext uri="{BB962C8B-B14F-4D97-AF65-F5344CB8AC3E}">
        <p14:creationId xmlns:p14="http://schemas.microsoft.com/office/powerpoint/2010/main" val="31179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Design Principles</a:t>
            </a:r>
            <a:r>
              <a:rPr lang="en-US" sz="1900" dirty="0" smtClean="0"/>
              <a:t>*</a:t>
            </a:r>
            <a:r>
              <a:rPr lang="en-US" sz="3200" dirty="0" smtClean="0"/>
              <a:t> </a:t>
            </a:r>
          </a:p>
          <a:p>
            <a:r>
              <a:rPr lang="en-US" sz="2400" dirty="0" smtClean="0"/>
              <a:t>Principle of Economy of Mechanism</a:t>
            </a:r>
          </a:p>
          <a:p>
            <a:pPr lvl="1"/>
            <a:r>
              <a:rPr lang="en-US" sz="1900" dirty="0" smtClean="0"/>
              <a:t>Minimal implementation ( minimal bugs )</a:t>
            </a:r>
          </a:p>
          <a:p>
            <a:pPr lvl="1"/>
            <a:r>
              <a:rPr lang="en-US" sz="1900" dirty="0" smtClean="0"/>
              <a:t>Each component should do what it is designed to do</a:t>
            </a:r>
          </a:p>
          <a:p>
            <a:r>
              <a:rPr lang="en-US" sz="2400" dirty="0"/>
              <a:t>Principle of Fail-safe Defaults</a:t>
            </a:r>
          </a:p>
          <a:p>
            <a:pPr lvl="1"/>
            <a:r>
              <a:rPr lang="en-US" sz="1900" dirty="0"/>
              <a:t>Provide sane defaults where applicable</a:t>
            </a:r>
          </a:p>
          <a:p>
            <a:r>
              <a:rPr lang="en-US" sz="2400" dirty="0"/>
              <a:t>Principle of Open Design</a:t>
            </a:r>
          </a:p>
          <a:p>
            <a:pPr lvl="1"/>
            <a:r>
              <a:rPr lang="en-US" sz="1900" dirty="0"/>
              <a:t>Use / extend well known software components</a:t>
            </a:r>
          </a:p>
          <a:p>
            <a:r>
              <a:rPr lang="en-US" sz="2400" dirty="0"/>
              <a:t>Principle of Psychological Acceptability</a:t>
            </a:r>
          </a:p>
          <a:p>
            <a:pPr lvl="1"/>
            <a:r>
              <a:rPr lang="en-US" sz="1900" dirty="0"/>
              <a:t>Easy to use workflow / UX that users are familiar with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</a:t>
            </a:r>
            <a:endParaRPr lang="en-GB" sz="2000" dirty="0">
              <a:solidFill>
                <a:srgbClr val="003F5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4572" y="6132352"/>
            <a:ext cx="2575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*https://www.cs.virginia.edu/~evans/cs551/saltzer/</a:t>
            </a:r>
            <a:endParaRPr lang="el-GR" sz="800" dirty="0"/>
          </a:p>
        </p:txBody>
      </p:sp>
    </p:spTree>
    <p:extLst>
      <p:ext uri="{BB962C8B-B14F-4D97-AF65-F5344CB8AC3E}">
        <p14:creationId xmlns:p14="http://schemas.microsoft.com/office/powerpoint/2010/main" val="18593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693018"/>
          </a:xfrm>
        </p:spPr>
        <p:txBody>
          <a:bodyPr>
            <a:normAutofit/>
          </a:bodyPr>
          <a:lstStyle/>
          <a:p>
            <a:r>
              <a:rPr lang="en-US" dirty="0" smtClean="0"/>
              <a:t>Apache2 </a:t>
            </a:r>
            <a:r>
              <a:rPr lang="en-US" dirty="0" err="1" smtClean="0"/>
              <a:t>httpd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Handles X509 client authentication</a:t>
            </a:r>
          </a:p>
          <a:p>
            <a:pPr lvl="1"/>
            <a:r>
              <a:rPr lang="en-US" dirty="0" smtClean="0"/>
              <a:t>Accepts only certificates signed by IGTF accredited </a:t>
            </a:r>
            <a:r>
              <a:rPr lang="en-US" dirty="0" err="1" smtClean="0"/>
              <a:t>Cas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SimpleSAMLphp</a:t>
            </a:r>
            <a:r>
              <a:rPr lang="en-US" dirty="0" smtClean="0"/>
              <a:t> module ( authX509toSAML)</a:t>
            </a:r>
          </a:p>
          <a:p>
            <a:pPr lvl="1"/>
            <a:r>
              <a:rPr lang="en-US" dirty="0" smtClean="0"/>
              <a:t>Performs token translation </a:t>
            </a:r>
          </a:p>
          <a:p>
            <a:pPr lvl="1"/>
            <a:r>
              <a:rPr lang="en-US" dirty="0" smtClean="0"/>
              <a:t>Authenticated certificate </a:t>
            </a:r>
            <a:r>
              <a:rPr lang="en-US" dirty="0" smtClean="0">
                <a:sym typeface="Wingdings" pitchFamily="2" charset="2"/>
              </a:rPr>
              <a:t> SAML Assertion</a:t>
            </a:r>
            <a:endParaRPr lang="en-US" dirty="0"/>
          </a:p>
          <a:p>
            <a:pPr lvl="1"/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	                                                                            </a:t>
            </a:r>
            <a:r>
              <a:rPr lang="en-US" sz="800" dirty="0"/>
              <a:t> </a:t>
            </a:r>
            <a:r>
              <a:rPr lang="en-US" sz="800" dirty="0" smtClean="0"/>
              <a:t>       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6791C"/>
                </a:solidFill>
              </a:rPr>
              <a:t>Bridging IGTF to </a:t>
            </a:r>
            <a:r>
              <a:rPr lang="en-GB" dirty="0" err="1" smtClean="0">
                <a:solidFill>
                  <a:srgbClr val="F6791C"/>
                </a:solidFill>
              </a:rPr>
              <a:t>eduGAIN</a:t>
            </a:r>
            <a:r>
              <a:rPr lang="en-GB" dirty="0" smtClean="0">
                <a:solidFill>
                  <a:srgbClr val="F6791C"/>
                </a:solidFill>
              </a:rPr>
              <a:t/>
            </a:r>
            <a:br>
              <a:rPr lang="en-GB" dirty="0" smtClean="0">
                <a:solidFill>
                  <a:srgbClr val="F6791C"/>
                </a:solidFill>
              </a:rPr>
            </a:br>
            <a:r>
              <a:rPr lang="en-GB" sz="2000" dirty="0" smtClean="0">
                <a:solidFill>
                  <a:srgbClr val="003F5E"/>
                </a:solidFill>
              </a:rPr>
              <a:t>authX509toSAML Components</a:t>
            </a:r>
            <a:endParaRPr lang="en-GB" sz="20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1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0</TotalTime>
  <Words>710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GEANT Association</vt:lpstr>
      <vt:lpstr>PowerPoint Presentation</vt:lpstr>
      <vt:lpstr>AARC</vt:lpstr>
      <vt:lpstr>AARC</vt:lpstr>
      <vt:lpstr>Bridging IGTF to eduGAIN The facts </vt:lpstr>
      <vt:lpstr>Bridging IGTF to eduGAIN The problem statement</vt:lpstr>
      <vt:lpstr>Bridging IGTF to eduGAIN The solution</vt:lpstr>
      <vt:lpstr>Bridging IGTF to eduGAIN authX509toSAML</vt:lpstr>
      <vt:lpstr>Bridging IGTF to eduGAIN authX509toSAML</vt:lpstr>
      <vt:lpstr>Bridging IGTF to eduGAIN authX509toSAML Components</vt:lpstr>
      <vt:lpstr>Bridging IGTF to eduGAIN authX509toSAML</vt:lpstr>
      <vt:lpstr>Bridging IGTF to eduGAIN authX509toSAML</vt:lpstr>
      <vt:lpstr>Bridging IGTF to eduGAIN authX509toSAML</vt:lpstr>
      <vt:lpstr>Bridging IGTF to eduGAIN authX509toSAML</vt:lpstr>
      <vt:lpstr>Bridging IGTF to eduGAIN Demo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2017-01-30T06:30:32Z</dcterms:created>
  <dcterms:modified xsi:type="dcterms:W3CDTF">2017-01-30T13:40:23Z</dcterms:modified>
</cp:coreProperties>
</file>