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0" r:id="rId4"/>
    <p:sldId id="257" r:id="rId5"/>
    <p:sldId id="258" r:id="rId6"/>
    <p:sldId id="268" r:id="rId7"/>
    <p:sldId id="267" r:id="rId8"/>
    <p:sldId id="269" r:id="rId9"/>
    <p:sldId id="262" r:id="rId10"/>
    <p:sldId id="266" r:id="rId11"/>
    <p:sldId id="263" r:id="rId12"/>
    <p:sldId id="264" r:id="rId13"/>
    <p:sldId id="273" r:id="rId14"/>
    <p:sldId id="272" r:id="rId15"/>
    <p:sldId id="276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628775"/>
            <a:ext cx="709295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6449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pic>
        <p:nvPicPr>
          <p:cNvPr id="7172" name="Picture 4" descr="ST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661025"/>
            <a:ext cx="3960812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31/01/2017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13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5175"/>
            <a:ext cx="2286000" cy="554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5175"/>
            <a:ext cx="6705600" cy="554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31/01/2017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22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31/01/2017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13776"/>
            <a:ext cx="1955874" cy="1013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8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31/01/2017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83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16113"/>
            <a:ext cx="44958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4958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31/01/2017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68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31/01/2017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91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31/01/2017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43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31/01/2017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12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31/01/2017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129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B75A0A-D6CF-479A-987C-BF99BBC4C5E1}" type="datetimeFigureOut">
              <a:rPr lang="en-GB" smtClean="0"/>
              <a:t>31/01/2017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70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63938" y="765175"/>
            <a:ext cx="5410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916113"/>
            <a:ext cx="914400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760" y="6381750"/>
            <a:ext cx="394617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solidFill>
                  <a:srgbClr val="3366CC"/>
                </a:solidFill>
              </a:defRPr>
            </a:lvl1pPr>
          </a:lstStyle>
          <a:p>
            <a:r>
              <a:rPr lang="en-US" dirty="0" smtClean="0"/>
              <a:t>http://www.gridpp.ac.uk/wiki/Grid_Storage</a:t>
            </a:r>
            <a:endParaRPr lang="en-GB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400">
                <a:solidFill>
                  <a:srgbClr val="333399"/>
                </a:solidFill>
              </a:defRPr>
            </a:lvl1pPr>
          </a:lstStyle>
          <a:p>
            <a:fld id="{7FB75A0A-D6CF-479A-987C-BF99BBC4C5E1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516688" y="6394450"/>
            <a:ext cx="2627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en-US" sz="1200" dirty="0" err="1" smtClean="0">
                <a:solidFill>
                  <a:srgbClr val="009999"/>
                </a:solidFill>
              </a:rPr>
              <a:t>GridPP</a:t>
            </a:r>
            <a:r>
              <a:rPr lang="en-GB" altLang="en-US" sz="1200" baseline="0" dirty="0" smtClean="0">
                <a:solidFill>
                  <a:srgbClr val="009999"/>
                </a:solidFill>
              </a:rPr>
              <a:t> Storage and Data Management Group</a:t>
            </a:r>
            <a:endParaRPr lang="en-GB" altLang="en-US" sz="1200" dirty="0">
              <a:solidFill>
                <a:srgbClr val="009999"/>
              </a:solidFill>
            </a:endParaRP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66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66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366FF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666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646936"/>
            <a:ext cx="3643880" cy="1888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UK e-Science CA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1752600"/>
          </a:xfrm>
        </p:spPr>
        <p:txBody>
          <a:bodyPr/>
          <a:lstStyle/>
          <a:p>
            <a:r>
              <a:rPr lang="en-US" dirty="0" smtClean="0"/>
              <a:t>J Jensen, STFC</a:t>
            </a:r>
          </a:p>
          <a:p>
            <a:r>
              <a:rPr lang="en-US" dirty="0" smtClean="0"/>
              <a:t>31 Jan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5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0. </a:t>
            </a:r>
            <a:r>
              <a:rPr lang="en-US" dirty="0" err="1" smtClean="0"/>
              <a:t>Proj</a:t>
            </a:r>
            <a:r>
              <a:rPr lang="en-US" dirty="0" smtClean="0"/>
              <a:t>. </a:t>
            </a:r>
            <a:r>
              <a:rPr lang="en-US" dirty="0" err="1" smtClean="0"/>
              <a:t>mgmt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 </a:t>
            </a:r>
            <a:r>
              <a:rPr lang="en-US" dirty="0" err="1" smtClean="0"/>
              <a:t>mgmt</a:t>
            </a:r>
            <a:r>
              <a:rPr lang="en-US" dirty="0" smtClean="0"/>
              <a:t> pilots</a:t>
            </a:r>
          </a:p>
          <a:p>
            <a:pPr marL="914400" lvl="1" indent="-514350"/>
            <a:r>
              <a:rPr lang="en-US" dirty="0" smtClean="0"/>
              <a:t>Assent</a:t>
            </a:r>
            <a:r>
              <a:rPr lang="en-US" smtClean="0"/>
              <a:t>, IdP, 2-factor </a:t>
            </a:r>
            <a:r>
              <a:rPr lang="en-US" dirty="0" smtClean="0"/>
              <a:t>for </a:t>
            </a:r>
            <a:r>
              <a:rPr lang="en-US" dirty="0" err="1" smtClean="0"/>
              <a:t>eMedLab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SAFE deployment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Integration</a:t>
            </a:r>
          </a:p>
          <a:p>
            <a:pPr marL="914400" lvl="1" indent="-514350"/>
            <a:r>
              <a:rPr lang="en-US" dirty="0" smtClean="0"/>
              <a:t>VO/Assent (e.g. VOMS),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Assent-X.509 (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GridPP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Docs &amp;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writeups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914400" lvl="1" indent="-514350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Architecture, business case</a:t>
            </a:r>
          </a:p>
          <a:p>
            <a:pPr marL="514350" indent="-514350"/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3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GridPP</a:t>
            </a:r>
            <a:r>
              <a:rPr lang="en-US" dirty="0" smtClean="0"/>
              <a:t> and STFC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It was agreed that STFC should fulfill </a:t>
            </a:r>
            <a:r>
              <a:rPr lang="en-US" sz="2800" dirty="0" err="1" smtClean="0"/>
              <a:t>GridPP’s</a:t>
            </a:r>
            <a:r>
              <a:rPr lang="en-US" sz="2800" dirty="0" smtClean="0"/>
              <a:t> obligations in AAAI pathfinder</a:t>
            </a:r>
          </a:p>
          <a:p>
            <a:pPr lvl="1"/>
            <a:r>
              <a:rPr lang="en-US" sz="2400" dirty="0" smtClean="0"/>
              <a:t>STFC is a member of Assent</a:t>
            </a:r>
            <a:endParaRPr lang="en-GB" sz="2400" dirty="0"/>
          </a:p>
          <a:p>
            <a:pPr lvl="1"/>
            <a:r>
              <a:rPr lang="en-US" sz="2400" dirty="0" smtClean="0"/>
              <a:t>STFC already has a Moonshot infrastructure, connected to Assent</a:t>
            </a:r>
          </a:p>
          <a:p>
            <a:pPr lvl="2"/>
            <a:r>
              <a:rPr lang="en-US" sz="2000" dirty="0" smtClean="0"/>
              <a:t>One IdP connected to site AD; one SP (=</a:t>
            </a:r>
            <a:r>
              <a:rPr lang="en-US" sz="2000" dirty="0" err="1" smtClean="0"/>
              <a:t>ssh</a:t>
            </a:r>
            <a:r>
              <a:rPr lang="en-US" sz="2000" dirty="0" smtClean="0"/>
              <a:t>) connecting to SCARF cluster (working on more stuff)</a:t>
            </a:r>
          </a:p>
          <a:p>
            <a:pPr lvl="1"/>
            <a:r>
              <a:rPr lang="en-US" sz="2400" dirty="0" smtClean="0"/>
              <a:t>UK e-Science CA, HSMs, </a:t>
            </a:r>
            <a:r>
              <a:rPr lang="en-US" sz="2400" dirty="0"/>
              <a:t>(</a:t>
            </a:r>
            <a:r>
              <a:rPr lang="en-US" sz="2400" dirty="0" err="1"/>
              <a:t>RCauth</a:t>
            </a:r>
            <a:r>
              <a:rPr lang="en-US" sz="2400" dirty="0"/>
              <a:t>?) </a:t>
            </a:r>
            <a:r>
              <a:rPr lang="en-US" sz="2400" dirty="0" smtClean="0"/>
              <a:t>for interoperation</a:t>
            </a:r>
          </a:p>
          <a:p>
            <a:pPr lvl="1"/>
            <a:r>
              <a:rPr lang="en-US" sz="2400" dirty="0" smtClean="0"/>
              <a:t>2.83 Months of effort – Suleman Tariq (Moonshot sysadmin)</a:t>
            </a:r>
          </a:p>
          <a:p>
            <a:pPr lvl="1"/>
            <a:r>
              <a:rPr lang="en-US" sz="2400" dirty="0" smtClean="0"/>
              <a:t>Starting April 2017</a:t>
            </a:r>
          </a:p>
        </p:txBody>
      </p:sp>
    </p:spTree>
    <p:extLst>
      <p:ext uri="{BB962C8B-B14F-4D97-AF65-F5344CB8AC3E}">
        <p14:creationId xmlns:p14="http://schemas.microsoft.com/office/powerpoint/2010/main" val="158700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392612"/>
          </a:xfrm>
        </p:spPr>
        <p:txBody>
          <a:bodyPr/>
          <a:lstStyle/>
          <a:p>
            <a:r>
              <a:rPr lang="en-US" sz="2800" dirty="0" err="1" smtClean="0"/>
              <a:t>GridPP</a:t>
            </a:r>
            <a:endParaRPr lang="en-US" sz="2800" dirty="0" smtClean="0"/>
          </a:p>
          <a:p>
            <a:pPr lvl="1"/>
            <a:r>
              <a:rPr lang="en-US" sz="2400" dirty="0" smtClean="0"/>
              <a:t>National HPC/data e-I, interoperating beyond WLCG (cf. </a:t>
            </a:r>
            <a:r>
              <a:rPr lang="en-US" sz="2400" dirty="0" err="1" smtClean="0"/>
              <a:t>DiRAC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Considerable expertise in policy </a:t>
            </a:r>
            <a:r>
              <a:rPr lang="en-US" sz="2400" dirty="0" err="1" smtClean="0"/>
              <a:t>harmonisation</a:t>
            </a:r>
            <a:r>
              <a:rPr lang="en-US" sz="2400" dirty="0" smtClean="0"/>
              <a:t> etc.</a:t>
            </a:r>
          </a:p>
          <a:p>
            <a:pPr lvl="1"/>
            <a:r>
              <a:rPr lang="en-US" sz="2400" dirty="0" smtClean="0"/>
              <a:t>No direct change to infra(?) – main drivers are LHC</a:t>
            </a:r>
          </a:p>
          <a:p>
            <a:r>
              <a:rPr lang="en-US" sz="2800" dirty="0" smtClean="0"/>
              <a:t>STFC</a:t>
            </a:r>
          </a:p>
          <a:p>
            <a:pPr lvl="1"/>
            <a:r>
              <a:rPr lang="en-US" sz="2400" dirty="0" smtClean="0"/>
              <a:t>Additional services for facilities’ users?</a:t>
            </a:r>
          </a:p>
          <a:p>
            <a:pPr lvl="1"/>
            <a:r>
              <a:rPr lang="en-US" sz="2400" dirty="0" smtClean="0"/>
              <a:t>Fed id =&gt; connecting via </a:t>
            </a:r>
            <a:r>
              <a:rPr lang="en-US" sz="2400" dirty="0" err="1" smtClean="0"/>
              <a:t>nat’l</a:t>
            </a:r>
            <a:r>
              <a:rPr lang="en-US" sz="2400" dirty="0" smtClean="0"/>
              <a:t> AAAI</a:t>
            </a:r>
          </a:p>
          <a:p>
            <a:r>
              <a:rPr lang="en-US" sz="2800" dirty="0" smtClean="0"/>
              <a:t>AARC</a:t>
            </a:r>
          </a:p>
          <a:p>
            <a:pPr lvl="1"/>
            <a:r>
              <a:rPr lang="en-GB" sz="2400" dirty="0" smtClean="0"/>
              <a:t>Pilot – connecting </a:t>
            </a:r>
            <a:r>
              <a:rPr lang="en-GB" sz="2400" dirty="0" smtClean="0"/>
              <a:t>infrastructures</a:t>
            </a:r>
          </a:p>
          <a:p>
            <a:r>
              <a:rPr lang="en-GB" sz="2800" dirty="0" smtClean="0"/>
              <a:t>Everybody - 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63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Certificates to Pathfinder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Aim for </a:t>
            </a:r>
            <a:r>
              <a:rPr lang="en-GB" sz="2800" i="1" dirty="0" smtClean="0"/>
              <a:t>full production use</a:t>
            </a:r>
            <a:r>
              <a:rPr lang="en-GB" sz="2800" dirty="0" smtClean="0"/>
              <a:t> of infrastructure</a:t>
            </a:r>
          </a:p>
          <a:p>
            <a:pPr lvl="1"/>
            <a:r>
              <a:rPr lang="en-GB" sz="2400" dirty="0" smtClean="0"/>
              <a:t>It’s a pilot, but no test </a:t>
            </a:r>
            <a:r>
              <a:rPr lang="en-GB" sz="2400" dirty="0" err="1" smtClean="0"/>
              <a:t>IdPs</a:t>
            </a:r>
            <a:endParaRPr lang="en-GB" sz="2400" dirty="0" smtClean="0"/>
          </a:p>
          <a:p>
            <a:r>
              <a:rPr lang="en-GB" sz="2800" dirty="0" smtClean="0"/>
              <a:t>Repurpose 2A to become a SLCS CA for Pathfinder</a:t>
            </a:r>
          </a:p>
          <a:p>
            <a:pPr lvl="1"/>
            <a:r>
              <a:rPr lang="en-GB" sz="2400" dirty="0" smtClean="0"/>
              <a:t>Originally intended for host</a:t>
            </a:r>
          </a:p>
          <a:p>
            <a:pPr lvl="1"/>
            <a:r>
              <a:rPr lang="en-GB" sz="2400" dirty="0" smtClean="0"/>
              <a:t>Currently no live certificates under 2A (needs rekey)</a:t>
            </a:r>
          </a:p>
          <a:p>
            <a:pPr lvl="1"/>
            <a:r>
              <a:rPr lang="en-GB" sz="2400" dirty="0" smtClean="0"/>
              <a:t>Use for duration of Pathfinder, e.g. till end of ‘17</a:t>
            </a:r>
          </a:p>
          <a:p>
            <a:r>
              <a:rPr lang="en-GB" sz="2800" dirty="0" smtClean="0"/>
              <a:t>Ensure </a:t>
            </a:r>
            <a:r>
              <a:rPr lang="en-GB" sz="2800" dirty="0" err="1" smtClean="0"/>
              <a:t>IdPs</a:t>
            </a:r>
            <a:r>
              <a:rPr lang="en-GB" sz="2800" dirty="0" smtClean="0"/>
              <a:t> can comply</a:t>
            </a:r>
          </a:p>
          <a:p>
            <a:pPr lvl="1"/>
            <a:r>
              <a:rPr lang="en-GB" sz="2400" dirty="0" smtClean="0"/>
              <a:t>Use of COI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1500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stuff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48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Infrastructure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old HSMs</a:t>
            </a:r>
          </a:p>
          <a:p>
            <a:pPr lvl="1"/>
            <a:r>
              <a:rPr lang="en-GB" dirty="0" smtClean="0"/>
              <a:t>One holds 2A, the other (oldest) 2B</a:t>
            </a:r>
          </a:p>
          <a:p>
            <a:r>
              <a:rPr lang="en-GB" dirty="0" smtClean="0"/>
              <a:t>Two new HSMs</a:t>
            </a:r>
          </a:p>
          <a:p>
            <a:pPr lvl="1"/>
            <a:r>
              <a:rPr lang="en-GB" dirty="0" smtClean="0"/>
              <a:t>Both hold 2B</a:t>
            </a:r>
          </a:p>
          <a:p>
            <a:r>
              <a:rPr lang="en-GB" dirty="0" smtClean="0"/>
              <a:t>Could offer to host </a:t>
            </a:r>
            <a:r>
              <a:rPr lang="en-GB" dirty="0" err="1" smtClean="0"/>
              <a:t>RCauth</a:t>
            </a:r>
            <a:r>
              <a:rPr lang="en-GB" dirty="0" smtClean="0"/>
              <a:t> key</a:t>
            </a:r>
          </a:p>
          <a:p>
            <a:pPr lvl="1"/>
            <a:r>
              <a:rPr lang="en-GB" dirty="0" smtClean="0"/>
              <a:t>Signing only</a:t>
            </a:r>
          </a:p>
          <a:p>
            <a:pPr lvl="1"/>
            <a:r>
              <a:rPr lang="en-GB" dirty="0" smtClean="0"/>
              <a:t>As a redundant/performant signing service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3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CPS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update for boundary cases</a:t>
            </a:r>
          </a:p>
          <a:p>
            <a:r>
              <a:rPr lang="en-GB" dirty="0" smtClean="0"/>
              <a:t>Identification of attributes</a:t>
            </a:r>
          </a:p>
          <a:p>
            <a:pPr lvl="1"/>
            <a:r>
              <a:rPr lang="en-GB" dirty="0" smtClean="0"/>
              <a:t>Identity check – clarify video renewal?</a:t>
            </a:r>
          </a:p>
          <a:p>
            <a:pPr lvl="1"/>
            <a:r>
              <a:rPr lang="en-GB" dirty="0" smtClean="0"/>
              <a:t>CCRs</a:t>
            </a:r>
          </a:p>
          <a:p>
            <a:r>
              <a:rPr lang="en-GB" dirty="0" smtClean="0"/>
              <a:t>Process for setting up RAs (handover)</a:t>
            </a:r>
          </a:p>
          <a:p>
            <a:r>
              <a:rPr lang="en-GB" dirty="0" smtClean="0"/>
              <a:t>Hosts</a:t>
            </a:r>
          </a:p>
          <a:p>
            <a:pPr lvl="1"/>
            <a:r>
              <a:rPr lang="en-GB" dirty="0" smtClean="0"/>
              <a:t>Host certificates for IP addresses, multi-SAN</a:t>
            </a:r>
          </a:p>
          <a:p>
            <a:pPr lvl="1"/>
            <a:r>
              <a:rPr lang="en-GB" dirty="0"/>
              <a:t>Certificates to cloud </a:t>
            </a:r>
            <a:r>
              <a:rPr lang="en-GB" dirty="0" smtClean="0"/>
              <a:t>hosts</a:t>
            </a:r>
          </a:p>
          <a:p>
            <a:pPr lvl="1"/>
            <a:r>
              <a:rPr lang="en-GB" dirty="0" smtClean="0"/>
              <a:t>Policy for wildcard certs (instead of editing)</a:t>
            </a:r>
          </a:p>
        </p:txBody>
      </p:sp>
    </p:spTree>
    <p:extLst>
      <p:ext uri="{BB962C8B-B14F-4D97-AF65-F5344CB8AC3E}">
        <p14:creationId xmlns:p14="http://schemas.microsoft.com/office/powerpoint/2010/main" val="218437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JCS – renewed</a:t>
            </a:r>
          </a:p>
          <a:p>
            <a:pPr lvl="1"/>
            <a:r>
              <a:rPr lang="en-GB" dirty="0" smtClean="0"/>
              <a:t>No further progress at this stage</a:t>
            </a:r>
          </a:p>
          <a:p>
            <a:r>
              <a:rPr lang="en-GB" dirty="0" smtClean="0"/>
              <a:t>SHA2</a:t>
            </a:r>
          </a:p>
          <a:p>
            <a:pPr lvl="1"/>
            <a:r>
              <a:rPr lang="en-GB" dirty="0" smtClean="0"/>
              <a:t>Should still be done (getting alerts for SHA1)</a:t>
            </a:r>
          </a:p>
          <a:p>
            <a:pPr lvl="1"/>
            <a:r>
              <a:rPr lang="en-GB" dirty="0" smtClean="0"/>
              <a:t>As you know, needs to rekey root</a:t>
            </a:r>
          </a:p>
          <a:p>
            <a:pPr lvl="1"/>
            <a:r>
              <a:rPr lang="en-GB" dirty="0" smtClean="0"/>
              <a:t>Re-engineer DR</a:t>
            </a:r>
          </a:p>
          <a:p>
            <a:pPr lvl="2"/>
            <a:r>
              <a:rPr lang="en-GB" dirty="0" smtClean="0"/>
              <a:t>Management, ROBAB, long-lived CRL</a:t>
            </a:r>
          </a:p>
          <a:p>
            <a:pPr lvl="2"/>
            <a:r>
              <a:rPr lang="en-GB" dirty="0" smtClean="0"/>
              <a:t>Old HSMs are </a:t>
            </a:r>
            <a:r>
              <a:rPr lang="en-GB" smtClean="0"/>
              <a:t>outside </a:t>
            </a:r>
            <a:r>
              <a:rPr lang="en-GB" smtClean="0"/>
              <a:t>warranty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19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Pathfinder</a:t>
            </a:r>
          </a:p>
          <a:p>
            <a:r>
              <a:rPr lang="en-GB" dirty="0" smtClean="0"/>
              <a:t>Immediate Future of UK e-Science CA certs</a:t>
            </a:r>
          </a:p>
          <a:p>
            <a:pPr lvl="1"/>
            <a:r>
              <a:rPr lang="en-GB" dirty="0" smtClean="0"/>
              <a:t>Incl. SHA2</a:t>
            </a:r>
          </a:p>
          <a:p>
            <a:r>
              <a:rPr lang="en-GB" dirty="0" smtClean="0"/>
              <a:t>Other </a:t>
            </a:r>
            <a:r>
              <a:rPr lang="en-GB" dirty="0" err="1" smtClean="0"/>
              <a:t>todos</a:t>
            </a:r>
            <a:endParaRPr lang="en-GB" dirty="0" smtClean="0"/>
          </a:p>
          <a:p>
            <a:pPr lvl="1"/>
            <a:r>
              <a:rPr lang="en-GB" dirty="0" smtClean="0"/>
              <a:t>TACAR, JCS,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0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AAAI Pathfinder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6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national infrastructure </a:t>
            </a:r>
            <a:r>
              <a:rPr lang="en-US" i="1" dirty="0" smtClean="0"/>
              <a:t>pilot</a:t>
            </a:r>
            <a:r>
              <a:rPr lang="en-US" dirty="0" smtClean="0"/>
              <a:t> for authentication, </a:t>
            </a:r>
            <a:r>
              <a:rPr lang="en-US" dirty="0" err="1" smtClean="0"/>
              <a:t>authorisation</a:t>
            </a:r>
            <a:r>
              <a:rPr lang="en-US" dirty="0" smtClean="0"/>
              <a:t>, and accounting</a:t>
            </a:r>
          </a:p>
          <a:p>
            <a:r>
              <a:rPr lang="en-US" dirty="0" smtClean="0"/>
              <a:t>RC funded (</a:t>
            </a:r>
            <a:r>
              <a:rPr lang="en-US" dirty="0" smtClean="0"/>
              <a:t>EPSRC)</a:t>
            </a:r>
            <a:endParaRPr lang="en-US" dirty="0" smtClean="0"/>
          </a:p>
          <a:p>
            <a:r>
              <a:rPr lang="en-US" dirty="0" smtClean="0"/>
              <a:t>Partners:</a:t>
            </a:r>
          </a:p>
          <a:p>
            <a:pPr lvl="1"/>
            <a:r>
              <a:rPr lang="en-US" dirty="0" smtClean="0"/>
              <a:t>EPCC, UCL, JISC, </a:t>
            </a:r>
            <a:r>
              <a:rPr lang="en-US" dirty="0" err="1" smtClean="0"/>
              <a:t>eMedLab</a:t>
            </a:r>
            <a:r>
              <a:rPr lang="en-US" dirty="0" smtClean="0"/>
              <a:t> (= Crick/UCL), Farr, ARC (= Oxford), </a:t>
            </a:r>
            <a:r>
              <a:rPr lang="en-US" dirty="0" err="1" smtClean="0"/>
              <a:t>DiRAC</a:t>
            </a:r>
            <a:r>
              <a:rPr lang="en-US" dirty="0" smtClean="0"/>
              <a:t> (</a:t>
            </a:r>
            <a:r>
              <a:rPr lang="en-US" dirty="0" err="1" smtClean="0"/>
              <a:t>UCL+Durham</a:t>
            </a:r>
            <a:r>
              <a:rPr lang="en-US" dirty="0" smtClean="0"/>
              <a:t>), GridPP, N8 (Leeds)</a:t>
            </a:r>
          </a:p>
          <a:p>
            <a:r>
              <a:rPr lang="en-US" dirty="0" smtClean="0"/>
              <a:t>Budget</a:t>
            </a:r>
          </a:p>
          <a:p>
            <a:pPr lvl="1"/>
            <a:r>
              <a:rPr lang="en-US" dirty="0" smtClean="0"/>
              <a:t>£215K, 10 months, start date Oct ‘16</a:t>
            </a:r>
          </a:p>
        </p:txBody>
      </p:sp>
    </p:spTree>
    <p:extLst>
      <p:ext uri="{BB962C8B-B14F-4D97-AF65-F5344CB8AC3E}">
        <p14:creationId xmlns:p14="http://schemas.microsoft.com/office/powerpoint/2010/main" val="12352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Bkg</a:t>
            </a:r>
            <a:r>
              <a:rPr lang="en-US" dirty="0" smtClean="0"/>
              <a:t> -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Moonshot</a:t>
            </a:r>
          </a:p>
          <a:p>
            <a:pPr lvl="1"/>
            <a:r>
              <a:rPr lang="en-US" sz="2400" dirty="0" smtClean="0"/>
              <a:t>JISC-led activity (+ CESNET, Painless)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 err="1" smtClean="0"/>
              <a:t>eduRoam</a:t>
            </a:r>
            <a:r>
              <a:rPr lang="en-US" sz="2400" dirty="0"/>
              <a:t> </a:t>
            </a:r>
            <a:r>
              <a:rPr lang="en-US" sz="2400" dirty="0" smtClean="0"/>
              <a:t>for higher level resources (e.g. </a:t>
            </a:r>
            <a:r>
              <a:rPr lang="en-US" sz="2400" dirty="0" err="1" smtClean="0"/>
              <a:t>ssh</a:t>
            </a:r>
            <a:r>
              <a:rPr lang="en-US" sz="2400" dirty="0" smtClean="0"/>
              <a:t>, web)”</a:t>
            </a:r>
          </a:p>
          <a:p>
            <a:pPr lvl="1"/>
            <a:r>
              <a:rPr lang="en-US" sz="2400" dirty="0" smtClean="0"/>
              <a:t>Production service in Assent (www.jisc.ac.uk/assent)</a:t>
            </a:r>
          </a:p>
          <a:p>
            <a:pPr lvl="1"/>
            <a:r>
              <a:rPr lang="en-US" sz="2400" dirty="0" smtClean="0"/>
              <a:t>Open Source implementation, IETF standard (ABFAB-WG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Non-web (and web) Access to services</a:t>
            </a:r>
          </a:p>
          <a:p>
            <a:pPr lvl="1"/>
            <a:r>
              <a:rPr lang="en-US" sz="2400" dirty="0" err="1" smtClean="0"/>
              <a:t>ssh</a:t>
            </a:r>
            <a:r>
              <a:rPr lang="en-US" sz="2400" dirty="0" smtClean="0"/>
              <a:t>, http, </a:t>
            </a:r>
            <a:r>
              <a:rPr lang="en-US" sz="2400" dirty="0" err="1" smtClean="0"/>
              <a:t>MyProxy</a:t>
            </a:r>
            <a:r>
              <a:rPr lang="en-US" sz="2400" dirty="0" smtClean="0"/>
              <a:t>, etc.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4792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Bkg</a:t>
            </a:r>
            <a:r>
              <a:rPr lang="en-GB" dirty="0" smtClean="0"/>
              <a:t> -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Moonshot</a:t>
            </a:r>
            <a:endParaRPr lang="en-GB" dirty="0" smtClean="0"/>
          </a:p>
          <a:p>
            <a:pPr lvl="1"/>
            <a:r>
              <a:rPr lang="en-US" dirty="0"/>
              <a:t>Server side</a:t>
            </a:r>
          </a:p>
          <a:p>
            <a:pPr lvl="2"/>
            <a:r>
              <a:rPr lang="en-US" dirty="0" err="1"/>
              <a:t>ssh</a:t>
            </a:r>
            <a:r>
              <a:rPr lang="en-US" dirty="0"/>
              <a:t>, Apache, </a:t>
            </a:r>
            <a:r>
              <a:rPr lang="en-US" dirty="0" err="1"/>
              <a:t>MyProxy</a:t>
            </a:r>
            <a:r>
              <a:rPr lang="en-US" dirty="0"/>
              <a:t>, (in theory anything that uses GSSAPI, RFC 2743)</a:t>
            </a:r>
          </a:p>
          <a:p>
            <a:pPr lvl="1"/>
            <a:r>
              <a:rPr lang="en-US" dirty="0"/>
              <a:t>Client side</a:t>
            </a:r>
          </a:p>
          <a:p>
            <a:pPr lvl="2"/>
            <a:r>
              <a:rPr lang="en-US" dirty="0"/>
              <a:t>Needs stuff installed - </a:t>
            </a:r>
          </a:p>
          <a:p>
            <a:pPr lvl="2"/>
            <a:r>
              <a:rPr lang="en-GB" dirty="0" smtClean="0"/>
              <a:t>Support for </a:t>
            </a:r>
            <a:r>
              <a:rPr lang="en-GB" dirty="0" err="1" smtClean="0"/>
              <a:t>Debian</a:t>
            </a:r>
            <a:r>
              <a:rPr lang="en-GB" dirty="0" smtClean="0"/>
              <a:t> 8, and {CentOS, RHEL, SL} {6,7}</a:t>
            </a:r>
          </a:p>
          <a:p>
            <a:pPr lvl="2"/>
            <a:r>
              <a:rPr lang="en-GB" dirty="0" smtClean="0"/>
              <a:t>Support for (some) </a:t>
            </a:r>
            <a:r>
              <a:rPr lang="en-GB" dirty="0" err="1" smtClean="0"/>
              <a:t>MacOSs</a:t>
            </a:r>
            <a:r>
              <a:rPr lang="en-GB" dirty="0" smtClean="0"/>
              <a:t> nearing completion</a:t>
            </a:r>
          </a:p>
          <a:p>
            <a:pPr lvl="1"/>
            <a:r>
              <a:rPr lang="en-GB" dirty="0" smtClean="0"/>
              <a:t>Federation</a:t>
            </a:r>
          </a:p>
          <a:p>
            <a:pPr lvl="2"/>
            <a:r>
              <a:rPr lang="en-GB" dirty="0" smtClean="0"/>
              <a:t>Needs a trust </a:t>
            </a:r>
            <a:r>
              <a:rPr lang="en-GB" dirty="0"/>
              <a:t>router (</a:t>
            </a:r>
            <a:r>
              <a:rPr lang="en-GB" dirty="0" smtClean="0"/>
              <a:t>à la </a:t>
            </a:r>
            <a:r>
              <a:rPr lang="en-GB" dirty="0" err="1" smtClean="0"/>
              <a:t>eduroam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00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Bkg</a:t>
            </a:r>
            <a:r>
              <a:rPr lang="en-GB" dirty="0" smtClean="0"/>
              <a:t> -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SAFE</a:t>
            </a:r>
          </a:p>
          <a:p>
            <a:pPr lvl="1"/>
            <a:r>
              <a:rPr lang="en-US" sz="2400" dirty="0"/>
              <a:t>Acct </a:t>
            </a:r>
            <a:r>
              <a:rPr lang="en-US" sz="2400" dirty="0" err="1"/>
              <a:t>mgmt</a:t>
            </a:r>
            <a:r>
              <a:rPr lang="en-US" sz="2400" dirty="0"/>
              <a:t> used by ARCHER, </a:t>
            </a:r>
            <a:r>
              <a:rPr lang="en-US" sz="2400" dirty="0" err="1"/>
              <a:t>DiRAC</a:t>
            </a:r>
            <a:r>
              <a:rPr lang="en-US" sz="2400" dirty="0"/>
              <a:t>, and </a:t>
            </a:r>
            <a:r>
              <a:rPr lang="en-US" sz="2400" dirty="0" err="1"/>
              <a:t>Hartree</a:t>
            </a:r>
            <a:endParaRPr lang="en-US" sz="2400" dirty="0"/>
          </a:p>
          <a:p>
            <a:pPr lvl="1"/>
            <a:r>
              <a:rPr lang="en-US" sz="2400" dirty="0"/>
              <a:t>Developed at EPCC</a:t>
            </a:r>
          </a:p>
          <a:p>
            <a:pPr lvl="1"/>
            <a:r>
              <a:rPr lang="en-US" sz="2400" dirty="0" smtClean="0"/>
              <a:t>Partially open source - </a:t>
            </a:r>
            <a:endParaRPr lang="en-US" sz="2400" dirty="0"/>
          </a:p>
          <a:p>
            <a:r>
              <a:rPr lang="en-US" sz="2800" dirty="0"/>
              <a:t>SAFE-SHARE</a:t>
            </a:r>
          </a:p>
          <a:p>
            <a:pPr lvl="1"/>
            <a:r>
              <a:rPr lang="en-GB" sz="2400" dirty="0" smtClean="0"/>
              <a:t>JISC funded</a:t>
            </a:r>
          </a:p>
          <a:p>
            <a:pPr lvl="1"/>
            <a:r>
              <a:rPr lang="en-GB" sz="2400" dirty="0" smtClean="0"/>
              <a:t>HAN </a:t>
            </a:r>
            <a:r>
              <a:rPr lang="en-GB" sz="2400" dirty="0"/>
              <a:t>– High Assurance Network</a:t>
            </a:r>
          </a:p>
          <a:p>
            <a:pPr lvl="1"/>
            <a:r>
              <a:rPr lang="en-US" sz="2400" dirty="0" smtClean="0"/>
              <a:t>HAN for medical/</a:t>
            </a:r>
            <a:r>
              <a:rPr lang="en-US" sz="2400" dirty="0" err="1" smtClean="0"/>
              <a:t>biosci</a:t>
            </a:r>
            <a:r>
              <a:rPr lang="en-US" sz="2400" dirty="0" smtClean="0"/>
              <a:t> (Farr, MRC) and for admin data (ADRN)</a:t>
            </a:r>
            <a:endParaRPr lang="en-US" sz="2400" dirty="0"/>
          </a:p>
          <a:p>
            <a:pPr lvl="1"/>
            <a:r>
              <a:rPr lang="en-GB" sz="2400" dirty="0" smtClean="0"/>
              <a:t>AAAI for </a:t>
            </a:r>
            <a:r>
              <a:rPr lang="en-GB" sz="2400" dirty="0" err="1" smtClean="0"/>
              <a:t>eMedLab</a:t>
            </a:r>
            <a:r>
              <a:rPr lang="en-GB" sz="2400" dirty="0" smtClean="0"/>
              <a:t>, Cloud Infra for </a:t>
            </a:r>
            <a:r>
              <a:rPr lang="en-GB" sz="2400" dirty="0" err="1" smtClean="0"/>
              <a:t>Microb</a:t>
            </a:r>
            <a:r>
              <a:rPr lang="en-GB" sz="2400" dirty="0" smtClean="0"/>
              <a:t>. Gen. (CLIMB)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1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Goals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Link stuff together to provide account management, authentication, authorisation, and accounting</a:t>
            </a:r>
          </a:p>
          <a:p>
            <a:r>
              <a:rPr lang="en-GB" dirty="0" smtClean="0"/>
              <a:t>Pilot demonstrator for user communities</a:t>
            </a:r>
          </a:p>
          <a:p>
            <a:pPr lvl="1"/>
            <a:r>
              <a:rPr lang="en-GB" dirty="0" smtClean="0"/>
              <a:t>EPSR, MR</a:t>
            </a:r>
          </a:p>
          <a:p>
            <a:pPr lvl="1"/>
            <a:r>
              <a:rPr lang="en-GB" dirty="0" smtClean="0"/>
              <a:t>HEI service delivery</a:t>
            </a:r>
          </a:p>
          <a:p>
            <a:pPr lvl="1"/>
            <a:r>
              <a:rPr lang="en-GB" dirty="0" smtClean="0"/>
              <a:t>Connecting to other </a:t>
            </a:r>
            <a:r>
              <a:rPr lang="en-GB" dirty="0" err="1" smtClean="0"/>
              <a:t>einfra</a:t>
            </a:r>
            <a:r>
              <a:rPr lang="en-GB" dirty="0" smtClean="0"/>
              <a:t> (internationally) (via a X.509 SLCS)</a:t>
            </a:r>
          </a:p>
        </p:txBody>
      </p:sp>
    </p:spTree>
    <p:extLst>
      <p:ext uri="{BB962C8B-B14F-4D97-AF65-F5344CB8AC3E}">
        <p14:creationId xmlns:p14="http://schemas.microsoft.com/office/powerpoint/2010/main" val="39749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Deliverables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pilot AAAI across </a:t>
            </a:r>
            <a:r>
              <a:rPr lang="en-US" dirty="0" err="1" smtClean="0"/>
              <a:t>xple</a:t>
            </a:r>
            <a:r>
              <a:rPr lang="en-US" dirty="0" smtClean="0"/>
              <a:t> sites</a:t>
            </a:r>
          </a:p>
          <a:p>
            <a:pPr lvl="1"/>
            <a:r>
              <a:rPr lang="en-US" dirty="0" smtClean="0"/>
              <a:t>ARC, N8, </a:t>
            </a:r>
            <a:r>
              <a:rPr lang="en-US" dirty="0" err="1" smtClean="0"/>
              <a:t>DiRAC</a:t>
            </a:r>
            <a:r>
              <a:rPr lang="en-US" dirty="0" smtClean="0"/>
              <a:t>, </a:t>
            </a:r>
            <a:r>
              <a:rPr lang="en-US" dirty="0" err="1" smtClean="0"/>
              <a:t>eMedLab</a:t>
            </a:r>
            <a:endParaRPr lang="en-US" dirty="0" smtClean="0"/>
          </a:p>
          <a:p>
            <a:r>
              <a:rPr lang="en-US" dirty="0" smtClean="0"/>
              <a:t>Interoperability</a:t>
            </a:r>
          </a:p>
          <a:p>
            <a:pPr lvl="1"/>
            <a:r>
              <a:rPr lang="en-US" dirty="0" smtClean="0"/>
              <a:t>WLCG, ELIXIR, EUDAT, PRACE, EGI</a:t>
            </a:r>
          </a:p>
          <a:p>
            <a:pPr lvl="1"/>
            <a:r>
              <a:rPr lang="en-US" dirty="0" smtClean="0"/>
              <a:t>GridPP, of course!</a:t>
            </a:r>
          </a:p>
          <a:p>
            <a:r>
              <a:rPr lang="en-US" dirty="0" smtClean="0"/>
              <a:t>Future directions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4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GridPP2_talks">
  <a:themeElements>
    <a:clrScheme name="newGridPP2_talks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newGridPP2_talk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rgbClr val="3366FF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rgbClr val="3366FF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newGridPP2_talk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GridPP2_talk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GridPP2_talk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CIP</Template>
  <TotalTime>743</TotalTime>
  <Words>693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newGridPP2_talks</vt:lpstr>
      <vt:lpstr>UK e-Science CA Update</vt:lpstr>
      <vt:lpstr>ToC</vt:lpstr>
      <vt:lpstr>AAAI Pathfinder</vt:lpstr>
      <vt:lpstr>Executive Summary</vt:lpstr>
      <vt:lpstr>Bkg - Technology</vt:lpstr>
      <vt:lpstr>Bkg - Technology</vt:lpstr>
      <vt:lpstr>Bkg - Technology</vt:lpstr>
      <vt:lpstr>Project Goals</vt:lpstr>
      <vt:lpstr>Main Deliverables</vt:lpstr>
      <vt:lpstr>WP details</vt:lpstr>
      <vt:lpstr>GridPP and STFC</vt:lpstr>
      <vt:lpstr>Opportunities</vt:lpstr>
      <vt:lpstr>Certificates to Pathfinder</vt:lpstr>
      <vt:lpstr>Other stuff</vt:lpstr>
      <vt:lpstr>Infrastructure</vt:lpstr>
      <vt:lpstr>CPS</vt:lpstr>
      <vt:lpstr>Other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and Data Management in GridPP</dc:title>
  <dc:creator>Jensen, Jens (STFC,RAL,SC)</dc:creator>
  <cp:lastModifiedBy>Jensen, Jens (STFC,RAL,SC)</cp:lastModifiedBy>
  <cp:revision>34</cp:revision>
  <dcterms:created xsi:type="dcterms:W3CDTF">2014-12-01T13:05:32Z</dcterms:created>
  <dcterms:modified xsi:type="dcterms:W3CDTF">2017-01-31T09:55:25Z</dcterms:modified>
</cp:coreProperties>
</file>