
<file path=[Content_Types].xml><?xml version="1.0" encoding="utf-8"?>
<Types xmlns="http://schemas.openxmlformats.org/package/2006/content-types">
  <Default Extension="png" ContentType="image/png"/>
  <Default Extension="rels" ContentType="application/vnd.openxmlformats-package.relationships+xml"/>
  <Default Extension="xml" ContentType="application/xml"/>
  <Default Extension="tiff" ContentType="image/tiff"/>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slides/slide72.xml" ContentType="application/vnd.openxmlformats-officedocument.presentationml.slide+xml"/>
  <Override PartName="/ppt/slides/slide73.xml" ContentType="application/vnd.openxmlformats-officedocument.presentationml.slide+xml"/>
  <Override PartName="/ppt/slides/slide74.xml" ContentType="application/vnd.openxmlformats-officedocument.presentationml.slide+xml"/>
  <Override PartName="/ppt/slides/slide75.xml" ContentType="application/vnd.openxmlformats-officedocument.presentationml.slide+xml"/>
  <Override PartName="/ppt/slides/slide76.xml" ContentType="application/vnd.openxmlformats-officedocument.presentationml.slide+xml"/>
  <Override PartName="/ppt/slides/slide77.xml" ContentType="application/vnd.openxmlformats-officedocument.presentationml.slide+xml"/>
  <Override PartName="/ppt/slides/slide78.xml" ContentType="application/vnd.openxmlformats-officedocument.presentationml.slide+xml"/>
  <Override PartName="/ppt/slides/slide79.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theme/theme2.xml" ContentType="application/vnd.openxmlformats-officedocument.theme+xml"/>
  <Override PartName="/ppt/slideLayouts/slideLayout23.xml" ContentType="application/vnd.openxmlformats-officedocument.presentationml.slideLayout+xml"/>
  <Override PartName="/ppt/theme/theme3.xml" ContentType="application/vnd.openxmlformats-officedocument.theme+xml"/>
  <Override PartName="/ppt/theme/theme4.xml" ContentType="application/vnd.openxmlformats-officedocument.theme+xml"/>
  <Override PartName="/ppt/theme/theme5.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804" r:id="rId1"/>
    <p:sldMasterId id="2147483816" r:id="rId2"/>
    <p:sldMasterId id="2147483828" r:id="rId3"/>
  </p:sldMasterIdLst>
  <p:notesMasterIdLst>
    <p:notesMasterId r:id="rId83"/>
  </p:notesMasterIdLst>
  <p:handoutMasterIdLst>
    <p:handoutMasterId r:id="rId84"/>
  </p:handoutMasterIdLst>
  <p:sldIdLst>
    <p:sldId id="926" r:id="rId4"/>
    <p:sldId id="879" r:id="rId5"/>
    <p:sldId id="935" r:id="rId6"/>
    <p:sldId id="810" r:id="rId7"/>
    <p:sldId id="809" r:id="rId8"/>
    <p:sldId id="758" r:id="rId9"/>
    <p:sldId id="827" r:id="rId10"/>
    <p:sldId id="826" r:id="rId11"/>
    <p:sldId id="828" r:id="rId12"/>
    <p:sldId id="846" r:id="rId13"/>
    <p:sldId id="927" r:id="rId14"/>
    <p:sldId id="347" r:id="rId15"/>
    <p:sldId id="348" r:id="rId16"/>
    <p:sldId id="931" r:id="rId17"/>
    <p:sldId id="928" r:id="rId18"/>
    <p:sldId id="932" r:id="rId19"/>
    <p:sldId id="929" r:id="rId20"/>
    <p:sldId id="930" r:id="rId21"/>
    <p:sldId id="936" r:id="rId22"/>
    <p:sldId id="760" r:id="rId23"/>
    <p:sldId id="761" r:id="rId24"/>
    <p:sldId id="830" r:id="rId25"/>
    <p:sldId id="812" r:id="rId26"/>
    <p:sldId id="813" r:id="rId27"/>
    <p:sldId id="814" r:id="rId28"/>
    <p:sldId id="815" r:id="rId29"/>
    <p:sldId id="816" r:id="rId30"/>
    <p:sldId id="817" r:id="rId31"/>
    <p:sldId id="806" r:id="rId32"/>
    <p:sldId id="866" r:id="rId33"/>
    <p:sldId id="829" r:id="rId34"/>
    <p:sldId id="718" r:id="rId35"/>
    <p:sldId id="719" r:id="rId36"/>
    <p:sldId id="762" r:id="rId37"/>
    <p:sldId id="763" r:id="rId38"/>
    <p:sldId id="867" r:id="rId39"/>
    <p:sldId id="937" r:id="rId40"/>
    <p:sldId id="919" r:id="rId41"/>
    <p:sldId id="920" r:id="rId42"/>
    <p:sldId id="938" r:id="rId43"/>
    <p:sldId id="769" r:id="rId44"/>
    <p:sldId id="692" r:id="rId45"/>
    <p:sldId id="689" r:id="rId46"/>
    <p:sldId id="933" r:id="rId47"/>
    <p:sldId id="934" r:id="rId48"/>
    <p:sldId id="766" r:id="rId49"/>
    <p:sldId id="770" r:id="rId50"/>
    <p:sldId id="771" r:id="rId51"/>
    <p:sldId id="793" r:id="rId52"/>
    <p:sldId id="772" r:id="rId53"/>
    <p:sldId id="775" r:id="rId54"/>
    <p:sldId id="841" r:id="rId55"/>
    <p:sldId id="842" r:id="rId56"/>
    <p:sldId id="838" r:id="rId57"/>
    <p:sldId id="839" r:id="rId58"/>
    <p:sldId id="843" r:id="rId59"/>
    <p:sldId id="939" r:id="rId60"/>
    <p:sldId id="855" r:id="rId61"/>
    <p:sldId id="844" r:id="rId62"/>
    <p:sldId id="856" r:id="rId63"/>
    <p:sldId id="845" r:id="rId64"/>
    <p:sldId id="850" r:id="rId65"/>
    <p:sldId id="851" r:id="rId66"/>
    <p:sldId id="941" r:id="rId67"/>
    <p:sldId id="863" r:id="rId68"/>
    <p:sldId id="864" r:id="rId69"/>
    <p:sldId id="804" r:id="rId70"/>
    <p:sldId id="869" r:id="rId71"/>
    <p:sldId id="940" r:id="rId72"/>
    <p:sldId id="942" r:id="rId73"/>
    <p:sldId id="943" r:id="rId74"/>
    <p:sldId id="944" r:id="rId75"/>
    <p:sldId id="871" r:id="rId76"/>
    <p:sldId id="875" r:id="rId77"/>
    <p:sldId id="865" r:id="rId78"/>
    <p:sldId id="858" r:id="rId79"/>
    <p:sldId id="859" r:id="rId80"/>
    <p:sldId id="860" r:id="rId81"/>
    <p:sldId id="765" r:id="rId82"/>
  </p:sldIdLst>
  <p:sldSz cx="12192000" cy="6858000"/>
  <p:notesSz cx="6858000" cy="9144000"/>
  <p:defaultTextStyle>
    <a:defPPr>
      <a:defRPr lang="en-US"/>
    </a:defPPr>
    <a:lvl1pPr algn="l" rtl="0" eaLnBrk="0" fontAlgn="base" hangingPunct="0">
      <a:spcBef>
        <a:spcPct val="0"/>
      </a:spcBef>
      <a:spcAft>
        <a:spcPct val="0"/>
      </a:spcAft>
      <a:defRPr kern="1200">
        <a:solidFill>
          <a:schemeClr val="tx1"/>
        </a:solidFill>
        <a:latin typeface="Arial" charset="0"/>
        <a:ea typeface="+mn-ea"/>
        <a:cs typeface="+mn-cs"/>
      </a:defRPr>
    </a:lvl1pPr>
    <a:lvl2pPr marL="457200" algn="l" rtl="0" eaLnBrk="0" fontAlgn="base" hangingPunct="0">
      <a:spcBef>
        <a:spcPct val="0"/>
      </a:spcBef>
      <a:spcAft>
        <a:spcPct val="0"/>
      </a:spcAft>
      <a:defRPr kern="1200">
        <a:solidFill>
          <a:schemeClr val="tx1"/>
        </a:solidFill>
        <a:latin typeface="Arial" charset="0"/>
        <a:ea typeface="+mn-ea"/>
        <a:cs typeface="+mn-cs"/>
      </a:defRPr>
    </a:lvl2pPr>
    <a:lvl3pPr marL="914400" algn="l" rtl="0" eaLnBrk="0" fontAlgn="base" hangingPunct="0">
      <a:spcBef>
        <a:spcPct val="0"/>
      </a:spcBef>
      <a:spcAft>
        <a:spcPct val="0"/>
      </a:spcAft>
      <a:defRPr kern="1200">
        <a:solidFill>
          <a:schemeClr val="tx1"/>
        </a:solidFill>
        <a:latin typeface="Arial" charset="0"/>
        <a:ea typeface="+mn-ea"/>
        <a:cs typeface="+mn-cs"/>
      </a:defRPr>
    </a:lvl3pPr>
    <a:lvl4pPr marL="1371600" algn="l" rtl="0" eaLnBrk="0" fontAlgn="base" hangingPunct="0">
      <a:spcBef>
        <a:spcPct val="0"/>
      </a:spcBef>
      <a:spcAft>
        <a:spcPct val="0"/>
      </a:spcAft>
      <a:defRPr kern="1200">
        <a:solidFill>
          <a:schemeClr val="tx1"/>
        </a:solidFill>
        <a:latin typeface="Arial" charset="0"/>
        <a:ea typeface="+mn-ea"/>
        <a:cs typeface="+mn-cs"/>
      </a:defRPr>
    </a:lvl4pPr>
    <a:lvl5pPr marL="1828800" algn="l" rtl="0" eaLnBrk="0" fontAlgn="base" hangingPunct="0">
      <a:spcBef>
        <a:spcPct val="0"/>
      </a:spcBef>
      <a:spcAft>
        <a:spcPct val="0"/>
      </a:spcAft>
      <a:defRPr kern="1200">
        <a:solidFill>
          <a:schemeClr val="tx1"/>
        </a:solidFill>
        <a:latin typeface="Arial" charset="0"/>
        <a:ea typeface="+mn-ea"/>
        <a:cs typeface="+mn-cs"/>
      </a:defRPr>
    </a:lvl5pPr>
    <a:lvl6pPr marL="2286000" algn="l" defTabSz="914400" rtl="0" eaLnBrk="1" latinLnBrk="0" hangingPunct="1">
      <a:defRPr kern="1200">
        <a:solidFill>
          <a:schemeClr val="tx1"/>
        </a:solidFill>
        <a:latin typeface="Arial" charset="0"/>
        <a:ea typeface="+mn-ea"/>
        <a:cs typeface="+mn-cs"/>
      </a:defRPr>
    </a:lvl6pPr>
    <a:lvl7pPr marL="2743200" algn="l" defTabSz="914400" rtl="0" eaLnBrk="1" latinLnBrk="0" hangingPunct="1">
      <a:defRPr kern="1200">
        <a:solidFill>
          <a:schemeClr val="tx1"/>
        </a:solidFill>
        <a:latin typeface="Arial" charset="0"/>
        <a:ea typeface="+mn-ea"/>
        <a:cs typeface="+mn-cs"/>
      </a:defRPr>
    </a:lvl7pPr>
    <a:lvl8pPr marL="3200400" algn="l" defTabSz="914400" rtl="0" eaLnBrk="1" latinLnBrk="0" hangingPunct="1">
      <a:defRPr kern="1200">
        <a:solidFill>
          <a:schemeClr val="tx1"/>
        </a:solidFill>
        <a:latin typeface="Arial" charset="0"/>
        <a:ea typeface="+mn-ea"/>
        <a:cs typeface="+mn-cs"/>
      </a:defRPr>
    </a:lvl8pPr>
    <a:lvl9pPr marL="3657600" algn="l" defTabSz="914400" rtl="0" eaLnBrk="1" latinLnBrk="0" hangingPunct="1">
      <a:defRPr kern="1200">
        <a:solidFill>
          <a:schemeClr val="tx1"/>
        </a:solidFill>
        <a:latin typeface="Arial" charset="0"/>
        <a:ea typeface="+mn-ea"/>
        <a:cs typeface="+mn-cs"/>
      </a:defRPr>
    </a:lvl9pPr>
  </p:defaultTextStyle>
  <p:extLst>
    <p:ext uri="{EFAFB233-063F-42B5-8137-9DF3F51BA10A}">
      <p15:sldGuideLst xmlns:p15="http://schemas.microsoft.com/office/powerpoint/2012/main">
        <p15:guide id="1" orient="horz" pos="2160" userDrawn="1">
          <p15:clr>
            <a:srgbClr val="A4A3A4"/>
          </p15:clr>
        </p15:guide>
        <p15:guide id="2" pos="3840" userDrawn="1">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FF0000"/>
    <a:srgbClr val="FFA622"/>
    <a:srgbClr val="FFD579"/>
    <a:srgbClr val="0033CC"/>
    <a:srgbClr val="4E8F00"/>
    <a:srgbClr val="009051"/>
    <a:srgbClr val="00CC00"/>
    <a:srgbClr val="008F00"/>
    <a:srgbClr val="009900"/>
    <a:srgbClr val="FFCC00"/>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7631" autoAdjust="0"/>
    <p:restoredTop sz="95921" autoAdjust="0"/>
  </p:normalViewPr>
  <p:slideViewPr>
    <p:cSldViewPr snapToGrid="0">
      <p:cViewPr varScale="1">
        <p:scale>
          <a:sx n="122" d="100"/>
          <a:sy n="122" d="100"/>
        </p:scale>
        <p:origin x="832" y="200"/>
      </p:cViewPr>
      <p:guideLst>
        <p:guide orient="horz" pos="2160"/>
        <p:guide pos="3840"/>
      </p:guideLst>
    </p:cSldViewPr>
  </p:slideViewPr>
  <p:notesTextViewPr>
    <p:cViewPr>
      <p:scale>
        <a:sx n="100" d="100"/>
        <a:sy n="100" d="100"/>
      </p:scale>
      <p:origin x="0" y="0"/>
    </p:cViewPr>
  </p:notesTextViewPr>
  <p:sorterViewPr>
    <p:cViewPr>
      <p:scale>
        <a:sx n="30" d="100"/>
        <a:sy n="30" d="100"/>
      </p:scale>
      <p:origin x="0" y="0"/>
    </p:cViewPr>
  </p:sorterViewPr>
  <p:gridSpacing cx="76200" cy="76200"/>
</p:viewPr>
</file>

<file path=ppt/_rels/presentation.xml.rels><?xml version="1.0" encoding="UTF-8" standalone="yes"?>
<Relationships xmlns="http://schemas.openxmlformats.org/package/2006/relationships"><Relationship Id="rId26" Type="http://schemas.openxmlformats.org/officeDocument/2006/relationships/slide" Target="slides/slide23.xml"/><Relationship Id="rId21" Type="http://schemas.openxmlformats.org/officeDocument/2006/relationships/slide" Target="slides/slide18.xml"/><Relationship Id="rId42" Type="http://schemas.openxmlformats.org/officeDocument/2006/relationships/slide" Target="slides/slide39.xml"/><Relationship Id="rId47" Type="http://schemas.openxmlformats.org/officeDocument/2006/relationships/slide" Target="slides/slide44.xml"/><Relationship Id="rId63" Type="http://schemas.openxmlformats.org/officeDocument/2006/relationships/slide" Target="slides/slide60.xml"/><Relationship Id="rId68" Type="http://schemas.openxmlformats.org/officeDocument/2006/relationships/slide" Target="slides/slide65.xml"/><Relationship Id="rId84" Type="http://schemas.openxmlformats.org/officeDocument/2006/relationships/handoutMaster" Target="handoutMasters/handoutMaster1.xml"/><Relationship Id="rId16" Type="http://schemas.openxmlformats.org/officeDocument/2006/relationships/slide" Target="slides/slide13.xml"/><Relationship Id="rId11" Type="http://schemas.openxmlformats.org/officeDocument/2006/relationships/slide" Target="slides/slide8.xml"/><Relationship Id="rId32" Type="http://schemas.openxmlformats.org/officeDocument/2006/relationships/slide" Target="slides/slide29.xml"/><Relationship Id="rId37" Type="http://schemas.openxmlformats.org/officeDocument/2006/relationships/slide" Target="slides/slide34.xml"/><Relationship Id="rId53" Type="http://schemas.openxmlformats.org/officeDocument/2006/relationships/slide" Target="slides/slide50.xml"/><Relationship Id="rId58" Type="http://schemas.openxmlformats.org/officeDocument/2006/relationships/slide" Target="slides/slide55.xml"/><Relationship Id="rId74" Type="http://schemas.openxmlformats.org/officeDocument/2006/relationships/slide" Target="slides/slide71.xml"/><Relationship Id="rId79" Type="http://schemas.openxmlformats.org/officeDocument/2006/relationships/slide" Target="slides/slide76.xml"/><Relationship Id="rId5" Type="http://schemas.openxmlformats.org/officeDocument/2006/relationships/slide" Target="slides/slide2.xml"/><Relationship Id="rId19" Type="http://schemas.openxmlformats.org/officeDocument/2006/relationships/slide" Target="slides/slide16.xml"/><Relationship Id="rId14" Type="http://schemas.openxmlformats.org/officeDocument/2006/relationships/slide" Target="slides/slide11.xml"/><Relationship Id="rId22" Type="http://schemas.openxmlformats.org/officeDocument/2006/relationships/slide" Target="slides/slide19.xml"/><Relationship Id="rId27" Type="http://schemas.openxmlformats.org/officeDocument/2006/relationships/slide" Target="slides/slide24.xml"/><Relationship Id="rId30" Type="http://schemas.openxmlformats.org/officeDocument/2006/relationships/slide" Target="slides/slide27.xml"/><Relationship Id="rId35" Type="http://schemas.openxmlformats.org/officeDocument/2006/relationships/slide" Target="slides/slide32.xml"/><Relationship Id="rId43" Type="http://schemas.openxmlformats.org/officeDocument/2006/relationships/slide" Target="slides/slide40.xml"/><Relationship Id="rId48" Type="http://schemas.openxmlformats.org/officeDocument/2006/relationships/slide" Target="slides/slide45.xml"/><Relationship Id="rId56" Type="http://schemas.openxmlformats.org/officeDocument/2006/relationships/slide" Target="slides/slide53.xml"/><Relationship Id="rId64" Type="http://schemas.openxmlformats.org/officeDocument/2006/relationships/slide" Target="slides/slide61.xml"/><Relationship Id="rId69" Type="http://schemas.openxmlformats.org/officeDocument/2006/relationships/slide" Target="slides/slide66.xml"/><Relationship Id="rId77" Type="http://schemas.openxmlformats.org/officeDocument/2006/relationships/slide" Target="slides/slide74.xml"/><Relationship Id="rId8" Type="http://schemas.openxmlformats.org/officeDocument/2006/relationships/slide" Target="slides/slide5.xml"/><Relationship Id="rId51" Type="http://schemas.openxmlformats.org/officeDocument/2006/relationships/slide" Target="slides/slide48.xml"/><Relationship Id="rId72" Type="http://schemas.openxmlformats.org/officeDocument/2006/relationships/slide" Target="slides/slide69.xml"/><Relationship Id="rId80" Type="http://schemas.openxmlformats.org/officeDocument/2006/relationships/slide" Target="slides/slide77.xml"/><Relationship Id="rId85" Type="http://schemas.openxmlformats.org/officeDocument/2006/relationships/presProps" Target="presProps.xml"/><Relationship Id="rId3" Type="http://schemas.openxmlformats.org/officeDocument/2006/relationships/slideMaster" Target="slideMasters/slideMaster3.xml"/><Relationship Id="rId12" Type="http://schemas.openxmlformats.org/officeDocument/2006/relationships/slide" Target="slides/slide9.xml"/><Relationship Id="rId17" Type="http://schemas.openxmlformats.org/officeDocument/2006/relationships/slide" Target="slides/slide14.xml"/><Relationship Id="rId25" Type="http://schemas.openxmlformats.org/officeDocument/2006/relationships/slide" Target="slides/slide22.xml"/><Relationship Id="rId33" Type="http://schemas.openxmlformats.org/officeDocument/2006/relationships/slide" Target="slides/slide30.xml"/><Relationship Id="rId38" Type="http://schemas.openxmlformats.org/officeDocument/2006/relationships/slide" Target="slides/slide35.xml"/><Relationship Id="rId46" Type="http://schemas.openxmlformats.org/officeDocument/2006/relationships/slide" Target="slides/slide43.xml"/><Relationship Id="rId59" Type="http://schemas.openxmlformats.org/officeDocument/2006/relationships/slide" Target="slides/slide56.xml"/><Relationship Id="rId67" Type="http://schemas.openxmlformats.org/officeDocument/2006/relationships/slide" Target="slides/slide64.xml"/><Relationship Id="rId20" Type="http://schemas.openxmlformats.org/officeDocument/2006/relationships/slide" Target="slides/slide17.xml"/><Relationship Id="rId41" Type="http://schemas.openxmlformats.org/officeDocument/2006/relationships/slide" Target="slides/slide38.xml"/><Relationship Id="rId54" Type="http://schemas.openxmlformats.org/officeDocument/2006/relationships/slide" Target="slides/slide51.xml"/><Relationship Id="rId62" Type="http://schemas.openxmlformats.org/officeDocument/2006/relationships/slide" Target="slides/slide59.xml"/><Relationship Id="rId70" Type="http://schemas.openxmlformats.org/officeDocument/2006/relationships/slide" Target="slides/slide67.xml"/><Relationship Id="rId75" Type="http://schemas.openxmlformats.org/officeDocument/2006/relationships/slide" Target="slides/slide72.xml"/><Relationship Id="rId83" Type="http://schemas.openxmlformats.org/officeDocument/2006/relationships/notesMaster" Target="notesMasters/notesMaster1.xml"/><Relationship Id="rId88"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3.xml"/><Relationship Id="rId15" Type="http://schemas.openxmlformats.org/officeDocument/2006/relationships/slide" Target="slides/slide12.xml"/><Relationship Id="rId23" Type="http://schemas.openxmlformats.org/officeDocument/2006/relationships/slide" Target="slides/slide20.xml"/><Relationship Id="rId28" Type="http://schemas.openxmlformats.org/officeDocument/2006/relationships/slide" Target="slides/slide25.xml"/><Relationship Id="rId36" Type="http://schemas.openxmlformats.org/officeDocument/2006/relationships/slide" Target="slides/slide33.xml"/><Relationship Id="rId49" Type="http://schemas.openxmlformats.org/officeDocument/2006/relationships/slide" Target="slides/slide46.xml"/><Relationship Id="rId57" Type="http://schemas.openxmlformats.org/officeDocument/2006/relationships/slide" Target="slides/slide54.xml"/><Relationship Id="rId10" Type="http://schemas.openxmlformats.org/officeDocument/2006/relationships/slide" Target="slides/slide7.xml"/><Relationship Id="rId31" Type="http://schemas.openxmlformats.org/officeDocument/2006/relationships/slide" Target="slides/slide28.xml"/><Relationship Id="rId44" Type="http://schemas.openxmlformats.org/officeDocument/2006/relationships/slide" Target="slides/slide41.xml"/><Relationship Id="rId52" Type="http://schemas.openxmlformats.org/officeDocument/2006/relationships/slide" Target="slides/slide49.xml"/><Relationship Id="rId60" Type="http://schemas.openxmlformats.org/officeDocument/2006/relationships/slide" Target="slides/slide57.xml"/><Relationship Id="rId65" Type="http://schemas.openxmlformats.org/officeDocument/2006/relationships/slide" Target="slides/slide62.xml"/><Relationship Id="rId73" Type="http://schemas.openxmlformats.org/officeDocument/2006/relationships/slide" Target="slides/slide70.xml"/><Relationship Id="rId78" Type="http://schemas.openxmlformats.org/officeDocument/2006/relationships/slide" Target="slides/slide75.xml"/><Relationship Id="rId81" Type="http://schemas.openxmlformats.org/officeDocument/2006/relationships/slide" Target="slides/slide78.xml"/><Relationship Id="rId86" Type="http://schemas.openxmlformats.org/officeDocument/2006/relationships/viewProps" Target="viewProps.xml"/><Relationship Id="rId4" Type="http://schemas.openxmlformats.org/officeDocument/2006/relationships/slide" Target="slides/slide1.xml"/><Relationship Id="rId9" Type="http://schemas.openxmlformats.org/officeDocument/2006/relationships/slide" Target="slides/slide6.xml"/><Relationship Id="rId13" Type="http://schemas.openxmlformats.org/officeDocument/2006/relationships/slide" Target="slides/slide10.xml"/><Relationship Id="rId18" Type="http://schemas.openxmlformats.org/officeDocument/2006/relationships/slide" Target="slides/slide15.xml"/><Relationship Id="rId39" Type="http://schemas.openxmlformats.org/officeDocument/2006/relationships/slide" Target="slides/slide36.xml"/><Relationship Id="rId34" Type="http://schemas.openxmlformats.org/officeDocument/2006/relationships/slide" Target="slides/slide31.xml"/><Relationship Id="rId50" Type="http://schemas.openxmlformats.org/officeDocument/2006/relationships/slide" Target="slides/slide47.xml"/><Relationship Id="rId55" Type="http://schemas.openxmlformats.org/officeDocument/2006/relationships/slide" Target="slides/slide52.xml"/><Relationship Id="rId76" Type="http://schemas.openxmlformats.org/officeDocument/2006/relationships/slide" Target="slides/slide73.xml"/><Relationship Id="rId7" Type="http://schemas.openxmlformats.org/officeDocument/2006/relationships/slide" Target="slides/slide4.xml"/><Relationship Id="rId71" Type="http://schemas.openxmlformats.org/officeDocument/2006/relationships/slide" Target="slides/slide68.xml"/><Relationship Id="rId2" Type="http://schemas.openxmlformats.org/officeDocument/2006/relationships/slideMaster" Target="slideMasters/slideMaster2.xml"/><Relationship Id="rId29" Type="http://schemas.openxmlformats.org/officeDocument/2006/relationships/slide" Target="slides/slide26.xml"/><Relationship Id="rId24" Type="http://schemas.openxmlformats.org/officeDocument/2006/relationships/slide" Target="slides/slide21.xml"/><Relationship Id="rId40" Type="http://schemas.openxmlformats.org/officeDocument/2006/relationships/slide" Target="slides/slide37.xml"/><Relationship Id="rId45" Type="http://schemas.openxmlformats.org/officeDocument/2006/relationships/slide" Target="slides/slide42.xml"/><Relationship Id="rId66" Type="http://schemas.openxmlformats.org/officeDocument/2006/relationships/slide" Target="slides/slide63.xml"/><Relationship Id="rId87" Type="http://schemas.openxmlformats.org/officeDocument/2006/relationships/theme" Target="theme/theme1.xml"/><Relationship Id="rId61" Type="http://schemas.openxmlformats.org/officeDocument/2006/relationships/slide" Target="slides/slide58.xml"/><Relationship Id="rId82" Type="http://schemas.openxmlformats.org/officeDocument/2006/relationships/slide" Target="slides/slide79.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5.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eaLnBrk="1" hangingPunct="1">
              <a:defRPr sz="1200" smtClean="0"/>
            </a:lvl1pPr>
          </a:lstStyle>
          <a:p>
            <a:pPr>
              <a:defRPr/>
            </a:pPr>
            <a:endParaRPr lang="en-GB"/>
          </a:p>
        </p:txBody>
      </p:sp>
      <p:sp>
        <p:nvSpPr>
          <p:cNvPr id="3" name="Date Placeholder 2"/>
          <p:cNvSpPr>
            <a:spLocks noGrp="1"/>
          </p:cNvSpPr>
          <p:nvPr>
            <p:ph type="dt" sz="quarter" idx="1"/>
          </p:nvPr>
        </p:nvSpPr>
        <p:spPr>
          <a:xfrm>
            <a:off x="3884613" y="0"/>
            <a:ext cx="2971800" cy="458788"/>
          </a:xfrm>
          <a:prstGeom prst="rect">
            <a:avLst/>
          </a:prstGeom>
        </p:spPr>
        <p:txBody>
          <a:bodyPr vert="horz" lIns="91440" tIns="45720" rIns="91440" bIns="45720" rtlCol="0"/>
          <a:lstStyle>
            <a:lvl1pPr algn="r" eaLnBrk="1" hangingPunct="1">
              <a:defRPr sz="1200" smtClean="0"/>
            </a:lvl1pPr>
          </a:lstStyle>
          <a:p>
            <a:pPr>
              <a:defRPr/>
            </a:pPr>
            <a:fld id="{5C74CE1E-FCDB-7048-B95D-9B33593C65D0}" type="datetimeFigureOut">
              <a:rPr lang="en-GB"/>
              <a:pPr>
                <a:defRPr/>
              </a:pPr>
              <a:t>13/06/2025</a:t>
            </a:fld>
            <a:endParaRPr lang="en-GB"/>
          </a:p>
        </p:txBody>
      </p:sp>
      <p:sp>
        <p:nvSpPr>
          <p:cNvPr id="4" name="Footer Placeholder 3"/>
          <p:cNvSpPr>
            <a:spLocks noGrp="1"/>
          </p:cNvSpPr>
          <p:nvPr>
            <p:ph type="ftr" sz="quarter" idx="2"/>
          </p:nvPr>
        </p:nvSpPr>
        <p:spPr>
          <a:xfrm>
            <a:off x="0" y="8685213"/>
            <a:ext cx="2971800" cy="458787"/>
          </a:xfrm>
          <a:prstGeom prst="rect">
            <a:avLst/>
          </a:prstGeom>
        </p:spPr>
        <p:txBody>
          <a:bodyPr vert="horz" lIns="91440" tIns="45720" rIns="91440" bIns="45720" rtlCol="0" anchor="b"/>
          <a:lstStyle>
            <a:lvl1pPr algn="l" eaLnBrk="1" hangingPunct="1">
              <a:defRPr sz="1200" smtClean="0"/>
            </a:lvl1pPr>
          </a:lstStyle>
          <a:p>
            <a:pPr>
              <a:defRPr/>
            </a:pPr>
            <a:endParaRPr lang="en-GB"/>
          </a:p>
        </p:txBody>
      </p:sp>
      <p:sp>
        <p:nvSpPr>
          <p:cNvPr id="5" name="Slide Number Placeholder 4"/>
          <p:cNvSpPr>
            <a:spLocks noGrp="1"/>
          </p:cNvSpPr>
          <p:nvPr>
            <p:ph type="sldNum" sz="quarter" idx="3"/>
          </p:nvPr>
        </p:nvSpPr>
        <p:spPr>
          <a:xfrm>
            <a:off x="3884613" y="8685213"/>
            <a:ext cx="2971800" cy="458787"/>
          </a:xfrm>
          <a:prstGeom prst="rect">
            <a:avLst/>
          </a:prstGeom>
        </p:spPr>
        <p:txBody>
          <a:bodyPr vert="horz" lIns="91440" tIns="45720" rIns="91440" bIns="45720" rtlCol="0" anchor="b"/>
          <a:lstStyle>
            <a:lvl1pPr algn="r" eaLnBrk="1" hangingPunct="1">
              <a:defRPr sz="1200" smtClean="0"/>
            </a:lvl1pPr>
          </a:lstStyle>
          <a:p>
            <a:pPr>
              <a:defRPr/>
            </a:pPr>
            <a:fld id="{4EE87B35-848E-B44C-AA7E-1ED9C10DDF39}" type="slidenum">
              <a:rPr lang="en-GB"/>
              <a:pPr>
                <a:defRPr/>
              </a:pPr>
              <a:t>‹#›</a:t>
            </a:fld>
            <a:endParaRPr lang="en-GB"/>
          </a:p>
        </p:txBody>
      </p:sp>
    </p:spTree>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4.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41666" name="Rectangle 2"/>
          <p:cNvSpPr>
            <a:spLocks noGrp="1" noChangeArrowheads="1"/>
          </p:cNvSpPr>
          <p:nvPr>
            <p:ph type="hdr" sz="quarter"/>
          </p:nvPr>
        </p:nvSpPr>
        <p:spPr bwMode="auto">
          <a:xfrm>
            <a:off x="0" y="0"/>
            <a:ext cx="29718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eaLnBrk="1" hangingPunct="1">
              <a:defRPr sz="1200">
                <a:latin typeface="Arial" pitchFamily="34" charset="0"/>
              </a:defRPr>
            </a:lvl1pPr>
          </a:lstStyle>
          <a:p>
            <a:pPr>
              <a:defRPr/>
            </a:pPr>
            <a:endParaRPr lang="en-US"/>
          </a:p>
        </p:txBody>
      </p:sp>
      <p:sp>
        <p:nvSpPr>
          <p:cNvPr id="241667" name="Rectangle 3"/>
          <p:cNvSpPr>
            <a:spLocks noGrp="1" noChangeArrowheads="1"/>
          </p:cNvSpPr>
          <p:nvPr>
            <p:ph type="dt" idx="1"/>
          </p:nvPr>
        </p:nvSpPr>
        <p:spPr bwMode="auto">
          <a:xfrm>
            <a:off x="3884613" y="0"/>
            <a:ext cx="29718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eaLnBrk="1" hangingPunct="1">
              <a:defRPr sz="1200">
                <a:latin typeface="Arial" pitchFamily="34" charset="0"/>
              </a:defRPr>
            </a:lvl1pPr>
          </a:lstStyle>
          <a:p>
            <a:pPr>
              <a:defRPr/>
            </a:pPr>
            <a:endParaRPr lang="en-US"/>
          </a:p>
        </p:txBody>
      </p:sp>
      <p:sp>
        <p:nvSpPr>
          <p:cNvPr id="13316" name="Rectangle 4"/>
          <p:cNvSpPr>
            <a:spLocks noGrp="1" noRot="1" noChangeAspect="1" noChangeArrowheads="1" noTextEdit="1"/>
          </p:cNvSpPr>
          <p:nvPr>
            <p:ph type="sldImg" idx="2"/>
          </p:nvPr>
        </p:nvSpPr>
        <p:spPr bwMode="auto">
          <a:xfrm>
            <a:off x="381000" y="685800"/>
            <a:ext cx="6096000" cy="3429000"/>
          </a:xfrm>
          <a:prstGeom prst="rect">
            <a:avLst/>
          </a:prstGeom>
          <a:noFill/>
          <a:ln w="9525">
            <a:solidFill>
              <a:srgbClr val="000000"/>
            </a:solidFill>
            <a:miter lim="800000"/>
            <a:headEnd/>
            <a:tailEnd/>
          </a:ln>
          <a:extLst>
            <a:ext uri="{909E8E84-426E-40DD-AFC4-6F175D3DCCD1}">
              <a14:hiddenFill xmlns:a14="http://schemas.microsoft.com/office/drawing/2010/main">
                <a:solidFill>
                  <a:srgbClr val="FFFFFF"/>
                </a:solidFill>
              </a14:hiddenFill>
            </a:ext>
            <a:ext uri="{FAA26D3D-D897-4be2-8F04-BA451C77F1D7}">
              <ma14:placeholderFlag xmlns:ma14="http://schemas.microsoft.com/office/mac/drawingml/2011/main" xmlns="" val="1"/>
            </a:ext>
          </a:extLst>
        </p:spPr>
      </p:sp>
      <p:sp>
        <p:nvSpPr>
          <p:cNvPr id="241669" name="Rectangle 5"/>
          <p:cNvSpPr>
            <a:spLocks noGrp="1" noChangeArrowheads="1"/>
          </p:cNvSpPr>
          <p:nvPr>
            <p:ph type="body" sz="quarter" idx="3"/>
          </p:nvPr>
        </p:nvSpPr>
        <p:spPr bwMode="auto">
          <a:xfrm>
            <a:off x="685800" y="4343400"/>
            <a:ext cx="5486400" cy="41148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p>
            <a:pPr lvl="0"/>
            <a:r>
              <a:rPr lang="en-US" noProof="0"/>
              <a:t>Click to edit Master text styles</a:t>
            </a:r>
          </a:p>
          <a:p>
            <a:pPr lvl="1"/>
            <a:r>
              <a:rPr lang="en-US" noProof="0"/>
              <a:t>Second level</a:t>
            </a:r>
          </a:p>
          <a:p>
            <a:pPr lvl="2"/>
            <a:r>
              <a:rPr lang="en-US" noProof="0"/>
              <a:t>Third level</a:t>
            </a:r>
          </a:p>
          <a:p>
            <a:pPr lvl="3"/>
            <a:r>
              <a:rPr lang="en-US" noProof="0"/>
              <a:t>Fourth level</a:t>
            </a:r>
          </a:p>
          <a:p>
            <a:pPr lvl="4"/>
            <a:r>
              <a:rPr lang="en-US" noProof="0"/>
              <a:t>Fifth level</a:t>
            </a:r>
          </a:p>
        </p:txBody>
      </p:sp>
      <p:sp>
        <p:nvSpPr>
          <p:cNvPr id="241670" name="Rectangle 6"/>
          <p:cNvSpPr>
            <a:spLocks noGrp="1" noChangeArrowheads="1"/>
          </p:cNvSpPr>
          <p:nvPr>
            <p:ph type="ftr" sz="quarter" idx="4"/>
          </p:nvPr>
        </p:nvSpPr>
        <p:spPr bwMode="auto">
          <a:xfrm>
            <a:off x="0" y="8685213"/>
            <a:ext cx="2971800" cy="4572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eaLnBrk="1" hangingPunct="1">
              <a:defRPr sz="1200">
                <a:latin typeface="Arial" pitchFamily="34" charset="0"/>
              </a:defRPr>
            </a:lvl1pPr>
          </a:lstStyle>
          <a:p>
            <a:pPr>
              <a:defRPr/>
            </a:pPr>
            <a:endParaRPr lang="en-US"/>
          </a:p>
        </p:txBody>
      </p:sp>
      <p:sp>
        <p:nvSpPr>
          <p:cNvPr id="241671" name="Rectangle 7"/>
          <p:cNvSpPr>
            <a:spLocks noGrp="1" noChangeArrowheads="1"/>
          </p:cNvSpPr>
          <p:nvPr>
            <p:ph type="sldNum" sz="quarter" idx="5"/>
          </p:nvPr>
        </p:nvSpPr>
        <p:spPr bwMode="auto">
          <a:xfrm>
            <a:off x="3884613" y="8685213"/>
            <a:ext cx="2971800" cy="4572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lgn="r" eaLnBrk="1" hangingPunct="1">
              <a:defRPr sz="1200" smtClean="0"/>
            </a:lvl1pPr>
          </a:lstStyle>
          <a:p>
            <a:pPr>
              <a:defRPr/>
            </a:pPr>
            <a:fld id="{E48FEA7F-7DAA-CA40-B336-E7E1D0DA69B4}" type="slidenum">
              <a:rPr lang="en-US" altLang="en-US"/>
              <a:pPr>
                <a:defRPr/>
              </a:pPr>
              <a:t>‹#›</a:t>
            </a:fld>
            <a:endParaRPr lang="en-US" altLang="en-US"/>
          </a:p>
        </p:txBody>
      </p:sp>
    </p:spTree>
  </p:cSld>
  <p:clrMap bg1="lt1" tx1="dk1" bg2="lt2" tx2="dk2" accent1="accent1" accent2="accent2" accent3="accent3" accent4="accent4" accent5="accent5" accent6="accent6" hlink="hlink" folHlink="folHlink"/>
  <p:notesStyle>
    <a:lvl1pPr algn="l" rtl="0" eaLnBrk="0" fontAlgn="base" hangingPunct="0">
      <a:spcBef>
        <a:spcPct val="30000"/>
      </a:spcBef>
      <a:spcAft>
        <a:spcPct val="0"/>
      </a:spcAft>
      <a:defRPr sz="1200" kern="1200">
        <a:solidFill>
          <a:schemeClr val="tx1"/>
        </a:solidFill>
        <a:latin typeface="Arial" pitchFamily="34" charset="0"/>
        <a:ea typeface="+mn-ea"/>
        <a:cs typeface="+mn-cs"/>
      </a:defRPr>
    </a:lvl1pPr>
    <a:lvl2pPr marL="457200" algn="l" rtl="0" eaLnBrk="0" fontAlgn="base" hangingPunct="0">
      <a:spcBef>
        <a:spcPct val="30000"/>
      </a:spcBef>
      <a:spcAft>
        <a:spcPct val="0"/>
      </a:spcAft>
      <a:defRPr sz="1200" kern="1200">
        <a:solidFill>
          <a:schemeClr val="tx1"/>
        </a:solidFill>
        <a:latin typeface="Arial" pitchFamily="34" charset="0"/>
        <a:ea typeface="+mn-ea"/>
        <a:cs typeface="+mn-cs"/>
      </a:defRPr>
    </a:lvl2pPr>
    <a:lvl3pPr marL="914400" algn="l" rtl="0" eaLnBrk="0" fontAlgn="base" hangingPunct="0">
      <a:spcBef>
        <a:spcPct val="30000"/>
      </a:spcBef>
      <a:spcAft>
        <a:spcPct val="0"/>
      </a:spcAft>
      <a:defRPr sz="1200" kern="1200">
        <a:solidFill>
          <a:schemeClr val="tx1"/>
        </a:solidFill>
        <a:latin typeface="Arial" pitchFamily="34" charset="0"/>
        <a:ea typeface="+mn-ea"/>
        <a:cs typeface="+mn-cs"/>
      </a:defRPr>
    </a:lvl3pPr>
    <a:lvl4pPr marL="1371600" algn="l" rtl="0" eaLnBrk="0" fontAlgn="base" hangingPunct="0">
      <a:spcBef>
        <a:spcPct val="30000"/>
      </a:spcBef>
      <a:spcAft>
        <a:spcPct val="0"/>
      </a:spcAft>
      <a:defRPr sz="1200" kern="1200">
        <a:solidFill>
          <a:schemeClr val="tx1"/>
        </a:solidFill>
        <a:latin typeface="Arial" pitchFamily="34" charset="0"/>
        <a:ea typeface="+mn-ea"/>
        <a:cs typeface="+mn-cs"/>
      </a:defRPr>
    </a:lvl4pPr>
    <a:lvl5pPr marL="1828800" algn="l" rtl="0" eaLnBrk="0" fontAlgn="base" hangingPunct="0">
      <a:spcBef>
        <a:spcPct val="30000"/>
      </a:spcBef>
      <a:spcAft>
        <a:spcPct val="0"/>
      </a:spcAft>
      <a:defRPr sz="1200" kern="1200">
        <a:solidFill>
          <a:schemeClr val="tx1"/>
        </a:solidFill>
        <a:latin typeface="Arial" pitchFamily="34" charset="0"/>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2130427"/>
            <a:ext cx="10363200" cy="1470025"/>
          </a:xfrm>
        </p:spPr>
        <p:txBody>
          <a:bodyPr/>
          <a:lstStyle/>
          <a:p>
            <a:r>
              <a:rPr lang="en-US"/>
              <a:t>Click to edit Master title style</a:t>
            </a:r>
          </a:p>
        </p:txBody>
      </p:sp>
      <p:sp>
        <p:nvSpPr>
          <p:cNvPr id="3" name="Subtitle 2"/>
          <p:cNvSpPr>
            <a:spLocks noGrp="1"/>
          </p:cNvSpPr>
          <p:nvPr>
            <p:ph type="subTitle" idx="1"/>
          </p:nvPr>
        </p:nvSpPr>
        <p:spPr>
          <a:xfrm>
            <a:off x="1828800" y="3886200"/>
            <a:ext cx="85344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a:t>Click to edit Master subtitle style</a:t>
            </a:r>
          </a:p>
        </p:txBody>
      </p:sp>
      <p:sp>
        <p:nvSpPr>
          <p:cNvPr id="4" name="Rectangle 2"/>
          <p:cNvSpPr>
            <a:spLocks noGrp="1" noChangeArrowheads="1"/>
          </p:cNvSpPr>
          <p:nvPr>
            <p:ph type="dt" sz="half" idx="10"/>
          </p:nvPr>
        </p:nvSpPr>
        <p:spPr>
          <a:ln/>
        </p:spPr>
        <p:txBody>
          <a:bodyPr/>
          <a:lstStyle>
            <a:lvl1pPr>
              <a:defRPr/>
            </a:lvl1pPr>
          </a:lstStyle>
          <a:p>
            <a:pPr>
              <a:defRPr/>
            </a:pPr>
            <a:fld id="{AAA149D0-08DA-024C-B8CE-8C75B3E520C1}" type="datetime1">
              <a:rPr lang="en-US" smtClean="0">
                <a:solidFill>
                  <a:srgbClr val="000000"/>
                </a:solidFill>
              </a:rPr>
              <a:t>6/13/25</a:t>
            </a:fld>
            <a:endParaRPr lang="en-US">
              <a:solidFill>
                <a:srgbClr val="000000"/>
              </a:solidFill>
            </a:endParaRPr>
          </a:p>
        </p:txBody>
      </p:sp>
      <p:sp>
        <p:nvSpPr>
          <p:cNvPr id="5" name="Rectangle 15"/>
          <p:cNvSpPr>
            <a:spLocks noGrp="1" noChangeArrowheads="1"/>
          </p:cNvSpPr>
          <p:nvPr>
            <p:ph type="sldNum" sz="quarter" idx="11"/>
          </p:nvPr>
        </p:nvSpPr>
        <p:spPr>
          <a:ln/>
        </p:spPr>
        <p:txBody>
          <a:bodyPr/>
          <a:lstStyle>
            <a:lvl1pPr>
              <a:defRPr/>
            </a:lvl1pPr>
          </a:lstStyle>
          <a:p>
            <a:pPr>
              <a:defRPr/>
            </a:pPr>
            <a:fld id="{E857223F-C94E-4DFE-BA72-6D1C06BFF808}" type="slidenum">
              <a:rPr lang="en-US">
                <a:solidFill>
                  <a:srgbClr val="000000"/>
                </a:solidFill>
              </a:rPr>
              <a:pPr>
                <a:defRPr/>
              </a:pPr>
              <a:t>‹#›</a:t>
            </a:fld>
            <a:endParaRPr lang="en-US">
              <a:solidFill>
                <a:srgbClr val="000000"/>
              </a:solidFill>
            </a:endParaRPr>
          </a:p>
        </p:txBody>
      </p:sp>
      <p:sp>
        <p:nvSpPr>
          <p:cNvPr id="6" name="Rectangle 3"/>
          <p:cNvSpPr>
            <a:spLocks noGrp="1" noChangeArrowheads="1"/>
          </p:cNvSpPr>
          <p:nvPr>
            <p:ph type="ftr" sz="quarter" idx="12"/>
          </p:nvPr>
        </p:nvSpPr>
        <p:spPr>
          <a:ln/>
        </p:spPr>
        <p:txBody>
          <a:bodyPr/>
          <a:lstStyle>
            <a:lvl1pPr>
              <a:defRPr/>
            </a:lvl1pPr>
          </a:lstStyle>
          <a:p>
            <a:pPr>
              <a:defRPr/>
            </a:pPr>
            <a:r>
              <a:rPr lang="en-US">
                <a:solidFill>
                  <a:srgbClr val="000000"/>
                </a:solidFill>
              </a:rPr>
              <a:t>Signals in Particle Detectors, W. Riegler/CERN</a:t>
            </a: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2"/>
          <p:cNvSpPr>
            <a:spLocks noGrp="1" noChangeArrowheads="1"/>
          </p:cNvSpPr>
          <p:nvPr>
            <p:ph type="dt" sz="half" idx="10"/>
          </p:nvPr>
        </p:nvSpPr>
        <p:spPr/>
        <p:txBody>
          <a:bodyPr/>
          <a:lstStyle>
            <a:lvl1pPr>
              <a:defRPr/>
            </a:lvl1pPr>
          </a:lstStyle>
          <a:p>
            <a:pPr>
              <a:defRPr/>
            </a:pPr>
            <a:fld id="{2CEE2E47-B9B5-F445-800B-37C0FC9825EA}" type="datetime1">
              <a:rPr lang="en-US" smtClean="0">
                <a:solidFill>
                  <a:srgbClr val="000000"/>
                </a:solidFill>
              </a:rPr>
              <a:t>6/13/25</a:t>
            </a:fld>
            <a:endParaRPr lang="en-US">
              <a:solidFill>
                <a:srgbClr val="000000"/>
              </a:solidFill>
            </a:endParaRPr>
          </a:p>
        </p:txBody>
      </p:sp>
      <p:sp>
        <p:nvSpPr>
          <p:cNvPr id="5" name="Rectangle 15"/>
          <p:cNvSpPr>
            <a:spLocks noGrp="1" noChangeArrowheads="1"/>
          </p:cNvSpPr>
          <p:nvPr>
            <p:ph type="sldNum" sz="quarter" idx="11"/>
          </p:nvPr>
        </p:nvSpPr>
        <p:spPr>
          <a:xfrm>
            <a:off x="11480800" y="6477000"/>
            <a:ext cx="711200" cy="457200"/>
          </a:xfrm>
        </p:spPr>
        <p:txBody>
          <a:bodyPr/>
          <a:lstStyle>
            <a:lvl1pPr>
              <a:defRPr sz="1200">
                <a:latin typeface="+mj-lt"/>
              </a:defRPr>
            </a:lvl1pPr>
          </a:lstStyle>
          <a:p>
            <a:pPr>
              <a:defRPr/>
            </a:pPr>
            <a:fld id="{AB4AE3A6-72E1-4052-B2AD-299F6F6A5451}" type="slidenum">
              <a:rPr lang="en-US">
                <a:solidFill>
                  <a:srgbClr val="000000"/>
                </a:solidFill>
              </a:rPr>
              <a:pPr>
                <a:defRPr/>
              </a:pPr>
              <a:t>‹#›</a:t>
            </a:fld>
            <a:endParaRPr lang="en-US">
              <a:solidFill>
                <a:srgbClr val="000000"/>
              </a:solidFill>
            </a:endParaRPr>
          </a:p>
        </p:txBody>
      </p:sp>
      <p:sp>
        <p:nvSpPr>
          <p:cNvPr id="6" name="Rectangle 3"/>
          <p:cNvSpPr>
            <a:spLocks noGrp="1" noChangeArrowheads="1"/>
          </p:cNvSpPr>
          <p:nvPr>
            <p:ph type="ftr" sz="quarter" idx="12"/>
          </p:nvPr>
        </p:nvSpPr>
        <p:spPr>
          <a:xfrm>
            <a:off x="-101600" y="6477000"/>
            <a:ext cx="2032000" cy="457200"/>
          </a:xfrm>
        </p:spPr>
        <p:txBody>
          <a:bodyPr/>
          <a:lstStyle>
            <a:lvl1pPr>
              <a:defRPr/>
            </a:lvl1pPr>
          </a:lstStyle>
          <a:p>
            <a:pPr>
              <a:defRPr/>
            </a:pPr>
            <a:r>
              <a:rPr lang="en-US">
                <a:solidFill>
                  <a:srgbClr val="000000"/>
                </a:solidFill>
              </a:rPr>
              <a:t>Signals in Particle Detectors, W. Riegler/CERN</a:t>
            </a: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4" y="4406901"/>
            <a:ext cx="103632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963084" y="2906715"/>
            <a:ext cx="103632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a:t>Click to edit Master text styles</a:t>
            </a:r>
          </a:p>
        </p:txBody>
      </p:sp>
      <p:sp>
        <p:nvSpPr>
          <p:cNvPr id="4" name="Rectangle 2"/>
          <p:cNvSpPr>
            <a:spLocks noGrp="1" noChangeArrowheads="1"/>
          </p:cNvSpPr>
          <p:nvPr>
            <p:ph type="dt" sz="half" idx="10"/>
          </p:nvPr>
        </p:nvSpPr>
        <p:spPr>
          <a:ln/>
        </p:spPr>
        <p:txBody>
          <a:bodyPr/>
          <a:lstStyle>
            <a:lvl1pPr>
              <a:defRPr/>
            </a:lvl1pPr>
          </a:lstStyle>
          <a:p>
            <a:pPr>
              <a:defRPr/>
            </a:pPr>
            <a:fld id="{97CEB29C-0381-D844-AA39-0357976331AB}" type="datetime1">
              <a:rPr lang="en-US" smtClean="0">
                <a:solidFill>
                  <a:srgbClr val="000000"/>
                </a:solidFill>
              </a:rPr>
              <a:t>6/13/25</a:t>
            </a:fld>
            <a:endParaRPr lang="en-US">
              <a:solidFill>
                <a:srgbClr val="000000"/>
              </a:solidFill>
            </a:endParaRPr>
          </a:p>
        </p:txBody>
      </p:sp>
      <p:sp>
        <p:nvSpPr>
          <p:cNvPr id="5" name="Rectangle 15"/>
          <p:cNvSpPr>
            <a:spLocks noGrp="1" noChangeArrowheads="1"/>
          </p:cNvSpPr>
          <p:nvPr>
            <p:ph type="sldNum" sz="quarter" idx="11"/>
          </p:nvPr>
        </p:nvSpPr>
        <p:spPr>
          <a:ln/>
        </p:spPr>
        <p:txBody>
          <a:bodyPr/>
          <a:lstStyle>
            <a:lvl1pPr>
              <a:defRPr/>
            </a:lvl1pPr>
          </a:lstStyle>
          <a:p>
            <a:pPr>
              <a:defRPr/>
            </a:pPr>
            <a:fld id="{1D1AC671-ECCC-4E53-A84E-DCB5FD7F5A31}" type="slidenum">
              <a:rPr lang="en-US">
                <a:solidFill>
                  <a:srgbClr val="000000"/>
                </a:solidFill>
              </a:rPr>
              <a:pPr>
                <a:defRPr/>
              </a:pPr>
              <a:t>‹#›</a:t>
            </a:fld>
            <a:endParaRPr lang="en-US">
              <a:solidFill>
                <a:srgbClr val="000000"/>
              </a:solidFill>
            </a:endParaRPr>
          </a:p>
        </p:txBody>
      </p:sp>
      <p:sp>
        <p:nvSpPr>
          <p:cNvPr id="6" name="Rectangle 3"/>
          <p:cNvSpPr>
            <a:spLocks noGrp="1" noChangeArrowheads="1"/>
          </p:cNvSpPr>
          <p:nvPr>
            <p:ph type="ftr" sz="quarter" idx="12"/>
          </p:nvPr>
        </p:nvSpPr>
        <p:spPr>
          <a:ln/>
        </p:spPr>
        <p:txBody>
          <a:bodyPr/>
          <a:lstStyle>
            <a:lvl1pPr>
              <a:defRPr/>
            </a:lvl1pPr>
          </a:lstStyle>
          <a:p>
            <a:pPr>
              <a:defRPr/>
            </a:pPr>
            <a:r>
              <a:rPr lang="en-US">
                <a:solidFill>
                  <a:srgbClr val="000000"/>
                </a:solidFill>
              </a:rPr>
              <a:t>Signals in Particle Detectors, W. Riegler/CERN</a:t>
            </a: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914400" y="1981200"/>
            <a:ext cx="5080000" cy="41148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97600" y="1981200"/>
            <a:ext cx="5080000" cy="41148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Rectangle 2"/>
          <p:cNvSpPr>
            <a:spLocks noGrp="1" noChangeArrowheads="1"/>
          </p:cNvSpPr>
          <p:nvPr>
            <p:ph type="dt" sz="half" idx="10"/>
          </p:nvPr>
        </p:nvSpPr>
        <p:spPr>
          <a:ln/>
        </p:spPr>
        <p:txBody>
          <a:bodyPr/>
          <a:lstStyle>
            <a:lvl1pPr>
              <a:defRPr/>
            </a:lvl1pPr>
          </a:lstStyle>
          <a:p>
            <a:pPr>
              <a:defRPr/>
            </a:pPr>
            <a:fld id="{5670E76D-1FD8-F34F-BAD1-86CD0144A363}" type="datetime1">
              <a:rPr lang="en-US" smtClean="0">
                <a:solidFill>
                  <a:srgbClr val="000000"/>
                </a:solidFill>
              </a:rPr>
              <a:t>6/13/25</a:t>
            </a:fld>
            <a:endParaRPr lang="en-US">
              <a:solidFill>
                <a:srgbClr val="000000"/>
              </a:solidFill>
            </a:endParaRPr>
          </a:p>
        </p:txBody>
      </p:sp>
      <p:sp>
        <p:nvSpPr>
          <p:cNvPr id="6" name="Rectangle 15"/>
          <p:cNvSpPr>
            <a:spLocks noGrp="1" noChangeArrowheads="1"/>
          </p:cNvSpPr>
          <p:nvPr>
            <p:ph type="sldNum" sz="quarter" idx="11"/>
          </p:nvPr>
        </p:nvSpPr>
        <p:spPr>
          <a:ln/>
        </p:spPr>
        <p:txBody>
          <a:bodyPr/>
          <a:lstStyle>
            <a:lvl1pPr>
              <a:defRPr/>
            </a:lvl1pPr>
          </a:lstStyle>
          <a:p>
            <a:pPr>
              <a:defRPr/>
            </a:pPr>
            <a:fld id="{F2EB983B-B825-45E4-92D4-06C220976238}" type="slidenum">
              <a:rPr lang="en-US">
                <a:solidFill>
                  <a:srgbClr val="000000"/>
                </a:solidFill>
              </a:rPr>
              <a:pPr>
                <a:defRPr/>
              </a:pPr>
              <a:t>‹#›</a:t>
            </a:fld>
            <a:endParaRPr lang="en-US">
              <a:solidFill>
                <a:srgbClr val="000000"/>
              </a:solidFill>
            </a:endParaRPr>
          </a:p>
        </p:txBody>
      </p:sp>
      <p:sp>
        <p:nvSpPr>
          <p:cNvPr id="7" name="Rectangle 3"/>
          <p:cNvSpPr>
            <a:spLocks noGrp="1" noChangeArrowheads="1"/>
          </p:cNvSpPr>
          <p:nvPr>
            <p:ph type="ftr" sz="quarter" idx="12"/>
          </p:nvPr>
        </p:nvSpPr>
        <p:spPr>
          <a:ln/>
        </p:spPr>
        <p:txBody>
          <a:bodyPr/>
          <a:lstStyle>
            <a:lvl1pPr>
              <a:defRPr/>
            </a:lvl1pPr>
          </a:lstStyle>
          <a:p>
            <a:pPr>
              <a:defRPr/>
            </a:pPr>
            <a:r>
              <a:rPr lang="en-US">
                <a:solidFill>
                  <a:srgbClr val="000000"/>
                </a:solidFill>
              </a:rPr>
              <a:t>Signals in Particle Detectors, W. Riegler/CERN</a:t>
            </a: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609600" y="274638"/>
            <a:ext cx="10972800" cy="1143000"/>
          </a:xfrm>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609602" y="1535113"/>
            <a:ext cx="5386917"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09602" y="2174875"/>
            <a:ext cx="5386917"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93369" y="1535113"/>
            <a:ext cx="5389033"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93369" y="2174875"/>
            <a:ext cx="5389033"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Rectangle 2"/>
          <p:cNvSpPr>
            <a:spLocks noGrp="1" noChangeArrowheads="1"/>
          </p:cNvSpPr>
          <p:nvPr>
            <p:ph type="dt" sz="half" idx="10"/>
          </p:nvPr>
        </p:nvSpPr>
        <p:spPr>
          <a:ln/>
        </p:spPr>
        <p:txBody>
          <a:bodyPr/>
          <a:lstStyle>
            <a:lvl1pPr>
              <a:defRPr/>
            </a:lvl1pPr>
          </a:lstStyle>
          <a:p>
            <a:pPr>
              <a:defRPr/>
            </a:pPr>
            <a:fld id="{4EC90340-5A0E-B14D-8106-C464A11602AE}" type="datetime1">
              <a:rPr lang="en-US" smtClean="0">
                <a:solidFill>
                  <a:srgbClr val="000000"/>
                </a:solidFill>
              </a:rPr>
              <a:t>6/13/25</a:t>
            </a:fld>
            <a:endParaRPr lang="en-US">
              <a:solidFill>
                <a:srgbClr val="000000"/>
              </a:solidFill>
            </a:endParaRPr>
          </a:p>
        </p:txBody>
      </p:sp>
      <p:sp>
        <p:nvSpPr>
          <p:cNvPr id="8" name="Rectangle 15"/>
          <p:cNvSpPr>
            <a:spLocks noGrp="1" noChangeArrowheads="1"/>
          </p:cNvSpPr>
          <p:nvPr>
            <p:ph type="sldNum" sz="quarter" idx="11"/>
          </p:nvPr>
        </p:nvSpPr>
        <p:spPr>
          <a:ln/>
        </p:spPr>
        <p:txBody>
          <a:bodyPr/>
          <a:lstStyle>
            <a:lvl1pPr>
              <a:defRPr/>
            </a:lvl1pPr>
          </a:lstStyle>
          <a:p>
            <a:pPr>
              <a:defRPr/>
            </a:pPr>
            <a:fld id="{AD50D15F-9292-4FAF-969F-CE3258BF9305}" type="slidenum">
              <a:rPr lang="en-US">
                <a:solidFill>
                  <a:srgbClr val="000000"/>
                </a:solidFill>
              </a:rPr>
              <a:pPr>
                <a:defRPr/>
              </a:pPr>
              <a:t>‹#›</a:t>
            </a:fld>
            <a:endParaRPr lang="en-US">
              <a:solidFill>
                <a:srgbClr val="000000"/>
              </a:solidFill>
            </a:endParaRPr>
          </a:p>
        </p:txBody>
      </p:sp>
      <p:sp>
        <p:nvSpPr>
          <p:cNvPr id="9" name="Rectangle 3"/>
          <p:cNvSpPr>
            <a:spLocks noGrp="1" noChangeArrowheads="1"/>
          </p:cNvSpPr>
          <p:nvPr>
            <p:ph type="ftr" sz="quarter" idx="12"/>
          </p:nvPr>
        </p:nvSpPr>
        <p:spPr>
          <a:ln/>
        </p:spPr>
        <p:txBody>
          <a:bodyPr/>
          <a:lstStyle>
            <a:lvl1pPr>
              <a:defRPr/>
            </a:lvl1pPr>
          </a:lstStyle>
          <a:p>
            <a:pPr>
              <a:defRPr/>
            </a:pPr>
            <a:r>
              <a:rPr lang="en-US">
                <a:solidFill>
                  <a:srgbClr val="000000"/>
                </a:solidFill>
              </a:rPr>
              <a:t>Signals in Particle Detectors, W. Riegler/CERN</a:t>
            </a: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Rectangle 2"/>
          <p:cNvSpPr>
            <a:spLocks noGrp="1" noChangeArrowheads="1"/>
          </p:cNvSpPr>
          <p:nvPr>
            <p:ph type="dt" sz="half" idx="10"/>
          </p:nvPr>
        </p:nvSpPr>
        <p:spPr>
          <a:ln/>
        </p:spPr>
        <p:txBody>
          <a:bodyPr/>
          <a:lstStyle>
            <a:lvl1pPr>
              <a:defRPr/>
            </a:lvl1pPr>
          </a:lstStyle>
          <a:p>
            <a:pPr>
              <a:defRPr/>
            </a:pPr>
            <a:fld id="{C9B3D405-8EE4-8940-A127-F0DD3AF96B68}" type="datetime1">
              <a:rPr lang="en-US" smtClean="0">
                <a:solidFill>
                  <a:srgbClr val="000000"/>
                </a:solidFill>
              </a:rPr>
              <a:t>6/13/25</a:t>
            </a:fld>
            <a:endParaRPr lang="en-US">
              <a:solidFill>
                <a:srgbClr val="000000"/>
              </a:solidFill>
            </a:endParaRPr>
          </a:p>
        </p:txBody>
      </p:sp>
      <p:sp>
        <p:nvSpPr>
          <p:cNvPr id="4" name="Rectangle 15"/>
          <p:cNvSpPr>
            <a:spLocks noGrp="1" noChangeArrowheads="1"/>
          </p:cNvSpPr>
          <p:nvPr>
            <p:ph type="sldNum" sz="quarter" idx="11"/>
          </p:nvPr>
        </p:nvSpPr>
        <p:spPr>
          <a:ln/>
        </p:spPr>
        <p:txBody>
          <a:bodyPr/>
          <a:lstStyle>
            <a:lvl1pPr>
              <a:defRPr/>
            </a:lvl1pPr>
          </a:lstStyle>
          <a:p>
            <a:pPr>
              <a:defRPr/>
            </a:pPr>
            <a:fld id="{FABBC7D2-1598-46B5-99AC-7F0CABACEFCD}" type="slidenum">
              <a:rPr lang="en-US">
                <a:solidFill>
                  <a:srgbClr val="000000"/>
                </a:solidFill>
              </a:rPr>
              <a:pPr>
                <a:defRPr/>
              </a:pPr>
              <a:t>‹#›</a:t>
            </a:fld>
            <a:endParaRPr lang="en-US">
              <a:solidFill>
                <a:srgbClr val="000000"/>
              </a:solidFill>
            </a:endParaRPr>
          </a:p>
        </p:txBody>
      </p:sp>
      <p:sp>
        <p:nvSpPr>
          <p:cNvPr id="5" name="Rectangle 3"/>
          <p:cNvSpPr>
            <a:spLocks noGrp="1" noChangeArrowheads="1"/>
          </p:cNvSpPr>
          <p:nvPr>
            <p:ph type="ftr" sz="quarter" idx="12"/>
          </p:nvPr>
        </p:nvSpPr>
        <p:spPr>
          <a:ln/>
        </p:spPr>
        <p:txBody>
          <a:bodyPr/>
          <a:lstStyle>
            <a:lvl1pPr>
              <a:defRPr/>
            </a:lvl1pPr>
          </a:lstStyle>
          <a:p>
            <a:pPr>
              <a:defRPr/>
            </a:pPr>
            <a:r>
              <a:rPr lang="en-US">
                <a:solidFill>
                  <a:srgbClr val="000000"/>
                </a:solidFill>
              </a:rPr>
              <a:t>Signals in Particle Detectors, W. Riegler/CERN</a:t>
            </a: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2"/>
          <p:cNvSpPr>
            <a:spLocks noGrp="1" noChangeArrowheads="1"/>
          </p:cNvSpPr>
          <p:nvPr>
            <p:ph type="dt" sz="half" idx="10"/>
          </p:nvPr>
        </p:nvSpPr>
        <p:spPr>
          <a:xfrm>
            <a:off x="0" y="6569764"/>
            <a:ext cx="1625600" cy="288235"/>
          </a:xfrm>
          <a:ln/>
        </p:spPr>
        <p:txBody>
          <a:bodyPr/>
          <a:lstStyle>
            <a:lvl1pPr>
              <a:defRPr sz="1000">
                <a:solidFill>
                  <a:schemeClr val="accent3">
                    <a:lumMod val="50000"/>
                  </a:schemeClr>
                </a:solidFill>
                <a:latin typeface="+mj-lt"/>
              </a:defRPr>
            </a:lvl1pPr>
          </a:lstStyle>
          <a:p>
            <a:pPr>
              <a:defRPr/>
            </a:pPr>
            <a:fld id="{A52BF309-6B9F-3741-9BDB-9CF9B53810AF}" type="datetime1">
              <a:rPr lang="en-US" smtClean="0"/>
              <a:t>6/13/25</a:t>
            </a:fld>
            <a:endParaRPr lang="en-US" dirty="0"/>
          </a:p>
        </p:txBody>
      </p:sp>
      <p:sp>
        <p:nvSpPr>
          <p:cNvPr id="3" name="Rectangle 15"/>
          <p:cNvSpPr>
            <a:spLocks noGrp="1" noChangeArrowheads="1"/>
          </p:cNvSpPr>
          <p:nvPr>
            <p:ph type="sldNum" sz="quarter" idx="11"/>
          </p:nvPr>
        </p:nvSpPr>
        <p:spPr>
          <a:xfrm>
            <a:off x="11463382" y="6557554"/>
            <a:ext cx="711200" cy="300446"/>
          </a:xfrm>
          <a:ln/>
        </p:spPr>
        <p:txBody>
          <a:bodyPr/>
          <a:lstStyle>
            <a:lvl1pPr>
              <a:defRPr>
                <a:solidFill>
                  <a:schemeClr val="accent3">
                    <a:lumMod val="50000"/>
                  </a:schemeClr>
                </a:solidFill>
                <a:latin typeface="+mj-lt"/>
              </a:defRPr>
            </a:lvl1pPr>
          </a:lstStyle>
          <a:p>
            <a:pPr>
              <a:defRPr/>
            </a:pPr>
            <a:fld id="{7139EE62-D25E-4D29-9274-D0BC29529B49}" type="slidenum">
              <a:rPr lang="en-US" smtClean="0"/>
              <a:pPr>
                <a:defRPr/>
              </a:pPr>
              <a:t>‹#›</a:t>
            </a:fld>
            <a:endParaRPr lang="en-US" dirty="0"/>
          </a:p>
        </p:txBody>
      </p:sp>
      <p:sp>
        <p:nvSpPr>
          <p:cNvPr id="4" name="Rectangle 3"/>
          <p:cNvSpPr>
            <a:spLocks noGrp="1" noChangeArrowheads="1"/>
          </p:cNvSpPr>
          <p:nvPr>
            <p:ph type="ftr" sz="quarter" idx="12"/>
          </p:nvPr>
        </p:nvSpPr>
        <p:spPr>
          <a:xfrm>
            <a:off x="4934857" y="6566262"/>
            <a:ext cx="2032000" cy="291737"/>
          </a:xfrm>
          <a:ln/>
        </p:spPr>
        <p:txBody>
          <a:bodyPr/>
          <a:lstStyle>
            <a:lvl1pPr>
              <a:defRPr>
                <a:solidFill>
                  <a:schemeClr val="accent3">
                    <a:lumMod val="50000"/>
                  </a:schemeClr>
                </a:solidFill>
              </a:defRPr>
            </a:lvl1pPr>
          </a:lstStyle>
          <a:p>
            <a:pPr>
              <a:defRPr/>
            </a:pPr>
            <a:r>
              <a:rPr lang="en-US" dirty="0"/>
              <a:t>Signals in Particle Detectors, W. </a:t>
            </a:r>
            <a:r>
              <a:rPr lang="en-US" dirty="0" err="1"/>
              <a:t>Riegler</a:t>
            </a:r>
            <a:r>
              <a:rPr lang="en-US" dirty="0"/>
              <a:t>/CERN</a:t>
            </a: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2" y="273050"/>
            <a:ext cx="4011084"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4766734" y="273052"/>
            <a:ext cx="6815668"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609602" y="1435102"/>
            <a:ext cx="4011084"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Rectangle 2"/>
          <p:cNvSpPr>
            <a:spLocks noGrp="1" noChangeArrowheads="1"/>
          </p:cNvSpPr>
          <p:nvPr>
            <p:ph type="dt" sz="half" idx="10"/>
          </p:nvPr>
        </p:nvSpPr>
        <p:spPr>
          <a:ln/>
        </p:spPr>
        <p:txBody>
          <a:bodyPr/>
          <a:lstStyle>
            <a:lvl1pPr>
              <a:defRPr/>
            </a:lvl1pPr>
          </a:lstStyle>
          <a:p>
            <a:pPr>
              <a:defRPr/>
            </a:pPr>
            <a:fld id="{0B0E97BD-00BC-7B4A-96AE-E6E3F08294B5}" type="datetime1">
              <a:rPr lang="en-US" smtClean="0">
                <a:solidFill>
                  <a:srgbClr val="000000"/>
                </a:solidFill>
              </a:rPr>
              <a:t>6/13/25</a:t>
            </a:fld>
            <a:endParaRPr lang="en-US">
              <a:solidFill>
                <a:srgbClr val="000000"/>
              </a:solidFill>
            </a:endParaRPr>
          </a:p>
        </p:txBody>
      </p:sp>
      <p:sp>
        <p:nvSpPr>
          <p:cNvPr id="6" name="Rectangle 15"/>
          <p:cNvSpPr>
            <a:spLocks noGrp="1" noChangeArrowheads="1"/>
          </p:cNvSpPr>
          <p:nvPr>
            <p:ph type="sldNum" sz="quarter" idx="11"/>
          </p:nvPr>
        </p:nvSpPr>
        <p:spPr>
          <a:ln/>
        </p:spPr>
        <p:txBody>
          <a:bodyPr/>
          <a:lstStyle>
            <a:lvl1pPr>
              <a:defRPr/>
            </a:lvl1pPr>
          </a:lstStyle>
          <a:p>
            <a:pPr>
              <a:defRPr/>
            </a:pPr>
            <a:fld id="{9BB9C3AF-607F-4143-A1A6-E1B13CE6EBF6}" type="slidenum">
              <a:rPr lang="en-US">
                <a:solidFill>
                  <a:srgbClr val="000000"/>
                </a:solidFill>
              </a:rPr>
              <a:pPr>
                <a:defRPr/>
              </a:pPr>
              <a:t>‹#›</a:t>
            </a:fld>
            <a:endParaRPr lang="en-US">
              <a:solidFill>
                <a:srgbClr val="000000"/>
              </a:solidFill>
            </a:endParaRPr>
          </a:p>
        </p:txBody>
      </p:sp>
      <p:sp>
        <p:nvSpPr>
          <p:cNvPr id="7" name="Rectangle 3"/>
          <p:cNvSpPr>
            <a:spLocks noGrp="1" noChangeArrowheads="1"/>
          </p:cNvSpPr>
          <p:nvPr>
            <p:ph type="ftr" sz="quarter" idx="12"/>
          </p:nvPr>
        </p:nvSpPr>
        <p:spPr>
          <a:ln/>
        </p:spPr>
        <p:txBody>
          <a:bodyPr/>
          <a:lstStyle>
            <a:lvl1pPr>
              <a:defRPr/>
            </a:lvl1pPr>
          </a:lstStyle>
          <a:p>
            <a:pPr>
              <a:defRPr/>
            </a:pPr>
            <a:r>
              <a:rPr lang="en-US">
                <a:solidFill>
                  <a:srgbClr val="000000"/>
                </a:solidFill>
              </a:rPr>
              <a:t>Signals in Particle Detectors, W. Riegler/CERN</a:t>
            </a: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389717" y="4800601"/>
            <a:ext cx="73152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2389717" y="612775"/>
            <a:ext cx="73152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a:p>
        </p:txBody>
      </p:sp>
      <p:sp>
        <p:nvSpPr>
          <p:cNvPr id="4" name="Text Placeholder 3"/>
          <p:cNvSpPr>
            <a:spLocks noGrp="1"/>
          </p:cNvSpPr>
          <p:nvPr>
            <p:ph type="body" sz="half" idx="2"/>
          </p:nvPr>
        </p:nvSpPr>
        <p:spPr>
          <a:xfrm>
            <a:off x="2389717" y="5367339"/>
            <a:ext cx="73152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Rectangle 2"/>
          <p:cNvSpPr>
            <a:spLocks noGrp="1" noChangeArrowheads="1"/>
          </p:cNvSpPr>
          <p:nvPr>
            <p:ph type="dt" sz="half" idx="10"/>
          </p:nvPr>
        </p:nvSpPr>
        <p:spPr>
          <a:ln/>
        </p:spPr>
        <p:txBody>
          <a:bodyPr/>
          <a:lstStyle>
            <a:lvl1pPr>
              <a:defRPr/>
            </a:lvl1pPr>
          </a:lstStyle>
          <a:p>
            <a:pPr>
              <a:defRPr/>
            </a:pPr>
            <a:fld id="{52D5B3BD-709F-3B43-8212-522C26126E47}" type="datetime1">
              <a:rPr lang="en-US" smtClean="0">
                <a:solidFill>
                  <a:srgbClr val="000000"/>
                </a:solidFill>
              </a:rPr>
              <a:t>6/13/25</a:t>
            </a:fld>
            <a:endParaRPr lang="en-US">
              <a:solidFill>
                <a:srgbClr val="000000"/>
              </a:solidFill>
            </a:endParaRPr>
          </a:p>
        </p:txBody>
      </p:sp>
      <p:sp>
        <p:nvSpPr>
          <p:cNvPr id="6" name="Rectangle 15"/>
          <p:cNvSpPr>
            <a:spLocks noGrp="1" noChangeArrowheads="1"/>
          </p:cNvSpPr>
          <p:nvPr>
            <p:ph type="sldNum" sz="quarter" idx="11"/>
          </p:nvPr>
        </p:nvSpPr>
        <p:spPr>
          <a:ln/>
        </p:spPr>
        <p:txBody>
          <a:bodyPr/>
          <a:lstStyle>
            <a:lvl1pPr>
              <a:defRPr/>
            </a:lvl1pPr>
          </a:lstStyle>
          <a:p>
            <a:pPr>
              <a:defRPr/>
            </a:pPr>
            <a:fld id="{17C35B30-C783-461C-9997-EBCCAD90200A}" type="slidenum">
              <a:rPr lang="en-US">
                <a:solidFill>
                  <a:srgbClr val="000000"/>
                </a:solidFill>
              </a:rPr>
              <a:pPr>
                <a:defRPr/>
              </a:pPr>
              <a:t>‹#›</a:t>
            </a:fld>
            <a:endParaRPr lang="en-US">
              <a:solidFill>
                <a:srgbClr val="000000"/>
              </a:solidFill>
            </a:endParaRPr>
          </a:p>
        </p:txBody>
      </p:sp>
      <p:sp>
        <p:nvSpPr>
          <p:cNvPr id="7" name="Rectangle 3"/>
          <p:cNvSpPr>
            <a:spLocks noGrp="1" noChangeArrowheads="1"/>
          </p:cNvSpPr>
          <p:nvPr>
            <p:ph type="ftr" sz="quarter" idx="12"/>
          </p:nvPr>
        </p:nvSpPr>
        <p:spPr>
          <a:ln/>
        </p:spPr>
        <p:txBody>
          <a:bodyPr/>
          <a:lstStyle>
            <a:lvl1pPr>
              <a:defRPr/>
            </a:lvl1pPr>
          </a:lstStyle>
          <a:p>
            <a:pPr>
              <a:defRPr/>
            </a:pPr>
            <a:r>
              <a:rPr lang="en-US">
                <a:solidFill>
                  <a:srgbClr val="000000"/>
                </a:solidFill>
              </a:rPr>
              <a:t>Signals in Particle Detectors, W. Riegler/CERN</a:t>
            </a: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2"/>
          <p:cNvSpPr>
            <a:spLocks noGrp="1" noChangeArrowheads="1"/>
          </p:cNvSpPr>
          <p:nvPr>
            <p:ph type="dt" sz="half" idx="10"/>
          </p:nvPr>
        </p:nvSpPr>
        <p:spPr>
          <a:ln/>
        </p:spPr>
        <p:txBody>
          <a:bodyPr/>
          <a:lstStyle>
            <a:lvl1pPr>
              <a:defRPr/>
            </a:lvl1pPr>
          </a:lstStyle>
          <a:p>
            <a:pPr>
              <a:defRPr/>
            </a:pPr>
            <a:fld id="{231F034F-296A-B940-99AD-44F46C4C1B44}" type="datetime1">
              <a:rPr lang="en-US" smtClean="0">
                <a:solidFill>
                  <a:srgbClr val="000000"/>
                </a:solidFill>
              </a:rPr>
              <a:t>6/13/25</a:t>
            </a:fld>
            <a:endParaRPr lang="en-US">
              <a:solidFill>
                <a:srgbClr val="000000"/>
              </a:solidFill>
            </a:endParaRPr>
          </a:p>
        </p:txBody>
      </p:sp>
      <p:sp>
        <p:nvSpPr>
          <p:cNvPr id="5" name="Rectangle 15"/>
          <p:cNvSpPr>
            <a:spLocks noGrp="1" noChangeArrowheads="1"/>
          </p:cNvSpPr>
          <p:nvPr>
            <p:ph type="sldNum" sz="quarter" idx="11"/>
          </p:nvPr>
        </p:nvSpPr>
        <p:spPr>
          <a:ln/>
        </p:spPr>
        <p:txBody>
          <a:bodyPr/>
          <a:lstStyle>
            <a:lvl1pPr>
              <a:defRPr/>
            </a:lvl1pPr>
          </a:lstStyle>
          <a:p>
            <a:pPr>
              <a:defRPr/>
            </a:pPr>
            <a:fld id="{B01688F3-2DB2-40A6-94CF-DC4846358A1C}" type="slidenum">
              <a:rPr lang="en-US">
                <a:solidFill>
                  <a:srgbClr val="000000"/>
                </a:solidFill>
              </a:rPr>
              <a:pPr>
                <a:defRPr/>
              </a:pPr>
              <a:t>‹#›</a:t>
            </a:fld>
            <a:endParaRPr lang="en-US">
              <a:solidFill>
                <a:srgbClr val="000000"/>
              </a:solidFill>
            </a:endParaRPr>
          </a:p>
        </p:txBody>
      </p:sp>
      <p:sp>
        <p:nvSpPr>
          <p:cNvPr id="6" name="Rectangle 3"/>
          <p:cNvSpPr>
            <a:spLocks noGrp="1" noChangeArrowheads="1"/>
          </p:cNvSpPr>
          <p:nvPr>
            <p:ph type="ftr" sz="quarter" idx="12"/>
          </p:nvPr>
        </p:nvSpPr>
        <p:spPr>
          <a:ln/>
        </p:spPr>
        <p:txBody>
          <a:bodyPr/>
          <a:lstStyle>
            <a:lvl1pPr>
              <a:defRPr/>
            </a:lvl1pPr>
          </a:lstStyle>
          <a:p>
            <a:pPr>
              <a:defRPr/>
            </a:pPr>
            <a:r>
              <a:rPr lang="en-US">
                <a:solidFill>
                  <a:srgbClr val="000000"/>
                </a:solidFill>
              </a:rPr>
              <a:t>Signals in Particle Detectors, W. Riegler/CERN</a:t>
            </a:r>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686801" y="381000"/>
            <a:ext cx="2590800" cy="5715000"/>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914401" y="381000"/>
            <a:ext cx="7569200" cy="5715000"/>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2"/>
          <p:cNvSpPr>
            <a:spLocks noGrp="1" noChangeArrowheads="1"/>
          </p:cNvSpPr>
          <p:nvPr>
            <p:ph type="dt" sz="half" idx="10"/>
          </p:nvPr>
        </p:nvSpPr>
        <p:spPr>
          <a:ln/>
        </p:spPr>
        <p:txBody>
          <a:bodyPr/>
          <a:lstStyle>
            <a:lvl1pPr>
              <a:defRPr/>
            </a:lvl1pPr>
          </a:lstStyle>
          <a:p>
            <a:pPr>
              <a:defRPr/>
            </a:pPr>
            <a:fld id="{9CAC3220-7951-ED45-90A0-36B3D210B995}" type="datetime1">
              <a:rPr lang="en-US" smtClean="0">
                <a:solidFill>
                  <a:srgbClr val="000000"/>
                </a:solidFill>
              </a:rPr>
              <a:t>6/13/25</a:t>
            </a:fld>
            <a:endParaRPr lang="en-US">
              <a:solidFill>
                <a:srgbClr val="000000"/>
              </a:solidFill>
            </a:endParaRPr>
          </a:p>
        </p:txBody>
      </p:sp>
      <p:sp>
        <p:nvSpPr>
          <p:cNvPr id="5" name="Rectangle 15"/>
          <p:cNvSpPr>
            <a:spLocks noGrp="1" noChangeArrowheads="1"/>
          </p:cNvSpPr>
          <p:nvPr>
            <p:ph type="sldNum" sz="quarter" idx="11"/>
          </p:nvPr>
        </p:nvSpPr>
        <p:spPr>
          <a:ln/>
        </p:spPr>
        <p:txBody>
          <a:bodyPr/>
          <a:lstStyle>
            <a:lvl1pPr>
              <a:defRPr/>
            </a:lvl1pPr>
          </a:lstStyle>
          <a:p>
            <a:pPr>
              <a:defRPr/>
            </a:pPr>
            <a:fld id="{60891A9C-A867-46FB-83AB-C9ECFE36EBDC}" type="slidenum">
              <a:rPr lang="en-US">
                <a:solidFill>
                  <a:srgbClr val="000000"/>
                </a:solidFill>
              </a:rPr>
              <a:pPr>
                <a:defRPr/>
              </a:pPr>
              <a:t>‹#›</a:t>
            </a:fld>
            <a:endParaRPr lang="en-US">
              <a:solidFill>
                <a:srgbClr val="000000"/>
              </a:solidFill>
            </a:endParaRPr>
          </a:p>
        </p:txBody>
      </p:sp>
      <p:sp>
        <p:nvSpPr>
          <p:cNvPr id="6" name="Rectangle 3"/>
          <p:cNvSpPr>
            <a:spLocks noGrp="1" noChangeArrowheads="1"/>
          </p:cNvSpPr>
          <p:nvPr>
            <p:ph type="ftr" sz="quarter" idx="12"/>
          </p:nvPr>
        </p:nvSpPr>
        <p:spPr>
          <a:ln/>
        </p:spPr>
        <p:txBody>
          <a:bodyPr/>
          <a:lstStyle>
            <a:lvl1pPr>
              <a:defRPr/>
            </a:lvl1pPr>
          </a:lstStyle>
          <a:p>
            <a:pPr>
              <a:defRPr/>
            </a:pPr>
            <a:r>
              <a:rPr lang="en-US">
                <a:solidFill>
                  <a:srgbClr val="000000"/>
                </a:solidFill>
              </a:rPr>
              <a:t>Signals in Particle Detectors, W. Riegler/CERN</a:t>
            </a:r>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2130427"/>
            <a:ext cx="10363200" cy="1470025"/>
          </a:xfrm>
        </p:spPr>
        <p:txBody>
          <a:bodyPr/>
          <a:lstStyle/>
          <a:p>
            <a:r>
              <a:rPr lang="en-US"/>
              <a:t>Click to edit Master title style</a:t>
            </a:r>
          </a:p>
        </p:txBody>
      </p:sp>
      <p:sp>
        <p:nvSpPr>
          <p:cNvPr id="3" name="Subtitle 2"/>
          <p:cNvSpPr>
            <a:spLocks noGrp="1"/>
          </p:cNvSpPr>
          <p:nvPr>
            <p:ph type="subTitle" idx="1"/>
          </p:nvPr>
        </p:nvSpPr>
        <p:spPr>
          <a:xfrm>
            <a:off x="1828800" y="3886200"/>
            <a:ext cx="85344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a:t>Click to edit Master subtitle style</a:t>
            </a:r>
          </a:p>
        </p:txBody>
      </p:sp>
      <p:sp>
        <p:nvSpPr>
          <p:cNvPr id="4" name="Rectangle 2"/>
          <p:cNvSpPr>
            <a:spLocks noGrp="1" noChangeArrowheads="1"/>
          </p:cNvSpPr>
          <p:nvPr>
            <p:ph type="dt" sz="half" idx="10"/>
          </p:nvPr>
        </p:nvSpPr>
        <p:spPr>
          <a:ln/>
        </p:spPr>
        <p:txBody>
          <a:bodyPr/>
          <a:lstStyle>
            <a:lvl1pPr>
              <a:defRPr/>
            </a:lvl1pPr>
          </a:lstStyle>
          <a:p>
            <a:pPr>
              <a:defRPr/>
            </a:pPr>
            <a:fld id="{E640C78D-3900-4949-B181-49D4CC4AEB91}" type="datetime1">
              <a:rPr lang="en-US" smtClean="0">
                <a:solidFill>
                  <a:srgbClr val="000000"/>
                </a:solidFill>
              </a:rPr>
              <a:t>6/13/25</a:t>
            </a:fld>
            <a:endParaRPr lang="en-US">
              <a:solidFill>
                <a:srgbClr val="000000"/>
              </a:solidFill>
            </a:endParaRPr>
          </a:p>
        </p:txBody>
      </p:sp>
      <p:sp>
        <p:nvSpPr>
          <p:cNvPr id="5" name="Rectangle 15"/>
          <p:cNvSpPr>
            <a:spLocks noGrp="1" noChangeArrowheads="1"/>
          </p:cNvSpPr>
          <p:nvPr>
            <p:ph type="sldNum" sz="quarter" idx="11"/>
          </p:nvPr>
        </p:nvSpPr>
        <p:spPr>
          <a:ln/>
        </p:spPr>
        <p:txBody>
          <a:bodyPr/>
          <a:lstStyle>
            <a:lvl1pPr>
              <a:defRPr/>
            </a:lvl1pPr>
          </a:lstStyle>
          <a:p>
            <a:pPr>
              <a:defRPr/>
            </a:pPr>
            <a:fld id="{E857223F-C94E-4DFE-BA72-6D1C06BFF808}" type="slidenum">
              <a:rPr lang="en-US">
                <a:solidFill>
                  <a:srgbClr val="000000"/>
                </a:solidFill>
              </a:rPr>
              <a:pPr>
                <a:defRPr/>
              </a:pPr>
              <a:t>‹#›</a:t>
            </a:fld>
            <a:endParaRPr lang="en-US">
              <a:solidFill>
                <a:srgbClr val="000000"/>
              </a:solidFill>
            </a:endParaRPr>
          </a:p>
        </p:txBody>
      </p:sp>
      <p:sp>
        <p:nvSpPr>
          <p:cNvPr id="6" name="Rectangle 3"/>
          <p:cNvSpPr>
            <a:spLocks noGrp="1" noChangeArrowheads="1"/>
          </p:cNvSpPr>
          <p:nvPr>
            <p:ph type="ftr" sz="quarter" idx="12"/>
          </p:nvPr>
        </p:nvSpPr>
        <p:spPr>
          <a:ln/>
        </p:spPr>
        <p:txBody>
          <a:bodyPr/>
          <a:lstStyle>
            <a:lvl1pPr>
              <a:defRPr/>
            </a:lvl1pPr>
          </a:lstStyle>
          <a:p>
            <a:pPr>
              <a:defRPr/>
            </a:pPr>
            <a:r>
              <a:rPr lang="en-US">
                <a:solidFill>
                  <a:srgbClr val="000000"/>
                </a:solidFill>
              </a:rPr>
              <a:t>Signals in Particle Detectors, W. Riegler/CERN</a:t>
            </a:r>
          </a:p>
        </p:txBody>
      </p:sp>
    </p:spTree>
    <p:extLst>
      <p:ext uri="{BB962C8B-B14F-4D97-AF65-F5344CB8AC3E}">
        <p14:creationId xmlns:p14="http://schemas.microsoft.com/office/powerpoint/2010/main" val="2347217189"/>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2"/>
          <p:cNvSpPr>
            <a:spLocks noGrp="1" noChangeArrowheads="1"/>
          </p:cNvSpPr>
          <p:nvPr>
            <p:ph type="dt" sz="half" idx="10"/>
          </p:nvPr>
        </p:nvSpPr>
        <p:spPr/>
        <p:txBody>
          <a:bodyPr/>
          <a:lstStyle>
            <a:lvl1pPr>
              <a:defRPr/>
            </a:lvl1pPr>
          </a:lstStyle>
          <a:p>
            <a:pPr>
              <a:defRPr/>
            </a:pPr>
            <a:fld id="{46E83E08-59B7-BB46-BF1A-FB52C2B03EC6}" type="datetime1">
              <a:rPr lang="en-US" smtClean="0">
                <a:solidFill>
                  <a:srgbClr val="000000"/>
                </a:solidFill>
              </a:rPr>
              <a:t>6/13/25</a:t>
            </a:fld>
            <a:endParaRPr lang="en-US">
              <a:solidFill>
                <a:srgbClr val="000000"/>
              </a:solidFill>
            </a:endParaRPr>
          </a:p>
        </p:txBody>
      </p:sp>
      <p:sp>
        <p:nvSpPr>
          <p:cNvPr id="5" name="Rectangle 15"/>
          <p:cNvSpPr>
            <a:spLocks noGrp="1" noChangeArrowheads="1"/>
          </p:cNvSpPr>
          <p:nvPr>
            <p:ph type="sldNum" sz="quarter" idx="11"/>
          </p:nvPr>
        </p:nvSpPr>
        <p:spPr>
          <a:xfrm>
            <a:off x="11480800" y="6477000"/>
            <a:ext cx="711200" cy="457200"/>
          </a:xfrm>
        </p:spPr>
        <p:txBody>
          <a:bodyPr/>
          <a:lstStyle>
            <a:lvl1pPr>
              <a:defRPr sz="1200">
                <a:latin typeface="+mj-lt"/>
              </a:defRPr>
            </a:lvl1pPr>
          </a:lstStyle>
          <a:p>
            <a:pPr>
              <a:defRPr/>
            </a:pPr>
            <a:fld id="{AB4AE3A6-72E1-4052-B2AD-299F6F6A5451}" type="slidenum">
              <a:rPr lang="en-US">
                <a:solidFill>
                  <a:srgbClr val="000000"/>
                </a:solidFill>
              </a:rPr>
              <a:pPr>
                <a:defRPr/>
              </a:pPr>
              <a:t>‹#›</a:t>
            </a:fld>
            <a:endParaRPr lang="en-US">
              <a:solidFill>
                <a:srgbClr val="000000"/>
              </a:solidFill>
            </a:endParaRPr>
          </a:p>
        </p:txBody>
      </p:sp>
      <p:sp>
        <p:nvSpPr>
          <p:cNvPr id="6" name="Rectangle 3"/>
          <p:cNvSpPr>
            <a:spLocks noGrp="1" noChangeArrowheads="1"/>
          </p:cNvSpPr>
          <p:nvPr>
            <p:ph type="ftr" sz="quarter" idx="12"/>
          </p:nvPr>
        </p:nvSpPr>
        <p:spPr>
          <a:xfrm>
            <a:off x="-101600" y="6477000"/>
            <a:ext cx="2032000" cy="457200"/>
          </a:xfrm>
        </p:spPr>
        <p:txBody>
          <a:bodyPr/>
          <a:lstStyle>
            <a:lvl1pPr>
              <a:defRPr/>
            </a:lvl1pPr>
          </a:lstStyle>
          <a:p>
            <a:pPr>
              <a:defRPr/>
            </a:pPr>
            <a:r>
              <a:rPr lang="en-US">
                <a:solidFill>
                  <a:srgbClr val="000000"/>
                </a:solidFill>
              </a:rPr>
              <a:t>Signals in Particle Detectors, W. Riegler/CERN</a:t>
            </a:r>
          </a:p>
        </p:txBody>
      </p:sp>
    </p:spTree>
    <p:extLst>
      <p:ext uri="{BB962C8B-B14F-4D97-AF65-F5344CB8AC3E}">
        <p14:creationId xmlns:p14="http://schemas.microsoft.com/office/powerpoint/2010/main" val="3901896012"/>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4" y="4406901"/>
            <a:ext cx="103632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963084" y="2906715"/>
            <a:ext cx="103632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a:t>Click to edit Master text styles</a:t>
            </a:r>
          </a:p>
        </p:txBody>
      </p:sp>
      <p:sp>
        <p:nvSpPr>
          <p:cNvPr id="4" name="Rectangle 2"/>
          <p:cNvSpPr>
            <a:spLocks noGrp="1" noChangeArrowheads="1"/>
          </p:cNvSpPr>
          <p:nvPr>
            <p:ph type="dt" sz="half" idx="10"/>
          </p:nvPr>
        </p:nvSpPr>
        <p:spPr>
          <a:ln/>
        </p:spPr>
        <p:txBody>
          <a:bodyPr/>
          <a:lstStyle>
            <a:lvl1pPr>
              <a:defRPr/>
            </a:lvl1pPr>
          </a:lstStyle>
          <a:p>
            <a:pPr>
              <a:defRPr/>
            </a:pPr>
            <a:fld id="{32CBB6AF-37F1-8744-82B7-8D870A44B2F5}" type="datetime1">
              <a:rPr lang="en-US" smtClean="0">
                <a:solidFill>
                  <a:srgbClr val="000000"/>
                </a:solidFill>
              </a:rPr>
              <a:t>6/13/25</a:t>
            </a:fld>
            <a:endParaRPr lang="en-US">
              <a:solidFill>
                <a:srgbClr val="000000"/>
              </a:solidFill>
            </a:endParaRPr>
          </a:p>
        </p:txBody>
      </p:sp>
      <p:sp>
        <p:nvSpPr>
          <p:cNvPr id="5" name="Rectangle 15"/>
          <p:cNvSpPr>
            <a:spLocks noGrp="1" noChangeArrowheads="1"/>
          </p:cNvSpPr>
          <p:nvPr>
            <p:ph type="sldNum" sz="quarter" idx="11"/>
          </p:nvPr>
        </p:nvSpPr>
        <p:spPr>
          <a:ln/>
        </p:spPr>
        <p:txBody>
          <a:bodyPr/>
          <a:lstStyle>
            <a:lvl1pPr>
              <a:defRPr/>
            </a:lvl1pPr>
          </a:lstStyle>
          <a:p>
            <a:pPr>
              <a:defRPr/>
            </a:pPr>
            <a:fld id="{1D1AC671-ECCC-4E53-A84E-DCB5FD7F5A31}" type="slidenum">
              <a:rPr lang="en-US">
                <a:solidFill>
                  <a:srgbClr val="000000"/>
                </a:solidFill>
              </a:rPr>
              <a:pPr>
                <a:defRPr/>
              </a:pPr>
              <a:t>‹#›</a:t>
            </a:fld>
            <a:endParaRPr lang="en-US">
              <a:solidFill>
                <a:srgbClr val="000000"/>
              </a:solidFill>
            </a:endParaRPr>
          </a:p>
        </p:txBody>
      </p:sp>
      <p:sp>
        <p:nvSpPr>
          <p:cNvPr id="6" name="Rectangle 3"/>
          <p:cNvSpPr>
            <a:spLocks noGrp="1" noChangeArrowheads="1"/>
          </p:cNvSpPr>
          <p:nvPr>
            <p:ph type="ftr" sz="quarter" idx="12"/>
          </p:nvPr>
        </p:nvSpPr>
        <p:spPr>
          <a:ln/>
        </p:spPr>
        <p:txBody>
          <a:bodyPr/>
          <a:lstStyle>
            <a:lvl1pPr>
              <a:defRPr/>
            </a:lvl1pPr>
          </a:lstStyle>
          <a:p>
            <a:pPr>
              <a:defRPr/>
            </a:pPr>
            <a:r>
              <a:rPr lang="en-US">
                <a:solidFill>
                  <a:srgbClr val="000000"/>
                </a:solidFill>
              </a:rPr>
              <a:t>Signals in Particle Detectors, W. Riegler/CERN</a:t>
            </a:r>
          </a:p>
        </p:txBody>
      </p:sp>
    </p:spTree>
    <p:extLst>
      <p:ext uri="{BB962C8B-B14F-4D97-AF65-F5344CB8AC3E}">
        <p14:creationId xmlns:p14="http://schemas.microsoft.com/office/powerpoint/2010/main" val="643882645"/>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914400" y="1981200"/>
            <a:ext cx="5080000" cy="41148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97600" y="1981200"/>
            <a:ext cx="5080000" cy="41148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Rectangle 2"/>
          <p:cNvSpPr>
            <a:spLocks noGrp="1" noChangeArrowheads="1"/>
          </p:cNvSpPr>
          <p:nvPr>
            <p:ph type="dt" sz="half" idx="10"/>
          </p:nvPr>
        </p:nvSpPr>
        <p:spPr>
          <a:ln/>
        </p:spPr>
        <p:txBody>
          <a:bodyPr/>
          <a:lstStyle>
            <a:lvl1pPr>
              <a:defRPr/>
            </a:lvl1pPr>
          </a:lstStyle>
          <a:p>
            <a:pPr>
              <a:defRPr/>
            </a:pPr>
            <a:fld id="{B3A9CCFC-BC1F-A843-8B7D-C36F6AA7FB28}" type="datetime1">
              <a:rPr lang="en-US" smtClean="0">
                <a:solidFill>
                  <a:srgbClr val="000000"/>
                </a:solidFill>
              </a:rPr>
              <a:t>6/13/25</a:t>
            </a:fld>
            <a:endParaRPr lang="en-US">
              <a:solidFill>
                <a:srgbClr val="000000"/>
              </a:solidFill>
            </a:endParaRPr>
          </a:p>
        </p:txBody>
      </p:sp>
      <p:sp>
        <p:nvSpPr>
          <p:cNvPr id="6" name="Rectangle 15"/>
          <p:cNvSpPr>
            <a:spLocks noGrp="1" noChangeArrowheads="1"/>
          </p:cNvSpPr>
          <p:nvPr>
            <p:ph type="sldNum" sz="quarter" idx="11"/>
          </p:nvPr>
        </p:nvSpPr>
        <p:spPr>
          <a:ln/>
        </p:spPr>
        <p:txBody>
          <a:bodyPr/>
          <a:lstStyle>
            <a:lvl1pPr>
              <a:defRPr/>
            </a:lvl1pPr>
          </a:lstStyle>
          <a:p>
            <a:pPr>
              <a:defRPr/>
            </a:pPr>
            <a:fld id="{F2EB983B-B825-45E4-92D4-06C220976238}" type="slidenum">
              <a:rPr lang="en-US">
                <a:solidFill>
                  <a:srgbClr val="000000"/>
                </a:solidFill>
              </a:rPr>
              <a:pPr>
                <a:defRPr/>
              </a:pPr>
              <a:t>‹#›</a:t>
            </a:fld>
            <a:endParaRPr lang="en-US">
              <a:solidFill>
                <a:srgbClr val="000000"/>
              </a:solidFill>
            </a:endParaRPr>
          </a:p>
        </p:txBody>
      </p:sp>
      <p:sp>
        <p:nvSpPr>
          <p:cNvPr id="7" name="Rectangle 3"/>
          <p:cNvSpPr>
            <a:spLocks noGrp="1" noChangeArrowheads="1"/>
          </p:cNvSpPr>
          <p:nvPr>
            <p:ph type="ftr" sz="quarter" idx="12"/>
          </p:nvPr>
        </p:nvSpPr>
        <p:spPr>
          <a:ln/>
        </p:spPr>
        <p:txBody>
          <a:bodyPr/>
          <a:lstStyle>
            <a:lvl1pPr>
              <a:defRPr/>
            </a:lvl1pPr>
          </a:lstStyle>
          <a:p>
            <a:pPr>
              <a:defRPr/>
            </a:pPr>
            <a:r>
              <a:rPr lang="en-US">
                <a:solidFill>
                  <a:srgbClr val="000000"/>
                </a:solidFill>
              </a:rPr>
              <a:t>Signals in Particle Detectors, W. Riegler/CERN</a:t>
            </a:r>
          </a:p>
        </p:txBody>
      </p:sp>
    </p:spTree>
    <p:extLst>
      <p:ext uri="{BB962C8B-B14F-4D97-AF65-F5344CB8AC3E}">
        <p14:creationId xmlns:p14="http://schemas.microsoft.com/office/powerpoint/2010/main" val="3979917413"/>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609600" y="274638"/>
            <a:ext cx="10972800" cy="1143000"/>
          </a:xfrm>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609602" y="1535113"/>
            <a:ext cx="5386917"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09602" y="2174875"/>
            <a:ext cx="5386917"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93369" y="1535113"/>
            <a:ext cx="5389033"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93369" y="2174875"/>
            <a:ext cx="5389033"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Rectangle 2"/>
          <p:cNvSpPr>
            <a:spLocks noGrp="1" noChangeArrowheads="1"/>
          </p:cNvSpPr>
          <p:nvPr>
            <p:ph type="dt" sz="half" idx="10"/>
          </p:nvPr>
        </p:nvSpPr>
        <p:spPr>
          <a:ln/>
        </p:spPr>
        <p:txBody>
          <a:bodyPr/>
          <a:lstStyle>
            <a:lvl1pPr>
              <a:defRPr/>
            </a:lvl1pPr>
          </a:lstStyle>
          <a:p>
            <a:pPr>
              <a:defRPr/>
            </a:pPr>
            <a:fld id="{4D73ECF9-B7DB-A741-8F03-7549A7A396FA}" type="datetime1">
              <a:rPr lang="en-US" smtClean="0">
                <a:solidFill>
                  <a:srgbClr val="000000"/>
                </a:solidFill>
              </a:rPr>
              <a:t>6/13/25</a:t>
            </a:fld>
            <a:endParaRPr lang="en-US">
              <a:solidFill>
                <a:srgbClr val="000000"/>
              </a:solidFill>
            </a:endParaRPr>
          </a:p>
        </p:txBody>
      </p:sp>
      <p:sp>
        <p:nvSpPr>
          <p:cNvPr id="8" name="Rectangle 15"/>
          <p:cNvSpPr>
            <a:spLocks noGrp="1" noChangeArrowheads="1"/>
          </p:cNvSpPr>
          <p:nvPr>
            <p:ph type="sldNum" sz="quarter" idx="11"/>
          </p:nvPr>
        </p:nvSpPr>
        <p:spPr>
          <a:ln/>
        </p:spPr>
        <p:txBody>
          <a:bodyPr/>
          <a:lstStyle>
            <a:lvl1pPr>
              <a:defRPr/>
            </a:lvl1pPr>
          </a:lstStyle>
          <a:p>
            <a:pPr>
              <a:defRPr/>
            </a:pPr>
            <a:fld id="{AD50D15F-9292-4FAF-969F-CE3258BF9305}" type="slidenum">
              <a:rPr lang="en-US">
                <a:solidFill>
                  <a:srgbClr val="000000"/>
                </a:solidFill>
              </a:rPr>
              <a:pPr>
                <a:defRPr/>
              </a:pPr>
              <a:t>‹#›</a:t>
            </a:fld>
            <a:endParaRPr lang="en-US">
              <a:solidFill>
                <a:srgbClr val="000000"/>
              </a:solidFill>
            </a:endParaRPr>
          </a:p>
        </p:txBody>
      </p:sp>
      <p:sp>
        <p:nvSpPr>
          <p:cNvPr id="9" name="Rectangle 3"/>
          <p:cNvSpPr>
            <a:spLocks noGrp="1" noChangeArrowheads="1"/>
          </p:cNvSpPr>
          <p:nvPr>
            <p:ph type="ftr" sz="quarter" idx="12"/>
          </p:nvPr>
        </p:nvSpPr>
        <p:spPr>
          <a:ln/>
        </p:spPr>
        <p:txBody>
          <a:bodyPr/>
          <a:lstStyle>
            <a:lvl1pPr>
              <a:defRPr/>
            </a:lvl1pPr>
          </a:lstStyle>
          <a:p>
            <a:pPr>
              <a:defRPr/>
            </a:pPr>
            <a:r>
              <a:rPr lang="en-US">
                <a:solidFill>
                  <a:srgbClr val="000000"/>
                </a:solidFill>
              </a:rPr>
              <a:t>Signals in Particle Detectors, W. Riegler/CERN</a:t>
            </a:r>
          </a:p>
        </p:txBody>
      </p:sp>
    </p:spTree>
    <p:extLst>
      <p:ext uri="{BB962C8B-B14F-4D97-AF65-F5344CB8AC3E}">
        <p14:creationId xmlns:p14="http://schemas.microsoft.com/office/powerpoint/2010/main" val="8328793"/>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Rectangle 2"/>
          <p:cNvSpPr>
            <a:spLocks noGrp="1" noChangeArrowheads="1"/>
          </p:cNvSpPr>
          <p:nvPr>
            <p:ph type="dt" sz="half" idx="10"/>
          </p:nvPr>
        </p:nvSpPr>
        <p:spPr>
          <a:ln/>
        </p:spPr>
        <p:txBody>
          <a:bodyPr/>
          <a:lstStyle>
            <a:lvl1pPr>
              <a:defRPr/>
            </a:lvl1pPr>
          </a:lstStyle>
          <a:p>
            <a:pPr>
              <a:defRPr/>
            </a:pPr>
            <a:fld id="{5BBE8FD4-954F-E445-B8C0-1329A9558DC9}" type="datetime1">
              <a:rPr lang="en-US" smtClean="0">
                <a:solidFill>
                  <a:srgbClr val="000000"/>
                </a:solidFill>
              </a:rPr>
              <a:t>6/13/25</a:t>
            </a:fld>
            <a:endParaRPr lang="en-US">
              <a:solidFill>
                <a:srgbClr val="000000"/>
              </a:solidFill>
            </a:endParaRPr>
          </a:p>
        </p:txBody>
      </p:sp>
      <p:sp>
        <p:nvSpPr>
          <p:cNvPr id="4" name="Rectangle 15"/>
          <p:cNvSpPr>
            <a:spLocks noGrp="1" noChangeArrowheads="1"/>
          </p:cNvSpPr>
          <p:nvPr>
            <p:ph type="sldNum" sz="quarter" idx="11"/>
          </p:nvPr>
        </p:nvSpPr>
        <p:spPr>
          <a:ln/>
        </p:spPr>
        <p:txBody>
          <a:bodyPr/>
          <a:lstStyle>
            <a:lvl1pPr>
              <a:defRPr/>
            </a:lvl1pPr>
          </a:lstStyle>
          <a:p>
            <a:pPr>
              <a:defRPr/>
            </a:pPr>
            <a:fld id="{FABBC7D2-1598-46B5-99AC-7F0CABACEFCD}" type="slidenum">
              <a:rPr lang="en-US">
                <a:solidFill>
                  <a:srgbClr val="000000"/>
                </a:solidFill>
              </a:rPr>
              <a:pPr>
                <a:defRPr/>
              </a:pPr>
              <a:t>‹#›</a:t>
            </a:fld>
            <a:endParaRPr lang="en-US">
              <a:solidFill>
                <a:srgbClr val="000000"/>
              </a:solidFill>
            </a:endParaRPr>
          </a:p>
        </p:txBody>
      </p:sp>
      <p:sp>
        <p:nvSpPr>
          <p:cNvPr id="5" name="Rectangle 3"/>
          <p:cNvSpPr>
            <a:spLocks noGrp="1" noChangeArrowheads="1"/>
          </p:cNvSpPr>
          <p:nvPr>
            <p:ph type="ftr" sz="quarter" idx="12"/>
          </p:nvPr>
        </p:nvSpPr>
        <p:spPr>
          <a:ln/>
        </p:spPr>
        <p:txBody>
          <a:bodyPr/>
          <a:lstStyle>
            <a:lvl1pPr>
              <a:defRPr/>
            </a:lvl1pPr>
          </a:lstStyle>
          <a:p>
            <a:pPr>
              <a:defRPr/>
            </a:pPr>
            <a:r>
              <a:rPr lang="en-US">
                <a:solidFill>
                  <a:srgbClr val="000000"/>
                </a:solidFill>
              </a:rPr>
              <a:t>Signals in Particle Detectors, W. Riegler/CERN</a:t>
            </a:r>
          </a:p>
        </p:txBody>
      </p:sp>
    </p:spTree>
    <p:extLst>
      <p:ext uri="{BB962C8B-B14F-4D97-AF65-F5344CB8AC3E}">
        <p14:creationId xmlns:p14="http://schemas.microsoft.com/office/powerpoint/2010/main" val="1833899513"/>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2"/>
          <p:cNvSpPr>
            <a:spLocks noGrp="1" noChangeArrowheads="1"/>
          </p:cNvSpPr>
          <p:nvPr>
            <p:ph type="dt" sz="half" idx="10"/>
          </p:nvPr>
        </p:nvSpPr>
        <p:spPr>
          <a:xfrm>
            <a:off x="0" y="6569764"/>
            <a:ext cx="1625600" cy="288235"/>
          </a:xfrm>
          <a:ln/>
        </p:spPr>
        <p:txBody>
          <a:bodyPr/>
          <a:lstStyle>
            <a:lvl1pPr>
              <a:defRPr sz="1000">
                <a:solidFill>
                  <a:schemeClr val="accent3">
                    <a:lumMod val="50000"/>
                  </a:schemeClr>
                </a:solidFill>
                <a:latin typeface="+mj-lt"/>
              </a:defRPr>
            </a:lvl1pPr>
          </a:lstStyle>
          <a:p>
            <a:pPr>
              <a:defRPr/>
            </a:pPr>
            <a:fld id="{7DAF013E-C921-1A41-ACB1-41C1024FB1B8}" type="datetime1">
              <a:rPr lang="en-US" smtClean="0"/>
              <a:t>6/13/25</a:t>
            </a:fld>
            <a:endParaRPr lang="en-US" dirty="0"/>
          </a:p>
        </p:txBody>
      </p:sp>
      <p:sp>
        <p:nvSpPr>
          <p:cNvPr id="3" name="Rectangle 15"/>
          <p:cNvSpPr>
            <a:spLocks noGrp="1" noChangeArrowheads="1"/>
          </p:cNvSpPr>
          <p:nvPr>
            <p:ph type="sldNum" sz="quarter" idx="11"/>
          </p:nvPr>
        </p:nvSpPr>
        <p:spPr>
          <a:xfrm>
            <a:off x="11463382" y="6557554"/>
            <a:ext cx="711200" cy="300446"/>
          </a:xfrm>
          <a:ln/>
        </p:spPr>
        <p:txBody>
          <a:bodyPr/>
          <a:lstStyle>
            <a:lvl1pPr>
              <a:defRPr>
                <a:solidFill>
                  <a:schemeClr val="accent3">
                    <a:lumMod val="50000"/>
                  </a:schemeClr>
                </a:solidFill>
                <a:latin typeface="+mj-lt"/>
              </a:defRPr>
            </a:lvl1pPr>
          </a:lstStyle>
          <a:p>
            <a:pPr>
              <a:defRPr/>
            </a:pPr>
            <a:fld id="{7139EE62-D25E-4D29-9274-D0BC29529B49}" type="slidenum">
              <a:rPr lang="en-US" smtClean="0"/>
              <a:pPr>
                <a:defRPr/>
              </a:pPr>
              <a:t>‹#›</a:t>
            </a:fld>
            <a:endParaRPr lang="en-US" dirty="0"/>
          </a:p>
        </p:txBody>
      </p:sp>
      <p:sp>
        <p:nvSpPr>
          <p:cNvPr id="4" name="Rectangle 3"/>
          <p:cNvSpPr>
            <a:spLocks noGrp="1" noChangeArrowheads="1"/>
          </p:cNvSpPr>
          <p:nvPr>
            <p:ph type="ftr" sz="quarter" idx="12"/>
          </p:nvPr>
        </p:nvSpPr>
        <p:spPr>
          <a:xfrm>
            <a:off x="4934857" y="6566262"/>
            <a:ext cx="2032000" cy="291737"/>
          </a:xfrm>
          <a:ln/>
        </p:spPr>
        <p:txBody>
          <a:bodyPr/>
          <a:lstStyle>
            <a:lvl1pPr>
              <a:defRPr>
                <a:solidFill>
                  <a:schemeClr val="accent3">
                    <a:lumMod val="50000"/>
                  </a:schemeClr>
                </a:solidFill>
              </a:defRPr>
            </a:lvl1pPr>
          </a:lstStyle>
          <a:p>
            <a:pPr>
              <a:defRPr/>
            </a:pPr>
            <a:r>
              <a:rPr lang="en-US" dirty="0"/>
              <a:t>Signals in Particle Detectors, W. </a:t>
            </a:r>
            <a:r>
              <a:rPr lang="en-US" dirty="0" err="1"/>
              <a:t>Riegler</a:t>
            </a:r>
            <a:r>
              <a:rPr lang="en-US" dirty="0"/>
              <a:t>/CERN</a:t>
            </a:r>
          </a:p>
        </p:txBody>
      </p:sp>
    </p:spTree>
    <p:extLst>
      <p:ext uri="{BB962C8B-B14F-4D97-AF65-F5344CB8AC3E}">
        <p14:creationId xmlns:p14="http://schemas.microsoft.com/office/powerpoint/2010/main" val="1834786751"/>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2" y="273050"/>
            <a:ext cx="4011084"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4766734" y="273052"/>
            <a:ext cx="6815668"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609602" y="1435102"/>
            <a:ext cx="4011084"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Rectangle 2"/>
          <p:cNvSpPr>
            <a:spLocks noGrp="1" noChangeArrowheads="1"/>
          </p:cNvSpPr>
          <p:nvPr>
            <p:ph type="dt" sz="half" idx="10"/>
          </p:nvPr>
        </p:nvSpPr>
        <p:spPr>
          <a:ln/>
        </p:spPr>
        <p:txBody>
          <a:bodyPr/>
          <a:lstStyle>
            <a:lvl1pPr>
              <a:defRPr/>
            </a:lvl1pPr>
          </a:lstStyle>
          <a:p>
            <a:pPr>
              <a:defRPr/>
            </a:pPr>
            <a:fld id="{060BB6FD-A34F-CD4C-9CB2-99B2AA0CCAE1}" type="datetime1">
              <a:rPr lang="en-US" smtClean="0">
                <a:solidFill>
                  <a:srgbClr val="000000"/>
                </a:solidFill>
              </a:rPr>
              <a:t>6/13/25</a:t>
            </a:fld>
            <a:endParaRPr lang="en-US">
              <a:solidFill>
                <a:srgbClr val="000000"/>
              </a:solidFill>
            </a:endParaRPr>
          </a:p>
        </p:txBody>
      </p:sp>
      <p:sp>
        <p:nvSpPr>
          <p:cNvPr id="6" name="Rectangle 15"/>
          <p:cNvSpPr>
            <a:spLocks noGrp="1" noChangeArrowheads="1"/>
          </p:cNvSpPr>
          <p:nvPr>
            <p:ph type="sldNum" sz="quarter" idx="11"/>
          </p:nvPr>
        </p:nvSpPr>
        <p:spPr>
          <a:ln/>
        </p:spPr>
        <p:txBody>
          <a:bodyPr/>
          <a:lstStyle>
            <a:lvl1pPr>
              <a:defRPr/>
            </a:lvl1pPr>
          </a:lstStyle>
          <a:p>
            <a:pPr>
              <a:defRPr/>
            </a:pPr>
            <a:fld id="{9BB9C3AF-607F-4143-A1A6-E1B13CE6EBF6}" type="slidenum">
              <a:rPr lang="en-US">
                <a:solidFill>
                  <a:srgbClr val="000000"/>
                </a:solidFill>
              </a:rPr>
              <a:pPr>
                <a:defRPr/>
              </a:pPr>
              <a:t>‹#›</a:t>
            </a:fld>
            <a:endParaRPr lang="en-US">
              <a:solidFill>
                <a:srgbClr val="000000"/>
              </a:solidFill>
            </a:endParaRPr>
          </a:p>
        </p:txBody>
      </p:sp>
      <p:sp>
        <p:nvSpPr>
          <p:cNvPr id="7" name="Rectangle 3"/>
          <p:cNvSpPr>
            <a:spLocks noGrp="1" noChangeArrowheads="1"/>
          </p:cNvSpPr>
          <p:nvPr>
            <p:ph type="ftr" sz="quarter" idx="12"/>
          </p:nvPr>
        </p:nvSpPr>
        <p:spPr>
          <a:ln/>
        </p:spPr>
        <p:txBody>
          <a:bodyPr/>
          <a:lstStyle>
            <a:lvl1pPr>
              <a:defRPr/>
            </a:lvl1pPr>
          </a:lstStyle>
          <a:p>
            <a:pPr>
              <a:defRPr/>
            </a:pPr>
            <a:r>
              <a:rPr lang="en-US">
                <a:solidFill>
                  <a:srgbClr val="000000"/>
                </a:solidFill>
              </a:rPr>
              <a:t>Signals in Particle Detectors, W. Riegler/CERN</a:t>
            </a:r>
          </a:p>
        </p:txBody>
      </p:sp>
    </p:spTree>
    <p:extLst>
      <p:ext uri="{BB962C8B-B14F-4D97-AF65-F5344CB8AC3E}">
        <p14:creationId xmlns:p14="http://schemas.microsoft.com/office/powerpoint/2010/main" val="840091991"/>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389717" y="4800601"/>
            <a:ext cx="73152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2389717" y="612775"/>
            <a:ext cx="73152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a:p>
        </p:txBody>
      </p:sp>
      <p:sp>
        <p:nvSpPr>
          <p:cNvPr id="4" name="Text Placeholder 3"/>
          <p:cNvSpPr>
            <a:spLocks noGrp="1"/>
          </p:cNvSpPr>
          <p:nvPr>
            <p:ph type="body" sz="half" idx="2"/>
          </p:nvPr>
        </p:nvSpPr>
        <p:spPr>
          <a:xfrm>
            <a:off x="2389717" y="5367339"/>
            <a:ext cx="73152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Rectangle 2"/>
          <p:cNvSpPr>
            <a:spLocks noGrp="1" noChangeArrowheads="1"/>
          </p:cNvSpPr>
          <p:nvPr>
            <p:ph type="dt" sz="half" idx="10"/>
          </p:nvPr>
        </p:nvSpPr>
        <p:spPr>
          <a:ln/>
        </p:spPr>
        <p:txBody>
          <a:bodyPr/>
          <a:lstStyle>
            <a:lvl1pPr>
              <a:defRPr/>
            </a:lvl1pPr>
          </a:lstStyle>
          <a:p>
            <a:pPr>
              <a:defRPr/>
            </a:pPr>
            <a:fld id="{2F3842CE-1261-BA46-848E-67F9652D7D3F}" type="datetime1">
              <a:rPr lang="en-US" smtClean="0">
                <a:solidFill>
                  <a:srgbClr val="000000"/>
                </a:solidFill>
              </a:rPr>
              <a:t>6/13/25</a:t>
            </a:fld>
            <a:endParaRPr lang="en-US">
              <a:solidFill>
                <a:srgbClr val="000000"/>
              </a:solidFill>
            </a:endParaRPr>
          </a:p>
        </p:txBody>
      </p:sp>
      <p:sp>
        <p:nvSpPr>
          <p:cNvPr id="6" name="Rectangle 15"/>
          <p:cNvSpPr>
            <a:spLocks noGrp="1" noChangeArrowheads="1"/>
          </p:cNvSpPr>
          <p:nvPr>
            <p:ph type="sldNum" sz="quarter" idx="11"/>
          </p:nvPr>
        </p:nvSpPr>
        <p:spPr>
          <a:ln/>
        </p:spPr>
        <p:txBody>
          <a:bodyPr/>
          <a:lstStyle>
            <a:lvl1pPr>
              <a:defRPr/>
            </a:lvl1pPr>
          </a:lstStyle>
          <a:p>
            <a:pPr>
              <a:defRPr/>
            </a:pPr>
            <a:fld id="{17C35B30-C783-461C-9997-EBCCAD90200A}" type="slidenum">
              <a:rPr lang="en-US">
                <a:solidFill>
                  <a:srgbClr val="000000"/>
                </a:solidFill>
              </a:rPr>
              <a:pPr>
                <a:defRPr/>
              </a:pPr>
              <a:t>‹#›</a:t>
            </a:fld>
            <a:endParaRPr lang="en-US">
              <a:solidFill>
                <a:srgbClr val="000000"/>
              </a:solidFill>
            </a:endParaRPr>
          </a:p>
        </p:txBody>
      </p:sp>
      <p:sp>
        <p:nvSpPr>
          <p:cNvPr id="7" name="Rectangle 3"/>
          <p:cNvSpPr>
            <a:spLocks noGrp="1" noChangeArrowheads="1"/>
          </p:cNvSpPr>
          <p:nvPr>
            <p:ph type="ftr" sz="quarter" idx="12"/>
          </p:nvPr>
        </p:nvSpPr>
        <p:spPr>
          <a:ln/>
        </p:spPr>
        <p:txBody>
          <a:bodyPr/>
          <a:lstStyle>
            <a:lvl1pPr>
              <a:defRPr/>
            </a:lvl1pPr>
          </a:lstStyle>
          <a:p>
            <a:pPr>
              <a:defRPr/>
            </a:pPr>
            <a:r>
              <a:rPr lang="en-US">
                <a:solidFill>
                  <a:srgbClr val="000000"/>
                </a:solidFill>
              </a:rPr>
              <a:t>Signals in Particle Detectors, W. Riegler/CERN</a:t>
            </a:r>
          </a:p>
        </p:txBody>
      </p:sp>
    </p:spTree>
    <p:extLst>
      <p:ext uri="{BB962C8B-B14F-4D97-AF65-F5344CB8AC3E}">
        <p14:creationId xmlns:p14="http://schemas.microsoft.com/office/powerpoint/2010/main" val="3160630782"/>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2"/>
          <p:cNvSpPr>
            <a:spLocks noGrp="1" noChangeArrowheads="1"/>
          </p:cNvSpPr>
          <p:nvPr>
            <p:ph type="dt" sz="half" idx="10"/>
          </p:nvPr>
        </p:nvSpPr>
        <p:spPr>
          <a:ln/>
        </p:spPr>
        <p:txBody>
          <a:bodyPr/>
          <a:lstStyle>
            <a:lvl1pPr>
              <a:defRPr/>
            </a:lvl1pPr>
          </a:lstStyle>
          <a:p>
            <a:pPr>
              <a:defRPr/>
            </a:pPr>
            <a:fld id="{D4F5B9E6-7828-924E-9CC4-6ACD2C14E463}" type="datetime1">
              <a:rPr lang="en-US" smtClean="0">
                <a:solidFill>
                  <a:srgbClr val="000000"/>
                </a:solidFill>
              </a:rPr>
              <a:t>6/13/25</a:t>
            </a:fld>
            <a:endParaRPr lang="en-US">
              <a:solidFill>
                <a:srgbClr val="000000"/>
              </a:solidFill>
            </a:endParaRPr>
          </a:p>
        </p:txBody>
      </p:sp>
      <p:sp>
        <p:nvSpPr>
          <p:cNvPr id="5" name="Rectangle 15"/>
          <p:cNvSpPr>
            <a:spLocks noGrp="1" noChangeArrowheads="1"/>
          </p:cNvSpPr>
          <p:nvPr>
            <p:ph type="sldNum" sz="quarter" idx="11"/>
          </p:nvPr>
        </p:nvSpPr>
        <p:spPr>
          <a:ln/>
        </p:spPr>
        <p:txBody>
          <a:bodyPr/>
          <a:lstStyle>
            <a:lvl1pPr>
              <a:defRPr/>
            </a:lvl1pPr>
          </a:lstStyle>
          <a:p>
            <a:pPr>
              <a:defRPr/>
            </a:pPr>
            <a:fld id="{B01688F3-2DB2-40A6-94CF-DC4846358A1C}" type="slidenum">
              <a:rPr lang="en-US">
                <a:solidFill>
                  <a:srgbClr val="000000"/>
                </a:solidFill>
              </a:rPr>
              <a:pPr>
                <a:defRPr/>
              </a:pPr>
              <a:t>‹#›</a:t>
            </a:fld>
            <a:endParaRPr lang="en-US">
              <a:solidFill>
                <a:srgbClr val="000000"/>
              </a:solidFill>
            </a:endParaRPr>
          </a:p>
        </p:txBody>
      </p:sp>
      <p:sp>
        <p:nvSpPr>
          <p:cNvPr id="6" name="Rectangle 3"/>
          <p:cNvSpPr>
            <a:spLocks noGrp="1" noChangeArrowheads="1"/>
          </p:cNvSpPr>
          <p:nvPr>
            <p:ph type="ftr" sz="quarter" idx="12"/>
          </p:nvPr>
        </p:nvSpPr>
        <p:spPr>
          <a:ln/>
        </p:spPr>
        <p:txBody>
          <a:bodyPr/>
          <a:lstStyle>
            <a:lvl1pPr>
              <a:defRPr/>
            </a:lvl1pPr>
          </a:lstStyle>
          <a:p>
            <a:pPr>
              <a:defRPr/>
            </a:pPr>
            <a:r>
              <a:rPr lang="en-US">
                <a:solidFill>
                  <a:srgbClr val="000000"/>
                </a:solidFill>
              </a:rPr>
              <a:t>Signals in Particle Detectors, W. Riegler/CERN</a:t>
            </a:r>
          </a:p>
        </p:txBody>
      </p:sp>
    </p:spTree>
    <p:extLst>
      <p:ext uri="{BB962C8B-B14F-4D97-AF65-F5344CB8AC3E}">
        <p14:creationId xmlns:p14="http://schemas.microsoft.com/office/powerpoint/2010/main" val="784908010"/>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686801" y="381000"/>
            <a:ext cx="2590800" cy="5715000"/>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914401" y="381000"/>
            <a:ext cx="7569200" cy="5715000"/>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2"/>
          <p:cNvSpPr>
            <a:spLocks noGrp="1" noChangeArrowheads="1"/>
          </p:cNvSpPr>
          <p:nvPr>
            <p:ph type="dt" sz="half" idx="10"/>
          </p:nvPr>
        </p:nvSpPr>
        <p:spPr>
          <a:ln/>
        </p:spPr>
        <p:txBody>
          <a:bodyPr/>
          <a:lstStyle>
            <a:lvl1pPr>
              <a:defRPr/>
            </a:lvl1pPr>
          </a:lstStyle>
          <a:p>
            <a:pPr>
              <a:defRPr/>
            </a:pPr>
            <a:fld id="{C0C50BC6-189C-EB49-9D5B-23DB312744AB}" type="datetime1">
              <a:rPr lang="en-US" smtClean="0">
                <a:solidFill>
                  <a:srgbClr val="000000"/>
                </a:solidFill>
              </a:rPr>
              <a:t>6/13/25</a:t>
            </a:fld>
            <a:endParaRPr lang="en-US">
              <a:solidFill>
                <a:srgbClr val="000000"/>
              </a:solidFill>
            </a:endParaRPr>
          </a:p>
        </p:txBody>
      </p:sp>
      <p:sp>
        <p:nvSpPr>
          <p:cNvPr id="5" name="Rectangle 15"/>
          <p:cNvSpPr>
            <a:spLocks noGrp="1" noChangeArrowheads="1"/>
          </p:cNvSpPr>
          <p:nvPr>
            <p:ph type="sldNum" sz="quarter" idx="11"/>
          </p:nvPr>
        </p:nvSpPr>
        <p:spPr>
          <a:ln/>
        </p:spPr>
        <p:txBody>
          <a:bodyPr/>
          <a:lstStyle>
            <a:lvl1pPr>
              <a:defRPr/>
            </a:lvl1pPr>
          </a:lstStyle>
          <a:p>
            <a:pPr>
              <a:defRPr/>
            </a:pPr>
            <a:fld id="{60891A9C-A867-46FB-83AB-C9ECFE36EBDC}" type="slidenum">
              <a:rPr lang="en-US">
                <a:solidFill>
                  <a:srgbClr val="000000"/>
                </a:solidFill>
              </a:rPr>
              <a:pPr>
                <a:defRPr/>
              </a:pPr>
              <a:t>‹#›</a:t>
            </a:fld>
            <a:endParaRPr lang="en-US">
              <a:solidFill>
                <a:srgbClr val="000000"/>
              </a:solidFill>
            </a:endParaRPr>
          </a:p>
        </p:txBody>
      </p:sp>
      <p:sp>
        <p:nvSpPr>
          <p:cNvPr id="6" name="Rectangle 3"/>
          <p:cNvSpPr>
            <a:spLocks noGrp="1" noChangeArrowheads="1"/>
          </p:cNvSpPr>
          <p:nvPr>
            <p:ph type="ftr" sz="quarter" idx="12"/>
          </p:nvPr>
        </p:nvSpPr>
        <p:spPr>
          <a:ln/>
        </p:spPr>
        <p:txBody>
          <a:bodyPr/>
          <a:lstStyle>
            <a:lvl1pPr>
              <a:defRPr/>
            </a:lvl1pPr>
          </a:lstStyle>
          <a:p>
            <a:pPr>
              <a:defRPr/>
            </a:pPr>
            <a:r>
              <a:rPr lang="en-US">
                <a:solidFill>
                  <a:srgbClr val="000000"/>
                </a:solidFill>
              </a:rPr>
              <a:t>Signals in Particle Detectors, W. Riegler/CERN</a:t>
            </a:r>
          </a:p>
        </p:txBody>
      </p:sp>
    </p:spTree>
    <p:extLst>
      <p:ext uri="{BB962C8B-B14F-4D97-AF65-F5344CB8AC3E}">
        <p14:creationId xmlns:p14="http://schemas.microsoft.com/office/powerpoint/2010/main" val="2878175953"/>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2"/>
          <p:cNvSpPr>
            <a:spLocks noGrp="1" noChangeArrowheads="1"/>
          </p:cNvSpPr>
          <p:nvPr>
            <p:ph type="dt" sz="half" idx="10"/>
          </p:nvPr>
        </p:nvSpPr>
        <p:spPr>
          <a:xfrm>
            <a:off x="28876" y="6553200"/>
            <a:ext cx="1625600" cy="304800"/>
          </a:xfrm>
          <a:ln/>
        </p:spPr>
        <p:txBody>
          <a:bodyPr/>
          <a:lstStyle>
            <a:lvl1pPr>
              <a:defRPr sz="1000">
                <a:solidFill>
                  <a:schemeClr val="accent3">
                    <a:lumMod val="50000"/>
                  </a:schemeClr>
                </a:solidFill>
                <a:latin typeface="+mj-lt"/>
              </a:defRPr>
            </a:lvl1pPr>
          </a:lstStyle>
          <a:p>
            <a:pPr>
              <a:defRPr/>
            </a:pPr>
            <a:r>
              <a:rPr lang="en-US" dirty="0"/>
              <a:t>12/2/19</a:t>
            </a:r>
          </a:p>
        </p:txBody>
      </p:sp>
      <p:sp>
        <p:nvSpPr>
          <p:cNvPr id="3" name="Rectangle 15"/>
          <p:cNvSpPr>
            <a:spLocks noGrp="1" noChangeArrowheads="1"/>
          </p:cNvSpPr>
          <p:nvPr>
            <p:ph type="sldNum" sz="quarter" idx="11"/>
          </p:nvPr>
        </p:nvSpPr>
        <p:spPr>
          <a:xfrm>
            <a:off x="11353800" y="6551596"/>
            <a:ext cx="711200" cy="304800"/>
          </a:xfrm>
          <a:prstGeom prst="rect">
            <a:avLst/>
          </a:prstGeom>
          <a:ln/>
        </p:spPr>
        <p:txBody>
          <a:bodyPr/>
          <a:lstStyle>
            <a:lvl1pPr>
              <a:defRPr>
                <a:solidFill>
                  <a:schemeClr val="accent3">
                    <a:lumMod val="50000"/>
                  </a:schemeClr>
                </a:solidFill>
                <a:latin typeface="+mj-lt"/>
              </a:defRPr>
            </a:lvl1pPr>
          </a:lstStyle>
          <a:p>
            <a:pPr>
              <a:defRPr/>
            </a:pPr>
            <a:fld id="{7139EE62-D25E-4D29-9274-D0BC29529B49}" type="slidenum">
              <a:rPr lang="en-US" smtClean="0"/>
              <a:pPr>
                <a:defRPr/>
              </a:pPr>
              <a:t>‹#›</a:t>
            </a:fld>
            <a:endParaRPr lang="en-US" dirty="0"/>
          </a:p>
        </p:txBody>
      </p:sp>
      <p:sp>
        <p:nvSpPr>
          <p:cNvPr id="4" name="Footer Placeholder 3"/>
          <p:cNvSpPr>
            <a:spLocks noGrp="1" noChangeArrowheads="1"/>
          </p:cNvSpPr>
          <p:nvPr>
            <p:ph type="ftr" sz="quarter" idx="12"/>
          </p:nvPr>
        </p:nvSpPr>
        <p:spPr>
          <a:xfrm>
            <a:off x="5257800" y="6553200"/>
            <a:ext cx="2032000" cy="304800"/>
          </a:xfrm>
          <a:prstGeom prst="rect">
            <a:avLst/>
          </a:prstGeom>
          <a:ln/>
        </p:spPr>
        <p:txBody>
          <a:bodyPr/>
          <a:lstStyle>
            <a:lvl1pPr>
              <a:defRPr>
                <a:solidFill>
                  <a:schemeClr val="accent3">
                    <a:lumMod val="50000"/>
                  </a:schemeClr>
                </a:solidFill>
              </a:defRPr>
            </a:lvl1pPr>
          </a:lstStyle>
          <a:p>
            <a:pPr>
              <a:defRPr/>
            </a:pPr>
            <a:r>
              <a:rPr lang="en-US" dirty="0"/>
              <a:t>Signals in Particle Detectors, W. </a:t>
            </a:r>
            <a:r>
              <a:rPr lang="en-US" dirty="0" err="1"/>
              <a:t>Riegler</a:t>
            </a:r>
            <a:r>
              <a:rPr lang="en-US" dirty="0"/>
              <a:t>/CERN</a:t>
            </a:r>
          </a:p>
        </p:txBody>
      </p:sp>
    </p:spTree>
    <p:extLst>
      <p:ext uri="{BB962C8B-B14F-4D97-AF65-F5344CB8AC3E}">
        <p14:creationId xmlns:p14="http://schemas.microsoft.com/office/powerpoint/2010/main" val="303195569"/>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theme" Target="../theme/theme2.xml"/><Relationship Id="rId2" Type="http://schemas.openxmlformats.org/officeDocument/2006/relationships/slideLayout" Target="../slideLayouts/slideLayout13.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s>
</file>

<file path=ppt/slideMasters/_rels/slideMaster3.xml.rels><?xml version="1.0" encoding="UTF-8" standalone="yes"?>
<Relationships xmlns="http://schemas.openxmlformats.org/package/2006/relationships"><Relationship Id="rId2" Type="http://schemas.openxmlformats.org/officeDocument/2006/relationships/theme" Target="../theme/theme3.xml"/><Relationship Id="rId1" Type="http://schemas.openxmlformats.org/officeDocument/2006/relationships/slideLayout" Target="../slideLayouts/slideLayout23.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026" name="Rectangle 2"/>
          <p:cNvSpPr>
            <a:spLocks noGrp="1" noChangeArrowheads="1"/>
          </p:cNvSpPr>
          <p:nvPr>
            <p:ph type="dt" sz="half" idx="2"/>
          </p:nvPr>
        </p:nvSpPr>
        <p:spPr bwMode="auto">
          <a:xfrm>
            <a:off x="10566400" y="0"/>
            <a:ext cx="1625600" cy="457200"/>
          </a:xfrm>
          <a:prstGeom prst="rect">
            <a:avLst/>
          </a:prstGeom>
          <a:noFill/>
          <a:ln w="9525">
            <a:noFill/>
            <a:miter lim="800000"/>
            <a:headEnd/>
            <a:tailEnd/>
          </a:ln>
          <a:effectLst/>
        </p:spPr>
        <p:txBody>
          <a:bodyPr vert="horz" wrap="none" lIns="92075" tIns="46038" rIns="92075" bIns="46038" numCol="1" anchor="ctr" anchorCtr="0" compatLnSpc="1">
            <a:prstTxWarp prst="textNoShape">
              <a:avLst/>
            </a:prstTxWarp>
          </a:bodyPr>
          <a:lstStyle>
            <a:lvl1pPr>
              <a:lnSpc>
                <a:spcPct val="100000"/>
              </a:lnSpc>
              <a:spcBef>
                <a:spcPct val="0"/>
              </a:spcBef>
              <a:buClrTx/>
              <a:buSzTx/>
              <a:buFontTx/>
              <a:buNone/>
              <a:defRPr sz="1400" b="0">
                <a:latin typeface="Times New Roman" pitchFamily="18" charset="0"/>
              </a:defRPr>
            </a:lvl1pPr>
          </a:lstStyle>
          <a:p>
            <a:pPr>
              <a:defRPr/>
            </a:pPr>
            <a:fld id="{B9DC9908-96C5-3B45-BEB4-9A7A09C5A302}" type="datetime1">
              <a:rPr lang="en-US" smtClean="0">
                <a:solidFill>
                  <a:srgbClr val="000000"/>
                </a:solidFill>
              </a:rPr>
              <a:t>6/13/25</a:t>
            </a:fld>
            <a:endParaRPr lang="en-US">
              <a:solidFill>
                <a:srgbClr val="000000"/>
              </a:solidFill>
            </a:endParaRPr>
          </a:p>
        </p:txBody>
      </p:sp>
      <p:sp>
        <p:nvSpPr>
          <p:cNvPr id="1029" name="Rectangle 5"/>
          <p:cNvSpPr>
            <a:spLocks noGrp="1" noChangeArrowheads="1"/>
          </p:cNvSpPr>
          <p:nvPr>
            <p:ph type="title"/>
          </p:nvPr>
        </p:nvSpPr>
        <p:spPr bwMode="auto">
          <a:xfrm>
            <a:off x="1727200" y="381000"/>
            <a:ext cx="8026400" cy="457200"/>
          </a:xfrm>
          <a:prstGeom prst="rect">
            <a:avLst/>
          </a:prstGeom>
          <a:noFill/>
          <a:ln w="9525">
            <a:noFill/>
            <a:miter lim="800000"/>
            <a:headEnd/>
            <a:tailEnd/>
          </a:ln>
          <a:effectLst/>
        </p:spPr>
        <p:txBody>
          <a:bodyPr vert="horz" wrap="square" lIns="92075" tIns="46038" rIns="92075" bIns="46038" numCol="1" anchor="ctr" anchorCtr="0" compatLnSpc="1">
            <a:prstTxWarp prst="textNoShape">
              <a:avLst/>
            </a:prstTxWarp>
          </a:bodyPr>
          <a:lstStyle/>
          <a:p>
            <a:pPr lvl="0"/>
            <a:r>
              <a:rPr lang="en-US" dirty="0"/>
              <a:t>Slide Title</a:t>
            </a:r>
          </a:p>
        </p:txBody>
      </p:sp>
      <p:sp>
        <p:nvSpPr>
          <p:cNvPr id="1030" name="Rectangle 6"/>
          <p:cNvSpPr>
            <a:spLocks noGrp="1" noChangeArrowheads="1"/>
          </p:cNvSpPr>
          <p:nvPr>
            <p:ph type="body" idx="1"/>
          </p:nvPr>
        </p:nvSpPr>
        <p:spPr bwMode="auto">
          <a:xfrm>
            <a:off x="914400" y="1981200"/>
            <a:ext cx="10363200" cy="4114800"/>
          </a:xfrm>
          <a:prstGeom prst="rect">
            <a:avLst/>
          </a:prstGeom>
          <a:noFill/>
          <a:ln w="9525">
            <a:noFill/>
            <a:miter lim="800000"/>
            <a:headEnd/>
            <a:tailEnd/>
          </a:ln>
          <a:effectLst/>
        </p:spPr>
        <p:txBody>
          <a:bodyPr vert="horz" wrap="square" lIns="92075" tIns="46038" rIns="92075" bIns="46038" numCol="1" anchor="t" anchorCtr="0" compatLnSpc="1">
            <a:prstTxWarp prst="textNoShape">
              <a:avLst/>
            </a:prstTxWarp>
          </a:bodyPr>
          <a:lstStyle/>
          <a:p>
            <a:pPr lvl="0"/>
            <a:r>
              <a:rPr lang="en-US"/>
              <a:t>Body Text</a:t>
            </a:r>
          </a:p>
          <a:p>
            <a:pPr lvl="1"/>
            <a:r>
              <a:rPr lang="en-US"/>
              <a:t>Second Level</a:t>
            </a:r>
          </a:p>
          <a:p>
            <a:pPr lvl="2"/>
            <a:r>
              <a:rPr lang="en-US"/>
              <a:t>Third Level</a:t>
            </a:r>
          </a:p>
          <a:p>
            <a:pPr lvl="3"/>
            <a:r>
              <a:rPr lang="en-US"/>
              <a:t>Fourth Level</a:t>
            </a:r>
          </a:p>
          <a:p>
            <a:pPr lvl="4"/>
            <a:r>
              <a:rPr lang="en-US"/>
              <a:t>Fifth Level</a:t>
            </a:r>
          </a:p>
        </p:txBody>
      </p:sp>
      <p:sp>
        <p:nvSpPr>
          <p:cNvPr id="1039" name="Rectangle 15"/>
          <p:cNvSpPr>
            <a:spLocks noGrp="1" noChangeArrowheads="1"/>
          </p:cNvSpPr>
          <p:nvPr>
            <p:ph type="sldNum" sz="quarter" idx="4"/>
          </p:nvPr>
        </p:nvSpPr>
        <p:spPr bwMode="auto">
          <a:xfrm>
            <a:off x="11379200" y="6477000"/>
            <a:ext cx="711200" cy="457200"/>
          </a:xfrm>
          <a:prstGeom prst="rect">
            <a:avLst/>
          </a:prstGeom>
          <a:noFill/>
          <a:ln w="9525">
            <a:noFill/>
            <a:miter lim="800000"/>
            <a:headEnd/>
            <a:tailEnd/>
          </a:ln>
          <a:effectLst/>
        </p:spPr>
        <p:txBody>
          <a:bodyPr vert="horz" wrap="none" lIns="92075" tIns="46038" rIns="92075" bIns="46038" numCol="1" anchor="ctr" anchorCtr="0" compatLnSpc="1">
            <a:prstTxWarp prst="textNoShape">
              <a:avLst/>
            </a:prstTxWarp>
          </a:bodyPr>
          <a:lstStyle>
            <a:lvl1pPr algn="r">
              <a:lnSpc>
                <a:spcPct val="100000"/>
              </a:lnSpc>
              <a:spcBef>
                <a:spcPct val="0"/>
              </a:spcBef>
              <a:buClrTx/>
              <a:buSzTx/>
              <a:buFontTx/>
              <a:buNone/>
              <a:defRPr sz="1000" b="0">
                <a:latin typeface="Times New Roman" pitchFamily="18" charset="0"/>
              </a:defRPr>
            </a:lvl1pPr>
          </a:lstStyle>
          <a:p>
            <a:pPr>
              <a:defRPr/>
            </a:pPr>
            <a:fld id="{76D2897A-2A7A-4378-864C-CFB4657A69B9}" type="slidenum">
              <a:rPr lang="en-US">
                <a:solidFill>
                  <a:srgbClr val="000000"/>
                </a:solidFill>
              </a:rPr>
              <a:pPr>
                <a:defRPr/>
              </a:pPr>
              <a:t>‹#›</a:t>
            </a:fld>
            <a:endParaRPr lang="en-US">
              <a:solidFill>
                <a:srgbClr val="000000"/>
              </a:solidFill>
            </a:endParaRPr>
          </a:p>
        </p:txBody>
      </p:sp>
      <p:sp>
        <p:nvSpPr>
          <p:cNvPr id="1027" name="Rectangle 3"/>
          <p:cNvSpPr>
            <a:spLocks noGrp="1" noChangeArrowheads="1"/>
          </p:cNvSpPr>
          <p:nvPr>
            <p:ph type="ftr" sz="quarter" idx="3"/>
          </p:nvPr>
        </p:nvSpPr>
        <p:spPr bwMode="auto">
          <a:xfrm>
            <a:off x="-203200" y="6477000"/>
            <a:ext cx="2032000" cy="457200"/>
          </a:xfrm>
          <a:prstGeom prst="rect">
            <a:avLst/>
          </a:prstGeom>
          <a:noFill/>
          <a:ln w="9525">
            <a:noFill/>
            <a:miter lim="800000"/>
            <a:headEnd/>
            <a:tailEnd/>
          </a:ln>
          <a:effectLst/>
        </p:spPr>
        <p:txBody>
          <a:bodyPr vert="horz" wrap="none" lIns="92075" tIns="46038" rIns="92075" bIns="46038" numCol="1" anchor="ctr" anchorCtr="0" compatLnSpc="1">
            <a:prstTxWarp prst="textNoShape">
              <a:avLst/>
            </a:prstTxWarp>
          </a:bodyPr>
          <a:lstStyle>
            <a:lvl1pPr algn="ctr">
              <a:lnSpc>
                <a:spcPct val="100000"/>
              </a:lnSpc>
              <a:spcBef>
                <a:spcPct val="0"/>
              </a:spcBef>
              <a:buClrTx/>
              <a:buSzTx/>
              <a:buFontTx/>
              <a:buNone/>
              <a:defRPr sz="1000" b="0">
                <a:latin typeface="+mj-lt"/>
              </a:defRPr>
            </a:lvl1pPr>
          </a:lstStyle>
          <a:p>
            <a:pPr>
              <a:defRPr/>
            </a:pPr>
            <a:r>
              <a:rPr lang="en-US">
                <a:solidFill>
                  <a:srgbClr val="000000"/>
                </a:solidFill>
              </a:rPr>
              <a:t>Signals in Particle Detectors, W. Riegler/CERN</a:t>
            </a:r>
          </a:p>
        </p:txBody>
      </p:sp>
      <p:sp>
        <p:nvSpPr>
          <p:cNvPr id="1044" name="Line 20"/>
          <p:cNvSpPr>
            <a:spLocks noChangeShapeType="1"/>
          </p:cNvSpPr>
          <p:nvPr/>
        </p:nvSpPr>
        <p:spPr bwMode="auto">
          <a:xfrm>
            <a:off x="0" y="1295400"/>
            <a:ext cx="0" cy="0"/>
          </a:xfrm>
          <a:prstGeom prst="line">
            <a:avLst/>
          </a:prstGeom>
          <a:noFill/>
          <a:ln w="9525">
            <a:noFill/>
            <a:round/>
            <a:headEnd/>
            <a:tailEnd/>
          </a:ln>
          <a:effectLst/>
        </p:spPr>
        <p:txBody>
          <a:bodyPr wrap="none" lIns="92075" tIns="46038" rIns="92075" bIns="46038" anchor="ctr"/>
          <a:lstStyle/>
          <a:p>
            <a:pPr>
              <a:lnSpc>
                <a:spcPct val="90000"/>
              </a:lnSpc>
              <a:spcBef>
                <a:spcPct val="30000"/>
              </a:spcBef>
              <a:buClr>
                <a:srgbClr val="008000"/>
              </a:buClr>
              <a:buSzPct val="70000"/>
              <a:buFont typeface="Wingdings" pitchFamily="2" charset="2"/>
              <a:buNone/>
              <a:defRPr/>
            </a:pPr>
            <a:endParaRPr lang="en-US" sz="1500" b="1">
              <a:solidFill>
                <a:srgbClr val="000000"/>
              </a:solidFill>
              <a:latin typeface="Arial" pitchFamily="34" charset="0"/>
            </a:endParaRPr>
          </a:p>
        </p:txBody>
      </p:sp>
    </p:spTree>
    <p:extLst>
      <p:ext uri="{BB962C8B-B14F-4D97-AF65-F5344CB8AC3E}">
        <p14:creationId xmlns:p14="http://schemas.microsoft.com/office/powerpoint/2010/main" val="1783727527"/>
      </p:ext>
    </p:extLst>
  </p:cSld>
  <p:clrMap bg1="lt1" tx1="dk1" bg2="lt2" tx2="dk2" accent1="accent1" accent2="accent2" accent3="accent3" accent4="accent4" accent5="accent5" accent6="accent6" hlink="hlink" folHlink="folHlink"/>
  <p:sldLayoutIdLst>
    <p:sldLayoutId id="2147483805" r:id="rId1"/>
    <p:sldLayoutId id="2147483806" r:id="rId2"/>
    <p:sldLayoutId id="2147483807" r:id="rId3"/>
    <p:sldLayoutId id="2147483808" r:id="rId4"/>
    <p:sldLayoutId id="2147483809" r:id="rId5"/>
    <p:sldLayoutId id="2147483810" r:id="rId6"/>
    <p:sldLayoutId id="2147483811" r:id="rId7"/>
    <p:sldLayoutId id="2147483812" r:id="rId8"/>
    <p:sldLayoutId id="2147483813" r:id="rId9"/>
    <p:sldLayoutId id="2147483814" r:id="rId10"/>
    <p:sldLayoutId id="2147483815" r:id="rId11"/>
  </p:sldLayoutIdLst>
  <p:hf hdr="0" ftr="0"/>
  <p:txStyles>
    <p:titleStyle>
      <a:lvl1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mj-lt"/>
          <a:ea typeface="+mj-ea"/>
          <a:cs typeface="+mj-cs"/>
        </a:defRPr>
      </a:lvl1pPr>
      <a:lvl2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2pPr>
      <a:lvl3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3pPr>
      <a:lvl4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4pPr>
      <a:lvl5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5pPr>
      <a:lvl6pPr marL="4572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6pPr>
      <a:lvl7pPr marL="9144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7pPr>
      <a:lvl8pPr marL="13716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8pPr>
      <a:lvl9pPr marL="18288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9pPr>
    </p:titleStyle>
    <p:bodyStyle>
      <a:lvl1pPr marL="384175" indent="-384175" algn="l" rtl="0" eaLnBrk="0" fontAlgn="base" hangingPunct="0">
        <a:lnSpc>
          <a:spcPct val="90000"/>
        </a:lnSpc>
        <a:spcBef>
          <a:spcPct val="30000"/>
        </a:spcBef>
        <a:spcAft>
          <a:spcPct val="0"/>
        </a:spcAft>
        <a:buClr>
          <a:srgbClr val="008000"/>
        </a:buClr>
        <a:buSzPct val="70000"/>
        <a:buFont typeface="Wingdings" pitchFamily="2" charset="2"/>
        <a:buChar char="u"/>
        <a:defRPr sz="2000" b="1">
          <a:solidFill>
            <a:srgbClr val="0000FF"/>
          </a:solidFill>
          <a:effectLst>
            <a:outerShdw blurRad="38100" dist="38100" dir="2700000" algn="tl">
              <a:srgbClr val="C0C0C0"/>
            </a:outerShdw>
          </a:effectLst>
          <a:latin typeface="+mn-lt"/>
          <a:ea typeface="+mn-ea"/>
          <a:cs typeface="+mn-cs"/>
        </a:defRPr>
      </a:lvl1pPr>
      <a:lvl2pPr marL="855663" indent="-280988" algn="l" rtl="0" eaLnBrk="0" fontAlgn="base" hangingPunct="0">
        <a:lnSpc>
          <a:spcPct val="90000"/>
        </a:lnSpc>
        <a:spcBef>
          <a:spcPct val="30000"/>
        </a:spcBef>
        <a:spcAft>
          <a:spcPct val="0"/>
        </a:spcAft>
        <a:buClr>
          <a:srgbClr val="008000"/>
        </a:buClr>
        <a:buSzPct val="70000"/>
        <a:buFont typeface="Wingdings" pitchFamily="2" charset="2"/>
        <a:buChar char="n"/>
        <a:defRPr sz="1700" b="1">
          <a:solidFill>
            <a:schemeClr val="tx1"/>
          </a:solidFill>
          <a:latin typeface="+mn-lt"/>
        </a:defRPr>
      </a:lvl2pPr>
      <a:lvl3pPr marL="1330325" indent="-192088" algn="l" rtl="0" eaLnBrk="0" fontAlgn="base" hangingPunct="0">
        <a:lnSpc>
          <a:spcPct val="90000"/>
        </a:lnSpc>
        <a:spcBef>
          <a:spcPct val="30000"/>
        </a:spcBef>
        <a:spcAft>
          <a:spcPct val="0"/>
        </a:spcAft>
        <a:buClr>
          <a:schemeClr val="tx1"/>
        </a:buClr>
        <a:buSzPct val="80000"/>
        <a:buFont typeface="Wingdings" pitchFamily="2" charset="2"/>
        <a:buChar char="l"/>
        <a:defRPr sz="1600" b="1">
          <a:solidFill>
            <a:schemeClr val="tx1"/>
          </a:solidFill>
          <a:latin typeface="+mn-lt"/>
        </a:defRPr>
      </a:lvl3pPr>
      <a:lvl4pPr marL="1712913" indent="-192088" algn="l" rtl="0" eaLnBrk="0" fontAlgn="base" hangingPunct="0">
        <a:lnSpc>
          <a:spcPct val="90000"/>
        </a:lnSpc>
        <a:spcBef>
          <a:spcPct val="30000"/>
        </a:spcBef>
        <a:spcAft>
          <a:spcPct val="0"/>
        </a:spcAft>
        <a:buClr>
          <a:schemeClr val="tx2"/>
        </a:buClr>
        <a:buSzPct val="70000"/>
        <a:buFont typeface="Wingdings" pitchFamily="2" charset="2"/>
        <a:buChar char="u"/>
        <a:defRPr sz="1400" b="1">
          <a:solidFill>
            <a:srgbClr val="0000FF"/>
          </a:solidFill>
          <a:latin typeface="+mn-lt"/>
        </a:defRPr>
      </a:lvl4pPr>
      <a:lvl5pPr marL="2097088" indent="-192088" algn="l" rtl="0" eaLnBrk="0" fontAlgn="base" hangingPunct="0">
        <a:lnSpc>
          <a:spcPct val="90000"/>
        </a:lnSpc>
        <a:spcBef>
          <a:spcPct val="30000"/>
        </a:spcBef>
        <a:spcAft>
          <a:spcPct val="0"/>
        </a:spcAft>
        <a:buChar char="»"/>
        <a:defRPr sz="1400" b="1">
          <a:solidFill>
            <a:srgbClr val="0000FF"/>
          </a:solidFill>
          <a:latin typeface="+mn-lt"/>
        </a:defRPr>
      </a:lvl5pPr>
      <a:lvl6pPr marL="2554288" indent="-192088" algn="l" rtl="0" eaLnBrk="0" fontAlgn="base" hangingPunct="0">
        <a:lnSpc>
          <a:spcPct val="90000"/>
        </a:lnSpc>
        <a:spcBef>
          <a:spcPct val="30000"/>
        </a:spcBef>
        <a:spcAft>
          <a:spcPct val="0"/>
        </a:spcAft>
        <a:defRPr sz="1400" b="1">
          <a:solidFill>
            <a:srgbClr val="0000FF"/>
          </a:solidFill>
          <a:latin typeface="+mn-lt"/>
        </a:defRPr>
      </a:lvl6pPr>
      <a:lvl7pPr marL="3011488" indent="-192088" algn="l" rtl="0" eaLnBrk="0" fontAlgn="base" hangingPunct="0">
        <a:lnSpc>
          <a:spcPct val="90000"/>
        </a:lnSpc>
        <a:spcBef>
          <a:spcPct val="30000"/>
        </a:spcBef>
        <a:spcAft>
          <a:spcPct val="0"/>
        </a:spcAft>
        <a:defRPr sz="1400" b="1">
          <a:solidFill>
            <a:srgbClr val="0000FF"/>
          </a:solidFill>
          <a:latin typeface="+mn-lt"/>
        </a:defRPr>
      </a:lvl7pPr>
      <a:lvl8pPr marL="3468688" indent="-192088" algn="l" rtl="0" eaLnBrk="0" fontAlgn="base" hangingPunct="0">
        <a:lnSpc>
          <a:spcPct val="90000"/>
        </a:lnSpc>
        <a:spcBef>
          <a:spcPct val="30000"/>
        </a:spcBef>
        <a:spcAft>
          <a:spcPct val="0"/>
        </a:spcAft>
        <a:defRPr sz="1400" b="1">
          <a:solidFill>
            <a:srgbClr val="0000FF"/>
          </a:solidFill>
          <a:latin typeface="+mn-lt"/>
        </a:defRPr>
      </a:lvl8pPr>
      <a:lvl9pPr marL="3925888" indent="-192088" algn="l" rtl="0" eaLnBrk="0" fontAlgn="base" hangingPunct="0">
        <a:lnSpc>
          <a:spcPct val="90000"/>
        </a:lnSpc>
        <a:spcBef>
          <a:spcPct val="30000"/>
        </a:spcBef>
        <a:spcAft>
          <a:spcPct val="0"/>
        </a:spcAft>
        <a:defRPr sz="1400" b="1">
          <a:solidFill>
            <a:srgbClr val="0000FF"/>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026" name="Rectangle 2"/>
          <p:cNvSpPr>
            <a:spLocks noGrp="1" noChangeArrowheads="1"/>
          </p:cNvSpPr>
          <p:nvPr>
            <p:ph type="dt" sz="half" idx="2"/>
          </p:nvPr>
        </p:nvSpPr>
        <p:spPr bwMode="auto">
          <a:xfrm>
            <a:off x="10566400" y="0"/>
            <a:ext cx="1625600" cy="457200"/>
          </a:xfrm>
          <a:prstGeom prst="rect">
            <a:avLst/>
          </a:prstGeom>
          <a:noFill/>
          <a:ln w="9525">
            <a:noFill/>
            <a:miter lim="800000"/>
            <a:headEnd/>
            <a:tailEnd/>
          </a:ln>
          <a:effectLst/>
        </p:spPr>
        <p:txBody>
          <a:bodyPr vert="horz" wrap="none" lIns="92075" tIns="46038" rIns="92075" bIns="46038" numCol="1" anchor="ctr" anchorCtr="0" compatLnSpc="1">
            <a:prstTxWarp prst="textNoShape">
              <a:avLst/>
            </a:prstTxWarp>
          </a:bodyPr>
          <a:lstStyle>
            <a:lvl1pPr>
              <a:lnSpc>
                <a:spcPct val="100000"/>
              </a:lnSpc>
              <a:spcBef>
                <a:spcPct val="0"/>
              </a:spcBef>
              <a:buClrTx/>
              <a:buSzTx/>
              <a:buFontTx/>
              <a:buNone/>
              <a:defRPr sz="1400" b="0">
                <a:latin typeface="Times New Roman" pitchFamily="18" charset="0"/>
              </a:defRPr>
            </a:lvl1pPr>
          </a:lstStyle>
          <a:p>
            <a:pPr>
              <a:defRPr/>
            </a:pPr>
            <a:fld id="{8946214D-C66F-9148-88DA-DF879D45FEA3}" type="datetime1">
              <a:rPr lang="en-US" smtClean="0">
                <a:solidFill>
                  <a:srgbClr val="000000"/>
                </a:solidFill>
              </a:rPr>
              <a:t>6/13/25</a:t>
            </a:fld>
            <a:endParaRPr lang="en-US">
              <a:solidFill>
                <a:srgbClr val="000000"/>
              </a:solidFill>
            </a:endParaRPr>
          </a:p>
        </p:txBody>
      </p:sp>
      <p:sp>
        <p:nvSpPr>
          <p:cNvPr id="1029" name="Rectangle 5"/>
          <p:cNvSpPr>
            <a:spLocks noGrp="1" noChangeArrowheads="1"/>
          </p:cNvSpPr>
          <p:nvPr>
            <p:ph type="title"/>
          </p:nvPr>
        </p:nvSpPr>
        <p:spPr bwMode="auto">
          <a:xfrm>
            <a:off x="1727200" y="381000"/>
            <a:ext cx="8026400" cy="457200"/>
          </a:xfrm>
          <a:prstGeom prst="rect">
            <a:avLst/>
          </a:prstGeom>
          <a:noFill/>
          <a:ln w="9525">
            <a:noFill/>
            <a:miter lim="800000"/>
            <a:headEnd/>
            <a:tailEnd/>
          </a:ln>
          <a:effectLst/>
        </p:spPr>
        <p:txBody>
          <a:bodyPr vert="horz" wrap="square" lIns="92075" tIns="46038" rIns="92075" bIns="46038" numCol="1" anchor="ctr" anchorCtr="0" compatLnSpc="1">
            <a:prstTxWarp prst="textNoShape">
              <a:avLst/>
            </a:prstTxWarp>
          </a:bodyPr>
          <a:lstStyle/>
          <a:p>
            <a:pPr lvl="0"/>
            <a:r>
              <a:rPr lang="en-US" dirty="0"/>
              <a:t>Slide Title</a:t>
            </a:r>
          </a:p>
        </p:txBody>
      </p:sp>
      <p:sp>
        <p:nvSpPr>
          <p:cNvPr id="1030" name="Rectangle 6"/>
          <p:cNvSpPr>
            <a:spLocks noGrp="1" noChangeArrowheads="1"/>
          </p:cNvSpPr>
          <p:nvPr>
            <p:ph type="body" idx="1"/>
          </p:nvPr>
        </p:nvSpPr>
        <p:spPr bwMode="auto">
          <a:xfrm>
            <a:off x="914400" y="1981200"/>
            <a:ext cx="10363200" cy="4114800"/>
          </a:xfrm>
          <a:prstGeom prst="rect">
            <a:avLst/>
          </a:prstGeom>
          <a:noFill/>
          <a:ln w="9525">
            <a:noFill/>
            <a:miter lim="800000"/>
            <a:headEnd/>
            <a:tailEnd/>
          </a:ln>
          <a:effectLst/>
        </p:spPr>
        <p:txBody>
          <a:bodyPr vert="horz" wrap="square" lIns="92075" tIns="46038" rIns="92075" bIns="46038" numCol="1" anchor="t" anchorCtr="0" compatLnSpc="1">
            <a:prstTxWarp prst="textNoShape">
              <a:avLst/>
            </a:prstTxWarp>
          </a:bodyPr>
          <a:lstStyle/>
          <a:p>
            <a:pPr lvl="0"/>
            <a:r>
              <a:rPr lang="en-US"/>
              <a:t>Body Text</a:t>
            </a:r>
          </a:p>
          <a:p>
            <a:pPr lvl="1"/>
            <a:r>
              <a:rPr lang="en-US"/>
              <a:t>Second Level</a:t>
            </a:r>
          </a:p>
          <a:p>
            <a:pPr lvl="2"/>
            <a:r>
              <a:rPr lang="en-US"/>
              <a:t>Third Level</a:t>
            </a:r>
          </a:p>
          <a:p>
            <a:pPr lvl="3"/>
            <a:r>
              <a:rPr lang="en-US"/>
              <a:t>Fourth Level</a:t>
            </a:r>
          </a:p>
          <a:p>
            <a:pPr lvl="4"/>
            <a:r>
              <a:rPr lang="en-US"/>
              <a:t>Fifth Level</a:t>
            </a:r>
          </a:p>
        </p:txBody>
      </p:sp>
      <p:sp>
        <p:nvSpPr>
          <p:cNvPr id="1039" name="Rectangle 15"/>
          <p:cNvSpPr>
            <a:spLocks noGrp="1" noChangeArrowheads="1"/>
          </p:cNvSpPr>
          <p:nvPr>
            <p:ph type="sldNum" sz="quarter" idx="4"/>
          </p:nvPr>
        </p:nvSpPr>
        <p:spPr bwMode="auto">
          <a:xfrm>
            <a:off x="11379200" y="6477000"/>
            <a:ext cx="711200" cy="457200"/>
          </a:xfrm>
          <a:prstGeom prst="rect">
            <a:avLst/>
          </a:prstGeom>
          <a:noFill/>
          <a:ln w="9525">
            <a:noFill/>
            <a:miter lim="800000"/>
            <a:headEnd/>
            <a:tailEnd/>
          </a:ln>
          <a:effectLst/>
        </p:spPr>
        <p:txBody>
          <a:bodyPr vert="horz" wrap="none" lIns="92075" tIns="46038" rIns="92075" bIns="46038" numCol="1" anchor="ctr" anchorCtr="0" compatLnSpc="1">
            <a:prstTxWarp prst="textNoShape">
              <a:avLst/>
            </a:prstTxWarp>
          </a:bodyPr>
          <a:lstStyle>
            <a:lvl1pPr algn="r">
              <a:lnSpc>
                <a:spcPct val="100000"/>
              </a:lnSpc>
              <a:spcBef>
                <a:spcPct val="0"/>
              </a:spcBef>
              <a:buClrTx/>
              <a:buSzTx/>
              <a:buFontTx/>
              <a:buNone/>
              <a:defRPr sz="1000" b="0">
                <a:latin typeface="Times New Roman" pitchFamily="18" charset="0"/>
              </a:defRPr>
            </a:lvl1pPr>
          </a:lstStyle>
          <a:p>
            <a:pPr>
              <a:defRPr/>
            </a:pPr>
            <a:fld id="{76D2897A-2A7A-4378-864C-CFB4657A69B9}" type="slidenum">
              <a:rPr lang="en-US">
                <a:solidFill>
                  <a:srgbClr val="000000"/>
                </a:solidFill>
              </a:rPr>
              <a:pPr>
                <a:defRPr/>
              </a:pPr>
              <a:t>‹#›</a:t>
            </a:fld>
            <a:endParaRPr lang="en-US">
              <a:solidFill>
                <a:srgbClr val="000000"/>
              </a:solidFill>
            </a:endParaRPr>
          </a:p>
        </p:txBody>
      </p:sp>
      <p:sp>
        <p:nvSpPr>
          <p:cNvPr id="1027" name="Rectangle 3"/>
          <p:cNvSpPr>
            <a:spLocks noGrp="1" noChangeArrowheads="1"/>
          </p:cNvSpPr>
          <p:nvPr>
            <p:ph type="ftr" sz="quarter" idx="3"/>
          </p:nvPr>
        </p:nvSpPr>
        <p:spPr bwMode="auto">
          <a:xfrm>
            <a:off x="-203200" y="6477000"/>
            <a:ext cx="2032000" cy="457200"/>
          </a:xfrm>
          <a:prstGeom prst="rect">
            <a:avLst/>
          </a:prstGeom>
          <a:noFill/>
          <a:ln w="9525">
            <a:noFill/>
            <a:miter lim="800000"/>
            <a:headEnd/>
            <a:tailEnd/>
          </a:ln>
          <a:effectLst/>
        </p:spPr>
        <p:txBody>
          <a:bodyPr vert="horz" wrap="none" lIns="92075" tIns="46038" rIns="92075" bIns="46038" numCol="1" anchor="ctr" anchorCtr="0" compatLnSpc="1">
            <a:prstTxWarp prst="textNoShape">
              <a:avLst/>
            </a:prstTxWarp>
          </a:bodyPr>
          <a:lstStyle>
            <a:lvl1pPr algn="ctr">
              <a:lnSpc>
                <a:spcPct val="100000"/>
              </a:lnSpc>
              <a:spcBef>
                <a:spcPct val="0"/>
              </a:spcBef>
              <a:buClrTx/>
              <a:buSzTx/>
              <a:buFontTx/>
              <a:buNone/>
              <a:defRPr sz="1000" b="0">
                <a:latin typeface="+mj-lt"/>
              </a:defRPr>
            </a:lvl1pPr>
          </a:lstStyle>
          <a:p>
            <a:pPr>
              <a:defRPr/>
            </a:pPr>
            <a:r>
              <a:rPr lang="en-US">
                <a:solidFill>
                  <a:srgbClr val="000000"/>
                </a:solidFill>
              </a:rPr>
              <a:t>Signals in Particle Detectors, W. Riegler/CERN</a:t>
            </a:r>
          </a:p>
        </p:txBody>
      </p:sp>
      <p:sp>
        <p:nvSpPr>
          <p:cNvPr id="1044" name="Line 20"/>
          <p:cNvSpPr>
            <a:spLocks noChangeShapeType="1"/>
          </p:cNvSpPr>
          <p:nvPr/>
        </p:nvSpPr>
        <p:spPr bwMode="auto">
          <a:xfrm>
            <a:off x="0" y="1295400"/>
            <a:ext cx="0" cy="0"/>
          </a:xfrm>
          <a:prstGeom prst="line">
            <a:avLst/>
          </a:prstGeom>
          <a:noFill/>
          <a:ln w="9525">
            <a:noFill/>
            <a:round/>
            <a:headEnd/>
            <a:tailEnd/>
          </a:ln>
          <a:effectLst/>
        </p:spPr>
        <p:txBody>
          <a:bodyPr wrap="none" lIns="92075" tIns="46038" rIns="92075" bIns="46038" anchor="ctr"/>
          <a:lstStyle/>
          <a:p>
            <a:pPr>
              <a:lnSpc>
                <a:spcPct val="90000"/>
              </a:lnSpc>
              <a:spcBef>
                <a:spcPct val="30000"/>
              </a:spcBef>
              <a:buClr>
                <a:srgbClr val="008000"/>
              </a:buClr>
              <a:buSzPct val="70000"/>
              <a:buFont typeface="Wingdings" pitchFamily="2" charset="2"/>
              <a:buNone/>
              <a:defRPr/>
            </a:pPr>
            <a:endParaRPr lang="en-US" sz="1500" b="1">
              <a:solidFill>
                <a:srgbClr val="000000"/>
              </a:solidFill>
              <a:latin typeface="Arial" pitchFamily="34" charset="0"/>
            </a:endParaRPr>
          </a:p>
        </p:txBody>
      </p:sp>
    </p:spTree>
    <p:extLst>
      <p:ext uri="{BB962C8B-B14F-4D97-AF65-F5344CB8AC3E}">
        <p14:creationId xmlns:p14="http://schemas.microsoft.com/office/powerpoint/2010/main" val="3459600752"/>
      </p:ext>
    </p:extLst>
  </p:cSld>
  <p:clrMap bg1="lt1" tx1="dk1" bg2="lt2" tx2="dk2" accent1="accent1" accent2="accent2" accent3="accent3" accent4="accent4" accent5="accent5" accent6="accent6" hlink="hlink" folHlink="folHlink"/>
  <p:sldLayoutIdLst>
    <p:sldLayoutId id="2147483817" r:id="rId1"/>
    <p:sldLayoutId id="2147483818" r:id="rId2"/>
    <p:sldLayoutId id="2147483819" r:id="rId3"/>
    <p:sldLayoutId id="2147483820" r:id="rId4"/>
    <p:sldLayoutId id="2147483821" r:id="rId5"/>
    <p:sldLayoutId id="2147483822" r:id="rId6"/>
    <p:sldLayoutId id="2147483823" r:id="rId7"/>
    <p:sldLayoutId id="2147483824" r:id="rId8"/>
    <p:sldLayoutId id="2147483825" r:id="rId9"/>
    <p:sldLayoutId id="2147483826" r:id="rId10"/>
    <p:sldLayoutId id="2147483827" r:id="rId11"/>
  </p:sldLayoutIdLst>
  <p:hf hdr="0" ftr="0"/>
  <p:txStyles>
    <p:titleStyle>
      <a:lvl1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mj-lt"/>
          <a:ea typeface="+mj-ea"/>
          <a:cs typeface="+mj-cs"/>
        </a:defRPr>
      </a:lvl1pPr>
      <a:lvl2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2pPr>
      <a:lvl3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3pPr>
      <a:lvl4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4pPr>
      <a:lvl5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5pPr>
      <a:lvl6pPr marL="4572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6pPr>
      <a:lvl7pPr marL="9144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7pPr>
      <a:lvl8pPr marL="13716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8pPr>
      <a:lvl9pPr marL="18288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9pPr>
    </p:titleStyle>
    <p:bodyStyle>
      <a:lvl1pPr marL="384175" indent="-384175" algn="l" rtl="0" eaLnBrk="0" fontAlgn="base" hangingPunct="0">
        <a:lnSpc>
          <a:spcPct val="90000"/>
        </a:lnSpc>
        <a:spcBef>
          <a:spcPct val="30000"/>
        </a:spcBef>
        <a:spcAft>
          <a:spcPct val="0"/>
        </a:spcAft>
        <a:buClr>
          <a:srgbClr val="008000"/>
        </a:buClr>
        <a:buSzPct val="70000"/>
        <a:buFont typeface="Wingdings" pitchFamily="2" charset="2"/>
        <a:buChar char="u"/>
        <a:defRPr sz="2000" b="1">
          <a:solidFill>
            <a:srgbClr val="0000FF"/>
          </a:solidFill>
          <a:effectLst>
            <a:outerShdw blurRad="38100" dist="38100" dir="2700000" algn="tl">
              <a:srgbClr val="C0C0C0"/>
            </a:outerShdw>
          </a:effectLst>
          <a:latin typeface="+mn-lt"/>
          <a:ea typeface="+mn-ea"/>
          <a:cs typeface="+mn-cs"/>
        </a:defRPr>
      </a:lvl1pPr>
      <a:lvl2pPr marL="855663" indent="-280988" algn="l" rtl="0" eaLnBrk="0" fontAlgn="base" hangingPunct="0">
        <a:lnSpc>
          <a:spcPct val="90000"/>
        </a:lnSpc>
        <a:spcBef>
          <a:spcPct val="30000"/>
        </a:spcBef>
        <a:spcAft>
          <a:spcPct val="0"/>
        </a:spcAft>
        <a:buClr>
          <a:srgbClr val="008000"/>
        </a:buClr>
        <a:buSzPct val="70000"/>
        <a:buFont typeface="Wingdings" pitchFamily="2" charset="2"/>
        <a:buChar char="n"/>
        <a:defRPr sz="1700" b="1">
          <a:solidFill>
            <a:schemeClr val="tx1"/>
          </a:solidFill>
          <a:latin typeface="+mn-lt"/>
        </a:defRPr>
      </a:lvl2pPr>
      <a:lvl3pPr marL="1330325" indent="-192088" algn="l" rtl="0" eaLnBrk="0" fontAlgn="base" hangingPunct="0">
        <a:lnSpc>
          <a:spcPct val="90000"/>
        </a:lnSpc>
        <a:spcBef>
          <a:spcPct val="30000"/>
        </a:spcBef>
        <a:spcAft>
          <a:spcPct val="0"/>
        </a:spcAft>
        <a:buClr>
          <a:schemeClr val="tx1"/>
        </a:buClr>
        <a:buSzPct val="80000"/>
        <a:buFont typeface="Wingdings" pitchFamily="2" charset="2"/>
        <a:buChar char="l"/>
        <a:defRPr sz="1600" b="1">
          <a:solidFill>
            <a:schemeClr val="tx1"/>
          </a:solidFill>
          <a:latin typeface="+mn-lt"/>
        </a:defRPr>
      </a:lvl3pPr>
      <a:lvl4pPr marL="1712913" indent="-192088" algn="l" rtl="0" eaLnBrk="0" fontAlgn="base" hangingPunct="0">
        <a:lnSpc>
          <a:spcPct val="90000"/>
        </a:lnSpc>
        <a:spcBef>
          <a:spcPct val="30000"/>
        </a:spcBef>
        <a:spcAft>
          <a:spcPct val="0"/>
        </a:spcAft>
        <a:buClr>
          <a:schemeClr val="tx2"/>
        </a:buClr>
        <a:buSzPct val="70000"/>
        <a:buFont typeface="Wingdings" pitchFamily="2" charset="2"/>
        <a:buChar char="u"/>
        <a:defRPr sz="1400" b="1">
          <a:solidFill>
            <a:srgbClr val="0000FF"/>
          </a:solidFill>
          <a:latin typeface="+mn-lt"/>
        </a:defRPr>
      </a:lvl4pPr>
      <a:lvl5pPr marL="2097088" indent="-192088" algn="l" rtl="0" eaLnBrk="0" fontAlgn="base" hangingPunct="0">
        <a:lnSpc>
          <a:spcPct val="90000"/>
        </a:lnSpc>
        <a:spcBef>
          <a:spcPct val="30000"/>
        </a:spcBef>
        <a:spcAft>
          <a:spcPct val="0"/>
        </a:spcAft>
        <a:buChar char="»"/>
        <a:defRPr sz="1400" b="1">
          <a:solidFill>
            <a:srgbClr val="0000FF"/>
          </a:solidFill>
          <a:latin typeface="+mn-lt"/>
        </a:defRPr>
      </a:lvl5pPr>
      <a:lvl6pPr marL="2554288" indent="-192088" algn="l" rtl="0" eaLnBrk="0" fontAlgn="base" hangingPunct="0">
        <a:lnSpc>
          <a:spcPct val="90000"/>
        </a:lnSpc>
        <a:spcBef>
          <a:spcPct val="30000"/>
        </a:spcBef>
        <a:spcAft>
          <a:spcPct val="0"/>
        </a:spcAft>
        <a:defRPr sz="1400" b="1">
          <a:solidFill>
            <a:srgbClr val="0000FF"/>
          </a:solidFill>
          <a:latin typeface="+mn-lt"/>
        </a:defRPr>
      </a:lvl6pPr>
      <a:lvl7pPr marL="3011488" indent="-192088" algn="l" rtl="0" eaLnBrk="0" fontAlgn="base" hangingPunct="0">
        <a:lnSpc>
          <a:spcPct val="90000"/>
        </a:lnSpc>
        <a:spcBef>
          <a:spcPct val="30000"/>
        </a:spcBef>
        <a:spcAft>
          <a:spcPct val="0"/>
        </a:spcAft>
        <a:defRPr sz="1400" b="1">
          <a:solidFill>
            <a:srgbClr val="0000FF"/>
          </a:solidFill>
          <a:latin typeface="+mn-lt"/>
        </a:defRPr>
      </a:lvl7pPr>
      <a:lvl8pPr marL="3468688" indent="-192088" algn="l" rtl="0" eaLnBrk="0" fontAlgn="base" hangingPunct="0">
        <a:lnSpc>
          <a:spcPct val="90000"/>
        </a:lnSpc>
        <a:spcBef>
          <a:spcPct val="30000"/>
        </a:spcBef>
        <a:spcAft>
          <a:spcPct val="0"/>
        </a:spcAft>
        <a:defRPr sz="1400" b="1">
          <a:solidFill>
            <a:srgbClr val="0000FF"/>
          </a:solidFill>
          <a:latin typeface="+mn-lt"/>
        </a:defRPr>
      </a:lvl8pPr>
      <a:lvl9pPr marL="3925888" indent="-192088" algn="l" rtl="0" eaLnBrk="0" fontAlgn="base" hangingPunct="0">
        <a:lnSpc>
          <a:spcPct val="90000"/>
        </a:lnSpc>
        <a:spcBef>
          <a:spcPct val="30000"/>
        </a:spcBef>
        <a:spcAft>
          <a:spcPct val="0"/>
        </a:spcAft>
        <a:defRPr sz="1400" b="1">
          <a:solidFill>
            <a:srgbClr val="0000FF"/>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026" name="Rectangle 2"/>
          <p:cNvSpPr>
            <a:spLocks noGrp="1" noChangeArrowheads="1"/>
          </p:cNvSpPr>
          <p:nvPr>
            <p:ph type="dt" sz="half" idx="2"/>
          </p:nvPr>
        </p:nvSpPr>
        <p:spPr bwMode="auto">
          <a:xfrm>
            <a:off x="0" y="6553199"/>
            <a:ext cx="1625600" cy="317863"/>
          </a:xfrm>
          <a:prstGeom prst="rect">
            <a:avLst/>
          </a:prstGeom>
          <a:noFill/>
          <a:ln w="9525">
            <a:noFill/>
            <a:miter lim="800000"/>
            <a:headEnd/>
            <a:tailEnd/>
          </a:ln>
          <a:effectLst/>
        </p:spPr>
        <p:txBody>
          <a:bodyPr vert="horz" wrap="none" lIns="92075" tIns="46038" rIns="92075" bIns="46038" numCol="1" anchor="ctr" anchorCtr="0" compatLnSpc="1">
            <a:prstTxWarp prst="textNoShape">
              <a:avLst/>
            </a:prstTxWarp>
          </a:bodyPr>
          <a:lstStyle>
            <a:lvl1pPr>
              <a:lnSpc>
                <a:spcPct val="100000"/>
              </a:lnSpc>
              <a:spcBef>
                <a:spcPct val="0"/>
              </a:spcBef>
              <a:buClrTx/>
              <a:buSzTx/>
              <a:buFontTx/>
              <a:buNone/>
              <a:defRPr sz="1000" b="0">
                <a:solidFill>
                  <a:schemeClr val="accent3">
                    <a:lumMod val="50000"/>
                  </a:schemeClr>
                </a:solidFill>
                <a:latin typeface="+mj-lt"/>
              </a:defRPr>
            </a:lvl1pPr>
          </a:lstStyle>
          <a:p>
            <a:pPr>
              <a:defRPr/>
            </a:pPr>
            <a:r>
              <a:rPr lang="en-US" dirty="0"/>
              <a:t>12/2/19</a:t>
            </a:r>
          </a:p>
        </p:txBody>
      </p:sp>
      <p:sp>
        <p:nvSpPr>
          <p:cNvPr id="1029" name="Rectangle 5"/>
          <p:cNvSpPr>
            <a:spLocks noGrp="1" noChangeArrowheads="1"/>
          </p:cNvSpPr>
          <p:nvPr>
            <p:ph type="title"/>
          </p:nvPr>
        </p:nvSpPr>
        <p:spPr bwMode="auto">
          <a:xfrm>
            <a:off x="1727200" y="381000"/>
            <a:ext cx="8026400" cy="457200"/>
          </a:xfrm>
          <a:prstGeom prst="rect">
            <a:avLst/>
          </a:prstGeom>
          <a:noFill/>
          <a:ln w="9525">
            <a:noFill/>
            <a:miter lim="800000"/>
            <a:headEnd/>
            <a:tailEnd/>
          </a:ln>
          <a:effectLst/>
        </p:spPr>
        <p:txBody>
          <a:bodyPr vert="horz" wrap="square" lIns="92075" tIns="46038" rIns="92075" bIns="46038" numCol="1" anchor="ctr" anchorCtr="0" compatLnSpc="1">
            <a:prstTxWarp prst="textNoShape">
              <a:avLst/>
            </a:prstTxWarp>
          </a:bodyPr>
          <a:lstStyle/>
          <a:p>
            <a:pPr lvl="0"/>
            <a:r>
              <a:rPr lang="en-US" dirty="0"/>
              <a:t>Slide Title</a:t>
            </a:r>
          </a:p>
        </p:txBody>
      </p:sp>
      <p:sp>
        <p:nvSpPr>
          <p:cNvPr id="1030" name="Rectangle 6"/>
          <p:cNvSpPr>
            <a:spLocks noGrp="1" noChangeArrowheads="1"/>
          </p:cNvSpPr>
          <p:nvPr>
            <p:ph type="body" idx="1"/>
          </p:nvPr>
        </p:nvSpPr>
        <p:spPr bwMode="auto">
          <a:xfrm>
            <a:off x="914400" y="1981200"/>
            <a:ext cx="10363200" cy="4114800"/>
          </a:xfrm>
          <a:prstGeom prst="rect">
            <a:avLst/>
          </a:prstGeom>
          <a:noFill/>
          <a:ln w="9525">
            <a:noFill/>
            <a:miter lim="800000"/>
            <a:headEnd/>
            <a:tailEnd/>
          </a:ln>
          <a:effectLst/>
        </p:spPr>
        <p:txBody>
          <a:bodyPr vert="horz" wrap="square" lIns="92075" tIns="46038" rIns="92075" bIns="46038" numCol="1" anchor="t" anchorCtr="0" compatLnSpc="1">
            <a:prstTxWarp prst="textNoShape">
              <a:avLst/>
            </a:prstTxWarp>
          </a:bodyPr>
          <a:lstStyle/>
          <a:p>
            <a:pPr lvl="0"/>
            <a:r>
              <a:rPr lang="en-US"/>
              <a:t>Body Text</a:t>
            </a:r>
          </a:p>
          <a:p>
            <a:pPr lvl="1"/>
            <a:r>
              <a:rPr lang="en-US"/>
              <a:t>Second Level</a:t>
            </a:r>
          </a:p>
          <a:p>
            <a:pPr lvl="2"/>
            <a:r>
              <a:rPr lang="en-US"/>
              <a:t>Third Level</a:t>
            </a:r>
          </a:p>
          <a:p>
            <a:pPr lvl="3"/>
            <a:r>
              <a:rPr lang="en-US"/>
              <a:t>Fourth Level</a:t>
            </a:r>
          </a:p>
          <a:p>
            <a:pPr lvl="4"/>
            <a:r>
              <a:rPr lang="en-US"/>
              <a:t>Fifth Level</a:t>
            </a:r>
          </a:p>
        </p:txBody>
      </p:sp>
      <p:sp>
        <p:nvSpPr>
          <p:cNvPr id="1039" name="Rectangle 15"/>
          <p:cNvSpPr>
            <a:spLocks noGrp="1" noChangeArrowheads="1"/>
          </p:cNvSpPr>
          <p:nvPr>
            <p:ph type="sldNum" sz="quarter" idx="4"/>
          </p:nvPr>
        </p:nvSpPr>
        <p:spPr bwMode="auto">
          <a:xfrm>
            <a:off x="11353800" y="6629400"/>
            <a:ext cx="711200" cy="228600"/>
          </a:xfrm>
          <a:prstGeom prst="rect">
            <a:avLst/>
          </a:prstGeom>
          <a:noFill/>
          <a:ln w="9525">
            <a:noFill/>
            <a:miter lim="800000"/>
            <a:headEnd/>
            <a:tailEnd/>
          </a:ln>
          <a:effectLst/>
        </p:spPr>
        <p:txBody>
          <a:bodyPr vert="horz" wrap="none" lIns="92075" tIns="46038" rIns="92075" bIns="46038" numCol="1" anchor="ctr" anchorCtr="0" compatLnSpc="1">
            <a:prstTxWarp prst="textNoShape">
              <a:avLst/>
            </a:prstTxWarp>
          </a:bodyPr>
          <a:lstStyle>
            <a:lvl1pPr algn="r">
              <a:lnSpc>
                <a:spcPct val="100000"/>
              </a:lnSpc>
              <a:spcBef>
                <a:spcPct val="0"/>
              </a:spcBef>
              <a:buClrTx/>
              <a:buSzTx/>
              <a:buFontTx/>
              <a:buNone/>
              <a:defRPr sz="1000" b="0">
                <a:solidFill>
                  <a:schemeClr val="accent3">
                    <a:lumMod val="50000"/>
                  </a:schemeClr>
                </a:solidFill>
                <a:latin typeface="+mj-lt"/>
              </a:defRPr>
            </a:lvl1pPr>
          </a:lstStyle>
          <a:p>
            <a:pPr>
              <a:defRPr/>
            </a:pPr>
            <a:fld id="{76D2897A-2A7A-4378-864C-CFB4657A69B9}" type="slidenum">
              <a:rPr lang="en-US" smtClean="0"/>
              <a:pPr>
                <a:defRPr/>
              </a:pPr>
              <a:t>‹#›</a:t>
            </a:fld>
            <a:endParaRPr lang="en-US" dirty="0"/>
          </a:p>
        </p:txBody>
      </p:sp>
      <p:sp>
        <p:nvSpPr>
          <p:cNvPr id="1027" name="Rectangle 3"/>
          <p:cNvSpPr>
            <a:spLocks noGrp="1" noChangeArrowheads="1"/>
          </p:cNvSpPr>
          <p:nvPr>
            <p:ph type="ftr" sz="quarter" idx="3"/>
          </p:nvPr>
        </p:nvSpPr>
        <p:spPr bwMode="auto">
          <a:xfrm>
            <a:off x="5029200" y="6553200"/>
            <a:ext cx="2032000" cy="304800"/>
          </a:xfrm>
          <a:prstGeom prst="rect">
            <a:avLst/>
          </a:prstGeom>
          <a:noFill/>
          <a:ln w="9525">
            <a:noFill/>
            <a:miter lim="800000"/>
            <a:headEnd/>
            <a:tailEnd/>
          </a:ln>
          <a:effectLst/>
        </p:spPr>
        <p:txBody>
          <a:bodyPr vert="horz" wrap="none" lIns="92075" tIns="46038" rIns="92075" bIns="46038" numCol="1" anchor="ctr" anchorCtr="0" compatLnSpc="1">
            <a:prstTxWarp prst="textNoShape">
              <a:avLst/>
            </a:prstTxWarp>
          </a:bodyPr>
          <a:lstStyle>
            <a:lvl1pPr algn="ctr">
              <a:lnSpc>
                <a:spcPct val="100000"/>
              </a:lnSpc>
              <a:spcBef>
                <a:spcPct val="0"/>
              </a:spcBef>
              <a:buClrTx/>
              <a:buSzTx/>
              <a:buFontTx/>
              <a:buNone/>
              <a:defRPr sz="1000" b="0">
                <a:solidFill>
                  <a:schemeClr val="accent3">
                    <a:lumMod val="50000"/>
                  </a:schemeClr>
                </a:solidFill>
                <a:latin typeface="+mj-lt"/>
              </a:defRPr>
            </a:lvl1pPr>
          </a:lstStyle>
          <a:p>
            <a:pPr>
              <a:defRPr/>
            </a:pPr>
            <a:r>
              <a:rPr lang="en-US" dirty="0"/>
              <a:t>Signals in Particle Detectors, W. </a:t>
            </a:r>
            <a:r>
              <a:rPr lang="en-US" dirty="0" err="1"/>
              <a:t>Riegler</a:t>
            </a:r>
            <a:r>
              <a:rPr lang="en-US" dirty="0"/>
              <a:t>/CERN</a:t>
            </a:r>
          </a:p>
        </p:txBody>
      </p:sp>
      <p:sp>
        <p:nvSpPr>
          <p:cNvPr id="1044" name="Line 20"/>
          <p:cNvSpPr>
            <a:spLocks noChangeShapeType="1"/>
          </p:cNvSpPr>
          <p:nvPr/>
        </p:nvSpPr>
        <p:spPr bwMode="auto">
          <a:xfrm>
            <a:off x="0" y="1295400"/>
            <a:ext cx="0" cy="0"/>
          </a:xfrm>
          <a:prstGeom prst="line">
            <a:avLst/>
          </a:prstGeom>
          <a:noFill/>
          <a:ln w="9525">
            <a:noFill/>
            <a:round/>
            <a:headEnd/>
            <a:tailEnd/>
          </a:ln>
          <a:effectLst/>
        </p:spPr>
        <p:txBody>
          <a:bodyPr wrap="none" lIns="92075" tIns="46038" rIns="92075" bIns="46038" anchor="ctr"/>
          <a:lstStyle/>
          <a:p>
            <a:pPr>
              <a:lnSpc>
                <a:spcPct val="90000"/>
              </a:lnSpc>
              <a:spcBef>
                <a:spcPct val="30000"/>
              </a:spcBef>
              <a:buClr>
                <a:srgbClr val="008000"/>
              </a:buClr>
              <a:buSzPct val="70000"/>
              <a:buFont typeface="Wingdings" pitchFamily="2" charset="2"/>
              <a:buNone/>
              <a:defRPr/>
            </a:pPr>
            <a:endParaRPr lang="en-US" sz="1500" b="1">
              <a:solidFill>
                <a:srgbClr val="000000"/>
              </a:solidFill>
              <a:latin typeface="Arial" pitchFamily="34" charset="0"/>
            </a:endParaRPr>
          </a:p>
        </p:txBody>
      </p:sp>
    </p:spTree>
    <p:extLst>
      <p:ext uri="{BB962C8B-B14F-4D97-AF65-F5344CB8AC3E}">
        <p14:creationId xmlns:p14="http://schemas.microsoft.com/office/powerpoint/2010/main" val="2086557011"/>
      </p:ext>
    </p:extLst>
  </p:cSld>
  <p:clrMap bg1="lt1" tx1="dk1" bg2="lt2" tx2="dk2" accent1="accent1" accent2="accent2" accent3="accent3" accent4="accent4" accent5="accent5" accent6="accent6" hlink="hlink" folHlink="folHlink"/>
  <p:sldLayoutIdLst>
    <p:sldLayoutId id="2147483829" r:id="rId1"/>
  </p:sldLayoutIdLst>
  <p:hf hdr="0"/>
  <p:txStyles>
    <p:titleStyle>
      <a:lvl1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mj-lt"/>
          <a:ea typeface="+mj-ea"/>
          <a:cs typeface="+mj-cs"/>
        </a:defRPr>
      </a:lvl1pPr>
      <a:lvl2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2pPr>
      <a:lvl3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3pPr>
      <a:lvl4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4pPr>
      <a:lvl5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5pPr>
      <a:lvl6pPr marL="4572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6pPr>
      <a:lvl7pPr marL="9144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7pPr>
      <a:lvl8pPr marL="13716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8pPr>
      <a:lvl9pPr marL="18288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9pPr>
    </p:titleStyle>
    <p:bodyStyle>
      <a:lvl1pPr marL="384175" indent="-384175" algn="l" rtl="0" eaLnBrk="0" fontAlgn="base" hangingPunct="0">
        <a:lnSpc>
          <a:spcPct val="90000"/>
        </a:lnSpc>
        <a:spcBef>
          <a:spcPct val="30000"/>
        </a:spcBef>
        <a:spcAft>
          <a:spcPct val="0"/>
        </a:spcAft>
        <a:buClr>
          <a:srgbClr val="008000"/>
        </a:buClr>
        <a:buSzPct val="70000"/>
        <a:buFont typeface="Wingdings" pitchFamily="2" charset="2"/>
        <a:buChar char="u"/>
        <a:defRPr sz="2000" b="1">
          <a:solidFill>
            <a:srgbClr val="0000FF"/>
          </a:solidFill>
          <a:effectLst>
            <a:outerShdw blurRad="38100" dist="38100" dir="2700000" algn="tl">
              <a:srgbClr val="C0C0C0"/>
            </a:outerShdw>
          </a:effectLst>
          <a:latin typeface="+mn-lt"/>
          <a:ea typeface="+mn-ea"/>
          <a:cs typeface="+mn-cs"/>
        </a:defRPr>
      </a:lvl1pPr>
      <a:lvl2pPr marL="855663" indent="-280988" algn="l" rtl="0" eaLnBrk="0" fontAlgn="base" hangingPunct="0">
        <a:lnSpc>
          <a:spcPct val="90000"/>
        </a:lnSpc>
        <a:spcBef>
          <a:spcPct val="30000"/>
        </a:spcBef>
        <a:spcAft>
          <a:spcPct val="0"/>
        </a:spcAft>
        <a:buClr>
          <a:srgbClr val="008000"/>
        </a:buClr>
        <a:buSzPct val="70000"/>
        <a:buFont typeface="Wingdings" pitchFamily="2" charset="2"/>
        <a:buChar char="n"/>
        <a:defRPr sz="1700" b="1">
          <a:solidFill>
            <a:schemeClr val="tx1"/>
          </a:solidFill>
          <a:latin typeface="+mn-lt"/>
        </a:defRPr>
      </a:lvl2pPr>
      <a:lvl3pPr marL="1330325" indent="-192088" algn="l" rtl="0" eaLnBrk="0" fontAlgn="base" hangingPunct="0">
        <a:lnSpc>
          <a:spcPct val="90000"/>
        </a:lnSpc>
        <a:spcBef>
          <a:spcPct val="30000"/>
        </a:spcBef>
        <a:spcAft>
          <a:spcPct val="0"/>
        </a:spcAft>
        <a:buClr>
          <a:schemeClr val="tx1"/>
        </a:buClr>
        <a:buSzPct val="80000"/>
        <a:buFont typeface="Wingdings" pitchFamily="2" charset="2"/>
        <a:buChar char="l"/>
        <a:defRPr sz="1600" b="1">
          <a:solidFill>
            <a:schemeClr val="tx1"/>
          </a:solidFill>
          <a:latin typeface="+mn-lt"/>
        </a:defRPr>
      </a:lvl3pPr>
      <a:lvl4pPr marL="1712913" indent="-192088" algn="l" rtl="0" eaLnBrk="0" fontAlgn="base" hangingPunct="0">
        <a:lnSpc>
          <a:spcPct val="90000"/>
        </a:lnSpc>
        <a:spcBef>
          <a:spcPct val="30000"/>
        </a:spcBef>
        <a:spcAft>
          <a:spcPct val="0"/>
        </a:spcAft>
        <a:buClr>
          <a:schemeClr val="tx2"/>
        </a:buClr>
        <a:buSzPct val="70000"/>
        <a:buFont typeface="Wingdings" pitchFamily="2" charset="2"/>
        <a:buChar char="u"/>
        <a:defRPr sz="1400" b="1">
          <a:solidFill>
            <a:srgbClr val="0000FF"/>
          </a:solidFill>
          <a:latin typeface="+mn-lt"/>
        </a:defRPr>
      </a:lvl4pPr>
      <a:lvl5pPr marL="2097088" indent="-192088" algn="l" rtl="0" eaLnBrk="0" fontAlgn="base" hangingPunct="0">
        <a:lnSpc>
          <a:spcPct val="90000"/>
        </a:lnSpc>
        <a:spcBef>
          <a:spcPct val="30000"/>
        </a:spcBef>
        <a:spcAft>
          <a:spcPct val="0"/>
        </a:spcAft>
        <a:buChar char="»"/>
        <a:defRPr sz="1400" b="1">
          <a:solidFill>
            <a:srgbClr val="0000FF"/>
          </a:solidFill>
          <a:latin typeface="+mn-lt"/>
        </a:defRPr>
      </a:lvl5pPr>
      <a:lvl6pPr marL="2554288" indent="-192088" algn="l" rtl="0" eaLnBrk="0" fontAlgn="base" hangingPunct="0">
        <a:lnSpc>
          <a:spcPct val="90000"/>
        </a:lnSpc>
        <a:spcBef>
          <a:spcPct val="30000"/>
        </a:spcBef>
        <a:spcAft>
          <a:spcPct val="0"/>
        </a:spcAft>
        <a:defRPr sz="1400" b="1">
          <a:solidFill>
            <a:srgbClr val="0000FF"/>
          </a:solidFill>
          <a:latin typeface="+mn-lt"/>
        </a:defRPr>
      </a:lvl6pPr>
      <a:lvl7pPr marL="3011488" indent="-192088" algn="l" rtl="0" eaLnBrk="0" fontAlgn="base" hangingPunct="0">
        <a:lnSpc>
          <a:spcPct val="90000"/>
        </a:lnSpc>
        <a:spcBef>
          <a:spcPct val="30000"/>
        </a:spcBef>
        <a:spcAft>
          <a:spcPct val="0"/>
        </a:spcAft>
        <a:defRPr sz="1400" b="1">
          <a:solidFill>
            <a:srgbClr val="0000FF"/>
          </a:solidFill>
          <a:latin typeface="+mn-lt"/>
        </a:defRPr>
      </a:lvl7pPr>
      <a:lvl8pPr marL="3468688" indent="-192088" algn="l" rtl="0" eaLnBrk="0" fontAlgn="base" hangingPunct="0">
        <a:lnSpc>
          <a:spcPct val="90000"/>
        </a:lnSpc>
        <a:spcBef>
          <a:spcPct val="30000"/>
        </a:spcBef>
        <a:spcAft>
          <a:spcPct val="0"/>
        </a:spcAft>
        <a:defRPr sz="1400" b="1">
          <a:solidFill>
            <a:srgbClr val="0000FF"/>
          </a:solidFill>
          <a:latin typeface="+mn-lt"/>
        </a:defRPr>
      </a:lvl8pPr>
      <a:lvl9pPr marL="3925888" indent="-192088" algn="l" rtl="0" eaLnBrk="0" fontAlgn="base" hangingPunct="0">
        <a:lnSpc>
          <a:spcPct val="90000"/>
        </a:lnSpc>
        <a:spcBef>
          <a:spcPct val="30000"/>
        </a:spcBef>
        <a:spcAft>
          <a:spcPct val="0"/>
        </a:spcAft>
        <a:defRPr sz="1400" b="1">
          <a:solidFill>
            <a:srgbClr val="0000FF"/>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7.xml"/></Relationships>
</file>

<file path=ppt/slides/_rels/slide6.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image" Target="../media/image2.png"/><Relationship Id="rId1" Type="http://schemas.openxmlformats.org/officeDocument/2006/relationships/slideLayout" Target="../slideLayouts/slideLayout7.xml"/></Relationships>
</file>

<file path=ppt/slides/_rels/slide7.xml.rels><?xml version="1.0" encoding="UTF-8" standalone="yes"?>
<Relationships xmlns="http://schemas.openxmlformats.org/package/2006/relationships"><Relationship Id="rId8" Type="http://schemas.openxmlformats.org/officeDocument/2006/relationships/image" Target="../media/image9.png"/><Relationship Id="rId3" Type="http://schemas.openxmlformats.org/officeDocument/2006/relationships/image" Target="../media/image4.png"/><Relationship Id="rId7" Type="http://schemas.openxmlformats.org/officeDocument/2006/relationships/image" Target="../media/image8.png"/><Relationship Id="rId2" Type="http://schemas.openxmlformats.org/officeDocument/2006/relationships/image" Target="../media/image3.png"/><Relationship Id="rId1" Type="http://schemas.openxmlformats.org/officeDocument/2006/relationships/slideLayout" Target="../slideLayouts/slideLayout7.xml"/><Relationship Id="rId6" Type="http://schemas.openxmlformats.org/officeDocument/2006/relationships/image" Target="../media/image7.png"/><Relationship Id="rId11" Type="http://schemas.openxmlformats.org/officeDocument/2006/relationships/image" Target="../media/image12.png"/><Relationship Id="rId5" Type="http://schemas.openxmlformats.org/officeDocument/2006/relationships/image" Target="../media/image6.png"/><Relationship Id="rId10" Type="http://schemas.openxmlformats.org/officeDocument/2006/relationships/image" Target="../media/image11.png"/><Relationship Id="rId4" Type="http://schemas.openxmlformats.org/officeDocument/2006/relationships/image" Target="../media/image5.png"/><Relationship Id="rId9" Type="http://schemas.openxmlformats.org/officeDocument/2006/relationships/image" Target="../media/image10.png"/></Relationships>
</file>

<file path=ppt/slides/_rels/slide8.xml.rels><?xml version="1.0" encoding="UTF-8" standalone="yes"?>
<Relationships xmlns="http://schemas.openxmlformats.org/package/2006/relationships"><Relationship Id="rId8" Type="http://schemas.openxmlformats.org/officeDocument/2006/relationships/image" Target="../media/image16.png"/><Relationship Id="rId3" Type="http://schemas.openxmlformats.org/officeDocument/2006/relationships/image" Target="../media/image13.png"/><Relationship Id="rId7" Type="http://schemas.openxmlformats.org/officeDocument/2006/relationships/image" Target="../media/image15.png"/><Relationship Id="rId12" Type="http://schemas.openxmlformats.org/officeDocument/2006/relationships/image" Target="../media/image20.png"/><Relationship Id="rId2" Type="http://schemas.openxmlformats.org/officeDocument/2006/relationships/image" Target="../media/image5.png"/><Relationship Id="rId1" Type="http://schemas.openxmlformats.org/officeDocument/2006/relationships/slideLayout" Target="../slideLayouts/slideLayout7.xml"/><Relationship Id="rId6" Type="http://schemas.openxmlformats.org/officeDocument/2006/relationships/image" Target="../media/image4.png"/><Relationship Id="rId11" Type="http://schemas.openxmlformats.org/officeDocument/2006/relationships/image" Target="../media/image19.png"/><Relationship Id="rId5" Type="http://schemas.openxmlformats.org/officeDocument/2006/relationships/image" Target="../media/image3.png"/><Relationship Id="rId10" Type="http://schemas.openxmlformats.org/officeDocument/2006/relationships/image" Target="../media/image18.png"/><Relationship Id="rId4" Type="http://schemas.openxmlformats.org/officeDocument/2006/relationships/image" Target="../media/image14.png"/><Relationship Id="rId9" Type="http://schemas.openxmlformats.org/officeDocument/2006/relationships/image" Target="../media/image17.png"/></Relationships>
</file>

<file path=ppt/slides/_rels/slide9.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image" Target="../media/image21.png"/><Relationship Id="rId1" Type="http://schemas.openxmlformats.org/officeDocument/2006/relationships/slideLayout" Target="../slideLayouts/slideLayout7.xml"/><Relationship Id="rId6" Type="http://schemas.openxmlformats.org/officeDocument/2006/relationships/image" Target="../media/image20.png"/><Relationship Id="rId5" Type="http://schemas.openxmlformats.org/officeDocument/2006/relationships/image" Target="../media/image19.png"/><Relationship Id="rId4" Type="http://schemas.openxmlformats.org/officeDocument/2006/relationships/image" Target="../media/image5.png"/></Relationships>
</file>

<file path=ppt/slides/_rels/slide10.xml.rels><?xml version="1.0" encoding="UTF-8" standalone="yes"?>
<Relationships xmlns="http://schemas.openxmlformats.org/package/2006/relationships"><Relationship Id="rId3" Type="http://schemas.openxmlformats.org/officeDocument/2006/relationships/image" Target="../media/image24.png"/><Relationship Id="rId2" Type="http://schemas.openxmlformats.org/officeDocument/2006/relationships/image" Target="../media/image23.png"/><Relationship Id="rId1" Type="http://schemas.openxmlformats.org/officeDocument/2006/relationships/slideLayout" Target="../slideLayouts/slideLayout7.xml"/><Relationship Id="rId4" Type="http://schemas.openxmlformats.org/officeDocument/2006/relationships/image" Target="../media/image25.png"/></Relationships>
</file>

<file path=ppt/slides/_rels/slide11.xml.rels><?xml version="1.0" encoding="UTF-8" standalone="yes"?>
<Relationships xmlns="http://schemas.openxmlformats.org/package/2006/relationships"><Relationship Id="rId3" Type="http://schemas.openxmlformats.org/officeDocument/2006/relationships/image" Target="../media/image27.png"/><Relationship Id="rId2" Type="http://schemas.openxmlformats.org/officeDocument/2006/relationships/image" Target="../media/image26.png"/><Relationship Id="rId1" Type="http://schemas.openxmlformats.org/officeDocument/2006/relationships/slideLayout" Target="../slideLayouts/slideLayout7.xml"/><Relationship Id="rId5" Type="http://schemas.openxmlformats.org/officeDocument/2006/relationships/image" Target="../media/image29.png"/><Relationship Id="rId4" Type="http://schemas.openxmlformats.org/officeDocument/2006/relationships/image" Target="../media/image28.png"/></Relationships>
</file>

<file path=ppt/slides/_rels/slide12.xml.rels><?xml version="1.0" encoding="UTF-8" standalone="yes"?>
<Relationships xmlns="http://schemas.openxmlformats.org/package/2006/relationships"><Relationship Id="rId8" Type="http://schemas.openxmlformats.org/officeDocument/2006/relationships/image" Target="../media/image36.png"/><Relationship Id="rId3" Type="http://schemas.openxmlformats.org/officeDocument/2006/relationships/image" Target="../media/image31.png"/><Relationship Id="rId7" Type="http://schemas.openxmlformats.org/officeDocument/2006/relationships/image" Target="../media/image35.png"/><Relationship Id="rId2" Type="http://schemas.openxmlformats.org/officeDocument/2006/relationships/image" Target="../media/image30.png"/><Relationship Id="rId1" Type="http://schemas.openxmlformats.org/officeDocument/2006/relationships/slideLayout" Target="../slideLayouts/slideLayout7.xml"/><Relationship Id="rId6" Type="http://schemas.openxmlformats.org/officeDocument/2006/relationships/image" Target="../media/image34.png"/><Relationship Id="rId5" Type="http://schemas.openxmlformats.org/officeDocument/2006/relationships/image" Target="../media/image33.png"/><Relationship Id="rId4" Type="http://schemas.openxmlformats.org/officeDocument/2006/relationships/image" Target="../media/image32.png"/><Relationship Id="rId9" Type="http://schemas.openxmlformats.org/officeDocument/2006/relationships/image" Target="../media/image37.png"/></Relationships>
</file>

<file path=ppt/slides/_rels/slide13.xml.rels><?xml version="1.0" encoding="UTF-8" standalone="yes"?>
<Relationships xmlns="http://schemas.openxmlformats.org/package/2006/relationships"><Relationship Id="rId3" Type="http://schemas.openxmlformats.org/officeDocument/2006/relationships/image" Target="../media/image39.png"/><Relationship Id="rId7" Type="http://schemas.openxmlformats.org/officeDocument/2006/relationships/image" Target="../media/image42.png"/><Relationship Id="rId2" Type="http://schemas.openxmlformats.org/officeDocument/2006/relationships/image" Target="../media/image38.png"/><Relationship Id="rId1" Type="http://schemas.openxmlformats.org/officeDocument/2006/relationships/slideLayout" Target="../slideLayouts/slideLayout7.xml"/><Relationship Id="rId6" Type="http://schemas.openxmlformats.org/officeDocument/2006/relationships/image" Target="../media/image41.png"/><Relationship Id="rId5" Type="http://schemas.openxmlformats.org/officeDocument/2006/relationships/image" Target="../media/image40.png"/><Relationship Id="rId4" Type="http://schemas.openxmlformats.org/officeDocument/2006/relationships/image" Target="../media/image36.png"/></Relationships>
</file>

<file path=ppt/slides/_rels/slide14.xml.rels><?xml version="1.0" encoding="UTF-8" standalone="yes"?>
<Relationships xmlns="http://schemas.openxmlformats.org/package/2006/relationships"><Relationship Id="rId3" Type="http://schemas.openxmlformats.org/officeDocument/2006/relationships/image" Target="../media/image43.png"/><Relationship Id="rId2" Type="http://schemas.openxmlformats.org/officeDocument/2006/relationships/image" Target="../media/image29.png"/><Relationship Id="rId1" Type="http://schemas.openxmlformats.org/officeDocument/2006/relationships/slideLayout" Target="../slideLayouts/slideLayout7.xml"/><Relationship Id="rId6" Type="http://schemas.openxmlformats.org/officeDocument/2006/relationships/image" Target="../media/image46.png"/><Relationship Id="rId5" Type="http://schemas.openxmlformats.org/officeDocument/2006/relationships/image" Target="../media/image45.png"/><Relationship Id="rId4" Type="http://schemas.openxmlformats.org/officeDocument/2006/relationships/image" Target="../media/image44.png"/></Relationships>
</file>

<file path=ppt/slides/_rels/slide15.xml.rels><?xml version="1.0" encoding="UTF-8" standalone="yes"?>
<Relationships xmlns="http://schemas.openxmlformats.org/package/2006/relationships"><Relationship Id="rId3" Type="http://schemas.openxmlformats.org/officeDocument/2006/relationships/image" Target="../media/image46.png"/><Relationship Id="rId7" Type="http://schemas.openxmlformats.org/officeDocument/2006/relationships/image" Target="../media/image50.png"/><Relationship Id="rId2" Type="http://schemas.openxmlformats.org/officeDocument/2006/relationships/image" Target="../media/image29.png"/><Relationship Id="rId1" Type="http://schemas.openxmlformats.org/officeDocument/2006/relationships/slideLayout" Target="../slideLayouts/slideLayout7.xml"/><Relationship Id="rId6" Type="http://schemas.openxmlformats.org/officeDocument/2006/relationships/image" Target="../media/image49.png"/><Relationship Id="rId5" Type="http://schemas.openxmlformats.org/officeDocument/2006/relationships/image" Target="../media/image48.png"/><Relationship Id="rId4" Type="http://schemas.openxmlformats.org/officeDocument/2006/relationships/image" Target="../media/image47.png"/></Relationships>
</file>

<file path=ppt/slides/_rels/slide16.xml.rels><?xml version="1.0" encoding="UTF-8" standalone="yes"?>
<Relationships xmlns="http://schemas.openxmlformats.org/package/2006/relationships"><Relationship Id="rId3" Type="http://schemas.openxmlformats.org/officeDocument/2006/relationships/image" Target="../media/image52.png"/><Relationship Id="rId2" Type="http://schemas.openxmlformats.org/officeDocument/2006/relationships/image" Target="../media/image51.png"/><Relationship Id="rId1" Type="http://schemas.openxmlformats.org/officeDocument/2006/relationships/slideLayout" Target="../slideLayouts/slideLayout7.xml"/><Relationship Id="rId5" Type="http://schemas.openxmlformats.org/officeDocument/2006/relationships/image" Target="../media/image54.png"/><Relationship Id="rId4" Type="http://schemas.openxmlformats.org/officeDocument/2006/relationships/image" Target="../media/image53.png"/></Relationships>
</file>

<file path=ppt/slides/_rels/slide17.xml.rels><?xml version="1.0" encoding="UTF-8" standalone="yes"?>
<Relationships xmlns="http://schemas.openxmlformats.org/package/2006/relationships"><Relationship Id="rId3" Type="http://schemas.openxmlformats.org/officeDocument/2006/relationships/image" Target="../media/image56.png"/><Relationship Id="rId2" Type="http://schemas.openxmlformats.org/officeDocument/2006/relationships/image" Target="../media/image55.png"/><Relationship Id="rId1" Type="http://schemas.openxmlformats.org/officeDocument/2006/relationships/slideLayout" Target="../slideLayouts/slideLayout7.xml"/><Relationship Id="rId5" Type="http://schemas.openxmlformats.org/officeDocument/2006/relationships/image" Target="../media/image57.png"/><Relationship Id="rId4" Type="http://schemas.openxmlformats.org/officeDocument/2006/relationships/image" Target="../media/image29.png"/></Relationships>
</file>

<file path=ppt/slides/_rels/slide18.xml.rels><?xml version="1.0" encoding="UTF-8" standalone="yes"?>
<Relationships xmlns="http://schemas.openxmlformats.org/package/2006/relationships"><Relationship Id="rId3" Type="http://schemas.openxmlformats.org/officeDocument/2006/relationships/image" Target="../media/image56.png"/><Relationship Id="rId7" Type="http://schemas.openxmlformats.org/officeDocument/2006/relationships/image" Target="../media/image60.png"/><Relationship Id="rId2" Type="http://schemas.openxmlformats.org/officeDocument/2006/relationships/image" Target="../media/image58.png"/><Relationship Id="rId1" Type="http://schemas.openxmlformats.org/officeDocument/2006/relationships/slideLayout" Target="../slideLayouts/slideLayout7.xml"/><Relationship Id="rId6" Type="http://schemas.openxmlformats.org/officeDocument/2006/relationships/image" Target="../media/image59.png"/><Relationship Id="rId5" Type="http://schemas.openxmlformats.org/officeDocument/2006/relationships/image" Target="../media/image57.png"/><Relationship Id="rId4" Type="http://schemas.openxmlformats.org/officeDocument/2006/relationships/image" Target="../media/image29.png"/></Relationships>
</file>

<file path=ppt/slides/_rels/slide19.xml.rels><?xml version="1.0" encoding="UTF-8" standalone="yes"?>
<Relationships xmlns="http://schemas.openxmlformats.org/package/2006/relationships"><Relationship Id="rId3" Type="http://schemas.openxmlformats.org/officeDocument/2006/relationships/image" Target="../media/image29.png"/><Relationship Id="rId2" Type="http://schemas.openxmlformats.org/officeDocument/2006/relationships/image" Target="../media/image58.png"/><Relationship Id="rId1" Type="http://schemas.openxmlformats.org/officeDocument/2006/relationships/slideLayout" Target="../slideLayouts/slideLayout7.xml"/><Relationship Id="rId5" Type="http://schemas.openxmlformats.org/officeDocument/2006/relationships/image" Target="../media/image50.png"/><Relationship Id="rId4" Type="http://schemas.openxmlformats.org/officeDocument/2006/relationships/image" Target="../media/image57.png"/></Relationships>
</file>

<file path=ppt/slides/_rels/slide20.xml.rels><?xml version="1.0" encoding="UTF-8" standalone="yes"?>
<Relationships xmlns="http://schemas.openxmlformats.org/package/2006/relationships"><Relationship Id="rId2" Type="http://schemas.openxmlformats.org/officeDocument/2006/relationships/image" Target="../media/image61.png"/><Relationship Id="rId1" Type="http://schemas.openxmlformats.org/officeDocument/2006/relationships/slideLayout" Target="../slideLayouts/slideLayout7.xml"/></Relationships>
</file>

<file path=ppt/slides/_rels/slide21.xml.rels><?xml version="1.0" encoding="UTF-8" standalone="yes"?>
<Relationships xmlns="http://schemas.openxmlformats.org/package/2006/relationships"><Relationship Id="rId3" Type="http://schemas.openxmlformats.org/officeDocument/2006/relationships/image" Target="../media/image63.png"/><Relationship Id="rId2" Type="http://schemas.openxmlformats.org/officeDocument/2006/relationships/image" Target="../media/image62.png"/><Relationship Id="rId1" Type="http://schemas.openxmlformats.org/officeDocument/2006/relationships/slideLayout" Target="../slideLayouts/slideLayout7.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3.xml.rels><?xml version="1.0" encoding="UTF-8" standalone="yes"?>
<Relationships xmlns="http://schemas.openxmlformats.org/package/2006/relationships"><Relationship Id="rId3" Type="http://schemas.openxmlformats.org/officeDocument/2006/relationships/image" Target="../media/image65.png"/><Relationship Id="rId2" Type="http://schemas.openxmlformats.org/officeDocument/2006/relationships/image" Target="../media/image64.png"/><Relationship Id="rId1" Type="http://schemas.openxmlformats.org/officeDocument/2006/relationships/slideLayout" Target="../slideLayouts/slideLayout7.xml"/><Relationship Id="rId4" Type="http://schemas.openxmlformats.org/officeDocument/2006/relationships/image" Target="../media/image66.png"/></Relationships>
</file>

<file path=ppt/slides/_rels/slide24.xml.rels><?xml version="1.0" encoding="UTF-8" standalone="yes"?>
<Relationships xmlns="http://schemas.openxmlformats.org/package/2006/relationships"><Relationship Id="rId8" Type="http://schemas.openxmlformats.org/officeDocument/2006/relationships/image" Target="../media/image73.png"/><Relationship Id="rId3" Type="http://schemas.openxmlformats.org/officeDocument/2006/relationships/image" Target="../media/image68.png"/><Relationship Id="rId7" Type="http://schemas.openxmlformats.org/officeDocument/2006/relationships/image" Target="../media/image72.png"/><Relationship Id="rId2" Type="http://schemas.openxmlformats.org/officeDocument/2006/relationships/image" Target="../media/image67.png"/><Relationship Id="rId1" Type="http://schemas.openxmlformats.org/officeDocument/2006/relationships/slideLayout" Target="../slideLayouts/slideLayout7.xml"/><Relationship Id="rId6" Type="http://schemas.openxmlformats.org/officeDocument/2006/relationships/image" Target="../media/image71.png"/><Relationship Id="rId5" Type="http://schemas.openxmlformats.org/officeDocument/2006/relationships/image" Target="../media/image70.png"/><Relationship Id="rId4" Type="http://schemas.openxmlformats.org/officeDocument/2006/relationships/image" Target="../media/image69.png"/><Relationship Id="rId9" Type="http://schemas.openxmlformats.org/officeDocument/2006/relationships/image" Target="../media/image64.png"/></Relationships>
</file>

<file path=ppt/slides/_rels/slide25.xml.rels><?xml version="1.0" encoding="UTF-8" standalone="yes"?>
<Relationships xmlns="http://schemas.openxmlformats.org/package/2006/relationships"><Relationship Id="rId3" Type="http://schemas.openxmlformats.org/officeDocument/2006/relationships/image" Target="../media/image74.png"/><Relationship Id="rId2" Type="http://schemas.openxmlformats.org/officeDocument/2006/relationships/image" Target="../media/image65.png"/><Relationship Id="rId1" Type="http://schemas.openxmlformats.org/officeDocument/2006/relationships/slideLayout" Target="../slideLayouts/slideLayout7.xml"/><Relationship Id="rId6" Type="http://schemas.openxmlformats.org/officeDocument/2006/relationships/image" Target="../media/image66.png"/><Relationship Id="rId5" Type="http://schemas.openxmlformats.org/officeDocument/2006/relationships/image" Target="../media/image76.png"/><Relationship Id="rId4" Type="http://schemas.openxmlformats.org/officeDocument/2006/relationships/image" Target="../media/image75.png"/></Relationships>
</file>

<file path=ppt/slides/_rels/slide26.xml.rels><?xml version="1.0" encoding="UTF-8" standalone="yes"?>
<Relationships xmlns="http://schemas.openxmlformats.org/package/2006/relationships"><Relationship Id="rId8" Type="http://schemas.openxmlformats.org/officeDocument/2006/relationships/image" Target="../media/image83.png"/><Relationship Id="rId3" Type="http://schemas.openxmlformats.org/officeDocument/2006/relationships/image" Target="../media/image78.png"/><Relationship Id="rId7" Type="http://schemas.openxmlformats.org/officeDocument/2006/relationships/image" Target="../media/image82.png"/><Relationship Id="rId2" Type="http://schemas.openxmlformats.org/officeDocument/2006/relationships/image" Target="../media/image77.png"/><Relationship Id="rId1" Type="http://schemas.openxmlformats.org/officeDocument/2006/relationships/slideLayout" Target="../slideLayouts/slideLayout7.xml"/><Relationship Id="rId6" Type="http://schemas.openxmlformats.org/officeDocument/2006/relationships/image" Target="../media/image81.png"/><Relationship Id="rId5" Type="http://schemas.openxmlformats.org/officeDocument/2006/relationships/image" Target="../media/image80.png"/><Relationship Id="rId4" Type="http://schemas.openxmlformats.org/officeDocument/2006/relationships/image" Target="../media/image79.png"/><Relationship Id="rId9" Type="http://schemas.openxmlformats.org/officeDocument/2006/relationships/image" Target="../media/image84.png"/></Relationships>
</file>

<file path=ppt/slides/_rels/slide27.xml.rels><?xml version="1.0" encoding="UTF-8" standalone="yes"?>
<Relationships xmlns="http://schemas.openxmlformats.org/package/2006/relationships"><Relationship Id="rId8" Type="http://schemas.openxmlformats.org/officeDocument/2006/relationships/image" Target="../media/image89.png"/><Relationship Id="rId13" Type="http://schemas.openxmlformats.org/officeDocument/2006/relationships/image" Target="../media/image94.png"/><Relationship Id="rId3" Type="http://schemas.openxmlformats.org/officeDocument/2006/relationships/image" Target="../media/image86.png"/><Relationship Id="rId7" Type="http://schemas.openxmlformats.org/officeDocument/2006/relationships/image" Target="../media/image77.png"/><Relationship Id="rId12" Type="http://schemas.openxmlformats.org/officeDocument/2006/relationships/image" Target="../media/image93.png"/><Relationship Id="rId2" Type="http://schemas.openxmlformats.org/officeDocument/2006/relationships/image" Target="../media/image85.png"/><Relationship Id="rId1" Type="http://schemas.openxmlformats.org/officeDocument/2006/relationships/slideLayout" Target="../slideLayouts/slideLayout7.xml"/><Relationship Id="rId6" Type="http://schemas.openxmlformats.org/officeDocument/2006/relationships/image" Target="../media/image78.png"/><Relationship Id="rId11" Type="http://schemas.openxmlformats.org/officeDocument/2006/relationships/image" Target="../media/image92.png"/><Relationship Id="rId5" Type="http://schemas.openxmlformats.org/officeDocument/2006/relationships/image" Target="../media/image88.png"/><Relationship Id="rId10" Type="http://schemas.openxmlformats.org/officeDocument/2006/relationships/image" Target="../media/image91.png"/><Relationship Id="rId4" Type="http://schemas.openxmlformats.org/officeDocument/2006/relationships/image" Target="../media/image87.png"/><Relationship Id="rId9" Type="http://schemas.openxmlformats.org/officeDocument/2006/relationships/image" Target="../media/image90.png"/></Relationships>
</file>

<file path=ppt/slides/_rels/slide28.xml.rels><?xml version="1.0" encoding="UTF-8" standalone="yes"?>
<Relationships xmlns="http://schemas.openxmlformats.org/package/2006/relationships"><Relationship Id="rId3" Type="http://schemas.openxmlformats.org/officeDocument/2006/relationships/image" Target="../media/image78.png"/><Relationship Id="rId2" Type="http://schemas.openxmlformats.org/officeDocument/2006/relationships/image" Target="../media/image85.png"/><Relationship Id="rId1" Type="http://schemas.openxmlformats.org/officeDocument/2006/relationships/slideLayout" Target="../slideLayouts/slideLayout7.xml"/><Relationship Id="rId5" Type="http://schemas.openxmlformats.org/officeDocument/2006/relationships/image" Target="../media/image95.png"/><Relationship Id="rId4" Type="http://schemas.openxmlformats.org/officeDocument/2006/relationships/image" Target="../media/image77.png"/></Relationships>
</file>

<file path=ppt/slides/_rels/slide29.xml.rels><?xml version="1.0" encoding="UTF-8" standalone="yes"?>
<Relationships xmlns="http://schemas.openxmlformats.org/package/2006/relationships"><Relationship Id="rId3" Type="http://schemas.openxmlformats.org/officeDocument/2006/relationships/image" Target="../media/image96.png"/><Relationship Id="rId2" Type="http://schemas.openxmlformats.org/officeDocument/2006/relationships/image" Target="../media/image93.png"/><Relationship Id="rId1" Type="http://schemas.openxmlformats.org/officeDocument/2006/relationships/slideLayout" Target="../slideLayouts/slideLayout18.xml"/></Relationships>
</file>

<file path=ppt/slides/_rels/slide30.xml.rels><?xml version="1.0" encoding="UTF-8" standalone="yes"?>
<Relationships xmlns="http://schemas.openxmlformats.org/package/2006/relationships"><Relationship Id="rId2" Type="http://schemas.openxmlformats.org/officeDocument/2006/relationships/image" Target="../media/image97.png"/><Relationship Id="rId1" Type="http://schemas.openxmlformats.org/officeDocument/2006/relationships/slideLayout" Target="../slideLayouts/slideLayout18.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32.xml.rels><?xml version="1.0" encoding="UTF-8" standalone="yes"?>
<Relationships xmlns="http://schemas.openxmlformats.org/package/2006/relationships"><Relationship Id="rId8" Type="http://schemas.openxmlformats.org/officeDocument/2006/relationships/image" Target="../media/image104.png"/><Relationship Id="rId3" Type="http://schemas.openxmlformats.org/officeDocument/2006/relationships/image" Target="../media/image99.png"/><Relationship Id="rId7" Type="http://schemas.openxmlformats.org/officeDocument/2006/relationships/image" Target="../media/image103.png"/><Relationship Id="rId2" Type="http://schemas.openxmlformats.org/officeDocument/2006/relationships/image" Target="../media/image98.png"/><Relationship Id="rId1" Type="http://schemas.openxmlformats.org/officeDocument/2006/relationships/slideLayout" Target="../slideLayouts/slideLayout23.xml"/><Relationship Id="rId6" Type="http://schemas.openxmlformats.org/officeDocument/2006/relationships/image" Target="../media/image102.png"/><Relationship Id="rId11" Type="http://schemas.openxmlformats.org/officeDocument/2006/relationships/image" Target="../media/image107.png"/><Relationship Id="rId5" Type="http://schemas.openxmlformats.org/officeDocument/2006/relationships/image" Target="../media/image101.png"/><Relationship Id="rId10" Type="http://schemas.openxmlformats.org/officeDocument/2006/relationships/image" Target="../media/image106.png"/><Relationship Id="rId4" Type="http://schemas.openxmlformats.org/officeDocument/2006/relationships/image" Target="../media/image100.png"/><Relationship Id="rId9" Type="http://schemas.openxmlformats.org/officeDocument/2006/relationships/image" Target="../media/image105.png"/></Relationships>
</file>

<file path=ppt/slides/_rels/slide33.xml.rels><?xml version="1.0" encoding="UTF-8" standalone="yes"?>
<Relationships xmlns="http://schemas.openxmlformats.org/package/2006/relationships"><Relationship Id="rId8" Type="http://schemas.openxmlformats.org/officeDocument/2006/relationships/image" Target="../media/image109.png"/><Relationship Id="rId3" Type="http://schemas.openxmlformats.org/officeDocument/2006/relationships/image" Target="../media/image99.png"/><Relationship Id="rId7" Type="http://schemas.openxmlformats.org/officeDocument/2006/relationships/image" Target="../media/image108.png"/><Relationship Id="rId2" Type="http://schemas.openxmlformats.org/officeDocument/2006/relationships/image" Target="../media/image98.png"/><Relationship Id="rId1" Type="http://schemas.openxmlformats.org/officeDocument/2006/relationships/slideLayout" Target="../slideLayouts/slideLayout23.xml"/><Relationship Id="rId6" Type="http://schemas.openxmlformats.org/officeDocument/2006/relationships/image" Target="../media/image103.png"/><Relationship Id="rId11" Type="http://schemas.openxmlformats.org/officeDocument/2006/relationships/image" Target="../media/image112.png"/><Relationship Id="rId5" Type="http://schemas.openxmlformats.org/officeDocument/2006/relationships/image" Target="../media/image101.png"/><Relationship Id="rId10" Type="http://schemas.openxmlformats.org/officeDocument/2006/relationships/image" Target="../media/image111.png"/><Relationship Id="rId4" Type="http://schemas.openxmlformats.org/officeDocument/2006/relationships/image" Target="../media/image100.png"/><Relationship Id="rId9" Type="http://schemas.openxmlformats.org/officeDocument/2006/relationships/image" Target="../media/image110.png"/></Relationships>
</file>

<file path=ppt/slides/_rels/slide34.xml.rels><?xml version="1.0" encoding="UTF-8" standalone="yes"?>
<Relationships xmlns="http://schemas.openxmlformats.org/package/2006/relationships"><Relationship Id="rId3" Type="http://schemas.openxmlformats.org/officeDocument/2006/relationships/image" Target="../media/image114.png"/><Relationship Id="rId2" Type="http://schemas.openxmlformats.org/officeDocument/2006/relationships/image" Target="../media/image113.png"/><Relationship Id="rId1" Type="http://schemas.openxmlformats.org/officeDocument/2006/relationships/slideLayout" Target="../slideLayouts/slideLayout7.xml"/><Relationship Id="rId5" Type="http://schemas.openxmlformats.org/officeDocument/2006/relationships/image" Target="../media/image116.png"/><Relationship Id="rId4" Type="http://schemas.openxmlformats.org/officeDocument/2006/relationships/image" Target="../media/image115.png"/></Relationships>
</file>

<file path=ppt/slides/_rels/slide35.xml.rels><?xml version="1.0" encoding="UTF-8" standalone="yes"?>
<Relationships xmlns="http://schemas.openxmlformats.org/package/2006/relationships"><Relationship Id="rId3" Type="http://schemas.openxmlformats.org/officeDocument/2006/relationships/image" Target="../media/image113.png"/><Relationship Id="rId2" Type="http://schemas.openxmlformats.org/officeDocument/2006/relationships/image" Target="../media/image117.png"/><Relationship Id="rId1" Type="http://schemas.openxmlformats.org/officeDocument/2006/relationships/slideLayout" Target="../slideLayouts/slideLayout7.xml"/></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38.xml.rels><?xml version="1.0" encoding="UTF-8" standalone="yes"?>
<Relationships xmlns="http://schemas.openxmlformats.org/package/2006/relationships"><Relationship Id="rId3" Type="http://schemas.openxmlformats.org/officeDocument/2006/relationships/image" Target="../media/image119.png"/><Relationship Id="rId2" Type="http://schemas.openxmlformats.org/officeDocument/2006/relationships/image" Target="../media/image118.png"/><Relationship Id="rId1" Type="http://schemas.openxmlformats.org/officeDocument/2006/relationships/slideLayout" Target="../slideLayouts/slideLayout7.xml"/></Relationships>
</file>

<file path=ppt/slides/_rels/slide39.xml.rels><?xml version="1.0" encoding="UTF-8" standalone="yes"?>
<Relationships xmlns="http://schemas.openxmlformats.org/package/2006/relationships"><Relationship Id="rId3" Type="http://schemas.openxmlformats.org/officeDocument/2006/relationships/hyperlink" Target="https://indico.cern.ch/event/861104/" TargetMode="External"/><Relationship Id="rId2" Type="http://schemas.openxmlformats.org/officeDocument/2006/relationships/image" Target="../media/image120.png"/><Relationship Id="rId1" Type="http://schemas.openxmlformats.org/officeDocument/2006/relationships/slideLayout" Target="../slideLayouts/slideLayout7.xml"/><Relationship Id="rId4" Type="http://schemas.openxmlformats.org/officeDocument/2006/relationships/image" Target="../media/image121.png"/></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42.xml.rels><?xml version="1.0" encoding="UTF-8" standalone="yes"?>
<Relationships xmlns="http://schemas.openxmlformats.org/package/2006/relationships"><Relationship Id="rId3" Type="http://schemas.openxmlformats.org/officeDocument/2006/relationships/image" Target="../media/image123.tiff"/><Relationship Id="rId2" Type="http://schemas.openxmlformats.org/officeDocument/2006/relationships/image" Target="../media/image122.tiff"/><Relationship Id="rId1" Type="http://schemas.openxmlformats.org/officeDocument/2006/relationships/slideLayout" Target="../slideLayouts/slideLayout23.xml"/><Relationship Id="rId6" Type="http://schemas.openxmlformats.org/officeDocument/2006/relationships/image" Target="../media/image126.png"/><Relationship Id="rId5" Type="http://schemas.openxmlformats.org/officeDocument/2006/relationships/image" Target="../media/image125.png"/><Relationship Id="rId4" Type="http://schemas.openxmlformats.org/officeDocument/2006/relationships/image" Target="../media/image124.png"/></Relationships>
</file>

<file path=ppt/slides/_rels/slide43.xml.rels><?xml version="1.0" encoding="UTF-8" standalone="yes"?>
<Relationships xmlns="http://schemas.openxmlformats.org/package/2006/relationships"><Relationship Id="rId3" Type="http://schemas.openxmlformats.org/officeDocument/2006/relationships/image" Target="../media/image127.png"/><Relationship Id="rId2" Type="http://schemas.openxmlformats.org/officeDocument/2006/relationships/image" Target="../media/image122.tiff"/><Relationship Id="rId1" Type="http://schemas.openxmlformats.org/officeDocument/2006/relationships/slideLayout" Target="../slideLayouts/slideLayout23.xml"/><Relationship Id="rId6" Type="http://schemas.openxmlformats.org/officeDocument/2006/relationships/image" Target="../media/image130.png"/><Relationship Id="rId5" Type="http://schemas.openxmlformats.org/officeDocument/2006/relationships/image" Target="../media/image129.png"/><Relationship Id="rId4" Type="http://schemas.openxmlformats.org/officeDocument/2006/relationships/image" Target="../media/image128.png"/></Relationships>
</file>

<file path=ppt/slides/_rels/slide44.xml.rels><?xml version="1.0" encoding="UTF-8" standalone="yes"?>
<Relationships xmlns="http://schemas.openxmlformats.org/package/2006/relationships"><Relationship Id="rId3" Type="http://schemas.openxmlformats.org/officeDocument/2006/relationships/image" Target="../media/image132.png"/><Relationship Id="rId2" Type="http://schemas.openxmlformats.org/officeDocument/2006/relationships/image" Target="../media/image131.png"/><Relationship Id="rId1" Type="http://schemas.openxmlformats.org/officeDocument/2006/relationships/slideLayout" Target="../slideLayouts/slideLayout23.xml"/><Relationship Id="rId5" Type="http://schemas.openxmlformats.org/officeDocument/2006/relationships/image" Target="../media/image134.png"/><Relationship Id="rId4" Type="http://schemas.openxmlformats.org/officeDocument/2006/relationships/image" Target="../media/image133.png"/></Relationships>
</file>

<file path=ppt/slides/_rels/slide45.xml.rels><?xml version="1.0" encoding="UTF-8" standalone="yes"?>
<Relationships xmlns="http://schemas.openxmlformats.org/package/2006/relationships"><Relationship Id="rId3" Type="http://schemas.openxmlformats.org/officeDocument/2006/relationships/image" Target="../media/image134.png"/><Relationship Id="rId2" Type="http://schemas.openxmlformats.org/officeDocument/2006/relationships/image" Target="../media/image135.png"/><Relationship Id="rId1" Type="http://schemas.openxmlformats.org/officeDocument/2006/relationships/slideLayout" Target="../slideLayouts/slideLayout23.xml"/><Relationship Id="rId6" Type="http://schemas.openxmlformats.org/officeDocument/2006/relationships/image" Target="../media/image138.png"/><Relationship Id="rId5" Type="http://schemas.openxmlformats.org/officeDocument/2006/relationships/image" Target="../media/image137.png"/><Relationship Id="rId4" Type="http://schemas.openxmlformats.org/officeDocument/2006/relationships/image" Target="../media/image136.png"/></Relationships>
</file>

<file path=ppt/slides/_rels/slide46.xml.rels><?xml version="1.0" encoding="UTF-8" standalone="yes"?>
<Relationships xmlns="http://schemas.openxmlformats.org/package/2006/relationships"><Relationship Id="rId3" Type="http://schemas.openxmlformats.org/officeDocument/2006/relationships/image" Target="../media/image140.png"/><Relationship Id="rId2" Type="http://schemas.openxmlformats.org/officeDocument/2006/relationships/image" Target="../media/image139.png"/><Relationship Id="rId1" Type="http://schemas.openxmlformats.org/officeDocument/2006/relationships/slideLayout" Target="../slideLayouts/slideLayout7.xml"/></Relationships>
</file>

<file path=ppt/slides/_rels/slide47.xml.rels><?xml version="1.0" encoding="UTF-8" standalone="yes"?>
<Relationships xmlns="http://schemas.openxmlformats.org/package/2006/relationships"><Relationship Id="rId3" Type="http://schemas.openxmlformats.org/officeDocument/2006/relationships/image" Target="../media/image142.png"/><Relationship Id="rId7" Type="http://schemas.openxmlformats.org/officeDocument/2006/relationships/image" Target="../media/image145.png"/><Relationship Id="rId2" Type="http://schemas.openxmlformats.org/officeDocument/2006/relationships/image" Target="../media/image141.png"/><Relationship Id="rId1" Type="http://schemas.openxmlformats.org/officeDocument/2006/relationships/slideLayout" Target="../slideLayouts/slideLayout7.xml"/><Relationship Id="rId6" Type="http://schemas.openxmlformats.org/officeDocument/2006/relationships/image" Target="../media/image96.png"/><Relationship Id="rId5" Type="http://schemas.openxmlformats.org/officeDocument/2006/relationships/image" Target="../media/image144.png"/><Relationship Id="rId4" Type="http://schemas.openxmlformats.org/officeDocument/2006/relationships/image" Target="../media/image143.png"/></Relationships>
</file>

<file path=ppt/slides/_rels/slide48.xml.rels><?xml version="1.0" encoding="UTF-8" standalone="yes"?>
<Relationships xmlns="http://schemas.openxmlformats.org/package/2006/relationships"><Relationship Id="rId3" Type="http://schemas.openxmlformats.org/officeDocument/2006/relationships/image" Target="../media/image113.png"/><Relationship Id="rId2" Type="http://schemas.openxmlformats.org/officeDocument/2006/relationships/image" Target="../media/image146.png"/><Relationship Id="rId1" Type="http://schemas.openxmlformats.org/officeDocument/2006/relationships/slideLayout" Target="../slideLayouts/slideLayout7.xml"/><Relationship Id="rId4" Type="http://schemas.openxmlformats.org/officeDocument/2006/relationships/image" Target="../media/image147.png"/></Relationships>
</file>

<file path=ppt/slides/_rels/slide49.xml.rels><?xml version="1.0" encoding="UTF-8" standalone="yes"?>
<Relationships xmlns="http://schemas.openxmlformats.org/package/2006/relationships"><Relationship Id="rId3" Type="http://schemas.openxmlformats.org/officeDocument/2006/relationships/image" Target="../media/image149.png"/><Relationship Id="rId2" Type="http://schemas.openxmlformats.org/officeDocument/2006/relationships/image" Target="../media/image148.png"/><Relationship Id="rId1" Type="http://schemas.openxmlformats.org/officeDocument/2006/relationships/slideLayout" Target="../slideLayouts/slideLayout7.xml"/></Relationships>
</file>

<file path=ppt/slides/_rels/slide50.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51.xml.rels><?xml version="1.0" encoding="UTF-8" standalone="yes"?>
<Relationships xmlns="http://schemas.openxmlformats.org/package/2006/relationships"><Relationship Id="rId3" Type="http://schemas.openxmlformats.org/officeDocument/2006/relationships/image" Target="../media/image151.png"/><Relationship Id="rId7" Type="http://schemas.openxmlformats.org/officeDocument/2006/relationships/image" Target="../media/image155.png"/><Relationship Id="rId2" Type="http://schemas.openxmlformats.org/officeDocument/2006/relationships/image" Target="../media/image150.png"/><Relationship Id="rId1" Type="http://schemas.openxmlformats.org/officeDocument/2006/relationships/slideLayout" Target="../slideLayouts/slideLayout7.xml"/><Relationship Id="rId6" Type="http://schemas.openxmlformats.org/officeDocument/2006/relationships/image" Target="../media/image154.png"/><Relationship Id="rId5" Type="http://schemas.openxmlformats.org/officeDocument/2006/relationships/image" Target="../media/image153.png"/><Relationship Id="rId4" Type="http://schemas.openxmlformats.org/officeDocument/2006/relationships/image" Target="../media/image152.png"/></Relationships>
</file>

<file path=ppt/slides/_rels/slide52.xml.rels><?xml version="1.0" encoding="UTF-8" standalone="yes"?>
<Relationships xmlns="http://schemas.openxmlformats.org/package/2006/relationships"><Relationship Id="rId3" Type="http://schemas.openxmlformats.org/officeDocument/2006/relationships/image" Target="../media/image157.png"/><Relationship Id="rId2" Type="http://schemas.openxmlformats.org/officeDocument/2006/relationships/image" Target="../media/image156.png"/><Relationship Id="rId1" Type="http://schemas.openxmlformats.org/officeDocument/2006/relationships/slideLayout" Target="../slideLayouts/slideLayout7.xml"/><Relationship Id="rId6" Type="http://schemas.openxmlformats.org/officeDocument/2006/relationships/image" Target="../media/image155.png"/><Relationship Id="rId5" Type="http://schemas.openxmlformats.org/officeDocument/2006/relationships/image" Target="../media/image159.png"/><Relationship Id="rId4" Type="http://schemas.openxmlformats.org/officeDocument/2006/relationships/image" Target="../media/image158.png"/></Relationships>
</file>

<file path=ppt/slides/_rels/slide53.xml.rels><?xml version="1.0" encoding="UTF-8" standalone="yes"?>
<Relationships xmlns="http://schemas.openxmlformats.org/package/2006/relationships"><Relationship Id="rId8" Type="http://schemas.openxmlformats.org/officeDocument/2006/relationships/image" Target="../media/image165.png"/><Relationship Id="rId3" Type="http://schemas.openxmlformats.org/officeDocument/2006/relationships/image" Target="../media/image159.png"/><Relationship Id="rId7" Type="http://schemas.openxmlformats.org/officeDocument/2006/relationships/image" Target="../media/image164.png"/><Relationship Id="rId2" Type="http://schemas.openxmlformats.org/officeDocument/2006/relationships/image" Target="../media/image160.png"/><Relationship Id="rId1" Type="http://schemas.openxmlformats.org/officeDocument/2006/relationships/slideLayout" Target="../slideLayouts/slideLayout7.xml"/><Relationship Id="rId6" Type="http://schemas.openxmlformats.org/officeDocument/2006/relationships/image" Target="../media/image163.png"/><Relationship Id="rId11" Type="http://schemas.openxmlformats.org/officeDocument/2006/relationships/image" Target="../media/image168.png"/><Relationship Id="rId5" Type="http://schemas.openxmlformats.org/officeDocument/2006/relationships/image" Target="../media/image162.png"/><Relationship Id="rId10" Type="http://schemas.openxmlformats.org/officeDocument/2006/relationships/image" Target="../media/image167.png"/><Relationship Id="rId4" Type="http://schemas.openxmlformats.org/officeDocument/2006/relationships/image" Target="../media/image161.png"/><Relationship Id="rId9" Type="http://schemas.openxmlformats.org/officeDocument/2006/relationships/image" Target="../media/image166.png"/></Relationships>
</file>

<file path=ppt/slides/_rels/slide54.xml.rels><?xml version="1.0" encoding="UTF-8" standalone="yes"?>
<Relationships xmlns="http://schemas.openxmlformats.org/package/2006/relationships"><Relationship Id="rId8" Type="http://schemas.openxmlformats.org/officeDocument/2006/relationships/image" Target="../media/image154.png"/><Relationship Id="rId3" Type="http://schemas.openxmlformats.org/officeDocument/2006/relationships/image" Target="../media/image170.png"/><Relationship Id="rId7" Type="http://schemas.openxmlformats.org/officeDocument/2006/relationships/image" Target="../media/image156.png"/><Relationship Id="rId2" Type="http://schemas.openxmlformats.org/officeDocument/2006/relationships/image" Target="../media/image169.png"/><Relationship Id="rId1" Type="http://schemas.openxmlformats.org/officeDocument/2006/relationships/slideLayout" Target="../slideLayouts/slideLayout7.xml"/><Relationship Id="rId6" Type="http://schemas.openxmlformats.org/officeDocument/2006/relationships/image" Target="../media/image172.png"/><Relationship Id="rId5" Type="http://schemas.openxmlformats.org/officeDocument/2006/relationships/image" Target="../media/image160.png"/><Relationship Id="rId4" Type="http://schemas.openxmlformats.org/officeDocument/2006/relationships/image" Target="../media/image171.png"/></Relationships>
</file>

<file path=ppt/slides/_rels/slide55.xml.rels><?xml version="1.0" encoding="UTF-8" standalone="yes"?>
<Relationships xmlns="http://schemas.openxmlformats.org/package/2006/relationships"><Relationship Id="rId3" Type="http://schemas.openxmlformats.org/officeDocument/2006/relationships/image" Target="../media/image160.png"/><Relationship Id="rId7" Type="http://schemas.openxmlformats.org/officeDocument/2006/relationships/image" Target="../media/image177.png"/><Relationship Id="rId2" Type="http://schemas.openxmlformats.org/officeDocument/2006/relationships/image" Target="../media/image173.png"/><Relationship Id="rId1" Type="http://schemas.openxmlformats.org/officeDocument/2006/relationships/slideLayout" Target="../slideLayouts/slideLayout7.xml"/><Relationship Id="rId6" Type="http://schemas.openxmlformats.org/officeDocument/2006/relationships/image" Target="../media/image176.png"/><Relationship Id="rId5" Type="http://schemas.openxmlformats.org/officeDocument/2006/relationships/image" Target="../media/image175.png"/><Relationship Id="rId4" Type="http://schemas.openxmlformats.org/officeDocument/2006/relationships/image" Target="../media/image174.png"/></Relationships>
</file>

<file path=ppt/slides/_rels/slide56.xml.rels><?xml version="1.0" encoding="UTF-8" standalone="yes"?>
<Relationships xmlns="http://schemas.openxmlformats.org/package/2006/relationships"><Relationship Id="rId3" Type="http://schemas.openxmlformats.org/officeDocument/2006/relationships/image" Target="../media/image179.png"/><Relationship Id="rId2" Type="http://schemas.openxmlformats.org/officeDocument/2006/relationships/image" Target="../media/image178.png"/><Relationship Id="rId1" Type="http://schemas.openxmlformats.org/officeDocument/2006/relationships/slideLayout" Target="../slideLayouts/slideLayout7.xml"/></Relationships>
</file>

<file path=ppt/slides/_rels/slide57.xml.rels><?xml version="1.0" encoding="UTF-8" standalone="yes"?>
<Relationships xmlns="http://schemas.openxmlformats.org/package/2006/relationships"><Relationship Id="rId2" Type="http://schemas.openxmlformats.org/officeDocument/2006/relationships/image" Target="../media/image180.png"/><Relationship Id="rId1" Type="http://schemas.openxmlformats.org/officeDocument/2006/relationships/slideLayout" Target="../slideLayouts/slideLayout7.xml"/></Relationships>
</file>

<file path=ppt/slides/_rels/slide58.xml.rels><?xml version="1.0" encoding="UTF-8" standalone="yes"?>
<Relationships xmlns="http://schemas.openxmlformats.org/package/2006/relationships"><Relationship Id="rId3" Type="http://schemas.openxmlformats.org/officeDocument/2006/relationships/image" Target="../media/image182.png"/><Relationship Id="rId2" Type="http://schemas.openxmlformats.org/officeDocument/2006/relationships/image" Target="../media/image181.png"/><Relationship Id="rId1" Type="http://schemas.openxmlformats.org/officeDocument/2006/relationships/slideLayout" Target="../slideLayouts/slideLayout7.xml"/></Relationships>
</file>

<file path=ppt/slides/_rels/slide59.xml.rels><?xml version="1.0" encoding="UTF-8" standalone="yes"?>
<Relationships xmlns="http://schemas.openxmlformats.org/package/2006/relationships"><Relationship Id="rId8" Type="http://schemas.openxmlformats.org/officeDocument/2006/relationships/image" Target="../media/image188.png"/><Relationship Id="rId3" Type="http://schemas.openxmlformats.org/officeDocument/2006/relationships/image" Target="../media/image183.png"/><Relationship Id="rId7" Type="http://schemas.openxmlformats.org/officeDocument/2006/relationships/image" Target="../media/image187.png"/><Relationship Id="rId2" Type="http://schemas.openxmlformats.org/officeDocument/2006/relationships/image" Target="../media/image181.png"/><Relationship Id="rId1" Type="http://schemas.openxmlformats.org/officeDocument/2006/relationships/slideLayout" Target="../slideLayouts/slideLayout7.xml"/><Relationship Id="rId6" Type="http://schemas.openxmlformats.org/officeDocument/2006/relationships/image" Target="../media/image186.png"/><Relationship Id="rId5" Type="http://schemas.openxmlformats.org/officeDocument/2006/relationships/image" Target="../media/image185.png"/><Relationship Id="rId4" Type="http://schemas.openxmlformats.org/officeDocument/2006/relationships/image" Target="../media/image184.png"/><Relationship Id="rId9" Type="http://schemas.openxmlformats.org/officeDocument/2006/relationships/image" Target="../media/image189.png"/></Relationships>
</file>

<file path=ppt/slides/_rels/slide60.xml.rels><?xml version="1.0" encoding="UTF-8" standalone="yes"?>
<Relationships xmlns="http://schemas.openxmlformats.org/package/2006/relationships"><Relationship Id="rId3" Type="http://schemas.openxmlformats.org/officeDocument/2006/relationships/image" Target="../media/image191.png"/><Relationship Id="rId2" Type="http://schemas.openxmlformats.org/officeDocument/2006/relationships/image" Target="../media/image190.png"/><Relationship Id="rId1" Type="http://schemas.openxmlformats.org/officeDocument/2006/relationships/slideLayout" Target="../slideLayouts/slideLayout7.xml"/><Relationship Id="rId5" Type="http://schemas.openxmlformats.org/officeDocument/2006/relationships/image" Target="../media/image168.png"/><Relationship Id="rId4" Type="http://schemas.openxmlformats.org/officeDocument/2006/relationships/image" Target="../media/image167.png"/></Relationships>
</file>

<file path=ppt/slides/_rels/slide61.xml.rels><?xml version="1.0" encoding="UTF-8" standalone="yes"?>
<Relationships xmlns="http://schemas.openxmlformats.org/package/2006/relationships"><Relationship Id="rId8" Type="http://schemas.openxmlformats.org/officeDocument/2006/relationships/image" Target="../media/image188.png"/><Relationship Id="rId3" Type="http://schemas.openxmlformats.org/officeDocument/2006/relationships/image" Target="../media/image193.png"/><Relationship Id="rId7" Type="http://schemas.openxmlformats.org/officeDocument/2006/relationships/image" Target="../media/image194.png"/><Relationship Id="rId2" Type="http://schemas.openxmlformats.org/officeDocument/2006/relationships/image" Target="../media/image192.png"/><Relationship Id="rId1" Type="http://schemas.openxmlformats.org/officeDocument/2006/relationships/slideLayout" Target="../slideLayouts/slideLayout7.xml"/><Relationship Id="rId6" Type="http://schemas.openxmlformats.org/officeDocument/2006/relationships/image" Target="../media/image175.png"/><Relationship Id="rId5" Type="http://schemas.openxmlformats.org/officeDocument/2006/relationships/image" Target="../media/image170.png"/><Relationship Id="rId4" Type="http://schemas.openxmlformats.org/officeDocument/2006/relationships/image" Target="../media/image184.png"/></Relationships>
</file>

<file path=ppt/slides/_rels/slide62.xml.rels><?xml version="1.0" encoding="UTF-8" standalone="yes"?>
<Relationships xmlns="http://schemas.openxmlformats.org/package/2006/relationships"><Relationship Id="rId2" Type="http://schemas.openxmlformats.org/officeDocument/2006/relationships/image" Target="../media/image195.png"/><Relationship Id="rId1" Type="http://schemas.openxmlformats.org/officeDocument/2006/relationships/slideLayout" Target="../slideLayouts/slideLayout7.xml"/></Relationships>
</file>

<file path=ppt/slides/_rels/slide63.xml.rels><?xml version="1.0" encoding="UTF-8" standalone="yes"?>
<Relationships xmlns="http://schemas.openxmlformats.org/package/2006/relationships"><Relationship Id="rId3" Type="http://schemas.openxmlformats.org/officeDocument/2006/relationships/image" Target="../media/image197.png"/><Relationship Id="rId2" Type="http://schemas.openxmlformats.org/officeDocument/2006/relationships/image" Target="../media/image196.png"/><Relationship Id="rId1" Type="http://schemas.openxmlformats.org/officeDocument/2006/relationships/slideLayout" Target="../slideLayouts/slideLayout7.xml"/><Relationship Id="rId6" Type="http://schemas.openxmlformats.org/officeDocument/2006/relationships/image" Target="../media/image200.png"/><Relationship Id="rId5" Type="http://schemas.openxmlformats.org/officeDocument/2006/relationships/image" Target="../media/image199.png"/><Relationship Id="rId4" Type="http://schemas.openxmlformats.org/officeDocument/2006/relationships/image" Target="../media/image198.png"/></Relationships>
</file>

<file path=ppt/slides/_rels/slide64.xml.rels><?xml version="1.0" encoding="UTF-8" standalone="yes"?>
<Relationships xmlns="http://schemas.openxmlformats.org/package/2006/relationships"><Relationship Id="rId3" Type="http://schemas.openxmlformats.org/officeDocument/2006/relationships/image" Target="../media/image202.png"/><Relationship Id="rId2" Type="http://schemas.openxmlformats.org/officeDocument/2006/relationships/image" Target="../media/image201.png"/><Relationship Id="rId1" Type="http://schemas.openxmlformats.org/officeDocument/2006/relationships/slideLayout" Target="../slideLayouts/slideLayout7.xml"/><Relationship Id="rId6" Type="http://schemas.openxmlformats.org/officeDocument/2006/relationships/image" Target="../media/image204.tiff"/><Relationship Id="rId5" Type="http://schemas.openxmlformats.org/officeDocument/2006/relationships/image" Target="../media/image203.png"/><Relationship Id="rId4" Type="http://schemas.openxmlformats.org/officeDocument/2006/relationships/image" Target="../media/image151.png"/></Relationships>
</file>

<file path=ppt/slides/_rels/slide65.xml.rels><?xml version="1.0" encoding="UTF-8" standalone="yes"?>
<Relationships xmlns="http://schemas.openxmlformats.org/package/2006/relationships"><Relationship Id="rId3" Type="http://schemas.openxmlformats.org/officeDocument/2006/relationships/image" Target="../media/image206.png"/><Relationship Id="rId2" Type="http://schemas.openxmlformats.org/officeDocument/2006/relationships/image" Target="../media/image205.png"/><Relationship Id="rId1" Type="http://schemas.openxmlformats.org/officeDocument/2006/relationships/slideLayout" Target="../slideLayouts/slideLayout18.xml"/><Relationship Id="rId4" Type="http://schemas.openxmlformats.org/officeDocument/2006/relationships/image" Target="../media/image207.png"/></Relationships>
</file>

<file path=ppt/slides/_rels/slide66.xml.rels><?xml version="1.0" encoding="UTF-8" standalone="yes"?>
<Relationships xmlns="http://schemas.openxmlformats.org/package/2006/relationships"><Relationship Id="rId3" Type="http://schemas.openxmlformats.org/officeDocument/2006/relationships/hyperlink" Target="https://doi.org/10.1016/j.nima.2005.08.064" TargetMode="External"/><Relationship Id="rId2" Type="http://schemas.openxmlformats.org/officeDocument/2006/relationships/image" Target="../media/image208.png"/><Relationship Id="rId1" Type="http://schemas.openxmlformats.org/officeDocument/2006/relationships/slideLayout" Target="../slideLayouts/slideLayout18.xml"/><Relationship Id="rId4" Type="http://schemas.openxmlformats.org/officeDocument/2006/relationships/image" Target="../media/image209.png"/></Relationships>
</file>

<file path=ppt/slides/_rels/slide67.xml.rels><?xml version="1.0" encoding="UTF-8" standalone="yes"?>
<Relationships xmlns="http://schemas.openxmlformats.org/package/2006/relationships"><Relationship Id="rId3" Type="http://schemas.openxmlformats.org/officeDocument/2006/relationships/image" Target="../media/image211.png"/><Relationship Id="rId2" Type="http://schemas.openxmlformats.org/officeDocument/2006/relationships/image" Target="../media/image210.png"/><Relationship Id="rId1" Type="http://schemas.openxmlformats.org/officeDocument/2006/relationships/slideLayout" Target="../slideLayouts/slideLayout7.xml"/><Relationship Id="rId6" Type="http://schemas.openxmlformats.org/officeDocument/2006/relationships/image" Target="../media/image214.png"/><Relationship Id="rId5" Type="http://schemas.openxmlformats.org/officeDocument/2006/relationships/image" Target="../media/image213.png"/><Relationship Id="rId4" Type="http://schemas.openxmlformats.org/officeDocument/2006/relationships/image" Target="../media/image212.png"/></Relationships>
</file>

<file path=ppt/slides/_rels/slide68.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69.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70.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71.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72.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73.xml.rels><?xml version="1.0" encoding="UTF-8" standalone="yes"?>
<Relationships xmlns="http://schemas.openxmlformats.org/package/2006/relationships"><Relationship Id="rId3" Type="http://schemas.openxmlformats.org/officeDocument/2006/relationships/image" Target="../media/image215.png"/><Relationship Id="rId7" Type="http://schemas.openxmlformats.org/officeDocument/2006/relationships/image" Target="../media/image54.png"/><Relationship Id="rId2" Type="http://schemas.openxmlformats.org/officeDocument/2006/relationships/image" Target="../media/image52.png"/><Relationship Id="rId1" Type="http://schemas.openxmlformats.org/officeDocument/2006/relationships/slideLayout" Target="../slideLayouts/slideLayout7.xml"/><Relationship Id="rId6" Type="http://schemas.openxmlformats.org/officeDocument/2006/relationships/image" Target="../media/image217.png"/><Relationship Id="rId5" Type="http://schemas.openxmlformats.org/officeDocument/2006/relationships/image" Target="../media/image53.png"/><Relationship Id="rId4" Type="http://schemas.openxmlformats.org/officeDocument/2006/relationships/image" Target="../media/image216.png"/></Relationships>
</file>

<file path=ppt/slides/_rels/slide74.xml.rels><?xml version="1.0" encoding="UTF-8" standalone="yes"?>
<Relationships xmlns="http://schemas.openxmlformats.org/package/2006/relationships"><Relationship Id="rId3" Type="http://schemas.openxmlformats.org/officeDocument/2006/relationships/hyperlink" Target="https://indico.cern.ch/event/861104/" TargetMode="External"/><Relationship Id="rId2" Type="http://schemas.openxmlformats.org/officeDocument/2006/relationships/image" Target="../media/image120.png"/><Relationship Id="rId1" Type="http://schemas.openxmlformats.org/officeDocument/2006/relationships/slideLayout" Target="../slideLayouts/slideLayout7.xml"/><Relationship Id="rId4" Type="http://schemas.openxmlformats.org/officeDocument/2006/relationships/image" Target="../media/image121.png"/></Relationships>
</file>

<file path=ppt/slides/_rels/slide75.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76.xml.rels><?xml version="1.0" encoding="UTF-8" standalone="yes"?>
<Relationships xmlns="http://schemas.openxmlformats.org/package/2006/relationships"><Relationship Id="rId3" Type="http://schemas.openxmlformats.org/officeDocument/2006/relationships/image" Target="../media/image219.png"/><Relationship Id="rId2" Type="http://schemas.openxmlformats.org/officeDocument/2006/relationships/image" Target="../media/image218.png"/><Relationship Id="rId1" Type="http://schemas.openxmlformats.org/officeDocument/2006/relationships/slideLayout" Target="../slideLayouts/slideLayout7.xml"/><Relationship Id="rId4" Type="http://schemas.openxmlformats.org/officeDocument/2006/relationships/image" Target="../media/image220.png"/></Relationships>
</file>

<file path=ppt/slides/_rels/slide77.xml.rels><?xml version="1.0" encoding="UTF-8" standalone="yes"?>
<Relationships xmlns="http://schemas.openxmlformats.org/package/2006/relationships"><Relationship Id="rId3" Type="http://schemas.openxmlformats.org/officeDocument/2006/relationships/image" Target="../media/image222.png"/><Relationship Id="rId2" Type="http://schemas.openxmlformats.org/officeDocument/2006/relationships/image" Target="../media/image221.png"/><Relationship Id="rId1" Type="http://schemas.openxmlformats.org/officeDocument/2006/relationships/slideLayout" Target="../slideLayouts/slideLayout7.xml"/></Relationships>
</file>

<file path=ppt/slides/_rels/slide78.xml.rels><?xml version="1.0" encoding="UTF-8" standalone="yes"?>
<Relationships xmlns="http://schemas.openxmlformats.org/package/2006/relationships"><Relationship Id="rId3" Type="http://schemas.openxmlformats.org/officeDocument/2006/relationships/image" Target="../media/image224.png"/><Relationship Id="rId2" Type="http://schemas.openxmlformats.org/officeDocument/2006/relationships/image" Target="../media/image223.png"/><Relationship Id="rId1" Type="http://schemas.openxmlformats.org/officeDocument/2006/relationships/slideLayout" Target="../slideLayouts/slideLayout7.xml"/><Relationship Id="rId5" Type="http://schemas.openxmlformats.org/officeDocument/2006/relationships/image" Target="../media/image226.png"/><Relationship Id="rId4" Type="http://schemas.openxmlformats.org/officeDocument/2006/relationships/image" Target="../media/image225.png"/></Relationships>
</file>

<file path=ppt/slides/_rels/slide79.xml.rels><?xml version="1.0" encoding="UTF-8" standalone="yes"?>
<Relationships xmlns="http://schemas.openxmlformats.org/package/2006/relationships"><Relationship Id="rId3" Type="http://schemas.openxmlformats.org/officeDocument/2006/relationships/image" Target="../media/image97.png"/><Relationship Id="rId2" Type="http://schemas.openxmlformats.org/officeDocument/2006/relationships/image" Target="../media/image227.png"/><Relationship Id="rId1" Type="http://schemas.openxmlformats.org/officeDocument/2006/relationships/slideLayout" Target="../slideLayouts/slideLayout7.xml"/><Relationship Id="rId5" Type="http://schemas.openxmlformats.org/officeDocument/2006/relationships/image" Target="../media/image130.png"/><Relationship Id="rId4" Type="http://schemas.openxmlformats.org/officeDocument/2006/relationships/image" Target="../media/image145.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020DEBEF-5B3A-5C47-A026-6D814766AEF7}"/>
              </a:ext>
            </a:extLst>
          </p:cNvPr>
          <p:cNvSpPr>
            <a:spLocks noGrp="1"/>
          </p:cNvSpPr>
          <p:nvPr>
            <p:ph type="dt" sz="half" idx="10"/>
          </p:nvPr>
        </p:nvSpPr>
        <p:spPr/>
        <p:txBody>
          <a:bodyPr/>
          <a:lstStyle/>
          <a:p>
            <a:pPr>
              <a:defRPr/>
            </a:pPr>
            <a:fld id="{A52BF309-6B9F-3741-9BDB-9CF9B53810AF}" type="datetime1">
              <a:rPr lang="en-US" smtClean="0"/>
              <a:t>6/13/25</a:t>
            </a:fld>
            <a:endParaRPr lang="en-US" dirty="0"/>
          </a:p>
        </p:txBody>
      </p:sp>
      <p:sp>
        <p:nvSpPr>
          <p:cNvPr id="3" name="Slide Number Placeholder 2">
            <a:extLst>
              <a:ext uri="{FF2B5EF4-FFF2-40B4-BE49-F238E27FC236}">
                <a16:creationId xmlns:a16="http://schemas.microsoft.com/office/drawing/2014/main" id="{91AC672D-3725-1043-94DD-47046DE2D4A1}"/>
              </a:ext>
            </a:extLst>
          </p:cNvPr>
          <p:cNvSpPr>
            <a:spLocks noGrp="1"/>
          </p:cNvSpPr>
          <p:nvPr>
            <p:ph type="sldNum" sz="quarter" idx="11"/>
          </p:nvPr>
        </p:nvSpPr>
        <p:spPr/>
        <p:txBody>
          <a:bodyPr/>
          <a:lstStyle/>
          <a:p>
            <a:pPr>
              <a:defRPr/>
            </a:pPr>
            <a:fld id="{7139EE62-D25E-4D29-9274-D0BC29529B49}" type="slidenum">
              <a:rPr lang="en-US" smtClean="0"/>
              <a:pPr>
                <a:defRPr/>
              </a:pPr>
              <a:t>1</a:t>
            </a:fld>
            <a:endParaRPr lang="en-US" dirty="0"/>
          </a:p>
        </p:txBody>
      </p:sp>
      <p:sp>
        <p:nvSpPr>
          <p:cNvPr id="4" name="Rectangle 3">
            <a:extLst>
              <a:ext uri="{FF2B5EF4-FFF2-40B4-BE49-F238E27FC236}">
                <a16:creationId xmlns:a16="http://schemas.microsoft.com/office/drawing/2014/main" id="{6DAF5FFF-5B60-064B-8BD0-1C9A38900672}"/>
              </a:ext>
            </a:extLst>
          </p:cNvPr>
          <p:cNvSpPr/>
          <p:nvPr/>
        </p:nvSpPr>
        <p:spPr>
          <a:xfrm>
            <a:off x="0" y="355681"/>
            <a:ext cx="12192000" cy="584775"/>
          </a:xfrm>
          <a:prstGeom prst="rect">
            <a:avLst/>
          </a:prstGeom>
        </p:spPr>
        <p:txBody>
          <a:bodyPr wrap="square">
            <a:spAutoFit/>
          </a:bodyPr>
          <a:lstStyle/>
          <a:p>
            <a:pPr algn="ctr"/>
            <a:r>
              <a:rPr lang="en-US" sz="3200" b="1" dirty="0">
                <a:solidFill>
                  <a:srgbClr val="C00000"/>
                </a:solidFill>
                <a:latin typeface="Helvetica" pitchFamily="2" charset="0"/>
              </a:rPr>
              <a:t>Precision Timing with Silicon Detectors</a:t>
            </a:r>
            <a:endParaRPr lang="en-US" sz="3200" dirty="0">
              <a:solidFill>
                <a:srgbClr val="C00000"/>
              </a:solidFill>
              <a:latin typeface="Helvetica" pitchFamily="2" charset="0"/>
            </a:endParaRPr>
          </a:p>
        </p:txBody>
      </p:sp>
      <p:sp>
        <p:nvSpPr>
          <p:cNvPr id="5" name="Rectangle 4">
            <a:extLst>
              <a:ext uri="{FF2B5EF4-FFF2-40B4-BE49-F238E27FC236}">
                <a16:creationId xmlns:a16="http://schemas.microsoft.com/office/drawing/2014/main" id="{648C8C54-414E-9948-A64D-08D6A56D03E1}"/>
              </a:ext>
            </a:extLst>
          </p:cNvPr>
          <p:cNvSpPr/>
          <p:nvPr/>
        </p:nvSpPr>
        <p:spPr>
          <a:xfrm>
            <a:off x="991476" y="2696050"/>
            <a:ext cx="9844690" cy="3046988"/>
          </a:xfrm>
          <a:prstGeom prst="rect">
            <a:avLst/>
          </a:prstGeom>
        </p:spPr>
        <p:txBody>
          <a:bodyPr wrap="square">
            <a:spAutoFit/>
          </a:bodyPr>
          <a:lstStyle/>
          <a:p>
            <a:r>
              <a:rPr lang="en-US" sz="1600" dirty="0">
                <a:solidFill>
                  <a:srgbClr val="002060"/>
                </a:solidFill>
                <a:latin typeface="Helvetica" pitchFamily="2" charset="0"/>
              </a:rPr>
              <a:t>Silicon detectors with precision timing capabilities are playing an increasingly vital role in particle physics instrumentation. Among their many applications, pileup rejection and time-of-flight measurements at the Large Hadron Collider (LHC) stand out as prominent examples.</a:t>
            </a:r>
          </a:p>
          <a:p>
            <a:endParaRPr lang="en-US" sz="1600" dirty="0">
              <a:solidFill>
                <a:srgbClr val="002060"/>
              </a:solidFill>
              <a:latin typeface="Helvetica" pitchFamily="2" charset="0"/>
            </a:endParaRPr>
          </a:p>
          <a:p>
            <a:r>
              <a:rPr lang="en-US" sz="1600" dirty="0">
                <a:solidFill>
                  <a:schemeClr val="accent6">
                    <a:lumMod val="50000"/>
                  </a:schemeClr>
                </a:solidFill>
                <a:latin typeface="Helvetica" pitchFamily="2" charset="0"/>
              </a:rPr>
              <a:t>This presentation explores various silicon-based timing sensors, including silicon pad and pixel sensors, Low-Gain Avalanche Detectors (LGADs), Single-Photon Avalanche Diodes (SPADs), and Silicon Photomultipliers (</a:t>
            </a:r>
            <a:r>
              <a:rPr lang="en-US" sz="1600" dirty="0" err="1">
                <a:solidFill>
                  <a:schemeClr val="accent6">
                    <a:lumMod val="50000"/>
                  </a:schemeClr>
                </a:solidFill>
                <a:latin typeface="Helvetica" pitchFamily="2" charset="0"/>
              </a:rPr>
              <a:t>SiPMs</a:t>
            </a:r>
            <a:r>
              <a:rPr lang="en-US" sz="1600" dirty="0">
                <a:solidFill>
                  <a:schemeClr val="accent6">
                    <a:lumMod val="50000"/>
                  </a:schemeClr>
                </a:solidFill>
                <a:latin typeface="Helvetica" pitchFamily="2" charset="0"/>
              </a:rPr>
              <a:t>). </a:t>
            </a:r>
          </a:p>
          <a:p>
            <a:endParaRPr lang="en-US" sz="1600" dirty="0">
              <a:solidFill>
                <a:srgbClr val="002060"/>
              </a:solidFill>
              <a:latin typeface="Helvetica" pitchFamily="2" charset="0"/>
            </a:endParaRPr>
          </a:p>
          <a:p>
            <a:r>
              <a:rPr lang="en-US" sz="1600" dirty="0">
                <a:solidFill>
                  <a:srgbClr val="002060"/>
                </a:solidFill>
                <a:latin typeface="Helvetica" pitchFamily="2" charset="0"/>
              </a:rPr>
              <a:t>We examine the primary factors that influence time resolution—such as Landau fluctuations, electronic noise, variations in signal shape due to the pad response function, and gain fluctuations. The fundamental limits to timing precision imposed by these effects, along with practical considerations and constraints in real-world applications, will be discussed.</a:t>
            </a:r>
          </a:p>
        </p:txBody>
      </p:sp>
      <p:sp>
        <p:nvSpPr>
          <p:cNvPr id="6" name="TextBox 5">
            <a:extLst>
              <a:ext uri="{FF2B5EF4-FFF2-40B4-BE49-F238E27FC236}">
                <a16:creationId xmlns:a16="http://schemas.microsoft.com/office/drawing/2014/main" id="{D5BA4326-FE8F-3E48-9E9C-5D7D414A441B}"/>
              </a:ext>
            </a:extLst>
          </p:cNvPr>
          <p:cNvSpPr txBox="1"/>
          <p:nvPr/>
        </p:nvSpPr>
        <p:spPr>
          <a:xfrm>
            <a:off x="4677103" y="1387366"/>
            <a:ext cx="2018630" cy="861774"/>
          </a:xfrm>
          <a:prstGeom prst="rect">
            <a:avLst/>
          </a:prstGeom>
          <a:noFill/>
        </p:spPr>
        <p:txBody>
          <a:bodyPr wrap="none" rtlCol="0">
            <a:spAutoFit/>
          </a:bodyPr>
          <a:lstStyle/>
          <a:p>
            <a:r>
              <a:rPr lang="en-GB" dirty="0"/>
              <a:t>W. </a:t>
            </a:r>
            <a:r>
              <a:rPr lang="en-GB" dirty="0" err="1"/>
              <a:t>Riegler</a:t>
            </a:r>
            <a:r>
              <a:rPr lang="en-GB" dirty="0"/>
              <a:t>, CERN</a:t>
            </a:r>
          </a:p>
          <a:p>
            <a:endParaRPr lang="en-GB" dirty="0"/>
          </a:p>
          <a:p>
            <a:pPr algn="ctr"/>
            <a:r>
              <a:rPr lang="en-GB" sz="1400" dirty="0"/>
              <a:t>NIKHEF, 12.6. 2025</a:t>
            </a:r>
          </a:p>
        </p:txBody>
      </p:sp>
    </p:spTree>
    <p:extLst>
      <p:ext uri="{BB962C8B-B14F-4D97-AF65-F5344CB8AC3E}">
        <p14:creationId xmlns:p14="http://schemas.microsoft.com/office/powerpoint/2010/main" val="3862059768"/>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7A78E3BB-6F76-124E-8FB5-DA8E124C7311}"/>
              </a:ext>
            </a:extLst>
          </p:cNvPr>
          <p:cNvSpPr>
            <a:spLocks noGrp="1"/>
          </p:cNvSpPr>
          <p:nvPr>
            <p:ph type="dt" sz="half" idx="10"/>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fld id="{A52BF309-6B9F-3741-9BDB-9CF9B53810AF}" type="datetime1">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l" defTabSz="914400" rtl="0" eaLnBrk="0" fontAlgn="base" latinLnBrk="0" hangingPunct="0">
                <a:lnSpc>
                  <a:spcPct val="100000"/>
                </a:lnSpc>
                <a:spcBef>
                  <a:spcPct val="0"/>
                </a:spcBef>
                <a:spcAft>
                  <a:spcPct val="0"/>
                </a:spcAft>
                <a:buClrTx/>
                <a:buSzTx/>
                <a:buFontTx/>
                <a:buNone/>
                <a:tabLst/>
                <a:defRPr/>
              </a:pPr>
              <a:t>6/13/25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3" name="Slide Number Placeholder 2">
            <a:extLst>
              <a:ext uri="{FF2B5EF4-FFF2-40B4-BE49-F238E27FC236}">
                <a16:creationId xmlns:a16="http://schemas.microsoft.com/office/drawing/2014/main" id="{49C5E8AF-CFE2-6249-A520-3DB589FE8C57}"/>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2</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4" name="Rectangle 4">
            <a:extLst>
              <a:ext uri="{FF2B5EF4-FFF2-40B4-BE49-F238E27FC236}">
                <a16:creationId xmlns:a16="http://schemas.microsoft.com/office/drawing/2014/main" id="{B99CD085-930D-CD48-8130-B1FECEE45962}"/>
              </a:ext>
            </a:extLst>
          </p:cNvPr>
          <p:cNvSpPr txBox="1">
            <a:spLocks noChangeArrowheads="1"/>
          </p:cNvSpPr>
          <p:nvPr/>
        </p:nvSpPr>
        <p:spPr bwMode="auto">
          <a:xfrm>
            <a:off x="-17418" y="116012"/>
            <a:ext cx="12192000" cy="838200"/>
          </a:xfrm>
          <a:prstGeom prst="rect">
            <a:avLst/>
          </a:prstGeom>
          <a:noFill/>
          <a:ln w="9525">
            <a:noFill/>
            <a:miter lim="800000"/>
            <a:headEnd/>
            <a:tailEnd/>
          </a:ln>
          <a:effectLst/>
        </p:spPr>
        <p:txBody>
          <a:bodyPr vert="horz" wrap="square" lIns="92075" tIns="46038" rIns="92075" bIns="46038" numCol="1" anchor="ctr" anchorCtr="0" compatLnSpc="1">
            <a:prstTxWarp prst="textNoShape">
              <a:avLst/>
            </a:prstTxWarp>
          </a:bodyPr>
          <a:lstStyle>
            <a:lvl1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mj-lt"/>
                <a:ea typeface="+mj-ea"/>
                <a:cs typeface="+mj-cs"/>
              </a:defRPr>
            </a:lvl1pPr>
            <a:lvl2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2pPr>
            <a:lvl3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3pPr>
            <a:lvl4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4pPr>
            <a:lvl5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5pPr>
            <a:lvl6pPr marL="4572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6pPr>
            <a:lvl7pPr marL="9144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7pPr>
            <a:lvl8pPr marL="13716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8pPr>
            <a:lvl9pPr marL="18288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9pPr>
          </a:lstStyle>
          <a:p>
            <a:pPr marL="0" marR="0" lvl="0" indent="0" algn="ctr" defTabSz="914400" rtl="0" eaLnBrk="0" fontAlgn="base" latinLnBrk="0" hangingPunct="0">
              <a:lnSpc>
                <a:spcPct val="90000"/>
              </a:lnSpc>
              <a:spcBef>
                <a:spcPct val="0"/>
              </a:spcBef>
              <a:spcAft>
                <a:spcPct val="0"/>
              </a:spcAft>
              <a:buClrTx/>
              <a:buSzTx/>
              <a:buFontTx/>
              <a:buNone/>
              <a:tabLst/>
              <a:defRPr/>
            </a:pPr>
            <a:r>
              <a:rPr kumimoji="0" lang="en-US" sz="2400" b="1" i="0" u="none" strike="noStrike" kern="0" cap="none" spc="0" normalizeH="0" baseline="0" noProof="0" dirty="0">
                <a:ln>
                  <a:noFill/>
                </a:ln>
                <a:solidFill>
                  <a:srgbClr val="FF0000"/>
                </a:solidFill>
                <a:effectLst/>
                <a:uLnTx/>
                <a:uFillTx/>
                <a:latin typeface="Arial"/>
                <a:ea typeface="+mj-ea"/>
                <a:cs typeface="+mj-cs"/>
              </a:rPr>
              <a:t>Planar sensors, 3D sensor, MAPs, LGADs, SPADs</a:t>
            </a:r>
          </a:p>
        </p:txBody>
      </p:sp>
      <p:sp>
        <p:nvSpPr>
          <p:cNvPr id="5" name="Rectangle 4">
            <a:extLst>
              <a:ext uri="{FF2B5EF4-FFF2-40B4-BE49-F238E27FC236}">
                <a16:creationId xmlns:a16="http://schemas.microsoft.com/office/drawing/2014/main" id="{2F7929C2-67F5-134E-8FED-0258038A83F8}"/>
              </a:ext>
            </a:extLst>
          </p:cNvPr>
          <p:cNvSpPr/>
          <p:nvPr/>
        </p:nvSpPr>
        <p:spPr>
          <a:xfrm>
            <a:off x="933786" y="1305706"/>
            <a:ext cx="10289592" cy="3816429"/>
          </a:xfrm>
          <a:prstGeom prst="rect">
            <a:avLst/>
          </a:prstGeom>
        </p:spPr>
        <p:txBody>
          <a:bodyPr wrap="square">
            <a:spAutoFit/>
          </a:bodyPr>
          <a:lstStyle/>
          <a:p>
            <a:pPr>
              <a:defRPr/>
            </a:pPr>
            <a:r>
              <a:rPr lang="en-US" sz="1400" dirty="0">
                <a:solidFill>
                  <a:srgbClr val="002060"/>
                </a:solidFill>
                <a:latin typeface="Times" pitchFamily="2" charset="0"/>
              </a:rPr>
              <a:t>W. </a:t>
            </a:r>
            <a:r>
              <a:rPr lang="en-US" sz="1400" dirty="0" err="1">
                <a:solidFill>
                  <a:srgbClr val="002060"/>
                </a:solidFill>
                <a:latin typeface="Times" pitchFamily="2" charset="0"/>
              </a:rPr>
              <a:t>Riegler</a:t>
            </a:r>
            <a:r>
              <a:rPr lang="en-US" sz="1400" dirty="0">
                <a:solidFill>
                  <a:srgbClr val="002060"/>
                </a:solidFill>
                <a:latin typeface="Times" pitchFamily="2" charset="0"/>
              </a:rPr>
              <a:t> and G. </a:t>
            </a:r>
            <a:r>
              <a:rPr lang="en-US" sz="1400" dirty="0" err="1">
                <a:solidFill>
                  <a:srgbClr val="002060"/>
                </a:solidFill>
                <a:latin typeface="Times" pitchFamily="2" charset="0"/>
              </a:rPr>
              <a:t>Aglieri</a:t>
            </a:r>
            <a:r>
              <a:rPr lang="en-US" sz="1400" dirty="0">
                <a:solidFill>
                  <a:srgbClr val="002060"/>
                </a:solidFill>
                <a:latin typeface="Times" pitchFamily="2" charset="0"/>
              </a:rPr>
              <a:t> Rinella, </a:t>
            </a:r>
            <a:r>
              <a:rPr lang="en-US" sz="1400" b="1" dirty="0">
                <a:solidFill>
                  <a:srgbClr val="009D00">
                    <a:lumMod val="50000"/>
                  </a:srgbClr>
                </a:solidFill>
                <a:latin typeface="Times" pitchFamily="2" charset="0"/>
              </a:rPr>
              <a:t>Point Charge Potential and Weighting field of a Pixel or Pad in a Plane Condenser</a:t>
            </a:r>
            <a:r>
              <a:rPr lang="en-US" sz="1400" dirty="0">
                <a:solidFill>
                  <a:srgbClr val="002060"/>
                </a:solidFill>
                <a:latin typeface="Times" pitchFamily="2" charset="0"/>
              </a:rPr>
              <a:t>, NIMA 767 (2014) 267-27</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sz="1400" b="0" i="0" u="none" strike="noStrike" kern="1200" cap="none" spc="0" normalizeH="0" baseline="0" noProof="0" dirty="0">
              <a:ln>
                <a:noFill/>
              </a:ln>
              <a:solidFill>
                <a:srgbClr val="002060"/>
              </a:solidFill>
              <a:effectLst/>
              <a:uLnTx/>
              <a:uFillTx/>
              <a:latin typeface="Times" pitchFamily="2"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sz="1400" b="0" i="0" u="none" strike="noStrike" kern="1200" cap="none" spc="0" normalizeH="0" baseline="0" noProof="0" dirty="0">
                <a:ln>
                  <a:noFill/>
                </a:ln>
                <a:solidFill>
                  <a:srgbClr val="002060"/>
                </a:solidFill>
                <a:effectLst/>
                <a:uLnTx/>
                <a:uFillTx/>
                <a:latin typeface="Times" pitchFamily="2" charset="0"/>
                <a:ea typeface="+mn-ea"/>
                <a:cs typeface="+mn-cs"/>
              </a:rPr>
              <a:t>W. </a:t>
            </a:r>
            <a:r>
              <a:rPr kumimoji="0" lang="en-US" sz="1400" b="0" i="0" u="none" strike="noStrike" kern="1200" cap="none" spc="0" normalizeH="0" baseline="0" noProof="0" dirty="0" err="1">
                <a:ln>
                  <a:noFill/>
                </a:ln>
                <a:solidFill>
                  <a:srgbClr val="002060"/>
                </a:solidFill>
                <a:effectLst/>
                <a:uLnTx/>
                <a:uFillTx/>
                <a:latin typeface="Times" pitchFamily="2" charset="0"/>
                <a:ea typeface="+mn-ea"/>
                <a:cs typeface="+mn-cs"/>
              </a:rPr>
              <a:t>Riegler</a:t>
            </a:r>
            <a:r>
              <a:rPr kumimoji="0" lang="en-US" sz="1400" b="0" i="0" u="none" strike="noStrike" kern="1200" cap="none" spc="0" normalizeH="0" baseline="0" noProof="0" dirty="0">
                <a:ln>
                  <a:noFill/>
                </a:ln>
                <a:solidFill>
                  <a:srgbClr val="002060"/>
                </a:solidFill>
                <a:effectLst/>
                <a:uLnTx/>
                <a:uFillTx/>
                <a:latin typeface="Times" pitchFamily="2" charset="0"/>
                <a:ea typeface="+mn-ea"/>
                <a:cs typeface="+mn-cs"/>
              </a:rPr>
              <a:t> and G. </a:t>
            </a:r>
            <a:r>
              <a:rPr kumimoji="0" lang="en-US" sz="1400" b="0" i="0" u="none" strike="noStrike" kern="1200" cap="none" spc="0" normalizeH="0" baseline="0" noProof="0" dirty="0" err="1">
                <a:ln>
                  <a:noFill/>
                </a:ln>
                <a:solidFill>
                  <a:srgbClr val="002060"/>
                </a:solidFill>
                <a:effectLst/>
                <a:uLnTx/>
                <a:uFillTx/>
                <a:latin typeface="Times" pitchFamily="2" charset="0"/>
                <a:ea typeface="+mn-ea"/>
                <a:cs typeface="+mn-cs"/>
              </a:rPr>
              <a:t>Aglieri</a:t>
            </a:r>
            <a:r>
              <a:rPr kumimoji="0" lang="en-US" sz="1400" b="0" i="0" u="none" strike="noStrike" kern="1200" cap="none" spc="0" normalizeH="0" baseline="0" noProof="0" dirty="0">
                <a:ln>
                  <a:noFill/>
                </a:ln>
                <a:solidFill>
                  <a:srgbClr val="002060"/>
                </a:solidFill>
                <a:effectLst/>
                <a:uLnTx/>
                <a:uFillTx/>
                <a:latin typeface="Times" pitchFamily="2" charset="0"/>
                <a:ea typeface="+mn-ea"/>
                <a:cs typeface="+mn-cs"/>
              </a:rPr>
              <a:t> Rinella, </a:t>
            </a:r>
            <a:r>
              <a:rPr kumimoji="0" lang="en-US" sz="1400" b="1" i="0" u="none" strike="noStrike" kern="1200" cap="none" spc="0" normalizeH="0" baseline="0" noProof="0" dirty="0">
                <a:ln>
                  <a:noFill/>
                </a:ln>
                <a:solidFill>
                  <a:srgbClr val="009D00">
                    <a:lumMod val="50000"/>
                  </a:srgbClr>
                </a:solidFill>
                <a:effectLst/>
                <a:uLnTx/>
                <a:uFillTx/>
                <a:latin typeface="Times" pitchFamily="2" charset="0"/>
                <a:ea typeface="+mn-ea"/>
                <a:cs typeface="+mn-cs"/>
              </a:rPr>
              <a:t>Time resolution of silicon pixel sensors</a:t>
            </a:r>
            <a:r>
              <a:rPr kumimoji="0" lang="en-US" sz="1400" b="0" i="0" u="none" strike="noStrike" kern="1200" cap="none" spc="0" normalizeH="0" baseline="0" noProof="0" dirty="0">
                <a:ln>
                  <a:noFill/>
                </a:ln>
                <a:solidFill>
                  <a:srgbClr val="002060"/>
                </a:solidFill>
                <a:effectLst/>
                <a:uLnTx/>
                <a:uFillTx/>
                <a:latin typeface="Times" pitchFamily="2" charset="0"/>
                <a:ea typeface="+mn-ea"/>
                <a:cs typeface="+mn-cs"/>
              </a:rPr>
              <a:t>,  JINST 12 (2017) P11017</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sz="1400" b="0" i="0" u="none" strike="noStrike" kern="1200" cap="none" spc="0" normalizeH="0" baseline="0" noProof="0" dirty="0">
              <a:ln>
                <a:noFill/>
              </a:ln>
              <a:solidFill>
                <a:srgbClr val="002060"/>
              </a:solidFill>
              <a:effectLst/>
              <a:uLnTx/>
              <a:uFillTx/>
              <a:latin typeface="Times" pitchFamily="2"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sz="1400" b="0" i="0" u="sng" strike="noStrike" kern="1200" cap="none" spc="0" normalizeH="0" baseline="0" noProof="0" dirty="0">
              <a:ln>
                <a:noFill/>
              </a:ln>
              <a:solidFill>
                <a:srgbClr val="002060"/>
              </a:solidFill>
              <a:effectLst/>
              <a:uLnTx/>
              <a:uFillTx/>
              <a:latin typeface="Times" pitchFamily="2" charset="0"/>
              <a:ea typeface="Times New Roman" panose="02020603050405020304" pitchFamily="18" charset="0"/>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sz="1400" b="0" i="0" u="none" strike="noStrike" kern="1200" cap="none" spc="0" normalizeH="0" baseline="0" noProof="0" dirty="0">
                <a:ln>
                  <a:noFill/>
                </a:ln>
                <a:solidFill>
                  <a:srgbClr val="002060"/>
                </a:solidFill>
                <a:effectLst/>
                <a:uLnTx/>
                <a:uFillTx/>
                <a:latin typeface="Times" pitchFamily="2" charset="0"/>
                <a:ea typeface="Times New Roman" panose="02020603050405020304" pitchFamily="18" charset="0"/>
                <a:cs typeface="+mn-cs"/>
              </a:rPr>
              <a:t>W. </a:t>
            </a:r>
            <a:r>
              <a:rPr kumimoji="0" lang="en-US" sz="1400" b="0" i="0" u="none" strike="noStrike" kern="1200" cap="none" spc="0" normalizeH="0" baseline="0" noProof="0" dirty="0" err="1">
                <a:ln>
                  <a:noFill/>
                </a:ln>
                <a:solidFill>
                  <a:srgbClr val="002060"/>
                </a:solidFill>
                <a:effectLst/>
                <a:uLnTx/>
                <a:uFillTx/>
                <a:latin typeface="Times" pitchFamily="2" charset="0"/>
                <a:ea typeface="Times New Roman" panose="02020603050405020304" pitchFamily="18" charset="0"/>
                <a:cs typeface="+mn-cs"/>
              </a:rPr>
              <a:t>Riegler</a:t>
            </a:r>
            <a:r>
              <a:rPr kumimoji="0" lang="en-US" sz="1400" b="0" i="0" u="none" strike="noStrike" kern="1200" cap="none" spc="0" normalizeH="0" baseline="0" noProof="0" dirty="0">
                <a:ln>
                  <a:noFill/>
                </a:ln>
                <a:solidFill>
                  <a:srgbClr val="002060"/>
                </a:solidFill>
                <a:effectLst/>
                <a:uLnTx/>
                <a:uFillTx/>
                <a:latin typeface="Times" pitchFamily="2" charset="0"/>
                <a:ea typeface="Times New Roman" panose="02020603050405020304" pitchFamily="18" charset="0"/>
                <a:cs typeface="+mn-cs"/>
              </a:rPr>
              <a:t>, P. </a:t>
            </a:r>
            <a:r>
              <a:rPr kumimoji="0" lang="en-US" sz="1400" b="0" i="0" u="none" strike="noStrike" kern="1200" cap="none" spc="0" normalizeH="0" baseline="0" noProof="0" dirty="0" err="1">
                <a:ln>
                  <a:noFill/>
                </a:ln>
                <a:solidFill>
                  <a:srgbClr val="002060"/>
                </a:solidFill>
                <a:effectLst/>
                <a:uLnTx/>
                <a:uFillTx/>
                <a:latin typeface="Times" pitchFamily="2" charset="0"/>
                <a:ea typeface="Times New Roman" panose="02020603050405020304" pitchFamily="18" charset="0"/>
                <a:cs typeface="+mn-cs"/>
              </a:rPr>
              <a:t>Windischhofer</a:t>
            </a:r>
            <a:r>
              <a:rPr kumimoji="0" lang="en-US" sz="1400" b="0" i="0" u="none" strike="noStrike" kern="1200" cap="none" spc="0" normalizeH="0" baseline="0" noProof="0" dirty="0">
                <a:ln>
                  <a:noFill/>
                </a:ln>
                <a:solidFill>
                  <a:srgbClr val="002060"/>
                </a:solidFill>
                <a:effectLst/>
                <a:uLnTx/>
                <a:uFillTx/>
                <a:latin typeface="Times" pitchFamily="2" charset="0"/>
                <a:ea typeface="Times New Roman" panose="02020603050405020304" pitchFamily="18" charset="0"/>
                <a:cs typeface="+mn-cs"/>
              </a:rPr>
              <a:t>, </a:t>
            </a:r>
            <a:r>
              <a:rPr kumimoji="0" lang="en-US" sz="1400" b="1" i="0" u="none" strike="noStrike" kern="1200" cap="none" spc="0" normalizeH="0" baseline="0" noProof="0" dirty="0">
                <a:ln>
                  <a:noFill/>
                </a:ln>
                <a:solidFill>
                  <a:srgbClr val="009D00">
                    <a:lumMod val="50000"/>
                  </a:srgbClr>
                </a:solidFill>
                <a:effectLst/>
                <a:uLnTx/>
                <a:uFillTx/>
                <a:latin typeface="Times" pitchFamily="2" charset="0"/>
                <a:ea typeface="Times New Roman" panose="02020603050405020304" pitchFamily="18" charset="0"/>
                <a:cs typeface="+mn-cs"/>
              </a:rPr>
              <a:t>Time resolution and efficiency of SPADs and </a:t>
            </a:r>
            <a:r>
              <a:rPr kumimoji="0" lang="en-US" sz="1400" b="1" i="0" u="none" strike="noStrike" kern="1200" cap="none" spc="0" normalizeH="0" baseline="0" noProof="0" dirty="0" err="1">
                <a:ln>
                  <a:noFill/>
                </a:ln>
                <a:solidFill>
                  <a:srgbClr val="009D00">
                    <a:lumMod val="50000"/>
                  </a:srgbClr>
                </a:solidFill>
                <a:effectLst/>
                <a:uLnTx/>
                <a:uFillTx/>
                <a:latin typeface="Times" pitchFamily="2" charset="0"/>
                <a:ea typeface="Times New Roman" panose="02020603050405020304" pitchFamily="18" charset="0"/>
                <a:cs typeface="+mn-cs"/>
              </a:rPr>
              <a:t>SiPMs</a:t>
            </a:r>
            <a:r>
              <a:rPr kumimoji="0" lang="en-US" sz="1400" b="1" i="0" u="none" strike="noStrike" kern="1200" cap="none" spc="0" normalizeH="0" baseline="0" noProof="0" dirty="0">
                <a:ln>
                  <a:noFill/>
                </a:ln>
                <a:solidFill>
                  <a:srgbClr val="009D00">
                    <a:lumMod val="50000"/>
                  </a:srgbClr>
                </a:solidFill>
                <a:effectLst/>
                <a:uLnTx/>
                <a:uFillTx/>
                <a:latin typeface="Times" pitchFamily="2" charset="0"/>
                <a:ea typeface="Times New Roman" panose="02020603050405020304" pitchFamily="18" charset="0"/>
                <a:cs typeface="+mn-cs"/>
              </a:rPr>
              <a:t> for photons and charged particles</a:t>
            </a:r>
            <a:r>
              <a:rPr kumimoji="0" lang="en-US" sz="1400" b="0" i="0" u="none" strike="noStrike" kern="1200" cap="none" spc="0" normalizeH="0" baseline="0" noProof="0" dirty="0">
                <a:ln>
                  <a:noFill/>
                </a:ln>
                <a:solidFill>
                  <a:srgbClr val="002060"/>
                </a:solidFill>
                <a:effectLst/>
                <a:uLnTx/>
                <a:uFillTx/>
                <a:latin typeface="Times" pitchFamily="2" charset="0"/>
                <a:ea typeface="Times New Roman" panose="02020603050405020304" pitchFamily="18" charset="0"/>
                <a:cs typeface="+mn-cs"/>
              </a:rPr>
              <a:t>, NIMA 1003 (2021) 165265</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sz="1400" b="0" i="0" u="none" strike="noStrike" kern="1200" cap="none" spc="0" normalizeH="0" baseline="0" noProof="0" dirty="0">
              <a:ln>
                <a:noFill/>
              </a:ln>
              <a:solidFill>
                <a:srgbClr val="002060"/>
              </a:solidFill>
              <a:effectLst/>
              <a:uLnTx/>
              <a:uFillTx/>
              <a:latin typeface="Times" pitchFamily="2" charset="0"/>
              <a:ea typeface="+mn-ea"/>
              <a:cs typeface="+mn-cs"/>
            </a:endParaRPr>
          </a:p>
          <a:p>
            <a:pPr marL="457200" marR="0" lvl="0" indent="-457200" algn="l" defTabSz="914400" rtl="0" eaLnBrk="0" fontAlgn="base" latinLnBrk="0" hangingPunct="0">
              <a:lnSpc>
                <a:spcPct val="100000"/>
              </a:lnSpc>
              <a:spcBef>
                <a:spcPct val="0"/>
              </a:spcBef>
              <a:spcAft>
                <a:spcPts val="0"/>
              </a:spcAft>
              <a:buClrTx/>
              <a:buSzTx/>
              <a:buFontTx/>
              <a:buNone/>
              <a:tabLst/>
              <a:defRPr/>
            </a:pPr>
            <a:r>
              <a:rPr kumimoji="0" lang="en-US" sz="1400" b="0" i="0" u="none" strike="noStrike" kern="1200" cap="none" spc="0" normalizeH="0" baseline="0" noProof="0" dirty="0">
                <a:ln>
                  <a:noFill/>
                </a:ln>
                <a:solidFill>
                  <a:srgbClr val="002060"/>
                </a:solidFill>
                <a:effectLst/>
                <a:uLnTx/>
                <a:uFillTx/>
                <a:latin typeface="Times" pitchFamily="2" charset="0"/>
                <a:ea typeface="Times New Roman" panose="02020603050405020304" pitchFamily="18" charset="0"/>
                <a:cs typeface="+mn-cs"/>
              </a:rPr>
              <a:t>P. </a:t>
            </a:r>
            <a:r>
              <a:rPr kumimoji="0" lang="en-US" sz="1400" b="0" i="0" u="none" strike="noStrike" kern="1200" cap="none" spc="0" normalizeH="0" baseline="0" noProof="0" dirty="0" err="1">
                <a:ln>
                  <a:noFill/>
                </a:ln>
                <a:solidFill>
                  <a:srgbClr val="002060"/>
                </a:solidFill>
                <a:effectLst/>
                <a:uLnTx/>
                <a:uFillTx/>
                <a:latin typeface="Times" pitchFamily="2" charset="0"/>
                <a:ea typeface="Times New Roman" panose="02020603050405020304" pitchFamily="18" charset="0"/>
                <a:cs typeface="+mn-cs"/>
              </a:rPr>
              <a:t>Windischhofer</a:t>
            </a:r>
            <a:r>
              <a:rPr kumimoji="0" lang="en-US" sz="1400" b="0" i="0" u="none" strike="noStrike" kern="1200" cap="none" spc="0" normalizeH="0" baseline="0" noProof="0" dirty="0">
                <a:ln>
                  <a:noFill/>
                </a:ln>
                <a:solidFill>
                  <a:srgbClr val="002060"/>
                </a:solidFill>
                <a:effectLst/>
                <a:uLnTx/>
                <a:uFillTx/>
                <a:latin typeface="Times" pitchFamily="2" charset="0"/>
                <a:ea typeface="Times New Roman" panose="02020603050405020304" pitchFamily="18" charset="0"/>
                <a:cs typeface="+mn-cs"/>
              </a:rPr>
              <a:t>, W. </a:t>
            </a:r>
            <a:r>
              <a:rPr kumimoji="0" lang="en-US" sz="1400" b="0" i="0" u="none" strike="noStrike" kern="1200" cap="none" spc="0" normalizeH="0" baseline="0" noProof="0" dirty="0" err="1">
                <a:ln>
                  <a:noFill/>
                </a:ln>
                <a:solidFill>
                  <a:srgbClr val="002060"/>
                </a:solidFill>
                <a:effectLst/>
                <a:uLnTx/>
                <a:uFillTx/>
                <a:latin typeface="Times" pitchFamily="2" charset="0"/>
                <a:ea typeface="Times New Roman" panose="02020603050405020304" pitchFamily="18" charset="0"/>
                <a:cs typeface="+mn-cs"/>
              </a:rPr>
              <a:t>Riegler</a:t>
            </a:r>
            <a:r>
              <a:rPr kumimoji="0" lang="en-US" sz="1400" b="0" i="0" u="none" strike="noStrike" kern="1200" cap="none" spc="0" normalizeH="0" baseline="0" noProof="0" dirty="0">
                <a:ln>
                  <a:noFill/>
                </a:ln>
                <a:solidFill>
                  <a:srgbClr val="009D00">
                    <a:lumMod val="50000"/>
                  </a:srgbClr>
                </a:solidFill>
                <a:effectLst/>
                <a:uLnTx/>
                <a:uFillTx/>
                <a:latin typeface="Times" pitchFamily="2" charset="0"/>
                <a:ea typeface="Times New Roman" panose="02020603050405020304" pitchFamily="18" charset="0"/>
                <a:cs typeface="+mn-cs"/>
              </a:rPr>
              <a:t>, </a:t>
            </a:r>
            <a:r>
              <a:rPr kumimoji="0" lang="en-US" sz="1400" b="1" i="0" u="none" strike="noStrike" kern="1200" cap="none" spc="0" normalizeH="0" baseline="0" noProof="0" dirty="0">
                <a:ln>
                  <a:noFill/>
                </a:ln>
                <a:solidFill>
                  <a:srgbClr val="009D00">
                    <a:lumMod val="50000"/>
                  </a:srgbClr>
                </a:solidFill>
                <a:effectLst/>
                <a:uLnTx/>
                <a:uFillTx/>
                <a:latin typeface="Times" pitchFamily="2" charset="0"/>
                <a:ea typeface="Times New Roman" panose="02020603050405020304" pitchFamily="18" charset="0"/>
                <a:cs typeface="+mn-cs"/>
              </a:rPr>
              <a:t>The statistics of electron–hole avalanches</a:t>
            </a:r>
            <a:r>
              <a:rPr kumimoji="0" lang="en-US" sz="1400" b="0" i="0" u="none" strike="noStrike" kern="1200" cap="none" spc="0" normalizeH="0" baseline="0" noProof="0" dirty="0">
                <a:ln>
                  <a:noFill/>
                </a:ln>
                <a:solidFill>
                  <a:srgbClr val="002060"/>
                </a:solidFill>
                <a:effectLst/>
                <a:uLnTx/>
                <a:uFillTx/>
                <a:latin typeface="Times" pitchFamily="2" charset="0"/>
                <a:ea typeface="Times New Roman" panose="02020603050405020304" pitchFamily="18" charset="0"/>
                <a:cs typeface="+mn-cs"/>
              </a:rPr>
              <a:t>, NIMA 1003 (2021)  165327</a:t>
            </a:r>
          </a:p>
          <a:p>
            <a:pPr marL="0" marR="0" lvl="0" indent="0" algn="l" defTabSz="914400" rtl="0" eaLnBrk="0" fontAlgn="base" latinLnBrk="0" hangingPunct="0">
              <a:lnSpc>
                <a:spcPct val="100000"/>
              </a:lnSpc>
              <a:spcBef>
                <a:spcPct val="0"/>
              </a:spcBef>
              <a:spcAft>
                <a:spcPts val="0"/>
              </a:spcAft>
              <a:buClrTx/>
              <a:buSzTx/>
              <a:buFontTx/>
              <a:buNone/>
              <a:tabLst/>
              <a:defRPr/>
            </a:pPr>
            <a:endParaRPr kumimoji="0" lang="en-US" sz="1400" b="0" i="0" u="none" strike="noStrike" kern="1200" cap="none" spc="0" normalizeH="0" baseline="0" noProof="0" dirty="0">
              <a:ln>
                <a:noFill/>
              </a:ln>
              <a:solidFill>
                <a:srgbClr val="002060"/>
              </a:solidFill>
              <a:effectLst/>
              <a:uLnTx/>
              <a:uFillTx/>
              <a:latin typeface="Times" pitchFamily="2" charset="0"/>
              <a:ea typeface="Times New Roman" panose="02020603050405020304" pitchFamily="18" charset="0"/>
              <a:cs typeface="+mn-cs"/>
            </a:endParaRPr>
          </a:p>
          <a:p>
            <a:pPr marL="0" marR="0" lvl="0" indent="0" algn="l" defTabSz="914400" rtl="0" eaLnBrk="0" fontAlgn="base" latinLnBrk="0" hangingPunct="0">
              <a:lnSpc>
                <a:spcPct val="100000"/>
              </a:lnSpc>
              <a:spcBef>
                <a:spcPct val="0"/>
              </a:spcBef>
              <a:spcAft>
                <a:spcPts val="0"/>
              </a:spcAft>
              <a:buClrTx/>
              <a:buSzTx/>
              <a:buFontTx/>
              <a:buNone/>
              <a:tabLst/>
              <a:defRPr/>
            </a:pPr>
            <a:r>
              <a:rPr kumimoji="0" lang="en-US" sz="1400" b="0" i="0" u="none" strike="noStrike" kern="1200" cap="none" spc="0" normalizeH="0" baseline="0" noProof="0" dirty="0">
                <a:ln>
                  <a:noFill/>
                </a:ln>
                <a:solidFill>
                  <a:srgbClr val="002060"/>
                </a:solidFill>
                <a:effectLst/>
                <a:uLnTx/>
                <a:uFillTx/>
                <a:latin typeface="Times" pitchFamily="2" charset="0"/>
                <a:ea typeface="Times New Roman" panose="02020603050405020304" pitchFamily="18" charset="0"/>
                <a:cs typeface="+mn-cs"/>
              </a:rPr>
              <a:t> </a:t>
            </a:r>
          </a:p>
          <a:p>
            <a:pPr lvl="0">
              <a:spcAft>
                <a:spcPts val="0"/>
              </a:spcAft>
              <a:defRPr/>
            </a:pPr>
            <a:r>
              <a:rPr lang="en-US" sz="1400" dirty="0">
                <a:solidFill>
                  <a:srgbClr val="002060"/>
                </a:solidFill>
                <a:latin typeface="Times" pitchFamily="2" charset="0"/>
                <a:ea typeface="Times New Roman" panose="02020603050405020304" pitchFamily="18" charset="0"/>
              </a:rPr>
              <a:t>P. </a:t>
            </a:r>
            <a:r>
              <a:rPr lang="en-US" sz="1400" dirty="0" err="1">
                <a:solidFill>
                  <a:srgbClr val="002060"/>
                </a:solidFill>
                <a:latin typeface="Times" pitchFamily="2" charset="0"/>
                <a:ea typeface="Times New Roman" panose="02020603050405020304" pitchFamily="18" charset="0"/>
              </a:rPr>
              <a:t>Windischhofer</a:t>
            </a:r>
            <a:r>
              <a:rPr lang="en-US" sz="1400" dirty="0">
                <a:solidFill>
                  <a:srgbClr val="002060"/>
                </a:solidFill>
                <a:latin typeface="Times" pitchFamily="2" charset="0"/>
                <a:ea typeface="Times New Roman" panose="02020603050405020304" pitchFamily="18" charset="0"/>
              </a:rPr>
              <a:t>, W. </a:t>
            </a:r>
            <a:r>
              <a:rPr lang="en-US" sz="1400" dirty="0" err="1">
                <a:solidFill>
                  <a:srgbClr val="002060"/>
                </a:solidFill>
                <a:latin typeface="Times" pitchFamily="2" charset="0"/>
                <a:ea typeface="Times New Roman" panose="02020603050405020304" pitchFamily="18" charset="0"/>
              </a:rPr>
              <a:t>Riegler</a:t>
            </a:r>
            <a:r>
              <a:rPr lang="en-US" sz="1400" dirty="0">
                <a:solidFill>
                  <a:srgbClr val="009D00">
                    <a:lumMod val="50000"/>
                  </a:srgbClr>
                </a:solidFill>
                <a:latin typeface="Times" pitchFamily="2" charset="0"/>
                <a:ea typeface="Times New Roman" panose="02020603050405020304" pitchFamily="18" charset="0"/>
              </a:rPr>
              <a:t>, </a:t>
            </a:r>
            <a:r>
              <a:rPr lang="en-US" sz="1400" b="1" dirty="0">
                <a:solidFill>
                  <a:srgbClr val="009D00">
                    <a:lumMod val="50000"/>
                  </a:srgbClr>
                </a:solidFill>
                <a:latin typeface="Times" pitchFamily="2" charset="0"/>
                <a:ea typeface="Times New Roman" panose="02020603050405020304" pitchFamily="18" charset="0"/>
              </a:rPr>
              <a:t>Passive quenching, signal shapes, and space charge effects in SPADs and </a:t>
            </a:r>
            <a:r>
              <a:rPr lang="en-US" sz="1400" b="1" dirty="0" err="1">
                <a:solidFill>
                  <a:srgbClr val="009D00">
                    <a:lumMod val="50000"/>
                  </a:srgbClr>
                </a:solidFill>
                <a:latin typeface="Times" pitchFamily="2" charset="0"/>
                <a:ea typeface="Times New Roman" panose="02020603050405020304" pitchFamily="18" charset="0"/>
              </a:rPr>
              <a:t>SiPMs</a:t>
            </a:r>
            <a:r>
              <a:rPr lang="en-US" sz="1400" b="1" dirty="0">
                <a:solidFill>
                  <a:srgbClr val="009D00">
                    <a:lumMod val="50000"/>
                  </a:srgbClr>
                </a:solidFill>
                <a:latin typeface="Times" pitchFamily="2" charset="0"/>
                <a:ea typeface="Times New Roman" panose="02020603050405020304" pitchFamily="18" charset="0"/>
              </a:rPr>
              <a:t>, </a:t>
            </a:r>
            <a:r>
              <a:rPr lang="en-US" sz="1400" dirty="0">
                <a:solidFill>
                  <a:srgbClr val="007FAA"/>
                </a:solidFill>
                <a:latin typeface="CharisSIL"/>
              </a:rPr>
              <a:t>NIMA 1045 (2023) 167627 </a:t>
            </a:r>
            <a:endParaRPr lang="en-US" sz="1400" b="1" dirty="0">
              <a:solidFill>
                <a:srgbClr val="009D00">
                  <a:lumMod val="50000"/>
                </a:srgbClr>
              </a:solidFill>
              <a:latin typeface="Times" pitchFamily="2" charset="0"/>
              <a:ea typeface="Times New Roman" panose="02020603050405020304" pitchFamily="18" charset="0"/>
            </a:endParaRPr>
          </a:p>
          <a:p>
            <a:pPr lvl="0">
              <a:spcAft>
                <a:spcPts val="0"/>
              </a:spcAft>
              <a:defRPr/>
            </a:pPr>
            <a:endParaRPr kumimoji="0" lang="en-US" sz="1400" b="1" i="0" u="none" strike="noStrike" kern="1200" cap="none" spc="0" normalizeH="0" baseline="0" noProof="0" dirty="0">
              <a:ln>
                <a:noFill/>
              </a:ln>
              <a:solidFill>
                <a:srgbClr val="009D00">
                  <a:lumMod val="50000"/>
                </a:srgbClr>
              </a:solidFill>
              <a:effectLst/>
              <a:uLnTx/>
              <a:uFillTx/>
              <a:latin typeface="Times" pitchFamily="2" charset="0"/>
              <a:ea typeface="Times New Roman" panose="02020603050405020304" pitchFamily="18" charset="0"/>
              <a:cs typeface="+mn-cs"/>
            </a:endParaRPr>
          </a:p>
          <a:p>
            <a:pPr>
              <a:spcAft>
                <a:spcPts val="0"/>
              </a:spcAft>
              <a:defRPr/>
            </a:pPr>
            <a:r>
              <a:rPr lang="en-US" sz="1400" dirty="0">
                <a:solidFill>
                  <a:srgbClr val="002060"/>
                </a:solidFill>
                <a:latin typeface="Times" pitchFamily="2" charset="0"/>
                <a:ea typeface="Times New Roman" panose="02020603050405020304" pitchFamily="18" charset="0"/>
              </a:rPr>
              <a:t>W. </a:t>
            </a:r>
            <a:r>
              <a:rPr lang="en-US" sz="1400" dirty="0" err="1">
                <a:solidFill>
                  <a:srgbClr val="002060"/>
                </a:solidFill>
                <a:latin typeface="Times" pitchFamily="2" charset="0"/>
                <a:ea typeface="Times New Roman" panose="02020603050405020304" pitchFamily="18" charset="0"/>
              </a:rPr>
              <a:t>Riegler</a:t>
            </a:r>
            <a:r>
              <a:rPr lang="en-US" sz="1400" dirty="0">
                <a:solidFill>
                  <a:srgbClr val="009D00">
                    <a:lumMod val="50000"/>
                  </a:srgbClr>
                </a:solidFill>
                <a:latin typeface="Times" pitchFamily="2" charset="0"/>
                <a:ea typeface="Times New Roman" panose="02020603050405020304" pitchFamily="18" charset="0"/>
              </a:rPr>
              <a:t>, </a:t>
            </a:r>
            <a:r>
              <a:rPr lang="en-US" sz="1400" b="1" dirty="0">
                <a:solidFill>
                  <a:schemeClr val="accent6">
                    <a:lumMod val="50000"/>
                  </a:schemeClr>
                </a:solidFill>
                <a:latin typeface="Times New Roman" panose="02020603050405020304" pitchFamily="18" charset="0"/>
                <a:cs typeface="Times New Roman" panose="02020603050405020304" pitchFamily="18" charset="0"/>
              </a:rPr>
              <a:t>Time resolution limits in silicon sensors from Landau fluctuations and electronics noise, </a:t>
            </a:r>
            <a:r>
              <a:rPr lang="en-US" sz="1400" dirty="0">
                <a:solidFill>
                  <a:srgbClr val="002060"/>
                </a:solidFill>
              </a:rPr>
              <a:t>arXiv:2504.02570</a:t>
            </a:r>
            <a:endParaRPr lang="en-US" sz="1400" b="1" dirty="0">
              <a:solidFill>
                <a:srgbClr val="002060"/>
              </a:solidFill>
              <a:latin typeface="Times New Roman" panose="02020603050405020304" pitchFamily="18" charset="0"/>
              <a:cs typeface="Times New Roman" panose="02020603050405020304" pitchFamily="18" charset="0"/>
            </a:endParaRPr>
          </a:p>
          <a:p>
            <a:pPr lvl="0">
              <a:spcAft>
                <a:spcPts val="0"/>
              </a:spcAft>
              <a:defRPr/>
            </a:pPr>
            <a:endParaRPr kumimoji="0" lang="en-US" sz="1400" b="1" i="0" u="none" strike="noStrike" kern="1200" cap="none" spc="0" normalizeH="0" baseline="0" noProof="0" dirty="0">
              <a:ln>
                <a:noFill/>
              </a:ln>
              <a:solidFill>
                <a:srgbClr val="002060"/>
              </a:solidFill>
              <a:effectLst/>
              <a:uLnTx/>
              <a:uFillTx/>
              <a:latin typeface="Times" pitchFamily="2" charset="0"/>
              <a:ea typeface="Times New Roman" panose="02020603050405020304" pitchFamily="18" charset="0"/>
              <a:cs typeface="+mn-cs"/>
            </a:endParaRPr>
          </a:p>
        </p:txBody>
      </p:sp>
      <p:sp>
        <p:nvSpPr>
          <p:cNvPr id="6" name="Rectangle 5">
            <a:extLst>
              <a:ext uri="{FF2B5EF4-FFF2-40B4-BE49-F238E27FC236}">
                <a16:creationId xmlns:a16="http://schemas.microsoft.com/office/drawing/2014/main" id="{B0A9B360-72BB-4F41-9A87-582936230EFA}"/>
              </a:ext>
            </a:extLst>
          </p:cNvPr>
          <p:cNvSpPr/>
          <p:nvPr/>
        </p:nvSpPr>
        <p:spPr>
          <a:xfrm>
            <a:off x="969231" y="5194310"/>
            <a:ext cx="5978291" cy="738664"/>
          </a:xfrm>
          <a:prstGeom prst="rect">
            <a:avLst/>
          </a:prstGeom>
        </p:spPr>
        <p:txBody>
          <a:bodyPr wrap="square">
            <a:spAutoFit/>
          </a:bodyPr>
          <a:lstStyle/>
          <a:p>
            <a:pPr marL="457200" marR="0" lvl="0" indent="-457200" algn="l" defTabSz="914400" rtl="0" eaLnBrk="0" fontAlgn="base" latinLnBrk="0" hangingPunct="0">
              <a:lnSpc>
                <a:spcPct val="100000"/>
              </a:lnSpc>
              <a:spcBef>
                <a:spcPct val="0"/>
              </a:spcBef>
              <a:spcAft>
                <a:spcPts val="0"/>
              </a:spcAft>
              <a:buClrTx/>
              <a:buSzTx/>
              <a:buFontTx/>
              <a:buNone/>
              <a:tabLst/>
              <a:defRPr/>
            </a:pPr>
            <a:r>
              <a:rPr kumimoji="0" lang="en-US" sz="1400" b="0" i="0" u="none" strike="noStrike" kern="1200" cap="none" spc="0" normalizeH="0" baseline="0" noProof="0" dirty="0">
                <a:ln>
                  <a:noFill/>
                </a:ln>
                <a:solidFill>
                  <a:srgbClr val="B7C6FE">
                    <a:lumMod val="10000"/>
                  </a:srgbClr>
                </a:solidFill>
                <a:effectLst/>
                <a:uLnTx/>
                <a:uFillTx/>
                <a:latin typeface="Times New Roman" panose="02020603050405020304" pitchFamily="18" charset="0"/>
                <a:ea typeface="Times New Roman" panose="02020603050405020304" pitchFamily="18" charset="0"/>
                <a:cs typeface="+mn-cs"/>
              </a:rPr>
              <a:t>W. Blum, W. </a:t>
            </a:r>
            <a:r>
              <a:rPr kumimoji="0" lang="en-US" sz="1400" b="0" i="0" u="none" strike="noStrike" kern="1200" cap="none" spc="0" normalizeH="0" baseline="0" noProof="0" dirty="0" err="1">
                <a:ln>
                  <a:noFill/>
                </a:ln>
                <a:solidFill>
                  <a:srgbClr val="B7C6FE">
                    <a:lumMod val="10000"/>
                  </a:srgbClr>
                </a:solidFill>
                <a:effectLst/>
                <a:uLnTx/>
                <a:uFillTx/>
                <a:latin typeface="Times New Roman" panose="02020603050405020304" pitchFamily="18" charset="0"/>
                <a:ea typeface="Times New Roman" panose="02020603050405020304" pitchFamily="18" charset="0"/>
                <a:cs typeface="+mn-cs"/>
              </a:rPr>
              <a:t>Riegler</a:t>
            </a:r>
            <a:r>
              <a:rPr kumimoji="0" lang="en-US" sz="1400" b="0" i="0" u="none" strike="noStrike" kern="1200" cap="none" spc="0" normalizeH="0" baseline="0" noProof="0" dirty="0">
                <a:ln>
                  <a:noFill/>
                </a:ln>
                <a:solidFill>
                  <a:srgbClr val="B7C6FE">
                    <a:lumMod val="10000"/>
                  </a:srgbClr>
                </a:solidFill>
                <a:effectLst/>
                <a:uLnTx/>
                <a:uFillTx/>
                <a:latin typeface="Times New Roman" panose="02020603050405020304" pitchFamily="18" charset="0"/>
                <a:ea typeface="Times New Roman" panose="02020603050405020304" pitchFamily="18" charset="0"/>
                <a:cs typeface="+mn-cs"/>
              </a:rPr>
              <a:t>, L. </a:t>
            </a:r>
            <a:r>
              <a:rPr kumimoji="0" lang="en-US" sz="1400" b="0" i="0" u="none" strike="noStrike" kern="1200" cap="none" spc="0" normalizeH="0" baseline="0" noProof="0" dirty="0" err="1">
                <a:ln>
                  <a:noFill/>
                </a:ln>
                <a:solidFill>
                  <a:srgbClr val="B7C6FE">
                    <a:lumMod val="10000"/>
                  </a:srgbClr>
                </a:solidFill>
                <a:effectLst/>
                <a:uLnTx/>
                <a:uFillTx/>
                <a:latin typeface="Times New Roman" panose="02020603050405020304" pitchFamily="18" charset="0"/>
                <a:ea typeface="Times New Roman" panose="02020603050405020304" pitchFamily="18" charset="0"/>
                <a:cs typeface="+mn-cs"/>
              </a:rPr>
              <a:t>Rolandi</a:t>
            </a:r>
            <a:r>
              <a:rPr kumimoji="0" lang="en-US" sz="1400" b="0" i="0" u="none" strike="noStrike" kern="1200" cap="none" spc="0" normalizeH="0" baseline="0" noProof="0" dirty="0">
                <a:ln>
                  <a:noFill/>
                </a:ln>
                <a:solidFill>
                  <a:srgbClr val="B7C6FE">
                    <a:lumMod val="10000"/>
                  </a:srgbClr>
                </a:solidFill>
                <a:effectLst/>
                <a:uLnTx/>
                <a:uFillTx/>
                <a:latin typeface="Times New Roman" panose="02020603050405020304" pitchFamily="18" charset="0"/>
                <a:ea typeface="Times New Roman" panose="02020603050405020304" pitchFamily="18" charset="0"/>
                <a:cs typeface="+mn-cs"/>
              </a:rPr>
              <a:t>, </a:t>
            </a:r>
            <a:r>
              <a:rPr kumimoji="0" lang="en-US" sz="1400" b="1" i="0" u="none" strike="noStrike" kern="1200" cap="none" spc="0" normalizeH="0" baseline="0" noProof="0" dirty="0">
                <a:ln>
                  <a:noFill/>
                </a:ln>
                <a:solidFill>
                  <a:srgbClr val="009D00">
                    <a:lumMod val="50000"/>
                  </a:srgbClr>
                </a:solidFill>
                <a:effectLst/>
                <a:uLnTx/>
                <a:uFillTx/>
                <a:latin typeface="Times New Roman" panose="02020603050405020304" pitchFamily="18" charset="0"/>
                <a:ea typeface="Times New Roman" panose="02020603050405020304" pitchFamily="18" charset="0"/>
                <a:cs typeface="+mn-cs"/>
              </a:rPr>
              <a:t>Particle Detection with Drift Chambers</a:t>
            </a:r>
            <a:r>
              <a:rPr kumimoji="0" lang="en-US" sz="1400" b="0" i="0" u="none" strike="noStrike" kern="1200" cap="none" spc="0" normalizeH="0" baseline="0" noProof="0" dirty="0">
                <a:ln>
                  <a:noFill/>
                </a:ln>
                <a:solidFill>
                  <a:srgbClr val="B7C6FE">
                    <a:lumMod val="10000"/>
                  </a:srgbClr>
                </a:solidFill>
                <a:effectLst/>
                <a:uLnTx/>
                <a:uFillTx/>
                <a:latin typeface="Times New Roman" panose="02020603050405020304" pitchFamily="18" charset="0"/>
                <a:ea typeface="Times New Roman" panose="02020603050405020304" pitchFamily="18" charset="0"/>
                <a:cs typeface="+mn-cs"/>
              </a:rPr>
              <a:t>,</a:t>
            </a:r>
          </a:p>
          <a:p>
            <a:pPr marL="457200" marR="0" lvl="0" indent="-457200" algn="l" defTabSz="914400" rtl="0" eaLnBrk="0" fontAlgn="base" latinLnBrk="0" hangingPunct="0">
              <a:lnSpc>
                <a:spcPct val="100000"/>
              </a:lnSpc>
              <a:spcBef>
                <a:spcPct val="0"/>
              </a:spcBef>
              <a:spcAft>
                <a:spcPts val="0"/>
              </a:spcAft>
              <a:buClrTx/>
              <a:buSzTx/>
              <a:buFontTx/>
              <a:buNone/>
              <a:tabLst/>
              <a:defRPr/>
            </a:pPr>
            <a:r>
              <a:rPr kumimoji="0" lang="en-US" sz="1400" b="0" i="0" u="none" strike="noStrike" kern="1200" cap="none" spc="0" normalizeH="0" baseline="0" noProof="0" dirty="0">
                <a:ln>
                  <a:noFill/>
                </a:ln>
                <a:solidFill>
                  <a:srgbClr val="B7C6FE">
                    <a:lumMod val="10000"/>
                  </a:srgbClr>
                </a:solidFill>
                <a:effectLst/>
                <a:uLnTx/>
                <a:uFillTx/>
                <a:latin typeface="Times New Roman" panose="02020603050405020304" pitchFamily="18" charset="0"/>
                <a:ea typeface="Times New Roman" panose="02020603050405020304" pitchFamily="18" charset="0"/>
                <a:cs typeface="+mn-cs"/>
              </a:rPr>
              <a:t>Springer 2008, ISBN: 978-3-540-76683-4</a:t>
            </a:r>
          </a:p>
          <a:p>
            <a:pPr marL="457200" indent="-457200">
              <a:spcAft>
                <a:spcPts val="0"/>
              </a:spcAft>
            </a:pPr>
            <a:r>
              <a:rPr lang="en-US" sz="1400" dirty="0">
                <a:solidFill>
                  <a:srgbClr val="B7C6FE">
                    <a:lumMod val="10000"/>
                  </a:srgbClr>
                </a:solidFill>
                <a:latin typeface="Times New Roman" panose="02020603050405020304" pitchFamily="18" charset="0"/>
                <a:ea typeface="Times New Roman" panose="02020603050405020304" pitchFamily="18" charset="0"/>
                <a:sym typeface="Wingdings" pitchFamily="2" charset="2"/>
              </a:rPr>
              <a:t> </a:t>
            </a:r>
            <a:r>
              <a:rPr lang="en-GB" sz="1400" dirty="0">
                <a:solidFill>
                  <a:srgbClr val="B7C6FE">
                    <a:lumMod val="10000"/>
                  </a:srgbClr>
                </a:solidFill>
              </a:rPr>
              <a:t>Signal Processing, Noise, optimum filters etc</a:t>
            </a:r>
            <a:endParaRPr kumimoji="0" lang="en-US" sz="1400" b="0" i="0" u="none" strike="noStrike" kern="1200" cap="none" spc="0" normalizeH="0" baseline="0" noProof="0" dirty="0">
              <a:ln>
                <a:noFill/>
              </a:ln>
              <a:solidFill>
                <a:srgbClr val="B7C6FE">
                  <a:lumMod val="10000"/>
                </a:srgbClr>
              </a:solidFill>
              <a:effectLst/>
              <a:uLnTx/>
              <a:uFillTx/>
              <a:latin typeface="Times New Roman" panose="02020603050405020304" pitchFamily="18" charset="0"/>
              <a:ea typeface="Times New Roman" panose="02020603050405020304" pitchFamily="18" charset="0"/>
              <a:cs typeface="+mn-cs"/>
            </a:endParaRPr>
          </a:p>
        </p:txBody>
      </p:sp>
      <p:sp>
        <p:nvSpPr>
          <p:cNvPr id="8" name="TextBox 7">
            <a:extLst>
              <a:ext uri="{FF2B5EF4-FFF2-40B4-BE49-F238E27FC236}">
                <a16:creationId xmlns:a16="http://schemas.microsoft.com/office/drawing/2014/main" id="{C79D17AA-937E-C648-B435-8529667ACF17}"/>
              </a:ext>
            </a:extLst>
          </p:cNvPr>
          <p:cNvSpPr txBox="1"/>
          <p:nvPr/>
        </p:nvSpPr>
        <p:spPr>
          <a:xfrm>
            <a:off x="5913782" y="4886533"/>
            <a:ext cx="3354191" cy="307777"/>
          </a:xfrm>
          <a:prstGeom prst="rect">
            <a:avLst/>
          </a:prstGeom>
          <a:noFill/>
        </p:spPr>
        <p:txBody>
          <a:bodyPr wrap="squar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B7C6FE">
                    <a:lumMod val="10000"/>
                  </a:srgbClr>
                </a:solidFill>
                <a:effectLst/>
                <a:uLnTx/>
                <a:uFillTx/>
                <a:latin typeface="Arial" charset="0"/>
                <a:ea typeface="+mn-ea"/>
                <a:cs typeface="+mn-cs"/>
              </a:rPr>
              <a:t>.</a:t>
            </a:r>
          </a:p>
        </p:txBody>
      </p:sp>
    </p:spTree>
    <p:extLst>
      <p:ext uri="{BB962C8B-B14F-4D97-AF65-F5344CB8AC3E}">
        <p14:creationId xmlns:p14="http://schemas.microsoft.com/office/powerpoint/2010/main" val="1783543052"/>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E7F02A73-D58B-3747-9DDC-ECB54D8D7D7E}"/>
              </a:ext>
            </a:extLst>
          </p:cNvPr>
          <p:cNvSpPr>
            <a:spLocks noGrp="1"/>
          </p:cNvSpPr>
          <p:nvPr>
            <p:ph type="dt" sz="half" idx="10"/>
          </p:nvPr>
        </p:nvSpPr>
        <p:spPr/>
        <p:txBody>
          <a:bodyPr/>
          <a:lstStyle/>
          <a:p>
            <a:pPr>
              <a:defRPr/>
            </a:pPr>
            <a:fld id="{A52BF309-6B9F-3741-9BDB-9CF9B53810AF}" type="datetime1">
              <a:rPr lang="en-US" smtClean="0"/>
              <a:t>6/13/25</a:t>
            </a:fld>
            <a:endParaRPr lang="en-US" dirty="0"/>
          </a:p>
        </p:txBody>
      </p:sp>
      <p:sp>
        <p:nvSpPr>
          <p:cNvPr id="3" name="Slide Number Placeholder 2">
            <a:extLst>
              <a:ext uri="{FF2B5EF4-FFF2-40B4-BE49-F238E27FC236}">
                <a16:creationId xmlns:a16="http://schemas.microsoft.com/office/drawing/2014/main" id="{1BD59565-151E-9F47-BEEF-136D0682F59C}"/>
              </a:ext>
            </a:extLst>
          </p:cNvPr>
          <p:cNvSpPr>
            <a:spLocks noGrp="1"/>
          </p:cNvSpPr>
          <p:nvPr>
            <p:ph type="sldNum" sz="quarter" idx="11"/>
          </p:nvPr>
        </p:nvSpPr>
        <p:spPr/>
        <p:txBody>
          <a:bodyPr/>
          <a:lstStyle/>
          <a:p>
            <a:pPr>
              <a:defRPr/>
            </a:pPr>
            <a:fld id="{7139EE62-D25E-4D29-9274-D0BC29529B49}" type="slidenum">
              <a:rPr lang="en-US" smtClean="0"/>
              <a:pPr>
                <a:defRPr/>
              </a:pPr>
              <a:t>3</a:t>
            </a:fld>
            <a:endParaRPr lang="en-US" dirty="0"/>
          </a:p>
        </p:txBody>
      </p:sp>
      <p:sp>
        <p:nvSpPr>
          <p:cNvPr id="4" name="TextBox 3">
            <a:extLst>
              <a:ext uri="{FF2B5EF4-FFF2-40B4-BE49-F238E27FC236}">
                <a16:creationId xmlns:a16="http://schemas.microsoft.com/office/drawing/2014/main" id="{FA51426C-E617-754E-B5B7-2531A9434611}"/>
              </a:ext>
            </a:extLst>
          </p:cNvPr>
          <p:cNvSpPr txBox="1"/>
          <p:nvPr/>
        </p:nvSpPr>
        <p:spPr>
          <a:xfrm>
            <a:off x="1357586" y="1418897"/>
            <a:ext cx="8714693" cy="3416320"/>
          </a:xfrm>
          <a:prstGeom prst="rect">
            <a:avLst/>
          </a:prstGeom>
          <a:noFill/>
        </p:spPr>
        <p:txBody>
          <a:bodyPr wrap="none" rtlCol="0">
            <a:spAutoFit/>
          </a:bodyPr>
          <a:lstStyle/>
          <a:p>
            <a:pPr marL="285750" indent="-285750">
              <a:buFont typeface="Arial" panose="020B0604020202020204" pitchFamily="34" charset="0"/>
              <a:buChar char="•"/>
            </a:pPr>
            <a:r>
              <a:rPr lang="en-GB" dirty="0">
                <a:solidFill>
                  <a:srgbClr val="002060"/>
                </a:solidFill>
              </a:rPr>
              <a:t>Time resolution of ‘standard’ </a:t>
            </a:r>
            <a:r>
              <a:rPr lang="en-GB" dirty="0">
                <a:solidFill>
                  <a:srgbClr val="FF0000"/>
                </a:solidFill>
              </a:rPr>
              <a:t>planar and 3D silicon </a:t>
            </a:r>
            <a:r>
              <a:rPr lang="en-GB" dirty="0">
                <a:solidFill>
                  <a:srgbClr val="002060"/>
                </a:solidFill>
              </a:rPr>
              <a:t>detectors, Landau fluctuations</a:t>
            </a:r>
          </a:p>
          <a:p>
            <a:pPr marL="285750" indent="-285750">
              <a:buFont typeface="Arial" panose="020B0604020202020204" pitchFamily="34" charset="0"/>
              <a:buChar char="•"/>
            </a:pPr>
            <a:endParaRPr lang="en-GB" dirty="0">
              <a:solidFill>
                <a:srgbClr val="002060"/>
              </a:solidFill>
            </a:endParaRPr>
          </a:p>
          <a:p>
            <a:pPr marL="285750" indent="-285750">
              <a:buFont typeface="Arial" panose="020B0604020202020204" pitchFamily="34" charset="0"/>
              <a:buChar char="•"/>
            </a:pPr>
            <a:r>
              <a:rPr lang="en-GB" dirty="0">
                <a:solidFill>
                  <a:schemeClr val="accent6">
                    <a:lumMod val="50000"/>
                  </a:schemeClr>
                </a:solidFill>
              </a:rPr>
              <a:t>Signal processing and centroid time of a signal, noise, optimum filters</a:t>
            </a:r>
          </a:p>
          <a:p>
            <a:endParaRPr lang="en-GB" dirty="0">
              <a:solidFill>
                <a:srgbClr val="002060"/>
              </a:solidFill>
            </a:endParaRPr>
          </a:p>
          <a:p>
            <a:pPr marL="285750" indent="-285750">
              <a:buFont typeface="Arial" panose="020B0604020202020204" pitchFamily="34" charset="0"/>
              <a:buChar char="•"/>
            </a:pPr>
            <a:r>
              <a:rPr lang="en-GB" dirty="0">
                <a:solidFill>
                  <a:srgbClr val="002060"/>
                </a:solidFill>
              </a:rPr>
              <a:t>Contributions from ‘weighting fields’ </a:t>
            </a:r>
          </a:p>
          <a:p>
            <a:pPr marL="285750" indent="-285750">
              <a:buFont typeface="Arial" panose="020B0604020202020204" pitchFamily="34" charset="0"/>
              <a:buChar char="•"/>
            </a:pPr>
            <a:endParaRPr lang="en-GB" dirty="0">
              <a:solidFill>
                <a:srgbClr val="002060"/>
              </a:solidFill>
            </a:endParaRPr>
          </a:p>
          <a:p>
            <a:pPr marL="285750" indent="-285750">
              <a:buFont typeface="Arial" panose="020B0604020202020204" pitchFamily="34" charset="0"/>
              <a:buChar char="•"/>
            </a:pPr>
            <a:r>
              <a:rPr lang="en-GB" dirty="0">
                <a:solidFill>
                  <a:schemeClr val="accent6">
                    <a:lumMod val="50000"/>
                  </a:schemeClr>
                </a:solidFill>
              </a:rPr>
              <a:t>Time resolution </a:t>
            </a:r>
            <a:r>
              <a:rPr lang="en-GB" dirty="0">
                <a:solidFill>
                  <a:srgbClr val="002060"/>
                </a:solidFill>
              </a:rPr>
              <a:t>of </a:t>
            </a:r>
            <a:r>
              <a:rPr lang="en-GB" dirty="0">
                <a:solidFill>
                  <a:srgbClr val="FF0000"/>
                </a:solidFill>
              </a:rPr>
              <a:t>MAPS</a:t>
            </a:r>
            <a:r>
              <a:rPr lang="en-GB" dirty="0">
                <a:solidFill>
                  <a:srgbClr val="002060"/>
                </a:solidFill>
              </a:rPr>
              <a:t> </a:t>
            </a:r>
            <a:r>
              <a:rPr lang="en-GB" dirty="0">
                <a:solidFill>
                  <a:schemeClr val="accent6">
                    <a:lumMod val="50000"/>
                  </a:schemeClr>
                </a:solidFill>
              </a:rPr>
              <a:t>sensors</a:t>
            </a:r>
          </a:p>
          <a:p>
            <a:pPr marL="285750" indent="-285750">
              <a:buFont typeface="Arial" panose="020B0604020202020204" pitchFamily="34" charset="0"/>
              <a:buChar char="•"/>
            </a:pPr>
            <a:endParaRPr lang="en-GB" dirty="0">
              <a:solidFill>
                <a:srgbClr val="002060"/>
              </a:solidFill>
            </a:endParaRPr>
          </a:p>
          <a:p>
            <a:pPr marL="285750" indent="-285750">
              <a:buFont typeface="Arial" panose="020B0604020202020204" pitchFamily="34" charset="0"/>
              <a:buChar char="•"/>
            </a:pPr>
            <a:r>
              <a:rPr lang="en-GB" dirty="0">
                <a:solidFill>
                  <a:srgbClr val="002060"/>
                </a:solidFill>
              </a:rPr>
              <a:t>Time resolution Low Gain Avalanche Diodes </a:t>
            </a:r>
            <a:r>
              <a:rPr lang="en-GB" dirty="0">
                <a:solidFill>
                  <a:schemeClr val="accent6">
                    <a:lumMod val="50000"/>
                  </a:schemeClr>
                </a:solidFill>
              </a:rPr>
              <a:t>(</a:t>
            </a:r>
            <a:r>
              <a:rPr lang="en-GB" dirty="0">
                <a:solidFill>
                  <a:srgbClr val="FF0000"/>
                </a:solidFill>
              </a:rPr>
              <a:t>LGADs</a:t>
            </a:r>
            <a:r>
              <a:rPr lang="en-GB" dirty="0">
                <a:solidFill>
                  <a:schemeClr val="accent6">
                    <a:lumMod val="50000"/>
                  </a:schemeClr>
                </a:solidFill>
              </a:rPr>
              <a:t>)</a:t>
            </a:r>
          </a:p>
          <a:p>
            <a:pPr marL="285750" indent="-285750">
              <a:buFont typeface="Arial" panose="020B0604020202020204" pitchFamily="34" charset="0"/>
              <a:buChar char="•"/>
            </a:pPr>
            <a:endParaRPr lang="en-GB" dirty="0">
              <a:solidFill>
                <a:srgbClr val="002060"/>
              </a:solidFill>
            </a:endParaRPr>
          </a:p>
          <a:p>
            <a:pPr marL="285750" indent="-285750">
              <a:buFont typeface="Arial" panose="020B0604020202020204" pitchFamily="34" charset="0"/>
              <a:buChar char="•"/>
            </a:pPr>
            <a:r>
              <a:rPr lang="en-GB" dirty="0">
                <a:solidFill>
                  <a:schemeClr val="accent6">
                    <a:lumMod val="50000"/>
                  </a:schemeClr>
                </a:solidFill>
              </a:rPr>
              <a:t>Single Photon Avalanche Diodes </a:t>
            </a:r>
            <a:r>
              <a:rPr lang="en-GB" dirty="0">
                <a:solidFill>
                  <a:srgbClr val="002060"/>
                </a:solidFill>
              </a:rPr>
              <a:t>(</a:t>
            </a:r>
            <a:r>
              <a:rPr lang="en-GB" dirty="0">
                <a:solidFill>
                  <a:srgbClr val="FF0000"/>
                </a:solidFill>
              </a:rPr>
              <a:t>SPADs</a:t>
            </a:r>
            <a:r>
              <a:rPr lang="en-GB" dirty="0">
                <a:solidFill>
                  <a:srgbClr val="002060"/>
                </a:solidFill>
              </a:rPr>
              <a:t>), </a:t>
            </a:r>
            <a:r>
              <a:rPr lang="en-GB" dirty="0">
                <a:solidFill>
                  <a:schemeClr val="accent6">
                    <a:lumMod val="50000"/>
                  </a:schemeClr>
                </a:solidFill>
              </a:rPr>
              <a:t>Silicon Photomultipliers </a:t>
            </a:r>
            <a:r>
              <a:rPr lang="en-GB" dirty="0">
                <a:solidFill>
                  <a:srgbClr val="002060"/>
                </a:solidFill>
              </a:rPr>
              <a:t>(</a:t>
            </a:r>
            <a:r>
              <a:rPr lang="en-GB" dirty="0" err="1">
                <a:solidFill>
                  <a:srgbClr val="FF0000"/>
                </a:solidFill>
              </a:rPr>
              <a:t>SiPMs</a:t>
            </a:r>
            <a:r>
              <a:rPr lang="en-GB" dirty="0">
                <a:solidFill>
                  <a:srgbClr val="002060"/>
                </a:solidFill>
              </a:rPr>
              <a:t>)</a:t>
            </a:r>
          </a:p>
          <a:p>
            <a:pPr marL="285750" indent="-285750">
              <a:buFont typeface="Arial" panose="020B0604020202020204" pitchFamily="34" charset="0"/>
              <a:buChar char="•"/>
            </a:pPr>
            <a:endParaRPr lang="en-GB" dirty="0">
              <a:solidFill>
                <a:srgbClr val="002060"/>
              </a:solidFill>
            </a:endParaRPr>
          </a:p>
        </p:txBody>
      </p:sp>
      <p:sp>
        <p:nvSpPr>
          <p:cNvPr id="5" name="Rectangle 4">
            <a:extLst>
              <a:ext uri="{FF2B5EF4-FFF2-40B4-BE49-F238E27FC236}">
                <a16:creationId xmlns:a16="http://schemas.microsoft.com/office/drawing/2014/main" id="{CC0D7DC0-BF03-1442-A043-2509FE9A2F44}"/>
              </a:ext>
            </a:extLst>
          </p:cNvPr>
          <p:cNvSpPr txBox="1">
            <a:spLocks noChangeArrowheads="1"/>
          </p:cNvSpPr>
          <p:nvPr/>
        </p:nvSpPr>
        <p:spPr bwMode="auto">
          <a:xfrm>
            <a:off x="0" y="101355"/>
            <a:ext cx="12192000" cy="838200"/>
          </a:xfrm>
          <a:prstGeom prst="rect">
            <a:avLst/>
          </a:prstGeom>
          <a:noFill/>
          <a:ln w="9525">
            <a:noFill/>
            <a:miter lim="800000"/>
            <a:headEnd/>
            <a:tailEnd/>
          </a:ln>
          <a:effectLst/>
        </p:spPr>
        <p:txBody>
          <a:bodyPr vert="horz" wrap="square" lIns="92075" tIns="46038" rIns="92075" bIns="46038" numCol="1" anchor="ctr" anchorCtr="0" compatLnSpc="1">
            <a:prstTxWarp prst="textNoShape">
              <a:avLst/>
            </a:prstTxWarp>
          </a:bodyPr>
          <a:lstStyle>
            <a:lvl1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mj-lt"/>
                <a:ea typeface="+mj-ea"/>
                <a:cs typeface="+mj-cs"/>
              </a:defRPr>
            </a:lvl1pPr>
            <a:lvl2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2pPr>
            <a:lvl3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3pPr>
            <a:lvl4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4pPr>
            <a:lvl5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5pPr>
            <a:lvl6pPr marL="4572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6pPr>
            <a:lvl7pPr marL="9144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7pPr>
            <a:lvl8pPr marL="13716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8pPr>
            <a:lvl9pPr marL="18288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9pPr>
          </a:lstStyle>
          <a:p>
            <a:r>
              <a:rPr lang="en-US" kern="0" dirty="0">
                <a:effectLst/>
              </a:rPr>
              <a:t>Outline</a:t>
            </a:r>
          </a:p>
        </p:txBody>
      </p:sp>
    </p:spTree>
    <p:extLst>
      <p:ext uri="{BB962C8B-B14F-4D97-AF65-F5344CB8AC3E}">
        <p14:creationId xmlns:p14="http://schemas.microsoft.com/office/powerpoint/2010/main" val="4200849276"/>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4F812427-EF65-8F40-80E0-60FF12A93C0B}"/>
              </a:ext>
            </a:extLst>
          </p:cNvPr>
          <p:cNvSpPr>
            <a:spLocks noGrp="1"/>
          </p:cNvSpPr>
          <p:nvPr>
            <p:ph type="dt" sz="half" idx="10"/>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fld id="{A52BF309-6B9F-3741-9BDB-9CF9B53810AF}" type="datetime1">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l" defTabSz="914400" rtl="0" eaLnBrk="0" fontAlgn="base" latinLnBrk="0" hangingPunct="0">
                <a:lnSpc>
                  <a:spcPct val="100000"/>
                </a:lnSpc>
                <a:spcBef>
                  <a:spcPct val="0"/>
                </a:spcBef>
                <a:spcAft>
                  <a:spcPct val="0"/>
                </a:spcAft>
                <a:buClrTx/>
                <a:buSzTx/>
                <a:buFontTx/>
                <a:buNone/>
                <a:tabLst/>
                <a:defRPr/>
              </a:pPr>
              <a:t>6/13/25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3" name="Slide Number Placeholder 2">
            <a:extLst>
              <a:ext uri="{FF2B5EF4-FFF2-40B4-BE49-F238E27FC236}">
                <a16:creationId xmlns:a16="http://schemas.microsoft.com/office/drawing/2014/main" id="{CEA449F0-0276-3349-9ADC-5230D8BD6E8E}"/>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4</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6" name="Rectangle 4">
            <a:extLst>
              <a:ext uri="{FF2B5EF4-FFF2-40B4-BE49-F238E27FC236}">
                <a16:creationId xmlns:a16="http://schemas.microsoft.com/office/drawing/2014/main" id="{F9FA65E2-E9D7-9B4D-BBCD-EF14199F0C18}"/>
              </a:ext>
            </a:extLst>
          </p:cNvPr>
          <p:cNvSpPr txBox="1">
            <a:spLocks noChangeArrowheads="1"/>
          </p:cNvSpPr>
          <p:nvPr/>
        </p:nvSpPr>
        <p:spPr bwMode="auto">
          <a:xfrm>
            <a:off x="-17418" y="2188338"/>
            <a:ext cx="12192000" cy="838200"/>
          </a:xfrm>
          <a:prstGeom prst="rect">
            <a:avLst/>
          </a:prstGeom>
          <a:noFill/>
          <a:ln w="9525">
            <a:noFill/>
            <a:miter lim="800000"/>
            <a:headEnd/>
            <a:tailEnd/>
          </a:ln>
          <a:effectLst/>
        </p:spPr>
        <p:txBody>
          <a:bodyPr vert="horz" wrap="square" lIns="92075" tIns="46038" rIns="92075" bIns="46038" numCol="1" anchor="ctr" anchorCtr="0" compatLnSpc="1">
            <a:prstTxWarp prst="textNoShape">
              <a:avLst/>
            </a:prstTxWarp>
          </a:bodyPr>
          <a:lstStyle>
            <a:lvl1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mj-lt"/>
                <a:ea typeface="+mj-ea"/>
                <a:cs typeface="+mj-cs"/>
              </a:defRPr>
            </a:lvl1pPr>
            <a:lvl2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2pPr>
            <a:lvl3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3pPr>
            <a:lvl4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4pPr>
            <a:lvl5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5pPr>
            <a:lvl6pPr marL="4572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6pPr>
            <a:lvl7pPr marL="9144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7pPr>
            <a:lvl8pPr marL="13716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8pPr>
            <a:lvl9pPr marL="18288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9pPr>
          </a:lstStyle>
          <a:p>
            <a:r>
              <a:rPr lang="en-US" kern="0" dirty="0">
                <a:effectLst/>
              </a:rPr>
              <a:t>Time resolution of ‘standard’ silicon sensors</a:t>
            </a:r>
          </a:p>
        </p:txBody>
      </p:sp>
    </p:spTree>
    <p:extLst>
      <p:ext uri="{BB962C8B-B14F-4D97-AF65-F5344CB8AC3E}">
        <p14:creationId xmlns:p14="http://schemas.microsoft.com/office/powerpoint/2010/main" val="1252324813"/>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7D26ABEA-E336-E040-875F-AD20FA340974}"/>
              </a:ext>
            </a:extLst>
          </p:cNvPr>
          <p:cNvSpPr>
            <a:spLocks noGrp="1"/>
          </p:cNvSpPr>
          <p:nvPr>
            <p:ph type="dt" sz="half" idx="10"/>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fld id="{A52BF309-6B9F-3741-9BDB-9CF9B53810AF}" type="datetime1">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l" defTabSz="914400" rtl="0" eaLnBrk="0" fontAlgn="base" latinLnBrk="0" hangingPunct="0">
                <a:lnSpc>
                  <a:spcPct val="100000"/>
                </a:lnSpc>
                <a:spcBef>
                  <a:spcPct val="0"/>
                </a:spcBef>
                <a:spcAft>
                  <a:spcPct val="0"/>
                </a:spcAft>
                <a:buClrTx/>
                <a:buSzTx/>
                <a:buFontTx/>
                <a:buNone/>
                <a:tabLst/>
                <a:defRPr/>
              </a:pPr>
              <a:t>6/13/25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3" name="Slide Number Placeholder 2">
            <a:extLst>
              <a:ext uri="{FF2B5EF4-FFF2-40B4-BE49-F238E27FC236}">
                <a16:creationId xmlns:a16="http://schemas.microsoft.com/office/drawing/2014/main" id="{D659E865-B1CA-6F4E-8121-F3D1C60F9435}"/>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4" name="Text Box 20">
            <a:extLst>
              <a:ext uri="{FF2B5EF4-FFF2-40B4-BE49-F238E27FC236}">
                <a16:creationId xmlns:a16="http://schemas.microsoft.com/office/drawing/2014/main" id="{D14C5C25-A90A-9540-A49A-D36929B0FCB6}"/>
              </a:ext>
            </a:extLst>
          </p:cNvPr>
          <p:cNvSpPr txBox="1">
            <a:spLocks noChangeArrowheads="1"/>
          </p:cNvSpPr>
          <p:nvPr/>
        </p:nvSpPr>
        <p:spPr bwMode="auto">
          <a:xfrm>
            <a:off x="0" y="1"/>
            <a:ext cx="12174582" cy="523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defRPr/>
            </a:pPr>
            <a:r>
              <a:rPr kumimoji="0" lang="en-US" altLang="en-US" sz="2800" b="1" i="0" u="none" strike="noStrike" kern="1200" cap="none" spc="0" normalizeH="0" baseline="0" noProof="0" dirty="0">
                <a:ln>
                  <a:noFill/>
                </a:ln>
                <a:solidFill>
                  <a:srgbClr val="FF0000"/>
                </a:solidFill>
                <a:effectLst/>
                <a:uLnTx/>
                <a:uFillTx/>
                <a:latin typeface="Arial" panose="020B0604020202020204" pitchFamily="34" charset="0"/>
                <a:ea typeface="+mn-ea"/>
                <a:cs typeface="+mn-cs"/>
              </a:rPr>
              <a:t>Intrinsic time resolution of a ‘large’ silicon pad detector</a:t>
            </a:r>
          </a:p>
        </p:txBody>
      </p:sp>
      <p:sp>
        <p:nvSpPr>
          <p:cNvPr id="5" name="Rectangle 4">
            <a:extLst>
              <a:ext uri="{FF2B5EF4-FFF2-40B4-BE49-F238E27FC236}">
                <a16:creationId xmlns:a16="http://schemas.microsoft.com/office/drawing/2014/main" id="{0A486639-E87B-2345-895F-613BAAD94887}"/>
              </a:ext>
            </a:extLst>
          </p:cNvPr>
          <p:cNvSpPr/>
          <p:nvPr/>
        </p:nvSpPr>
        <p:spPr bwMode="auto">
          <a:xfrm>
            <a:off x="777931" y="1039045"/>
            <a:ext cx="4140199" cy="1181100"/>
          </a:xfrm>
          <a:prstGeom prst="rect">
            <a:avLst/>
          </a:prstGeom>
          <a:solidFill>
            <a:srgbClr val="FFFF00"/>
          </a:solidFill>
          <a:ln>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1" fontAlgn="base" latinLnBrk="0" hangingPunct="1">
              <a:lnSpc>
                <a:spcPct val="100000"/>
              </a:lnSpc>
              <a:spcBef>
                <a:spcPct val="0"/>
              </a:spcBef>
              <a:spcAft>
                <a:spcPct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Calibri"/>
              <a:ea typeface="+mn-ea"/>
              <a:cs typeface="+mn-cs"/>
            </a:endParaRPr>
          </a:p>
        </p:txBody>
      </p:sp>
      <p:sp>
        <p:nvSpPr>
          <p:cNvPr id="6" name="Rectangle 5">
            <a:extLst>
              <a:ext uri="{FF2B5EF4-FFF2-40B4-BE49-F238E27FC236}">
                <a16:creationId xmlns:a16="http://schemas.microsoft.com/office/drawing/2014/main" id="{02F06AA8-A3F9-DF4D-9592-C0260FEEBE83}"/>
              </a:ext>
            </a:extLst>
          </p:cNvPr>
          <p:cNvSpPr/>
          <p:nvPr/>
        </p:nvSpPr>
        <p:spPr bwMode="auto">
          <a:xfrm>
            <a:off x="798952" y="2235363"/>
            <a:ext cx="4140199" cy="117475"/>
          </a:xfrm>
          <a:prstGeom prst="rect">
            <a:avLst/>
          </a:prstGeom>
          <a:solidFill>
            <a:srgbClr val="002060"/>
          </a:solidFill>
          <a:ln>
            <a:solidFill>
              <a:srgbClr val="00206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1" fontAlgn="base" latinLnBrk="0" hangingPunct="1">
              <a:lnSpc>
                <a:spcPct val="100000"/>
              </a:lnSpc>
              <a:spcBef>
                <a:spcPct val="0"/>
              </a:spcBef>
              <a:spcAft>
                <a:spcPct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sp>
        <p:nvSpPr>
          <p:cNvPr id="7" name="Rectangle 6">
            <a:extLst>
              <a:ext uri="{FF2B5EF4-FFF2-40B4-BE49-F238E27FC236}">
                <a16:creationId xmlns:a16="http://schemas.microsoft.com/office/drawing/2014/main" id="{A7263C2A-9875-A240-995E-314220AC1F1D}"/>
              </a:ext>
            </a:extLst>
          </p:cNvPr>
          <p:cNvSpPr/>
          <p:nvPr/>
        </p:nvSpPr>
        <p:spPr bwMode="auto">
          <a:xfrm>
            <a:off x="767421" y="906353"/>
            <a:ext cx="4140199" cy="117475"/>
          </a:xfrm>
          <a:prstGeom prst="rect">
            <a:avLst/>
          </a:prstGeom>
          <a:solidFill>
            <a:srgbClr val="FF0000"/>
          </a:solid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1" fontAlgn="base" latinLnBrk="0" hangingPunct="1">
              <a:lnSpc>
                <a:spcPct val="100000"/>
              </a:lnSpc>
              <a:spcBef>
                <a:spcPct val="0"/>
              </a:spcBef>
              <a:spcAft>
                <a:spcPct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sp>
        <p:nvSpPr>
          <p:cNvPr id="8" name="TextBox 6">
            <a:extLst>
              <a:ext uri="{FF2B5EF4-FFF2-40B4-BE49-F238E27FC236}">
                <a16:creationId xmlns:a16="http://schemas.microsoft.com/office/drawing/2014/main" id="{BB6D536D-17B9-8549-98BA-FEEC86CA038C}"/>
              </a:ext>
            </a:extLst>
          </p:cNvPr>
          <p:cNvSpPr txBox="1">
            <a:spLocks noChangeArrowheads="1"/>
          </p:cNvSpPr>
          <p:nvPr/>
        </p:nvSpPr>
        <p:spPr bwMode="auto">
          <a:xfrm>
            <a:off x="5051894" y="708822"/>
            <a:ext cx="460382" cy="175432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800" b="1" i="0" u="none" strike="noStrike" kern="1200" cap="none" spc="0" normalizeH="0" baseline="0" noProof="0" dirty="0">
                <a:ln>
                  <a:noFill/>
                </a:ln>
                <a:solidFill>
                  <a:srgbClr val="FF0000"/>
                </a:solidFill>
                <a:effectLst/>
                <a:uLnTx/>
                <a:uFillTx/>
                <a:latin typeface="Arial" panose="020B0604020202020204" pitchFamily="34" charset="0"/>
                <a:ea typeface="+mn-ea"/>
                <a:cs typeface="+mn-cs"/>
              </a:rPr>
              <a:t>n+</a:t>
            </a:r>
          </a:p>
          <a:p>
            <a:pPr marL="0" marR="0" lvl="0" indent="0" algn="l" defTabSz="914400" rtl="0" eaLnBrk="1" fontAlgn="base" latinLnBrk="0" hangingPunct="1">
              <a:lnSpc>
                <a:spcPct val="100000"/>
              </a:lnSpc>
              <a:spcBef>
                <a:spcPct val="0"/>
              </a:spcBef>
              <a:spcAft>
                <a:spcPct val="0"/>
              </a:spcAft>
              <a:buClrTx/>
              <a:buSzTx/>
              <a:buFontTx/>
              <a:buNone/>
              <a:tabLst/>
              <a:defRPr/>
            </a:pPr>
            <a:endParaRPr kumimoji="0" lang="en-US" altLang="en-US" sz="1800" b="1" i="0" u="none" strike="noStrike" kern="1200" cap="none" spc="0" normalizeH="0" baseline="0" noProof="0" dirty="0">
              <a:ln>
                <a:noFill/>
              </a:ln>
              <a:solidFill>
                <a:prstClr val="black"/>
              </a:solidFill>
              <a:effectLst/>
              <a:uLnTx/>
              <a:uFillTx/>
              <a:latin typeface="Arial" panose="020B0604020202020204" pitchFamily="34" charset="0"/>
              <a:ea typeface="+mn-ea"/>
              <a:cs typeface="+mn-cs"/>
            </a:endParaRPr>
          </a:p>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800" b="1" i="0" u="none" strike="noStrike" kern="1200" cap="none" spc="0" normalizeH="0" baseline="0" noProof="0" dirty="0">
                <a:ln>
                  <a:noFill/>
                </a:ln>
                <a:solidFill>
                  <a:srgbClr val="FFCC00"/>
                </a:solidFill>
                <a:effectLst/>
                <a:uLnTx/>
                <a:uFillTx/>
                <a:latin typeface="Arial" panose="020B0604020202020204" pitchFamily="34" charset="0"/>
                <a:ea typeface="+mn-ea"/>
                <a:cs typeface="+mn-cs"/>
              </a:rPr>
              <a:t>n-</a:t>
            </a:r>
          </a:p>
          <a:p>
            <a:pPr marL="0" marR="0" lvl="0" indent="0" algn="l" defTabSz="914400" rtl="0" eaLnBrk="1" fontAlgn="base" latinLnBrk="0" hangingPunct="1">
              <a:lnSpc>
                <a:spcPct val="100000"/>
              </a:lnSpc>
              <a:spcBef>
                <a:spcPct val="0"/>
              </a:spcBef>
              <a:spcAft>
                <a:spcPct val="0"/>
              </a:spcAft>
              <a:buClrTx/>
              <a:buSzTx/>
              <a:buFontTx/>
              <a:buNone/>
              <a:tabLst/>
              <a:defRPr/>
            </a:pPr>
            <a:endParaRPr kumimoji="0" lang="en-US" altLang="en-US" sz="1800" b="1" i="0" u="none" strike="noStrike" kern="1200" cap="none" spc="0" normalizeH="0" baseline="0" noProof="0" dirty="0">
              <a:ln>
                <a:noFill/>
              </a:ln>
              <a:solidFill>
                <a:srgbClr val="FFCC00"/>
              </a:solidFill>
              <a:effectLst/>
              <a:uLnTx/>
              <a:uFillTx/>
              <a:latin typeface="Arial" panose="020B0604020202020204" pitchFamily="34" charset="0"/>
              <a:ea typeface="+mn-ea"/>
              <a:cs typeface="+mn-cs"/>
            </a:endParaRPr>
          </a:p>
          <a:p>
            <a:pPr marL="0" marR="0" lvl="0" indent="0" algn="l" defTabSz="914400" rtl="0" eaLnBrk="1" fontAlgn="base" latinLnBrk="0" hangingPunct="1">
              <a:lnSpc>
                <a:spcPct val="100000"/>
              </a:lnSpc>
              <a:spcBef>
                <a:spcPct val="0"/>
              </a:spcBef>
              <a:spcAft>
                <a:spcPct val="0"/>
              </a:spcAft>
              <a:buClrTx/>
              <a:buSzTx/>
              <a:buFontTx/>
              <a:buNone/>
              <a:tabLst/>
              <a:defRPr/>
            </a:pPr>
            <a:endParaRPr kumimoji="0" lang="en-US" altLang="en-US" sz="1800" b="1" i="0" u="none" strike="noStrike" kern="1200" cap="none" spc="0" normalizeH="0" baseline="0" noProof="0" dirty="0">
              <a:ln>
                <a:noFill/>
              </a:ln>
              <a:solidFill>
                <a:srgbClr val="FFCC00"/>
              </a:solidFill>
              <a:effectLst/>
              <a:uLnTx/>
              <a:uFillTx/>
              <a:latin typeface="Arial" panose="020B0604020202020204" pitchFamily="34" charset="0"/>
              <a:ea typeface="+mn-ea"/>
              <a:cs typeface="+mn-cs"/>
            </a:endParaRPr>
          </a:p>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800" b="1" i="0" u="none" strike="noStrike" kern="1200" cap="none" spc="0" normalizeH="0" baseline="0" noProof="0" dirty="0">
                <a:ln>
                  <a:noFill/>
                </a:ln>
                <a:solidFill>
                  <a:srgbClr val="002060"/>
                </a:solidFill>
                <a:effectLst/>
                <a:uLnTx/>
                <a:uFillTx/>
                <a:latin typeface="Arial" panose="020B0604020202020204" pitchFamily="34" charset="0"/>
                <a:ea typeface="+mn-ea"/>
                <a:cs typeface="+mn-cs"/>
              </a:rPr>
              <a:t>p+</a:t>
            </a:r>
          </a:p>
        </p:txBody>
      </p:sp>
      <p:sp>
        <p:nvSpPr>
          <p:cNvPr id="9" name="TextBox 7">
            <a:extLst>
              <a:ext uri="{FF2B5EF4-FFF2-40B4-BE49-F238E27FC236}">
                <a16:creationId xmlns:a16="http://schemas.microsoft.com/office/drawing/2014/main" id="{B648D250-EF38-AD44-8D84-6588FE86C1AC}"/>
              </a:ext>
            </a:extLst>
          </p:cNvPr>
          <p:cNvSpPr txBox="1">
            <a:spLocks noChangeArrowheads="1"/>
          </p:cNvSpPr>
          <p:nvPr/>
        </p:nvSpPr>
        <p:spPr bwMode="auto">
          <a:xfrm>
            <a:off x="997513" y="2375337"/>
            <a:ext cx="415498"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800" b="1" i="0" u="none" strike="noStrike" kern="1200" cap="none" spc="0" normalizeH="0" baseline="0" noProof="0" dirty="0">
                <a:ln>
                  <a:noFill/>
                </a:ln>
                <a:solidFill>
                  <a:prstClr val="black"/>
                </a:solidFill>
                <a:effectLst/>
                <a:uLnTx/>
                <a:uFillTx/>
                <a:latin typeface="Arial" panose="020B0604020202020204" pitchFamily="34" charset="0"/>
                <a:ea typeface="+mn-ea"/>
                <a:cs typeface="+mn-cs"/>
              </a:rPr>
              <a:t>-V</a:t>
            </a:r>
          </a:p>
        </p:txBody>
      </p:sp>
      <p:cxnSp>
        <p:nvCxnSpPr>
          <p:cNvPr id="10" name="Straight Arrow Connector 9">
            <a:extLst>
              <a:ext uri="{FF2B5EF4-FFF2-40B4-BE49-F238E27FC236}">
                <a16:creationId xmlns:a16="http://schemas.microsoft.com/office/drawing/2014/main" id="{0A9DF4F1-8B0A-0949-863E-F931AF966791}"/>
              </a:ext>
            </a:extLst>
          </p:cNvPr>
          <p:cNvCxnSpPr/>
          <p:nvPr/>
        </p:nvCxnSpPr>
        <p:spPr bwMode="auto">
          <a:xfrm rot="5400000">
            <a:off x="564412" y="1628801"/>
            <a:ext cx="1181100" cy="1588"/>
          </a:xfrm>
          <a:prstGeom prst="straightConnector1">
            <a:avLst/>
          </a:prstGeom>
          <a:ln>
            <a:headEnd type="arrow"/>
            <a:tailEnd type="arrow"/>
          </a:ln>
        </p:spPr>
        <p:style>
          <a:lnRef idx="1">
            <a:schemeClr val="dk1"/>
          </a:lnRef>
          <a:fillRef idx="0">
            <a:schemeClr val="dk1"/>
          </a:fillRef>
          <a:effectRef idx="0">
            <a:schemeClr val="dk1"/>
          </a:effectRef>
          <a:fontRef idx="minor">
            <a:schemeClr val="tx1"/>
          </a:fontRef>
        </p:style>
      </p:cxnSp>
      <p:sp>
        <p:nvSpPr>
          <p:cNvPr id="11" name="TextBox 21">
            <a:extLst>
              <a:ext uri="{FF2B5EF4-FFF2-40B4-BE49-F238E27FC236}">
                <a16:creationId xmlns:a16="http://schemas.microsoft.com/office/drawing/2014/main" id="{C7929B02-D04B-1641-8699-B33DD9A98697}"/>
              </a:ext>
            </a:extLst>
          </p:cNvPr>
          <p:cNvSpPr txBox="1">
            <a:spLocks noChangeArrowheads="1"/>
          </p:cNvSpPr>
          <p:nvPr/>
        </p:nvSpPr>
        <p:spPr bwMode="auto">
          <a:xfrm>
            <a:off x="1217563" y="1452460"/>
            <a:ext cx="32573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800" b="1" i="0" u="none" strike="noStrike" kern="1200" cap="none" spc="0" normalizeH="0" baseline="0" noProof="0">
                <a:ln>
                  <a:noFill/>
                </a:ln>
                <a:solidFill>
                  <a:prstClr val="black"/>
                </a:solidFill>
                <a:effectLst/>
                <a:uLnTx/>
                <a:uFillTx/>
                <a:latin typeface="Arial" panose="020B0604020202020204" pitchFamily="34" charset="0"/>
                <a:ea typeface="+mn-ea"/>
                <a:cs typeface="+mn-cs"/>
              </a:rPr>
              <a:t>d</a:t>
            </a:r>
          </a:p>
        </p:txBody>
      </p:sp>
      <p:sp>
        <p:nvSpPr>
          <p:cNvPr id="12" name="TextBox 35">
            <a:extLst>
              <a:ext uri="{FF2B5EF4-FFF2-40B4-BE49-F238E27FC236}">
                <a16:creationId xmlns:a16="http://schemas.microsoft.com/office/drawing/2014/main" id="{4ECD96B1-1892-7843-B42F-867E659038D4}"/>
              </a:ext>
            </a:extLst>
          </p:cNvPr>
          <p:cNvSpPr txBox="1">
            <a:spLocks noChangeArrowheads="1"/>
          </p:cNvSpPr>
          <p:nvPr/>
        </p:nvSpPr>
        <p:spPr bwMode="auto">
          <a:xfrm>
            <a:off x="1839826" y="1584348"/>
            <a:ext cx="651140" cy="30777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400" b="1" i="0" u="none" strike="noStrike" kern="1200" cap="none" spc="0" normalizeH="0" baseline="0" noProof="0" dirty="0">
                <a:ln>
                  <a:noFill/>
                </a:ln>
                <a:solidFill>
                  <a:prstClr val="black"/>
                </a:solidFill>
                <a:effectLst/>
                <a:uLnTx/>
                <a:uFillTx/>
                <a:latin typeface="Arial" panose="020B0604020202020204" pitchFamily="34" charset="0"/>
                <a:ea typeface="+mn-ea"/>
                <a:cs typeface="+mn-cs"/>
              </a:rPr>
              <a:t>holes</a:t>
            </a:r>
            <a:endParaRPr kumimoji="0" lang="en-US" altLang="en-US" sz="1400" b="1" i="0" u="none" strike="noStrike" kern="1200" cap="none" spc="0" normalizeH="0" baseline="-25000" noProof="0" dirty="0">
              <a:ln>
                <a:noFill/>
              </a:ln>
              <a:solidFill>
                <a:prstClr val="black"/>
              </a:solidFill>
              <a:effectLst/>
              <a:uLnTx/>
              <a:uFillTx/>
              <a:latin typeface="Arial" panose="020B0604020202020204" pitchFamily="34" charset="0"/>
              <a:ea typeface="+mn-ea"/>
              <a:cs typeface="+mn-cs"/>
            </a:endParaRPr>
          </a:p>
        </p:txBody>
      </p:sp>
      <p:sp>
        <p:nvSpPr>
          <p:cNvPr id="13" name="TextBox 36">
            <a:extLst>
              <a:ext uri="{FF2B5EF4-FFF2-40B4-BE49-F238E27FC236}">
                <a16:creationId xmlns:a16="http://schemas.microsoft.com/office/drawing/2014/main" id="{A9028DE6-9B14-2840-AE0F-459639449B57}"/>
              </a:ext>
            </a:extLst>
          </p:cNvPr>
          <p:cNvSpPr txBox="1">
            <a:spLocks noChangeArrowheads="1"/>
          </p:cNvSpPr>
          <p:nvPr/>
        </p:nvSpPr>
        <p:spPr bwMode="auto">
          <a:xfrm>
            <a:off x="2888357" y="1254374"/>
            <a:ext cx="979755" cy="30777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400" b="1" i="0" u="none" strike="noStrike" kern="1200" cap="none" spc="0" normalizeH="0" baseline="0" noProof="0" dirty="0">
                <a:ln>
                  <a:noFill/>
                </a:ln>
                <a:solidFill>
                  <a:prstClr val="black"/>
                </a:solidFill>
                <a:effectLst/>
                <a:uLnTx/>
                <a:uFillTx/>
                <a:latin typeface="Arial" panose="020B0604020202020204" pitchFamily="34" charset="0"/>
                <a:ea typeface="+mn-ea"/>
                <a:cs typeface="+mn-cs"/>
              </a:rPr>
              <a:t>electrons</a:t>
            </a:r>
            <a:endParaRPr kumimoji="0" lang="en-US" altLang="en-US" sz="1400" b="1" i="0" u="none" strike="noStrike" kern="1200" cap="none" spc="0" normalizeH="0" baseline="-25000" noProof="0" dirty="0">
              <a:ln>
                <a:noFill/>
              </a:ln>
              <a:solidFill>
                <a:prstClr val="black"/>
              </a:solidFill>
              <a:effectLst/>
              <a:uLnTx/>
              <a:uFillTx/>
              <a:latin typeface="Arial" panose="020B0604020202020204" pitchFamily="34" charset="0"/>
              <a:ea typeface="+mn-ea"/>
              <a:cs typeface="+mn-cs"/>
            </a:endParaRPr>
          </a:p>
        </p:txBody>
      </p:sp>
      <p:cxnSp>
        <p:nvCxnSpPr>
          <p:cNvPr id="14" name="Straight Arrow Connector 13">
            <a:extLst>
              <a:ext uri="{FF2B5EF4-FFF2-40B4-BE49-F238E27FC236}">
                <a16:creationId xmlns:a16="http://schemas.microsoft.com/office/drawing/2014/main" id="{0736B749-EC46-0549-B7FE-B615524BD65B}"/>
              </a:ext>
            </a:extLst>
          </p:cNvPr>
          <p:cNvCxnSpPr>
            <a:cxnSpLocks/>
          </p:cNvCxnSpPr>
          <p:nvPr/>
        </p:nvCxnSpPr>
        <p:spPr bwMode="auto">
          <a:xfrm flipV="1">
            <a:off x="517307" y="1069864"/>
            <a:ext cx="0" cy="1084754"/>
          </a:xfrm>
          <a:prstGeom prst="straightConnector1">
            <a:avLst/>
          </a:prstGeom>
          <a:ln>
            <a:tailEnd type="arrow"/>
          </a:ln>
        </p:spPr>
        <p:style>
          <a:lnRef idx="1">
            <a:schemeClr val="dk1"/>
          </a:lnRef>
          <a:fillRef idx="0">
            <a:schemeClr val="dk1"/>
          </a:fillRef>
          <a:effectRef idx="0">
            <a:schemeClr val="dk1"/>
          </a:effectRef>
          <a:fontRef idx="minor">
            <a:schemeClr val="tx1"/>
          </a:fontRef>
        </p:style>
      </p:cxnSp>
      <p:sp>
        <p:nvSpPr>
          <p:cNvPr id="15" name="TextBox 47">
            <a:extLst>
              <a:ext uri="{FF2B5EF4-FFF2-40B4-BE49-F238E27FC236}">
                <a16:creationId xmlns:a16="http://schemas.microsoft.com/office/drawing/2014/main" id="{1A35C07C-94F3-3E4F-B0F6-789735373595}"/>
              </a:ext>
            </a:extLst>
          </p:cNvPr>
          <p:cNvSpPr txBox="1">
            <a:spLocks noChangeArrowheads="1"/>
          </p:cNvSpPr>
          <p:nvPr/>
        </p:nvSpPr>
        <p:spPr bwMode="auto">
          <a:xfrm>
            <a:off x="144518" y="1334473"/>
            <a:ext cx="312906"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800" b="1" i="0" u="none" strike="noStrike" kern="1200" cap="none" spc="0" normalizeH="0" baseline="0" noProof="0">
                <a:ln>
                  <a:noFill/>
                </a:ln>
                <a:solidFill>
                  <a:prstClr val="black"/>
                </a:solidFill>
                <a:effectLst/>
                <a:uLnTx/>
                <a:uFillTx/>
                <a:latin typeface="Arial" panose="020B0604020202020204" pitchFamily="34" charset="0"/>
                <a:ea typeface="+mn-ea"/>
                <a:cs typeface="+mn-cs"/>
              </a:rPr>
              <a:t>x</a:t>
            </a:r>
            <a:endParaRPr kumimoji="0" lang="en-US" altLang="en-US" sz="1800" b="1" i="0" u="none" strike="noStrike" kern="1200" cap="none" spc="0" normalizeH="0" baseline="-25000" noProof="0">
              <a:ln>
                <a:noFill/>
              </a:ln>
              <a:solidFill>
                <a:prstClr val="black"/>
              </a:solidFill>
              <a:effectLst/>
              <a:uLnTx/>
              <a:uFillTx/>
              <a:latin typeface="Arial" panose="020B0604020202020204" pitchFamily="34" charset="0"/>
              <a:ea typeface="+mn-ea"/>
              <a:cs typeface="+mn-cs"/>
            </a:endParaRPr>
          </a:p>
        </p:txBody>
      </p:sp>
      <p:cxnSp>
        <p:nvCxnSpPr>
          <p:cNvPr id="16" name="Straight Arrow Connector 15">
            <a:extLst>
              <a:ext uri="{FF2B5EF4-FFF2-40B4-BE49-F238E27FC236}">
                <a16:creationId xmlns:a16="http://schemas.microsoft.com/office/drawing/2014/main" id="{27D7759F-7EA1-964E-BBD1-FA9C9E7F65E6}"/>
              </a:ext>
            </a:extLst>
          </p:cNvPr>
          <p:cNvCxnSpPr>
            <a:cxnSpLocks/>
          </p:cNvCxnSpPr>
          <p:nvPr/>
        </p:nvCxnSpPr>
        <p:spPr bwMode="auto">
          <a:xfrm flipV="1">
            <a:off x="5586523" y="924907"/>
            <a:ext cx="0" cy="1355835"/>
          </a:xfrm>
          <a:prstGeom prst="straightConnector1">
            <a:avLst/>
          </a:prstGeom>
          <a:ln>
            <a:tailEnd type="arrow"/>
          </a:ln>
        </p:spPr>
        <p:style>
          <a:lnRef idx="1">
            <a:schemeClr val="dk1"/>
          </a:lnRef>
          <a:fillRef idx="0">
            <a:schemeClr val="dk1"/>
          </a:fillRef>
          <a:effectRef idx="0">
            <a:schemeClr val="dk1"/>
          </a:effectRef>
          <a:fontRef idx="minor">
            <a:schemeClr val="tx1"/>
          </a:fontRef>
        </p:style>
      </p:cxnSp>
      <p:sp>
        <p:nvSpPr>
          <p:cNvPr id="17" name="TextBox 51">
            <a:extLst>
              <a:ext uri="{FF2B5EF4-FFF2-40B4-BE49-F238E27FC236}">
                <a16:creationId xmlns:a16="http://schemas.microsoft.com/office/drawing/2014/main" id="{D8184C50-2EBA-9F4C-9A76-E3AD3F48889A}"/>
              </a:ext>
            </a:extLst>
          </p:cNvPr>
          <p:cNvSpPr txBox="1">
            <a:spLocks noChangeArrowheads="1"/>
          </p:cNvSpPr>
          <p:nvPr/>
        </p:nvSpPr>
        <p:spPr bwMode="auto">
          <a:xfrm>
            <a:off x="5707820" y="1481957"/>
            <a:ext cx="338554"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800" b="1" i="0" u="none" strike="noStrike" kern="1200" cap="none" spc="0" normalizeH="0" baseline="0" noProof="0">
                <a:ln>
                  <a:noFill/>
                </a:ln>
                <a:solidFill>
                  <a:prstClr val="black"/>
                </a:solidFill>
                <a:effectLst/>
                <a:uLnTx/>
                <a:uFillTx/>
                <a:latin typeface="Arial" panose="020B0604020202020204" pitchFamily="34" charset="0"/>
                <a:ea typeface="+mn-ea"/>
                <a:cs typeface="+mn-cs"/>
              </a:rPr>
              <a:t>E</a:t>
            </a:r>
            <a:endParaRPr kumimoji="0" lang="en-US" altLang="en-US" sz="1800" b="1" i="0" u="none" strike="noStrike" kern="1200" cap="none" spc="0" normalizeH="0" baseline="-25000" noProof="0">
              <a:ln>
                <a:noFill/>
              </a:ln>
              <a:solidFill>
                <a:prstClr val="black"/>
              </a:solidFill>
              <a:effectLst/>
              <a:uLnTx/>
              <a:uFillTx/>
              <a:latin typeface="Arial" panose="020B0604020202020204" pitchFamily="34" charset="0"/>
              <a:ea typeface="+mn-ea"/>
              <a:cs typeface="+mn-cs"/>
            </a:endParaRPr>
          </a:p>
        </p:txBody>
      </p:sp>
      <p:grpSp>
        <p:nvGrpSpPr>
          <p:cNvPr id="18" name="Group 17">
            <a:extLst>
              <a:ext uri="{FF2B5EF4-FFF2-40B4-BE49-F238E27FC236}">
                <a16:creationId xmlns:a16="http://schemas.microsoft.com/office/drawing/2014/main" id="{3F4DF0E3-52D0-7D4D-B166-C6BA1614551B}"/>
              </a:ext>
            </a:extLst>
          </p:cNvPr>
          <p:cNvGrpSpPr/>
          <p:nvPr/>
        </p:nvGrpSpPr>
        <p:grpSpPr>
          <a:xfrm rot="10800000">
            <a:off x="2135245" y="608672"/>
            <a:ext cx="314325" cy="287337"/>
            <a:chOff x="7821338" y="514082"/>
            <a:chExt cx="314325" cy="287337"/>
          </a:xfrm>
        </p:grpSpPr>
        <p:cxnSp>
          <p:nvCxnSpPr>
            <p:cNvPr id="19" name="Straight Connector 18">
              <a:extLst>
                <a:ext uri="{FF2B5EF4-FFF2-40B4-BE49-F238E27FC236}">
                  <a16:creationId xmlns:a16="http://schemas.microsoft.com/office/drawing/2014/main" id="{DFDCA09B-28DC-1F41-821D-E8D45AD938EE}"/>
                </a:ext>
              </a:extLst>
            </p:cNvPr>
            <p:cNvCxnSpPr/>
            <p:nvPr/>
          </p:nvCxnSpPr>
          <p:spPr bwMode="auto">
            <a:xfrm rot="5400000">
              <a:off x="7881663" y="602982"/>
              <a:ext cx="177800" cy="0"/>
            </a:xfrm>
            <a:prstGeom prst="line">
              <a:avLst/>
            </a:prstGeom>
          </p:spPr>
          <p:style>
            <a:lnRef idx="2">
              <a:schemeClr val="dk1"/>
            </a:lnRef>
            <a:fillRef idx="0">
              <a:schemeClr val="dk1"/>
            </a:fillRef>
            <a:effectRef idx="1">
              <a:schemeClr val="dk1"/>
            </a:effectRef>
            <a:fontRef idx="minor">
              <a:schemeClr val="tx1"/>
            </a:fontRef>
          </p:style>
        </p:cxnSp>
        <p:cxnSp>
          <p:nvCxnSpPr>
            <p:cNvPr id="20" name="Straight Connector 19">
              <a:extLst>
                <a:ext uri="{FF2B5EF4-FFF2-40B4-BE49-F238E27FC236}">
                  <a16:creationId xmlns:a16="http://schemas.microsoft.com/office/drawing/2014/main" id="{43001DA7-E7ED-604C-BE95-A79FFEBC6765}"/>
                </a:ext>
              </a:extLst>
            </p:cNvPr>
            <p:cNvCxnSpPr/>
            <p:nvPr/>
          </p:nvCxnSpPr>
          <p:spPr bwMode="auto">
            <a:xfrm rot="10800000">
              <a:off x="7821338" y="690294"/>
              <a:ext cx="314325" cy="1588"/>
            </a:xfrm>
            <a:prstGeom prst="line">
              <a:avLst/>
            </a:prstGeom>
          </p:spPr>
          <p:style>
            <a:lnRef idx="2">
              <a:schemeClr val="dk1"/>
            </a:lnRef>
            <a:fillRef idx="0">
              <a:schemeClr val="dk1"/>
            </a:fillRef>
            <a:effectRef idx="1">
              <a:schemeClr val="dk1"/>
            </a:effectRef>
            <a:fontRef idx="minor">
              <a:schemeClr val="tx1"/>
            </a:fontRef>
          </p:style>
        </p:cxnSp>
        <p:cxnSp>
          <p:nvCxnSpPr>
            <p:cNvPr id="21" name="Straight Connector 20">
              <a:extLst>
                <a:ext uri="{FF2B5EF4-FFF2-40B4-BE49-F238E27FC236}">
                  <a16:creationId xmlns:a16="http://schemas.microsoft.com/office/drawing/2014/main" id="{3ACC85A4-1CE1-AB41-B649-7B2EF88A7A8C}"/>
                </a:ext>
              </a:extLst>
            </p:cNvPr>
            <p:cNvCxnSpPr/>
            <p:nvPr/>
          </p:nvCxnSpPr>
          <p:spPr bwMode="auto">
            <a:xfrm rot="10800000">
              <a:off x="7907063" y="742682"/>
              <a:ext cx="149225" cy="1587"/>
            </a:xfrm>
            <a:prstGeom prst="line">
              <a:avLst/>
            </a:prstGeom>
          </p:spPr>
          <p:style>
            <a:lnRef idx="2">
              <a:schemeClr val="dk1"/>
            </a:lnRef>
            <a:fillRef idx="0">
              <a:schemeClr val="dk1"/>
            </a:fillRef>
            <a:effectRef idx="1">
              <a:schemeClr val="dk1"/>
            </a:effectRef>
            <a:fontRef idx="minor">
              <a:schemeClr val="tx1"/>
            </a:fontRef>
          </p:style>
        </p:cxnSp>
        <p:cxnSp>
          <p:nvCxnSpPr>
            <p:cNvPr id="22" name="Straight Connector 21">
              <a:extLst>
                <a:ext uri="{FF2B5EF4-FFF2-40B4-BE49-F238E27FC236}">
                  <a16:creationId xmlns:a16="http://schemas.microsoft.com/office/drawing/2014/main" id="{EFAD1811-F4F2-3E44-B9D1-4AB7524C7EE8}"/>
                </a:ext>
              </a:extLst>
            </p:cNvPr>
            <p:cNvCxnSpPr/>
            <p:nvPr/>
          </p:nvCxnSpPr>
          <p:spPr bwMode="auto">
            <a:xfrm rot="10800000">
              <a:off x="7954688" y="801419"/>
              <a:ext cx="63500" cy="0"/>
            </a:xfrm>
            <a:prstGeom prst="line">
              <a:avLst/>
            </a:prstGeom>
          </p:spPr>
          <p:style>
            <a:lnRef idx="2">
              <a:schemeClr val="dk1"/>
            </a:lnRef>
            <a:fillRef idx="0">
              <a:schemeClr val="dk1"/>
            </a:fillRef>
            <a:effectRef idx="1">
              <a:schemeClr val="dk1"/>
            </a:effectRef>
            <a:fontRef idx="minor">
              <a:schemeClr val="tx1"/>
            </a:fontRef>
          </p:style>
        </p:cxnSp>
      </p:grpSp>
      <p:sp>
        <p:nvSpPr>
          <p:cNvPr id="23" name="Line 70">
            <a:extLst>
              <a:ext uri="{FF2B5EF4-FFF2-40B4-BE49-F238E27FC236}">
                <a16:creationId xmlns:a16="http://schemas.microsoft.com/office/drawing/2014/main" id="{F03FCB61-BD0B-A940-978F-80D99516C561}"/>
              </a:ext>
            </a:extLst>
          </p:cNvPr>
          <p:cNvSpPr>
            <a:spLocks noChangeShapeType="1"/>
          </p:cNvSpPr>
          <p:nvPr/>
        </p:nvSpPr>
        <p:spPr bwMode="auto">
          <a:xfrm flipV="1">
            <a:off x="2879854" y="1261245"/>
            <a:ext cx="0" cy="288000"/>
          </a:xfrm>
          <a:prstGeom prst="line">
            <a:avLst/>
          </a:prstGeom>
          <a:noFill/>
          <a:ln w="25400">
            <a:solidFill>
              <a:schemeClr val="tx1"/>
            </a:solidFill>
            <a:round/>
            <a:headEnd/>
            <a:tailEnd type="triangle" w="med" len="med"/>
          </a:ln>
          <a:extLst>
            <a:ext uri="{909E8E84-426E-40DD-AFC4-6F175D3DCCD1}">
              <a14:hiddenFill xmlns:a14="http://schemas.microsoft.com/office/drawing/2010/main">
                <a:noFill/>
              </a14:hiddenFill>
            </a:ext>
          </a:extLst>
        </p:spPr>
        <p:txBody>
          <a:bodyPr lIns="92075" tIns="46038" rIns="92075" bIns="46038"/>
          <a:lstStyle/>
          <a:p>
            <a:pPr marL="0" marR="0" lvl="0" indent="0" algn="l" defTabSz="914400" rtl="0" eaLnBrk="1" fontAlgn="base" latinLnBrk="0" hangingPunct="1">
              <a:lnSpc>
                <a:spcPct val="100000"/>
              </a:lnSpc>
              <a:spcBef>
                <a:spcPct val="0"/>
              </a:spcBef>
              <a:spcAft>
                <a:spcPct val="0"/>
              </a:spcAft>
              <a:buClrTx/>
              <a:buSzTx/>
              <a:buFontTx/>
              <a:buNone/>
              <a:tabLst/>
              <a:defRPr/>
            </a:pPr>
            <a:endParaRPr kumimoji="0" lang="en-GB" sz="1800" b="0" i="0" u="none" strike="noStrike" kern="1200" cap="none" spc="0" normalizeH="0" baseline="0" noProof="0">
              <a:ln>
                <a:solidFill>
                  <a:srgbClr val="000000"/>
                </a:solidFill>
              </a:ln>
              <a:solidFill>
                <a:prstClr val="black"/>
              </a:solidFill>
              <a:effectLst/>
              <a:uLnTx/>
              <a:uFillTx/>
              <a:latin typeface="Arial" charset="0"/>
              <a:ea typeface="+mn-ea"/>
              <a:cs typeface="+mn-cs"/>
            </a:endParaRPr>
          </a:p>
        </p:txBody>
      </p:sp>
      <p:sp>
        <p:nvSpPr>
          <p:cNvPr id="24" name="Oval 23">
            <a:extLst>
              <a:ext uri="{FF2B5EF4-FFF2-40B4-BE49-F238E27FC236}">
                <a16:creationId xmlns:a16="http://schemas.microsoft.com/office/drawing/2014/main" id="{62C4D9EF-C9DF-7143-BF0D-251797F52F9D}"/>
              </a:ext>
            </a:extLst>
          </p:cNvPr>
          <p:cNvSpPr/>
          <p:nvPr/>
        </p:nvSpPr>
        <p:spPr>
          <a:xfrm>
            <a:off x="2604190" y="1561853"/>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25" name="Oval 24">
            <a:extLst>
              <a:ext uri="{FF2B5EF4-FFF2-40B4-BE49-F238E27FC236}">
                <a16:creationId xmlns:a16="http://schemas.microsoft.com/office/drawing/2014/main" id="{D76B244D-573B-474E-BBC0-85C49C4F2E98}"/>
              </a:ext>
            </a:extLst>
          </p:cNvPr>
          <p:cNvSpPr/>
          <p:nvPr/>
        </p:nvSpPr>
        <p:spPr>
          <a:xfrm>
            <a:off x="2604182" y="1633861"/>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26" name="Oval 25">
            <a:extLst>
              <a:ext uri="{FF2B5EF4-FFF2-40B4-BE49-F238E27FC236}">
                <a16:creationId xmlns:a16="http://schemas.microsoft.com/office/drawing/2014/main" id="{4A7F38E1-DD57-5547-8673-C847804DC981}"/>
              </a:ext>
            </a:extLst>
          </p:cNvPr>
          <p:cNvSpPr/>
          <p:nvPr/>
        </p:nvSpPr>
        <p:spPr>
          <a:xfrm>
            <a:off x="2604182" y="1705869"/>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27" name="Oval 26">
            <a:extLst>
              <a:ext uri="{FF2B5EF4-FFF2-40B4-BE49-F238E27FC236}">
                <a16:creationId xmlns:a16="http://schemas.microsoft.com/office/drawing/2014/main" id="{365B6DC1-3A80-5F45-9F55-82079BDF9BCE}"/>
              </a:ext>
            </a:extLst>
          </p:cNvPr>
          <p:cNvSpPr/>
          <p:nvPr/>
        </p:nvSpPr>
        <p:spPr>
          <a:xfrm>
            <a:off x="2604182" y="1777877"/>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28" name="Oval 27">
            <a:extLst>
              <a:ext uri="{FF2B5EF4-FFF2-40B4-BE49-F238E27FC236}">
                <a16:creationId xmlns:a16="http://schemas.microsoft.com/office/drawing/2014/main" id="{2DF57D65-901C-894C-9ACF-B8BE0451FA36}"/>
              </a:ext>
            </a:extLst>
          </p:cNvPr>
          <p:cNvSpPr/>
          <p:nvPr/>
        </p:nvSpPr>
        <p:spPr>
          <a:xfrm>
            <a:off x="2604182" y="1849885"/>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29" name="Oval 28">
            <a:extLst>
              <a:ext uri="{FF2B5EF4-FFF2-40B4-BE49-F238E27FC236}">
                <a16:creationId xmlns:a16="http://schemas.microsoft.com/office/drawing/2014/main" id="{9A896C6E-7B9B-E544-B437-DED7258C06B9}"/>
              </a:ext>
            </a:extLst>
          </p:cNvPr>
          <p:cNvSpPr/>
          <p:nvPr/>
        </p:nvSpPr>
        <p:spPr>
          <a:xfrm>
            <a:off x="2604182" y="1921893"/>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30" name="Oval 29">
            <a:extLst>
              <a:ext uri="{FF2B5EF4-FFF2-40B4-BE49-F238E27FC236}">
                <a16:creationId xmlns:a16="http://schemas.microsoft.com/office/drawing/2014/main" id="{B50BEA91-F1C8-924B-B726-FD3EF9167309}"/>
              </a:ext>
            </a:extLst>
          </p:cNvPr>
          <p:cNvSpPr/>
          <p:nvPr/>
        </p:nvSpPr>
        <p:spPr>
          <a:xfrm>
            <a:off x="2604182" y="1993901"/>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31" name="Oval 30">
            <a:extLst>
              <a:ext uri="{FF2B5EF4-FFF2-40B4-BE49-F238E27FC236}">
                <a16:creationId xmlns:a16="http://schemas.microsoft.com/office/drawing/2014/main" id="{C277339F-E814-994F-BB46-9EF1F2FF1306}"/>
              </a:ext>
            </a:extLst>
          </p:cNvPr>
          <p:cNvSpPr/>
          <p:nvPr/>
        </p:nvSpPr>
        <p:spPr>
          <a:xfrm>
            <a:off x="2604182" y="2065909"/>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32" name="Oval 31">
            <a:extLst>
              <a:ext uri="{FF2B5EF4-FFF2-40B4-BE49-F238E27FC236}">
                <a16:creationId xmlns:a16="http://schemas.microsoft.com/office/drawing/2014/main" id="{925C4CE6-9044-0645-805F-A9BA9C4E3D37}"/>
              </a:ext>
            </a:extLst>
          </p:cNvPr>
          <p:cNvSpPr/>
          <p:nvPr/>
        </p:nvSpPr>
        <p:spPr>
          <a:xfrm>
            <a:off x="2676190" y="1561853"/>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33" name="Oval 32">
            <a:extLst>
              <a:ext uri="{FF2B5EF4-FFF2-40B4-BE49-F238E27FC236}">
                <a16:creationId xmlns:a16="http://schemas.microsoft.com/office/drawing/2014/main" id="{011628D6-A7A4-7F4E-A999-FBCD1AA0DE76}"/>
              </a:ext>
            </a:extLst>
          </p:cNvPr>
          <p:cNvSpPr/>
          <p:nvPr/>
        </p:nvSpPr>
        <p:spPr>
          <a:xfrm>
            <a:off x="2676190" y="1633861"/>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34" name="Oval 33">
            <a:extLst>
              <a:ext uri="{FF2B5EF4-FFF2-40B4-BE49-F238E27FC236}">
                <a16:creationId xmlns:a16="http://schemas.microsoft.com/office/drawing/2014/main" id="{26CE4781-4143-FF4A-BF61-8349B2468A67}"/>
              </a:ext>
            </a:extLst>
          </p:cNvPr>
          <p:cNvSpPr/>
          <p:nvPr/>
        </p:nvSpPr>
        <p:spPr>
          <a:xfrm>
            <a:off x="2676190" y="1705869"/>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35" name="Oval 34">
            <a:extLst>
              <a:ext uri="{FF2B5EF4-FFF2-40B4-BE49-F238E27FC236}">
                <a16:creationId xmlns:a16="http://schemas.microsoft.com/office/drawing/2014/main" id="{C60372E0-8A98-454A-A361-C685C3CDA4EA}"/>
              </a:ext>
            </a:extLst>
          </p:cNvPr>
          <p:cNvSpPr/>
          <p:nvPr/>
        </p:nvSpPr>
        <p:spPr>
          <a:xfrm>
            <a:off x="2676190" y="1777877"/>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36" name="Oval 35">
            <a:extLst>
              <a:ext uri="{FF2B5EF4-FFF2-40B4-BE49-F238E27FC236}">
                <a16:creationId xmlns:a16="http://schemas.microsoft.com/office/drawing/2014/main" id="{F420CE1D-C8A2-744F-BC8D-022DD28FA81A}"/>
              </a:ext>
            </a:extLst>
          </p:cNvPr>
          <p:cNvSpPr/>
          <p:nvPr/>
        </p:nvSpPr>
        <p:spPr>
          <a:xfrm>
            <a:off x="2676190" y="1849885"/>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37" name="Oval 36">
            <a:extLst>
              <a:ext uri="{FF2B5EF4-FFF2-40B4-BE49-F238E27FC236}">
                <a16:creationId xmlns:a16="http://schemas.microsoft.com/office/drawing/2014/main" id="{27B81C71-2669-2547-8D4F-8439977D1BCF}"/>
              </a:ext>
            </a:extLst>
          </p:cNvPr>
          <p:cNvSpPr/>
          <p:nvPr/>
        </p:nvSpPr>
        <p:spPr>
          <a:xfrm>
            <a:off x="2676190" y="1921893"/>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38" name="Oval 37">
            <a:extLst>
              <a:ext uri="{FF2B5EF4-FFF2-40B4-BE49-F238E27FC236}">
                <a16:creationId xmlns:a16="http://schemas.microsoft.com/office/drawing/2014/main" id="{618365E1-6720-A643-858A-02E2692CAA2B}"/>
              </a:ext>
            </a:extLst>
          </p:cNvPr>
          <p:cNvSpPr/>
          <p:nvPr/>
        </p:nvSpPr>
        <p:spPr>
          <a:xfrm>
            <a:off x="2676190" y="1993901"/>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39" name="Oval 38">
            <a:extLst>
              <a:ext uri="{FF2B5EF4-FFF2-40B4-BE49-F238E27FC236}">
                <a16:creationId xmlns:a16="http://schemas.microsoft.com/office/drawing/2014/main" id="{24F1A9B7-F566-3946-9FE1-FCCD4F40EA95}"/>
              </a:ext>
            </a:extLst>
          </p:cNvPr>
          <p:cNvSpPr/>
          <p:nvPr/>
        </p:nvSpPr>
        <p:spPr>
          <a:xfrm>
            <a:off x="2676190" y="2065909"/>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40" name="Oval 39">
            <a:extLst>
              <a:ext uri="{FF2B5EF4-FFF2-40B4-BE49-F238E27FC236}">
                <a16:creationId xmlns:a16="http://schemas.microsoft.com/office/drawing/2014/main" id="{A096A60E-8F0A-EA40-BD3C-BD83B1DEFBE0}"/>
              </a:ext>
            </a:extLst>
          </p:cNvPr>
          <p:cNvSpPr/>
          <p:nvPr/>
        </p:nvSpPr>
        <p:spPr>
          <a:xfrm>
            <a:off x="2676190" y="1489845"/>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41" name="Oval 40">
            <a:extLst>
              <a:ext uri="{FF2B5EF4-FFF2-40B4-BE49-F238E27FC236}">
                <a16:creationId xmlns:a16="http://schemas.microsoft.com/office/drawing/2014/main" id="{C59E59A8-98CB-A54E-BA15-C9ED76790994}"/>
              </a:ext>
            </a:extLst>
          </p:cNvPr>
          <p:cNvSpPr/>
          <p:nvPr/>
        </p:nvSpPr>
        <p:spPr>
          <a:xfrm>
            <a:off x="2604182" y="1489845"/>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42" name="Oval 41">
            <a:extLst>
              <a:ext uri="{FF2B5EF4-FFF2-40B4-BE49-F238E27FC236}">
                <a16:creationId xmlns:a16="http://schemas.microsoft.com/office/drawing/2014/main" id="{2A9CBD72-9260-A049-BE34-D9B59795C0DD}"/>
              </a:ext>
            </a:extLst>
          </p:cNvPr>
          <p:cNvSpPr/>
          <p:nvPr/>
        </p:nvSpPr>
        <p:spPr>
          <a:xfrm>
            <a:off x="2604190" y="1198609"/>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43" name="Oval 42">
            <a:extLst>
              <a:ext uri="{FF2B5EF4-FFF2-40B4-BE49-F238E27FC236}">
                <a16:creationId xmlns:a16="http://schemas.microsoft.com/office/drawing/2014/main" id="{2FFF4608-397B-8748-B3F1-1AD460D778AC}"/>
              </a:ext>
            </a:extLst>
          </p:cNvPr>
          <p:cNvSpPr/>
          <p:nvPr/>
        </p:nvSpPr>
        <p:spPr>
          <a:xfrm>
            <a:off x="2604182" y="1270617"/>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44" name="Oval 43">
            <a:extLst>
              <a:ext uri="{FF2B5EF4-FFF2-40B4-BE49-F238E27FC236}">
                <a16:creationId xmlns:a16="http://schemas.microsoft.com/office/drawing/2014/main" id="{D1B92654-7627-1548-9759-527D4E056322}"/>
              </a:ext>
            </a:extLst>
          </p:cNvPr>
          <p:cNvSpPr/>
          <p:nvPr/>
        </p:nvSpPr>
        <p:spPr>
          <a:xfrm>
            <a:off x="2604182" y="1342625"/>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45" name="Oval 44">
            <a:extLst>
              <a:ext uri="{FF2B5EF4-FFF2-40B4-BE49-F238E27FC236}">
                <a16:creationId xmlns:a16="http://schemas.microsoft.com/office/drawing/2014/main" id="{6A22E033-4CF1-C046-9347-E19D0A4766DB}"/>
              </a:ext>
            </a:extLst>
          </p:cNvPr>
          <p:cNvSpPr/>
          <p:nvPr/>
        </p:nvSpPr>
        <p:spPr>
          <a:xfrm>
            <a:off x="2604182" y="1414633"/>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46" name="Oval 45">
            <a:extLst>
              <a:ext uri="{FF2B5EF4-FFF2-40B4-BE49-F238E27FC236}">
                <a16:creationId xmlns:a16="http://schemas.microsoft.com/office/drawing/2014/main" id="{882BCAEF-D24C-0B4C-A781-2AA78B5E2DE8}"/>
              </a:ext>
            </a:extLst>
          </p:cNvPr>
          <p:cNvSpPr/>
          <p:nvPr/>
        </p:nvSpPr>
        <p:spPr>
          <a:xfrm>
            <a:off x="2676190" y="1198609"/>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47" name="Oval 46">
            <a:extLst>
              <a:ext uri="{FF2B5EF4-FFF2-40B4-BE49-F238E27FC236}">
                <a16:creationId xmlns:a16="http://schemas.microsoft.com/office/drawing/2014/main" id="{A701C653-41FF-C049-B240-32D01A746810}"/>
              </a:ext>
            </a:extLst>
          </p:cNvPr>
          <p:cNvSpPr/>
          <p:nvPr/>
        </p:nvSpPr>
        <p:spPr>
          <a:xfrm>
            <a:off x="2676190" y="1270617"/>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48" name="Oval 47">
            <a:extLst>
              <a:ext uri="{FF2B5EF4-FFF2-40B4-BE49-F238E27FC236}">
                <a16:creationId xmlns:a16="http://schemas.microsoft.com/office/drawing/2014/main" id="{AEE5967D-4C34-7F45-B77E-3D96A03E3EEA}"/>
              </a:ext>
            </a:extLst>
          </p:cNvPr>
          <p:cNvSpPr/>
          <p:nvPr/>
        </p:nvSpPr>
        <p:spPr>
          <a:xfrm>
            <a:off x="2676190" y="1342625"/>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49" name="Oval 48">
            <a:extLst>
              <a:ext uri="{FF2B5EF4-FFF2-40B4-BE49-F238E27FC236}">
                <a16:creationId xmlns:a16="http://schemas.microsoft.com/office/drawing/2014/main" id="{849899C8-E776-4147-A98C-FB995B641258}"/>
              </a:ext>
            </a:extLst>
          </p:cNvPr>
          <p:cNvSpPr/>
          <p:nvPr/>
        </p:nvSpPr>
        <p:spPr>
          <a:xfrm>
            <a:off x="2676190" y="1414633"/>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50" name="Oval 49">
            <a:extLst>
              <a:ext uri="{FF2B5EF4-FFF2-40B4-BE49-F238E27FC236}">
                <a16:creationId xmlns:a16="http://schemas.microsoft.com/office/drawing/2014/main" id="{8BCB9C67-A0E1-7A46-9D86-D167ED5681AF}"/>
              </a:ext>
            </a:extLst>
          </p:cNvPr>
          <p:cNvSpPr/>
          <p:nvPr/>
        </p:nvSpPr>
        <p:spPr>
          <a:xfrm>
            <a:off x="2676190" y="1126601"/>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51" name="Oval 50">
            <a:extLst>
              <a:ext uri="{FF2B5EF4-FFF2-40B4-BE49-F238E27FC236}">
                <a16:creationId xmlns:a16="http://schemas.microsoft.com/office/drawing/2014/main" id="{99C8BD3B-D565-9541-82EB-6D1406BD28C9}"/>
              </a:ext>
            </a:extLst>
          </p:cNvPr>
          <p:cNvSpPr/>
          <p:nvPr/>
        </p:nvSpPr>
        <p:spPr>
          <a:xfrm>
            <a:off x="2604182" y="1126601"/>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52" name="Line 70">
            <a:extLst>
              <a:ext uri="{FF2B5EF4-FFF2-40B4-BE49-F238E27FC236}">
                <a16:creationId xmlns:a16="http://schemas.microsoft.com/office/drawing/2014/main" id="{7ACFD309-30FB-6847-8C69-68F6CE8F439B}"/>
              </a:ext>
            </a:extLst>
          </p:cNvPr>
          <p:cNvSpPr>
            <a:spLocks noChangeShapeType="1"/>
          </p:cNvSpPr>
          <p:nvPr/>
        </p:nvSpPr>
        <p:spPr bwMode="auto">
          <a:xfrm>
            <a:off x="2485716" y="1623852"/>
            <a:ext cx="0" cy="288000"/>
          </a:xfrm>
          <a:prstGeom prst="line">
            <a:avLst/>
          </a:prstGeom>
          <a:noFill/>
          <a:ln w="25400">
            <a:solidFill>
              <a:schemeClr val="tx1"/>
            </a:solidFill>
            <a:round/>
            <a:headEnd/>
            <a:tailEnd type="triangle" w="med" len="med"/>
          </a:ln>
          <a:extLst>
            <a:ext uri="{909E8E84-426E-40DD-AFC4-6F175D3DCCD1}">
              <a14:hiddenFill xmlns:a14="http://schemas.microsoft.com/office/drawing/2010/main">
                <a:noFill/>
              </a14:hiddenFill>
            </a:ext>
          </a:extLst>
        </p:spPr>
        <p:txBody>
          <a:bodyPr lIns="92075" tIns="46038" rIns="92075" bIns="46038"/>
          <a:lstStyle/>
          <a:p>
            <a:pPr marL="0" marR="0" lvl="0" indent="0" algn="l" defTabSz="914400" rtl="0" eaLnBrk="1" fontAlgn="base" latinLnBrk="0" hangingPunct="1">
              <a:lnSpc>
                <a:spcPct val="100000"/>
              </a:lnSpc>
              <a:spcBef>
                <a:spcPct val="0"/>
              </a:spcBef>
              <a:spcAft>
                <a:spcPct val="0"/>
              </a:spcAft>
              <a:buClrTx/>
              <a:buSzTx/>
              <a:buFontTx/>
              <a:buNone/>
              <a:tabLst/>
              <a:defRPr/>
            </a:pPr>
            <a:endParaRPr kumimoji="0" lang="en-GB" sz="1800" b="0" i="0" u="none" strike="noStrike" kern="1200" cap="none" spc="0" normalizeH="0" baseline="0" noProof="0">
              <a:ln>
                <a:solidFill>
                  <a:srgbClr val="000000"/>
                </a:solidFill>
              </a:ln>
              <a:solidFill>
                <a:prstClr val="black"/>
              </a:solidFill>
              <a:effectLst/>
              <a:uLnTx/>
              <a:uFillTx/>
              <a:latin typeface="Arial" charset="0"/>
              <a:ea typeface="+mn-ea"/>
              <a:cs typeface="+mn-cs"/>
            </a:endParaRPr>
          </a:p>
        </p:txBody>
      </p:sp>
      <p:pic>
        <p:nvPicPr>
          <p:cNvPr id="53" name="Picture 52">
            <a:extLst>
              <a:ext uri="{FF2B5EF4-FFF2-40B4-BE49-F238E27FC236}">
                <a16:creationId xmlns:a16="http://schemas.microsoft.com/office/drawing/2014/main" id="{3CF567AC-CAB5-6343-B2FB-4EE9A2324A8F}"/>
              </a:ext>
            </a:extLst>
          </p:cNvPr>
          <p:cNvPicPr>
            <a:picLocks noChangeAspect="1"/>
          </p:cNvPicPr>
          <p:nvPr/>
        </p:nvPicPr>
        <p:blipFill rotWithShape="1">
          <a:blip r:embed="rId2"/>
          <a:srcRect t="3193"/>
          <a:stretch/>
        </p:blipFill>
        <p:spPr>
          <a:xfrm>
            <a:off x="7049890" y="752350"/>
            <a:ext cx="3570797" cy="1992319"/>
          </a:xfrm>
          <a:prstGeom prst="rect">
            <a:avLst/>
          </a:prstGeom>
        </p:spPr>
      </p:pic>
      <p:sp>
        <p:nvSpPr>
          <p:cNvPr id="54" name="Rectangle 53">
            <a:extLst>
              <a:ext uri="{FF2B5EF4-FFF2-40B4-BE49-F238E27FC236}">
                <a16:creationId xmlns:a16="http://schemas.microsoft.com/office/drawing/2014/main" id="{D0250E0B-5F2A-3948-95E7-50877D4E232A}"/>
              </a:ext>
            </a:extLst>
          </p:cNvPr>
          <p:cNvSpPr/>
          <p:nvPr/>
        </p:nvSpPr>
        <p:spPr>
          <a:xfrm>
            <a:off x="486081" y="2895204"/>
            <a:ext cx="11432955" cy="3323987"/>
          </a:xfrm>
          <a:prstGeom prst="rect">
            <a:avLst/>
          </a:prstGeom>
        </p:spPr>
        <p:txBody>
          <a:bodyPr wrap="squar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In silicon sensors the signal edge is instantaneous (i.e. sub </a:t>
            </a:r>
            <a:r>
              <a:rPr kumimoji="0" lang="en-GB" sz="1500" b="0" i="0" u="none" strike="noStrike" kern="1200" cap="none" spc="0" normalizeH="0" baseline="0" noProof="0" dirty="0" err="1">
                <a:ln>
                  <a:noFill/>
                </a:ln>
                <a:solidFill>
                  <a:srgbClr val="002060"/>
                </a:solidFill>
                <a:effectLst/>
                <a:uLnTx/>
                <a:uFillTx/>
                <a:latin typeface="Arial" charset="0"/>
                <a:ea typeface="+mn-ea"/>
                <a:cs typeface="+mn-cs"/>
              </a:rPr>
              <a:t>ps</a:t>
            </a:r>
            <a:r>
              <a:rPr kumimoji="0" lang="en-GB" sz="1500" b="0" i="0" u="none" strike="noStrike" kern="1200" cap="none" spc="0" normalizeH="0" baseline="0" noProof="0" dirty="0">
                <a:ln>
                  <a:noFill/>
                </a:ln>
                <a:solidFill>
                  <a:srgbClr val="002060"/>
                </a:solidFill>
                <a:effectLst/>
                <a:uLnTx/>
                <a:uFillTx/>
                <a:latin typeface="Arial" charset="0"/>
                <a:ea typeface="+mn-ea"/>
                <a:cs typeface="+mn-cs"/>
              </a:rPr>
              <a:t> level)</a:t>
            </a:r>
          </a:p>
          <a:p>
            <a:pPr marL="285750" marR="0" lvl="0" indent="-285750" algn="l" defTabSz="914400" rtl="0" eaLnBrk="0" fontAlgn="base" latinLnBrk="0" hangingPunct="0">
              <a:lnSpc>
                <a:spcPct val="100000"/>
              </a:lnSpc>
              <a:spcBef>
                <a:spcPct val="0"/>
              </a:spcBef>
              <a:spcAft>
                <a:spcPct val="0"/>
              </a:spcAft>
              <a:buClrTx/>
              <a:buSzTx/>
              <a:buFont typeface="Arial" panose="020B0604020202020204" pitchFamily="34" charset="0"/>
              <a:buChar char="•"/>
              <a:tabLst/>
              <a:defRPr/>
            </a:pPr>
            <a:r>
              <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rPr>
              <a:t>acceleration of electrons to 10</a:t>
            </a:r>
            <a:r>
              <a:rPr kumimoji="0" lang="en-GB" sz="1500" b="0" i="0" u="none" strike="noStrike" kern="1200" cap="none" spc="0" normalizeH="0" baseline="30000" noProof="0" dirty="0">
                <a:ln>
                  <a:noFill/>
                </a:ln>
                <a:solidFill>
                  <a:srgbClr val="009D00">
                    <a:lumMod val="50000"/>
                  </a:srgbClr>
                </a:solidFill>
                <a:effectLst/>
                <a:uLnTx/>
                <a:uFillTx/>
                <a:latin typeface="Arial" charset="0"/>
                <a:ea typeface="+mn-ea"/>
                <a:cs typeface="+mn-cs"/>
              </a:rPr>
              <a:t>7</a:t>
            </a:r>
            <a:r>
              <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rPr>
              <a:t>cm/s in vacuum is 0.14ps</a:t>
            </a:r>
          </a:p>
          <a:p>
            <a:pPr marL="285750" marR="0" lvl="0" indent="-285750" algn="l" defTabSz="914400" rtl="0" eaLnBrk="0" fontAlgn="base" latinLnBrk="0" hangingPunct="0">
              <a:lnSpc>
                <a:spcPct val="100000"/>
              </a:lnSpc>
              <a:spcBef>
                <a:spcPct val="0"/>
              </a:spcBef>
              <a:spcAft>
                <a:spcPct val="0"/>
              </a:spcAft>
              <a:buClrTx/>
              <a:buSzTx/>
              <a:buFont typeface="Arial" panose="020B0604020202020204" pitchFamily="34" charset="0"/>
              <a:buChar char="•"/>
              <a:tabLst/>
              <a:defRPr/>
            </a:pPr>
            <a:r>
              <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rPr>
              <a:t>passage of the particle through a 50um sensor takes 0.16ps</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In Wire C</a:t>
            </a:r>
            <a:r>
              <a:rPr kumimoji="0" lang="en-GB" sz="1500" b="0" i="0" u="none" strike="noStrike" kern="1200" cap="none" spc="0" normalizeH="0" baseline="0" noProof="0" dirty="0" err="1">
                <a:ln>
                  <a:noFill/>
                </a:ln>
                <a:solidFill>
                  <a:srgbClr val="002060"/>
                </a:solidFill>
                <a:effectLst/>
                <a:uLnTx/>
                <a:uFillTx/>
                <a:latin typeface="Arial" charset="0"/>
                <a:ea typeface="+mn-ea"/>
                <a:cs typeface="+mn-cs"/>
              </a:rPr>
              <a:t>hambers</a:t>
            </a:r>
            <a:r>
              <a:rPr kumimoji="0" lang="en-GB" sz="1500" b="0" i="0" u="none" strike="noStrike" kern="1200" cap="none" spc="0" normalizeH="0" baseline="0" noProof="0" dirty="0">
                <a:ln>
                  <a:noFill/>
                </a:ln>
                <a:solidFill>
                  <a:srgbClr val="002060"/>
                </a:solidFill>
                <a:effectLst/>
                <a:uLnTx/>
                <a:uFillTx/>
                <a:latin typeface="Arial" charset="0"/>
                <a:ea typeface="+mn-ea"/>
                <a:cs typeface="+mn-cs"/>
              </a:rPr>
              <a:t> the electrons first have to move to the wires before an avalanche at the wire leads to an appreciable signal </a:t>
            </a: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sym typeface="Wingdings" pitchFamily="2" charset="2"/>
              </a:rPr>
              <a:t> intrinsic resolution limit.</a:t>
            </a: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rPr>
              <a:t>In RPCs the avalanche starts instantly, but it still takes some time until the signal reaches the threshold</a:t>
            </a: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sym typeface="Wingdings" pitchFamily="2" charset="2"/>
              </a:rPr>
              <a:t> intrinsic resolution limit.</a:t>
            </a:r>
            <a:endPar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285750" marR="0" lvl="0" indent="-285750" algn="l" defTabSz="914400" rtl="0" eaLnBrk="0" fontAlgn="base" latinLnBrk="0" hangingPunct="0">
              <a:lnSpc>
                <a:spcPct val="100000"/>
              </a:lnSpc>
              <a:spcBef>
                <a:spcPct val="0"/>
              </a:spcBef>
              <a:spcAft>
                <a:spcPct val="0"/>
              </a:spcAft>
              <a:buClrTx/>
              <a:buSzTx/>
              <a:buFont typeface="Wingdings" pitchFamily="2" charset="2"/>
              <a:buChar char="à"/>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sym typeface="Wingdings" pitchFamily="2" charset="2"/>
              </a:rPr>
              <a:t>The intrinsic time resolution of a silicon sensor is infinite (sub </a:t>
            </a:r>
            <a:r>
              <a:rPr kumimoji="0" lang="en-GB" sz="1500" b="0" i="0" u="none" strike="noStrike" kern="1200" cap="none" spc="0" normalizeH="0" baseline="0" noProof="0" dirty="0" err="1">
                <a:ln>
                  <a:noFill/>
                </a:ln>
                <a:solidFill>
                  <a:srgbClr val="002060"/>
                </a:solidFill>
                <a:effectLst/>
                <a:uLnTx/>
                <a:uFillTx/>
                <a:latin typeface="Arial" charset="0"/>
                <a:ea typeface="+mn-ea"/>
                <a:cs typeface="+mn-cs"/>
                <a:sym typeface="Wingdings" pitchFamily="2" charset="2"/>
              </a:rPr>
              <a:t>ps</a:t>
            </a:r>
            <a:r>
              <a:rPr kumimoji="0" lang="en-GB" sz="1500" b="0" i="0" u="none" strike="noStrike" kern="1200" cap="none" spc="0" normalizeH="0" baseline="0" noProof="0" dirty="0">
                <a:ln>
                  <a:noFill/>
                </a:ln>
                <a:solidFill>
                  <a:srgbClr val="002060"/>
                </a:solidFill>
                <a:effectLst/>
                <a:uLnTx/>
                <a:uFillTx/>
                <a:latin typeface="Arial" charset="0"/>
                <a:ea typeface="+mn-ea"/>
                <a:cs typeface="+mn-cs"/>
                <a:sym typeface="Wingdings" pitchFamily="2" charset="2"/>
              </a:rPr>
              <a:t>).</a:t>
            </a:r>
          </a:p>
          <a:p>
            <a:pPr marL="285750" marR="0" lvl="0" indent="-285750" algn="l" defTabSz="914400" rtl="0" eaLnBrk="0" fontAlgn="base" latinLnBrk="0" hangingPunct="0">
              <a:lnSpc>
                <a:spcPct val="100000"/>
              </a:lnSpc>
              <a:spcBef>
                <a:spcPct val="0"/>
              </a:spcBef>
              <a:spcAft>
                <a:spcPct val="0"/>
              </a:spcAft>
              <a:buClrTx/>
              <a:buSzTx/>
              <a:buFont typeface="Wingdings" pitchFamily="2" charset="2"/>
              <a:buChar char="à"/>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sym typeface="Wingdings" pitchFamily="2" charset="2"/>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sym typeface="Wingdings" pitchFamily="2" charset="2"/>
              </a:rPr>
              <a:t> </a:t>
            </a:r>
            <a:r>
              <a:rPr kumimoji="0" lang="en-GB" sz="1500" b="0" i="0" u="none" strike="noStrike" kern="1200" cap="none" spc="0" normalizeH="0" baseline="0" noProof="0" dirty="0">
                <a:ln>
                  <a:noFill/>
                </a:ln>
                <a:solidFill>
                  <a:srgbClr val="C00000"/>
                </a:solidFill>
                <a:effectLst/>
                <a:uLnTx/>
                <a:uFillTx/>
                <a:latin typeface="Arial" charset="0"/>
                <a:ea typeface="+mn-ea"/>
                <a:cs typeface="+mn-cs"/>
                <a:sym typeface="Wingdings" pitchFamily="2" charset="2"/>
              </a:rPr>
              <a:t>The time resolution in a planar silicon sensor without gain is a question of signal/noise/electronics and specifically the Landau fluctuations within the electronics integration time.</a:t>
            </a:r>
            <a:endParaRPr kumimoji="0" lang="en-GB" sz="1500" b="0" i="0" u="none" strike="noStrike" kern="1200" cap="none" spc="0" normalizeH="0" baseline="0" noProof="0" dirty="0">
              <a:ln>
                <a:noFill/>
              </a:ln>
              <a:solidFill>
                <a:srgbClr val="C00000"/>
              </a:solidFill>
              <a:effectLst/>
              <a:uLnTx/>
              <a:uFillTx/>
              <a:latin typeface="Arial" charset="0"/>
              <a:ea typeface="+mn-ea"/>
              <a:cs typeface="+mn-cs"/>
            </a:endParaRPr>
          </a:p>
        </p:txBody>
      </p:sp>
      <p:sp>
        <p:nvSpPr>
          <p:cNvPr id="55" name="TextBox 54">
            <a:extLst>
              <a:ext uri="{FF2B5EF4-FFF2-40B4-BE49-F238E27FC236}">
                <a16:creationId xmlns:a16="http://schemas.microsoft.com/office/drawing/2014/main" id="{333516E0-041B-A343-B908-DD148F7E4928}"/>
              </a:ext>
            </a:extLst>
          </p:cNvPr>
          <p:cNvSpPr txBox="1"/>
          <p:nvPr/>
        </p:nvSpPr>
        <p:spPr>
          <a:xfrm>
            <a:off x="8161346" y="700376"/>
            <a:ext cx="3062057" cy="553998"/>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000" b="0" i="0" u="none" strike="noStrike" kern="1200" cap="none" spc="0" normalizeH="0" baseline="0" noProof="0" dirty="0">
                <a:ln>
                  <a:noFill/>
                </a:ln>
                <a:solidFill>
                  <a:srgbClr val="002060"/>
                </a:solidFill>
                <a:effectLst/>
                <a:uLnTx/>
                <a:uFillTx/>
                <a:latin typeface="Arial" charset="0"/>
                <a:ea typeface="+mn-ea"/>
                <a:cs typeface="+mn-cs"/>
              </a:rPr>
              <a:t>Example: d = 300um, </a:t>
            </a:r>
            <a:r>
              <a:rPr kumimoji="0" lang="en-GB" sz="1000" b="0" i="0" u="none" strike="noStrike" kern="1200" cap="none" spc="0" normalizeH="0" baseline="0" noProof="0" dirty="0" err="1">
                <a:ln>
                  <a:noFill/>
                </a:ln>
                <a:solidFill>
                  <a:srgbClr val="002060"/>
                </a:solidFill>
                <a:effectLst/>
                <a:uLnTx/>
                <a:uFillTx/>
                <a:latin typeface="Arial" charset="0"/>
                <a:ea typeface="+mn-ea"/>
                <a:cs typeface="+mn-cs"/>
              </a:rPr>
              <a:t>V</a:t>
            </a:r>
            <a:r>
              <a:rPr kumimoji="0" lang="en-GB" sz="1000" b="0" i="0" u="none" strike="noStrike" kern="1200" cap="none" spc="0" normalizeH="0" baseline="-25000" noProof="0" dirty="0" err="1">
                <a:ln>
                  <a:noFill/>
                </a:ln>
                <a:solidFill>
                  <a:srgbClr val="002060"/>
                </a:solidFill>
                <a:effectLst/>
                <a:uLnTx/>
                <a:uFillTx/>
                <a:latin typeface="Arial" charset="0"/>
                <a:ea typeface="+mn-ea"/>
                <a:cs typeface="+mn-cs"/>
              </a:rPr>
              <a:t>dep</a:t>
            </a:r>
            <a:r>
              <a:rPr kumimoji="0" lang="en-GB" sz="1000" b="0" i="0" u="none" strike="noStrike" kern="1200" cap="none" spc="0" normalizeH="0" baseline="-25000" noProof="0" dirty="0">
                <a:ln>
                  <a:noFill/>
                </a:ln>
                <a:solidFill>
                  <a:srgbClr val="002060"/>
                </a:solidFill>
                <a:effectLst/>
                <a:uLnTx/>
                <a:uFillTx/>
                <a:latin typeface="Arial" charset="0"/>
                <a:ea typeface="+mn-ea"/>
                <a:cs typeface="+mn-cs"/>
              </a:rPr>
              <a:t> </a:t>
            </a:r>
            <a:r>
              <a:rPr kumimoji="0" lang="en-GB" sz="1000" b="0" i="0" u="none" strike="noStrike" kern="1200" cap="none" spc="0" normalizeH="0" baseline="0" noProof="0" dirty="0">
                <a:ln>
                  <a:noFill/>
                </a:ln>
                <a:solidFill>
                  <a:srgbClr val="002060"/>
                </a:solidFill>
                <a:effectLst/>
                <a:uLnTx/>
                <a:uFillTx/>
                <a:latin typeface="Arial" charset="0"/>
                <a:ea typeface="+mn-ea"/>
                <a:cs typeface="+mn-cs"/>
              </a:rPr>
              <a:t>= 58V, V=1.2 </a:t>
            </a:r>
            <a:r>
              <a:rPr kumimoji="0" lang="en-GB" sz="1000" b="0" i="0" u="none" strike="noStrike" kern="1200" cap="none" spc="0" normalizeH="0" baseline="0" noProof="0" dirty="0" err="1">
                <a:ln>
                  <a:noFill/>
                </a:ln>
                <a:solidFill>
                  <a:srgbClr val="002060"/>
                </a:solidFill>
                <a:effectLst/>
                <a:uLnTx/>
                <a:uFillTx/>
                <a:latin typeface="Arial" charset="0"/>
                <a:ea typeface="+mn-ea"/>
                <a:cs typeface="+mn-cs"/>
              </a:rPr>
              <a:t>V</a:t>
            </a:r>
            <a:r>
              <a:rPr kumimoji="0" lang="en-GB" sz="1000" b="0" i="0" u="none" strike="noStrike" kern="1200" cap="none" spc="0" normalizeH="0" baseline="-25000" noProof="0" dirty="0" err="1">
                <a:ln>
                  <a:noFill/>
                </a:ln>
                <a:solidFill>
                  <a:srgbClr val="002060"/>
                </a:solidFill>
                <a:effectLst/>
                <a:uLnTx/>
                <a:uFillTx/>
                <a:latin typeface="Arial" charset="0"/>
                <a:ea typeface="+mn-ea"/>
                <a:cs typeface="+mn-cs"/>
              </a:rPr>
              <a:t>dep</a:t>
            </a:r>
            <a:r>
              <a:rPr kumimoji="0" lang="en-GB" sz="1000" b="0" i="0" u="none" strike="noStrike" kern="1200" cap="none" spc="0" normalizeH="0" baseline="0" noProof="0" dirty="0">
                <a:ln>
                  <a:noFill/>
                </a:ln>
                <a:solidFill>
                  <a:srgbClr val="002060"/>
                </a:solidFill>
                <a:effectLst/>
                <a:uLnTx/>
                <a:uFillTx/>
                <a:latin typeface="Arial" charset="0"/>
                <a:ea typeface="+mn-ea"/>
                <a:cs typeface="+mn-cs"/>
              </a:rPr>
              <a:t> = 68V</a:t>
            </a:r>
            <a:endParaRPr kumimoji="0" lang="en-GB" sz="1000" b="0" i="0" u="none" strike="noStrike" kern="1200" cap="none" spc="0" normalizeH="0" baseline="-2500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0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000" b="0" i="0" u="none" strike="noStrike" kern="1200" cap="none" spc="0" normalizeH="0" baseline="0" noProof="0" dirty="0">
                <a:ln>
                  <a:noFill/>
                </a:ln>
                <a:solidFill>
                  <a:srgbClr val="002060"/>
                </a:solidFill>
                <a:effectLst/>
                <a:uLnTx/>
                <a:uFillTx/>
                <a:latin typeface="Arial" charset="0"/>
                <a:ea typeface="+mn-ea"/>
                <a:cs typeface="+mn-cs"/>
              </a:rPr>
              <a:t>               d</a:t>
            </a:r>
            <a:r>
              <a:rPr kumimoji="0" lang="en-GB" sz="1000" b="0" i="0" u="none" strike="noStrike" kern="1200" cap="none" spc="0" normalizeH="0" baseline="-25000" noProof="0" dirty="0">
                <a:ln>
                  <a:noFill/>
                </a:ln>
                <a:solidFill>
                  <a:srgbClr val="002060"/>
                </a:solidFill>
                <a:effectLst/>
                <a:uLnTx/>
                <a:uFillTx/>
                <a:latin typeface="Arial" charset="0"/>
                <a:ea typeface="+mn-ea"/>
                <a:cs typeface="+mn-cs"/>
              </a:rPr>
              <a:t>0</a:t>
            </a:r>
            <a:r>
              <a:rPr kumimoji="0" lang="en-GB" sz="1000" b="0" i="0" u="none" strike="noStrike" kern="1200" cap="none" spc="0" normalizeH="0" baseline="0" noProof="0" dirty="0">
                <a:ln>
                  <a:noFill/>
                </a:ln>
                <a:solidFill>
                  <a:srgbClr val="002060"/>
                </a:solidFill>
                <a:effectLst/>
                <a:uLnTx/>
                <a:uFillTx/>
                <a:latin typeface="Arial" charset="0"/>
                <a:ea typeface="+mn-ea"/>
                <a:cs typeface="+mn-cs"/>
              </a:rPr>
              <a:t> = 330um, 𝜏</a:t>
            </a:r>
            <a:r>
              <a:rPr kumimoji="0" lang="en-GB" sz="1000" b="0" i="0" u="none" strike="noStrike" kern="1200" cap="none" spc="0" normalizeH="0" baseline="-25000" noProof="0" dirty="0">
                <a:ln>
                  <a:noFill/>
                </a:ln>
                <a:solidFill>
                  <a:srgbClr val="002060"/>
                </a:solidFill>
                <a:effectLst/>
                <a:uLnTx/>
                <a:uFillTx/>
                <a:latin typeface="Arial" charset="0"/>
                <a:ea typeface="+mn-ea"/>
                <a:cs typeface="+mn-cs"/>
              </a:rPr>
              <a:t>e</a:t>
            </a:r>
            <a:r>
              <a:rPr kumimoji="0" lang="en-GB" sz="1000" b="0" i="0" u="none" strike="noStrike" kern="1200" cap="none" spc="0" normalizeH="0" baseline="0" noProof="0" dirty="0">
                <a:ln>
                  <a:noFill/>
                </a:ln>
                <a:solidFill>
                  <a:srgbClr val="002060"/>
                </a:solidFill>
                <a:effectLst/>
                <a:uLnTx/>
                <a:uFillTx/>
                <a:latin typeface="Arial" charset="0"/>
                <a:ea typeface="+mn-ea"/>
                <a:cs typeface="+mn-cs"/>
              </a:rPr>
              <a:t> = 5.6ns, 𝜏</a:t>
            </a:r>
            <a:r>
              <a:rPr kumimoji="0" lang="en-GB" sz="1000" b="0" i="0" u="none" strike="noStrike" kern="1200" cap="none" spc="0" normalizeH="0" baseline="-25000" noProof="0" dirty="0">
                <a:ln>
                  <a:noFill/>
                </a:ln>
                <a:solidFill>
                  <a:srgbClr val="002060"/>
                </a:solidFill>
                <a:effectLst/>
                <a:uLnTx/>
                <a:uFillTx/>
                <a:latin typeface="Arial" charset="0"/>
                <a:ea typeface="+mn-ea"/>
                <a:cs typeface="+mn-cs"/>
              </a:rPr>
              <a:t>h</a:t>
            </a:r>
            <a:r>
              <a:rPr kumimoji="0" lang="en-GB" sz="1000" b="0" i="0" u="none" strike="noStrike" kern="1200" cap="none" spc="0" normalizeH="0" baseline="0" noProof="0" dirty="0">
                <a:ln>
                  <a:noFill/>
                </a:ln>
                <a:solidFill>
                  <a:srgbClr val="002060"/>
                </a:solidFill>
                <a:effectLst/>
                <a:uLnTx/>
                <a:uFillTx/>
                <a:latin typeface="Arial" charset="0"/>
                <a:ea typeface="+mn-ea"/>
                <a:cs typeface="+mn-cs"/>
              </a:rPr>
              <a:t> = 16.8ns </a:t>
            </a:r>
          </a:p>
        </p:txBody>
      </p:sp>
    </p:spTree>
    <p:extLst>
      <p:ext uri="{BB962C8B-B14F-4D97-AF65-F5344CB8AC3E}">
        <p14:creationId xmlns:p14="http://schemas.microsoft.com/office/powerpoint/2010/main" val="2954442901"/>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BF84FBA4-D86B-FC4D-98CF-DBB32D890FEA}"/>
              </a:ext>
            </a:extLst>
          </p:cNvPr>
          <p:cNvSpPr>
            <a:spLocks noGrp="1"/>
          </p:cNvSpPr>
          <p:nvPr>
            <p:ph type="dt" sz="half" idx="10"/>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fld id="{A52BF309-6B9F-3741-9BDB-9CF9B53810AF}" type="datetime1">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l" defTabSz="914400" rtl="0" eaLnBrk="0" fontAlgn="base" latinLnBrk="0" hangingPunct="0">
                <a:lnSpc>
                  <a:spcPct val="100000"/>
                </a:lnSpc>
                <a:spcBef>
                  <a:spcPct val="0"/>
                </a:spcBef>
                <a:spcAft>
                  <a:spcPct val="0"/>
                </a:spcAft>
                <a:buClrTx/>
                <a:buSzTx/>
                <a:buFontTx/>
                <a:buNone/>
                <a:tabLst/>
                <a:defRPr/>
              </a:pPr>
              <a:t>6/13/25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3" name="Slide Number Placeholder 2">
            <a:extLst>
              <a:ext uri="{FF2B5EF4-FFF2-40B4-BE49-F238E27FC236}">
                <a16:creationId xmlns:a16="http://schemas.microsoft.com/office/drawing/2014/main" id="{D49BAA96-09D3-594B-9F01-890563B8C538}"/>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6</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pic>
        <p:nvPicPr>
          <p:cNvPr id="4" name="Picture 3">
            <a:extLst>
              <a:ext uri="{FF2B5EF4-FFF2-40B4-BE49-F238E27FC236}">
                <a16:creationId xmlns:a16="http://schemas.microsoft.com/office/drawing/2014/main" id="{882A9E21-58DE-4345-B136-A73ED709EF1B}"/>
              </a:ext>
            </a:extLst>
          </p:cNvPr>
          <p:cNvPicPr>
            <a:picLocks noChangeAspect="1"/>
          </p:cNvPicPr>
          <p:nvPr/>
        </p:nvPicPr>
        <p:blipFill rotWithShape="1">
          <a:blip r:embed="rId2"/>
          <a:srcRect l="46573"/>
          <a:stretch/>
        </p:blipFill>
        <p:spPr>
          <a:xfrm>
            <a:off x="7204320" y="571402"/>
            <a:ext cx="4844203" cy="2492043"/>
          </a:xfrm>
          <a:prstGeom prst="rect">
            <a:avLst/>
          </a:prstGeom>
        </p:spPr>
      </p:pic>
      <p:sp>
        <p:nvSpPr>
          <p:cNvPr id="5" name="Text Box 20">
            <a:extLst>
              <a:ext uri="{FF2B5EF4-FFF2-40B4-BE49-F238E27FC236}">
                <a16:creationId xmlns:a16="http://schemas.microsoft.com/office/drawing/2014/main" id="{81042620-2782-C04B-9793-052001124C4B}"/>
              </a:ext>
            </a:extLst>
          </p:cNvPr>
          <p:cNvSpPr txBox="1">
            <a:spLocks noChangeArrowheads="1"/>
          </p:cNvSpPr>
          <p:nvPr/>
        </p:nvSpPr>
        <p:spPr bwMode="auto">
          <a:xfrm>
            <a:off x="0" y="1"/>
            <a:ext cx="12174582" cy="523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defRPr/>
            </a:pPr>
            <a:r>
              <a:rPr kumimoji="0" lang="en-US" altLang="en-US" sz="2800" b="1" i="0" u="none" strike="noStrike" kern="1200" cap="none" spc="0" normalizeH="0" baseline="0" noProof="0" dirty="0">
                <a:ln>
                  <a:noFill/>
                </a:ln>
                <a:solidFill>
                  <a:srgbClr val="FF0000"/>
                </a:solidFill>
                <a:effectLst/>
                <a:uLnTx/>
                <a:uFillTx/>
                <a:latin typeface="Arial" panose="020B0604020202020204" pitchFamily="34" charset="0"/>
                <a:ea typeface="+mn-ea"/>
                <a:cs typeface="+mn-cs"/>
              </a:rPr>
              <a:t>Total drift time of electrons and holes in the silicon sensor</a:t>
            </a:r>
          </a:p>
        </p:txBody>
      </p:sp>
      <p:sp>
        <p:nvSpPr>
          <p:cNvPr id="6" name="Rectangle 5">
            <a:extLst>
              <a:ext uri="{FF2B5EF4-FFF2-40B4-BE49-F238E27FC236}">
                <a16:creationId xmlns:a16="http://schemas.microsoft.com/office/drawing/2014/main" id="{0EE6E598-2E69-EF4B-9FA8-A846DBF29541}"/>
              </a:ext>
            </a:extLst>
          </p:cNvPr>
          <p:cNvSpPr/>
          <p:nvPr/>
        </p:nvSpPr>
        <p:spPr>
          <a:xfrm>
            <a:off x="338822" y="3228447"/>
            <a:ext cx="4956193" cy="553998"/>
          </a:xfrm>
          <a:prstGeom prst="rect">
            <a:avLst/>
          </a:prstGeom>
        </p:spPr>
        <p:txBody>
          <a:bodyPr wrap="squar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At high electric fields, the drift-velocity saturates around 10</a:t>
            </a:r>
            <a:r>
              <a:rPr kumimoji="0" lang="en-GB" sz="1500" b="0" i="0" u="none" strike="noStrike" kern="1200" cap="none" spc="0" normalizeH="0" baseline="30000" noProof="0" dirty="0">
                <a:ln>
                  <a:noFill/>
                </a:ln>
                <a:solidFill>
                  <a:srgbClr val="002060"/>
                </a:solidFill>
                <a:effectLst/>
                <a:uLnTx/>
                <a:uFillTx/>
                <a:latin typeface="Arial" charset="0"/>
                <a:ea typeface="+mn-ea"/>
                <a:cs typeface="+mn-cs"/>
              </a:rPr>
              <a:t>7 </a:t>
            </a:r>
            <a:r>
              <a:rPr kumimoji="0" lang="en-GB" sz="1500" b="0" i="0" u="none" strike="noStrike" kern="1200" cap="none" spc="0" normalizeH="0" baseline="0" noProof="0" dirty="0">
                <a:ln>
                  <a:noFill/>
                </a:ln>
                <a:solidFill>
                  <a:srgbClr val="002060"/>
                </a:solidFill>
                <a:effectLst/>
                <a:uLnTx/>
                <a:uFillTx/>
                <a:latin typeface="Arial" charset="0"/>
                <a:ea typeface="+mn-ea"/>
                <a:cs typeface="+mn-cs"/>
              </a:rPr>
              <a:t>cm/s = 0.1μm/</a:t>
            </a:r>
            <a:r>
              <a:rPr kumimoji="0" lang="en-GB" sz="1500" b="0" i="0" u="none" strike="noStrike" kern="1200" cap="none" spc="0" normalizeH="0" baseline="0" noProof="0" dirty="0" err="1">
                <a:ln>
                  <a:noFill/>
                </a:ln>
                <a:solidFill>
                  <a:srgbClr val="002060"/>
                </a:solidFill>
                <a:effectLst/>
                <a:uLnTx/>
                <a:uFillTx/>
                <a:latin typeface="Arial" charset="0"/>
                <a:ea typeface="+mn-ea"/>
                <a:cs typeface="+mn-cs"/>
              </a:rPr>
              <a:t>ps</a:t>
            </a:r>
            <a:r>
              <a:rPr kumimoji="0" lang="en-GB" sz="1500" b="0" i="0" u="none" strike="noStrike" kern="1200" cap="none" spc="0" normalizeH="0" baseline="0" noProof="0" dirty="0">
                <a:ln>
                  <a:noFill/>
                </a:ln>
                <a:solidFill>
                  <a:srgbClr val="002060"/>
                </a:solidFill>
                <a:effectLst/>
                <a:uLnTx/>
                <a:uFillTx/>
                <a:latin typeface="Arial" charset="0"/>
                <a:ea typeface="+mn-ea"/>
                <a:cs typeface="+mn-cs"/>
              </a:rPr>
              <a:t> for both, electrons and holes.</a:t>
            </a:r>
          </a:p>
        </p:txBody>
      </p:sp>
      <p:sp>
        <p:nvSpPr>
          <p:cNvPr id="7" name="Rectangle 6">
            <a:extLst>
              <a:ext uri="{FF2B5EF4-FFF2-40B4-BE49-F238E27FC236}">
                <a16:creationId xmlns:a16="http://schemas.microsoft.com/office/drawing/2014/main" id="{EF0FF00E-D009-6E40-BA96-9D2FE8728A85}"/>
              </a:ext>
            </a:extLst>
          </p:cNvPr>
          <p:cNvSpPr/>
          <p:nvPr/>
        </p:nvSpPr>
        <p:spPr>
          <a:xfrm>
            <a:off x="7481221" y="3027734"/>
            <a:ext cx="3982161" cy="784830"/>
          </a:xfrm>
          <a:prstGeom prst="rect">
            <a:avLst/>
          </a:prstGeom>
        </p:spPr>
        <p:txBody>
          <a:bodyPr wrap="squar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rPr>
              <a:t>In a 50um sensor at very high voltage the electrons and holes take around 500ps to move through the sensor.</a:t>
            </a:r>
          </a:p>
        </p:txBody>
      </p:sp>
      <p:pic>
        <p:nvPicPr>
          <p:cNvPr id="8" name="Picture 7">
            <a:extLst>
              <a:ext uri="{FF2B5EF4-FFF2-40B4-BE49-F238E27FC236}">
                <a16:creationId xmlns:a16="http://schemas.microsoft.com/office/drawing/2014/main" id="{FB146AD6-D8C8-FA4B-BC70-2A999CC58D24}"/>
              </a:ext>
            </a:extLst>
          </p:cNvPr>
          <p:cNvPicPr>
            <a:picLocks noChangeAspect="1"/>
          </p:cNvPicPr>
          <p:nvPr/>
        </p:nvPicPr>
        <p:blipFill rotWithShape="1">
          <a:blip r:embed="rId3"/>
          <a:srcRect t="3193"/>
          <a:stretch/>
        </p:blipFill>
        <p:spPr>
          <a:xfrm>
            <a:off x="572206" y="4067191"/>
            <a:ext cx="4325796" cy="2413569"/>
          </a:xfrm>
          <a:prstGeom prst="rect">
            <a:avLst/>
          </a:prstGeom>
        </p:spPr>
      </p:pic>
      <p:pic>
        <p:nvPicPr>
          <p:cNvPr id="9" name="Picture 8">
            <a:extLst>
              <a:ext uri="{FF2B5EF4-FFF2-40B4-BE49-F238E27FC236}">
                <a16:creationId xmlns:a16="http://schemas.microsoft.com/office/drawing/2014/main" id="{1A804AF0-1E76-9542-A836-1317751B0278}"/>
              </a:ext>
            </a:extLst>
          </p:cNvPr>
          <p:cNvPicPr>
            <a:picLocks noChangeAspect="1"/>
          </p:cNvPicPr>
          <p:nvPr/>
        </p:nvPicPr>
        <p:blipFill rotWithShape="1">
          <a:blip r:embed="rId3"/>
          <a:srcRect t="3193"/>
          <a:stretch/>
        </p:blipFill>
        <p:spPr>
          <a:xfrm>
            <a:off x="6434373" y="4148780"/>
            <a:ext cx="3982545" cy="2222053"/>
          </a:xfrm>
          <a:prstGeom prst="rect">
            <a:avLst/>
          </a:prstGeom>
        </p:spPr>
      </p:pic>
      <p:sp>
        <p:nvSpPr>
          <p:cNvPr id="10" name="Rectangle 9">
            <a:extLst>
              <a:ext uri="{FF2B5EF4-FFF2-40B4-BE49-F238E27FC236}">
                <a16:creationId xmlns:a16="http://schemas.microsoft.com/office/drawing/2014/main" id="{76DD5301-4691-4045-9986-AAABF9D0B91C}"/>
              </a:ext>
            </a:extLst>
          </p:cNvPr>
          <p:cNvSpPr/>
          <p:nvPr/>
        </p:nvSpPr>
        <p:spPr bwMode="auto">
          <a:xfrm>
            <a:off x="6656479" y="4311050"/>
            <a:ext cx="4277274" cy="1808921"/>
          </a:xfrm>
          <a:prstGeom prst="rect">
            <a:avLst/>
          </a:prstGeom>
          <a:solidFill>
            <a:schemeClr val="bg1"/>
          </a:solidFill>
          <a:ln w="9525" cap="flat" cmpd="sng" algn="ctr">
            <a:noFill/>
            <a:prstDash val="solid"/>
            <a:round/>
            <a:headEnd type="none" w="med" len="med"/>
            <a:tailEnd type="none" w="med" len="med"/>
          </a:ln>
          <a:effectLst/>
        </p:spPr>
        <p:txBody>
          <a:bodyPr vert="horz" wrap="square" lIns="92075" tIns="46038" rIns="92075" bIns="46038" numCol="1" rtlCol="0" anchor="t" anchorCtr="0" compatLnSpc="1">
            <a:prstTxWarp prst="textNoShape">
              <a:avLst/>
            </a:prstTxWarp>
          </a:bodyPr>
          <a:lstStyle/>
          <a:p>
            <a:pPr marL="0" marR="0" lvl="0" indent="0" algn="l" defTabSz="914400" rtl="0" eaLnBrk="0" fontAlgn="base" latinLnBrk="0" hangingPunct="0">
              <a:lnSpc>
                <a:spcPct val="90000"/>
              </a:lnSpc>
              <a:spcBef>
                <a:spcPct val="30000"/>
              </a:spcBef>
              <a:spcAft>
                <a:spcPct val="0"/>
              </a:spcAft>
              <a:buClr>
                <a:srgbClr val="008000"/>
              </a:buClr>
              <a:buSzPct val="70000"/>
              <a:buFont typeface="Wingdings" pitchFamily="2" charset="2"/>
              <a:buNone/>
              <a:tabLst/>
              <a:defRPr/>
            </a:pPr>
            <a:endParaRPr kumimoji="0" lang="en-GB" sz="1500" b="1" i="0" u="none" strike="noStrike" kern="1200" cap="none" spc="0" normalizeH="0" baseline="0" noProof="0">
              <a:ln>
                <a:noFill/>
              </a:ln>
              <a:solidFill>
                <a:srgbClr val="000000"/>
              </a:solidFill>
              <a:effectLst/>
              <a:uLnTx/>
              <a:uFillTx/>
              <a:latin typeface="Arial" pitchFamily="34" charset="0"/>
              <a:ea typeface="+mn-ea"/>
              <a:cs typeface="+mn-cs"/>
            </a:endParaRPr>
          </a:p>
        </p:txBody>
      </p:sp>
      <p:cxnSp>
        <p:nvCxnSpPr>
          <p:cNvPr id="11" name="Straight Connector 10">
            <a:extLst>
              <a:ext uri="{FF2B5EF4-FFF2-40B4-BE49-F238E27FC236}">
                <a16:creationId xmlns:a16="http://schemas.microsoft.com/office/drawing/2014/main" id="{60E51C02-1624-554E-A16D-C23B7A05CEC9}"/>
              </a:ext>
            </a:extLst>
          </p:cNvPr>
          <p:cNvCxnSpPr>
            <a:cxnSpLocks/>
          </p:cNvCxnSpPr>
          <p:nvPr/>
        </p:nvCxnSpPr>
        <p:spPr bwMode="auto">
          <a:xfrm>
            <a:off x="6656479" y="3290413"/>
            <a:ext cx="394386" cy="2809461"/>
          </a:xfrm>
          <a:prstGeom prst="line">
            <a:avLst/>
          </a:prstGeom>
          <a:noFill/>
          <a:ln w="19050" cap="flat" cmpd="sng" algn="ctr">
            <a:solidFill>
              <a:schemeClr val="tx1"/>
            </a:solidFill>
            <a:prstDash val="solid"/>
            <a:round/>
            <a:headEnd type="none" w="med" len="med"/>
            <a:tailEnd type="none"/>
          </a:ln>
          <a:effectLst/>
        </p:spPr>
      </p:cxnSp>
      <p:cxnSp>
        <p:nvCxnSpPr>
          <p:cNvPr id="12" name="Straight Connector 11">
            <a:extLst>
              <a:ext uri="{FF2B5EF4-FFF2-40B4-BE49-F238E27FC236}">
                <a16:creationId xmlns:a16="http://schemas.microsoft.com/office/drawing/2014/main" id="{C52F438C-39E4-E147-A3B8-C414B83F9076}"/>
              </a:ext>
            </a:extLst>
          </p:cNvPr>
          <p:cNvCxnSpPr>
            <a:cxnSpLocks/>
          </p:cNvCxnSpPr>
          <p:nvPr/>
        </p:nvCxnSpPr>
        <p:spPr bwMode="auto">
          <a:xfrm>
            <a:off x="6656479" y="2945856"/>
            <a:ext cx="0" cy="3188305"/>
          </a:xfrm>
          <a:prstGeom prst="line">
            <a:avLst/>
          </a:prstGeom>
          <a:noFill/>
          <a:ln w="12700" cap="flat" cmpd="sng" algn="ctr">
            <a:solidFill>
              <a:schemeClr val="tx1"/>
            </a:solidFill>
            <a:prstDash val="solid"/>
            <a:round/>
            <a:headEnd type="triangle" w="med" len="med"/>
            <a:tailEnd type="none"/>
          </a:ln>
          <a:effectLst/>
        </p:spPr>
      </p:cxnSp>
      <p:pic>
        <p:nvPicPr>
          <p:cNvPr id="13" name="Picture 12">
            <a:extLst>
              <a:ext uri="{FF2B5EF4-FFF2-40B4-BE49-F238E27FC236}">
                <a16:creationId xmlns:a16="http://schemas.microsoft.com/office/drawing/2014/main" id="{D5446BCF-735E-2346-AF4A-C2CACB260114}"/>
              </a:ext>
            </a:extLst>
          </p:cNvPr>
          <p:cNvPicPr>
            <a:picLocks noChangeAspect="1"/>
          </p:cNvPicPr>
          <p:nvPr/>
        </p:nvPicPr>
        <p:blipFill rotWithShape="1">
          <a:blip r:embed="rId2"/>
          <a:srcRect l="3396" r="56037"/>
          <a:stretch/>
        </p:blipFill>
        <p:spPr>
          <a:xfrm>
            <a:off x="572206" y="523876"/>
            <a:ext cx="4104504" cy="2780857"/>
          </a:xfrm>
          <a:prstGeom prst="rect">
            <a:avLst/>
          </a:prstGeom>
        </p:spPr>
      </p:pic>
      <p:sp>
        <p:nvSpPr>
          <p:cNvPr id="14" name="TextBox 13">
            <a:extLst>
              <a:ext uri="{FF2B5EF4-FFF2-40B4-BE49-F238E27FC236}">
                <a16:creationId xmlns:a16="http://schemas.microsoft.com/office/drawing/2014/main" id="{97253EB3-AE0F-1A4B-93C9-2B3801191232}"/>
              </a:ext>
            </a:extLst>
          </p:cNvPr>
          <p:cNvSpPr txBox="1"/>
          <p:nvPr/>
        </p:nvSpPr>
        <p:spPr>
          <a:xfrm>
            <a:off x="7481221" y="4069640"/>
            <a:ext cx="4161613" cy="1015663"/>
          </a:xfrm>
          <a:prstGeom prst="rect">
            <a:avLst/>
          </a:prstGeom>
          <a:noFill/>
        </p:spPr>
        <p:txBody>
          <a:bodyPr wrap="square" rtlCol="0">
            <a:spAutoFit/>
          </a:bodyPr>
          <a:lstStyle/>
          <a:p>
            <a:pPr marL="0" marR="0" lvl="0" indent="0" algn="just"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At high fields (thin sensors, large voltage), the electric field in the sensor is close to constant, e and h velocities become saturated and the </a:t>
            </a:r>
            <a:r>
              <a:rPr kumimoji="0" lang="en-GB" sz="1500" b="0" i="0" u="none" strike="noStrike" kern="1200" cap="none" spc="0" normalizeH="0" baseline="0" noProof="0" dirty="0">
                <a:ln>
                  <a:noFill/>
                </a:ln>
                <a:solidFill>
                  <a:srgbClr val="FF0000"/>
                </a:solidFill>
                <a:effectLst/>
                <a:uLnTx/>
                <a:uFillTx/>
                <a:latin typeface="Arial" charset="0"/>
                <a:ea typeface="+mn-ea"/>
                <a:cs typeface="+mn-cs"/>
              </a:rPr>
              <a:t>average</a:t>
            </a:r>
            <a:r>
              <a:rPr kumimoji="0" lang="en-GB" sz="1500" b="0" i="0" u="none" strike="noStrike" kern="1200" cap="none" spc="0" normalizeH="0" baseline="0" noProof="0" dirty="0">
                <a:ln>
                  <a:noFill/>
                </a:ln>
                <a:solidFill>
                  <a:srgbClr val="002060"/>
                </a:solidFill>
                <a:effectLst/>
                <a:uLnTx/>
                <a:uFillTx/>
                <a:latin typeface="Arial" charset="0"/>
                <a:ea typeface="+mn-ea"/>
                <a:cs typeface="+mn-cs"/>
              </a:rPr>
              <a:t> signal becomes a triangle.  </a:t>
            </a:r>
          </a:p>
        </p:txBody>
      </p:sp>
      <p:sp>
        <p:nvSpPr>
          <p:cNvPr id="15" name="TextBox 14">
            <a:extLst>
              <a:ext uri="{FF2B5EF4-FFF2-40B4-BE49-F238E27FC236}">
                <a16:creationId xmlns:a16="http://schemas.microsoft.com/office/drawing/2014/main" id="{9664DA77-6DEE-1D41-9B77-1B38E6849F95}"/>
              </a:ext>
            </a:extLst>
          </p:cNvPr>
          <p:cNvSpPr txBox="1"/>
          <p:nvPr/>
        </p:nvSpPr>
        <p:spPr>
          <a:xfrm>
            <a:off x="1245026" y="4719977"/>
            <a:ext cx="3062057" cy="553998"/>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000" b="0" i="0" u="none" strike="noStrike" kern="1200" cap="none" spc="0" normalizeH="0" baseline="0" noProof="0" dirty="0">
                <a:ln>
                  <a:noFill/>
                </a:ln>
                <a:solidFill>
                  <a:srgbClr val="002060"/>
                </a:solidFill>
                <a:effectLst/>
                <a:uLnTx/>
                <a:uFillTx/>
                <a:latin typeface="Arial" charset="0"/>
                <a:ea typeface="+mn-ea"/>
                <a:cs typeface="+mn-cs"/>
              </a:rPr>
              <a:t>Example: d = 300um, </a:t>
            </a:r>
            <a:r>
              <a:rPr kumimoji="0" lang="en-GB" sz="1000" b="0" i="0" u="none" strike="noStrike" kern="1200" cap="none" spc="0" normalizeH="0" baseline="0" noProof="0" dirty="0" err="1">
                <a:ln>
                  <a:noFill/>
                </a:ln>
                <a:solidFill>
                  <a:srgbClr val="002060"/>
                </a:solidFill>
                <a:effectLst/>
                <a:uLnTx/>
                <a:uFillTx/>
                <a:latin typeface="Arial" charset="0"/>
                <a:ea typeface="+mn-ea"/>
                <a:cs typeface="+mn-cs"/>
              </a:rPr>
              <a:t>V</a:t>
            </a:r>
            <a:r>
              <a:rPr kumimoji="0" lang="en-GB" sz="1000" b="0" i="0" u="none" strike="noStrike" kern="1200" cap="none" spc="0" normalizeH="0" baseline="-25000" noProof="0" dirty="0" err="1">
                <a:ln>
                  <a:noFill/>
                </a:ln>
                <a:solidFill>
                  <a:srgbClr val="002060"/>
                </a:solidFill>
                <a:effectLst/>
                <a:uLnTx/>
                <a:uFillTx/>
                <a:latin typeface="Arial" charset="0"/>
                <a:ea typeface="+mn-ea"/>
                <a:cs typeface="+mn-cs"/>
              </a:rPr>
              <a:t>dep</a:t>
            </a:r>
            <a:r>
              <a:rPr kumimoji="0" lang="en-GB" sz="1000" b="0" i="0" u="none" strike="noStrike" kern="1200" cap="none" spc="0" normalizeH="0" baseline="-25000" noProof="0" dirty="0">
                <a:ln>
                  <a:noFill/>
                </a:ln>
                <a:solidFill>
                  <a:srgbClr val="002060"/>
                </a:solidFill>
                <a:effectLst/>
                <a:uLnTx/>
                <a:uFillTx/>
                <a:latin typeface="Arial" charset="0"/>
                <a:ea typeface="+mn-ea"/>
                <a:cs typeface="+mn-cs"/>
              </a:rPr>
              <a:t> </a:t>
            </a:r>
            <a:r>
              <a:rPr kumimoji="0" lang="en-GB" sz="1000" b="0" i="0" u="none" strike="noStrike" kern="1200" cap="none" spc="0" normalizeH="0" baseline="0" noProof="0" dirty="0">
                <a:ln>
                  <a:noFill/>
                </a:ln>
                <a:solidFill>
                  <a:srgbClr val="002060"/>
                </a:solidFill>
                <a:effectLst/>
                <a:uLnTx/>
                <a:uFillTx/>
                <a:latin typeface="Arial" charset="0"/>
                <a:ea typeface="+mn-ea"/>
                <a:cs typeface="+mn-cs"/>
              </a:rPr>
              <a:t>= 58V, V=1.2 </a:t>
            </a:r>
            <a:r>
              <a:rPr kumimoji="0" lang="en-GB" sz="1000" b="0" i="0" u="none" strike="noStrike" kern="1200" cap="none" spc="0" normalizeH="0" baseline="0" noProof="0" dirty="0" err="1">
                <a:ln>
                  <a:noFill/>
                </a:ln>
                <a:solidFill>
                  <a:srgbClr val="002060"/>
                </a:solidFill>
                <a:effectLst/>
                <a:uLnTx/>
                <a:uFillTx/>
                <a:latin typeface="Arial" charset="0"/>
                <a:ea typeface="+mn-ea"/>
                <a:cs typeface="+mn-cs"/>
              </a:rPr>
              <a:t>V</a:t>
            </a:r>
            <a:r>
              <a:rPr kumimoji="0" lang="en-GB" sz="1000" b="0" i="0" u="none" strike="noStrike" kern="1200" cap="none" spc="0" normalizeH="0" baseline="-25000" noProof="0" dirty="0" err="1">
                <a:ln>
                  <a:noFill/>
                </a:ln>
                <a:solidFill>
                  <a:srgbClr val="002060"/>
                </a:solidFill>
                <a:effectLst/>
                <a:uLnTx/>
                <a:uFillTx/>
                <a:latin typeface="Arial" charset="0"/>
                <a:ea typeface="+mn-ea"/>
                <a:cs typeface="+mn-cs"/>
              </a:rPr>
              <a:t>dep</a:t>
            </a:r>
            <a:r>
              <a:rPr kumimoji="0" lang="en-GB" sz="1000" b="0" i="0" u="none" strike="noStrike" kern="1200" cap="none" spc="0" normalizeH="0" baseline="0" noProof="0" dirty="0">
                <a:ln>
                  <a:noFill/>
                </a:ln>
                <a:solidFill>
                  <a:srgbClr val="002060"/>
                </a:solidFill>
                <a:effectLst/>
                <a:uLnTx/>
                <a:uFillTx/>
                <a:latin typeface="Arial" charset="0"/>
                <a:ea typeface="+mn-ea"/>
                <a:cs typeface="+mn-cs"/>
              </a:rPr>
              <a:t> = 68V</a:t>
            </a:r>
            <a:endParaRPr kumimoji="0" lang="en-GB" sz="1000" b="0" i="0" u="none" strike="noStrike" kern="1200" cap="none" spc="0" normalizeH="0" baseline="-2500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0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000" b="0" i="0" u="none" strike="noStrike" kern="1200" cap="none" spc="0" normalizeH="0" baseline="0" noProof="0" dirty="0">
                <a:ln>
                  <a:noFill/>
                </a:ln>
                <a:solidFill>
                  <a:srgbClr val="002060"/>
                </a:solidFill>
                <a:effectLst/>
                <a:uLnTx/>
                <a:uFillTx/>
                <a:latin typeface="Arial" charset="0"/>
                <a:ea typeface="+mn-ea"/>
                <a:cs typeface="+mn-cs"/>
              </a:rPr>
              <a:t>               d</a:t>
            </a:r>
            <a:r>
              <a:rPr kumimoji="0" lang="en-GB" sz="1000" b="0" i="0" u="none" strike="noStrike" kern="1200" cap="none" spc="0" normalizeH="0" baseline="-25000" noProof="0" dirty="0">
                <a:ln>
                  <a:noFill/>
                </a:ln>
                <a:solidFill>
                  <a:srgbClr val="002060"/>
                </a:solidFill>
                <a:effectLst/>
                <a:uLnTx/>
                <a:uFillTx/>
                <a:latin typeface="Arial" charset="0"/>
                <a:ea typeface="+mn-ea"/>
                <a:cs typeface="+mn-cs"/>
              </a:rPr>
              <a:t>0</a:t>
            </a:r>
            <a:r>
              <a:rPr kumimoji="0" lang="en-GB" sz="1000" b="0" i="0" u="none" strike="noStrike" kern="1200" cap="none" spc="0" normalizeH="0" baseline="0" noProof="0" dirty="0">
                <a:ln>
                  <a:noFill/>
                </a:ln>
                <a:solidFill>
                  <a:srgbClr val="002060"/>
                </a:solidFill>
                <a:effectLst/>
                <a:uLnTx/>
                <a:uFillTx/>
                <a:latin typeface="Arial" charset="0"/>
                <a:ea typeface="+mn-ea"/>
                <a:cs typeface="+mn-cs"/>
              </a:rPr>
              <a:t> = 330um, 𝜏</a:t>
            </a:r>
            <a:r>
              <a:rPr kumimoji="0" lang="en-GB" sz="1000" b="0" i="0" u="none" strike="noStrike" kern="1200" cap="none" spc="0" normalizeH="0" baseline="-25000" noProof="0" dirty="0">
                <a:ln>
                  <a:noFill/>
                </a:ln>
                <a:solidFill>
                  <a:srgbClr val="002060"/>
                </a:solidFill>
                <a:effectLst/>
                <a:uLnTx/>
                <a:uFillTx/>
                <a:latin typeface="Arial" charset="0"/>
                <a:ea typeface="+mn-ea"/>
                <a:cs typeface="+mn-cs"/>
              </a:rPr>
              <a:t>e</a:t>
            </a:r>
            <a:r>
              <a:rPr kumimoji="0" lang="en-GB" sz="1000" b="0" i="0" u="none" strike="noStrike" kern="1200" cap="none" spc="0" normalizeH="0" baseline="0" noProof="0" dirty="0">
                <a:ln>
                  <a:noFill/>
                </a:ln>
                <a:solidFill>
                  <a:srgbClr val="002060"/>
                </a:solidFill>
                <a:effectLst/>
                <a:uLnTx/>
                <a:uFillTx/>
                <a:latin typeface="Arial" charset="0"/>
                <a:ea typeface="+mn-ea"/>
                <a:cs typeface="+mn-cs"/>
              </a:rPr>
              <a:t> = 5.6ns, 𝜏</a:t>
            </a:r>
            <a:r>
              <a:rPr kumimoji="0" lang="en-GB" sz="1000" b="0" i="0" u="none" strike="noStrike" kern="1200" cap="none" spc="0" normalizeH="0" baseline="-25000" noProof="0" dirty="0">
                <a:ln>
                  <a:noFill/>
                </a:ln>
                <a:solidFill>
                  <a:srgbClr val="002060"/>
                </a:solidFill>
                <a:effectLst/>
                <a:uLnTx/>
                <a:uFillTx/>
                <a:latin typeface="Arial" charset="0"/>
                <a:ea typeface="+mn-ea"/>
                <a:cs typeface="+mn-cs"/>
              </a:rPr>
              <a:t>h</a:t>
            </a:r>
            <a:r>
              <a:rPr kumimoji="0" lang="en-GB" sz="1000" b="0" i="0" u="none" strike="noStrike" kern="1200" cap="none" spc="0" normalizeH="0" baseline="0" noProof="0" dirty="0">
                <a:ln>
                  <a:noFill/>
                </a:ln>
                <a:solidFill>
                  <a:srgbClr val="002060"/>
                </a:solidFill>
                <a:effectLst/>
                <a:uLnTx/>
                <a:uFillTx/>
                <a:latin typeface="Arial" charset="0"/>
                <a:ea typeface="+mn-ea"/>
                <a:cs typeface="+mn-cs"/>
              </a:rPr>
              <a:t> = 16.8ns </a:t>
            </a:r>
          </a:p>
        </p:txBody>
      </p:sp>
    </p:spTree>
    <p:extLst>
      <p:ext uri="{BB962C8B-B14F-4D97-AF65-F5344CB8AC3E}">
        <p14:creationId xmlns:p14="http://schemas.microsoft.com/office/powerpoint/2010/main" val="4178203658"/>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8" name="Picture 17">
            <a:extLst>
              <a:ext uri="{FF2B5EF4-FFF2-40B4-BE49-F238E27FC236}">
                <a16:creationId xmlns:a16="http://schemas.microsoft.com/office/drawing/2014/main" id="{2EDE1DD3-2EBA-FA4B-89DF-3BECB5C6222A}"/>
              </a:ext>
            </a:extLst>
          </p:cNvPr>
          <p:cNvPicPr>
            <a:picLocks noChangeAspect="1"/>
          </p:cNvPicPr>
          <p:nvPr/>
        </p:nvPicPr>
        <p:blipFill>
          <a:blip r:embed="rId2"/>
          <a:stretch>
            <a:fillRect/>
          </a:stretch>
        </p:blipFill>
        <p:spPr>
          <a:xfrm>
            <a:off x="496630" y="2669622"/>
            <a:ext cx="2572440" cy="1774097"/>
          </a:xfrm>
          <a:prstGeom prst="rect">
            <a:avLst/>
          </a:prstGeom>
        </p:spPr>
      </p:pic>
      <p:pic>
        <p:nvPicPr>
          <p:cNvPr id="19" name="Picture 18">
            <a:extLst>
              <a:ext uri="{FF2B5EF4-FFF2-40B4-BE49-F238E27FC236}">
                <a16:creationId xmlns:a16="http://schemas.microsoft.com/office/drawing/2014/main" id="{2567FFF8-904B-9A48-B4D9-6F76D63F2AAB}"/>
              </a:ext>
            </a:extLst>
          </p:cNvPr>
          <p:cNvPicPr>
            <a:picLocks noChangeAspect="1"/>
          </p:cNvPicPr>
          <p:nvPr/>
        </p:nvPicPr>
        <p:blipFill>
          <a:blip r:embed="rId3"/>
          <a:stretch>
            <a:fillRect/>
          </a:stretch>
        </p:blipFill>
        <p:spPr>
          <a:xfrm>
            <a:off x="478512" y="4483229"/>
            <a:ext cx="2501995" cy="1725513"/>
          </a:xfrm>
          <a:prstGeom prst="rect">
            <a:avLst/>
          </a:prstGeom>
        </p:spPr>
      </p:pic>
      <p:sp>
        <p:nvSpPr>
          <p:cNvPr id="2" name="Date Placeholder 1">
            <a:extLst>
              <a:ext uri="{FF2B5EF4-FFF2-40B4-BE49-F238E27FC236}">
                <a16:creationId xmlns:a16="http://schemas.microsoft.com/office/drawing/2014/main" id="{C142B07B-58BF-6F4F-A8AB-1572495CC508}"/>
              </a:ext>
            </a:extLst>
          </p:cNvPr>
          <p:cNvSpPr>
            <a:spLocks noGrp="1"/>
          </p:cNvSpPr>
          <p:nvPr>
            <p:ph type="dt" sz="half" idx="10"/>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fld id="{A52BF309-6B9F-3741-9BDB-9CF9B53810AF}" type="datetime1">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l" defTabSz="914400" rtl="0" eaLnBrk="0" fontAlgn="base" latinLnBrk="0" hangingPunct="0">
                <a:lnSpc>
                  <a:spcPct val="100000"/>
                </a:lnSpc>
                <a:spcBef>
                  <a:spcPct val="0"/>
                </a:spcBef>
                <a:spcAft>
                  <a:spcPct val="0"/>
                </a:spcAft>
                <a:buClrTx/>
                <a:buSzTx/>
                <a:buFontTx/>
                <a:buNone/>
                <a:tabLst/>
                <a:defRPr/>
              </a:pPr>
              <a:t>6/13/25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3" name="Slide Number Placeholder 2">
            <a:extLst>
              <a:ext uri="{FF2B5EF4-FFF2-40B4-BE49-F238E27FC236}">
                <a16:creationId xmlns:a16="http://schemas.microsoft.com/office/drawing/2014/main" id="{095A4DFC-A700-5945-A97F-64546DC9A95B}"/>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7</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pic>
        <p:nvPicPr>
          <p:cNvPr id="4" name="Picture 3">
            <a:extLst>
              <a:ext uri="{FF2B5EF4-FFF2-40B4-BE49-F238E27FC236}">
                <a16:creationId xmlns:a16="http://schemas.microsoft.com/office/drawing/2014/main" id="{1A6E691E-F254-6945-AD62-D51BC56A47C4}"/>
              </a:ext>
            </a:extLst>
          </p:cNvPr>
          <p:cNvPicPr>
            <a:picLocks noChangeAspect="1"/>
          </p:cNvPicPr>
          <p:nvPr/>
        </p:nvPicPr>
        <p:blipFill>
          <a:blip r:embed="rId4"/>
          <a:stretch>
            <a:fillRect/>
          </a:stretch>
        </p:blipFill>
        <p:spPr>
          <a:xfrm>
            <a:off x="407150" y="733532"/>
            <a:ext cx="2573357" cy="1774729"/>
          </a:xfrm>
          <a:prstGeom prst="rect">
            <a:avLst/>
          </a:prstGeom>
        </p:spPr>
      </p:pic>
      <p:sp>
        <p:nvSpPr>
          <p:cNvPr id="5" name="Text Box 20">
            <a:extLst>
              <a:ext uri="{FF2B5EF4-FFF2-40B4-BE49-F238E27FC236}">
                <a16:creationId xmlns:a16="http://schemas.microsoft.com/office/drawing/2014/main" id="{1741AD80-FF16-9C46-8D58-F83A693589BC}"/>
              </a:ext>
            </a:extLst>
          </p:cNvPr>
          <p:cNvSpPr txBox="1">
            <a:spLocks noChangeArrowheads="1"/>
          </p:cNvSpPr>
          <p:nvPr/>
        </p:nvSpPr>
        <p:spPr bwMode="auto">
          <a:xfrm>
            <a:off x="0" y="1"/>
            <a:ext cx="12174582" cy="523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defRPr/>
            </a:pPr>
            <a:r>
              <a:rPr kumimoji="0" lang="en-US" altLang="en-US" sz="2800" b="1" i="0" u="none" strike="noStrike" kern="1200" cap="none" spc="0" normalizeH="0" baseline="0" noProof="0" dirty="0">
                <a:ln>
                  <a:noFill/>
                </a:ln>
                <a:solidFill>
                  <a:srgbClr val="FF0000"/>
                </a:solidFill>
                <a:effectLst/>
                <a:uLnTx/>
                <a:uFillTx/>
                <a:latin typeface="Arial" panose="020B0604020202020204" pitchFamily="34" charset="0"/>
                <a:ea typeface="+mn-ea"/>
                <a:cs typeface="+mn-cs"/>
              </a:rPr>
              <a:t>Electronics processing of a detector signal</a:t>
            </a:r>
          </a:p>
        </p:txBody>
      </p:sp>
      <p:pic>
        <p:nvPicPr>
          <p:cNvPr id="6" name="Picture 5">
            <a:extLst>
              <a:ext uri="{FF2B5EF4-FFF2-40B4-BE49-F238E27FC236}">
                <a16:creationId xmlns:a16="http://schemas.microsoft.com/office/drawing/2014/main" id="{4F6F0D8D-BC47-BE4C-A528-4A50E26B07AC}"/>
              </a:ext>
            </a:extLst>
          </p:cNvPr>
          <p:cNvPicPr>
            <a:picLocks noChangeAspect="1"/>
          </p:cNvPicPr>
          <p:nvPr/>
        </p:nvPicPr>
        <p:blipFill>
          <a:blip r:embed="rId5"/>
          <a:stretch>
            <a:fillRect/>
          </a:stretch>
        </p:blipFill>
        <p:spPr>
          <a:xfrm>
            <a:off x="3945847" y="1378081"/>
            <a:ext cx="3654189" cy="866251"/>
          </a:xfrm>
          <a:prstGeom prst="rect">
            <a:avLst/>
          </a:prstGeom>
        </p:spPr>
      </p:pic>
      <p:pic>
        <p:nvPicPr>
          <p:cNvPr id="7" name="Picture 6">
            <a:extLst>
              <a:ext uri="{FF2B5EF4-FFF2-40B4-BE49-F238E27FC236}">
                <a16:creationId xmlns:a16="http://schemas.microsoft.com/office/drawing/2014/main" id="{B947392B-DCDD-2343-8039-875A940B4534}"/>
              </a:ext>
            </a:extLst>
          </p:cNvPr>
          <p:cNvPicPr>
            <a:picLocks noChangeAspect="1"/>
          </p:cNvPicPr>
          <p:nvPr/>
        </p:nvPicPr>
        <p:blipFill>
          <a:blip r:embed="rId6"/>
          <a:stretch>
            <a:fillRect/>
          </a:stretch>
        </p:blipFill>
        <p:spPr>
          <a:xfrm>
            <a:off x="3900942" y="2766790"/>
            <a:ext cx="3282619" cy="778169"/>
          </a:xfrm>
          <a:prstGeom prst="rect">
            <a:avLst/>
          </a:prstGeom>
        </p:spPr>
      </p:pic>
      <p:pic>
        <p:nvPicPr>
          <p:cNvPr id="8" name="Picture 7">
            <a:extLst>
              <a:ext uri="{FF2B5EF4-FFF2-40B4-BE49-F238E27FC236}">
                <a16:creationId xmlns:a16="http://schemas.microsoft.com/office/drawing/2014/main" id="{C277FDDC-FC76-414E-BA10-936FE0133837}"/>
              </a:ext>
            </a:extLst>
          </p:cNvPr>
          <p:cNvPicPr>
            <a:picLocks noChangeAspect="1"/>
          </p:cNvPicPr>
          <p:nvPr/>
        </p:nvPicPr>
        <p:blipFill>
          <a:blip r:embed="rId7"/>
          <a:stretch>
            <a:fillRect/>
          </a:stretch>
        </p:blipFill>
        <p:spPr>
          <a:xfrm>
            <a:off x="8563610" y="1114766"/>
            <a:ext cx="2464742" cy="584285"/>
          </a:xfrm>
          <a:prstGeom prst="rect">
            <a:avLst/>
          </a:prstGeom>
        </p:spPr>
      </p:pic>
      <p:sp>
        <p:nvSpPr>
          <p:cNvPr id="9" name="TextBox 8">
            <a:extLst>
              <a:ext uri="{FF2B5EF4-FFF2-40B4-BE49-F238E27FC236}">
                <a16:creationId xmlns:a16="http://schemas.microsoft.com/office/drawing/2014/main" id="{ACA7E314-0D45-7743-87D2-A7FD9DB88DEF}"/>
              </a:ext>
            </a:extLst>
          </p:cNvPr>
          <p:cNvSpPr txBox="1"/>
          <p:nvPr/>
        </p:nvSpPr>
        <p:spPr>
          <a:xfrm>
            <a:off x="3999637" y="960858"/>
            <a:ext cx="2749471" cy="369332"/>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2060"/>
                </a:solidFill>
                <a:effectLst/>
                <a:uLnTx/>
                <a:uFillTx/>
                <a:latin typeface="Arial" charset="0"/>
                <a:ea typeface="+mn-ea"/>
                <a:cs typeface="+mn-cs"/>
              </a:rPr>
              <a:t>Frontend delta response:</a:t>
            </a:r>
          </a:p>
        </p:txBody>
      </p:sp>
      <p:sp>
        <p:nvSpPr>
          <p:cNvPr id="10" name="TextBox 9">
            <a:extLst>
              <a:ext uri="{FF2B5EF4-FFF2-40B4-BE49-F238E27FC236}">
                <a16:creationId xmlns:a16="http://schemas.microsoft.com/office/drawing/2014/main" id="{C24054A8-31A9-974A-8DF6-4D5362A17529}"/>
              </a:ext>
            </a:extLst>
          </p:cNvPr>
          <p:cNvSpPr txBox="1"/>
          <p:nvPr/>
        </p:nvSpPr>
        <p:spPr>
          <a:xfrm>
            <a:off x="3999637" y="2397458"/>
            <a:ext cx="3480440" cy="369332"/>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9D00">
                    <a:lumMod val="50000"/>
                  </a:srgbClr>
                </a:solidFill>
                <a:effectLst/>
                <a:uLnTx/>
                <a:uFillTx/>
                <a:latin typeface="Arial" charset="0"/>
                <a:ea typeface="+mn-ea"/>
                <a:cs typeface="+mn-cs"/>
              </a:rPr>
              <a:t>Corresponding transfer function:</a:t>
            </a:r>
          </a:p>
        </p:txBody>
      </p:sp>
      <p:sp>
        <p:nvSpPr>
          <p:cNvPr id="12" name="TextBox 11">
            <a:extLst>
              <a:ext uri="{FF2B5EF4-FFF2-40B4-BE49-F238E27FC236}">
                <a16:creationId xmlns:a16="http://schemas.microsoft.com/office/drawing/2014/main" id="{09C84C08-9DC5-6F43-9DA7-6350973A4665}"/>
              </a:ext>
            </a:extLst>
          </p:cNvPr>
          <p:cNvSpPr txBox="1"/>
          <p:nvPr/>
        </p:nvSpPr>
        <p:spPr>
          <a:xfrm>
            <a:off x="1693828" y="1133914"/>
            <a:ext cx="466794" cy="369332"/>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0000"/>
                </a:solidFill>
                <a:effectLst/>
                <a:uLnTx/>
                <a:uFillTx/>
                <a:latin typeface="Arial" charset="0"/>
                <a:ea typeface="+mn-ea"/>
                <a:cs typeface="+mn-cs"/>
              </a:rPr>
              <a:t>f(t)</a:t>
            </a:r>
          </a:p>
        </p:txBody>
      </p:sp>
      <p:sp>
        <p:nvSpPr>
          <p:cNvPr id="13" name="TextBox 12">
            <a:extLst>
              <a:ext uri="{FF2B5EF4-FFF2-40B4-BE49-F238E27FC236}">
                <a16:creationId xmlns:a16="http://schemas.microsoft.com/office/drawing/2014/main" id="{102ED523-4185-7942-8810-8455D4881307}"/>
              </a:ext>
            </a:extLst>
          </p:cNvPr>
          <p:cNvSpPr txBox="1"/>
          <p:nvPr/>
        </p:nvSpPr>
        <p:spPr>
          <a:xfrm>
            <a:off x="1693828" y="3187339"/>
            <a:ext cx="530915" cy="369332"/>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0000"/>
                </a:solidFill>
                <a:effectLst/>
                <a:uLnTx/>
                <a:uFillTx/>
                <a:latin typeface="Arial" charset="0"/>
                <a:ea typeface="+mn-ea"/>
                <a:cs typeface="+mn-cs"/>
              </a:rPr>
              <a:t>h(t)</a:t>
            </a:r>
          </a:p>
        </p:txBody>
      </p:sp>
      <p:pic>
        <p:nvPicPr>
          <p:cNvPr id="15" name="Picture 14">
            <a:extLst>
              <a:ext uri="{FF2B5EF4-FFF2-40B4-BE49-F238E27FC236}">
                <a16:creationId xmlns:a16="http://schemas.microsoft.com/office/drawing/2014/main" id="{4081EF6F-F991-6540-9E57-83214A362681}"/>
              </a:ext>
            </a:extLst>
          </p:cNvPr>
          <p:cNvPicPr>
            <a:picLocks noChangeAspect="1"/>
          </p:cNvPicPr>
          <p:nvPr/>
        </p:nvPicPr>
        <p:blipFill>
          <a:blip r:embed="rId8"/>
          <a:stretch>
            <a:fillRect/>
          </a:stretch>
        </p:blipFill>
        <p:spPr>
          <a:xfrm>
            <a:off x="8407936" y="1967047"/>
            <a:ext cx="2214617" cy="342592"/>
          </a:xfrm>
          <a:prstGeom prst="rect">
            <a:avLst/>
          </a:prstGeom>
        </p:spPr>
      </p:pic>
      <p:pic>
        <p:nvPicPr>
          <p:cNvPr id="16" name="Picture 15">
            <a:extLst>
              <a:ext uri="{FF2B5EF4-FFF2-40B4-BE49-F238E27FC236}">
                <a16:creationId xmlns:a16="http://schemas.microsoft.com/office/drawing/2014/main" id="{C9814383-CFCD-AF45-8E1B-47C1D23784CD}"/>
              </a:ext>
            </a:extLst>
          </p:cNvPr>
          <p:cNvPicPr>
            <a:picLocks noChangeAspect="1"/>
          </p:cNvPicPr>
          <p:nvPr/>
        </p:nvPicPr>
        <p:blipFill rotWithShape="1">
          <a:blip r:embed="rId9"/>
          <a:srcRect l="17558" t="-10160" b="3713"/>
          <a:stretch/>
        </p:blipFill>
        <p:spPr>
          <a:xfrm>
            <a:off x="8780342" y="2498349"/>
            <a:ext cx="1743900" cy="325823"/>
          </a:xfrm>
          <a:prstGeom prst="rect">
            <a:avLst/>
          </a:prstGeom>
        </p:spPr>
      </p:pic>
      <p:grpSp>
        <p:nvGrpSpPr>
          <p:cNvPr id="23" name="Group 22">
            <a:extLst>
              <a:ext uri="{FF2B5EF4-FFF2-40B4-BE49-F238E27FC236}">
                <a16:creationId xmlns:a16="http://schemas.microsoft.com/office/drawing/2014/main" id="{A68937BC-93A3-894D-A8E6-E2908CBAB30B}"/>
              </a:ext>
            </a:extLst>
          </p:cNvPr>
          <p:cNvGrpSpPr/>
          <p:nvPr/>
        </p:nvGrpSpPr>
        <p:grpSpPr>
          <a:xfrm>
            <a:off x="8120471" y="4141818"/>
            <a:ext cx="3351020" cy="2052290"/>
            <a:chOff x="7976782" y="4318247"/>
            <a:chExt cx="3351020" cy="2052290"/>
          </a:xfrm>
        </p:grpSpPr>
        <p:pic>
          <p:nvPicPr>
            <p:cNvPr id="14" name="Picture 13">
              <a:extLst>
                <a:ext uri="{FF2B5EF4-FFF2-40B4-BE49-F238E27FC236}">
                  <a16:creationId xmlns:a16="http://schemas.microsoft.com/office/drawing/2014/main" id="{6D45DC86-3331-6943-8752-5C3A4F9E794A}"/>
                </a:ext>
              </a:extLst>
            </p:cNvPr>
            <p:cNvPicPr>
              <a:picLocks noChangeAspect="1"/>
            </p:cNvPicPr>
            <p:nvPr/>
          </p:nvPicPr>
          <p:blipFill>
            <a:blip r:embed="rId10"/>
            <a:stretch>
              <a:fillRect/>
            </a:stretch>
          </p:blipFill>
          <p:spPr>
            <a:xfrm>
              <a:off x="7976782" y="4401323"/>
              <a:ext cx="3351020" cy="1969214"/>
            </a:xfrm>
            <a:prstGeom prst="rect">
              <a:avLst/>
            </a:prstGeom>
          </p:spPr>
        </p:pic>
        <p:sp>
          <p:nvSpPr>
            <p:cNvPr id="17" name="TextBox 16">
              <a:extLst>
                <a:ext uri="{FF2B5EF4-FFF2-40B4-BE49-F238E27FC236}">
                  <a16:creationId xmlns:a16="http://schemas.microsoft.com/office/drawing/2014/main" id="{500501F2-1A13-484E-8E8D-78F8BC0738A4}"/>
                </a:ext>
              </a:extLst>
            </p:cNvPr>
            <p:cNvSpPr txBox="1"/>
            <p:nvPr/>
          </p:nvSpPr>
          <p:spPr>
            <a:xfrm>
              <a:off x="7999926" y="4318247"/>
              <a:ext cx="1752403" cy="307777"/>
            </a:xfrm>
            <a:prstGeom prst="rect">
              <a:avLst/>
            </a:prstGeom>
            <a:solidFill>
              <a:schemeClr val="bg1"/>
            </a:solid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0000"/>
                  </a:solidFill>
                  <a:effectLst/>
                  <a:uLnTx/>
                  <a:uFillTx/>
                  <a:latin typeface="Arial" charset="0"/>
                  <a:ea typeface="+mn-ea"/>
                  <a:cs typeface="+mn-cs"/>
                </a:rPr>
                <a:t>-20 log |H(</a:t>
              </a:r>
              <a:r>
                <a:rPr kumimoji="0" lang="en-GB" sz="1400" b="0" i="0" u="none" strike="noStrike" kern="1200" cap="none" spc="0" normalizeH="0" baseline="0" noProof="0" dirty="0" err="1">
                  <a:ln>
                    <a:noFill/>
                  </a:ln>
                  <a:solidFill>
                    <a:srgbClr val="000000"/>
                  </a:solidFill>
                  <a:effectLst/>
                  <a:uLnTx/>
                  <a:uFillTx/>
                  <a:latin typeface="Arial" charset="0"/>
                  <a:ea typeface="+mn-ea"/>
                  <a:cs typeface="+mn-cs"/>
                </a:rPr>
                <a:t>ω</a:t>
              </a:r>
              <a:r>
                <a:rPr kumimoji="0" lang="en-GB" sz="1400" b="0" i="0" u="none" strike="noStrike" kern="1200" cap="none" spc="0" normalizeH="0" baseline="0" noProof="0" dirty="0">
                  <a:ln>
                    <a:noFill/>
                  </a:ln>
                  <a:solidFill>
                    <a:srgbClr val="000000"/>
                  </a:solidFill>
                  <a:effectLst/>
                  <a:uLnTx/>
                  <a:uFillTx/>
                  <a:latin typeface="Arial" charset="0"/>
                  <a:ea typeface="+mn-ea"/>
                  <a:cs typeface="+mn-cs"/>
                </a:rPr>
                <a:t>)|/|H(0)|</a:t>
              </a:r>
            </a:p>
          </p:txBody>
        </p:sp>
      </p:grpSp>
      <p:sp>
        <p:nvSpPr>
          <p:cNvPr id="20" name="TextBox 19">
            <a:extLst>
              <a:ext uri="{FF2B5EF4-FFF2-40B4-BE49-F238E27FC236}">
                <a16:creationId xmlns:a16="http://schemas.microsoft.com/office/drawing/2014/main" id="{1EA19E2D-2BC3-0E42-A69A-C11A6AFE47FA}"/>
              </a:ext>
            </a:extLst>
          </p:cNvPr>
          <p:cNvSpPr txBox="1"/>
          <p:nvPr/>
        </p:nvSpPr>
        <p:spPr>
          <a:xfrm>
            <a:off x="1693828" y="4983297"/>
            <a:ext cx="518091" cy="369332"/>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0000"/>
                </a:solidFill>
                <a:effectLst/>
                <a:uLnTx/>
                <a:uFillTx/>
                <a:latin typeface="Arial" charset="0"/>
                <a:ea typeface="+mn-ea"/>
                <a:cs typeface="+mn-cs"/>
              </a:rPr>
              <a:t>v(t)</a:t>
            </a:r>
          </a:p>
        </p:txBody>
      </p:sp>
      <p:pic>
        <p:nvPicPr>
          <p:cNvPr id="21" name="Picture 20">
            <a:extLst>
              <a:ext uri="{FF2B5EF4-FFF2-40B4-BE49-F238E27FC236}">
                <a16:creationId xmlns:a16="http://schemas.microsoft.com/office/drawing/2014/main" id="{D4BEEFD8-EC85-D049-A979-4CEFFA5A4DF2}"/>
              </a:ext>
            </a:extLst>
          </p:cNvPr>
          <p:cNvPicPr>
            <a:picLocks noChangeAspect="1"/>
          </p:cNvPicPr>
          <p:nvPr/>
        </p:nvPicPr>
        <p:blipFill>
          <a:blip r:embed="rId11"/>
          <a:stretch>
            <a:fillRect/>
          </a:stretch>
        </p:blipFill>
        <p:spPr>
          <a:xfrm>
            <a:off x="3943665" y="4496850"/>
            <a:ext cx="2932262" cy="712651"/>
          </a:xfrm>
          <a:prstGeom prst="rect">
            <a:avLst/>
          </a:prstGeom>
        </p:spPr>
      </p:pic>
      <p:sp>
        <p:nvSpPr>
          <p:cNvPr id="22" name="TextBox 21">
            <a:extLst>
              <a:ext uri="{FF2B5EF4-FFF2-40B4-BE49-F238E27FC236}">
                <a16:creationId xmlns:a16="http://schemas.microsoft.com/office/drawing/2014/main" id="{3FF9D13F-E246-FF45-92D4-BADFE58393CF}"/>
              </a:ext>
            </a:extLst>
          </p:cNvPr>
          <p:cNvSpPr txBox="1"/>
          <p:nvPr/>
        </p:nvSpPr>
        <p:spPr>
          <a:xfrm>
            <a:off x="8507872" y="3206405"/>
            <a:ext cx="2114681" cy="338554"/>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600" b="0" i="0" u="none" strike="noStrike" kern="1200" cap="none" spc="0" normalizeH="0" baseline="0" noProof="0" dirty="0" err="1">
                <a:ln>
                  <a:noFill/>
                </a:ln>
                <a:solidFill>
                  <a:srgbClr val="000000"/>
                </a:solidFill>
                <a:effectLst/>
                <a:uLnTx/>
                <a:uFillTx/>
                <a:latin typeface="Arial" charset="0"/>
                <a:ea typeface="+mn-ea"/>
                <a:cs typeface="+mn-cs"/>
              </a:rPr>
              <a:t>t</a:t>
            </a:r>
            <a:r>
              <a:rPr kumimoji="0" lang="en-GB" sz="1600" b="0" i="0" u="none" strike="noStrike" kern="1200" cap="none" spc="0" normalizeH="0" baseline="-25000" noProof="0" dirty="0" err="1">
                <a:ln>
                  <a:noFill/>
                </a:ln>
                <a:solidFill>
                  <a:srgbClr val="000000"/>
                </a:solidFill>
                <a:effectLst/>
                <a:uLnTx/>
                <a:uFillTx/>
                <a:latin typeface="Arial" charset="0"/>
                <a:ea typeface="+mn-ea"/>
                <a:cs typeface="+mn-cs"/>
              </a:rPr>
              <a:t>p</a:t>
            </a:r>
            <a:r>
              <a:rPr kumimoji="0" lang="en-GB" sz="1600" b="0" i="0" u="none" strike="noStrike" kern="1200" cap="none" spc="0" normalizeH="0" baseline="0" noProof="0" dirty="0">
                <a:ln>
                  <a:noFill/>
                </a:ln>
                <a:solidFill>
                  <a:srgbClr val="000000"/>
                </a:solidFill>
                <a:effectLst/>
                <a:uLnTx/>
                <a:uFillTx/>
                <a:latin typeface="Arial" charset="0"/>
                <a:ea typeface="+mn-ea"/>
                <a:cs typeface="+mn-cs"/>
              </a:rPr>
              <a:t>=1ns   </a:t>
            </a:r>
            <a:r>
              <a:rPr kumimoji="0" lang="en-GB" sz="1600" b="0" i="0" u="none" strike="noStrike" kern="1200" cap="none" spc="0" normalizeH="0" baseline="0" noProof="0" dirty="0" err="1">
                <a:ln>
                  <a:noFill/>
                </a:ln>
                <a:solidFill>
                  <a:srgbClr val="000000"/>
                </a:solidFill>
                <a:effectLst/>
                <a:uLnTx/>
                <a:uFillTx/>
                <a:latin typeface="Arial" charset="0"/>
                <a:ea typeface="+mn-ea"/>
                <a:cs typeface="+mn-cs"/>
              </a:rPr>
              <a:t>f</a:t>
            </a:r>
            <a:r>
              <a:rPr kumimoji="0" lang="en-GB" sz="1600" b="0" i="0" u="none" strike="noStrike" kern="1200" cap="none" spc="0" normalizeH="0" baseline="-25000" noProof="0" dirty="0" err="1">
                <a:ln>
                  <a:noFill/>
                </a:ln>
                <a:solidFill>
                  <a:srgbClr val="000000"/>
                </a:solidFill>
                <a:effectLst/>
                <a:uLnTx/>
                <a:uFillTx/>
                <a:latin typeface="Arial" charset="0"/>
                <a:ea typeface="+mn-ea"/>
                <a:cs typeface="+mn-cs"/>
              </a:rPr>
              <a:t>bw</a:t>
            </a:r>
            <a:r>
              <a:rPr kumimoji="0" lang="en-GB" sz="1600" b="0" i="0" u="none" strike="noStrike" kern="1200" cap="none" spc="0" normalizeH="0" baseline="0" noProof="0" dirty="0">
                <a:ln>
                  <a:noFill/>
                </a:ln>
                <a:solidFill>
                  <a:srgbClr val="000000"/>
                </a:solidFill>
                <a:effectLst/>
                <a:uLnTx/>
                <a:uFillTx/>
                <a:latin typeface="Arial" charset="0"/>
                <a:ea typeface="+mn-ea"/>
                <a:cs typeface="+mn-cs"/>
              </a:rPr>
              <a:t> ~250MHz</a:t>
            </a:r>
          </a:p>
        </p:txBody>
      </p:sp>
    </p:spTree>
    <p:extLst>
      <p:ext uri="{BB962C8B-B14F-4D97-AF65-F5344CB8AC3E}">
        <p14:creationId xmlns:p14="http://schemas.microsoft.com/office/powerpoint/2010/main" val="1011306940"/>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FF122BA7-9417-2243-9DC1-A555B09B54A6}"/>
              </a:ext>
            </a:extLst>
          </p:cNvPr>
          <p:cNvSpPr>
            <a:spLocks noGrp="1"/>
          </p:cNvSpPr>
          <p:nvPr>
            <p:ph type="dt" sz="half" idx="10"/>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fld id="{A52BF309-6B9F-3741-9BDB-9CF9B53810AF}" type="datetime1">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l" defTabSz="914400" rtl="0" eaLnBrk="0" fontAlgn="base" latinLnBrk="0" hangingPunct="0">
                <a:lnSpc>
                  <a:spcPct val="100000"/>
                </a:lnSpc>
                <a:spcBef>
                  <a:spcPct val="0"/>
                </a:spcBef>
                <a:spcAft>
                  <a:spcPct val="0"/>
                </a:spcAft>
                <a:buClrTx/>
                <a:buSzTx/>
                <a:buFontTx/>
                <a:buNone/>
                <a:tabLst/>
                <a:defRPr/>
              </a:pPr>
              <a:t>6/13/25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3" name="Slide Number Placeholder 2">
            <a:extLst>
              <a:ext uri="{FF2B5EF4-FFF2-40B4-BE49-F238E27FC236}">
                <a16:creationId xmlns:a16="http://schemas.microsoft.com/office/drawing/2014/main" id="{1E746585-B0AD-294B-B07E-633930BEA09B}"/>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8</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pic>
        <p:nvPicPr>
          <p:cNvPr id="4" name="Picture 3">
            <a:extLst>
              <a:ext uri="{FF2B5EF4-FFF2-40B4-BE49-F238E27FC236}">
                <a16:creationId xmlns:a16="http://schemas.microsoft.com/office/drawing/2014/main" id="{BCB70016-E32B-3F47-8152-9CB4C47673EF}"/>
              </a:ext>
            </a:extLst>
          </p:cNvPr>
          <p:cNvPicPr>
            <a:picLocks noChangeAspect="1"/>
          </p:cNvPicPr>
          <p:nvPr/>
        </p:nvPicPr>
        <p:blipFill>
          <a:blip r:embed="rId2"/>
          <a:stretch>
            <a:fillRect/>
          </a:stretch>
        </p:blipFill>
        <p:spPr>
          <a:xfrm>
            <a:off x="228460" y="847595"/>
            <a:ext cx="2067707" cy="1426005"/>
          </a:xfrm>
          <a:prstGeom prst="rect">
            <a:avLst/>
          </a:prstGeom>
        </p:spPr>
      </p:pic>
      <p:pic>
        <p:nvPicPr>
          <p:cNvPr id="5" name="Picture 4">
            <a:extLst>
              <a:ext uri="{FF2B5EF4-FFF2-40B4-BE49-F238E27FC236}">
                <a16:creationId xmlns:a16="http://schemas.microsoft.com/office/drawing/2014/main" id="{E88E48D3-BB92-9E4E-847B-2C0B99F99201}"/>
              </a:ext>
            </a:extLst>
          </p:cNvPr>
          <p:cNvPicPr>
            <a:picLocks noChangeAspect="1"/>
          </p:cNvPicPr>
          <p:nvPr/>
        </p:nvPicPr>
        <p:blipFill>
          <a:blip r:embed="rId3"/>
          <a:stretch>
            <a:fillRect/>
          </a:stretch>
        </p:blipFill>
        <p:spPr>
          <a:xfrm>
            <a:off x="185600" y="4268132"/>
            <a:ext cx="2225861" cy="1535077"/>
          </a:xfrm>
          <a:prstGeom prst="rect">
            <a:avLst/>
          </a:prstGeom>
        </p:spPr>
      </p:pic>
      <p:pic>
        <p:nvPicPr>
          <p:cNvPr id="6" name="Picture 5">
            <a:extLst>
              <a:ext uri="{FF2B5EF4-FFF2-40B4-BE49-F238E27FC236}">
                <a16:creationId xmlns:a16="http://schemas.microsoft.com/office/drawing/2014/main" id="{F62AC3B3-3F58-F44A-A28C-723FB3E342C8}"/>
              </a:ext>
            </a:extLst>
          </p:cNvPr>
          <p:cNvPicPr>
            <a:picLocks noChangeAspect="1"/>
          </p:cNvPicPr>
          <p:nvPr/>
        </p:nvPicPr>
        <p:blipFill>
          <a:blip r:embed="rId4"/>
          <a:stretch>
            <a:fillRect/>
          </a:stretch>
        </p:blipFill>
        <p:spPr>
          <a:xfrm>
            <a:off x="185600" y="2563226"/>
            <a:ext cx="2225861" cy="1535076"/>
          </a:xfrm>
          <a:prstGeom prst="rect">
            <a:avLst/>
          </a:prstGeom>
        </p:spPr>
      </p:pic>
      <p:pic>
        <p:nvPicPr>
          <p:cNvPr id="10" name="Picture 9">
            <a:extLst>
              <a:ext uri="{FF2B5EF4-FFF2-40B4-BE49-F238E27FC236}">
                <a16:creationId xmlns:a16="http://schemas.microsoft.com/office/drawing/2014/main" id="{1B8C5834-32FE-0F40-88EB-34B419BC73B0}"/>
              </a:ext>
            </a:extLst>
          </p:cNvPr>
          <p:cNvPicPr>
            <a:picLocks noChangeAspect="1"/>
          </p:cNvPicPr>
          <p:nvPr/>
        </p:nvPicPr>
        <p:blipFill>
          <a:blip r:embed="rId2"/>
          <a:stretch>
            <a:fillRect/>
          </a:stretch>
        </p:blipFill>
        <p:spPr>
          <a:xfrm>
            <a:off x="2497894" y="847595"/>
            <a:ext cx="2067707" cy="1426005"/>
          </a:xfrm>
          <a:prstGeom prst="rect">
            <a:avLst/>
          </a:prstGeom>
        </p:spPr>
      </p:pic>
      <p:pic>
        <p:nvPicPr>
          <p:cNvPr id="11" name="Picture 10">
            <a:extLst>
              <a:ext uri="{FF2B5EF4-FFF2-40B4-BE49-F238E27FC236}">
                <a16:creationId xmlns:a16="http://schemas.microsoft.com/office/drawing/2014/main" id="{9F6939D1-7E99-1E4A-A4F1-4D98634C4547}"/>
              </a:ext>
            </a:extLst>
          </p:cNvPr>
          <p:cNvPicPr>
            <a:picLocks noChangeAspect="1"/>
          </p:cNvPicPr>
          <p:nvPr/>
        </p:nvPicPr>
        <p:blipFill>
          <a:blip r:embed="rId2"/>
          <a:stretch>
            <a:fillRect/>
          </a:stretch>
        </p:blipFill>
        <p:spPr>
          <a:xfrm>
            <a:off x="4836903" y="847595"/>
            <a:ext cx="2067707" cy="1426005"/>
          </a:xfrm>
          <a:prstGeom prst="rect">
            <a:avLst/>
          </a:prstGeom>
        </p:spPr>
      </p:pic>
      <p:pic>
        <p:nvPicPr>
          <p:cNvPr id="12" name="Picture 11">
            <a:extLst>
              <a:ext uri="{FF2B5EF4-FFF2-40B4-BE49-F238E27FC236}">
                <a16:creationId xmlns:a16="http://schemas.microsoft.com/office/drawing/2014/main" id="{0C5C768F-67A0-974E-9DDC-25C2189492E8}"/>
              </a:ext>
            </a:extLst>
          </p:cNvPr>
          <p:cNvPicPr>
            <a:picLocks noChangeAspect="1"/>
          </p:cNvPicPr>
          <p:nvPr/>
        </p:nvPicPr>
        <p:blipFill>
          <a:blip r:embed="rId2"/>
          <a:stretch>
            <a:fillRect/>
          </a:stretch>
        </p:blipFill>
        <p:spPr>
          <a:xfrm>
            <a:off x="7129162" y="847593"/>
            <a:ext cx="2067707" cy="1426005"/>
          </a:xfrm>
          <a:prstGeom prst="rect">
            <a:avLst/>
          </a:prstGeom>
        </p:spPr>
      </p:pic>
      <p:pic>
        <p:nvPicPr>
          <p:cNvPr id="13" name="Picture 12">
            <a:extLst>
              <a:ext uri="{FF2B5EF4-FFF2-40B4-BE49-F238E27FC236}">
                <a16:creationId xmlns:a16="http://schemas.microsoft.com/office/drawing/2014/main" id="{904FF823-E5EA-C94A-BA3C-A8ECE2DD5D16}"/>
              </a:ext>
            </a:extLst>
          </p:cNvPr>
          <p:cNvPicPr>
            <a:picLocks noChangeAspect="1"/>
          </p:cNvPicPr>
          <p:nvPr/>
        </p:nvPicPr>
        <p:blipFill>
          <a:blip r:embed="rId2"/>
          <a:stretch>
            <a:fillRect/>
          </a:stretch>
        </p:blipFill>
        <p:spPr>
          <a:xfrm>
            <a:off x="9468171" y="847593"/>
            <a:ext cx="2067707" cy="1426005"/>
          </a:xfrm>
          <a:prstGeom prst="rect">
            <a:avLst/>
          </a:prstGeom>
        </p:spPr>
      </p:pic>
      <p:pic>
        <p:nvPicPr>
          <p:cNvPr id="14" name="Picture 13">
            <a:extLst>
              <a:ext uri="{FF2B5EF4-FFF2-40B4-BE49-F238E27FC236}">
                <a16:creationId xmlns:a16="http://schemas.microsoft.com/office/drawing/2014/main" id="{F83AF039-2143-4D49-889F-29276528AFC8}"/>
              </a:ext>
            </a:extLst>
          </p:cNvPr>
          <p:cNvPicPr>
            <a:picLocks noChangeAspect="1"/>
          </p:cNvPicPr>
          <p:nvPr/>
        </p:nvPicPr>
        <p:blipFill>
          <a:blip r:embed="rId5"/>
          <a:stretch>
            <a:fillRect/>
          </a:stretch>
        </p:blipFill>
        <p:spPr>
          <a:xfrm>
            <a:off x="2497894" y="2563227"/>
            <a:ext cx="2225860" cy="1535076"/>
          </a:xfrm>
          <a:prstGeom prst="rect">
            <a:avLst/>
          </a:prstGeom>
        </p:spPr>
      </p:pic>
      <p:pic>
        <p:nvPicPr>
          <p:cNvPr id="15" name="Picture 14">
            <a:extLst>
              <a:ext uri="{FF2B5EF4-FFF2-40B4-BE49-F238E27FC236}">
                <a16:creationId xmlns:a16="http://schemas.microsoft.com/office/drawing/2014/main" id="{6AEDB8ED-DA3C-B246-A4EA-71C47316D61A}"/>
              </a:ext>
            </a:extLst>
          </p:cNvPr>
          <p:cNvPicPr>
            <a:picLocks noChangeAspect="1"/>
          </p:cNvPicPr>
          <p:nvPr/>
        </p:nvPicPr>
        <p:blipFill>
          <a:blip r:embed="rId6"/>
          <a:stretch>
            <a:fillRect/>
          </a:stretch>
        </p:blipFill>
        <p:spPr>
          <a:xfrm>
            <a:off x="2572377" y="4319500"/>
            <a:ext cx="2151379" cy="1483709"/>
          </a:xfrm>
          <a:prstGeom prst="rect">
            <a:avLst/>
          </a:prstGeom>
        </p:spPr>
      </p:pic>
      <p:pic>
        <p:nvPicPr>
          <p:cNvPr id="16" name="Picture 15">
            <a:extLst>
              <a:ext uri="{FF2B5EF4-FFF2-40B4-BE49-F238E27FC236}">
                <a16:creationId xmlns:a16="http://schemas.microsoft.com/office/drawing/2014/main" id="{1A0A637D-7EAF-5947-92B3-8347990B1AAB}"/>
              </a:ext>
            </a:extLst>
          </p:cNvPr>
          <p:cNvPicPr>
            <a:picLocks noChangeAspect="1"/>
          </p:cNvPicPr>
          <p:nvPr/>
        </p:nvPicPr>
        <p:blipFill>
          <a:blip r:embed="rId7"/>
          <a:stretch>
            <a:fillRect/>
          </a:stretch>
        </p:blipFill>
        <p:spPr>
          <a:xfrm>
            <a:off x="4914189" y="2563225"/>
            <a:ext cx="2102096" cy="1449721"/>
          </a:xfrm>
          <a:prstGeom prst="rect">
            <a:avLst/>
          </a:prstGeom>
        </p:spPr>
      </p:pic>
      <p:pic>
        <p:nvPicPr>
          <p:cNvPr id="17" name="Picture 16">
            <a:extLst>
              <a:ext uri="{FF2B5EF4-FFF2-40B4-BE49-F238E27FC236}">
                <a16:creationId xmlns:a16="http://schemas.microsoft.com/office/drawing/2014/main" id="{2736A633-18AA-8942-8F47-609F4FB58AAD}"/>
              </a:ext>
            </a:extLst>
          </p:cNvPr>
          <p:cNvPicPr>
            <a:picLocks noChangeAspect="1"/>
          </p:cNvPicPr>
          <p:nvPr/>
        </p:nvPicPr>
        <p:blipFill>
          <a:blip r:embed="rId8"/>
          <a:stretch>
            <a:fillRect/>
          </a:stretch>
        </p:blipFill>
        <p:spPr>
          <a:xfrm>
            <a:off x="4884672" y="4319500"/>
            <a:ext cx="2229481" cy="1537573"/>
          </a:xfrm>
          <a:prstGeom prst="rect">
            <a:avLst/>
          </a:prstGeom>
        </p:spPr>
      </p:pic>
      <p:pic>
        <p:nvPicPr>
          <p:cNvPr id="18" name="Picture 17">
            <a:extLst>
              <a:ext uri="{FF2B5EF4-FFF2-40B4-BE49-F238E27FC236}">
                <a16:creationId xmlns:a16="http://schemas.microsoft.com/office/drawing/2014/main" id="{57FED9E3-1000-8641-A406-1C87BF55935A}"/>
              </a:ext>
            </a:extLst>
          </p:cNvPr>
          <p:cNvPicPr>
            <a:picLocks noChangeAspect="1"/>
          </p:cNvPicPr>
          <p:nvPr/>
        </p:nvPicPr>
        <p:blipFill>
          <a:blip r:embed="rId9"/>
          <a:stretch>
            <a:fillRect/>
          </a:stretch>
        </p:blipFill>
        <p:spPr>
          <a:xfrm>
            <a:off x="7226482" y="2563225"/>
            <a:ext cx="2123784" cy="1464679"/>
          </a:xfrm>
          <a:prstGeom prst="rect">
            <a:avLst/>
          </a:prstGeom>
        </p:spPr>
      </p:pic>
      <p:pic>
        <p:nvPicPr>
          <p:cNvPr id="19" name="Picture 18">
            <a:extLst>
              <a:ext uri="{FF2B5EF4-FFF2-40B4-BE49-F238E27FC236}">
                <a16:creationId xmlns:a16="http://schemas.microsoft.com/office/drawing/2014/main" id="{622888E3-A94C-F54A-8F49-F77B8B093225}"/>
              </a:ext>
            </a:extLst>
          </p:cNvPr>
          <p:cNvPicPr>
            <a:picLocks noChangeAspect="1"/>
          </p:cNvPicPr>
          <p:nvPr/>
        </p:nvPicPr>
        <p:blipFill>
          <a:blip r:embed="rId10"/>
          <a:stretch>
            <a:fillRect/>
          </a:stretch>
        </p:blipFill>
        <p:spPr>
          <a:xfrm>
            <a:off x="7222172" y="4354521"/>
            <a:ext cx="2100598" cy="1448688"/>
          </a:xfrm>
          <a:prstGeom prst="rect">
            <a:avLst/>
          </a:prstGeom>
        </p:spPr>
      </p:pic>
      <p:pic>
        <p:nvPicPr>
          <p:cNvPr id="20" name="Picture 19">
            <a:extLst>
              <a:ext uri="{FF2B5EF4-FFF2-40B4-BE49-F238E27FC236}">
                <a16:creationId xmlns:a16="http://schemas.microsoft.com/office/drawing/2014/main" id="{5452854E-1D68-9D49-A8C8-1C96647853ED}"/>
              </a:ext>
            </a:extLst>
          </p:cNvPr>
          <p:cNvPicPr>
            <a:picLocks noChangeAspect="1"/>
          </p:cNvPicPr>
          <p:nvPr/>
        </p:nvPicPr>
        <p:blipFill>
          <a:blip r:embed="rId11"/>
          <a:stretch>
            <a:fillRect/>
          </a:stretch>
        </p:blipFill>
        <p:spPr>
          <a:xfrm>
            <a:off x="9587363" y="4354927"/>
            <a:ext cx="2178111" cy="1502146"/>
          </a:xfrm>
          <a:prstGeom prst="rect">
            <a:avLst/>
          </a:prstGeom>
        </p:spPr>
      </p:pic>
      <p:pic>
        <p:nvPicPr>
          <p:cNvPr id="21" name="Picture 20">
            <a:extLst>
              <a:ext uri="{FF2B5EF4-FFF2-40B4-BE49-F238E27FC236}">
                <a16:creationId xmlns:a16="http://schemas.microsoft.com/office/drawing/2014/main" id="{0DFCD872-F60F-8D46-9417-61910B70084E}"/>
              </a:ext>
            </a:extLst>
          </p:cNvPr>
          <p:cNvPicPr>
            <a:picLocks noChangeAspect="1"/>
          </p:cNvPicPr>
          <p:nvPr/>
        </p:nvPicPr>
        <p:blipFill>
          <a:blip r:embed="rId12"/>
          <a:stretch>
            <a:fillRect/>
          </a:stretch>
        </p:blipFill>
        <p:spPr>
          <a:xfrm>
            <a:off x="9430790" y="2574553"/>
            <a:ext cx="2209436" cy="1523749"/>
          </a:xfrm>
          <a:prstGeom prst="rect">
            <a:avLst/>
          </a:prstGeom>
        </p:spPr>
      </p:pic>
      <p:sp>
        <p:nvSpPr>
          <p:cNvPr id="22" name="TextBox 21">
            <a:extLst>
              <a:ext uri="{FF2B5EF4-FFF2-40B4-BE49-F238E27FC236}">
                <a16:creationId xmlns:a16="http://schemas.microsoft.com/office/drawing/2014/main" id="{D82D4695-0DEA-FA45-B332-360738FC6ECB}"/>
              </a:ext>
            </a:extLst>
          </p:cNvPr>
          <p:cNvSpPr txBox="1"/>
          <p:nvPr/>
        </p:nvSpPr>
        <p:spPr>
          <a:xfrm>
            <a:off x="1087488" y="3159362"/>
            <a:ext cx="843501" cy="307777"/>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err="1">
                <a:ln>
                  <a:noFill/>
                </a:ln>
                <a:solidFill>
                  <a:srgbClr val="000000"/>
                </a:solidFill>
                <a:effectLst/>
                <a:uLnTx/>
                <a:uFillTx/>
                <a:latin typeface="Arial" charset="0"/>
                <a:ea typeface="+mn-ea"/>
                <a:cs typeface="+mn-cs"/>
              </a:rPr>
              <a:t>t</a:t>
            </a:r>
            <a:r>
              <a:rPr kumimoji="0" lang="en-GB" sz="1400" b="0" i="0" u="none" strike="noStrike" kern="1200" cap="none" spc="0" normalizeH="0" baseline="-25000" noProof="0" dirty="0" err="1">
                <a:ln>
                  <a:noFill/>
                </a:ln>
                <a:solidFill>
                  <a:srgbClr val="000000"/>
                </a:solidFill>
                <a:effectLst/>
                <a:uLnTx/>
                <a:uFillTx/>
                <a:latin typeface="Arial" charset="0"/>
                <a:ea typeface="+mn-ea"/>
                <a:cs typeface="+mn-cs"/>
              </a:rPr>
              <a:t>p</a:t>
            </a:r>
            <a:r>
              <a:rPr kumimoji="0" lang="en-GB" sz="1400" b="0" i="0" u="none" strike="noStrike" kern="1200" cap="none" spc="0" normalizeH="0" baseline="0" noProof="0" dirty="0">
                <a:ln>
                  <a:noFill/>
                </a:ln>
                <a:solidFill>
                  <a:srgbClr val="000000"/>
                </a:solidFill>
                <a:effectLst/>
                <a:uLnTx/>
                <a:uFillTx/>
                <a:latin typeface="Arial" charset="0"/>
                <a:ea typeface="+mn-ea"/>
                <a:cs typeface="+mn-cs"/>
              </a:rPr>
              <a:t>=0.5ns</a:t>
            </a:r>
          </a:p>
        </p:txBody>
      </p:sp>
      <p:sp>
        <p:nvSpPr>
          <p:cNvPr id="23" name="TextBox 22">
            <a:extLst>
              <a:ext uri="{FF2B5EF4-FFF2-40B4-BE49-F238E27FC236}">
                <a16:creationId xmlns:a16="http://schemas.microsoft.com/office/drawing/2014/main" id="{AFE722FE-A878-0446-9BD6-54E96209F17E}"/>
              </a:ext>
            </a:extLst>
          </p:cNvPr>
          <p:cNvSpPr txBox="1"/>
          <p:nvPr/>
        </p:nvSpPr>
        <p:spPr>
          <a:xfrm>
            <a:off x="3288420" y="3159362"/>
            <a:ext cx="694421" cy="307777"/>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err="1">
                <a:ln>
                  <a:noFill/>
                </a:ln>
                <a:solidFill>
                  <a:srgbClr val="000000"/>
                </a:solidFill>
                <a:effectLst/>
                <a:uLnTx/>
                <a:uFillTx/>
                <a:latin typeface="Arial" charset="0"/>
                <a:ea typeface="+mn-ea"/>
                <a:cs typeface="+mn-cs"/>
              </a:rPr>
              <a:t>t</a:t>
            </a:r>
            <a:r>
              <a:rPr kumimoji="0" lang="en-GB" sz="1400" b="0" i="0" u="none" strike="noStrike" kern="1200" cap="none" spc="0" normalizeH="0" baseline="-25000" noProof="0" dirty="0" err="1">
                <a:ln>
                  <a:noFill/>
                </a:ln>
                <a:solidFill>
                  <a:srgbClr val="000000"/>
                </a:solidFill>
                <a:effectLst/>
                <a:uLnTx/>
                <a:uFillTx/>
                <a:latin typeface="Arial" charset="0"/>
                <a:ea typeface="+mn-ea"/>
                <a:cs typeface="+mn-cs"/>
              </a:rPr>
              <a:t>p</a:t>
            </a:r>
            <a:r>
              <a:rPr kumimoji="0" lang="en-GB" sz="1400" b="0" i="0" u="none" strike="noStrike" kern="1200" cap="none" spc="0" normalizeH="0" baseline="0" noProof="0" dirty="0">
                <a:ln>
                  <a:noFill/>
                </a:ln>
                <a:solidFill>
                  <a:srgbClr val="000000"/>
                </a:solidFill>
                <a:effectLst/>
                <a:uLnTx/>
                <a:uFillTx/>
                <a:latin typeface="Arial" charset="0"/>
                <a:ea typeface="+mn-ea"/>
                <a:cs typeface="+mn-cs"/>
              </a:rPr>
              <a:t>=1ns</a:t>
            </a:r>
          </a:p>
        </p:txBody>
      </p:sp>
      <p:sp>
        <p:nvSpPr>
          <p:cNvPr id="24" name="TextBox 23">
            <a:extLst>
              <a:ext uri="{FF2B5EF4-FFF2-40B4-BE49-F238E27FC236}">
                <a16:creationId xmlns:a16="http://schemas.microsoft.com/office/drawing/2014/main" id="{E3A530F8-DB0A-4643-B438-960513FB2CDF}"/>
              </a:ext>
            </a:extLst>
          </p:cNvPr>
          <p:cNvSpPr txBox="1"/>
          <p:nvPr/>
        </p:nvSpPr>
        <p:spPr>
          <a:xfrm>
            <a:off x="5858853" y="3159362"/>
            <a:ext cx="694421" cy="307777"/>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err="1">
                <a:ln>
                  <a:noFill/>
                </a:ln>
                <a:solidFill>
                  <a:srgbClr val="000000"/>
                </a:solidFill>
                <a:effectLst/>
                <a:uLnTx/>
                <a:uFillTx/>
                <a:latin typeface="Arial" charset="0"/>
                <a:ea typeface="+mn-ea"/>
                <a:cs typeface="+mn-cs"/>
              </a:rPr>
              <a:t>t</a:t>
            </a:r>
            <a:r>
              <a:rPr kumimoji="0" lang="en-GB" sz="1400" b="0" i="0" u="none" strike="noStrike" kern="1200" cap="none" spc="0" normalizeH="0" baseline="-25000" noProof="0" dirty="0" err="1">
                <a:ln>
                  <a:noFill/>
                </a:ln>
                <a:solidFill>
                  <a:srgbClr val="000000"/>
                </a:solidFill>
                <a:effectLst/>
                <a:uLnTx/>
                <a:uFillTx/>
                <a:latin typeface="Arial" charset="0"/>
                <a:ea typeface="+mn-ea"/>
                <a:cs typeface="+mn-cs"/>
              </a:rPr>
              <a:t>p</a:t>
            </a:r>
            <a:r>
              <a:rPr kumimoji="0" lang="en-GB" sz="1400" b="0" i="0" u="none" strike="noStrike" kern="1200" cap="none" spc="0" normalizeH="0" baseline="0" noProof="0" dirty="0">
                <a:ln>
                  <a:noFill/>
                </a:ln>
                <a:solidFill>
                  <a:srgbClr val="000000"/>
                </a:solidFill>
                <a:effectLst/>
                <a:uLnTx/>
                <a:uFillTx/>
                <a:latin typeface="Arial" charset="0"/>
                <a:ea typeface="+mn-ea"/>
                <a:cs typeface="+mn-cs"/>
              </a:rPr>
              <a:t>=2ns</a:t>
            </a:r>
          </a:p>
        </p:txBody>
      </p:sp>
      <p:sp>
        <p:nvSpPr>
          <p:cNvPr id="25" name="TextBox 24">
            <a:extLst>
              <a:ext uri="{FF2B5EF4-FFF2-40B4-BE49-F238E27FC236}">
                <a16:creationId xmlns:a16="http://schemas.microsoft.com/office/drawing/2014/main" id="{3220058A-F6BF-F741-B867-7E483EC98FF6}"/>
              </a:ext>
            </a:extLst>
          </p:cNvPr>
          <p:cNvSpPr txBox="1"/>
          <p:nvPr/>
        </p:nvSpPr>
        <p:spPr>
          <a:xfrm>
            <a:off x="7676656" y="3159362"/>
            <a:ext cx="694421" cy="307777"/>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err="1">
                <a:ln>
                  <a:noFill/>
                </a:ln>
                <a:solidFill>
                  <a:srgbClr val="000000"/>
                </a:solidFill>
                <a:effectLst/>
                <a:uLnTx/>
                <a:uFillTx/>
                <a:latin typeface="Arial" charset="0"/>
                <a:ea typeface="+mn-ea"/>
                <a:cs typeface="+mn-cs"/>
              </a:rPr>
              <a:t>t</a:t>
            </a:r>
            <a:r>
              <a:rPr kumimoji="0" lang="en-GB" sz="1400" b="0" i="0" u="none" strike="noStrike" kern="1200" cap="none" spc="0" normalizeH="0" baseline="-25000" noProof="0" dirty="0" err="1">
                <a:ln>
                  <a:noFill/>
                </a:ln>
                <a:solidFill>
                  <a:srgbClr val="000000"/>
                </a:solidFill>
                <a:effectLst/>
                <a:uLnTx/>
                <a:uFillTx/>
                <a:latin typeface="Arial" charset="0"/>
                <a:ea typeface="+mn-ea"/>
                <a:cs typeface="+mn-cs"/>
              </a:rPr>
              <a:t>p</a:t>
            </a:r>
            <a:r>
              <a:rPr kumimoji="0" lang="en-GB" sz="1400" b="0" i="0" u="none" strike="noStrike" kern="1200" cap="none" spc="0" normalizeH="0" baseline="0" noProof="0" dirty="0">
                <a:ln>
                  <a:noFill/>
                </a:ln>
                <a:solidFill>
                  <a:srgbClr val="000000"/>
                </a:solidFill>
                <a:effectLst/>
                <a:uLnTx/>
                <a:uFillTx/>
                <a:latin typeface="Arial" charset="0"/>
                <a:ea typeface="+mn-ea"/>
                <a:cs typeface="+mn-cs"/>
              </a:rPr>
              <a:t>=5ns</a:t>
            </a:r>
          </a:p>
        </p:txBody>
      </p:sp>
      <p:sp>
        <p:nvSpPr>
          <p:cNvPr id="26" name="TextBox 25">
            <a:extLst>
              <a:ext uri="{FF2B5EF4-FFF2-40B4-BE49-F238E27FC236}">
                <a16:creationId xmlns:a16="http://schemas.microsoft.com/office/drawing/2014/main" id="{8461B0D5-EA44-E141-AF4B-B24EEE7A9D73}"/>
              </a:ext>
            </a:extLst>
          </p:cNvPr>
          <p:cNvSpPr txBox="1"/>
          <p:nvPr/>
        </p:nvSpPr>
        <p:spPr>
          <a:xfrm>
            <a:off x="10279514" y="3159362"/>
            <a:ext cx="793807" cy="307777"/>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err="1">
                <a:ln>
                  <a:noFill/>
                </a:ln>
                <a:solidFill>
                  <a:srgbClr val="000000"/>
                </a:solidFill>
                <a:effectLst/>
                <a:uLnTx/>
                <a:uFillTx/>
                <a:latin typeface="Arial" charset="0"/>
                <a:ea typeface="+mn-ea"/>
                <a:cs typeface="+mn-cs"/>
              </a:rPr>
              <a:t>t</a:t>
            </a:r>
            <a:r>
              <a:rPr kumimoji="0" lang="en-GB" sz="1400" b="0" i="0" u="none" strike="noStrike" kern="1200" cap="none" spc="0" normalizeH="0" baseline="-25000" noProof="0" dirty="0" err="1">
                <a:ln>
                  <a:noFill/>
                </a:ln>
                <a:solidFill>
                  <a:srgbClr val="000000"/>
                </a:solidFill>
                <a:effectLst/>
                <a:uLnTx/>
                <a:uFillTx/>
                <a:latin typeface="Arial" charset="0"/>
                <a:ea typeface="+mn-ea"/>
                <a:cs typeface="+mn-cs"/>
              </a:rPr>
              <a:t>p</a:t>
            </a:r>
            <a:r>
              <a:rPr kumimoji="0" lang="en-GB" sz="1400" b="0" i="0" u="none" strike="noStrike" kern="1200" cap="none" spc="0" normalizeH="0" baseline="0" noProof="0" dirty="0">
                <a:ln>
                  <a:noFill/>
                </a:ln>
                <a:solidFill>
                  <a:srgbClr val="000000"/>
                </a:solidFill>
                <a:effectLst/>
                <a:uLnTx/>
                <a:uFillTx/>
                <a:latin typeface="Arial" charset="0"/>
                <a:ea typeface="+mn-ea"/>
                <a:cs typeface="+mn-cs"/>
              </a:rPr>
              <a:t>=10ns</a:t>
            </a:r>
          </a:p>
        </p:txBody>
      </p:sp>
      <p:sp>
        <p:nvSpPr>
          <p:cNvPr id="27" name="TextBox 26">
            <a:extLst>
              <a:ext uri="{FF2B5EF4-FFF2-40B4-BE49-F238E27FC236}">
                <a16:creationId xmlns:a16="http://schemas.microsoft.com/office/drawing/2014/main" id="{5B88C95C-3004-7146-A3DA-3231C854730D}"/>
              </a:ext>
            </a:extLst>
          </p:cNvPr>
          <p:cNvSpPr txBox="1"/>
          <p:nvPr/>
        </p:nvSpPr>
        <p:spPr>
          <a:xfrm>
            <a:off x="274940" y="523876"/>
            <a:ext cx="402674" cy="307777"/>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0000"/>
                </a:solidFill>
                <a:effectLst/>
                <a:uLnTx/>
                <a:uFillTx/>
                <a:latin typeface="Arial" charset="0"/>
                <a:ea typeface="+mn-ea"/>
                <a:cs typeface="+mn-cs"/>
              </a:rPr>
              <a:t>f(t)</a:t>
            </a:r>
          </a:p>
        </p:txBody>
      </p:sp>
      <p:sp>
        <p:nvSpPr>
          <p:cNvPr id="29" name="Text Box 20">
            <a:extLst>
              <a:ext uri="{FF2B5EF4-FFF2-40B4-BE49-F238E27FC236}">
                <a16:creationId xmlns:a16="http://schemas.microsoft.com/office/drawing/2014/main" id="{DCC5D814-0447-5D4C-89F2-0C3044D30BB8}"/>
              </a:ext>
            </a:extLst>
          </p:cNvPr>
          <p:cNvSpPr txBox="1">
            <a:spLocks noChangeArrowheads="1"/>
          </p:cNvSpPr>
          <p:nvPr/>
        </p:nvSpPr>
        <p:spPr bwMode="auto">
          <a:xfrm>
            <a:off x="0" y="1"/>
            <a:ext cx="12174582" cy="523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defRPr/>
            </a:pPr>
            <a:r>
              <a:rPr kumimoji="0" lang="en-US" altLang="en-US" sz="2800" b="1" i="0" u="none" strike="noStrike" kern="1200" cap="none" spc="0" normalizeH="0" baseline="0" noProof="0" dirty="0">
                <a:ln>
                  <a:noFill/>
                </a:ln>
                <a:solidFill>
                  <a:srgbClr val="FF0000"/>
                </a:solidFill>
                <a:effectLst/>
                <a:uLnTx/>
                <a:uFillTx/>
                <a:latin typeface="Arial" panose="020B0604020202020204" pitchFamily="34" charset="0"/>
                <a:ea typeface="+mn-ea"/>
                <a:cs typeface="+mn-cs"/>
              </a:rPr>
              <a:t>Electronics processing of a detector signal</a:t>
            </a:r>
          </a:p>
        </p:txBody>
      </p:sp>
      <p:sp>
        <p:nvSpPr>
          <p:cNvPr id="30" name="TextBox 29">
            <a:extLst>
              <a:ext uri="{FF2B5EF4-FFF2-40B4-BE49-F238E27FC236}">
                <a16:creationId xmlns:a16="http://schemas.microsoft.com/office/drawing/2014/main" id="{7F8A7DEF-D1C0-424C-9A75-63419A66EE01}"/>
              </a:ext>
            </a:extLst>
          </p:cNvPr>
          <p:cNvSpPr txBox="1"/>
          <p:nvPr/>
        </p:nvSpPr>
        <p:spPr>
          <a:xfrm>
            <a:off x="274940" y="4053304"/>
            <a:ext cx="442750" cy="307777"/>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0000"/>
                </a:solidFill>
                <a:effectLst/>
                <a:uLnTx/>
                <a:uFillTx/>
                <a:latin typeface="Arial" charset="0"/>
                <a:ea typeface="+mn-ea"/>
                <a:cs typeface="+mn-cs"/>
              </a:rPr>
              <a:t>v(t)</a:t>
            </a:r>
          </a:p>
        </p:txBody>
      </p:sp>
      <p:sp>
        <p:nvSpPr>
          <p:cNvPr id="32" name="TextBox 31">
            <a:extLst>
              <a:ext uri="{FF2B5EF4-FFF2-40B4-BE49-F238E27FC236}">
                <a16:creationId xmlns:a16="http://schemas.microsoft.com/office/drawing/2014/main" id="{3390EC93-1105-2C41-AC40-E60E6168D4CB}"/>
              </a:ext>
            </a:extLst>
          </p:cNvPr>
          <p:cNvSpPr txBox="1"/>
          <p:nvPr/>
        </p:nvSpPr>
        <p:spPr>
          <a:xfrm>
            <a:off x="274940" y="2365229"/>
            <a:ext cx="452368" cy="307777"/>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0000"/>
                </a:solidFill>
                <a:effectLst/>
                <a:uLnTx/>
                <a:uFillTx/>
                <a:latin typeface="Arial" charset="0"/>
                <a:ea typeface="+mn-ea"/>
                <a:cs typeface="+mn-cs"/>
              </a:rPr>
              <a:t>h(t)</a:t>
            </a:r>
          </a:p>
        </p:txBody>
      </p:sp>
      <p:sp>
        <p:nvSpPr>
          <p:cNvPr id="34" name="TextBox 33">
            <a:extLst>
              <a:ext uri="{FF2B5EF4-FFF2-40B4-BE49-F238E27FC236}">
                <a16:creationId xmlns:a16="http://schemas.microsoft.com/office/drawing/2014/main" id="{2B849D87-FA95-AB4E-B267-9DB9E532E34E}"/>
              </a:ext>
            </a:extLst>
          </p:cNvPr>
          <p:cNvSpPr txBox="1"/>
          <p:nvPr/>
        </p:nvSpPr>
        <p:spPr>
          <a:xfrm>
            <a:off x="387275" y="6110344"/>
            <a:ext cx="9240030" cy="276999"/>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200" b="0" i="0" u="none" strike="noStrike" kern="1200" cap="none" spc="0" normalizeH="0" baseline="0" noProof="0" dirty="0">
                <a:ln>
                  <a:noFill/>
                </a:ln>
                <a:solidFill>
                  <a:srgbClr val="002060"/>
                </a:solidFill>
                <a:effectLst/>
                <a:uLnTx/>
                <a:uFillTx/>
                <a:latin typeface="Arial" charset="0"/>
                <a:ea typeface="+mn-ea"/>
                <a:cs typeface="+mn-cs"/>
              </a:rPr>
              <a:t>If the peaking time </a:t>
            </a:r>
            <a:r>
              <a:rPr kumimoji="0" lang="en-GB" sz="1200" b="0" i="0" u="none" strike="noStrike" kern="1200" cap="none" spc="0" normalizeH="0" baseline="0" noProof="0" dirty="0" err="1">
                <a:ln>
                  <a:noFill/>
                </a:ln>
                <a:solidFill>
                  <a:srgbClr val="002060"/>
                </a:solidFill>
                <a:effectLst/>
                <a:uLnTx/>
                <a:uFillTx/>
                <a:latin typeface="Arial" charset="0"/>
                <a:ea typeface="+mn-ea"/>
                <a:cs typeface="+mn-cs"/>
              </a:rPr>
              <a:t>t</a:t>
            </a:r>
            <a:r>
              <a:rPr kumimoji="0" lang="en-GB" sz="1200" b="0" i="0" u="none" strike="noStrike" kern="1200" cap="none" spc="0" normalizeH="0" baseline="-25000" noProof="0" dirty="0" err="1">
                <a:ln>
                  <a:noFill/>
                </a:ln>
                <a:solidFill>
                  <a:srgbClr val="002060"/>
                </a:solidFill>
                <a:effectLst/>
                <a:uLnTx/>
                <a:uFillTx/>
                <a:latin typeface="Arial" charset="0"/>
                <a:ea typeface="+mn-ea"/>
                <a:cs typeface="+mn-cs"/>
              </a:rPr>
              <a:t>p</a:t>
            </a:r>
            <a:r>
              <a:rPr kumimoji="0" lang="en-GB" sz="1200" b="0" i="0" u="none" strike="noStrike" kern="1200" cap="none" spc="0" normalizeH="0" baseline="0" noProof="0" dirty="0">
                <a:ln>
                  <a:noFill/>
                </a:ln>
                <a:solidFill>
                  <a:srgbClr val="002060"/>
                </a:solidFill>
                <a:effectLst/>
                <a:uLnTx/>
                <a:uFillTx/>
                <a:latin typeface="Arial" charset="0"/>
                <a:ea typeface="+mn-ea"/>
                <a:cs typeface="+mn-cs"/>
              </a:rPr>
              <a:t> becomes larger than the signal length, the peak of the output signal approaches the total charge. What else … ? </a:t>
            </a:r>
          </a:p>
        </p:txBody>
      </p:sp>
    </p:spTree>
    <p:extLst>
      <p:ext uri="{BB962C8B-B14F-4D97-AF65-F5344CB8AC3E}">
        <p14:creationId xmlns:p14="http://schemas.microsoft.com/office/powerpoint/2010/main" val="2066621988"/>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4C267DEC-0295-9441-9903-4EC81E68C6A9}"/>
              </a:ext>
            </a:extLst>
          </p:cNvPr>
          <p:cNvSpPr>
            <a:spLocks noGrp="1"/>
          </p:cNvSpPr>
          <p:nvPr>
            <p:ph type="dt" sz="half" idx="10"/>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fld id="{A52BF309-6B9F-3741-9BDB-9CF9B53810AF}" type="datetime1">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l" defTabSz="914400" rtl="0" eaLnBrk="0" fontAlgn="base" latinLnBrk="0" hangingPunct="0">
                <a:lnSpc>
                  <a:spcPct val="100000"/>
                </a:lnSpc>
                <a:spcBef>
                  <a:spcPct val="0"/>
                </a:spcBef>
                <a:spcAft>
                  <a:spcPct val="0"/>
                </a:spcAft>
                <a:buClrTx/>
                <a:buSzTx/>
                <a:buFontTx/>
                <a:buNone/>
                <a:tabLst/>
                <a:defRPr/>
              </a:pPr>
              <a:t>6/13/25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3" name="Slide Number Placeholder 2">
            <a:extLst>
              <a:ext uri="{FF2B5EF4-FFF2-40B4-BE49-F238E27FC236}">
                <a16:creationId xmlns:a16="http://schemas.microsoft.com/office/drawing/2014/main" id="{8EBC5D38-66A0-1549-BFF1-CA5768A8D967}"/>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9</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4" name="Text Box 20">
            <a:extLst>
              <a:ext uri="{FF2B5EF4-FFF2-40B4-BE49-F238E27FC236}">
                <a16:creationId xmlns:a16="http://schemas.microsoft.com/office/drawing/2014/main" id="{F0A460DA-3536-4749-96CE-536D4673F43A}"/>
              </a:ext>
            </a:extLst>
          </p:cNvPr>
          <p:cNvSpPr txBox="1">
            <a:spLocks noChangeArrowheads="1"/>
          </p:cNvSpPr>
          <p:nvPr/>
        </p:nvSpPr>
        <p:spPr bwMode="auto">
          <a:xfrm>
            <a:off x="0" y="1"/>
            <a:ext cx="12174582" cy="523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defRPr/>
            </a:pPr>
            <a:r>
              <a:rPr kumimoji="0" lang="en-US" altLang="en-US" sz="2800" b="1" i="0" u="none" strike="noStrike" kern="1200" cap="none" spc="0" normalizeH="0" baseline="0" noProof="0" dirty="0">
                <a:ln>
                  <a:noFill/>
                </a:ln>
                <a:solidFill>
                  <a:srgbClr val="FF0000"/>
                </a:solidFill>
                <a:effectLst/>
                <a:uLnTx/>
                <a:uFillTx/>
                <a:latin typeface="Arial" panose="020B0604020202020204" pitchFamily="34" charset="0"/>
                <a:ea typeface="+mn-ea"/>
                <a:cs typeface="+mn-cs"/>
              </a:rPr>
              <a:t>Electronics processing of a detector signal</a:t>
            </a:r>
          </a:p>
        </p:txBody>
      </p:sp>
      <p:sp>
        <p:nvSpPr>
          <p:cNvPr id="6" name="Rectangle 5">
            <a:extLst>
              <a:ext uri="{FF2B5EF4-FFF2-40B4-BE49-F238E27FC236}">
                <a16:creationId xmlns:a16="http://schemas.microsoft.com/office/drawing/2014/main" id="{A639FF8F-AA59-6747-89E0-2DBDEDE49FC4}"/>
              </a:ext>
            </a:extLst>
          </p:cNvPr>
          <p:cNvSpPr/>
          <p:nvPr/>
        </p:nvSpPr>
        <p:spPr>
          <a:xfrm>
            <a:off x="5287755" y="1621552"/>
            <a:ext cx="4775894" cy="4016484"/>
          </a:xfrm>
          <a:prstGeom prst="rect">
            <a:avLst/>
          </a:prstGeom>
        </p:spPr>
        <p:txBody>
          <a:bodyPr wrap="squar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In case the electronics peaking time </a:t>
            </a:r>
            <a:r>
              <a:rPr kumimoji="0" lang="en-GB" sz="1500" b="0" i="0" u="none" strike="noStrike" kern="1200" cap="none" spc="0" normalizeH="0" baseline="0" noProof="0" dirty="0" err="1">
                <a:ln>
                  <a:noFill/>
                </a:ln>
                <a:solidFill>
                  <a:srgbClr val="002060"/>
                </a:solidFill>
                <a:effectLst/>
                <a:uLnTx/>
                <a:uFillTx/>
                <a:latin typeface="Arial" charset="0"/>
                <a:ea typeface="+mn-ea"/>
                <a:cs typeface="+mn-cs"/>
              </a:rPr>
              <a:t>t</a:t>
            </a:r>
            <a:r>
              <a:rPr kumimoji="0" lang="en-GB" sz="1500" b="0" i="0" u="none" strike="noStrike" kern="1200" cap="none" spc="0" normalizeH="0" baseline="-25000" noProof="0" dirty="0" err="1">
                <a:ln>
                  <a:noFill/>
                </a:ln>
                <a:solidFill>
                  <a:srgbClr val="002060"/>
                </a:solidFill>
                <a:effectLst/>
                <a:uLnTx/>
                <a:uFillTx/>
                <a:latin typeface="Arial" charset="0"/>
                <a:ea typeface="+mn-ea"/>
                <a:cs typeface="+mn-cs"/>
              </a:rPr>
              <a:t>p</a:t>
            </a:r>
            <a:r>
              <a:rPr kumimoji="0" lang="en-GB" sz="1500" b="0" i="0" u="none" strike="noStrike" kern="1200" cap="none" spc="0" normalizeH="0" baseline="0" noProof="0" dirty="0">
                <a:ln>
                  <a:noFill/>
                </a:ln>
                <a:solidFill>
                  <a:srgbClr val="002060"/>
                </a:solidFill>
                <a:effectLst/>
                <a:uLnTx/>
                <a:uFillTx/>
                <a:latin typeface="Arial" charset="0"/>
                <a:ea typeface="+mn-ea"/>
                <a:cs typeface="+mn-cs"/>
              </a:rPr>
              <a:t> is longer than the signal duration T, the electronics output signal has </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285750" marR="0" lvl="0" indent="-285750" algn="l" defTabSz="914400" rtl="0" eaLnBrk="0" fontAlgn="base" latinLnBrk="0" hangingPunct="0">
              <a:lnSpc>
                <a:spcPct val="100000"/>
              </a:lnSpc>
              <a:spcBef>
                <a:spcPct val="0"/>
              </a:spcBef>
              <a:spcAft>
                <a:spcPct val="0"/>
              </a:spcAft>
              <a:buClrTx/>
              <a:buSzTx/>
              <a:buFont typeface="Arial" panose="020B0604020202020204" pitchFamily="34" charset="0"/>
              <a:buChar char="•"/>
              <a:tabLst/>
              <a:defRPr/>
            </a:pPr>
            <a:r>
              <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rPr>
              <a:t>the same shape as the delta response</a:t>
            </a:r>
          </a:p>
          <a:p>
            <a:pPr marL="285750" marR="0" lvl="0" indent="-285750" algn="l" defTabSz="914400" rtl="0" eaLnBrk="0" fontAlgn="base" latinLnBrk="0" hangingPunct="0">
              <a:lnSpc>
                <a:spcPct val="100000"/>
              </a:lnSpc>
              <a:spcBef>
                <a:spcPct val="0"/>
              </a:spcBef>
              <a:spcAft>
                <a:spcPct val="0"/>
              </a:spcAft>
              <a:buClrTx/>
              <a:buSzTx/>
              <a:buFont typeface="Arial" panose="020B0604020202020204" pitchFamily="34" charset="0"/>
              <a:buChar char="•"/>
              <a:tabLst/>
              <a:defRPr/>
            </a:pPr>
            <a:endPar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endParaRPr>
          </a:p>
          <a:p>
            <a:pPr marL="285750" marR="0" lvl="0" indent="-285750" algn="l" defTabSz="914400" rtl="0" eaLnBrk="0" fontAlgn="base" latinLnBrk="0" hangingPunct="0">
              <a:lnSpc>
                <a:spcPct val="100000"/>
              </a:lnSpc>
              <a:spcBef>
                <a:spcPct val="0"/>
              </a:spcBef>
              <a:spcAft>
                <a:spcPct val="0"/>
              </a:spcAft>
              <a:buClrTx/>
              <a:buSzTx/>
              <a:buFont typeface="Arial" panose="020B0604020202020204" pitchFamily="34" charset="0"/>
              <a:buChar char="•"/>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a pulse-height equal to the total charge of the signal</a:t>
            </a:r>
          </a:p>
          <a:p>
            <a:pPr marL="285750" marR="0" lvl="0" indent="-285750" algn="l" defTabSz="914400" rtl="0" eaLnBrk="0" fontAlgn="base" latinLnBrk="0" hangingPunct="0">
              <a:lnSpc>
                <a:spcPct val="100000"/>
              </a:lnSpc>
              <a:spcBef>
                <a:spcPct val="0"/>
              </a:spcBef>
              <a:spcAft>
                <a:spcPct val="0"/>
              </a:spcAft>
              <a:buClrTx/>
              <a:buSzTx/>
              <a:buFont typeface="Arial" panose="020B0604020202020204" pitchFamily="34" charset="0"/>
              <a:buChar char="•"/>
              <a:tabLst/>
              <a:defRPr/>
            </a:pPr>
            <a:endPar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endParaRPr>
          </a:p>
          <a:p>
            <a:pPr marL="285750" marR="0" lvl="0" indent="-285750" algn="l" defTabSz="914400" rtl="0" eaLnBrk="0" fontAlgn="base" latinLnBrk="0" hangingPunct="0">
              <a:lnSpc>
                <a:spcPct val="100000"/>
              </a:lnSpc>
              <a:spcBef>
                <a:spcPct val="0"/>
              </a:spcBef>
              <a:spcAft>
                <a:spcPct val="0"/>
              </a:spcAft>
              <a:buClrTx/>
              <a:buSzTx/>
              <a:buFont typeface="Arial" panose="020B0604020202020204" pitchFamily="34" charset="0"/>
              <a:buChar char="•"/>
              <a:tabLst/>
              <a:defRPr/>
            </a:pPr>
            <a:r>
              <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rPr>
              <a:t>a ‘time displacement’ of this delta response by the centroid time </a:t>
            </a:r>
            <a:r>
              <a:rPr kumimoji="0" lang="en-GB" sz="1500" b="0" i="0" u="none" strike="noStrike" kern="1200" cap="none" spc="0" normalizeH="0" baseline="0" noProof="0" dirty="0" err="1">
                <a:ln>
                  <a:noFill/>
                </a:ln>
                <a:solidFill>
                  <a:srgbClr val="009D00">
                    <a:lumMod val="50000"/>
                  </a:srgbClr>
                </a:solidFill>
                <a:effectLst/>
                <a:uLnTx/>
                <a:uFillTx/>
                <a:latin typeface="Arial" charset="0"/>
                <a:ea typeface="+mn-ea"/>
                <a:cs typeface="+mn-cs"/>
              </a:rPr>
              <a:t>t</a:t>
            </a:r>
            <a:r>
              <a:rPr kumimoji="0" lang="en-GB" sz="1500" b="0" i="0" u="none" strike="noStrike" kern="1200" cap="none" spc="0" normalizeH="0" baseline="-25000" noProof="0" dirty="0" err="1">
                <a:ln>
                  <a:noFill/>
                </a:ln>
                <a:solidFill>
                  <a:srgbClr val="009D00">
                    <a:lumMod val="50000"/>
                  </a:srgbClr>
                </a:solidFill>
                <a:effectLst/>
                <a:uLnTx/>
                <a:uFillTx/>
                <a:latin typeface="Arial" charset="0"/>
                <a:ea typeface="+mn-ea"/>
                <a:cs typeface="+mn-cs"/>
              </a:rPr>
              <a:t>cog</a:t>
            </a:r>
            <a:r>
              <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rPr>
              <a:t> of the signal. </a:t>
            </a:r>
          </a:p>
          <a:p>
            <a:pPr marL="285750" marR="0" lvl="0" indent="-285750" algn="l" defTabSz="914400" rtl="0" eaLnBrk="0" fontAlgn="base" latinLnBrk="0" hangingPunct="0">
              <a:lnSpc>
                <a:spcPct val="100000"/>
              </a:lnSpc>
              <a:spcBef>
                <a:spcPct val="0"/>
              </a:spcBef>
              <a:spcAft>
                <a:spcPct val="0"/>
              </a:spcAft>
              <a:buClrTx/>
              <a:buSzTx/>
              <a:buFont typeface="Arial" panose="020B0604020202020204" pitchFamily="34" charset="0"/>
              <a:buChar char="•"/>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sym typeface="Wingdings" pitchFamily="2" charset="2"/>
            </a:endParaRPr>
          </a:p>
          <a:p>
            <a:pPr marL="285750" marR="0" lvl="0" indent="-285750" algn="l" defTabSz="914400" rtl="0" eaLnBrk="0" fontAlgn="base" latinLnBrk="0" hangingPunct="0">
              <a:lnSpc>
                <a:spcPct val="100000"/>
              </a:lnSpc>
              <a:spcBef>
                <a:spcPct val="0"/>
              </a:spcBef>
              <a:spcAft>
                <a:spcPct val="0"/>
              </a:spcAft>
              <a:buClrTx/>
              <a:buSzTx/>
              <a:buFont typeface="Wingdings" pitchFamily="2" charset="2"/>
              <a:buChar char="à"/>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sym typeface="Wingdings" pitchFamily="2" charset="2"/>
              </a:rPr>
              <a:t>An amplifier that is ‘slower’ than the signal measures the centroid time of the signal</a:t>
            </a:r>
          </a:p>
          <a:p>
            <a:pPr marL="285750" marR="0" lvl="0" indent="-285750" algn="l" defTabSz="914400" rtl="0" eaLnBrk="0" fontAlgn="base" latinLnBrk="0" hangingPunct="0">
              <a:lnSpc>
                <a:spcPct val="100000"/>
              </a:lnSpc>
              <a:spcBef>
                <a:spcPct val="0"/>
              </a:spcBef>
              <a:spcAft>
                <a:spcPct val="0"/>
              </a:spcAft>
              <a:buClrTx/>
              <a:buSzTx/>
              <a:buFont typeface="Wingdings" pitchFamily="2" charset="2"/>
              <a:buChar char="à"/>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sym typeface="Wingdings" pitchFamily="2" charset="2"/>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sym typeface="Wingdings" pitchFamily="2" charset="2"/>
              </a:rPr>
              <a:t> </a:t>
            </a: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p:txBody>
      </p:sp>
      <p:pic>
        <p:nvPicPr>
          <p:cNvPr id="8" name="Picture 7">
            <a:extLst>
              <a:ext uri="{FF2B5EF4-FFF2-40B4-BE49-F238E27FC236}">
                <a16:creationId xmlns:a16="http://schemas.microsoft.com/office/drawing/2014/main" id="{24C90FD5-F134-1141-A01B-6D24450A1F27}"/>
              </a:ext>
            </a:extLst>
          </p:cNvPr>
          <p:cNvPicPr>
            <a:picLocks noChangeAspect="1"/>
          </p:cNvPicPr>
          <p:nvPr/>
        </p:nvPicPr>
        <p:blipFill>
          <a:blip r:embed="rId2"/>
          <a:stretch>
            <a:fillRect/>
          </a:stretch>
        </p:blipFill>
        <p:spPr>
          <a:xfrm>
            <a:off x="186333" y="1799923"/>
            <a:ext cx="4805713" cy="3508233"/>
          </a:xfrm>
          <a:prstGeom prst="rect">
            <a:avLst/>
          </a:prstGeom>
        </p:spPr>
      </p:pic>
      <p:pic>
        <p:nvPicPr>
          <p:cNvPr id="9" name="Picture 8">
            <a:extLst>
              <a:ext uri="{FF2B5EF4-FFF2-40B4-BE49-F238E27FC236}">
                <a16:creationId xmlns:a16="http://schemas.microsoft.com/office/drawing/2014/main" id="{8498C7D5-61A0-E349-8BB1-6FD46065A4D8}"/>
              </a:ext>
            </a:extLst>
          </p:cNvPr>
          <p:cNvPicPr>
            <a:picLocks noChangeAspect="1"/>
          </p:cNvPicPr>
          <p:nvPr/>
        </p:nvPicPr>
        <p:blipFill>
          <a:blip r:embed="rId3"/>
          <a:stretch>
            <a:fillRect/>
          </a:stretch>
        </p:blipFill>
        <p:spPr>
          <a:xfrm>
            <a:off x="2680009" y="5638036"/>
            <a:ext cx="5581121" cy="761061"/>
          </a:xfrm>
          <a:prstGeom prst="rect">
            <a:avLst/>
          </a:prstGeom>
          <a:ln w="19050">
            <a:solidFill>
              <a:srgbClr val="FF0000"/>
            </a:solidFill>
          </a:ln>
        </p:spPr>
      </p:pic>
      <p:cxnSp>
        <p:nvCxnSpPr>
          <p:cNvPr id="11" name="Straight Connector 10">
            <a:extLst>
              <a:ext uri="{FF2B5EF4-FFF2-40B4-BE49-F238E27FC236}">
                <a16:creationId xmlns:a16="http://schemas.microsoft.com/office/drawing/2014/main" id="{2A957430-3B5A-4A47-8BFB-E4FCF4F79C30}"/>
              </a:ext>
            </a:extLst>
          </p:cNvPr>
          <p:cNvCxnSpPr/>
          <p:nvPr/>
        </p:nvCxnSpPr>
        <p:spPr bwMode="auto">
          <a:xfrm>
            <a:off x="1140307" y="5265124"/>
            <a:ext cx="1194098" cy="0"/>
          </a:xfrm>
          <a:prstGeom prst="line">
            <a:avLst/>
          </a:prstGeom>
          <a:noFill/>
          <a:ln w="19050" cap="flat" cmpd="sng" algn="ctr">
            <a:solidFill>
              <a:srgbClr val="FF0000"/>
            </a:solidFill>
            <a:prstDash val="solid"/>
            <a:round/>
            <a:headEnd type="none" w="med" len="med"/>
            <a:tailEnd type="none"/>
          </a:ln>
          <a:effectLst/>
        </p:spPr>
      </p:cxnSp>
      <p:pic>
        <p:nvPicPr>
          <p:cNvPr id="12" name="Picture 11">
            <a:extLst>
              <a:ext uri="{FF2B5EF4-FFF2-40B4-BE49-F238E27FC236}">
                <a16:creationId xmlns:a16="http://schemas.microsoft.com/office/drawing/2014/main" id="{5BE6D97F-1181-3247-8E4E-DC03C19EE63E}"/>
              </a:ext>
            </a:extLst>
          </p:cNvPr>
          <p:cNvPicPr>
            <a:picLocks noChangeAspect="1"/>
          </p:cNvPicPr>
          <p:nvPr/>
        </p:nvPicPr>
        <p:blipFill>
          <a:blip r:embed="rId4"/>
          <a:stretch>
            <a:fillRect/>
          </a:stretch>
        </p:blipFill>
        <p:spPr>
          <a:xfrm>
            <a:off x="10163052" y="1464280"/>
            <a:ext cx="1710685" cy="1179783"/>
          </a:xfrm>
          <a:prstGeom prst="rect">
            <a:avLst/>
          </a:prstGeom>
        </p:spPr>
      </p:pic>
      <p:pic>
        <p:nvPicPr>
          <p:cNvPr id="13" name="Picture 12">
            <a:extLst>
              <a:ext uri="{FF2B5EF4-FFF2-40B4-BE49-F238E27FC236}">
                <a16:creationId xmlns:a16="http://schemas.microsoft.com/office/drawing/2014/main" id="{B7B3283A-EF77-5647-B902-9FB73EC41710}"/>
              </a:ext>
            </a:extLst>
          </p:cNvPr>
          <p:cNvPicPr>
            <a:picLocks noChangeAspect="1"/>
          </p:cNvPicPr>
          <p:nvPr/>
        </p:nvPicPr>
        <p:blipFill>
          <a:blip r:embed="rId5"/>
          <a:stretch>
            <a:fillRect/>
          </a:stretch>
        </p:blipFill>
        <p:spPr>
          <a:xfrm>
            <a:off x="10324984" y="4254928"/>
            <a:ext cx="1630350" cy="1124380"/>
          </a:xfrm>
          <a:prstGeom prst="rect">
            <a:avLst/>
          </a:prstGeom>
        </p:spPr>
      </p:pic>
      <p:pic>
        <p:nvPicPr>
          <p:cNvPr id="14" name="Picture 13">
            <a:extLst>
              <a:ext uri="{FF2B5EF4-FFF2-40B4-BE49-F238E27FC236}">
                <a16:creationId xmlns:a16="http://schemas.microsoft.com/office/drawing/2014/main" id="{97AD41CA-7A05-F644-A0B3-1C8AE55AE2A8}"/>
              </a:ext>
            </a:extLst>
          </p:cNvPr>
          <p:cNvPicPr>
            <a:picLocks noChangeAspect="1"/>
          </p:cNvPicPr>
          <p:nvPr/>
        </p:nvPicPr>
        <p:blipFill>
          <a:blip r:embed="rId6"/>
          <a:stretch>
            <a:fillRect/>
          </a:stretch>
        </p:blipFill>
        <p:spPr>
          <a:xfrm>
            <a:off x="10222093" y="2847593"/>
            <a:ext cx="1651644" cy="1139065"/>
          </a:xfrm>
          <a:prstGeom prst="rect">
            <a:avLst/>
          </a:prstGeom>
        </p:spPr>
      </p:pic>
      <p:sp>
        <p:nvSpPr>
          <p:cNvPr id="16" name="Rectangle 15">
            <a:extLst>
              <a:ext uri="{FF2B5EF4-FFF2-40B4-BE49-F238E27FC236}">
                <a16:creationId xmlns:a16="http://schemas.microsoft.com/office/drawing/2014/main" id="{D664843D-1914-A345-BA0D-16D6F99B0A92}"/>
              </a:ext>
            </a:extLst>
          </p:cNvPr>
          <p:cNvSpPr/>
          <p:nvPr/>
        </p:nvSpPr>
        <p:spPr>
          <a:xfrm>
            <a:off x="250881" y="523876"/>
            <a:ext cx="6096000" cy="1292662"/>
          </a:xfrm>
          <a:prstGeom prst="rect">
            <a:avLst/>
          </a:prstGeom>
        </p:spPr>
        <p:txBody>
          <a:bodyPr>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200" b="0" i="0" u="none" strike="noStrike" kern="1200" cap="none" spc="0" normalizeH="0" baseline="0" noProof="0" dirty="0">
                <a:ln>
                  <a:noFill/>
                </a:ln>
                <a:solidFill>
                  <a:srgbClr val="002060"/>
                </a:solidFill>
                <a:effectLst/>
                <a:uLnTx/>
                <a:uFillTx/>
                <a:latin typeface="Arial" charset="0"/>
                <a:ea typeface="+mn-ea"/>
                <a:cs typeface="+mn-cs"/>
              </a:rPr>
              <a:t>Signal duration of T i.e. f(t) = 0 for t&gt;T</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2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200" b="0" i="0" u="none" strike="noStrike" kern="1200" cap="none" spc="0" normalizeH="0" baseline="0" noProof="0" dirty="0">
                <a:ln>
                  <a:noFill/>
                </a:ln>
                <a:solidFill>
                  <a:srgbClr val="002060"/>
                </a:solidFill>
                <a:effectLst/>
                <a:uLnTx/>
                <a:uFillTx/>
                <a:latin typeface="Arial" charset="0"/>
                <a:ea typeface="+mn-ea"/>
                <a:cs typeface="+mn-cs"/>
              </a:rPr>
              <a:t>Electronics peaking time </a:t>
            </a:r>
            <a:r>
              <a:rPr kumimoji="0" lang="en-GB" sz="1200" b="0" i="0" u="none" strike="noStrike" kern="1200" cap="none" spc="0" normalizeH="0" baseline="0" noProof="0" dirty="0" err="1">
                <a:ln>
                  <a:noFill/>
                </a:ln>
                <a:solidFill>
                  <a:srgbClr val="002060"/>
                </a:solidFill>
                <a:effectLst/>
                <a:uLnTx/>
                <a:uFillTx/>
                <a:latin typeface="Arial" charset="0"/>
                <a:ea typeface="+mn-ea"/>
                <a:cs typeface="+mn-cs"/>
              </a:rPr>
              <a:t>t</a:t>
            </a:r>
            <a:r>
              <a:rPr kumimoji="0" lang="en-GB" sz="1200" b="0" i="0" u="none" strike="noStrike" kern="1200" cap="none" spc="0" normalizeH="0" baseline="-25000" noProof="0" dirty="0" err="1">
                <a:ln>
                  <a:noFill/>
                </a:ln>
                <a:solidFill>
                  <a:srgbClr val="002060"/>
                </a:solidFill>
                <a:effectLst/>
                <a:uLnTx/>
                <a:uFillTx/>
                <a:latin typeface="Arial" charset="0"/>
                <a:ea typeface="+mn-ea"/>
                <a:cs typeface="+mn-cs"/>
              </a:rPr>
              <a:t>p</a:t>
            </a:r>
            <a:r>
              <a:rPr kumimoji="0" lang="en-GB" sz="1200" b="0" i="0" u="none" strike="noStrike" kern="1200" cap="none" spc="0" normalizeH="0" baseline="0" noProof="0" dirty="0">
                <a:ln>
                  <a:noFill/>
                </a:ln>
                <a:solidFill>
                  <a:srgbClr val="002060"/>
                </a:solidFill>
                <a:effectLst/>
                <a:uLnTx/>
                <a:uFillTx/>
                <a:latin typeface="Arial" charset="0"/>
                <a:ea typeface="+mn-ea"/>
                <a:cs typeface="+mn-cs"/>
              </a:rPr>
              <a:t> &gt;&gt; T</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2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200" b="0" i="0" u="none" strike="noStrike" kern="1200" cap="none" spc="0" normalizeH="0" baseline="0" noProof="0" dirty="0">
                <a:ln>
                  <a:noFill/>
                </a:ln>
                <a:solidFill>
                  <a:srgbClr val="002060"/>
                </a:solidFill>
                <a:effectLst/>
                <a:uLnTx/>
                <a:uFillTx/>
                <a:latin typeface="Arial" charset="0"/>
                <a:ea typeface="+mn-ea"/>
                <a:cs typeface="+mn-cs"/>
              </a:rPr>
              <a:t>We are interested in times t&gt;T</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dirty="0">
              <a:ln>
                <a:noFill/>
              </a:ln>
              <a:solidFill>
                <a:srgbClr val="000000"/>
              </a:solidFill>
              <a:effectLst/>
              <a:uLnTx/>
              <a:uFillTx/>
              <a:latin typeface="Arial" charset="0"/>
              <a:ea typeface="+mn-ea"/>
              <a:cs typeface="+mn-cs"/>
            </a:endParaRPr>
          </a:p>
        </p:txBody>
      </p:sp>
    </p:spTree>
    <p:extLst>
      <p:ext uri="{BB962C8B-B14F-4D97-AF65-F5344CB8AC3E}">
        <p14:creationId xmlns:p14="http://schemas.microsoft.com/office/powerpoint/2010/main" val="3595561392"/>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74E4B3CE-A0D5-604A-B227-8A7F9DC8F345}"/>
              </a:ext>
            </a:extLst>
          </p:cNvPr>
          <p:cNvSpPr>
            <a:spLocks noGrp="1"/>
          </p:cNvSpPr>
          <p:nvPr>
            <p:ph type="dt" sz="half" idx="10"/>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fld id="{A52BF309-6B9F-3741-9BDB-9CF9B53810AF}" type="datetime1">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l" defTabSz="914400" rtl="0" eaLnBrk="0" fontAlgn="base" latinLnBrk="0" hangingPunct="0">
                <a:lnSpc>
                  <a:spcPct val="100000"/>
                </a:lnSpc>
                <a:spcBef>
                  <a:spcPct val="0"/>
                </a:spcBef>
                <a:spcAft>
                  <a:spcPct val="0"/>
                </a:spcAft>
                <a:buClrTx/>
                <a:buSzTx/>
                <a:buFontTx/>
                <a:buNone/>
                <a:tabLst/>
                <a:defRPr/>
              </a:pPr>
              <a:t>6/13/25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3" name="Slide Number Placeholder 2">
            <a:extLst>
              <a:ext uri="{FF2B5EF4-FFF2-40B4-BE49-F238E27FC236}">
                <a16:creationId xmlns:a16="http://schemas.microsoft.com/office/drawing/2014/main" id="{20946824-DE51-8F47-A819-390D4B3D4FFB}"/>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10</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pic>
        <p:nvPicPr>
          <p:cNvPr id="5" name="Picture 4">
            <a:extLst>
              <a:ext uri="{FF2B5EF4-FFF2-40B4-BE49-F238E27FC236}">
                <a16:creationId xmlns:a16="http://schemas.microsoft.com/office/drawing/2014/main" id="{BEC6492B-53E3-ED41-8EEB-DAFB2D3255AB}"/>
              </a:ext>
            </a:extLst>
          </p:cNvPr>
          <p:cNvPicPr>
            <a:picLocks noChangeAspect="1"/>
          </p:cNvPicPr>
          <p:nvPr/>
        </p:nvPicPr>
        <p:blipFill>
          <a:blip r:embed="rId2"/>
          <a:stretch>
            <a:fillRect/>
          </a:stretch>
        </p:blipFill>
        <p:spPr>
          <a:xfrm>
            <a:off x="945029" y="909682"/>
            <a:ext cx="4059591" cy="2701553"/>
          </a:xfrm>
          <a:prstGeom prst="rect">
            <a:avLst/>
          </a:prstGeom>
        </p:spPr>
      </p:pic>
      <p:pic>
        <p:nvPicPr>
          <p:cNvPr id="6" name="Picture 5">
            <a:extLst>
              <a:ext uri="{FF2B5EF4-FFF2-40B4-BE49-F238E27FC236}">
                <a16:creationId xmlns:a16="http://schemas.microsoft.com/office/drawing/2014/main" id="{1D54AC59-69C8-F546-AEBC-C5615A719308}"/>
              </a:ext>
            </a:extLst>
          </p:cNvPr>
          <p:cNvPicPr>
            <a:picLocks noChangeAspect="1"/>
          </p:cNvPicPr>
          <p:nvPr/>
        </p:nvPicPr>
        <p:blipFill>
          <a:blip r:embed="rId3"/>
          <a:stretch>
            <a:fillRect/>
          </a:stretch>
        </p:blipFill>
        <p:spPr>
          <a:xfrm>
            <a:off x="812800" y="4015454"/>
            <a:ext cx="4191820" cy="2789547"/>
          </a:xfrm>
          <a:prstGeom prst="rect">
            <a:avLst/>
          </a:prstGeom>
        </p:spPr>
      </p:pic>
      <p:sp>
        <p:nvSpPr>
          <p:cNvPr id="7" name="TextBox 6">
            <a:extLst>
              <a:ext uri="{FF2B5EF4-FFF2-40B4-BE49-F238E27FC236}">
                <a16:creationId xmlns:a16="http://schemas.microsoft.com/office/drawing/2014/main" id="{57DEF945-84A2-BA4A-BF8F-05870BDA3DBA}"/>
              </a:ext>
            </a:extLst>
          </p:cNvPr>
          <p:cNvSpPr txBox="1"/>
          <p:nvPr/>
        </p:nvSpPr>
        <p:spPr>
          <a:xfrm>
            <a:off x="5355911" y="3932106"/>
            <a:ext cx="6463071" cy="1815882"/>
          </a:xfrm>
          <a:prstGeom prst="rect">
            <a:avLst/>
          </a:prstGeom>
          <a:noFill/>
        </p:spPr>
        <p:txBody>
          <a:bodyPr wrap="squar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2060"/>
                </a:solidFill>
                <a:effectLst/>
                <a:uLnTx/>
                <a:uFillTx/>
                <a:latin typeface="Arial" charset="0"/>
                <a:ea typeface="+mn-ea"/>
                <a:cs typeface="+mn-cs"/>
              </a:rPr>
              <a:t>There are many different ways to correct for this slewing effect</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285750" marR="0" lvl="0" indent="-285750" algn="l" defTabSz="914400" rtl="0" eaLnBrk="0" fontAlgn="base" latinLnBrk="0" hangingPunct="0">
              <a:lnSpc>
                <a:spcPct val="100000"/>
              </a:lnSpc>
              <a:spcBef>
                <a:spcPct val="0"/>
              </a:spcBef>
              <a:spcAft>
                <a:spcPct val="0"/>
              </a:spcAft>
              <a:buClrTx/>
              <a:buSzTx/>
              <a:buFont typeface="Arial" panose="020B0604020202020204" pitchFamily="34" charset="0"/>
              <a:buChar char="•"/>
              <a:tabLst/>
              <a:defRPr/>
            </a:pPr>
            <a:r>
              <a:rPr kumimoji="0" lang="en-GB" sz="1400" b="0" i="0" u="none" strike="noStrike" kern="1200" cap="none" spc="0" normalizeH="0" baseline="0" noProof="0" dirty="0">
                <a:ln>
                  <a:noFill/>
                </a:ln>
                <a:solidFill>
                  <a:srgbClr val="002060"/>
                </a:solidFill>
                <a:effectLst/>
                <a:uLnTx/>
                <a:uFillTx/>
                <a:latin typeface="Arial" charset="0"/>
                <a:ea typeface="+mn-ea"/>
                <a:cs typeface="+mn-cs"/>
              </a:rPr>
              <a:t>Constant Fraction discrimination</a:t>
            </a:r>
          </a:p>
          <a:p>
            <a:pPr marL="285750" marR="0" lvl="0" indent="-285750" algn="l" defTabSz="914400" rtl="0" eaLnBrk="0" fontAlgn="base" latinLnBrk="0" hangingPunct="0">
              <a:lnSpc>
                <a:spcPct val="100000"/>
              </a:lnSpc>
              <a:spcBef>
                <a:spcPct val="0"/>
              </a:spcBef>
              <a:spcAft>
                <a:spcPct val="0"/>
              </a:spcAft>
              <a:buClrTx/>
              <a:buSzTx/>
              <a:buFont typeface="Arial" panose="020B0604020202020204" pitchFamily="34" charset="0"/>
              <a:buChar char="•"/>
              <a:tabLst/>
              <a:defRPr/>
            </a:pPr>
            <a:r>
              <a:rPr kumimoji="0" lang="en-GB" sz="1400" b="0" i="0" u="none" strike="noStrike" kern="1200" cap="none" spc="0" normalizeH="0" baseline="0" noProof="0" dirty="0">
                <a:ln>
                  <a:noFill/>
                </a:ln>
                <a:solidFill>
                  <a:srgbClr val="009D00">
                    <a:lumMod val="50000"/>
                  </a:srgbClr>
                </a:solidFill>
                <a:effectLst/>
                <a:uLnTx/>
                <a:uFillTx/>
                <a:latin typeface="Arial" charset="0"/>
                <a:ea typeface="+mn-ea"/>
                <a:cs typeface="+mn-cs"/>
              </a:rPr>
              <a:t>Standard discrimination using time over threshold to correct for pulse-height</a:t>
            </a:r>
          </a:p>
          <a:p>
            <a:pPr marL="285750" marR="0" lvl="0" indent="-285750" algn="l" defTabSz="914400" rtl="0" eaLnBrk="0" fontAlgn="base" latinLnBrk="0" hangingPunct="0">
              <a:lnSpc>
                <a:spcPct val="100000"/>
              </a:lnSpc>
              <a:spcBef>
                <a:spcPct val="0"/>
              </a:spcBef>
              <a:spcAft>
                <a:spcPct val="0"/>
              </a:spcAft>
              <a:buClrTx/>
              <a:buSzTx/>
              <a:buFont typeface="Arial" panose="020B0604020202020204" pitchFamily="34" charset="0"/>
              <a:buChar char="•"/>
              <a:tabLst/>
              <a:defRPr/>
            </a:pPr>
            <a:r>
              <a:rPr kumimoji="0" lang="en-GB" sz="1400" b="0" i="0" u="none" strike="noStrike" kern="1200" cap="none" spc="0" normalizeH="0" baseline="0" noProof="0" dirty="0">
                <a:ln>
                  <a:noFill/>
                </a:ln>
                <a:solidFill>
                  <a:srgbClr val="002060"/>
                </a:solidFill>
                <a:effectLst/>
                <a:uLnTx/>
                <a:uFillTx/>
                <a:latin typeface="Arial" charset="0"/>
                <a:ea typeface="+mn-ea"/>
                <a:cs typeface="+mn-cs"/>
              </a:rPr>
              <a:t>Standard discrimination  + </a:t>
            </a:r>
            <a:r>
              <a:rPr kumimoji="0" lang="en-GB" sz="1400" b="0" i="0" u="none" strike="noStrike" kern="1200" cap="none" spc="0" normalizeH="0" baseline="0" noProof="0" dirty="0" err="1">
                <a:ln>
                  <a:noFill/>
                </a:ln>
                <a:solidFill>
                  <a:srgbClr val="002060"/>
                </a:solidFill>
                <a:effectLst/>
                <a:uLnTx/>
                <a:uFillTx/>
                <a:latin typeface="Arial" charset="0"/>
                <a:ea typeface="+mn-ea"/>
                <a:cs typeface="+mn-cs"/>
              </a:rPr>
              <a:t>pulseheight</a:t>
            </a:r>
            <a:r>
              <a:rPr kumimoji="0" lang="en-GB" sz="1400" b="0" i="0" u="none" strike="noStrike" kern="1200" cap="none" spc="0" normalizeH="0" baseline="0" noProof="0" dirty="0">
                <a:ln>
                  <a:noFill/>
                </a:ln>
                <a:solidFill>
                  <a:srgbClr val="002060"/>
                </a:solidFill>
                <a:effectLst/>
                <a:uLnTx/>
                <a:uFillTx/>
                <a:latin typeface="Arial" charset="0"/>
                <a:ea typeface="+mn-ea"/>
                <a:cs typeface="+mn-cs"/>
              </a:rPr>
              <a:t> to correct for pulse-height</a:t>
            </a:r>
          </a:p>
          <a:p>
            <a:pPr marL="285750" marR="0" lvl="0" indent="-285750" algn="l" defTabSz="914400" rtl="0" eaLnBrk="0" fontAlgn="base" latinLnBrk="0" hangingPunct="0">
              <a:lnSpc>
                <a:spcPct val="100000"/>
              </a:lnSpc>
              <a:spcBef>
                <a:spcPct val="0"/>
              </a:spcBef>
              <a:spcAft>
                <a:spcPct val="0"/>
              </a:spcAft>
              <a:buClrTx/>
              <a:buSzTx/>
              <a:buFont typeface="Arial" panose="020B0604020202020204" pitchFamily="34" charset="0"/>
              <a:buChar char="•"/>
              <a:tabLst/>
              <a:defRPr/>
            </a:pPr>
            <a:r>
              <a:rPr kumimoji="0" lang="en-GB" sz="1400" b="0" i="0" u="none" strike="noStrike" kern="1200" cap="none" spc="0" normalizeH="0" baseline="0" noProof="0" dirty="0">
                <a:ln>
                  <a:noFill/>
                </a:ln>
                <a:solidFill>
                  <a:srgbClr val="009D00">
                    <a:lumMod val="50000"/>
                  </a:srgbClr>
                </a:solidFill>
                <a:effectLst/>
                <a:uLnTx/>
                <a:uFillTx/>
                <a:latin typeface="Arial" charset="0"/>
                <a:ea typeface="+mn-ea"/>
                <a:cs typeface="+mn-cs"/>
              </a:rPr>
              <a:t>Standard discrimination  + total charge  to correct for pulse-height</a:t>
            </a:r>
          </a:p>
          <a:p>
            <a:pPr marL="285750" marR="0" lvl="0" indent="-285750" algn="l" defTabSz="914400" rtl="0" eaLnBrk="0" fontAlgn="base" latinLnBrk="0" hangingPunct="0">
              <a:lnSpc>
                <a:spcPct val="100000"/>
              </a:lnSpc>
              <a:spcBef>
                <a:spcPct val="0"/>
              </a:spcBef>
              <a:spcAft>
                <a:spcPct val="0"/>
              </a:spcAft>
              <a:buClrTx/>
              <a:buSzTx/>
              <a:buFont typeface="Arial" panose="020B0604020202020204" pitchFamily="34" charset="0"/>
              <a:buChar char="•"/>
              <a:tabLst/>
              <a:defRPr/>
            </a:pPr>
            <a:r>
              <a:rPr kumimoji="0" lang="en-GB" sz="1400" b="0" i="0" u="none" strike="noStrike" kern="1200" cap="none" spc="0" normalizeH="0" baseline="0" noProof="0" dirty="0">
                <a:ln>
                  <a:noFill/>
                </a:ln>
                <a:solidFill>
                  <a:srgbClr val="002060"/>
                </a:solidFill>
                <a:effectLst/>
                <a:uLnTx/>
                <a:uFillTx/>
                <a:latin typeface="Arial" charset="0"/>
                <a:ea typeface="+mn-ea"/>
                <a:cs typeface="+mn-cs"/>
              </a:rPr>
              <a:t>Multiple sampling and ‘fitting’ the know signal shape</a:t>
            </a:r>
          </a:p>
          <a:p>
            <a:pPr marL="285750" marR="0" lvl="0" indent="-285750" algn="l" defTabSz="914400" rtl="0" eaLnBrk="0" fontAlgn="base" latinLnBrk="0" hangingPunct="0">
              <a:lnSpc>
                <a:spcPct val="100000"/>
              </a:lnSpc>
              <a:spcBef>
                <a:spcPct val="0"/>
              </a:spcBef>
              <a:spcAft>
                <a:spcPct val="0"/>
              </a:spcAft>
              <a:buClrTx/>
              <a:buSzTx/>
              <a:buFont typeface="Arial" panose="020B0604020202020204" pitchFamily="34" charset="0"/>
              <a:buChar char="•"/>
              <a:tabLst/>
              <a:defRPr/>
            </a:pPr>
            <a:r>
              <a:rPr kumimoji="0" lang="en-GB" sz="1400" b="0" i="0" u="none" strike="noStrike" kern="1200" cap="none" spc="0" normalizeH="0" baseline="0" noProof="0" dirty="0">
                <a:ln>
                  <a:noFill/>
                </a:ln>
                <a:solidFill>
                  <a:srgbClr val="002060"/>
                </a:solidFill>
                <a:effectLst/>
                <a:uLnTx/>
                <a:uFillTx/>
                <a:latin typeface="Arial" charset="0"/>
                <a:ea typeface="+mn-ea"/>
                <a:cs typeface="+mn-cs"/>
              </a:rPr>
              <a:t>….</a:t>
            </a:r>
          </a:p>
        </p:txBody>
      </p:sp>
      <p:sp>
        <p:nvSpPr>
          <p:cNvPr id="8" name="Text Box 20">
            <a:extLst>
              <a:ext uri="{FF2B5EF4-FFF2-40B4-BE49-F238E27FC236}">
                <a16:creationId xmlns:a16="http://schemas.microsoft.com/office/drawing/2014/main" id="{C84F2C4B-A1E3-2F40-8454-F480D3D07EEB}"/>
              </a:ext>
            </a:extLst>
          </p:cNvPr>
          <p:cNvSpPr txBox="1">
            <a:spLocks noChangeArrowheads="1"/>
          </p:cNvSpPr>
          <p:nvPr/>
        </p:nvSpPr>
        <p:spPr bwMode="auto">
          <a:xfrm>
            <a:off x="0" y="1"/>
            <a:ext cx="12174582" cy="523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defRPr/>
            </a:pPr>
            <a:r>
              <a:rPr kumimoji="0" lang="en-US" altLang="en-US" sz="2800" b="1" i="0" u="none" strike="noStrike" kern="1200" cap="none" spc="0" normalizeH="0" baseline="0" noProof="0" dirty="0">
                <a:ln>
                  <a:noFill/>
                </a:ln>
                <a:solidFill>
                  <a:srgbClr val="FF0000"/>
                </a:solidFill>
                <a:effectLst/>
                <a:uLnTx/>
                <a:uFillTx/>
                <a:latin typeface="Arial" panose="020B0604020202020204" pitchFamily="34" charset="0"/>
                <a:ea typeface="+mn-ea"/>
                <a:cs typeface="+mn-cs"/>
              </a:rPr>
              <a:t>Electronics ‘slower’ than the detector signal, time slewing</a:t>
            </a:r>
          </a:p>
        </p:txBody>
      </p:sp>
      <p:sp>
        <p:nvSpPr>
          <p:cNvPr id="9" name="TextBox 8">
            <a:extLst>
              <a:ext uri="{FF2B5EF4-FFF2-40B4-BE49-F238E27FC236}">
                <a16:creationId xmlns:a16="http://schemas.microsoft.com/office/drawing/2014/main" id="{F2EBB489-066B-EE44-A51D-AC4E38A6663C}"/>
              </a:ext>
            </a:extLst>
          </p:cNvPr>
          <p:cNvSpPr txBox="1"/>
          <p:nvPr/>
        </p:nvSpPr>
        <p:spPr>
          <a:xfrm>
            <a:off x="1029419" y="620374"/>
            <a:ext cx="3890809" cy="307777"/>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2060"/>
                </a:solidFill>
                <a:effectLst/>
                <a:uLnTx/>
                <a:uFillTx/>
                <a:latin typeface="Arial" charset="0"/>
                <a:ea typeface="+mn-ea"/>
                <a:cs typeface="+mn-cs"/>
              </a:rPr>
              <a:t>Delta response shifted by </a:t>
            </a:r>
            <a:r>
              <a:rPr kumimoji="0" lang="en-GB" sz="1400" b="0" i="0" u="none" strike="noStrike" kern="1200" cap="none" spc="0" normalizeH="0" baseline="0" noProof="0" dirty="0" err="1">
                <a:ln>
                  <a:noFill/>
                </a:ln>
                <a:solidFill>
                  <a:srgbClr val="002060"/>
                </a:solidFill>
                <a:effectLst/>
                <a:uLnTx/>
                <a:uFillTx/>
                <a:latin typeface="Arial" charset="0"/>
                <a:ea typeface="+mn-ea"/>
                <a:cs typeface="+mn-cs"/>
              </a:rPr>
              <a:t>t</a:t>
            </a:r>
            <a:r>
              <a:rPr kumimoji="0" lang="en-GB" sz="1400" b="0" i="0" u="none" strike="noStrike" kern="1200" cap="none" spc="0" normalizeH="0" baseline="-25000" noProof="0" dirty="0" err="1">
                <a:ln>
                  <a:noFill/>
                </a:ln>
                <a:solidFill>
                  <a:srgbClr val="002060"/>
                </a:solidFill>
                <a:effectLst/>
                <a:uLnTx/>
                <a:uFillTx/>
                <a:latin typeface="Arial" charset="0"/>
                <a:ea typeface="+mn-ea"/>
                <a:cs typeface="+mn-cs"/>
              </a:rPr>
              <a:t>cog</a:t>
            </a:r>
            <a:r>
              <a:rPr kumimoji="0" lang="en-GB" sz="1400" b="0" i="0" u="none" strike="noStrike" kern="1200" cap="none" spc="0" normalizeH="0" baseline="0" noProof="0" dirty="0">
                <a:ln>
                  <a:noFill/>
                </a:ln>
                <a:solidFill>
                  <a:srgbClr val="002060"/>
                </a:solidFill>
                <a:effectLst/>
                <a:uLnTx/>
                <a:uFillTx/>
                <a:latin typeface="Arial" charset="0"/>
                <a:ea typeface="+mn-ea"/>
                <a:cs typeface="+mn-cs"/>
              </a:rPr>
              <a:t> and scaled by Q </a:t>
            </a:r>
          </a:p>
        </p:txBody>
      </p:sp>
      <p:sp>
        <p:nvSpPr>
          <p:cNvPr id="10" name="TextBox 9">
            <a:extLst>
              <a:ext uri="{FF2B5EF4-FFF2-40B4-BE49-F238E27FC236}">
                <a16:creationId xmlns:a16="http://schemas.microsoft.com/office/drawing/2014/main" id="{9F3D2302-8F34-0F45-9F43-9F0C96B8F443}"/>
              </a:ext>
            </a:extLst>
          </p:cNvPr>
          <p:cNvSpPr txBox="1"/>
          <p:nvPr/>
        </p:nvSpPr>
        <p:spPr>
          <a:xfrm>
            <a:off x="945029" y="3654679"/>
            <a:ext cx="3783408" cy="307777"/>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B7C6FE">
                    <a:lumMod val="10000"/>
                  </a:srgbClr>
                </a:solidFill>
                <a:effectLst/>
                <a:uLnTx/>
                <a:uFillTx/>
                <a:latin typeface="Arial" charset="0"/>
                <a:ea typeface="+mn-ea"/>
                <a:cs typeface="+mn-cs"/>
              </a:rPr>
              <a:t>Signal normalized to same  amplitude </a:t>
            </a:r>
            <a:r>
              <a:rPr kumimoji="0" lang="en-GB" sz="1400" b="0" i="0" u="none" strike="noStrike" kern="1200" cap="none" spc="0" normalizeH="0" baseline="0" noProof="0" dirty="0">
                <a:ln>
                  <a:noFill/>
                </a:ln>
                <a:solidFill>
                  <a:srgbClr val="B7C6FE">
                    <a:lumMod val="10000"/>
                  </a:srgbClr>
                </a:solidFill>
                <a:effectLst/>
                <a:uLnTx/>
                <a:uFillTx/>
                <a:latin typeface="Arial" charset="0"/>
                <a:ea typeface="+mn-ea"/>
                <a:cs typeface="+mn-cs"/>
                <a:sym typeface="Wingdings" pitchFamily="2" charset="2"/>
              </a:rPr>
              <a:t> time</a:t>
            </a:r>
            <a:endParaRPr kumimoji="0" lang="en-GB" sz="1400" b="0" i="0" u="none" strike="noStrike" kern="1200" cap="none" spc="0" normalizeH="0" baseline="0" noProof="0" dirty="0">
              <a:ln>
                <a:noFill/>
              </a:ln>
              <a:solidFill>
                <a:srgbClr val="B7C6FE">
                  <a:lumMod val="10000"/>
                </a:srgbClr>
              </a:solidFill>
              <a:effectLst/>
              <a:uLnTx/>
              <a:uFillTx/>
              <a:latin typeface="Arial" charset="0"/>
              <a:ea typeface="+mn-ea"/>
              <a:cs typeface="+mn-cs"/>
            </a:endParaRPr>
          </a:p>
        </p:txBody>
      </p:sp>
      <p:sp>
        <p:nvSpPr>
          <p:cNvPr id="12" name="TextBox 11">
            <a:extLst>
              <a:ext uri="{FF2B5EF4-FFF2-40B4-BE49-F238E27FC236}">
                <a16:creationId xmlns:a16="http://schemas.microsoft.com/office/drawing/2014/main" id="{91CBF3AE-56A3-C644-8415-32F6F5F7F89C}"/>
              </a:ext>
            </a:extLst>
          </p:cNvPr>
          <p:cNvSpPr txBox="1"/>
          <p:nvPr/>
        </p:nvSpPr>
        <p:spPr>
          <a:xfrm>
            <a:off x="6279614" y="620374"/>
            <a:ext cx="1250663" cy="307777"/>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2060"/>
                </a:solidFill>
                <a:effectLst/>
                <a:uLnTx/>
                <a:uFillTx/>
                <a:latin typeface="Arial" charset="0"/>
                <a:ea typeface="+mn-ea"/>
                <a:cs typeface="+mn-cs"/>
              </a:rPr>
              <a:t>‘time slewing’</a:t>
            </a:r>
          </a:p>
        </p:txBody>
      </p:sp>
      <p:pic>
        <p:nvPicPr>
          <p:cNvPr id="13" name="Picture 12">
            <a:extLst>
              <a:ext uri="{FF2B5EF4-FFF2-40B4-BE49-F238E27FC236}">
                <a16:creationId xmlns:a16="http://schemas.microsoft.com/office/drawing/2014/main" id="{57E50124-1569-334F-BC2C-EB7466AE6CC0}"/>
              </a:ext>
            </a:extLst>
          </p:cNvPr>
          <p:cNvPicPr>
            <a:picLocks noChangeAspect="1"/>
          </p:cNvPicPr>
          <p:nvPr/>
        </p:nvPicPr>
        <p:blipFill>
          <a:blip r:embed="rId4"/>
          <a:stretch>
            <a:fillRect/>
          </a:stretch>
        </p:blipFill>
        <p:spPr>
          <a:xfrm>
            <a:off x="6156117" y="965240"/>
            <a:ext cx="3892616" cy="2590435"/>
          </a:xfrm>
          <a:prstGeom prst="rect">
            <a:avLst/>
          </a:prstGeom>
        </p:spPr>
      </p:pic>
      <p:sp>
        <p:nvSpPr>
          <p:cNvPr id="14" name="TextBox 13">
            <a:extLst>
              <a:ext uri="{FF2B5EF4-FFF2-40B4-BE49-F238E27FC236}">
                <a16:creationId xmlns:a16="http://schemas.microsoft.com/office/drawing/2014/main" id="{F987E2E4-3953-4A4D-A7C8-3E60CE79AF15}"/>
              </a:ext>
            </a:extLst>
          </p:cNvPr>
          <p:cNvSpPr txBox="1"/>
          <p:nvPr/>
        </p:nvSpPr>
        <p:spPr>
          <a:xfrm>
            <a:off x="5355911" y="5939753"/>
            <a:ext cx="6181500" cy="369332"/>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FF0000"/>
                </a:solidFill>
                <a:effectLst/>
                <a:uLnTx/>
                <a:uFillTx/>
                <a:latin typeface="Arial" charset="0"/>
                <a:ea typeface="+mn-ea"/>
                <a:cs typeface="+mn-cs"/>
                <a:sym typeface="Wingdings" pitchFamily="2" charset="2"/>
              </a:rPr>
              <a:t> What is the centroid time resolution of a silicon sensor ?</a:t>
            </a:r>
            <a:endParaRPr kumimoji="0" lang="en-GB" sz="1800" b="0" i="0" u="none" strike="noStrike" kern="1200" cap="none" spc="0" normalizeH="0" baseline="0" noProof="0" dirty="0">
              <a:ln>
                <a:noFill/>
              </a:ln>
              <a:solidFill>
                <a:srgbClr val="FF0000"/>
              </a:solidFill>
              <a:effectLst/>
              <a:uLnTx/>
              <a:uFillTx/>
              <a:latin typeface="Arial" charset="0"/>
              <a:ea typeface="+mn-ea"/>
              <a:cs typeface="+mn-cs"/>
            </a:endParaRPr>
          </a:p>
        </p:txBody>
      </p:sp>
    </p:spTree>
    <p:extLst>
      <p:ext uri="{BB962C8B-B14F-4D97-AF65-F5344CB8AC3E}">
        <p14:creationId xmlns:p14="http://schemas.microsoft.com/office/powerpoint/2010/main" val="3194880346"/>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ADB6B254-1F5C-D645-9B78-E8EDE2BC17B2}"/>
              </a:ext>
            </a:extLst>
          </p:cNvPr>
          <p:cNvSpPr>
            <a:spLocks noGrp="1"/>
          </p:cNvSpPr>
          <p:nvPr>
            <p:ph type="dt" sz="half" idx="10"/>
          </p:nvPr>
        </p:nvSpPr>
        <p:spPr/>
        <p:txBody>
          <a:bodyPr/>
          <a:lstStyle/>
          <a:p>
            <a:pPr>
              <a:defRPr/>
            </a:pPr>
            <a:fld id="{A52BF309-6B9F-3741-9BDB-9CF9B53810AF}" type="datetime1">
              <a:rPr lang="en-US" smtClean="0"/>
              <a:t>6/13/25</a:t>
            </a:fld>
            <a:endParaRPr lang="en-US" dirty="0"/>
          </a:p>
        </p:txBody>
      </p:sp>
      <p:sp>
        <p:nvSpPr>
          <p:cNvPr id="3" name="Slide Number Placeholder 2">
            <a:extLst>
              <a:ext uri="{FF2B5EF4-FFF2-40B4-BE49-F238E27FC236}">
                <a16:creationId xmlns:a16="http://schemas.microsoft.com/office/drawing/2014/main" id="{EE14FC2E-FD7B-1442-A74D-66D0BDEF38D0}"/>
              </a:ext>
            </a:extLst>
          </p:cNvPr>
          <p:cNvSpPr>
            <a:spLocks noGrp="1"/>
          </p:cNvSpPr>
          <p:nvPr>
            <p:ph type="sldNum" sz="quarter" idx="11"/>
          </p:nvPr>
        </p:nvSpPr>
        <p:spPr/>
        <p:txBody>
          <a:bodyPr/>
          <a:lstStyle/>
          <a:p>
            <a:pPr>
              <a:defRPr/>
            </a:pPr>
            <a:fld id="{7139EE62-D25E-4D29-9274-D0BC29529B49}" type="slidenum">
              <a:rPr lang="en-US" smtClean="0"/>
              <a:pPr>
                <a:defRPr/>
              </a:pPr>
              <a:t>11</a:t>
            </a:fld>
            <a:endParaRPr lang="en-US" dirty="0"/>
          </a:p>
        </p:txBody>
      </p:sp>
      <p:sp>
        <p:nvSpPr>
          <p:cNvPr id="4" name="TextBox 3">
            <a:extLst>
              <a:ext uri="{FF2B5EF4-FFF2-40B4-BE49-F238E27FC236}">
                <a16:creationId xmlns:a16="http://schemas.microsoft.com/office/drawing/2014/main" id="{9C92583B-40BB-C945-864A-6BCA442F5147}"/>
              </a:ext>
            </a:extLst>
          </p:cNvPr>
          <p:cNvSpPr txBox="1">
            <a:spLocks noChangeArrowheads="1"/>
          </p:cNvSpPr>
          <p:nvPr/>
        </p:nvSpPr>
        <p:spPr bwMode="auto">
          <a:xfrm>
            <a:off x="1539875" y="46038"/>
            <a:ext cx="9144000" cy="4873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2000" b="1">
                <a:solidFill>
                  <a:schemeClr val="tx1"/>
                </a:solidFill>
                <a:latin typeface="Arial" panose="020B0604020202020204" pitchFamily="34" charset="0"/>
                <a:ea typeface="ＭＳ Ｐゴシック" panose="020B0600070205080204" pitchFamily="34" charset="-128"/>
              </a:defRPr>
            </a:lvl1pPr>
            <a:lvl2pPr marL="742950" indent="-285750">
              <a:defRPr sz="2000" b="1">
                <a:solidFill>
                  <a:schemeClr val="tx1"/>
                </a:solidFill>
                <a:latin typeface="Arial" panose="020B0604020202020204" pitchFamily="34" charset="0"/>
                <a:ea typeface="ＭＳ Ｐゴシック" panose="020B0600070205080204" pitchFamily="34" charset="-128"/>
              </a:defRPr>
            </a:lvl2pPr>
            <a:lvl3pPr marL="1143000" indent="-228600">
              <a:defRPr sz="2000" b="1">
                <a:solidFill>
                  <a:schemeClr val="tx1"/>
                </a:solidFill>
                <a:latin typeface="Arial" panose="020B0604020202020204" pitchFamily="34" charset="0"/>
                <a:ea typeface="ＭＳ Ｐゴシック" panose="020B0600070205080204" pitchFamily="34" charset="-128"/>
              </a:defRPr>
            </a:lvl3pPr>
            <a:lvl4pPr marL="1600200" indent="-228600">
              <a:defRPr sz="2000" b="1">
                <a:solidFill>
                  <a:schemeClr val="tx1"/>
                </a:solidFill>
                <a:latin typeface="Arial" panose="020B0604020202020204" pitchFamily="34" charset="0"/>
                <a:ea typeface="ＭＳ Ｐゴシック" panose="020B0600070205080204" pitchFamily="34" charset="-128"/>
              </a:defRPr>
            </a:lvl4pPr>
            <a:lvl5pPr marL="2057400" indent="-228600">
              <a:defRPr sz="2000" b="1">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9pPr>
          </a:lstStyle>
          <a:p>
            <a:pPr marL="0" marR="0" lvl="0" indent="0" algn="ctr" defTabSz="914400" rtl="0" eaLnBrk="0" fontAlgn="base" latinLnBrk="0" hangingPunct="0">
              <a:lnSpc>
                <a:spcPct val="90000"/>
              </a:lnSpc>
              <a:spcBef>
                <a:spcPct val="30000"/>
              </a:spcBef>
              <a:spcAft>
                <a:spcPct val="0"/>
              </a:spcAft>
              <a:buClr>
                <a:srgbClr val="008000"/>
              </a:buClr>
              <a:buSzPct val="70000"/>
              <a:buFontTx/>
              <a:buNone/>
              <a:tabLst/>
              <a:defRPr/>
            </a:pPr>
            <a:r>
              <a:rPr kumimoji="0" lang="en-GB" altLang="en-US" sz="2800" b="1" i="0" u="none" strike="noStrike" kern="1200" cap="none" spc="0" normalizeH="0" baseline="0" noProof="0" dirty="0">
                <a:ln>
                  <a:noFill/>
                </a:ln>
                <a:solidFill>
                  <a:srgbClr val="FF0000"/>
                </a:solidFill>
                <a:effectLst/>
                <a:uLnTx/>
                <a:uFillTx/>
                <a:latin typeface="Arial" panose="020B0604020202020204" pitchFamily="34" charset="0"/>
                <a:ea typeface="ＭＳ Ｐゴシック" panose="020B0600070205080204" pitchFamily="34" charset="-128"/>
                <a:cs typeface="+mn-cs"/>
              </a:rPr>
              <a:t>Energy deposit in silicon</a:t>
            </a:r>
          </a:p>
        </p:txBody>
      </p:sp>
      <p:pic>
        <p:nvPicPr>
          <p:cNvPr id="5" name="Picture 4">
            <a:extLst>
              <a:ext uri="{FF2B5EF4-FFF2-40B4-BE49-F238E27FC236}">
                <a16:creationId xmlns:a16="http://schemas.microsoft.com/office/drawing/2014/main" id="{FCF7306A-D15E-5F42-93F9-7CEAD1E5D1E1}"/>
              </a:ext>
            </a:extLst>
          </p:cNvPr>
          <p:cNvPicPr>
            <a:picLocks noChangeAspect="1"/>
          </p:cNvPicPr>
          <p:nvPr/>
        </p:nvPicPr>
        <p:blipFill rotWithShape="1">
          <a:blip r:embed="rId2"/>
          <a:srcRect l="8472" b="5055"/>
          <a:stretch/>
        </p:blipFill>
        <p:spPr>
          <a:xfrm>
            <a:off x="153707" y="977461"/>
            <a:ext cx="3537029" cy="3289738"/>
          </a:xfrm>
          <a:prstGeom prst="rect">
            <a:avLst/>
          </a:prstGeom>
        </p:spPr>
      </p:pic>
      <p:pic>
        <p:nvPicPr>
          <p:cNvPr id="6" name="Picture 5">
            <a:extLst>
              <a:ext uri="{FF2B5EF4-FFF2-40B4-BE49-F238E27FC236}">
                <a16:creationId xmlns:a16="http://schemas.microsoft.com/office/drawing/2014/main" id="{012002EF-DD0D-C045-852D-4364EDC50E5E}"/>
              </a:ext>
            </a:extLst>
          </p:cNvPr>
          <p:cNvPicPr>
            <a:picLocks noChangeAspect="1"/>
          </p:cNvPicPr>
          <p:nvPr/>
        </p:nvPicPr>
        <p:blipFill rotWithShape="1">
          <a:blip r:embed="rId3"/>
          <a:srcRect l="7003" b="2933"/>
          <a:stretch/>
        </p:blipFill>
        <p:spPr>
          <a:xfrm>
            <a:off x="4134155" y="977461"/>
            <a:ext cx="3605047" cy="3373820"/>
          </a:xfrm>
          <a:prstGeom prst="rect">
            <a:avLst/>
          </a:prstGeom>
        </p:spPr>
      </p:pic>
      <p:pic>
        <p:nvPicPr>
          <p:cNvPr id="8" name="Picture 7">
            <a:extLst>
              <a:ext uri="{FF2B5EF4-FFF2-40B4-BE49-F238E27FC236}">
                <a16:creationId xmlns:a16="http://schemas.microsoft.com/office/drawing/2014/main" id="{A3EB08CC-BC65-2246-8FD5-394C7864512B}"/>
              </a:ext>
            </a:extLst>
          </p:cNvPr>
          <p:cNvPicPr>
            <a:picLocks noChangeAspect="1"/>
          </p:cNvPicPr>
          <p:nvPr/>
        </p:nvPicPr>
        <p:blipFill rotWithShape="1">
          <a:blip r:embed="rId4"/>
          <a:srcRect l="2122" t="3162" r="7222" b="2886"/>
          <a:stretch/>
        </p:blipFill>
        <p:spPr>
          <a:xfrm>
            <a:off x="8129851" y="908323"/>
            <a:ext cx="3689131" cy="3428013"/>
          </a:xfrm>
          <a:prstGeom prst="rect">
            <a:avLst/>
          </a:prstGeom>
        </p:spPr>
      </p:pic>
      <p:sp>
        <p:nvSpPr>
          <p:cNvPr id="9" name="TextBox 8">
            <a:extLst>
              <a:ext uri="{FF2B5EF4-FFF2-40B4-BE49-F238E27FC236}">
                <a16:creationId xmlns:a16="http://schemas.microsoft.com/office/drawing/2014/main" id="{11B03694-DF25-2842-A69A-68F91C1B426C}"/>
              </a:ext>
            </a:extLst>
          </p:cNvPr>
          <p:cNvSpPr txBox="1"/>
          <p:nvPr/>
        </p:nvSpPr>
        <p:spPr>
          <a:xfrm>
            <a:off x="1282262" y="4711260"/>
            <a:ext cx="1620957" cy="369332"/>
          </a:xfrm>
          <a:prstGeom prst="rect">
            <a:avLst/>
          </a:prstGeom>
          <a:noFill/>
        </p:spPr>
        <p:txBody>
          <a:bodyPr wrap="none" rtlCol="0">
            <a:spAutoFit/>
          </a:bodyPr>
          <a:lstStyle/>
          <a:p>
            <a:r>
              <a:rPr lang="en-GB" dirty="0">
                <a:solidFill>
                  <a:srgbClr val="002060"/>
                </a:solidFill>
              </a:rPr>
              <a:t>5 clusters/</a:t>
            </a:r>
            <a:r>
              <a:rPr lang="en-GB" dirty="0" err="1">
                <a:solidFill>
                  <a:srgbClr val="002060"/>
                </a:solidFill>
              </a:rPr>
              <a:t>μm</a:t>
            </a:r>
            <a:endParaRPr lang="en-GB" dirty="0">
              <a:solidFill>
                <a:srgbClr val="002060"/>
              </a:solidFill>
            </a:endParaRPr>
          </a:p>
        </p:txBody>
      </p:sp>
      <p:sp>
        <p:nvSpPr>
          <p:cNvPr id="10" name="TextBox 9">
            <a:extLst>
              <a:ext uri="{FF2B5EF4-FFF2-40B4-BE49-F238E27FC236}">
                <a16:creationId xmlns:a16="http://schemas.microsoft.com/office/drawing/2014/main" id="{4BA9B6DD-043B-CA4F-9961-50F7029D5322}"/>
              </a:ext>
            </a:extLst>
          </p:cNvPr>
          <p:cNvSpPr txBox="1"/>
          <p:nvPr/>
        </p:nvSpPr>
        <p:spPr>
          <a:xfrm>
            <a:off x="3868312" y="4711260"/>
            <a:ext cx="4487126" cy="369332"/>
          </a:xfrm>
          <a:prstGeom prst="rect">
            <a:avLst/>
          </a:prstGeom>
          <a:noFill/>
        </p:spPr>
        <p:txBody>
          <a:bodyPr wrap="none" rtlCol="0">
            <a:spAutoFit/>
          </a:bodyPr>
          <a:lstStyle/>
          <a:p>
            <a:r>
              <a:rPr lang="en-GB" dirty="0">
                <a:solidFill>
                  <a:srgbClr val="002060"/>
                </a:solidFill>
              </a:rPr>
              <a:t>large cluster variation with long tail (1/n</a:t>
            </a:r>
            <a:r>
              <a:rPr lang="en-GB" baseline="30000" dirty="0">
                <a:solidFill>
                  <a:srgbClr val="002060"/>
                </a:solidFill>
              </a:rPr>
              <a:t>2</a:t>
            </a:r>
            <a:r>
              <a:rPr lang="en-GB" dirty="0">
                <a:solidFill>
                  <a:srgbClr val="002060"/>
                </a:solidFill>
              </a:rPr>
              <a:t>)</a:t>
            </a:r>
          </a:p>
        </p:txBody>
      </p:sp>
      <p:sp>
        <p:nvSpPr>
          <p:cNvPr id="12" name="TextBox 11">
            <a:extLst>
              <a:ext uri="{FF2B5EF4-FFF2-40B4-BE49-F238E27FC236}">
                <a16:creationId xmlns:a16="http://schemas.microsoft.com/office/drawing/2014/main" id="{E6180DF3-3A60-064C-9289-DD3467825514}"/>
              </a:ext>
            </a:extLst>
          </p:cNvPr>
          <p:cNvSpPr txBox="1"/>
          <p:nvPr/>
        </p:nvSpPr>
        <p:spPr>
          <a:xfrm>
            <a:off x="9072984" y="4713885"/>
            <a:ext cx="2390398" cy="369332"/>
          </a:xfrm>
          <a:prstGeom prst="rect">
            <a:avLst/>
          </a:prstGeom>
          <a:noFill/>
        </p:spPr>
        <p:txBody>
          <a:bodyPr wrap="none" rtlCol="0">
            <a:spAutoFit/>
          </a:bodyPr>
          <a:lstStyle/>
          <a:p>
            <a:r>
              <a:rPr lang="en-GB" dirty="0">
                <a:solidFill>
                  <a:srgbClr val="002060"/>
                </a:solidFill>
              </a:rPr>
              <a:t>resulting energy loss</a:t>
            </a:r>
          </a:p>
        </p:txBody>
      </p:sp>
      <p:pic>
        <p:nvPicPr>
          <p:cNvPr id="13" name="Picture 12">
            <a:extLst>
              <a:ext uri="{FF2B5EF4-FFF2-40B4-BE49-F238E27FC236}">
                <a16:creationId xmlns:a16="http://schemas.microsoft.com/office/drawing/2014/main" id="{EDBDDD9E-54D7-1E49-AD6C-51E3886543C1}"/>
              </a:ext>
            </a:extLst>
          </p:cNvPr>
          <p:cNvPicPr>
            <a:picLocks noChangeAspect="1"/>
          </p:cNvPicPr>
          <p:nvPr/>
        </p:nvPicPr>
        <p:blipFill rotWithShape="1">
          <a:blip r:embed="rId5"/>
          <a:srcRect l="3538" t="77272" r="10663" b="11192"/>
          <a:stretch/>
        </p:blipFill>
        <p:spPr>
          <a:xfrm>
            <a:off x="3290495" y="5661486"/>
            <a:ext cx="3712734" cy="789944"/>
          </a:xfrm>
          <a:prstGeom prst="rect">
            <a:avLst/>
          </a:prstGeom>
        </p:spPr>
      </p:pic>
    </p:spTree>
    <p:extLst>
      <p:ext uri="{BB962C8B-B14F-4D97-AF65-F5344CB8AC3E}">
        <p14:creationId xmlns:p14="http://schemas.microsoft.com/office/powerpoint/2010/main" val="376017345"/>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Rectangle 10">
            <a:extLst>
              <a:ext uri="{FF2B5EF4-FFF2-40B4-BE49-F238E27FC236}">
                <a16:creationId xmlns:a16="http://schemas.microsoft.com/office/drawing/2014/main" id="{DC072507-69B7-7843-A8D7-64CA8C63B67A}"/>
              </a:ext>
            </a:extLst>
          </p:cNvPr>
          <p:cNvSpPr/>
          <p:nvPr/>
        </p:nvSpPr>
        <p:spPr>
          <a:xfrm>
            <a:off x="4331109" y="648244"/>
            <a:ext cx="7356393" cy="5909310"/>
          </a:xfrm>
          <a:prstGeom prst="rect">
            <a:avLst/>
          </a:prstGeom>
        </p:spPr>
        <p:txBody>
          <a:bodyPr wrap="squar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2060"/>
                </a:solidFill>
                <a:effectLst/>
                <a:uLnTx/>
                <a:uFillTx/>
                <a:latin typeface="Arial" charset="0"/>
                <a:ea typeface="+mn-ea"/>
                <a:cs typeface="+mn-cs"/>
              </a:rPr>
              <a:t>A high energy particle passing the sensor will experience primary interactions, with an average distance of around </a:t>
            </a:r>
            <a:r>
              <a:rPr kumimoji="0" lang="en-GB" sz="1400" b="0" i="0" u="none" strike="noStrike" kern="1200" cap="none" spc="0" normalizeH="0" baseline="0" noProof="0" dirty="0" err="1">
                <a:ln>
                  <a:noFill/>
                </a:ln>
                <a:solidFill>
                  <a:srgbClr val="002060"/>
                </a:solidFill>
                <a:effectLst/>
                <a:uLnTx/>
                <a:uFillTx/>
                <a:latin typeface="Arial" charset="0"/>
                <a:ea typeface="+mn-ea"/>
                <a:cs typeface="+mn-cs"/>
              </a:rPr>
              <a:t>λ</a:t>
            </a:r>
            <a:r>
              <a:rPr kumimoji="0" lang="en-GB" sz="1400" b="0" i="0" u="none" strike="noStrike" kern="1200" cap="none" spc="0" normalizeH="0" baseline="0" noProof="0" dirty="0">
                <a:ln>
                  <a:noFill/>
                </a:ln>
                <a:solidFill>
                  <a:srgbClr val="002060"/>
                </a:solidFill>
                <a:effectLst/>
                <a:uLnTx/>
                <a:uFillTx/>
                <a:latin typeface="Arial" charset="0"/>
                <a:ea typeface="+mn-ea"/>
                <a:cs typeface="+mn-cs"/>
              </a:rPr>
              <a:t>=0.21μm. In each interaction there is a probability </a:t>
            </a:r>
            <a:r>
              <a:rPr kumimoji="0" lang="en-GB" sz="1400" b="0" i="0" u="none" strike="noStrike" kern="1200" cap="none" spc="0" normalizeH="0" baseline="0" noProof="0" dirty="0" err="1">
                <a:ln>
                  <a:noFill/>
                </a:ln>
                <a:solidFill>
                  <a:srgbClr val="002060"/>
                </a:solidFill>
                <a:effectLst/>
                <a:uLnTx/>
                <a:uFillTx/>
                <a:latin typeface="Arial" charset="0"/>
                <a:ea typeface="+mn-ea"/>
                <a:cs typeface="+mn-cs"/>
              </a:rPr>
              <a:t>p</a:t>
            </a:r>
            <a:r>
              <a:rPr kumimoji="0" lang="en-GB" sz="1400" b="0" i="0" u="none" strike="noStrike" kern="1200" cap="none" spc="0" normalizeH="0" baseline="-25000" noProof="0" dirty="0" err="1">
                <a:ln>
                  <a:noFill/>
                </a:ln>
                <a:solidFill>
                  <a:srgbClr val="002060"/>
                </a:solidFill>
                <a:effectLst/>
                <a:uLnTx/>
                <a:uFillTx/>
                <a:latin typeface="Arial" charset="0"/>
                <a:ea typeface="+mn-ea"/>
                <a:cs typeface="+mn-cs"/>
              </a:rPr>
              <a:t>clu</a:t>
            </a:r>
            <a:r>
              <a:rPr kumimoji="0" lang="en-GB" sz="1400" b="0" i="0" u="none" strike="noStrike" kern="1200" cap="none" spc="0" normalizeH="0" baseline="0" noProof="0" dirty="0">
                <a:ln>
                  <a:noFill/>
                </a:ln>
                <a:solidFill>
                  <a:srgbClr val="002060"/>
                </a:solidFill>
                <a:effectLst/>
                <a:uLnTx/>
                <a:uFillTx/>
                <a:latin typeface="Arial" charset="0"/>
                <a:ea typeface="+mn-ea"/>
                <a:cs typeface="+mn-cs"/>
              </a:rPr>
              <a:t>(n) to produce a cluster of n electrons. The probability p(n, </a:t>
            </a:r>
            <a:r>
              <a:rPr kumimoji="0" lang="en-GB" sz="1400" b="0" i="0" u="none" strike="noStrike" kern="1200" cap="none" spc="0" normalizeH="0" baseline="0" noProof="0" dirty="0" err="1">
                <a:ln>
                  <a:noFill/>
                </a:ln>
                <a:solidFill>
                  <a:srgbClr val="002060"/>
                </a:solidFill>
                <a:effectLst/>
                <a:uLnTx/>
                <a:uFillTx/>
                <a:latin typeface="Arial" charset="0"/>
                <a:ea typeface="+mn-ea"/>
                <a:cs typeface="+mn-cs"/>
              </a:rPr>
              <a:t>Δz</a:t>
            </a:r>
            <a:r>
              <a:rPr kumimoji="0" lang="en-GB" sz="1400" b="0" i="0" u="none" strike="noStrike" kern="1200" cap="none" spc="0" normalizeH="0" baseline="0" noProof="0" dirty="0">
                <a:ln>
                  <a:noFill/>
                </a:ln>
                <a:solidFill>
                  <a:srgbClr val="002060"/>
                </a:solidFill>
                <a:effectLst/>
                <a:uLnTx/>
                <a:uFillTx/>
                <a:latin typeface="Arial" charset="0"/>
                <a:ea typeface="+mn-ea"/>
                <a:cs typeface="+mn-cs"/>
              </a:rPr>
              <a:t>) have n e-h pairs in </a:t>
            </a:r>
            <a:r>
              <a:rPr kumimoji="0" lang="en-GB" sz="1400" b="0" i="0" u="none" strike="noStrike" kern="1200" cap="none" spc="0" normalizeH="0" baseline="0" noProof="0" dirty="0" err="1">
                <a:ln>
                  <a:noFill/>
                </a:ln>
                <a:solidFill>
                  <a:srgbClr val="002060"/>
                </a:solidFill>
                <a:effectLst/>
                <a:uLnTx/>
                <a:uFillTx/>
                <a:latin typeface="Arial" charset="0"/>
                <a:ea typeface="+mn-ea"/>
                <a:cs typeface="+mn-cs"/>
              </a:rPr>
              <a:t>Δz</a:t>
            </a:r>
            <a:r>
              <a:rPr kumimoji="0" lang="en-GB" sz="1400" b="0" i="0" u="none" strike="noStrike" kern="1200" cap="none" spc="0" normalizeH="0" baseline="0" noProof="0" dirty="0">
                <a:ln>
                  <a:noFill/>
                </a:ln>
                <a:solidFill>
                  <a:srgbClr val="002060"/>
                </a:solidFill>
                <a:effectLst/>
                <a:uLnTx/>
                <a:uFillTx/>
                <a:latin typeface="Arial" charset="0"/>
                <a:ea typeface="+mn-ea"/>
                <a:cs typeface="+mn-cs"/>
              </a:rPr>
              <a:t> is therefore </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9D00">
                    <a:lumMod val="50000"/>
                  </a:srgbClr>
                </a:solidFill>
                <a:effectLst/>
                <a:uLnTx/>
                <a:uFillTx/>
                <a:latin typeface="Arial" charset="0"/>
                <a:ea typeface="+mn-ea"/>
                <a:cs typeface="+mn-cs"/>
              </a:rPr>
              <a:t>The probability to have n e-h pairs in the sensor of thickness d, p(n, d) is then </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2060"/>
                </a:solidFill>
                <a:effectLst/>
                <a:uLnTx/>
                <a:uFillTx/>
                <a:latin typeface="Arial" charset="0"/>
                <a:ea typeface="+mn-ea"/>
                <a:cs typeface="+mn-cs"/>
              </a:rPr>
              <a:t>The cluster size distribution is </a:t>
            </a:r>
            <a:r>
              <a:rPr kumimoji="0" lang="en-GB" sz="1400" b="0" i="0" u="none" strike="noStrike" kern="1200" cap="none" spc="0" normalizeH="0" baseline="0" noProof="0" dirty="0" err="1">
                <a:ln>
                  <a:noFill/>
                </a:ln>
                <a:solidFill>
                  <a:srgbClr val="002060"/>
                </a:solidFill>
                <a:effectLst/>
                <a:uLnTx/>
                <a:uFillTx/>
                <a:latin typeface="Arial" charset="0"/>
                <a:ea typeface="+mn-ea"/>
                <a:cs typeface="+mn-cs"/>
              </a:rPr>
              <a:t>p</a:t>
            </a:r>
            <a:r>
              <a:rPr kumimoji="0" lang="en-GB" sz="1400" b="0" i="0" u="none" strike="noStrike" kern="1200" cap="none" spc="0" normalizeH="0" baseline="-25000" noProof="0" dirty="0" err="1">
                <a:ln>
                  <a:noFill/>
                </a:ln>
                <a:solidFill>
                  <a:srgbClr val="002060"/>
                </a:solidFill>
                <a:effectLst/>
                <a:uLnTx/>
                <a:uFillTx/>
                <a:latin typeface="Arial" charset="0"/>
                <a:ea typeface="+mn-ea"/>
                <a:cs typeface="+mn-cs"/>
              </a:rPr>
              <a:t>clu</a:t>
            </a:r>
            <a:r>
              <a:rPr kumimoji="0" lang="en-GB" sz="1400" b="0" i="0" u="none" strike="noStrike" kern="1200" cap="none" spc="0" normalizeH="0" baseline="0" noProof="0" dirty="0">
                <a:ln>
                  <a:noFill/>
                </a:ln>
                <a:solidFill>
                  <a:srgbClr val="002060"/>
                </a:solidFill>
                <a:effectLst/>
                <a:uLnTx/>
                <a:uFillTx/>
                <a:latin typeface="Arial" charset="0"/>
                <a:ea typeface="+mn-ea"/>
                <a:cs typeface="+mn-cs"/>
              </a:rPr>
              <a:t>(n) is typically calculated using the PAI model.</a:t>
            </a: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2060"/>
                </a:solidFill>
                <a:effectLst/>
                <a:uLnTx/>
                <a:uFillTx/>
                <a:latin typeface="Arial" charset="0"/>
                <a:ea typeface="+mn-ea"/>
                <a:cs typeface="+mn-cs"/>
              </a:rPr>
              <a:t>Landau’s approach assumes a 1/E</a:t>
            </a:r>
            <a:r>
              <a:rPr kumimoji="0" lang="en-GB" sz="1400" b="0" i="0" u="none" strike="noStrike" kern="1200" cap="none" spc="0" normalizeH="0" baseline="30000" noProof="0" dirty="0">
                <a:ln>
                  <a:noFill/>
                </a:ln>
                <a:solidFill>
                  <a:srgbClr val="002060"/>
                </a:solidFill>
                <a:effectLst/>
                <a:uLnTx/>
                <a:uFillTx/>
                <a:latin typeface="Arial" charset="0"/>
                <a:ea typeface="+mn-ea"/>
                <a:cs typeface="+mn-cs"/>
              </a:rPr>
              <a:t>2</a:t>
            </a:r>
            <a:r>
              <a:rPr kumimoji="0" lang="en-GB" sz="1400" b="0" i="0" u="none" strike="noStrike" kern="1200" cap="none" spc="0" normalizeH="0" baseline="0" noProof="0" dirty="0">
                <a:ln>
                  <a:noFill/>
                </a:ln>
                <a:solidFill>
                  <a:srgbClr val="002060"/>
                </a:solidFill>
                <a:effectLst/>
                <a:uLnTx/>
                <a:uFillTx/>
                <a:latin typeface="Arial" charset="0"/>
                <a:ea typeface="+mn-ea"/>
                <a:cs typeface="+mn-cs"/>
              </a:rPr>
              <a:t> distribution for the energy transfer in accordance with Rutherford scattering, which leads to an 1/n</a:t>
            </a:r>
            <a:r>
              <a:rPr kumimoji="0" lang="en-GB" sz="1400" b="0" i="0" u="none" strike="noStrike" kern="1200" cap="none" spc="0" normalizeH="0" baseline="30000" noProof="0" dirty="0">
                <a:ln>
                  <a:noFill/>
                </a:ln>
                <a:solidFill>
                  <a:srgbClr val="002060"/>
                </a:solidFill>
                <a:effectLst/>
                <a:uLnTx/>
                <a:uFillTx/>
                <a:latin typeface="Arial" charset="0"/>
                <a:ea typeface="+mn-ea"/>
                <a:cs typeface="+mn-cs"/>
              </a:rPr>
              <a:t>2</a:t>
            </a:r>
            <a:r>
              <a:rPr kumimoji="0" lang="en-GB" sz="1400" b="0" i="0" u="none" strike="noStrike" kern="1200" cap="none" spc="0" normalizeH="0" baseline="0" noProof="0" dirty="0">
                <a:ln>
                  <a:noFill/>
                </a:ln>
                <a:solidFill>
                  <a:srgbClr val="002060"/>
                </a:solidFill>
                <a:effectLst/>
                <a:uLnTx/>
                <a:uFillTx/>
                <a:latin typeface="Arial" charset="0"/>
                <a:ea typeface="+mn-ea"/>
                <a:cs typeface="+mn-cs"/>
              </a:rPr>
              <a:t> distribution for the e-h pairs</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9D00">
                    <a:lumMod val="50000"/>
                  </a:srgbClr>
                </a:solidFill>
                <a:effectLst/>
                <a:uLnTx/>
                <a:uFillTx/>
                <a:latin typeface="Arial" charset="0"/>
                <a:ea typeface="+mn-ea"/>
                <a:cs typeface="+mn-cs"/>
                <a:sym typeface="Wingdings" pitchFamily="2" charset="2"/>
              </a:rPr>
              <a:t> Landau distribution</a:t>
            </a:r>
            <a:endParaRPr kumimoji="0" lang="en-GB" sz="1400" b="0" i="0" u="none" strike="noStrike" kern="1200" cap="none" spc="0" normalizeH="0" baseline="0" noProof="0" dirty="0">
              <a:ln>
                <a:noFill/>
              </a:ln>
              <a:solidFill>
                <a:srgbClr val="009D00">
                  <a:lumMod val="50000"/>
                </a:srgbClr>
              </a:solidFill>
              <a:effectLst/>
              <a:uLnTx/>
              <a:uFillTx/>
              <a:latin typeface="Arial" charset="0"/>
              <a:ea typeface="+mn-ea"/>
              <a:cs typeface="+mn-cs"/>
            </a:endParaRPr>
          </a:p>
        </p:txBody>
      </p:sp>
      <p:sp>
        <p:nvSpPr>
          <p:cNvPr id="3" name="Slide Number Placeholder 2">
            <a:extLst>
              <a:ext uri="{FF2B5EF4-FFF2-40B4-BE49-F238E27FC236}">
                <a16:creationId xmlns:a16="http://schemas.microsoft.com/office/drawing/2014/main" id="{B9279D0B-E4F4-AA4D-8D8A-3165A3A10835}"/>
              </a:ext>
            </a:extLst>
          </p:cNvPr>
          <p:cNvSpPr>
            <a:spLocks noGrp="1"/>
          </p:cNvSpPr>
          <p:nvPr>
            <p:ph type="sldNum" sz="quarter" idx="11"/>
          </p:nvPr>
        </p:nvSpPr>
        <p:spPr/>
        <p:txBody>
          <a:bodyPr/>
          <a:lstStyle>
            <a:lvl1pPr>
              <a:defRPr sz="2000" b="1">
                <a:solidFill>
                  <a:schemeClr val="tx1"/>
                </a:solidFill>
                <a:latin typeface="Arial" panose="020B0604020202020204" pitchFamily="34" charset="0"/>
                <a:ea typeface="ＭＳ Ｐゴシック" panose="020B0600070205080204" pitchFamily="34" charset="-128"/>
              </a:defRPr>
            </a:lvl1pPr>
            <a:lvl2pPr marL="742950" indent="-285750">
              <a:defRPr sz="2000" b="1">
                <a:solidFill>
                  <a:schemeClr val="tx1"/>
                </a:solidFill>
                <a:latin typeface="Arial" panose="020B0604020202020204" pitchFamily="34" charset="0"/>
                <a:ea typeface="ＭＳ Ｐゴシック" panose="020B0600070205080204" pitchFamily="34" charset="-128"/>
              </a:defRPr>
            </a:lvl2pPr>
            <a:lvl3pPr marL="1143000" indent="-228600">
              <a:defRPr sz="2000" b="1">
                <a:solidFill>
                  <a:schemeClr val="tx1"/>
                </a:solidFill>
                <a:latin typeface="Arial" panose="020B0604020202020204" pitchFamily="34" charset="0"/>
                <a:ea typeface="ＭＳ Ｐゴシック" panose="020B0600070205080204" pitchFamily="34" charset="-128"/>
              </a:defRPr>
            </a:lvl3pPr>
            <a:lvl4pPr marL="1600200" indent="-228600">
              <a:defRPr sz="2000" b="1">
                <a:solidFill>
                  <a:schemeClr val="tx1"/>
                </a:solidFill>
                <a:latin typeface="Arial" panose="020B0604020202020204" pitchFamily="34" charset="0"/>
                <a:ea typeface="ＭＳ Ｐゴシック" panose="020B0600070205080204" pitchFamily="34" charset="-128"/>
              </a:defRPr>
            </a:lvl4pPr>
            <a:lvl5pPr marL="2057400" indent="-228600">
              <a:defRPr sz="2000" b="1">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9pPr>
          </a:lstStyle>
          <a:p>
            <a:pPr marL="0" marR="0" lvl="0" indent="0" algn="r" defTabSz="914400" rtl="0" eaLnBrk="0" fontAlgn="base" latinLnBrk="0" hangingPunct="0">
              <a:lnSpc>
                <a:spcPct val="100000"/>
              </a:lnSpc>
              <a:spcBef>
                <a:spcPct val="0"/>
              </a:spcBef>
              <a:spcAft>
                <a:spcPct val="0"/>
              </a:spcAft>
              <a:buClrTx/>
              <a:buSzTx/>
              <a:buFontTx/>
              <a:buNone/>
              <a:tabLst/>
              <a:defRPr/>
            </a:pPr>
            <a:fld id="{C3387896-9446-5245-9759-DF695E6B7C3C}" type="slidenum">
              <a:rPr kumimoji="0" lang="de-DE" altLang="en-US" sz="1200" b="1" i="0" u="none" strike="noStrike" kern="1200" cap="none" spc="0" normalizeH="0" baseline="0" noProof="0">
                <a:ln>
                  <a:noFill/>
                </a:ln>
                <a:solidFill>
                  <a:srgbClr val="898989"/>
                </a:solidFill>
                <a:effectLst/>
                <a:uLnTx/>
                <a:uFillTx/>
                <a:latin typeface="Calibri" panose="020F0502020204030204" pitchFamily="34" charset="0"/>
                <a:ea typeface="ＭＳ Ｐゴシック" panose="020B0600070205080204" pitchFamily="34" charset="-128"/>
                <a:cs typeface="+mn-cs"/>
              </a:rPr>
              <a:pPr marL="0" marR="0" lvl="0" indent="0" algn="r" defTabSz="914400" rtl="0" eaLnBrk="0" fontAlgn="base" latinLnBrk="0" hangingPunct="0">
                <a:lnSpc>
                  <a:spcPct val="100000"/>
                </a:lnSpc>
                <a:spcBef>
                  <a:spcPct val="0"/>
                </a:spcBef>
                <a:spcAft>
                  <a:spcPct val="0"/>
                </a:spcAft>
                <a:buClrTx/>
                <a:buSzTx/>
                <a:buFontTx/>
                <a:buNone/>
                <a:tabLst/>
                <a:defRPr/>
              </a:pPr>
              <a:t>12</a:t>
            </a:fld>
            <a:endParaRPr kumimoji="0" lang="de-DE" altLang="en-US" sz="1200" b="1" i="0" u="none" strike="noStrike" kern="1200" cap="none" spc="0" normalizeH="0" baseline="0" noProof="0">
              <a:ln>
                <a:noFill/>
              </a:ln>
              <a:solidFill>
                <a:srgbClr val="898989"/>
              </a:solidFill>
              <a:effectLst/>
              <a:uLnTx/>
              <a:uFillTx/>
              <a:latin typeface="Calibri" panose="020F0502020204030204" pitchFamily="34" charset="0"/>
              <a:ea typeface="ＭＳ Ｐゴシック" panose="020B0600070205080204" pitchFamily="34" charset="-128"/>
              <a:cs typeface="+mn-cs"/>
            </a:endParaRPr>
          </a:p>
        </p:txBody>
      </p:sp>
      <p:sp>
        <p:nvSpPr>
          <p:cNvPr id="2" name="Footer Placeholder 1">
            <a:extLst>
              <a:ext uri="{FF2B5EF4-FFF2-40B4-BE49-F238E27FC236}">
                <a16:creationId xmlns:a16="http://schemas.microsoft.com/office/drawing/2014/main" id="{589AB757-31D6-394F-AD2F-680857932B94}"/>
              </a:ext>
            </a:extLst>
          </p:cNvPr>
          <p:cNvSpPr>
            <a:spLocks noGrp="1"/>
          </p:cNvSpPr>
          <p:nvPr>
            <p:ph type="ftr" sz="quarter" idx="12"/>
          </p:nvPr>
        </p:nvSpPr>
        <p:spPr/>
        <p:txBody>
          <a:bodyPr/>
          <a:lstStyle/>
          <a:p>
            <a:pPr marL="0" marR="0" lvl="0" indent="0" algn="ctr" defTabSz="914400" rtl="0" eaLnBrk="0" fontAlgn="base" latinLnBrk="0" hangingPunct="0">
              <a:lnSpc>
                <a:spcPct val="100000"/>
              </a:lnSpc>
              <a:spcBef>
                <a:spcPct val="0"/>
              </a:spcBef>
              <a:spcAft>
                <a:spcPct val="0"/>
              </a:spcAft>
              <a:buClrTx/>
              <a:buSzTx/>
              <a:buFontTx/>
              <a:buNone/>
              <a:tabLst/>
              <a:defRPr/>
            </a:pPr>
            <a:r>
              <a:rPr kumimoji="0" lang="de-DE" sz="1000" b="0" i="0" u="none" strike="noStrike" kern="1200" cap="none" spc="0" normalizeH="0" baseline="0" noProof="0">
                <a:ln>
                  <a:noFill/>
                </a:ln>
                <a:solidFill>
                  <a:srgbClr val="FFFFFF">
                    <a:lumMod val="50000"/>
                  </a:srgbClr>
                </a:solidFill>
                <a:effectLst/>
                <a:uLnTx/>
                <a:uFillTx/>
                <a:latin typeface="Arial"/>
                <a:ea typeface="+mn-ea"/>
                <a:cs typeface="+mn-cs"/>
              </a:rPr>
              <a:t>Werner Riegler, CERN</a:t>
            </a:r>
          </a:p>
        </p:txBody>
      </p:sp>
      <p:pic>
        <p:nvPicPr>
          <p:cNvPr id="26629" name="Picture 5">
            <a:extLst>
              <a:ext uri="{FF2B5EF4-FFF2-40B4-BE49-F238E27FC236}">
                <a16:creationId xmlns:a16="http://schemas.microsoft.com/office/drawing/2014/main" id="{7A71E91A-D14B-3345-8A1A-03513DA20838}"/>
              </a:ext>
            </a:extLst>
          </p:cNvPr>
          <p:cNvPicPr>
            <a:picLocks noChangeAspect="1"/>
          </p:cNvPicPr>
          <p:nvPr/>
        </p:nvPicPr>
        <p:blipFill rotWithShape="1">
          <a:blip r:embed="rId2">
            <a:extLst>
              <a:ext uri="{28A0092B-C50C-407E-A947-70E740481C1C}">
                <a14:useLocalDpi xmlns:a14="http://schemas.microsoft.com/office/drawing/2010/main" val="0"/>
              </a:ext>
            </a:extLst>
          </a:blip>
          <a:srcRect t="24647" b="10759"/>
          <a:stretch/>
        </p:blipFill>
        <p:spPr bwMode="auto">
          <a:xfrm>
            <a:off x="4892547" y="1482919"/>
            <a:ext cx="4280337" cy="52124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6631" name="TextBox 3">
            <a:extLst>
              <a:ext uri="{FF2B5EF4-FFF2-40B4-BE49-F238E27FC236}">
                <a16:creationId xmlns:a16="http://schemas.microsoft.com/office/drawing/2014/main" id="{F39871DE-3B99-7543-B9E2-5FE7F152B8A3}"/>
              </a:ext>
            </a:extLst>
          </p:cNvPr>
          <p:cNvSpPr txBox="1">
            <a:spLocks noChangeArrowheads="1"/>
          </p:cNvSpPr>
          <p:nvPr/>
        </p:nvSpPr>
        <p:spPr bwMode="auto">
          <a:xfrm>
            <a:off x="1539875" y="46038"/>
            <a:ext cx="9144000" cy="4873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2000" b="1">
                <a:solidFill>
                  <a:schemeClr val="tx1"/>
                </a:solidFill>
                <a:latin typeface="Arial" panose="020B0604020202020204" pitchFamily="34" charset="0"/>
                <a:ea typeface="ＭＳ Ｐゴシック" panose="020B0600070205080204" pitchFamily="34" charset="-128"/>
              </a:defRPr>
            </a:lvl1pPr>
            <a:lvl2pPr marL="742950" indent="-285750">
              <a:defRPr sz="2000" b="1">
                <a:solidFill>
                  <a:schemeClr val="tx1"/>
                </a:solidFill>
                <a:latin typeface="Arial" panose="020B0604020202020204" pitchFamily="34" charset="0"/>
                <a:ea typeface="ＭＳ Ｐゴシック" panose="020B0600070205080204" pitchFamily="34" charset="-128"/>
              </a:defRPr>
            </a:lvl2pPr>
            <a:lvl3pPr marL="1143000" indent="-228600">
              <a:defRPr sz="2000" b="1">
                <a:solidFill>
                  <a:schemeClr val="tx1"/>
                </a:solidFill>
                <a:latin typeface="Arial" panose="020B0604020202020204" pitchFamily="34" charset="0"/>
                <a:ea typeface="ＭＳ Ｐゴシック" panose="020B0600070205080204" pitchFamily="34" charset="-128"/>
              </a:defRPr>
            </a:lvl3pPr>
            <a:lvl4pPr marL="1600200" indent="-228600">
              <a:defRPr sz="2000" b="1">
                <a:solidFill>
                  <a:schemeClr val="tx1"/>
                </a:solidFill>
                <a:latin typeface="Arial" panose="020B0604020202020204" pitchFamily="34" charset="0"/>
                <a:ea typeface="ＭＳ Ｐゴシック" panose="020B0600070205080204" pitchFamily="34" charset="-128"/>
              </a:defRPr>
            </a:lvl4pPr>
            <a:lvl5pPr marL="2057400" indent="-228600">
              <a:defRPr sz="2000" b="1">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9pPr>
          </a:lstStyle>
          <a:p>
            <a:pPr marL="0" marR="0" lvl="0" indent="0" algn="ctr" defTabSz="914400" rtl="0" eaLnBrk="0" fontAlgn="base" latinLnBrk="0" hangingPunct="0">
              <a:lnSpc>
                <a:spcPct val="90000"/>
              </a:lnSpc>
              <a:spcBef>
                <a:spcPct val="30000"/>
              </a:spcBef>
              <a:spcAft>
                <a:spcPct val="0"/>
              </a:spcAft>
              <a:buClr>
                <a:srgbClr val="008000"/>
              </a:buClr>
              <a:buSzPct val="70000"/>
              <a:buFontTx/>
              <a:buNone/>
              <a:tabLst/>
              <a:defRPr/>
            </a:pPr>
            <a:r>
              <a:rPr kumimoji="0" lang="en-GB" altLang="en-US" sz="2800" b="1" i="0" u="none" strike="noStrike" kern="1200" cap="none" spc="0" normalizeH="0" baseline="0" noProof="0" dirty="0">
                <a:ln>
                  <a:noFill/>
                </a:ln>
                <a:solidFill>
                  <a:srgbClr val="FF0000"/>
                </a:solidFill>
                <a:effectLst/>
                <a:uLnTx/>
                <a:uFillTx/>
                <a:latin typeface="Arial" panose="020B0604020202020204" pitchFamily="34" charset="0"/>
                <a:ea typeface="ＭＳ Ｐゴシック" panose="020B0600070205080204" pitchFamily="34" charset="-128"/>
                <a:cs typeface="+mn-cs"/>
              </a:rPr>
              <a:t>Energy deposit in silicon</a:t>
            </a:r>
          </a:p>
        </p:txBody>
      </p:sp>
      <p:pic>
        <p:nvPicPr>
          <p:cNvPr id="26632" name="Picture 8">
            <a:extLst>
              <a:ext uri="{FF2B5EF4-FFF2-40B4-BE49-F238E27FC236}">
                <a16:creationId xmlns:a16="http://schemas.microsoft.com/office/drawing/2014/main" id="{D9717E82-0225-E74B-A4F3-92E284890644}"/>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4934857" y="2012870"/>
            <a:ext cx="5146841" cy="5928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6633" name="Picture 9">
            <a:extLst>
              <a:ext uri="{FF2B5EF4-FFF2-40B4-BE49-F238E27FC236}">
                <a16:creationId xmlns:a16="http://schemas.microsoft.com/office/drawing/2014/main" id="{09DD20A0-12AF-E44B-9CB2-0CD15C268742}"/>
              </a:ext>
            </a:extLst>
          </p:cNvPr>
          <p:cNvPicPr>
            <a:picLocks noChangeAspect="1"/>
          </p:cNvPicPr>
          <p:nvPr/>
        </p:nvPicPr>
        <p:blipFill>
          <a:blip r:embed="rId4">
            <a:extLst>
              <a:ext uri="{28A0092B-C50C-407E-A947-70E740481C1C}">
                <a14:useLocalDpi xmlns:a14="http://schemas.microsoft.com/office/drawing/2010/main" val="0"/>
              </a:ext>
            </a:extLst>
          </a:blip>
          <a:srcRect/>
          <a:stretch>
            <a:fillRect/>
          </a:stretch>
        </p:blipFill>
        <p:spPr bwMode="auto">
          <a:xfrm>
            <a:off x="5008281" y="2882907"/>
            <a:ext cx="2555905" cy="53661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6635" name="Picture 11">
            <a:extLst>
              <a:ext uri="{FF2B5EF4-FFF2-40B4-BE49-F238E27FC236}">
                <a16:creationId xmlns:a16="http://schemas.microsoft.com/office/drawing/2014/main" id="{BDA232E1-DF75-2C44-B768-5FF6C14AE7A5}"/>
              </a:ext>
            </a:extLst>
          </p:cNvPr>
          <p:cNvPicPr>
            <a:picLocks noChangeAspect="1"/>
          </p:cNvPicPr>
          <p:nvPr/>
        </p:nvPicPr>
        <p:blipFill>
          <a:blip r:embed="rId5">
            <a:extLst>
              <a:ext uri="{28A0092B-C50C-407E-A947-70E740481C1C}">
                <a14:useLocalDpi xmlns:a14="http://schemas.microsoft.com/office/drawing/2010/main" val="0"/>
              </a:ext>
            </a:extLst>
          </a:blip>
          <a:srcRect t="18307"/>
          <a:stretch>
            <a:fillRect/>
          </a:stretch>
        </p:blipFill>
        <p:spPr bwMode="auto">
          <a:xfrm>
            <a:off x="5076708" y="4148171"/>
            <a:ext cx="2408646" cy="54550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6636" name="Picture 12">
            <a:extLst>
              <a:ext uri="{FF2B5EF4-FFF2-40B4-BE49-F238E27FC236}">
                <a16:creationId xmlns:a16="http://schemas.microsoft.com/office/drawing/2014/main" id="{462F0193-FD49-1845-9CC9-2B201C0DF6B2}"/>
              </a:ext>
            </a:extLst>
          </p:cNvPr>
          <p:cNvPicPr>
            <a:picLocks noChangeAspect="1"/>
          </p:cNvPicPr>
          <p:nvPr/>
        </p:nvPicPr>
        <p:blipFill>
          <a:blip r:embed="rId6">
            <a:extLst>
              <a:ext uri="{28A0092B-C50C-407E-A947-70E740481C1C}">
                <a14:useLocalDpi xmlns:a14="http://schemas.microsoft.com/office/drawing/2010/main" val="0"/>
              </a:ext>
            </a:extLst>
          </a:blip>
          <a:srcRect/>
          <a:stretch>
            <a:fillRect/>
          </a:stretch>
        </p:blipFill>
        <p:spPr bwMode="auto">
          <a:xfrm>
            <a:off x="5076708" y="4689958"/>
            <a:ext cx="4335358" cy="63269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6637" name="Picture 13">
            <a:extLst>
              <a:ext uri="{FF2B5EF4-FFF2-40B4-BE49-F238E27FC236}">
                <a16:creationId xmlns:a16="http://schemas.microsoft.com/office/drawing/2014/main" id="{70AD0F3C-53E1-A94F-9708-B9F783978231}"/>
              </a:ext>
            </a:extLst>
          </p:cNvPr>
          <p:cNvPicPr>
            <a:picLocks noChangeAspect="1"/>
          </p:cNvPicPr>
          <p:nvPr/>
        </p:nvPicPr>
        <p:blipFill>
          <a:blip r:embed="rId7">
            <a:extLst>
              <a:ext uri="{28A0092B-C50C-407E-A947-70E740481C1C}">
                <a14:useLocalDpi xmlns:a14="http://schemas.microsoft.com/office/drawing/2010/main" val="0"/>
              </a:ext>
            </a:extLst>
          </a:blip>
          <a:srcRect/>
          <a:stretch>
            <a:fillRect/>
          </a:stretch>
        </p:blipFill>
        <p:spPr bwMode="auto">
          <a:xfrm>
            <a:off x="5076708" y="5321175"/>
            <a:ext cx="2830513" cy="685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 name="Picture 3">
            <a:extLst>
              <a:ext uri="{FF2B5EF4-FFF2-40B4-BE49-F238E27FC236}">
                <a16:creationId xmlns:a16="http://schemas.microsoft.com/office/drawing/2014/main" id="{18C5948E-7CD7-9C4F-B948-741534F7BA95}"/>
              </a:ext>
            </a:extLst>
          </p:cNvPr>
          <p:cNvPicPr>
            <a:picLocks noChangeAspect="1"/>
          </p:cNvPicPr>
          <p:nvPr/>
        </p:nvPicPr>
        <p:blipFill rotWithShape="1">
          <a:blip r:embed="rId8"/>
          <a:srcRect l="6966"/>
          <a:stretch/>
        </p:blipFill>
        <p:spPr>
          <a:xfrm>
            <a:off x="363961" y="46038"/>
            <a:ext cx="3017595" cy="3389724"/>
          </a:xfrm>
          <a:prstGeom prst="rect">
            <a:avLst/>
          </a:prstGeom>
        </p:spPr>
      </p:pic>
      <p:pic>
        <p:nvPicPr>
          <p:cNvPr id="5" name="Picture 4">
            <a:extLst>
              <a:ext uri="{FF2B5EF4-FFF2-40B4-BE49-F238E27FC236}">
                <a16:creationId xmlns:a16="http://schemas.microsoft.com/office/drawing/2014/main" id="{A45D85B6-CBEF-524C-AA82-514C2A95A421}"/>
              </a:ext>
            </a:extLst>
          </p:cNvPr>
          <p:cNvPicPr>
            <a:picLocks noChangeAspect="1"/>
          </p:cNvPicPr>
          <p:nvPr/>
        </p:nvPicPr>
        <p:blipFill>
          <a:blip r:embed="rId9"/>
          <a:stretch>
            <a:fillRect/>
          </a:stretch>
        </p:blipFill>
        <p:spPr>
          <a:xfrm>
            <a:off x="457257" y="3538411"/>
            <a:ext cx="3841641" cy="2468564"/>
          </a:xfrm>
          <a:prstGeom prst="rect">
            <a:avLst/>
          </a:prstGeom>
        </p:spPr>
      </p:pic>
      <p:pic>
        <p:nvPicPr>
          <p:cNvPr id="17" name="Picture 11">
            <a:extLst>
              <a:ext uri="{FF2B5EF4-FFF2-40B4-BE49-F238E27FC236}">
                <a16:creationId xmlns:a16="http://schemas.microsoft.com/office/drawing/2014/main" id="{AB3AEE0E-1EFC-EC42-B622-202A4E2199A6}"/>
              </a:ext>
            </a:extLst>
          </p:cNvPr>
          <p:cNvPicPr>
            <a:picLocks noChangeAspect="1"/>
          </p:cNvPicPr>
          <p:nvPr/>
        </p:nvPicPr>
        <p:blipFill>
          <a:blip r:embed="rId5">
            <a:extLst>
              <a:ext uri="{28A0092B-C50C-407E-A947-70E740481C1C}">
                <a14:useLocalDpi xmlns:a14="http://schemas.microsoft.com/office/drawing/2010/main" val="0"/>
              </a:ext>
            </a:extLst>
          </a:blip>
          <a:srcRect t="18307"/>
          <a:stretch>
            <a:fillRect/>
          </a:stretch>
        </p:blipFill>
        <p:spPr bwMode="auto">
          <a:xfrm>
            <a:off x="1653469" y="3975794"/>
            <a:ext cx="1372117" cy="31075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8" name="TextBox 9">
            <a:extLst>
              <a:ext uri="{FF2B5EF4-FFF2-40B4-BE49-F238E27FC236}">
                <a16:creationId xmlns:a16="http://schemas.microsoft.com/office/drawing/2014/main" id="{CACE5C0D-AF59-C94E-9BF9-D398246F2088}"/>
              </a:ext>
            </a:extLst>
          </p:cNvPr>
          <p:cNvSpPr txBox="1">
            <a:spLocks noChangeArrowheads="1"/>
          </p:cNvSpPr>
          <p:nvPr/>
        </p:nvSpPr>
        <p:spPr bwMode="auto">
          <a:xfrm>
            <a:off x="1653469" y="3373185"/>
            <a:ext cx="1035861" cy="41549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sz="2000" b="1">
                <a:solidFill>
                  <a:schemeClr val="tx1"/>
                </a:solidFill>
                <a:latin typeface="Arial" panose="020B0604020202020204" pitchFamily="34" charset="0"/>
                <a:ea typeface="ＭＳ Ｐゴシック" panose="020B0600070205080204" pitchFamily="34" charset="-128"/>
              </a:defRPr>
            </a:lvl1pPr>
            <a:lvl2pPr marL="742950" indent="-285750">
              <a:defRPr sz="2000" b="1">
                <a:solidFill>
                  <a:schemeClr val="tx1"/>
                </a:solidFill>
                <a:latin typeface="Arial" panose="020B0604020202020204" pitchFamily="34" charset="0"/>
                <a:ea typeface="ＭＳ Ｐゴシック" panose="020B0600070205080204" pitchFamily="34" charset="-128"/>
              </a:defRPr>
            </a:lvl2pPr>
            <a:lvl3pPr marL="1143000" indent="-228600">
              <a:defRPr sz="2000" b="1">
                <a:solidFill>
                  <a:schemeClr val="tx1"/>
                </a:solidFill>
                <a:latin typeface="Arial" panose="020B0604020202020204" pitchFamily="34" charset="0"/>
                <a:ea typeface="ＭＳ Ｐゴシック" panose="020B0600070205080204" pitchFamily="34" charset="-128"/>
              </a:defRPr>
            </a:lvl3pPr>
            <a:lvl4pPr marL="1600200" indent="-228600">
              <a:defRPr sz="2000" b="1">
                <a:solidFill>
                  <a:schemeClr val="tx1"/>
                </a:solidFill>
                <a:latin typeface="Arial" panose="020B0604020202020204" pitchFamily="34" charset="0"/>
                <a:ea typeface="ＭＳ Ｐゴシック" panose="020B0600070205080204" pitchFamily="34" charset="-128"/>
              </a:defRPr>
            </a:lvl4pPr>
            <a:lvl5pPr marL="2057400" indent="-228600">
              <a:defRPr sz="2000" b="1">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9pPr>
          </a:lstStyle>
          <a:p>
            <a:pPr marL="0" marR="0" lvl="0" indent="0" algn="l" defTabSz="914400" rtl="0" eaLnBrk="0" fontAlgn="base" latinLnBrk="0" hangingPunct="0">
              <a:lnSpc>
                <a:spcPct val="90000"/>
              </a:lnSpc>
              <a:spcBef>
                <a:spcPct val="30000"/>
              </a:spcBef>
              <a:spcAft>
                <a:spcPct val="0"/>
              </a:spcAft>
              <a:buClr>
                <a:srgbClr val="008000"/>
              </a:buClr>
              <a:buSzPct val="70000"/>
              <a:buFontTx/>
              <a:buNone/>
              <a:tabLst/>
              <a:defRPr/>
            </a:pPr>
            <a:r>
              <a:rPr kumimoji="0" lang="en-GB" altLang="en-US" sz="1000" b="0" i="0" u="none" strike="noStrike" kern="1200" cap="none" spc="0" normalizeH="0" baseline="0" noProof="0" dirty="0">
                <a:ln>
                  <a:noFill/>
                </a:ln>
                <a:solidFill>
                  <a:srgbClr val="000090"/>
                </a:solidFill>
                <a:effectLst/>
                <a:uLnTx/>
                <a:uFillTx/>
                <a:latin typeface="Arial" panose="020B0604020202020204" pitchFamily="34" charset="0"/>
                <a:ea typeface="ＭＳ Ｐゴシック" panose="020B0600070205080204" pitchFamily="34" charset="-128"/>
                <a:cs typeface="+mn-cs"/>
              </a:rPr>
              <a:t>PAI model, </a:t>
            </a:r>
          </a:p>
          <a:p>
            <a:pPr marL="0" marR="0" lvl="0" indent="0" algn="l" defTabSz="914400" rtl="0" eaLnBrk="0" fontAlgn="base" latinLnBrk="0" hangingPunct="0">
              <a:lnSpc>
                <a:spcPct val="90000"/>
              </a:lnSpc>
              <a:spcBef>
                <a:spcPct val="30000"/>
              </a:spcBef>
              <a:spcAft>
                <a:spcPct val="0"/>
              </a:spcAft>
              <a:buClr>
                <a:srgbClr val="008000"/>
              </a:buClr>
              <a:buSzPct val="70000"/>
              <a:buFontTx/>
              <a:buNone/>
              <a:tabLst/>
              <a:defRPr/>
            </a:pPr>
            <a:r>
              <a:rPr kumimoji="0" lang="en-GB" altLang="en-GB" sz="1000" b="0" i="0" u="none" strike="noStrike" kern="1200" cap="none" spc="0" normalizeH="0" baseline="0" noProof="0" dirty="0">
                <a:ln>
                  <a:noFill/>
                </a:ln>
                <a:solidFill>
                  <a:srgbClr val="000090"/>
                </a:solidFill>
                <a:effectLst/>
                <a:uLnTx/>
                <a:uFillTx/>
                <a:latin typeface="Arial" panose="020B0604020202020204" pitchFamily="34" charset="0"/>
                <a:ea typeface="ＭＳ Ｐゴシック" panose="020B0600070205080204" pitchFamily="34" charset="-128"/>
                <a:cs typeface="+mn-cs"/>
              </a:rPr>
              <a:t>‘</a:t>
            </a:r>
            <a:r>
              <a:rPr kumimoji="0" lang="en-GB" altLang="ja-JP" sz="1000" b="0" i="0" u="none" strike="noStrike" kern="1200" cap="none" spc="0" normalizeH="0" baseline="0" noProof="0" dirty="0">
                <a:ln>
                  <a:noFill/>
                </a:ln>
                <a:solidFill>
                  <a:srgbClr val="000090"/>
                </a:solidFill>
                <a:effectLst/>
                <a:uLnTx/>
                <a:uFillTx/>
                <a:latin typeface="Arial" panose="020B0604020202020204" pitchFamily="34" charset="0"/>
                <a:ea typeface="ＭＳ Ｐゴシック" panose="020B0600070205080204" pitchFamily="34" charset="-128"/>
                <a:cs typeface="+mn-cs"/>
              </a:rPr>
              <a:t>plasmon peak’</a:t>
            </a:r>
            <a:endParaRPr kumimoji="0" lang="en-GB" altLang="en-US" sz="2000" b="0" i="0" u="none" strike="noStrike" kern="1200" cap="none" spc="0" normalizeH="0" baseline="0" noProof="0" dirty="0">
              <a:ln>
                <a:noFill/>
              </a:ln>
              <a:solidFill>
                <a:srgbClr val="000090"/>
              </a:solidFill>
              <a:effectLst/>
              <a:uLnTx/>
              <a:uFillTx/>
              <a:latin typeface="Arial" panose="020B0604020202020204" pitchFamily="34" charset="0"/>
              <a:ea typeface="ＭＳ Ｐゴシック" panose="020B0600070205080204" pitchFamily="34" charset="-128"/>
              <a:cs typeface="+mn-cs"/>
            </a:endParaRPr>
          </a:p>
        </p:txBody>
      </p:sp>
      <p:cxnSp>
        <p:nvCxnSpPr>
          <p:cNvPr id="7" name="Straight Arrow Connector 6">
            <a:extLst>
              <a:ext uri="{FF2B5EF4-FFF2-40B4-BE49-F238E27FC236}">
                <a16:creationId xmlns:a16="http://schemas.microsoft.com/office/drawing/2014/main" id="{C6DDA97B-0802-BE4B-A42A-7073D78984DF}"/>
              </a:ext>
            </a:extLst>
          </p:cNvPr>
          <p:cNvCxnSpPr>
            <a:cxnSpLocks/>
          </p:cNvCxnSpPr>
          <p:nvPr/>
        </p:nvCxnSpPr>
        <p:spPr>
          <a:xfrm flipH="1">
            <a:off x="1453951" y="3611562"/>
            <a:ext cx="199518" cy="279770"/>
          </a:xfrm>
          <a:prstGeom prst="straightConnector1">
            <a:avLst/>
          </a:prstGeom>
          <a:ln>
            <a:solidFill>
              <a:srgbClr val="0033CC"/>
            </a:solidFill>
            <a:tailEnd type="triangle"/>
          </a:ln>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177857804"/>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4589955C-1C20-5149-BB80-F0AA3203E0D9}"/>
              </a:ext>
            </a:extLst>
          </p:cNvPr>
          <p:cNvSpPr>
            <a:spLocks noGrp="1"/>
          </p:cNvSpPr>
          <p:nvPr>
            <p:ph type="sldNum" sz="quarter" idx="11"/>
          </p:nvPr>
        </p:nvSpPr>
        <p:spPr/>
        <p:txBody>
          <a:bodyPr/>
          <a:lstStyle>
            <a:lvl1pPr>
              <a:defRPr sz="2000" b="1">
                <a:solidFill>
                  <a:schemeClr val="tx1"/>
                </a:solidFill>
                <a:latin typeface="Arial" panose="020B0604020202020204" pitchFamily="34" charset="0"/>
                <a:ea typeface="ＭＳ Ｐゴシック" panose="020B0600070205080204" pitchFamily="34" charset="-128"/>
              </a:defRPr>
            </a:lvl1pPr>
            <a:lvl2pPr marL="742950" indent="-285750">
              <a:defRPr sz="2000" b="1">
                <a:solidFill>
                  <a:schemeClr val="tx1"/>
                </a:solidFill>
                <a:latin typeface="Arial" panose="020B0604020202020204" pitchFamily="34" charset="0"/>
                <a:ea typeface="ＭＳ Ｐゴシック" panose="020B0600070205080204" pitchFamily="34" charset="-128"/>
              </a:defRPr>
            </a:lvl2pPr>
            <a:lvl3pPr marL="1143000" indent="-228600">
              <a:defRPr sz="2000" b="1">
                <a:solidFill>
                  <a:schemeClr val="tx1"/>
                </a:solidFill>
                <a:latin typeface="Arial" panose="020B0604020202020204" pitchFamily="34" charset="0"/>
                <a:ea typeface="ＭＳ Ｐゴシック" panose="020B0600070205080204" pitchFamily="34" charset="-128"/>
              </a:defRPr>
            </a:lvl3pPr>
            <a:lvl4pPr marL="1600200" indent="-228600">
              <a:defRPr sz="2000" b="1">
                <a:solidFill>
                  <a:schemeClr val="tx1"/>
                </a:solidFill>
                <a:latin typeface="Arial" panose="020B0604020202020204" pitchFamily="34" charset="0"/>
                <a:ea typeface="ＭＳ Ｐゴシック" panose="020B0600070205080204" pitchFamily="34" charset="-128"/>
              </a:defRPr>
            </a:lvl4pPr>
            <a:lvl5pPr marL="2057400" indent="-228600">
              <a:defRPr sz="2000" b="1">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9pPr>
          </a:lstStyle>
          <a:p>
            <a:pPr marL="0" marR="0" lvl="0" indent="0" algn="r" defTabSz="914400" rtl="0" eaLnBrk="0" fontAlgn="base" latinLnBrk="0" hangingPunct="0">
              <a:lnSpc>
                <a:spcPct val="100000"/>
              </a:lnSpc>
              <a:spcBef>
                <a:spcPct val="0"/>
              </a:spcBef>
              <a:spcAft>
                <a:spcPct val="0"/>
              </a:spcAft>
              <a:buClrTx/>
              <a:buSzTx/>
              <a:buFontTx/>
              <a:buNone/>
              <a:tabLst/>
              <a:defRPr/>
            </a:pPr>
            <a:fld id="{8D988958-CC1D-2E4D-AEBB-5BBCAF9AA206}" type="slidenum">
              <a:rPr kumimoji="0" lang="de-DE" altLang="en-US" sz="1200" b="1" i="0" u="none" strike="noStrike" kern="1200" cap="none" spc="0" normalizeH="0" baseline="0" noProof="0">
                <a:ln>
                  <a:noFill/>
                </a:ln>
                <a:solidFill>
                  <a:srgbClr val="898989"/>
                </a:solidFill>
                <a:effectLst/>
                <a:uLnTx/>
                <a:uFillTx/>
                <a:latin typeface="Calibri" panose="020F0502020204030204" pitchFamily="34" charset="0"/>
                <a:ea typeface="ＭＳ Ｐゴシック" panose="020B0600070205080204" pitchFamily="34" charset="-128"/>
                <a:cs typeface="+mn-cs"/>
              </a:rPr>
              <a:pPr marL="0" marR="0" lvl="0" indent="0" algn="r" defTabSz="914400" rtl="0" eaLnBrk="0" fontAlgn="base" latinLnBrk="0" hangingPunct="0">
                <a:lnSpc>
                  <a:spcPct val="100000"/>
                </a:lnSpc>
                <a:spcBef>
                  <a:spcPct val="0"/>
                </a:spcBef>
                <a:spcAft>
                  <a:spcPct val="0"/>
                </a:spcAft>
                <a:buClrTx/>
                <a:buSzTx/>
                <a:buFontTx/>
                <a:buNone/>
                <a:tabLst/>
                <a:defRPr/>
              </a:pPr>
              <a:t>13</a:t>
            </a:fld>
            <a:endParaRPr kumimoji="0" lang="de-DE" altLang="en-US" sz="1200" b="1" i="0" u="none" strike="noStrike" kern="1200" cap="none" spc="0" normalizeH="0" baseline="0" noProof="0">
              <a:ln>
                <a:noFill/>
              </a:ln>
              <a:solidFill>
                <a:srgbClr val="898989"/>
              </a:solidFill>
              <a:effectLst/>
              <a:uLnTx/>
              <a:uFillTx/>
              <a:latin typeface="Calibri" panose="020F0502020204030204" pitchFamily="34" charset="0"/>
              <a:ea typeface="ＭＳ Ｐゴシック" panose="020B0600070205080204" pitchFamily="34" charset="-128"/>
              <a:cs typeface="+mn-cs"/>
            </a:endParaRPr>
          </a:p>
        </p:txBody>
      </p:sp>
      <p:sp>
        <p:nvSpPr>
          <p:cNvPr id="2" name="Footer Placeholder 1">
            <a:extLst>
              <a:ext uri="{FF2B5EF4-FFF2-40B4-BE49-F238E27FC236}">
                <a16:creationId xmlns:a16="http://schemas.microsoft.com/office/drawing/2014/main" id="{331B4495-743F-5E4F-BE22-76C29F9D0D0A}"/>
              </a:ext>
            </a:extLst>
          </p:cNvPr>
          <p:cNvSpPr>
            <a:spLocks noGrp="1"/>
          </p:cNvSpPr>
          <p:nvPr>
            <p:ph type="ftr" sz="quarter" idx="12"/>
          </p:nvPr>
        </p:nvSpPr>
        <p:spPr/>
        <p:txBody>
          <a:bodyPr/>
          <a:lstStyle/>
          <a:p>
            <a:pPr marL="0" marR="0" lvl="0" indent="0" algn="ctr" defTabSz="914400" rtl="0" eaLnBrk="0" fontAlgn="base" latinLnBrk="0" hangingPunct="0">
              <a:lnSpc>
                <a:spcPct val="100000"/>
              </a:lnSpc>
              <a:spcBef>
                <a:spcPct val="0"/>
              </a:spcBef>
              <a:spcAft>
                <a:spcPct val="0"/>
              </a:spcAft>
              <a:buClrTx/>
              <a:buSzTx/>
              <a:buFontTx/>
              <a:buNone/>
              <a:tabLst/>
              <a:defRPr/>
            </a:pPr>
            <a:r>
              <a:rPr kumimoji="0" lang="de-DE" sz="1000" b="0" i="0" u="none" strike="noStrike" kern="1200" cap="none" spc="0" normalizeH="0" baseline="0" noProof="0">
                <a:ln>
                  <a:noFill/>
                </a:ln>
                <a:solidFill>
                  <a:srgbClr val="FFFFFF">
                    <a:lumMod val="50000"/>
                  </a:srgbClr>
                </a:solidFill>
                <a:effectLst/>
                <a:uLnTx/>
                <a:uFillTx/>
                <a:latin typeface="Arial"/>
                <a:ea typeface="+mn-ea"/>
                <a:cs typeface="+mn-cs"/>
              </a:rPr>
              <a:t>Werner Riegler, CERN</a:t>
            </a:r>
          </a:p>
        </p:txBody>
      </p:sp>
      <p:sp>
        <p:nvSpPr>
          <p:cNvPr id="28676" name="TextBox 3">
            <a:extLst>
              <a:ext uri="{FF2B5EF4-FFF2-40B4-BE49-F238E27FC236}">
                <a16:creationId xmlns:a16="http://schemas.microsoft.com/office/drawing/2014/main" id="{AF01003B-302C-C54B-BC6F-CAAC37F8D548}"/>
              </a:ext>
            </a:extLst>
          </p:cNvPr>
          <p:cNvSpPr txBox="1">
            <a:spLocks noChangeArrowheads="1"/>
          </p:cNvSpPr>
          <p:nvPr/>
        </p:nvSpPr>
        <p:spPr bwMode="auto">
          <a:xfrm>
            <a:off x="1539875" y="46038"/>
            <a:ext cx="9144000" cy="4873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2000" b="1">
                <a:solidFill>
                  <a:schemeClr val="tx1"/>
                </a:solidFill>
                <a:latin typeface="Arial" panose="020B0604020202020204" pitchFamily="34" charset="0"/>
                <a:ea typeface="ＭＳ Ｐゴシック" panose="020B0600070205080204" pitchFamily="34" charset="-128"/>
              </a:defRPr>
            </a:lvl1pPr>
            <a:lvl2pPr marL="742950" indent="-285750">
              <a:defRPr sz="2000" b="1">
                <a:solidFill>
                  <a:schemeClr val="tx1"/>
                </a:solidFill>
                <a:latin typeface="Arial" panose="020B0604020202020204" pitchFamily="34" charset="0"/>
                <a:ea typeface="ＭＳ Ｐゴシック" panose="020B0600070205080204" pitchFamily="34" charset="-128"/>
              </a:defRPr>
            </a:lvl2pPr>
            <a:lvl3pPr marL="1143000" indent="-228600">
              <a:defRPr sz="2000" b="1">
                <a:solidFill>
                  <a:schemeClr val="tx1"/>
                </a:solidFill>
                <a:latin typeface="Arial" panose="020B0604020202020204" pitchFamily="34" charset="0"/>
                <a:ea typeface="ＭＳ Ｐゴシック" panose="020B0600070205080204" pitchFamily="34" charset="-128"/>
              </a:defRPr>
            </a:lvl3pPr>
            <a:lvl4pPr marL="1600200" indent="-228600">
              <a:defRPr sz="2000" b="1">
                <a:solidFill>
                  <a:schemeClr val="tx1"/>
                </a:solidFill>
                <a:latin typeface="Arial" panose="020B0604020202020204" pitchFamily="34" charset="0"/>
                <a:ea typeface="ＭＳ Ｐゴシック" panose="020B0600070205080204" pitchFamily="34" charset="-128"/>
              </a:defRPr>
            </a:lvl4pPr>
            <a:lvl5pPr marL="2057400" indent="-228600">
              <a:defRPr sz="2000" b="1">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9pPr>
          </a:lstStyle>
          <a:p>
            <a:pPr marL="0" marR="0" lvl="0" indent="0" algn="ctr" defTabSz="914400" rtl="0" eaLnBrk="0" fontAlgn="base" latinLnBrk="0" hangingPunct="0">
              <a:lnSpc>
                <a:spcPct val="90000"/>
              </a:lnSpc>
              <a:spcBef>
                <a:spcPct val="30000"/>
              </a:spcBef>
              <a:spcAft>
                <a:spcPct val="0"/>
              </a:spcAft>
              <a:buClr>
                <a:srgbClr val="008000"/>
              </a:buClr>
              <a:buSzPct val="70000"/>
              <a:buFontTx/>
              <a:buNone/>
              <a:tabLst/>
              <a:defRPr/>
            </a:pPr>
            <a:r>
              <a:rPr kumimoji="0" lang="en-GB" altLang="en-US" sz="2800" b="1" i="0" u="none" strike="noStrike" kern="1200" cap="none" spc="0" normalizeH="0" baseline="0" noProof="0" dirty="0">
                <a:ln>
                  <a:noFill/>
                </a:ln>
                <a:solidFill>
                  <a:srgbClr val="FF0000"/>
                </a:solidFill>
                <a:effectLst/>
                <a:uLnTx/>
                <a:uFillTx/>
                <a:latin typeface="Arial" panose="020B0604020202020204" pitchFamily="34" charset="0"/>
                <a:ea typeface="ＭＳ Ｐゴシック" panose="020B0600070205080204" pitchFamily="34" charset="-128"/>
                <a:cs typeface="+mn-cs"/>
              </a:rPr>
              <a:t>Energy deposit in silicon</a:t>
            </a:r>
          </a:p>
        </p:txBody>
      </p:sp>
      <p:pic>
        <p:nvPicPr>
          <p:cNvPr id="28677" name="Picture 14">
            <a:extLst>
              <a:ext uri="{FF2B5EF4-FFF2-40B4-BE49-F238E27FC236}">
                <a16:creationId xmlns:a16="http://schemas.microsoft.com/office/drawing/2014/main" id="{838DB5F8-A8A1-9845-86CD-EE3A5993C5F9}"/>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3316390" y="1744049"/>
            <a:ext cx="2189545" cy="58648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8678" name="Picture 15">
            <a:extLst>
              <a:ext uri="{FF2B5EF4-FFF2-40B4-BE49-F238E27FC236}">
                <a16:creationId xmlns:a16="http://schemas.microsoft.com/office/drawing/2014/main" id="{0EB02F90-37D2-DD46-8A49-D7303A165C9D}"/>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3510559" y="2880087"/>
            <a:ext cx="2170281" cy="55638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9" name="Picture 8">
            <a:extLst>
              <a:ext uri="{FF2B5EF4-FFF2-40B4-BE49-F238E27FC236}">
                <a16:creationId xmlns:a16="http://schemas.microsoft.com/office/drawing/2014/main" id="{2931DA01-2F06-3E46-84EC-44F0C7AC2F71}"/>
              </a:ext>
            </a:extLst>
          </p:cNvPr>
          <p:cNvPicPr>
            <a:picLocks noChangeAspect="1"/>
          </p:cNvPicPr>
          <p:nvPr/>
        </p:nvPicPr>
        <p:blipFill rotWithShape="1">
          <a:blip r:embed="rId4"/>
          <a:srcRect l="6966"/>
          <a:stretch/>
        </p:blipFill>
        <p:spPr>
          <a:xfrm>
            <a:off x="133145" y="656727"/>
            <a:ext cx="3183245" cy="3575801"/>
          </a:xfrm>
          <a:prstGeom prst="rect">
            <a:avLst/>
          </a:prstGeom>
        </p:spPr>
      </p:pic>
      <p:pic>
        <p:nvPicPr>
          <p:cNvPr id="4" name="Picture 3">
            <a:extLst>
              <a:ext uri="{FF2B5EF4-FFF2-40B4-BE49-F238E27FC236}">
                <a16:creationId xmlns:a16="http://schemas.microsoft.com/office/drawing/2014/main" id="{C292544E-F545-6A4B-9C45-6E157563951A}"/>
              </a:ext>
            </a:extLst>
          </p:cNvPr>
          <p:cNvPicPr>
            <a:picLocks noChangeAspect="1"/>
          </p:cNvPicPr>
          <p:nvPr/>
        </p:nvPicPr>
        <p:blipFill>
          <a:blip r:embed="rId5"/>
          <a:stretch>
            <a:fillRect/>
          </a:stretch>
        </p:blipFill>
        <p:spPr>
          <a:xfrm>
            <a:off x="5875009" y="1300581"/>
            <a:ext cx="6131240" cy="2362141"/>
          </a:xfrm>
          <a:prstGeom prst="rect">
            <a:avLst/>
          </a:prstGeom>
        </p:spPr>
      </p:pic>
      <p:grpSp>
        <p:nvGrpSpPr>
          <p:cNvPr id="7" name="Group 6">
            <a:extLst>
              <a:ext uri="{FF2B5EF4-FFF2-40B4-BE49-F238E27FC236}">
                <a16:creationId xmlns:a16="http://schemas.microsoft.com/office/drawing/2014/main" id="{4203E592-C27A-7642-933C-43B037C59090}"/>
              </a:ext>
            </a:extLst>
          </p:cNvPr>
          <p:cNvGrpSpPr>
            <a:grpSpLocks noChangeAspect="1"/>
          </p:cNvGrpSpPr>
          <p:nvPr/>
        </p:nvGrpSpPr>
        <p:grpSpPr>
          <a:xfrm>
            <a:off x="2465047" y="4466594"/>
            <a:ext cx="7833468" cy="1613165"/>
            <a:chOff x="1214379" y="4145488"/>
            <a:chExt cx="7186667" cy="1479968"/>
          </a:xfrm>
        </p:grpSpPr>
        <p:pic>
          <p:nvPicPr>
            <p:cNvPr id="5" name="Picture 4">
              <a:extLst>
                <a:ext uri="{FF2B5EF4-FFF2-40B4-BE49-F238E27FC236}">
                  <a16:creationId xmlns:a16="http://schemas.microsoft.com/office/drawing/2014/main" id="{31DD472D-A9B7-0247-95E4-DE037D4951DC}"/>
                </a:ext>
              </a:extLst>
            </p:cNvPr>
            <p:cNvPicPr>
              <a:picLocks noChangeAspect="1"/>
            </p:cNvPicPr>
            <p:nvPr/>
          </p:nvPicPr>
          <p:blipFill>
            <a:blip r:embed="rId6"/>
            <a:stretch>
              <a:fillRect/>
            </a:stretch>
          </p:blipFill>
          <p:spPr>
            <a:xfrm>
              <a:off x="1214379" y="4145488"/>
              <a:ext cx="7186667" cy="524111"/>
            </a:xfrm>
            <a:prstGeom prst="rect">
              <a:avLst/>
            </a:prstGeom>
          </p:spPr>
        </p:pic>
        <p:pic>
          <p:nvPicPr>
            <p:cNvPr id="6" name="Picture 5">
              <a:extLst>
                <a:ext uri="{FF2B5EF4-FFF2-40B4-BE49-F238E27FC236}">
                  <a16:creationId xmlns:a16="http://schemas.microsoft.com/office/drawing/2014/main" id="{91D17E8A-2FB0-DC43-AD79-76F15363E27D}"/>
                </a:ext>
              </a:extLst>
            </p:cNvPr>
            <p:cNvPicPr>
              <a:picLocks noChangeAspect="1"/>
            </p:cNvPicPr>
            <p:nvPr/>
          </p:nvPicPr>
          <p:blipFill rotWithShape="1">
            <a:blip r:embed="rId7"/>
            <a:srcRect t="10562"/>
            <a:stretch/>
          </p:blipFill>
          <p:spPr>
            <a:xfrm>
              <a:off x="1214379" y="4644884"/>
              <a:ext cx="7138247" cy="980572"/>
            </a:xfrm>
            <a:prstGeom prst="rect">
              <a:avLst/>
            </a:prstGeom>
          </p:spPr>
        </p:pic>
      </p:grpSp>
      <p:sp>
        <p:nvSpPr>
          <p:cNvPr id="8" name="TextBox 7">
            <a:extLst>
              <a:ext uri="{FF2B5EF4-FFF2-40B4-BE49-F238E27FC236}">
                <a16:creationId xmlns:a16="http://schemas.microsoft.com/office/drawing/2014/main" id="{B86BAE27-525C-8848-96F4-639A501EB131}"/>
              </a:ext>
            </a:extLst>
          </p:cNvPr>
          <p:cNvSpPr txBox="1"/>
          <p:nvPr/>
        </p:nvSpPr>
        <p:spPr>
          <a:xfrm>
            <a:off x="2820022" y="1300581"/>
            <a:ext cx="3182281" cy="1477328"/>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Most probable number of e-h pairs:</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Full width of half maximum  </a:t>
            </a:r>
          </a:p>
        </p:txBody>
      </p:sp>
      <p:sp>
        <p:nvSpPr>
          <p:cNvPr id="10" name="Rectangle 9">
            <a:extLst>
              <a:ext uri="{FF2B5EF4-FFF2-40B4-BE49-F238E27FC236}">
                <a16:creationId xmlns:a16="http://schemas.microsoft.com/office/drawing/2014/main" id="{26430891-C3D6-CC40-BE70-557DC34C0592}"/>
              </a:ext>
            </a:extLst>
          </p:cNvPr>
          <p:cNvSpPr/>
          <p:nvPr/>
        </p:nvSpPr>
        <p:spPr>
          <a:xfrm>
            <a:off x="6340363" y="1077742"/>
            <a:ext cx="1417376" cy="323165"/>
          </a:xfrm>
          <a:prstGeom prst="rect">
            <a:avLst/>
          </a:prstGeom>
        </p:spPr>
        <p:txBody>
          <a:bodyPr wrap="non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3160 e-h pairs</a:t>
            </a:r>
            <a:endParaRPr kumimoji="0" lang="en-GB" sz="1800" b="0" i="0" u="none" strike="noStrike" kern="1200" cap="none" spc="0" normalizeH="0" baseline="0" noProof="0" dirty="0">
              <a:ln>
                <a:noFill/>
              </a:ln>
              <a:solidFill>
                <a:srgbClr val="000000"/>
              </a:solidFill>
              <a:effectLst/>
              <a:uLnTx/>
              <a:uFillTx/>
              <a:latin typeface="Arial" charset="0"/>
              <a:ea typeface="+mn-ea"/>
              <a:cs typeface="+mn-cs"/>
            </a:endParaRPr>
          </a:p>
        </p:txBody>
      </p:sp>
      <p:sp>
        <p:nvSpPr>
          <p:cNvPr id="16" name="Rectangle 15">
            <a:extLst>
              <a:ext uri="{FF2B5EF4-FFF2-40B4-BE49-F238E27FC236}">
                <a16:creationId xmlns:a16="http://schemas.microsoft.com/office/drawing/2014/main" id="{7C6868F9-8254-8448-8BC2-16AB22B9CE5B}"/>
              </a:ext>
            </a:extLst>
          </p:cNvPr>
          <p:cNvSpPr/>
          <p:nvPr/>
        </p:nvSpPr>
        <p:spPr>
          <a:xfrm>
            <a:off x="7049051" y="1846413"/>
            <a:ext cx="1524776" cy="323165"/>
          </a:xfrm>
          <a:prstGeom prst="rect">
            <a:avLst/>
          </a:prstGeom>
        </p:spPr>
        <p:txBody>
          <a:bodyPr wrap="non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FFA622"/>
                </a:solidFill>
                <a:effectLst/>
                <a:uLnTx/>
                <a:uFillTx/>
                <a:latin typeface="Arial" charset="0"/>
                <a:ea typeface="+mn-ea"/>
                <a:cs typeface="+mn-cs"/>
              </a:rPr>
              <a:t>14200 e-h pairs</a:t>
            </a:r>
            <a:endParaRPr kumimoji="0" lang="en-GB" sz="1800" b="0" i="0" u="none" strike="noStrike" kern="1200" cap="none" spc="0" normalizeH="0" baseline="0" noProof="0" dirty="0">
              <a:ln>
                <a:noFill/>
              </a:ln>
              <a:solidFill>
                <a:srgbClr val="FFA622"/>
              </a:solidFill>
              <a:effectLst/>
              <a:uLnTx/>
              <a:uFillTx/>
              <a:latin typeface="Arial" charset="0"/>
              <a:ea typeface="+mn-ea"/>
              <a:cs typeface="+mn-cs"/>
            </a:endParaRPr>
          </a:p>
        </p:txBody>
      </p:sp>
    </p:spTree>
    <p:extLst>
      <p:ext uri="{BB962C8B-B14F-4D97-AF65-F5344CB8AC3E}">
        <p14:creationId xmlns:p14="http://schemas.microsoft.com/office/powerpoint/2010/main" val="1413319897"/>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FB11E1EB-75AA-F648-9183-7CD68524A00A}"/>
              </a:ext>
            </a:extLst>
          </p:cNvPr>
          <p:cNvSpPr>
            <a:spLocks noGrp="1"/>
          </p:cNvSpPr>
          <p:nvPr>
            <p:ph type="dt" sz="half" idx="10"/>
          </p:nvPr>
        </p:nvSpPr>
        <p:spPr/>
        <p:txBody>
          <a:bodyPr/>
          <a:lstStyle/>
          <a:p>
            <a:pPr>
              <a:defRPr/>
            </a:pPr>
            <a:fld id="{A52BF309-6B9F-3741-9BDB-9CF9B53810AF}" type="datetime1">
              <a:rPr lang="en-US" smtClean="0"/>
              <a:t>6/13/25</a:t>
            </a:fld>
            <a:endParaRPr lang="en-US" dirty="0"/>
          </a:p>
        </p:txBody>
      </p:sp>
      <p:sp>
        <p:nvSpPr>
          <p:cNvPr id="3" name="Slide Number Placeholder 2">
            <a:extLst>
              <a:ext uri="{FF2B5EF4-FFF2-40B4-BE49-F238E27FC236}">
                <a16:creationId xmlns:a16="http://schemas.microsoft.com/office/drawing/2014/main" id="{ACCEF4EA-62E3-BA41-9E6A-211101B06B39}"/>
              </a:ext>
            </a:extLst>
          </p:cNvPr>
          <p:cNvSpPr>
            <a:spLocks noGrp="1"/>
          </p:cNvSpPr>
          <p:nvPr>
            <p:ph type="sldNum" sz="quarter" idx="11"/>
          </p:nvPr>
        </p:nvSpPr>
        <p:spPr/>
        <p:txBody>
          <a:bodyPr/>
          <a:lstStyle/>
          <a:p>
            <a:pPr>
              <a:defRPr/>
            </a:pPr>
            <a:fld id="{7139EE62-D25E-4D29-9274-D0BC29529B49}" type="slidenum">
              <a:rPr lang="en-US" smtClean="0"/>
              <a:pPr>
                <a:defRPr/>
              </a:pPr>
              <a:t>14</a:t>
            </a:fld>
            <a:endParaRPr lang="en-US" dirty="0"/>
          </a:p>
        </p:txBody>
      </p:sp>
      <p:grpSp>
        <p:nvGrpSpPr>
          <p:cNvPr id="7" name="Group 6">
            <a:extLst>
              <a:ext uri="{FF2B5EF4-FFF2-40B4-BE49-F238E27FC236}">
                <a16:creationId xmlns:a16="http://schemas.microsoft.com/office/drawing/2014/main" id="{B4F0AE3C-C172-1E46-9DD5-738EB1B9DB05}"/>
              </a:ext>
            </a:extLst>
          </p:cNvPr>
          <p:cNvGrpSpPr/>
          <p:nvPr/>
        </p:nvGrpSpPr>
        <p:grpSpPr>
          <a:xfrm>
            <a:off x="166316" y="-1"/>
            <a:ext cx="4333961" cy="6858000"/>
            <a:chOff x="166316" y="-1"/>
            <a:chExt cx="4333961" cy="6858000"/>
          </a:xfrm>
        </p:grpSpPr>
        <p:pic>
          <p:nvPicPr>
            <p:cNvPr id="4" name="Picture 3">
              <a:extLst>
                <a:ext uri="{FF2B5EF4-FFF2-40B4-BE49-F238E27FC236}">
                  <a16:creationId xmlns:a16="http://schemas.microsoft.com/office/drawing/2014/main" id="{350FBE5C-1F98-D748-AD51-8011B1C10D9A}"/>
                </a:ext>
              </a:extLst>
            </p:cNvPr>
            <p:cNvPicPr>
              <a:picLocks noChangeAspect="1"/>
            </p:cNvPicPr>
            <p:nvPr/>
          </p:nvPicPr>
          <p:blipFill>
            <a:blip r:embed="rId2"/>
            <a:stretch>
              <a:fillRect/>
            </a:stretch>
          </p:blipFill>
          <p:spPr>
            <a:xfrm>
              <a:off x="166316" y="-1"/>
              <a:ext cx="4333961" cy="6858000"/>
            </a:xfrm>
            <a:prstGeom prst="rect">
              <a:avLst/>
            </a:prstGeom>
          </p:spPr>
        </p:pic>
        <p:sp>
          <p:nvSpPr>
            <p:cNvPr id="6" name="Rectangle 5">
              <a:extLst>
                <a:ext uri="{FF2B5EF4-FFF2-40B4-BE49-F238E27FC236}">
                  <a16:creationId xmlns:a16="http://schemas.microsoft.com/office/drawing/2014/main" id="{CECE1867-8494-8942-923E-D2A71C8BBF9D}"/>
                </a:ext>
              </a:extLst>
            </p:cNvPr>
            <p:cNvSpPr/>
            <p:nvPr/>
          </p:nvSpPr>
          <p:spPr bwMode="auto">
            <a:xfrm>
              <a:off x="399393" y="5318234"/>
              <a:ext cx="3710152" cy="756745"/>
            </a:xfrm>
            <a:prstGeom prst="rect">
              <a:avLst/>
            </a:prstGeom>
            <a:solidFill>
              <a:schemeClr val="bg1"/>
            </a:solidFill>
            <a:ln w="9525" cap="flat" cmpd="sng" algn="ctr">
              <a:noFill/>
              <a:prstDash val="solid"/>
              <a:round/>
              <a:headEnd type="none" w="med" len="med"/>
              <a:tailEnd type="none" w="med" len="med"/>
            </a:ln>
            <a:effectLst/>
          </p:spPr>
          <p:txBody>
            <a:bodyPr vert="horz" wrap="square" lIns="92075" tIns="46038" rIns="92075" bIns="46038" numCol="1" rtlCol="0" anchor="t" anchorCtr="0" compatLnSpc="1">
              <a:prstTxWarp prst="textNoShape">
                <a:avLst/>
              </a:prstTxWarp>
            </a:bodyPr>
            <a:lstStyle/>
            <a:p>
              <a:pPr marL="0" marR="0" indent="0" algn="l" defTabSz="914400" rtl="0" eaLnBrk="0" fontAlgn="base" latinLnBrk="0" hangingPunct="0">
                <a:lnSpc>
                  <a:spcPct val="90000"/>
                </a:lnSpc>
                <a:spcBef>
                  <a:spcPct val="30000"/>
                </a:spcBef>
                <a:spcAft>
                  <a:spcPct val="0"/>
                </a:spcAft>
                <a:buClr>
                  <a:srgbClr val="008000"/>
                </a:buClr>
                <a:buSzPct val="70000"/>
                <a:buFont typeface="Wingdings" pitchFamily="2" charset="2"/>
                <a:buNone/>
                <a:tabLst/>
              </a:pPr>
              <a:endParaRPr kumimoji="0" lang="en-GB" sz="1500" b="1" i="0" u="none" strike="noStrike" cap="none" normalizeH="0" baseline="0">
                <a:ln>
                  <a:noFill/>
                </a:ln>
                <a:solidFill>
                  <a:schemeClr val="tx1"/>
                </a:solidFill>
                <a:effectLst/>
                <a:latin typeface="Arial" pitchFamily="34" charset="0"/>
              </a:endParaRPr>
            </a:p>
          </p:txBody>
        </p:sp>
      </p:grpSp>
      <p:sp>
        <p:nvSpPr>
          <p:cNvPr id="8" name="TextBox 3">
            <a:extLst>
              <a:ext uri="{FF2B5EF4-FFF2-40B4-BE49-F238E27FC236}">
                <a16:creationId xmlns:a16="http://schemas.microsoft.com/office/drawing/2014/main" id="{AB231DD7-8B96-A443-81AF-570567F5960F}"/>
              </a:ext>
            </a:extLst>
          </p:cNvPr>
          <p:cNvSpPr txBox="1">
            <a:spLocks noChangeArrowheads="1"/>
          </p:cNvSpPr>
          <p:nvPr/>
        </p:nvSpPr>
        <p:spPr bwMode="auto">
          <a:xfrm>
            <a:off x="0" y="46038"/>
            <a:ext cx="12174581" cy="4873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2000" b="1">
                <a:solidFill>
                  <a:schemeClr val="tx1"/>
                </a:solidFill>
                <a:latin typeface="Arial" panose="020B0604020202020204" pitchFamily="34" charset="0"/>
                <a:ea typeface="ＭＳ Ｐゴシック" panose="020B0600070205080204" pitchFamily="34" charset="-128"/>
              </a:defRPr>
            </a:lvl1pPr>
            <a:lvl2pPr marL="742950" indent="-285750">
              <a:defRPr sz="2000" b="1">
                <a:solidFill>
                  <a:schemeClr val="tx1"/>
                </a:solidFill>
                <a:latin typeface="Arial" panose="020B0604020202020204" pitchFamily="34" charset="0"/>
                <a:ea typeface="ＭＳ Ｐゴシック" panose="020B0600070205080204" pitchFamily="34" charset="-128"/>
              </a:defRPr>
            </a:lvl2pPr>
            <a:lvl3pPr marL="1143000" indent="-228600">
              <a:defRPr sz="2000" b="1">
                <a:solidFill>
                  <a:schemeClr val="tx1"/>
                </a:solidFill>
                <a:latin typeface="Arial" panose="020B0604020202020204" pitchFamily="34" charset="0"/>
                <a:ea typeface="ＭＳ Ｐゴシック" panose="020B0600070205080204" pitchFamily="34" charset="-128"/>
              </a:defRPr>
            </a:lvl3pPr>
            <a:lvl4pPr marL="1600200" indent="-228600">
              <a:defRPr sz="2000" b="1">
                <a:solidFill>
                  <a:schemeClr val="tx1"/>
                </a:solidFill>
                <a:latin typeface="Arial" panose="020B0604020202020204" pitchFamily="34" charset="0"/>
                <a:ea typeface="ＭＳ Ｐゴシック" panose="020B0600070205080204" pitchFamily="34" charset="-128"/>
              </a:defRPr>
            </a:lvl4pPr>
            <a:lvl5pPr marL="2057400" indent="-228600">
              <a:defRPr sz="2000" b="1">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9pPr>
          </a:lstStyle>
          <a:p>
            <a:pPr marL="0" marR="0" lvl="0" indent="0" algn="ctr" defTabSz="914400" rtl="0" eaLnBrk="0" fontAlgn="base" latinLnBrk="0" hangingPunct="0">
              <a:lnSpc>
                <a:spcPct val="90000"/>
              </a:lnSpc>
              <a:spcBef>
                <a:spcPct val="30000"/>
              </a:spcBef>
              <a:spcAft>
                <a:spcPct val="0"/>
              </a:spcAft>
              <a:buClr>
                <a:srgbClr val="008000"/>
              </a:buClr>
              <a:buSzPct val="70000"/>
              <a:buFontTx/>
              <a:buNone/>
              <a:tabLst/>
              <a:defRPr/>
            </a:pPr>
            <a:r>
              <a:rPr kumimoji="0" lang="en-GB" altLang="en-US" sz="2800" b="1" i="0" u="none" strike="noStrike" kern="1200" cap="none" spc="0" normalizeH="0" baseline="0" noProof="0" dirty="0">
                <a:ln>
                  <a:noFill/>
                </a:ln>
                <a:solidFill>
                  <a:srgbClr val="FF0000"/>
                </a:solidFill>
                <a:effectLst/>
                <a:uLnTx/>
                <a:uFillTx/>
                <a:latin typeface="Arial" panose="020B0604020202020204" pitchFamily="34" charset="0"/>
                <a:ea typeface="ＭＳ Ｐゴシック" panose="020B0600070205080204" pitchFamily="34" charset="-128"/>
                <a:cs typeface="+mn-cs"/>
              </a:rPr>
              <a:t>Single e-h pair</a:t>
            </a:r>
          </a:p>
        </p:txBody>
      </p:sp>
      <p:pic>
        <p:nvPicPr>
          <p:cNvPr id="9" name="Picture 8">
            <a:extLst>
              <a:ext uri="{FF2B5EF4-FFF2-40B4-BE49-F238E27FC236}">
                <a16:creationId xmlns:a16="http://schemas.microsoft.com/office/drawing/2014/main" id="{9F28AC39-F68C-B14D-9C9A-BF63354B6523}"/>
              </a:ext>
            </a:extLst>
          </p:cNvPr>
          <p:cNvPicPr>
            <a:picLocks noChangeAspect="1"/>
          </p:cNvPicPr>
          <p:nvPr/>
        </p:nvPicPr>
        <p:blipFill>
          <a:blip r:embed="rId3"/>
          <a:stretch>
            <a:fillRect/>
          </a:stretch>
        </p:blipFill>
        <p:spPr>
          <a:xfrm>
            <a:off x="6666456" y="619818"/>
            <a:ext cx="2597856" cy="1670050"/>
          </a:xfrm>
          <a:prstGeom prst="rect">
            <a:avLst/>
          </a:prstGeom>
        </p:spPr>
      </p:pic>
      <p:pic>
        <p:nvPicPr>
          <p:cNvPr id="10" name="Picture 9">
            <a:extLst>
              <a:ext uri="{FF2B5EF4-FFF2-40B4-BE49-F238E27FC236}">
                <a16:creationId xmlns:a16="http://schemas.microsoft.com/office/drawing/2014/main" id="{FCBB9E74-42EF-4640-BFA8-51D7FA57B56A}"/>
              </a:ext>
            </a:extLst>
          </p:cNvPr>
          <p:cNvPicPr>
            <a:picLocks noChangeAspect="1"/>
          </p:cNvPicPr>
          <p:nvPr/>
        </p:nvPicPr>
        <p:blipFill>
          <a:blip r:embed="rId4"/>
          <a:stretch>
            <a:fillRect/>
          </a:stretch>
        </p:blipFill>
        <p:spPr>
          <a:xfrm>
            <a:off x="6666456" y="2380134"/>
            <a:ext cx="2659215" cy="1709495"/>
          </a:xfrm>
          <a:prstGeom prst="rect">
            <a:avLst/>
          </a:prstGeom>
        </p:spPr>
      </p:pic>
      <p:pic>
        <p:nvPicPr>
          <p:cNvPr id="11" name="Picture 10">
            <a:extLst>
              <a:ext uri="{FF2B5EF4-FFF2-40B4-BE49-F238E27FC236}">
                <a16:creationId xmlns:a16="http://schemas.microsoft.com/office/drawing/2014/main" id="{5930EFA7-CE39-6B42-B8C5-3D63FDF9452C}"/>
              </a:ext>
            </a:extLst>
          </p:cNvPr>
          <p:cNvPicPr>
            <a:picLocks noChangeAspect="1"/>
          </p:cNvPicPr>
          <p:nvPr/>
        </p:nvPicPr>
        <p:blipFill>
          <a:blip r:embed="rId5"/>
          <a:stretch>
            <a:fillRect/>
          </a:stretch>
        </p:blipFill>
        <p:spPr>
          <a:xfrm>
            <a:off x="6666456" y="4330386"/>
            <a:ext cx="2713812" cy="1744593"/>
          </a:xfrm>
          <a:prstGeom prst="rect">
            <a:avLst/>
          </a:prstGeom>
        </p:spPr>
      </p:pic>
      <p:sp>
        <p:nvSpPr>
          <p:cNvPr id="12" name="TextBox 11">
            <a:extLst>
              <a:ext uri="{FF2B5EF4-FFF2-40B4-BE49-F238E27FC236}">
                <a16:creationId xmlns:a16="http://schemas.microsoft.com/office/drawing/2014/main" id="{ED0FF6C7-1CA0-5D43-864E-AE594974818B}"/>
              </a:ext>
            </a:extLst>
          </p:cNvPr>
          <p:cNvSpPr txBox="1"/>
          <p:nvPr/>
        </p:nvSpPr>
        <p:spPr>
          <a:xfrm>
            <a:off x="5070269" y="1166742"/>
            <a:ext cx="883575" cy="369332"/>
          </a:xfrm>
          <a:prstGeom prst="rect">
            <a:avLst/>
          </a:prstGeom>
          <a:noFill/>
        </p:spPr>
        <p:txBody>
          <a:bodyPr wrap="none" rtlCol="0">
            <a:spAutoFit/>
          </a:bodyPr>
          <a:lstStyle/>
          <a:p>
            <a:r>
              <a:rPr lang="en-GB" dirty="0"/>
              <a:t>z=0.1d</a:t>
            </a:r>
          </a:p>
        </p:txBody>
      </p:sp>
      <p:sp>
        <p:nvSpPr>
          <p:cNvPr id="13" name="TextBox 12">
            <a:extLst>
              <a:ext uri="{FF2B5EF4-FFF2-40B4-BE49-F238E27FC236}">
                <a16:creationId xmlns:a16="http://schemas.microsoft.com/office/drawing/2014/main" id="{3A3B0A39-C1BE-3542-9655-B50FDB8DF14C}"/>
              </a:ext>
            </a:extLst>
          </p:cNvPr>
          <p:cNvSpPr txBox="1"/>
          <p:nvPr/>
        </p:nvSpPr>
        <p:spPr>
          <a:xfrm>
            <a:off x="5066912" y="2904369"/>
            <a:ext cx="883575" cy="369332"/>
          </a:xfrm>
          <a:prstGeom prst="rect">
            <a:avLst/>
          </a:prstGeom>
          <a:noFill/>
        </p:spPr>
        <p:txBody>
          <a:bodyPr wrap="none" rtlCol="0">
            <a:spAutoFit/>
          </a:bodyPr>
          <a:lstStyle/>
          <a:p>
            <a:r>
              <a:rPr lang="en-GB" dirty="0"/>
              <a:t>z=0.5d</a:t>
            </a:r>
          </a:p>
        </p:txBody>
      </p:sp>
      <p:sp>
        <p:nvSpPr>
          <p:cNvPr id="14" name="TextBox 13">
            <a:extLst>
              <a:ext uri="{FF2B5EF4-FFF2-40B4-BE49-F238E27FC236}">
                <a16:creationId xmlns:a16="http://schemas.microsoft.com/office/drawing/2014/main" id="{AEB79CF4-A0E3-1A45-9F58-1EE8C2AEBE14}"/>
              </a:ext>
            </a:extLst>
          </p:cNvPr>
          <p:cNvSpPr txBox="1"/>
          <p:nvPr/>
        </p:nvSpPr>
        <p:spPr>
          <a:xfrm>
            <a:off x="5116690" y="4817584"/>
            <a:ext cx="883575" cy="369332"/>
          </a:xfrm>
          <a:prstGeom prst="rect">
            <a:avLst/>
          </a:prstGeom>
          <a:noFill/>
        </p:spPr>
        <p:txBody>
          <a:bodyPr wrap="none" rtlCol="0">
            <a:spAutoFit/>
          </a:bodyPr>
          <a:lstStyle/>
          <a:p>
            <a:r>
              <a:rPr lang="en-GB" dirty="0"/>
              <a:t>z=0.9d</a:t>
            </a:r>
          </a:p>
        </p:txBody>
      </p:sp>
      <p:pic>
        <p:nvPicPr>
          <p:cNvPr id="15" name="Picture 14">
            <a:extLst>
              <a:ext uri="{FF2B5EF4-FFF2-40B4-BE49-F238E27FC236}">
                <a16:creationId xmlns:a16="http://schemas.microsoft.com/office/drawing/2014/main" id="{774C5DB4-510C-7143-869A-FDBFC23B1A5C}"/>
              </a:ext>
            </a:extLst>
          </p:cNvPr>
          <p:cNvPicPr>
            <a:picLocks noChangeAspect="1"/>
          </p:cNvPicPr>
          <p:nvPr/>
        </p:nvPicPr>
        <p:blipFill>
          <a:blip r:embed="rId6"/>
          <a:stretch>
            <a:fillRect/>
          </a:stretch>
        </p:blipFill>
        <p:spPr>
          <a:xfrm>
            <a:off x="6927609" y="6005514"/>
            <a:ext cx="4796123" cy="620443"/>
          </a:xfrm>
          <a:prstGeom prst="rect">
            <a:avLst/>
          </a:prstGeom>
        </p:spPr>
      </p:pic>
      <p:sp>
        <p:nvSpPr>
          <p:cNvPr id="16" name="TextBox 15">
            <a:extLst>
              <a:ext uri="{FF2B5EF4-FFF2-40B4-BE49-F238E27FC236}">
                <a16:creationId xmlns:a16="http://schemas.microsoft.com/office/drawing/2014/main" id="{CF922D83-91AC-E740-BB34-18728A900D2D}"/>
              </a:ext>
            </a:extLst>
          </p:cNvPr>
          <p:cNvSpPr txBox="1"/>
          <p:nvPr/>
        </p:nvSpPr>
        <p:spPr>
          <a:xfrm>
            <a:off x="5060659" y="6100264"/>
            <a:ext cx="1736373" cy="369332"/>
          </a:xfrm>
          <a:prstGeom prst="rect">
            <a:avLst/>
          </a:prstGeom>
          <a:noFill/>
        </p:spPr>
        <p:txBody>
          <a:bodyPr wrap="none" rtlCol="0">
            <a:spAutoFit/>
          </a:bodyPr>
          <a:lstStyle/>
          <a:p>
            <a:r>
              <a:rPr lang="en-GB" dirty="0"/>
              <a:t>Induced signal:</a:t>
            </a:r>
          </a:p>
        </p:txBody>
      </p:sp>
    </p:spTree>
    <p:extLst>
      <p:ext uri="{BB962C8B-B14F-4D97-AF65-F5344CB8AC3E}">
        <p14:creationId xmlns:p14="http://schemas.microsoft.com/office/powerpoint/2010/main" val="661724380"/>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B486BEEB-B404-6346-A01D-2603DBCE7001}"/>
              </a:ext>
            </a:extLst>
          </p:cNvPr>
          <p:cNvSpPr>
            <a:spLocks noGrp="1"/>
          </p:cNvSpPr>
          <p:nvPr>
            <p:ph type="dt" sz="half" idx="10"/>
          </p:nvPr>
        </p:nvSpPr>
        <p:spPr/>
        <p:txBody>
          <a:bodyPr/>
          <a:lstStyle/>
          <a:p>
            <a:pPr>
              <a:defRPr/>
            </a:pPr>
            <a:fld id="{A52BF309-6B9F-3741-9BDB-9CF9B53810AF}" type="datetime1">
              <a:rPr lang="en-US" smtClean="0"/>
              <a:t>6/13/25</a:t>
            </a:fld>
            <a:endParaRPr lang="en-US" dirty="0"/>
          </a:p>
        </p:txBody>
      </p:sp>
      <p:sp>
        <p:nvSpPr>
          <p:cNvPr id="3" name="Slide Number Placeholder 2">
            <a:extLst>
              <a:ext uri="{FF2B5EF4-FFF2-40B4-BE49-F238E27FC236}">
                <a16:creationId xmlns:a16="http://schemas.microsoft.com/office/drawing/2014/main" id="{6B8E791F-E97D-A44F-A44B-95242BC1F672}"/>
              </a:ext>
            </a:extLst>
          </p:cNvPr>
          <p:cNvSpPr>
            <a:spLocks noGrp="1"/>
          </p:cNvSpPr>
          <p:nvPr>
            <p:ph type="sldNum" sz="quarter" idx="11"/>
          </p:nvPr>
        </p:nvSpPr>
        <p:spPr/>
        <p:txBody>
          <a:bodyPr/>
          <a:lstStyle/>
          <a:p>
            <a:pPr>
              <a:defRPr/>
            </a:pPr>
            <a:fld id="{7139EE62-D25E-4D29-9274-D0BC29529B49}" type="slidenum">
              <a:rPr lang="en-US" smtClean="0"/>
              <a:pPr>
                <a:defRPr/>
              </a:pPr>
              <a:t>15</a:t>
            </a:fld>
            <a:endParaRPr lang="en-US" dirty="0"/>
          </a:p>
        </p:txBody>
      </p:sp>
      <p:grpSp>
        <p:nvGrpSpPr>
          <p:cNvPr id="4" name="Group 3">
            <a:extLst>
              <a:ext uri="{FF2B5EF4-FFF2-40B4-BE49-F238E27FC236}">
                <a16:creationId xmlns:a16="http://schemas.microsoft.com/office/drawing/2014/main" id="{FC7A7538-5759-3248-884D-BA3F6FC24562}"/>
              </a:ext>
            </a:extLst>
          </p:cNvPr>
          <p:cNvGrpSpPr/>
          <p:nvPr/>
        </p:nvGrpSpPr>
        <p:grpSpPr>
          <a:xfrm>
            <a:off x="166316" y="-1"/>
            <a:ext cx="4333961" cy="6858000"/>
            <a:chOff x="166316" y="-1"/>
            <a:chExt cx="4333961" cy="6858000"/>
          </a:xfrm>
        </p:grpSpPr>
        <p:pic>
          <p:nvPicPr>
            <p:cNvPr id="5" name="Picture 4">
              <a:extLst>
                <a:ext uri="{FF2B5EF4-FFF2-40B4-BE49-F238E27FC236}">
                  <a16:creationId xmlns:a16="http://schemas.microsoft.com/office/drawing/2014/main" id="{7AD0D558-D22C-1840-A6D6-C2F3FB4441D4}"/>
                </a:ext>
              </a:extLst>
            </p:cNvPr>
            <p:cNvPicPr>
              <a:picLocks noChangeAspect="1"/>
            </p:cNvPicPr>
            <p:nvPr/>
          </p:nvPicPr>
          <p:blipFill>
            <a:blip r:embed="rId2"/>
            <a:stretch>
              <a:fillRect/>
            </a:stretch>
          </p:blipFill>
          <p:spPr>
            <a:xfrm>
              <a:off x="166316" y="-1"/>
              <a:ext cx="4333961" cy="6858000"/>
            </a:xfrm>
            <a:prstGeom prst="rect">
              <a:avLst/>
            </a:prstGeom>
          </p:spPr>
        </p:pic>
        <p:sp>
          <p:nvSpPr>
            <p:cNvPr id="6" name="Rectangle 5">
              <a:extLst>
                <a:ext uri="{FF2B5EF4-FFF2-40B4-BE49-F238E27FC236}">
                  <a16:creationId xmlns:a16="http://schemas.microsoft.com/office/drawing/2014/main" id="{0C221D65-0DBE-0F4E-B919-1C52868B6BCE}"/>
                </a:ext>
              </a:extLst>
            </p:cNvPr>
            <p:cNvSpPr/>
            <p:nvPr/>
          </p:nvSpPr>
          <p:spPr bwMode="auto">
            <a:xfrm>
              <a:off x="399393" y="5318234"/>
              <a:ext cx="3710152" cy="756745"/>
            </a:xfrm>
            <a:prstGeom prst="rect">
              <a:avLst/>
            </a:prstGeom>
            <a:solidFill>
              <a:schemeClr val="bg1"/>
            </a:solidFill>
            <a:ln w="9525" cap="flat" cmpd="sng" algn="ctr">
              <a:noFill/>
              <a:prstDash val="solid"/>
              <a:round/>
              <a:headEnd type="none" w="med" len="med"/>
              <a:tailEnd type="none" w="med" len="med"/>
            </a:ln>
            <a:effectLst/>
          </p:spPr>
          <p:txBody>
            <a:bodyPr vert="horz" wrap="square" lIns="92075" tIns="46038" rIns="92075" bIns="46038" numCol="1" rtlCol="0" anchor="t" anchorCtr="0" compatLnSpc="1">
              <a:prstTxWarp prst="textNoShape">
                <a:avLst/>
              </a:prstTxWarp>
            </a:bodyPr>
            <a:lstStyle/>
            <a:p>
              <a:pPr marL="0" marR="0" indent="0" algn="l" defTabSz="914400" rtl="0" eaLnBrk="0" fontAlgn="base" latinLnBrk="0" hangingPunct="0">
                <a:lnSpc>
                  <a:spcPct val="90000"/>
                </a:lnSpc>
                <a:spcBef>
                  <a:spcPct val="30000"/>
                </a:spcBef>
                <a:spcAft>
                  <a:spcPct val="0"/>
                </a:spcAft>
                <a:buClr>
                  <a:srgbClr val="008000"/>
                </a:buClr>
                <a:buSzPct val="70000"/>
                <a:buFont typeface="Wingdings" pitchFamily="2" charset="2"/>
                <a:buNone/>
                <a:tabLst/>
              </a:pPr>
              <a:endParaRPr kumimoji="0" lang="en-GB" sz="1500" b="1" i="0" u="none" strike="noStrike" cap="none" normalizeH="0" baseline="0">
                <a:ln>
                  <a:noFill/>
                </a:ln>
                <a:solidFill>
                  <a:schemeClr val="tx1"/>
                </a:solidFill>
                <a:effectLst/>
                <a:latin typeface="Arial" pitchFamily="34" charset="0"/>
              </a:endParaRPr>
            </a:p>
          </p:txBody>
        </p:sp>
      </p:grpSp>
      <p:pic>
        <p:nvPicPr>
          <p:cNvPr id="7" name="Picture 6">
            <a:extLst>
              <a:ext uri="{FF2B5EF4-FFF2-40B4-BE49-F238E27FC236}">
                <a16:creationId xmlns:a16="http://schemas.microsoft.com/office/drawing/2014/main" id="{64016A05-FB3C-2F4C-A745-CDE3E247F350}"/>
              </a:ext>
            </a:extLst>
          </p:cNvPr>
          <p:cNvPicPr>
            <a:picLocks noChangeAspect="1"/>
          </p:cNvPicPr>
          <p:nvPr/>
        </p:nvPicPr>
        <p:blipFill>
          <a:blip r:embed="rId3"/>
          <a:stretch>
            <a:fillRect/>
          </a:stretch>
        </p:blipFill>
        <p:spPr>
          <a:xfrm>
            <a:off x="6436176" y="1196046"/>
            <a:ext cx="4796123" cy="620443"/>
          </a:xfrm>
          <a:prstGeom prst="rect">
            <a:avLst/>
          </a:prstGeom>
        </p:spPr>
      </p:pic>
      <p:pic>
        <p:nvPicPr>
          <p:cNvPr id="8" name="Picture 7">
            <a:extLst>
              <a:ext uri="{FF2B5EF4-FFF2-40B4-BE49-F238E27FC236}">
                <a16:creationId xmlns:a16="http://schemas.microsoft.com/office/drawing/2014/main" id="{24C4BCE0-DB52-CD47-8D6F-B63D1A5EB685}"/>
              </a:ext>
            </a:extLst>
          </p:cNvPr>
          <p:cNvPicPr>
            <a:picLocks noChangeAspect="1"/>
          </p:cNvPicPr>
          <p:nvPr/>
        </p:nvPicPr>
        <p:blipFill>
          <a:blip r:embed="rId4"/>
          <a:stretch>
            <a:fillRect/>
          </a:stretch>
        </p:blipFill>
        <p:spPr>
          <a:xfrm>
            <a:off x="5613400" y="2199697"/>
            <a:ext cx="5067421" cy="655539"/>
          </a:xfrm>
          <a:prstGeom prst="rect">
            <a:avLst/>
          </a:prstGeom>
        </p:spPr>
      </p:pic>
      <p:sp>
        <p:nvSpPr>
          <p:cNvPr id="9" name="TextBox 8">
            <a:extLst>
              <a:ext uri="{FF2B5EF4-FFF2-40B4-BE49-F238E27FC236}">
                <a16:creationId xmlns:a16="http://schemas.microsoft.com/office/drawing/2014/main" id="{5FDE8250-E568-284D-A48E-A77BF1E78A44}"/>
              </a:ext>
            </a:extLst>
          </p:cNvPr>
          <p:cNvSpPr txBox="1"/>
          <p:nvPr/>
        </p:nvSpPr>
        <p:spPr>
          <a:xfrm>
            <a:off x="4500277" y="1321602"/>
            <a:ext cx="1736373" cy="369332"/>
          </a:xfrm>
          <a:prstGeom prst="rect">
            <a:avLst/>
          </a:prstGeom>
          <a:noFill/>
        </p:spPr>
        <p:txBody>
          <a:bodyPr wrap="none" rtlCol="0">
            <a:spAutoFit/>
          </a:bodyPr>
          <a:lstStyle/>
          <a:p>
            <a:r>
              <a:rPr lang="en-GB" dirty="0"/>
              <a:t>Induced signal:</a:t>
            </a:r>
          </a:p>
        </p:txBody>
      </p:sp>
      <p:sp>
        <p:nvSpPr>
          <p:cNvPr id="10" name="TextBox 9">
            <a:extLst>
              <a:ext uri="{FF2B5EF4-FFF2-40B4-BE49-F238E27FC236}">
                <a16:creationId xmlns:a16="http://schemas.microsoft.com/office/drawing/2014/main" id="{195F510F-764A-9447-A01E-DE1095DDFA0F}"/>
              </a:ext>
            </a:extLst>
          </p:cNvPr>
          <p:cNvSpPr txBox="1"/>
          <p:nvPr/>
        </p:nvSpPr>
        <p:spPr>
          <a:xfrm>
            <a:off x="4557984" y="2342800"/>
            <a:ext cx="1620957" cy="369332"/>
          </a:xfrm>
          <a:prstGeom prst="rect">
            <a:avLst/>
          </a:prstGeom>
          <a:noFill/>
        </p:spPr>
        <p:txBody>
          <a:bodyPr wrap="none" rtlCol="0">
            <a:spAutoFit/>
          </a:bodyPr>
          <a:lstStyle/>
          <a:p>
            <a:r>
              <a:rPr lang="en-GB" dirty="0"/>
              <a:t>Centroid time:</a:t>
            </a:r>
          </a:p>
        </p:txBody>
      </p:sp>
      <p:sp>
        <p:nvSpPr>
          <p:cNvPr id="12" name="TextBox 11">
            <a:extLst>
              <a:ext uri="{FF2B5EF4-FFF2-40B4-BE49-F238E27FC236}">
                <a16:creationId xmlns:a16="http://schemas.microsoft.com/office/drawing/2014/main" id="{17EB5F5F-D873-B646-A768-538A0AA8644E}"/>
              </a:ext>
            </a:extLst>
          </p:cNvPr>
          <p:cNvSpPr txBox="1"/>
          <p:nvPr/>
        </p:nvSpPr>
        <p:spPr>
          <a:xfrm>
            <a:off x="4500277" y="3264720"/>
            <a:ext cx="2078323" cy="923330"/>
          </a:xfrm>
          <a:prstGeom prst="rect">
            <a:avLst/>
          </a:prstGeom>
          <a:noFill/>
        </p:spPr>
        <p:txBody>
          <a:bodyPr wrap="square" rtlCol="0">
            <a:spAutoFit/>
          </a:bodyPr>
          <a:lstStyle/>
          <a:p>
            <a:r>
              <a:rPr lang="en-GB" dirty="0"/>
              <a:t>Variance for uniform distribution of z:</a:t>
            </a:r>
          </a:p>
        </p:txBody>
      </p:sp>
      <p:pic>
        <p:nvPicPr>
          <p:cNvPr id="13" name="Picture 12">
            <a:extLst>
              <a:ext uri="{FF2B5EF4-FFF2-40B4-BE49-F238E27FC236}">
                <a16:creationId xmlns:a16="http://schemas.microsoft.com/office/drawing/2014/main" id="{00AD4208-7104-BC47-8460-705E109048AD}"/>
              </a:ext>
            </a:extLst>
          </p:cNvPr>
          <p:cNvPicPr>
            <a:picLocks noChangeAspect="1"/>
          </p:cNvPicPr>
          <p:nvPr/>
        </p:nvPicPr>
        <p:blipFill>
          <a:blip r:embed="rId5"/>
          <a:stretch>
            <a:fillRect/>
          </a:stretch>
        </p:blipFill>
        <p:spPr>
          <a:xfrm>
            <a:off x="6236650" y="3387950"/>
            <a:ext cx="4876800" cy="800100"/>
          </a:xfrm>
          <a:prstGeom prst="rect">
            <a:avLst/>
          </a:prstGeom>
        </p:spPr>
      </p:pic>
      <p:sp>
        <p:nvSpPr>
          <p:cNvPr id="14" name="TextBox 3">
            <a:extLst>
              <a:ext uri="{FF2B5EF4-FFF2-40B4-BE49-F238E27FC236}">
                <a16:creationId xmlns:a16="http://schemas.microsoft.com/office/drawing/2014/main" id="{CEA153B1-6EBB-0547-B4F3-568285A51A89}"/>
              </a:ext>
            </a:extLst>
          </p:cNvPr>
          <p:cNvSpPr txBox="1">
            <a:spLocks noChangeArrowheads="1"/>
          </p:cNvSpPr>
          <p:nvPr/>
        </p:nvSpPr>
        <p:spPr bwMode="auto">
          <a:xfrm>
            <a:off x="0" y="46038"/>
            <a:ext cx="12174581" cy="4873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2000" b="1">
                <a:solidFill>
                  <a:schemeClr val="tx1"/>
                </a:solidFill>
                <a:latin typeface="Arial" panose="020B0604020202020204" pitchFamily="34" charset="0"/>
                <a:ea typeface="ＭＳ Ｐゴシック" panose="020B0600070205080204" pitchFamily="34" charset="-128"/>
              </a:defRPr>
            </a:lvl1pPr>
            <a:lvl2pPr marL="742950" indent="-285750">
              <a:defRPr sz="2000" b="1">
                <a:solidFill>
                  <a:schemeClr val="tx1"/>
                </a:solidFill>
                <a:latin typeface="Arial" panose="020B0604020202020204" pitchFamily="34" charset="0"/>
                <a:ea typeface="ＭＳ Ｐゴシック" panose="020B0600070205080204" pitchFamily="34" charset="-128"/>
              </a:defRPr>
            </a:lvl2pPr>
            <a:lvl3pPr marL="1143000" indent="-228600">
              <a:defRPr sz="2000" b="1">
                <a:solidFill>
                  <a:schemeClr val="tx1"/>
                </a:solidFill>
                <a:latin typeface="Arial" panose="020B0604020202020204" pitchFamily="34" charset="0"/>
                <a:ea typeface="ＭＳ Ｐゴシック" panose="020B0600070205080204" pitchFamily="34" charset="-128"/>
              </a:defRPr>
            </a:lvl3pPr>
            <a:lvl4pPr marL="1600200" indent="-228600">
              <a:defRPr sz="2000" b="1">
                <a:solidFill>
                  <a:schemeClr val="tx1"/>
                </a:solidFill>
                <a:latin typeface="Arial" panose="020B0604020202020204" pitchFamily="34" charset="0"/>
                <a:ea typeface="ＭＳ Ｐゴシック" panose="020B0600070205080204" pitchFamily="34" charset="-128"/>
              </a:defRPr>
            </a:lvl4pPr>
            <a:lvl5pPr marL="2057400" indent="-228600">
              <a:defRPr sz="2000" b="1">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9pPr>
          </a:lstStyle>
          <a:p>
            <a:pPr marL="0" marR="0" lvl="0" indent="0" algn="ctr" defTabSz="914400" rtl="0" eaLnBrk="0" fontAlgn="base" latinLnBrk="0" hangingPunct="0">
              <a:lnSpc>
                <a:spcPct val="90000"/>
              </a:lnSpc>
              <a:spcBef>
                <a:spcPct val="30000"/>
              </a:spcBef>
              <a:spcAft>
                <a:spcPct val="0"/>
              </a:spcAft>
              <a:buClr>
                <a:srgbClr val="008000"/>
              </a:buClr>
              <a:buSzPct val="70000"/>
              <a:buFontTx/>
              <a:buNone/>
              <a:tabLst/>
              <a:defRPr/>
            </a:pPr>
            <a:r>
              <a:rPr kumimoji="0" lang="en-GB" altLang="en-US" sz="2800" b="1" i="0" u="none" strike="noStrike" kern="1200" cap="none" spc="0" normalizeH="0" baseline="0" noProof="0" dirty="0">
                <a:ln>
                  <a:noFill/>
                </a:ln>
                <a:solidFill>
                  <a:srgbClr val="FF0000"/>
                </a:solidFill>
                <a:effectLst/>
                <a:uLnTx/>
                <a:uFillTx/>
                <a:latin typeface="Arial" panose="020B0604020202020204" pitchFamily="34" charset="0"/>
                <a:ea typeface="ＭＳ Ｐゴシック" panose="020B0600070205080204" pitchFamily="34" charset="-128"/>
                <a:cs typeface="+mn-cs"/>
              </a:rPr>
              <a:t>Single e-h pair</a:t>
            </a:r>
          </a:p>
        </p:txBody>
      </p:sp>
      <p:pic>
        <p:nvPicPr>
          <p:cNvPr id="16" name="Picture 15">
            <a:extLst>
              <a:ext uri="{FF2B5EF4-FFF2-40B4-BE49-F238E27FC236}">
                <a16:creationId xmlns:a16="http://schemas.microsoft.com/office/drawing/2014/main" id="{3E436D8D-62C2-F445-BE46-B77297C9103A}"/>
              </a:ext>
            </a:extLst>
          </p:cNvPr>
          <p:cNvPicPr>
            <a:picLocks noChangeAspect="1"/>
          </p:cNvPicPr>
          <p:nvPr/>
        </p:nvPicPr>
        <p:blipFill>
          <a:blip r:embed="rId6"/>
          <a:stretch>
            <a:fillRect/>
          </a:stretch>
        </p:blipFill>
        <p:spPr>
          <a:xfrm>
            <a:off x="6654860" y="4521533"/>
            <a:ext cx="2984500" cy="378744"/>
          </a:xfrm>
          <a:prstGeom prst="rect">
            <a:avLst/>
          </a:prstGeom>
        </p:spPr>
      </p:pic>
      <p:pic>
        <p:nvPicPr>
          <p:cNvPr id="17" name="Picture 16">
            <a:extLst>
              <a:ext uri="{FF2B5EF4-FFF2-40B4-BE49-F238E27FC236}">
                <a16:creationId xmlns:a16="http://schemas.microsoft.com/office/drawing/2014/main" id="{4BED3F32-E0A0-E14C-856F-E0887A7F2EF6}"/>
              </a:ext>
            </a:extLst>
          </p:cNvPr>
          <p:cNvPicPr>
            <a:picLocks noChangeAspect="1"/>
          </p:cNvPicPr>
          <p:nvPr/>
        </p:nvPicPr>
        <p:blipFill rotWithShape="1">
          <a:blip r:embed="rId7"/>
          <a:srcRect l="22045" r="59428" b="67376"/>
          <a:stretch/>
        </p:blipFill>
        <p:spPr>
          <a:xfrm>
            <a:off x="6625202" y="5408534"/>
            <a:ext cx="1478492" cy="387421"/>
          </a:xfrm>
          <a:prstGeom prst="rect">
            <a:avLst/>
          </a:prstGeom>
        </p:spPr>
      </p:pic>
      <p:sp>
        <p:nvSpPr>
          <p:cNvPr id="19" name="TextBox 18">
            <a:extLst>
              <a:ext uri="{FF2B5EF4-FFF2-40B4-BE49-F238E27FC236}">
                <a16:creationId xmlns:a16="http://schemas.microsoft.com/office/drawing/2014/main" id="{B80DAF0D-F9EA-DA48-9FBE-04396D7356EA}"/>
              </a:ext>
            </a:extLst>
          </p:cNvPr>
          <p:cNvSpPr txBox="1"/>
          <p:nvPr/>
        </p:nvSpPr>
        <p:spPr>
          <a:xfrm>
            <a:off x="4666593" y="5392504"/>
            <a:ext cx="1197764" cy="369332"/>
          </a:xfrm>
          <a:prstGeom prst="rect">
            <a:avLst/>
          </a:prstGeom>
          <a:noFill/>
        </p:spPr>
        <p:txBody>
          <a:bodyPr wrap="none" rtlCol="0">
            <a:spAutoFit/>
          </a:bodyPr>
          <a:lstStyle/>
          <a:p>
            <a:r>
              <a:rPr lang="en-GB" dirty="0"/>
              <a:t>Assuming</a:t>
            </a:r>
          </a:p>
        </p:txBody>
      </p:sp>
      <p:grpSp>
        <p:nvGrpSpPr>
          <p:cNvPr id="23" name="Group 22">
            <a:extLst>
              <a:ext uri="{FF2B5EF4-FFF2-40B4-BE49-F238E27FC236}">
                <a16:creationId xmlns:a16="http://schemas.microsoft.com/office/drawing/2014/main" id="{9EC0D1B1-DF79-0D44-8490-5F991C657EDC}"/>
              </a:ext>
            </a:extLst>
          </p:cNvPr>
          <p:cNvGrpSpPr/>
          <p:nvPr/>
        </p:nvGrpSpPr>
        <p:grpSpPr>
          <a:xfrm>
            <a:off x="6472020" y="5795955"/>
            <a:ext cx="3074405" cy="847170"/>
            <a:chOff x="6472020" y="5795955"/>
            <a:chExt cx="3074405" cy="847170"/>
          </a:xfrm>
        </p:grpSpPr>
        <p:pic>
          <p:nvPicPr>
            <p:cNvPr id="18" name="Picture 17">
              <a:extLst>
                <a:ext uri="{FF2B5EF4-FFF2-40B4-BE49-F238E27FC236}">
                  <a16:creationId xmlns:a16="http://schemas.microsoft.com/office/drawing/2014/main" id="{06F53659-3279-4444-A6A4-7EC9C9D9CF18}"/>
                </a:ext>
              </a:extLst>
            </p:cNvPr>
            <p:cNvPicPr>
              <a:picLocks noChangeAspect="1"/>
            </p:cNvPicPr>
            <p:nvPr/>
          </p:nvPicPr>
          <p:blipFill rotWithShape="1">
            <a:blip r:embed="rId7"/>
            <a:srcRect l="44535" t="32122" r="45222"/>
            <a:stretch/>
          </p:blipFill>
          <p:spPr>
            <a:xfrm>
              <a:off x="6472020" y="5795955"/>
              <a:ext cx="824707" cy="813242"/>
            </a:xfrm>
            <a:prstGeom prst="rect">
              <a:avLst/>
            </a:prstGeom>
          </p:spPr>
        </p:pic>
        <p:pic>
          <p:nvPicPr>
            <p:cNvPr id="20" name="Picture 19">
              <a:extLst>
                <a:ext uri="{FF2B5EF4-FFF2-40B4-BE49-F238E27FC236}">
                  <a16:creationId xmlns:a16="http://schemas.microsoft.com/office/drawing/2014/main" id="{A0D7A621-1242-044D-87E8-1197FCFC2E32}"/>
                </a:ext>
              </a:extLst>
            </p:cNvPr>
            <p:cNvPicPr>
              <a:picLocks noChangeAspect="1"/>
            </p:cNvPicPr>
            <p:nvPr/>
          </p:nvPicPr>
          <p:blipFill rotWithShape="1">
            <a:blip r:embed="rId7"/>
            <a:srcRect l="64309" t="32122" r="26514"/>
            <a:stretch/>
          </p:blipFill>
          <p:spPr>
            <a:xfrm>
              <a:off x="7296727" y="5795955"/>
              <a:ext cx="738909" cy="813242"/>
            </a:xfrm>
            <a:prstGeom prst="rect">
              <a:avLst/>
            </a:prstGeom>
          </p:spPr>
        </p:pic>
        <p:pic>
          <p:nvPicPr>
            <p:cNvPr id="21" name="Picture 20">
              <a:extLst>
                <a:ext uri="{FF2B5EF4-FFF2-40B4-BE49-F238E27FC236}">
                  <a16:creationId xmlns:a16="http://schemas.microsoft.com/office/drawing/2014/main" id="{A5178D62-0B15-4D48-B972-32E599174DE0}"/>
                </a:ext>
              </a:extLst>
            </p:cNvPr>
            <p:cNvPicPr>
              <a:picLocks noChangeAspect="1"/>
            </p:cNvPicPr>
            <p:nvPr/>
          </p:nvPicPr>
          <p:blipFill rotWithShape="1">
            <a:blip r:embed="rId7"/>
            <a:srcRect l="93992" t="32122"/>
            <a:stretch/>
          </p:blipFill>
          <p:spPr>
            <a:xfrm>
              <a:off x="9062708" y="5829883"/>
              <a:ext cx="483717" cy="813242"/>
            </a:xfrm>
            <a:prstGeom prst="rect">
              <a:avLst/>
            </a:prstGeom>
          </p:spPr>
        </p:pic>
        <p:pic>
          <p:nvPicPr>
            <p:cNvPr id="22" name="Picture 21">
              <a:extLst>
                <a:ext uri="{FF2B5EF4-FFF2-40B4-BE49-F238E27FC236}">
                  <a16:creationId xmlns:a16="http://schemas.microsoft.com/office/drawing/2014/main" id="{98D302DC-D734-D943-922F-329CBA93B86E}"/>
                </a:ext>
              </a:extLst>
            </p:cNvPr>
            <p:cNvPicPr>
              <a:picLocks noChangeAspect="1"/>
            </p:cNvPicPr>
            <p:nvPr/>
          </p:nvPicPr>
          <p:blipFill rotWithShape="1">
            <a:blip r:embed="rId7"/>
            <a:srcRect l="72582" t="32122" r="15526"/>
            <a:stretch/>
          </p:blipFill>
          <p:spPr>
            <a:xfrm>
              <a:off x="8133000" y="5829883"/>
              <a:ext cx="957416" cy="813242"/>
            </a:xfrm>
            <a:prstGeom prst="rect">
              <a:avLst/>
            </a:prstGeom>
          </p:spPr>
        </p:pic>
      </p:grpSp>
    </p:spTree>
    <p:extLst>
      <p:ext uri="{BB962C8B-B14F-4D97-AF65-F5344CB8AC3E}">
        <p14:creationId xmlns:p14="http://schemas.microsoft.com/office/powerpoint/2010/main" val="3634155621"/>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9D15B1AC-D249-F642-9F62-384361C6DA28}"/>
              </a:ext>
            </a:extLst>
          </p:cNvPr>
          <p:cNvSpPr>
            <a:spLocks noGrp="1"/>
          </p:cNvSpPr>
          <p:nvPr>
            <p:ph type="dt" sz="half" idx="10"/>
          </p:nvPr>
        </p:nvSpPr>
        <p:spPr/>
        <p:txBody>
          <a:bodyPr/>
          <a:lstStyle/>
          <a:p>
            <a:pPr>
              <a:defRPr/>
            </a:pPr>
            <a:fld id="{A52BF309-6B9F-3741-9BDB-9CF9B53810AF}" type="datetime1">
              <a:rPr lang="en-US" smtClean="0"/>
              <a:t>6/13/25</a:t>
            </a:fld>
            <a:endParaRPr lang="en-US" dirty="0"/>
          </a:p>
        </p:txBody>
      </p:sp>
      <p:sp>
        <p:nvSpPr>
          <p:cNvPr id="3" name="Slide Number Placeholder 2">
            <a:extLst>
              <a:ext uri="{FF2B5EF4-FFF2-40B4-BE49-F238E27FC236}">
                <a16:creationId xmlns:a16="http://schemas.microsoft.com/office/drawing/2014/main" id="{CB993BDA-B5B6-1743-91E6-E342A74D5E6B}"/>
              </a:ext>
            </a:extLst>
          </p:cNvPr>
          <p:cNvSpPr>
            <a:spLocks noGrp="1"/>
          </p:cNvSpPr>
          <p:nvPr>
            <p:ph type="sldNum" sz="quarter" idx="11"/>
          </p:nvPr>
        </p:nvSpPr>
        <p:spPr/>
        <p:txBody>
          <a:bodyPr/>
          <a:lstStyle/>
          <a:p>
            <a:pPr>
              <a:defRPr/>
            </a:pPr>
            <a:fld id="{7139EE62-D25E-4D29-9274-D0BC29529B49}" type="slidenum">
              <a:rPr lang="en-US" smtClean="0"/>
              <a:pPr>
                <a:defRPr/>
              </a:pPr>
              <a:t>16</a:t>
            </a:fld>
            <a:endParaRPr lang="en-US" dirty="0"/>
          </a:p>
        </p:txBody>
      </p:sp>
      <p:pic>
        <p:nvPicPr>
          <p:cNvPr id="4" name="Picture 3">
            <a:extLst>
              <a:ext uri="{FF2B5EF4-FFF2-40B4-BE49-F238E27FC236}">
                <a16:creationId xmlns:a16="http://schemas.microsoft.com/office/drawing/2014/main" id="{F9EF4854-E580-8847-9655-538B9CE9FC00}"/>
              </a:ext>
            </a:extLst>
          </p:cNvPr>
          <p:cNvPicPr>
            <a:picLocks noChangeAspect="1"/>
          </p:cNvPicPr>
          <p:nvPr/>
        </p:nvPicPr>
        <p:blipFill>
          <a:blip r:embed="rId2"/>
          <a:stretch>
            <a:fillRect/>
          </a:stretch>
        </p:blipFill>
        <p:spPr>
          <a:xfrm>
            <a:off x="284522" y="844961"/>
            <a:ext cx="3553077" cy="5168900"/>
          </a:xfrm>
          <a:prstGeom prst="rect">
            <a:avLst/>
          </a:prstGeom>
        </p:spPr>
      </p:pic>
      <p:pic>
        <p:nvPicPr>
          <p:cNvPr id="5" name="Picture 4">
            <a:extLst>
              <a:ext uri="{FF2B5EF4-FFF2-40B4-BE49-F238E27FC236}">
                <a16:creationId xmlns:a16="http://schemas.microsoft.com/office/drawing/2014/main" id="{6A49AEBD-9E6A-074D-8A37-923B2A1E9458}"/>
              </a:ext>
            </a:extLst>
          </p:cNvPr>
          <p:cNvPicPr>
            <a:picLocks noChangeAspect="1"/>
          </p:cNvPicPr>
          <p:nvPr/>
        </p:nvPicPr>
        <p:blipFill>
          <a:blip r:embed="rId3"/>
          <a:stretch>
            <a:fillRect/>
          </a:stretch>
        </p:blipFill>
        <p:spPr>
          <a:xfrm>
            <a:off x="4651089" y="844961"/>
            <a:ext cx="1966577" cy="3122464"/>
          </a:xfrm>
          <a:prstGeom prst="rect">
            <a:avLst/>
          </a:prstGeom>
        </p:spPr>
      </p:pic>
      <p:sp>
        <p:nvSpPr>
          <p:cNvPr id="6" name="Rectangle 5">
            <a:extLst>
              <a:ext uri="{FF2B5EF4-FFF2-40B4-BE49-F238E27FC236}">
                <a16:creationId xmlns:a16="http://schemas.microsoft.com/office/drawing/2014/main" id="{99B7180C-3C7A-FD41-A33E-691E9DABF47A}"/>
              </a:ext>
            </a:extLst>
          </p:cNvPr>
          <p:cNvSpPr/>
          <p:nvPr/>
        </p:nvSpPr>
        <p:spPr>
          <a:xfrm>
            <a:off x="4293727" y="4753708"/>
            <a:ext cx="3040806" cy="1938992"/>
          </a:xfrm>
          <a:prstGeom prst="rect">
            <a:avLst/>
          </a:prstGeom>
        </p:spPr>
        <p:txBody>
          <a:bodyPr wrap="squar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sz="1200" b="0" i="0" u="none" strike="noStrike" kern="1200" cap="none" spc="0" normalizeH="0" baseline="0" noProof="0" dirty="0">
                <a:ln>
                  <a:noFill/>
                </a:ln>
                <a:solidFill>
                  <a:srgbClr val="000000"/>
                </a:solidFill>
                <a:effectLst/>
                <a:uLnTx/>
                <a:uFillTx/>
                <a:latin typeface="Arial" charset="0"/>
                <a:ea typeface="+mn-ea"/>
                <a:cs typeface="+mn-cs"/>
              </a:rPr>
              <a:t>L. </a:t>
            </a:r>
            <a:r>
              <a:rPr kumimoji="0" lang="en-US" sz="1200" b="0" i="0" u="none" strike="noStrike" kern="1200" cap="none" spc="0" normalizeH="0" baseline="0" noProof="0" dirty="0" err="1">
                <a:ln>
                  <a:noFill/>
                </a:ln>
                <a:solidFill>
                  <a:srgbClr val="000000"/>
                </a:solidFill>
                <a:effectLst/>
                <a:uLnTx/>
                <a:uFillTx/>
                <a:latin typeface="Arial" charset="0"/>
                <a:ea typeface="+mn-ea"/>
                <a:cs typeface="+mn-cs"/>
              </a:rPr>
              <a:t>Anderlini</a:t>
            </a:r>
            <a:r>
              <a:rPr kumimoji="0" lang="en-US" sz="1200" b="0" i="0" u="none" strike="noStrike" kern="1200" cap="none" spc="0" normalizeH="0" baseline="0" noProof="0" dirty="0">
                <a:ln>
                  <a:noFill/>
                </a:ln>
                <a:solidFill>
                  <a:srgbClr val="000000"/>
                </a:solidFill>
                <a:effectLst/>
                <a:uLnTx/>
                <a:uFillTx/>
                <a:latin typeface="Arial" charset="0"/>
                <a:ea typeface="+mn-ea"/>
                <a:cs typeface="+mn-cs"/>
              </a:rPr>
              <a:t> et al., </a:t>
            </a:r>
            <a:r>
              <a:rPr kumimoji="0" lang="en-US" sz="1200" b="0" i="1" u="none" strike="noStrike" kern="1200" cap="none" spc="0" normalizeH="0" baseline="0" noProof="0" dirty="0">
                <a:ln>
                  <a:noFill/>
                </a:ln>
                <a:solidFill>
                  <a:srgbClr val="000000"/>
                </a:solidFill>
                <a:effectLst/>
                <a:uLnTx/>
                <a:uFillTx/>
                <a:latin typeface="Arial" charset="0"/>
                <a:ea typeface="+mn-ea"/>
                <a:cs typeface="+mn-cs"/>
              </a:rPr>
              <a:t>Intrinsic time resolution of 3D-trench silicon pixels for charged particle detection</a:t>
            </a:r>
            <a:r>
              <a:rPr kumimoji="0" lang="en-US" sz="1200" b="0" i="0" u="none" strike="noStrike" kern="1200" cap="none" spc="0" normalizeH="0" baseline="0" noProof="0" dirty="0">
                <a:ln>
                  <a:noFill/>
                </a:ln>
                <a:solidFill>
                  <a:srgbClr val="000000"/>
                </a:solidFill>
                <a:effectLst/>
                <a:uLnTx/>
                <a:uFillTx/>
                <a:latin typeface="Arial" charset="0"/>
                <a:ea typeface="+mn-ea"/>
                <a:cs typeface="+mn-cs"/>
              </a:rPr>
              <a:t>. JINST 15, P09029, 2020. </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sz="1200" b="0" i="0" u="none" strike="noStrike" kern="1200" cap="none" spc="0" normalizeH="0" baseline="0" noProof="0" dirty="0">
              <a:ln>
                <a:noFill/>
              </a:ln>
              <a:solidFill>
                <a:srgbClr val="00000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sz="1200" b="0" i="0" u="none" strike="noStrike" kern="1200" cap="none" spc="0" normalizeH="0" baseline="0" noProof="0" dirty="0">
                <a:ln>
                  <a:noFill/>
                </a:ln>
                <a:solidFill>
                  <a:srgbClr val="000000"/>
                </a:solidFill>
                <a:effectLst/>
                <a:uLnTx/>
                <a:uFillTx/>
                <a:latin typeface="Arial" charset="0"/>
                <a:ea typeface="+mn-ea"/>
                <a:cs typeface="+mn-cs"/>
              </a:rPr>
              <a:t>D. </a:t>
            </a:r>
            <a:r>
              <a:rPr kumimoji="0" lang="en-US" sz="1200" b="0" i="0" u="none" strike="noStrike" kern="1200" cap="none" spc="0" normalizeH="0" baseline="0" noProof="0" dirty="0" err="1">
                <a:ln>
                  <a:noFill/>
                </a:ln>
                <a:solidFill>
                  <a:srgbClr val="000000"/>
                </a:solidFill>
                <a:effectLst/>
                <a:uLnTx/>
                <a:uFillTx/>
                <a:latin typeface="Arial" charset="0"/>
                <a:ea typeface="+mn-ea"/>
                <a:cs typeface="+mn-cs"/>
              </a:rPr>
              <a:t>Brundu</a:t>
            </a:r>
            <a:r>
              <a:rPr kumimoji="0" lang="en-US" sz="1200" b="0" i="0" u="none" strike="noStrike" kern="1200" cap="none" spc="0" normalizeH="0" baseline="0" noProof="0" dirty="0">
                <a:ln>
                  <a:noFill/>
                </a:ln>
                <a:solidFill>
                  <a:srgbClr val="000000"/>
                </a:solidFill>
                <a:effectLst/>
                <a:uLnTx/>
                <a:uFillTx/>
                <a:latin typeface="Arial" charset="0"/>
                <a:ea typeface="+mn-ea"/>
                <a:cs typeface="+mn-cs"/>
              </a:rPr>
              <a:t> et al., </a:t>
            </a:r>
            <a:r>
              <a:rPr kumimoji="0" lang="en-US" sz="1200" b="0" i="1" u="none" strike="noStrike" kern="1200" cap="none" spc="0" normalizeH="0" baseline="0" noProof="0" dirty="0">
                <a:ln>
                  <a:noFill/>
                </a:ln>
                <a:solidFill>
                  <a:srgbClr val="000000"/>
                </a:solidFill>
                <a:effectLst/>
                <a:uLnTx/>
                <a:uFillTx/>
                <a:latin typeface="Arial" charset="0"/>
                <a:ea typeface="+mn-ea"/>
                <a:cs typeface="+mn-cs"/>
              </a:rPr>
              <a:t>Accurate modelling of 3D-trench silicon sensor with enhanced timing performance and comparison with test beam measurements</a:t>
            </a:r>
            <a:r>
              <a:rPr kumimoji="0" lang="en-US" sz="1200" b="0" i="0" u="none" strike="noStrike" kern="1200" cap="none" spc="0" normalizeH="0" baseline="0" noProof="0" dirty="0">
                <a:ln>
                  <a:noFill/>
                </a:ln>
                <a:solidFill>
                  <a:srgbClr val="000000"/>
                </a:solidFill>
                <a:effectLst/>
                <a:uLnTx/>
                <a:uFillTx/>
                <a:latin typeface="Arial" charset="0"/>
                <a:ea typeface="+mn-ea"/>
                <a:cs typeface="+mn-cs"/>
              </a:rPr>
              <a:t>. JINST 16, P09028, 2021. </a:t>
            </a:r>
          </a:p>
        </p:txBody>
      </p:sp>
      <p:pic>
        <p:nvPicPr>
          <p:cNvPr id="7" name="Picture 6">
            <a:extLst>
              <a:ext uri="{FF2B5EF4-FFF2-40B4-BE49-F238E27FC236}">
                <a16:creationId xmlns:a16="http://schemas.microsoft.com/office/drawing/2014/main" id="{FC1A9A36-146E-CB41-A776-05CE538A1286}"/>
              </a:ext>
            </a:extLst>
          </p:cNvPr>
          <p:cNvPicPr>
            <a:picLocks noChangeAspect="1"/>
          </p:cNvPicPr>
          <p:nvPr/>
        </p:nvPicPr>
        <p:blipFill rotWithShape="1">
          <a:blip r:embed="rId4"/>
          <a:srcRect l="4007" t="2486" r="8895" b="28675"/>
          <a:stretch/>
        </p:blipFill>
        <p:spPr>
          <a:xfrm>
            <a:off x="8164245" y="844961"/>
            <a:ext cx="3051822" cy="2544127"/>
          </a:xfrm>
          <a:prstGeom prst="rect">
            <a:avLst/>
          </a:prstGeom>
        </p:spPr>
      </p:pic>
      <p:sp>
        <p:nvSpPr>
          <p:cNvPr id="8" name="Rectangle 7">
            <a:extLst>
              <a:ext uri="{FF2B5EF4-FFF2-40B4-BE49-F238E27FC236}">
                <a16:creationId xmlns:a16="http://schemas.microsoft.com/office/drawing/2014/main" id="{0A96FC4C-E473-864B-94E3-1B247AAF9225}"/>
              </a:ext>
            </a:extLst>
          </p:cNvPr>
          <p:cNvSpPr/>
          <p:nvPr/>
        </p:nvSpPr>
        <p:spPr>
          <a:xfrm>
            <a:off x="4291086" y="4157495"/>
            <a:ext cx="3592408" cy="523220"/>
          </a:xfrm>
          <a:prstGeom prst="rect">
            <a:avLst/>
          </a:prstGeom>
        </p:spPr>
        <p:txBody>
          <a:bodyPr wrap="square">
            <a:spAutoFit/>
          </a:bodyPr>
          <a:lstStyle/>
          <a:p>
            <a:pPr marL="0" marR="0" lvl="0" indent="0" algn="l" defTabSz="608691" rtl="0" eaLnBrk="1" fontAlgn="auto" latinLnBrk="0" hangingPunct="1">
              <a:lnSpc>
                <a:spcPct val="100000"/>
              </a:lnSpc>
              <a:spcBef>
                <a:spcPts val="0"/>
              </a:spcBef>
              <a:spcAft>
                <a:spcPts val="0"/>
              </a:spcAft>
              <a:buClrTx/>
              <a:buSzTx/>
              <a:buFontTx/>
              <a:buNone/>
              <a:tabLst/>
              <a:defRPr/>
            </a:pPr>
            <a:r>
              <a:rPr kumimoji="0" lang="en-GB" sz="1400" b="0" i="0" u="none" strike="noStrike" kern="1200" cap="none" spc="0" normalizeH="0" baseline="0" noProof="0" dirty="0">
                <a:ln>
                  <a:noFill/>
                </a:ln>
                <a:solidFill>
                  <a:srgbClr val="002060"/>
                </a:solidFill>
                <a:effectLst/>
                <a:uLnTx/>
                <a:uFillTx/>
                <a:latin typeface="Calibri" panose="020F0502020204030204" pitchFamily="34" charset="0"/>
                <a:ea typeface="+mn-ea"/>
                <a:cs typeface="Calibri" panose="020F0502020204030204" pitchFamily="34" charset="0"/>
              </a:rPr>
              <a:t>Total charge from the 200um sensor but timing characteristics from a 25um sensor  !</a:t>
            </a:r>
          </a:p>
        </p:txBody>
      </p:sp>
      <p:sp>
        <p:nvSpPr>
          <p:cNvPr id="9" name="TextBox 8">
            <a:extLst>
              <a:ext uri="{FF2B5EF4-FFF2-40B4-BE49-F238E27FC236}">
                <a16:creationId xmlns:a16="http://schemas.microsoft.com/office/drawing/2014/main" id="{4CBA77B1-BD39-3547-913F-888B125BC413}"/>
              </a:ext>
            </a:extLst>
          </p:cNvPr>
          <p:cNvSpPr txBox="1"/>
          <p:nvPr/>
        </p:nvSpPr>
        <p:spPr>
          <a:xfrm>
            <a:off x="8466963" y="6013861"/>
            <a:ext cx="2996419" cy="646331"/>
          </a:xfrm>
          <a:prstGeom prst="rect">
            <a:avLst/>
          </a:prstGeom>
          <a:noFill/>
        </p:spPr>
        <p:txBody>
          <a:bodyPr wrap="square" rtlCol="0">
            <a:spAutoFit/>
          </a:bodyPr>
          <a:lstStyle/>
          <a:p>
            <a:pPr marL="285750" marR="0" lvl="0" indent="-285750" algn="l" defTabSz="914400" rtl="0" eaLnBrk="0" fontAlgn="base" latinLnBrk="0" hangingPunct="0">
              <a:lnSpc>
                <a:spcPct val="100000"/>
              </a:lnSpc>
              <a:spcBef>
                <a:spcPct val="0"/>
              </a:spcBef>
              <a:spcAft>
                <a:spcPct val="0"/>
              </a:spcAft>
              <a:buClrTx/>
              <a:buSzTx/>
              <a:buFont typeface="Wingdings" pitchFamily="2" charset="2"/>
              <a:buChar char="à"/>
              <a:tabLst/>
              <a:defRPr/>
            </a:pPr>
            <a:r>
              <a:rPr kumimoji="0" lang="en-GB" sz="1800" b="0" i="0" u="none" strike="noStrike" kern="1200" cap="none" spc="0" normalizeH="0" baseline="0" noProof="0" dirty="0">
                <a:ln>
                  <a:noFill/>
                </a:ln>
                <a:solidFill>
                  <a:srgbClr val="FF0000"/>
                </a:solidFill>
                <a:effectLst/>
                <a:uLnTx/>
                <a:uFillTx/>
                <a:latin typeface="Arial" charset="0"/>
                <a:ea typeface="+mn-ea"/>
                <a:cs typeface="+mn-cs"/>
                <a:sym typeface="Wingdings" pitchFamily="2" charset="2"/>
              </a:rPr>
              <a:t>10-20ps achievable and indeed achieved !</a:t>
            </a:r>
          </a:p>
        </p:txBody>
      </p:sp>
      <p:pic>
        <p:nvPicPr>
          <p:cNvPr id="10" name="Picture 9">
            <a:extLst>
              <a:ext uri="{FF2B5EF4-FFF2-40B4-BE49-F238E27FC236}">
                <a16:creationId xmlns:a16="http://schemas.microsoft.com/office/drawing/2014/main" id="{0B3B85AA-8E5E-2A4D-8B7A-F9F5479A29DC}"/>
              </a:ext>
            </a:extLst>
          </p:cNvPr>
          <p:cNvPicPr>
            <a:picLocks noChangeAspect="1"/>
          </p:cNvPicPr>
          <p:nvPr/>
        </p:nvPicPr>
        <p:blipFill>
          <a:blip r:embed="rId5"/>
          <a:stretch>
            <a:fillRect/>
          </a:stretch>
        </p:blipFill>
        <p:spPr>
          <a:xfrm>
            <a:off x="8291245" y="3894012"/>
            <a:ext cx="3749545" cy="2100402"/>
          </a:xfrm>
          <a:prstGeom prst="rect">
            <a:avLst/>
          </a:prstGeom>
        </p:spPr>
      </p:pic>
      <p:sp>
        <p:nvSpPr>
          <p:cNvPr id="11" name="TextBox 3">
            <a:extLst>
              <a:ext uri="{FF2B5EF4-FFF2-40B4-BE49-F238E27FC236}">
                <a16:creationId xmlns:a16="http://schemas.microsoft.com/office/drawing/2014/main" id="{DBCD6B14-3660-6244-8A49-3A2741C4E3A0}"/>
              </a:ext>
            </a:extLst>
          </p:cNvPr>
          <p:cNvSpPr txBox="1">
            <a:spLocks noChangeArrowheads="1"/>
          </p:cNvSpPr>
          <p:nvPr/>
        </p:nvSpPr>
        <p:spPr bwMode="auto">
          <a:xfrm>
            <a:off x="0" y="46038"/>
            <a:ext cx="12174581" cy="4873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2000" b="1">
                <a:solidFill>
                  <a:schemeClr val="tx1"/>
                </a:solidFill>
                <a:latin typeface="Arial" panose="020B0604020202020204" pitchFamily="34" charset="0"/>
                <a:ea typeface="ＭＳ Ｐゴシック" panose="020B0600070205080204" pitchFamily="34" charset="-128"/>
              </a:defRPr>
            </a:lvl1pPr>
            <a:lvl2pPr marL="742950" indent="-285750">
              <a:defRPr sz="2000" b="1">
                <a:solidFill>
                  <a:schemeClr val="tx1"/>
                </a:solidFill>
                <a:latin typeface="Arial" panose="020B0604020202020204" pitchFamily="34" charset="0"/>
                <a:ea typeface="ＭＳ Ｐゴシック" panose="020B0600070205080204" pitchFamily="34" charset="-128"/>
              </a:defRPr>
            </a:lvl2pPr>
            <a:lvl3pPr marL="1143000" indent="-228600">
              <a:defRPr sz="2000" b="1">
                <a:solidFill>
                  <a:schemeClr val="tx1"/>
                </a:solidFill>
                <a:latin typeface="Arial" panose="020B0604020202020204" pitchFamily="34" charset="0"/>
                <a:ea typeface="ＭＳ Ｐゴシック" panose="020B0600070205080204" pitchFamily="34" charset="-128"/>
              </a:defRPr>
            </a:lvl3pPr>
            <a:lvl4pPr marL="1600200" indent="-228600">
              <a:defRPr sz="2000" b="1">
                <a:solidFill>
                  <a:schemeClr val="tx1"/>
                </a:solidFill>
                <a:latin typeface="Arial" panose="020B0604020202020204" pitchFamily="34" charset="0"/>
                <a:ea typeface="ＭＳ Ｐゴシック" panose="020B0600070205080204" pitchFamily="34" charset="-128"/>
              </a:defRPr>
            </a:lvl4pPr>
            <a:lvl5pPr marL="2057400" indent="-228600">
              <a:defRPr sz="2000" b="1">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9pPr>
          </a:lstStyle>
          <a:p>
            <a:pPr marL="0" marR="0" lvl="0" indent="0" algn="ctr" defTabSz="914400" rtl="0" eaLnBrk="0" fontAlgn="base" latinLnBrk="0" hangingPunct="0">
              <a:lnSpc>
                <a:spcPct val="90000"/>
              </a:lnSpc>
              <a:spcBef>
                <a:spcPct val="30000"/>
              </a:spcBef>
              <a:spcAft>
                <a:spcPct val="0"/>
              </a:spcAft>
              <a:buClr>
                <a:srgbClr val="008000"/>
              </a:buClr>
              <a:buSzPct val="70000"/>
              <a:buFontTx/>
              <a:buNone/>
              <a:tabLst/>
              <a:defRPr/>
            </a:pPr>
            <a:r>
              <a:rPr kumimoji="0" lang="en-GB" altLang="en-US" sz="2800" b="1" i="0" u="none" strike="noStrike" kern="1200" cap="none" spc="0" normalizeH="0" baseline="0" noProof="0" dirty="0">
                <a:ln>
                  <a:noFill/>
                </a:ln>
                <a:solidFill>
                  <a:srgbClr val="FF0000"/>
                </a:solidFill>
                <a:effectLst/>
                <a:uLnTx/>
                <a:uFillTx/>
                <a:latin typeface="Arial" panose="020B0604020202020204" pitchFamily="34" charset="0"/>
                <a:ea typeface="ＭＳ Ｐゴシック" panose="020B0600070205080204" pitchFamily="34" charset="-128"/>
                <a:cs typeface="+mn-cs"/>
              </a:rPr>
              <a:t>3D trench sensor</a:t>
            </a:r>
          </a:p>
        </p:txBody>
      </p:sp>
    </p:spTree>
    <p:extLst>
      <p:ext uri="{BB962C8B-B14F-4D97-AF65-F5344CB8AC3E}">
        <p14:creationId xmlns:p14="http://schemas.microsoft.com/office/powerpoint/2010/main" val="4116695151"/>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B486BEEB-B404-6346-A01D-2603DBCE7001}"/>
              </a:ext>
            </a:extLst>
          </p:cNvPr>
          <p:cNvSpPr>
            <a:spLocks noGrp="1"/>
          </p:cNvSpPr>
          <p:nvPr>
            <p:ph type="dt" sz="half" idx="10"/>
          </p:nvPr>
        </p:nvSpPr>
        <p:spPr/>
        <p:txBody>
          <a:bodyPr/>
          <a:lstStyle/>
          <a:p>
            <a:pPr>
              <a:defRPr/>
            </a:pPr>
            <a:fld id="{A52BF309-6B9F-3741-9BDB-9CF9B53810AF}" type="datetime1">
              <a:rPr lang="en-US" smtClean="0"/>
              <a:t>6/13/25</a:t>
            </a:fld>
            <a:endParaRPr lang="en-US" dirty="0"/>
          </a:p>
        </p:txBody>
      </p:sp>
      <p:sp>
        <p:nvSpPr>
          <p:cNvPr id="3" name="Slide Number Placeholder 2">
            <a:extLst>
              <a:ext uri="{FF2B5EF4-FFF2-40B4-BE49-F238E27FC236}">
                <a16:creationId xmlns:a16="http://schemas.microsoft.com/office/drawing/2014/main" id="{6B8E791F-E97D-A44F-A44B-95242BC1F672}"/>
              </a:ext>
            </a:extLst>
          </p:cNvPr>
          <p:cNvSpPr>
            <a:spLocks noGrp="1"/>
          </p:cNvSpPr>
          <p:nvPr>
            <p:ph type="sldNum" sz="quarter" idx="11"/>
          </p:nvPr>
        </p:nvSpPr>
        <p:spPr/>
        <p:txBody>
          <a:bodyPr/>
          <a:lstStyle/>
          <a:p>
            <a:pPr>
              <a:defRPr/>
            </a:pPr>
            <a:fld id="{7139EE62-D25E-4D29-9274-D0BC29529B49}" type="slidenum">
              <a:rPr lang="en-US" smtClean="0"/>
              <a:pPr>
                <a:defRPr/>
              </a:pPr>
              <a:t>17</a:t>
            </a:fld>
            <a:endParaRPr lang="en-US" dirty="0"/>
          </a:p>
        </p:txBody>
      </p:sp>
      <p:pic>
        <p:nvPicPr>
          <p:cNvPr id="4" name="Picture 3">
            <a:extLst>
              <a:ext uri="{FF2B5EF4-FFF2-40B4-BE49-F238E27FC236}">
                <a16:creationId xmlns:a16="http://schemas.microsoft.com/office/drawing/2014/main" id="{3AE9A9B3-D2EB-7042-80A8-E0AC20336B94}"/>
              </a:ext>
            </a:extLst>
          </p:cNvPr>
          <p:cNvPicPr>
            <a:picLocks noChangeAspect="1"/>
          </p:cNvPicPr>
          <p:nvPr/>
        </p:nvPicPr>
        <p:blipFill>
          <a:blip r:embed="rId2"/>
          <a:stretch>
            <a:fillRect/>
          </a:stretch>
        </p:blipFill>
        <p:spPr>
          <a:xfrm>
            <a:off x="3489099" y="1435100"/>
            <a:ext cx="7974283" cy="1372480"/>
          </a:xfrm>
          <a:prstGeom prst="rect">
            <a:avLst/>
          </a:prstGeom>
        </p:spPr>
      </p:pic>
      <p:pic>
        <p:nvPicPr>
          <p:cNvPr id="5" name="Picture 4">
            <a:extLst>
              <a:ext uri="{FF2B5EF4-FFF2-40B4-BE49-F238E27FC236}">
                <a16:creationId xmlns:a16="http://schemas.microsoft.com/office/drawing/2014/main" id="{8A47BDE3-AB4D-8347-846E-F64BAAF93D5E}"/>
              </a:ext>
            </a:extLst>
          </p:cNvPr>
          <p:cNvPicPr>
            <a:picLocks noChangeAspect="1"/>
          </p:cNvPicPr>
          <p:nvPr/>
        </p:nvPicPr>
        <p:blipFill>
          <a:blip r:embed="rId3"/>
          <a:stretch>
            <a:fillRect/>
          </a:stretch>
        </p:blipFill>
        <p:spPr>
          <a:xfrm>
            <a:off x="3652499" y="3285827"/>
            <a:ext cx="7599778" cy="1669110"/>
          </a:xfrm>
          <a:prstGeom prst="rect">
            <a:avLst/>
          </a:prstGeom>
        </p:spPr>
      </p:pic>
      <p:sp>
        <p:nvSpPr>
          <p:cNvPr id="6" name="TextBox 3">
            <a:extLst>
              <a:ext uri="{FF2B5EF4-FFF2-40B4-BE49-F238E27FC236}">
                <a16:creationId xmlns:a16="http://schemas.microsoft.com/office/drawing/2014/main" id="{A6DBD1CD-C3BB-ED4A-927D-01A5EE947E6E}"/>
              </a:ext>
            </a:extLst>
          </p:cNvPr>
          <p:cNvSpPr txBox="1">
            <a:spLocks noChangeArrowheads="1"/>
          </p:cNvSpPr>
          <p:nvPr/>
        </p:nvSpPr>
        <p:spPr bwMode="auto">
          <a:xfrm>
            <a:off x="0" y="46038"/>
            <a:ext cx="12174581" cy="4873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2000" b="1">
                <a:solidFill>
                  <a:schemeClr val="tx1"/>
                </a:solidFill>
                <a:latin typeface="Arial" panose="020B0604020202020204" pitchFamily="34" charset="0"/>
                <a:ea typeface="ＭＳ Ｐゴシック" panose="020B0600070205080204" pitchFamily="34" charset="-128"/>
              </a:defRPr>
            </a:lvl1pPr>
            <a:lvl2pPr marL="742950" indent="-285750">
              <a:defRPr sz="2000" b="1">
                <a:solidFill>
                  <a:schemeClr val="tx1"/>
                </a:solidFill>
                <a:latin typeface="Arial" panose="020B0604020202020204" pitchFamily="34" charset="0"/>
                <a:ea typeface="ＭＳ Ｐゴシック" panose="020B0600070205080204" pitchFamily="34" charset="-128"/>
              </a:defRPr>
            </a:lvl2pPr>
            <a:lvl3pPr marL="1143000" indent="-228600">
              <a:defRPr sz="2000" b="1">
                <a:solidFill>
                  <a:schemeClr val="tx1"/>
                </a:solidFill>
                <a:latin typeface="Arial" panose="020B0604020202020204" pitchFamily="34" charset="0"/>
                <a:ea typeface="ＭＳ Ｐゴシック" panose="020B0600070205080204" pitchFamily="34" charset="-128"/>
              </a:defRPr>
            </a:lvl3pPr>
            <a:lvl4pPr marL="1600200" indent="-228600">
              <a:defRPr sz="2000" b="1">
                <a:solidFill>
                  <a:schemeClr val="tx1"/>
                </a:solidFill>
                <a:latin typeface="Arial" panose="020B0604020202020204" pitchFamily="34" charset="0"/>
                <a:ea typeface="ＭＳ Ｐゴシック" panose="020B0600070205080204" pitchFamily="34" charset="-128"/>
              </a:defRPr>
            </a:lvl4pPr>
            <a:lvl5pPr marL="2057400" indent="-228600">
              <a:defRPr sz="2000" b="1">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9pPr>
          </a:lstStyle>
          <a:p>
            <a:pPr marL="0" marR="0" lvl="0" indent="0" algn="ctr" defTabSz="914400" rtl="0" eaLnBrk="0" fontAlgn="base" latinLnBrk="0" hangingPunct="0">
              <a:lnSpc>
                <a:spcPct val="90000"/>
              </a:lnSpc>
              <a:spcBef>
                <a:spcPct val="30000"/>
              </a:spcBef>
              <a:spcAft>
                <a:spcPct val="0"/>
              </a:spcAft>
              <a:buClr>
                <a:srgbClr val="008000"/>
              </a:buClr>
              <a:buSzPct val="70000"/>
              <a:buFontTx/>
              <a:buNone/>
              <a:tabLst/>
              <a:defRPr/>
            </a:pPr>
            <a:r>
              <a:rPr kumimoji="0" lang="en-GB" altLang="en-US" sz="2800" b="1" i="0" u="none" strike="noStrike" kern="1200" cap="none" spc="0" normalizeH="0" baseline="0" noProof="0" dirty="0">
                <a:ln>
                  <a:noFill/>
                </a:ln>
                <a:solidFill>
                  <a:srgbClr val="FF0000"/>
                </a:solidFill>
                <a:effectLst/>
                <a:uLnTx/>
                <a:uFillTx/>
                <a:latin typeface="Arial" panose="020B0604020202020204" pitchFamily="34" charset="0"/>
                <a:ea typeface="ＭＳ Ｐゴシック" panose="020B0600070205080204" pitchFamily="34" charset="-128"/>
                <a:cs typeface="+mn-cs"/>
              </a:rPr>
              <a:t>Relating a single e-h pair to the Landau fluctuations</a:t>
            </a:r>
          </a:p>
        </p:txBody>
      </p:sp>
      <p:pic>
        <p:nvPicPr>
          <p:cNvPr id="7" name="Picture 6">
            <a:extLst>
              <a:ext uri="{FF2B5EF4-FFF2-40B4-BE49-F238E27FC236}">
                <a16:creationId xmlns:a16="http://schemas.microsoft.com/office/drawing/2014/main" id="{57A3EBCF-DF99-D148-BCB8-A67BB85ED775}"/>
              </a:ext>
            </a:extLst>
          </p:cNvPr>
          <p:cNvPicPr>
            <a:picLocks noChangeAspect="1"/>
          </p:cNvPicPr>
          <p:nvPr/>
        </p:nvPicPr>
        <p:blipFill rotWithShape="1">
          <a:blip r:embed="rId4"/>
          <a:srcRect t="9602"/>
          <a:stretch/>
        </p:blipFill>
        <p:spPr>
          <a:xfrm>
            <a:off x="217156" y="1435100"/>
            <a:ext cx="3027123" cy="4330123"/>
          </a:xfrm>
          <a:prstGeom prst="rect">
            <a:avLst/>
          </a:prstGeom>
        </p:spPr>
      </p:pic>
      <p:pic>
        <p:nvPicPr>
          <p:cNvPr id="8" name="Picture 7">
            <a:extLst>
              <a:ext uri="{FF2B5EF4-FFF2-40B4-BE49-F238E27FC236}">
                <a16:creationId xmlns:a16="http://schemas.microsoft.com/office/drawing/2014/main" id="{534A725E-818F-DE47-A42D-5EB3656BD774}"/>
              </a:ext>
            </a:extLst>
          </p:cNvPr>
          <p:cNvPicPr>
            <a:picLocks noChangeAspect="1"/>
          </p:cNvPicPr>
          <p:nvPr/>
        </p:nvPicPr>
        <p:blipFill>
          <a:blip r:embed="rId5"/>
          <a:stretch>
            <a:fillRect/>
          </a:stretch>
        </p:blipFill>
        <p:spPr>
          <a:xfrm>
            <a:off x="778648" y="1097607"/>
            <a:ext cx="1594090" cy="429867"/>
          </a:xfrm>
          <a:prstGeom prst="rect">
            <a:avLst/>
          </a:prstGeom>
        </p:spPr>
      </p:pic>
      <p:sp>
        <p:nvSpPr>
          <p:cNvPr id="9" name="Rectangle 8">
            <a:extLst>
              <a:ext uri="{FF2B5EF4-FFF2-40B4-BE49-F238E27FC236}">
                <a16:creationId xmlns:a16="http://schemas.microsoft.com/office/drawing/2014/main" id="{DB3079F7-0B4F-C04B-8E62-D867A6FA4AF2}"/>
              </a:ext>
            </a:extLst>
          </p:cNvPr>
          <p:cNvSpPr/>
          <p:nvPr/>
        </p:nvSpPr>
        <p:spPr>
          <a:xfrm>
            <a:off x="4202480" y="5626723"/>
            <a:ext cx="7720405" cy="276999"/>
          </a:xfrm>
          <a:prstGeom prst="rect">
            <a:avLst/>
          </a:prstGeom>
        </p:spPr>
        <p:txBody>
          <a:bodyPr wrap="square">
            <a:spAutoFit/>
          </a:bodyPr>
          <a:lstStyle/>
          <a:p>
            <a:pPr lvl="0">
              <a:spcAft>
                <a:spcPts val="0"/>
              </a:spcAft>
              <a:defRPr/>
            </a:pPr>
            <a:r>
              <a:rPr lang="en-US" sz="1200" dirty="0">
                <a:solidFill>
                  <a:srgbClr val="002060"/>
                </a:solidFill>
                <a:latin typeface="Times" pitchFamily="2" charset="0"/>
                <a:ea typeface="Times New Roman" panose="02020603050405020304" pitchFamily="18" charset="0"/>
              </a:rPr>
              <a:t>W. </a:t>
            </a:r>
            <a:r>
              <a:rPr lang="en-US" sz="1200" dirty="0" err="1">
                <a:solidFill>
                  <a:srgbClr val="002060"/>
                </a:solidFill>
                <a:latin typeface="Times" pitchFamily="2" charset="0"/>
                <a:ea typeface="Times New Roman" panose="02020603050405020304" pitchFamily="18" charset="0"/>
              </a:rPr>
              <a:t>Riegler</a:t>
            </a:r>
            <a:r>
              <a:rPr lang="en-US" sz="1200" dirty="0">
                <a:solidFill>
                  <a:srgbClr val="009D00">
                    <a:lumMod val="50000"/>
                  </a:srgbClr>
                </a:solidFill>
                <a:latin typeface="Times" pitchFamily="2" charset="0"/>
                <a:ea typeface="Times New Roman" panose="02020603050405020304" pitchFamily="18" charset="0"/>
              </a:rPr>
              <a:t>, </a:t>
            </a:r>
            <a:r>
              <a:rPr lang="en-US" sz="1200" dirty="0">
                <a:solidFill>
                  <a:srgbClr val="009D00">
                    <a:lumMod val="50000"/>
                  </a:srgbClr>
                </a:solidFill>
                <a:latin typeface="Times New Roman" panose="02020603050405020304" pitchFamily="18" charset="0"/>
                <a:cs typeface="Times New Roman" panose="02020603050405020304" pitchFamily="18" charset="0"/>
              </a:rPr>
              <a:t>Time resolution limits in silicon sensors from Landau fluctuations and electronics noise, </a:t>
            </a:r>
            <a:r>
              <a:rPr lang="en-US" sz="1200" dirty="0">
                <a:solidFill>
                  <a:srgbClr val="002060"/>
                </a:solidFill>
              </a:rPr>
              <a:t>arXiv:2504.02570</a:t>
            </a:r>
            <a:endParaRPr lang="en-US" sz="1200" dirty="0">
              <a:solidFill>
                <a:srgbClr val="002060"/>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680078124"/>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B486BEEB-B404-6346-A01D-2603DBCE7001}"/>
              </a:ext>
            </a:extLst>
          </p:cNvPr>
          <p:cNvSpPr>
            <a:spLocks noGrp="1"/>
          </p:cNvSpPr>
          <p:nvPr>
            <p:ph type="dt" sz="half" idx="10"/>
          </p:nvPr>
        </p:nvSpPr>
        <p:spPr/>
        <p:txBody>
          <a:bodyPr/>
          <a:lstStyle/>
          <a:p>
            <a:pPr>
              <a:defRPr/>
            </a:pPr>
            <a:fld id="{A52BF309-6B9F-3741-9BDB-9CF9B53810AF}" type="datetime1">
              <a:rPr lang="en-US" smtClean="0"/>
              <a:t>6/13/25</a:t>
            </a:fld>
            <a:endParaRPr lang="en-US" dirty="0"/>
          </a:p>
        </p:txBody>
      </p:sp>
      <p:sp>
        <p:nvSpPr>
          <p:cNvPr id="3" name="Slide Number Placeholder 2">
            <a:extLst>
              <a:ext uri="{FF2B5EF4-FFF2-40B4-BE49-F238E27FC236}">
                <a16:creationId xmlns:a16="http://schemas.microsoft.com/office/drawing/2014/main" id="{6B8E791F-E97D-A44F-A44B-95242BC1F672}"/>
              </a:ext>
            </a:extLst>
          </p:cNvPr>
          <p:cNvSpPr>
            <a:spLocks noGrp="1"/>
          </p:cNvSpPr>
          <p:nvPr>
            <p:ph type="sldNum" sz="quarter" idx="11"/>
          </p:nvPr>
        </p:nvSpPr>
        <p:spPr/>
        <p:txBody>
          <a:bodyPr/>
          <a:lstStyle/>
          <a:p>
            <a:pPr>
              <a:defRPr/>
            </a:pPr>
            <a:fld id="{7139EE62-D25E-4D29-9274-D0BC29529B49}" type="slidenum">
              <a:rPr lang="en-US" smtClean="0"/>
              <a:pPr>
                <a:defRPr/>
              </a:pPr>
              <a:t>18</a:t>
            </a:fld>
            <a:endParaRPr lang="en-US" dirty="0"/>
          </a:p>
        </p:txBody>
      </p:sp>
      <p:pic>
        <p:nvPicPr>
          <p:cNvPr id="4" name="Picture 3">
            <a:extLst>
              <a:ext uri="{FF2B5EF4-FFF2-40B4-BE49-F238E27FC236}">
                <a16:creationId xmlns:a16="http://schemas.microsoft.com/office/drawing/2014/main" id="{8A974A00-9FE8-C04D-AB68-E1A9C69ACCCF}"/>
              </a:ext>
            </a:extLst>
          </p:cNvPr>
          <p:cNvPicPr>
            <a:picLocks noChangeAspect="1"/>
          </p:cNvPicPr>
          <p:nvPr/>
        </p:nvPicPr>
        <p:blipFill>
          <a:blip r:embed="rId2"/>
          <a:stretch>
            <a:fillRect/>
          </a:stretch>
        </p:blipFill>
        <p:spPr>
          <a:xfrm>
            <a:off x="3536664" y="894407"/>
            <a:ext cx="5715541" cy="3717503"/>
          </a:xfrm>
          <a:prstGeom prst="rect">
            <a:avLst/>
          </a:prstGeom>
        </p:spPr>
      </p:pic>
      <p:pic>
        <p:nvPicPr>
          <p:cNvPr id="5" name="Picture 4">
            <a:extLst>
              <a:ext uri="{FF2B5EF4-FFF2-40B4-BE49-F238E27FC236}">
                <a16:creationId xmlns:a16="http://schemas.microsoft.com/office/drawing/2014/main" id="{0AB76D2F-8280-804D-B6EE-4DDB49B02A94}"/>
              </a:ext>
            </a:extLst>
          </p:cNvPr>
          <p:cNvPicPr>
            <a:picLocks noChangeAspect="1"/>
          </p:cNvPicPr>
          <p:nvPr/>
        </p:nvPicPr>
        <p:blipFill>
          <a:blip r:embed="rId3"/>
          <a:stretch>
            <a:fillRect/>
          </a:stretch>
        </p:blipFill>
        <p:spPr>
          <a:xfrm>
            <a:off x="1997093" y="4840538"/>
            <a:ext cx="8606652" cy="1890246"/>
          </a:xfrm>
          <a:prstGeom prst="rect">
            <a:avLst/>
          </a:prstGeom>
        </p:spPr>
      </p:pic>
      <p:sp>
        <p:nvSpPr>
          <p:cNvPr id="6" name="TextBox 3">
            <a:extLst>
              <a:ext uri="{FF2B5EF4-FFF2-40B4-BE49-F238E27FC236}">
                <a16:creationId xmlns:a16="http://schemas.microsoft.com/office/drawing/2014/main" id="{6E4450CC-70FA-8E4A-954F-4604C7B85E6B}"/>
              </a:ext>
            </a:extLst>
          </p:cNvPr>
          <p:cNvSpPr txBox="1">
            <a:spLocks noChangeArrowheads="1"/>
          </p:cNvSpPr>
          <p:nvPr/>
        </p:nvSpPr>
        <p:spPr bwMode="auto">
          <a:xfrm>
            <a:off x="0" y="46038"/>
            <a:ext cx="12174581" cy="4873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2000" b="1">
                <a:solidFill>
                  <a:schemeClr val="tx1"/>
                </a:solidFill>
                <a:latin typeface="Arial" panose="020B0604020202020204" pitchFamily="34" charset="0"/>
                <a:ea typeface="ＭＳ Ｐゴシック" panose="020B0600070205080204" pitchFamily="34" charset="-128"/>
              </a:defRPr>
            </a:lvl1pPr>
            <a:lvl2pPr marL="742950" indent="-285750">
              <a:defRPr sz="2000" b="1">
                <a:solidFill>
                  <a:schemeClr val="tx1"/>
                </a:solidFill>
                <a:latin typeface="Arial" panose="020B0604020202020204" pitchFamily="34" charset="0"/>
                <a:ea typeface="ＭＳ Ｐゴシック" panose="020B0600070205080204" pitchFamily="34" charset="-128"/>
              </a:defRPr>
            </a:lvl2pPr>
            <a:lvl3pPr marL="1143000" indent="-228600">
              <a:defRPr sz="2000" b="1">
                <a:solidFill>
                  <a:schemeClr val="tx1"/>
                </a:solidFill>
                <a:latin typeface="Arial" panose="020B0604020202020204" pitchFamily="34" charset="0"/>
                <a:ea typeface="ＭＳ Ｐゴシック" panose="020B0600070205080204" pitchFamily="34" charset="-128"/>
              </a:defRPr>
            </a:lvl3pPr>
            <a:lvl4pPr marL="1600200" indent="-228600">
              <a:defRPr sz="2000" b="1">
                <a:solidFill>
                  <a:schemeClr val="tx1"/>
                </a:solidFill>
                <a:latin typeface="Arial" panose="020B0604020202020204" pitchFamily="34" charset="0"/>
                <a:ea typeface="ＭＳ Ｐゴシック" panose="020B0600070205080204" pitchFamily="34" charset="-128"/>
              </a:defRPr>
            </a:lvl4pPr>
            <a:lvl5pPr marL="2057400" indent="-228600">
              <a:defRPr sz="2000" b="1">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9pPr>
          </a:lstStyle>
          <a:p>
            <a:pPr marL="0" marR="0" lvl="0" indent="0" algn="ctr" defTabSz="914400" rtl="0" eaLnBrk="0" fontAlgn="base" latinLnBrk="0" hangingPunct="0">
              <a:lnSpc>
                <a:spcPct val="90000"/>
              </a:lnSpc>
              <a:spcBef>
                <a:spcPct val="30000"/>
              </a:spcBef>
              <a:spcAft>
                <a:spcPct val="0"/>
              </a:spcAft>
              <a:buClr>
                <a:srgbClr val="008000"/>
              </a:buClr>
              <a:buSzPct val="70000"/>
              <a:buFontTx/>
              <a:buNone/>
              <a:tabLst/>
              <a:defRPr/>
            </a:pPr>
            <a:r>
              <a:rPr kumimoji="0" lang="en-GB" altLang="en-US" sz="2800" b="1" i="0" u="none" strike="noStrike" kern="1200" cap="none" spc="0" normalizeH="0" baseline="0" noProof="0" dirty="0">
                <a:ln>
                  <a:noFill/>
                </a:ln>
                <a:solidFill>
                  <a:srgbClr val="FF0000"/>
                </a:solidFill>
                <a:effectLst/>
                <a:uLnTx/>
                <a:uFillTx/>
                <a:latin typeface="Arial" panose="020B0604020202020204" pitchFamily="34" charset="0"/>
                <a:ea typeface="ＭＳ Ｐゴシック" panose="020B0600070205080204" pitchFamily="34" charset="-128"/>
                <a:cs typeface="+mn-cs"/>
              </a:rPr>
              <a:t>Relating a single e-h pair to the Landau fluctuations</a:t>
            </a:r>
          </a:p>
        </p:txBody>
      </p:sp>
      <p:pic>
        <p:nvPicPr>
          <p:cNvPr id="9" name="Picture 8">
            <a:extLst>
              <a:ext uri="{FF2B5EF4-FFF2-40B4-BE49-F238E27FC236}">
                <a16:creationId xmlns:a16="http://schemas.microsoft.com/office/drawing/2014/main" id="{9155A94D-D495-BF46-8EEA-0D4A6702D370}"/>
              </a:ext>
            </a:extLst>
          </p:cNvPr>
          <p:cNvPicPr>
            <a:picLocks noChangeAspect="1"/>
          </p:cNvPicPr>
          <p:nvPr/>
        </p:nvPicPr>
        <p:blipFill rotWithShape="1">
          <a:blip r:embed="rId4"/>
          <a:srcRect t="9602"/>
          <a:stretch/>
        </p:blipFill>
        <p:spPr>
          <a:xfrm>
            <a:off x="242556" y="1231900"/>
            <a:ext cx="3027123" cy="4330123"/>
          </a:xfrm>
          <a:prstGeom prst="rect">
            <a:avLst/>
          </a:prstGeom>
        </p:spPr>
      </p:pic>
      <p:pic>
        <p:nvPicPr>
          <p:cNvPr id="7" name="Picture 6">
            <a:extLst>
              <a:ext uri="{FF2B5EF4-FFF2-40B4-BE49-F238E27FC236}">
                <a16:creationId xmlns:a16="http://schemas.microsoft.com/office/drawing/2014/main" id="{214FAB3E-4A2F-FF4E-9171-2E55F182501E}"/>
              </a:ext>
            </a:extLst>
          </p:cNvPr>
          <p:cNvPicPr>
            <a:picLocks noChangeAspect="1"/>
          </p:cNvPicPr>
          <p:nvPr/>
        </p:nvPicPr>
        <p:blipFill>
          <a:blip r:embed="rId5"/>
          <a:stretch>
            <a:fillRect/>
          </a:stretch>
        </p:blipFill>
        <p:spPr>
          <a:xfrm>
            <a:off x="612993" y="762028"/>
            <a:ext cx="2025213" cy="546125"/>
          </a:xfrm>
          <a:prstGeom prst="rect">
            <a:avLst/>
          </a:prstGeom>
        </p:spPr>
      </p:pic>
      <p:pic>
        <p:nvPicPr>
          <p:cNvPr id="11" name="Picture 10">
            <a:extLst>
              <a:ext uri="{FF2B5EF4-FFF2-40B4-BE49-F238E27FC236}">
                <a16:creationId xmlns:a16="http://schemas.microsoft.com/office/drawing/2014/main" id="{A505CE3D-E91C-934D-98EC-33F60C5B0C85}"/>
              </a:ext>
            </a:extLst>
          </p:cNvPr>
          <p:cNvPicPr>
            <a:picLocks noChangeAspect="1"/>
          </p:cNvPicPr>
          <p:nvPr/>
        </p:nvPicPr>
        <p:blipFill rotWithShape="1">
          <a:blip r:embed="rId6"/>
          <a:srcRect l="57786" t="22908" b="32718"/>
          <a:stretch/>
        </p:blipFill>
        <p:spPr>
          <a:xfrm>
            <a:off x="9252205" y="1547071"/>
            <a:ext cx="2703080" cy="1754929"/>
          </a:xfrm>
          <a:prstGeom prst="rect">
            <a:avLst/>
          </a:prstGeom>
        </p:spPr>
      </p:pic>
      <p:pic>
        <p:nvPicPr>
          <p:cNvPr id="13" name="Picture 12">
            <a:extLst>
              <a:ext uri="{FF2B5EF4-FFF2-40B4-BE49-F238E27FC236}">
                <a16:creationId xmlns:a16="http://schemas.microsoft.com/office/drawing/2014/main" id="{9E321BF8-A513-7341-85E5-C64548BD598E}"/>
              </a:ext>
            </a:extLst>
          </p:cNvPr>
          <p:cNvPicPr>
            <a:picLocks noChangeAspect="1"/>
          </p:cNvPicPr>
          <p:nvPr/>
        </p:nvPicPr>
        <p:blipFill>
          <a:blip r:embed="rId7"/>
          <a:stretch>
            <a:fillRect/>
          </a:stretch>
        </p:blipFill>
        <p:spPr>
          <a:xfrm>
            <a:off x="9447722" y="3930380"/>
            <a:ext cx="2049257" cy="302082"/>
          </a:xfrm>
          <a:prstGeom prst="rect">
            <a:avLst/>
          </a:prstGeom>
        </p:spPr>
      </p:pic>
      <p:sp>
        <p:nvSpPr>
          <p:cNvPr id="14" name="TextBox 13">
            <a:extLst>
              <a:ext uri="{FF2B5EF4-FFF2-40B4-BE49-F238E27FC236}">
                <a16:creationId xmlns:a16="http://schemas.microsoft.com/office/drawing/2014/main" id="{2C91B957-B914-ED44-989E-CEFE7FD429DB}"/>
              </a:ext>
            </a:extLst>
          </p:cNvPr>
          <p:cNvSpPr txBox="1"/>
          <p:nvPr/>
        </p:nvSpPr>
        <p:spPr>
          <a:xfrm>
            <a:off x="9409855" y="3646542"/>
            <a:ext cx="1327608" cy="307777"/>
          </a:xfrm>
          <a:prstGeom prst="rect">
            <a:avLst/>
          </a:prstGeom>
          <a:noFill/>
        </p:spPr>
        <p:txBody>
          <a:bodyPr wrap="none" rtlCol="0">
            <a:spAutoFit/>
          </a:bodyPr>
          <a:lstStyle/>
          <a:p>
            <a:r>
              <a:rPr lang="en-GB" sz="1400" dirty="0">
                <a:solidFill>
                  <a:srgbClr val="002060"/>
                </a:solidFill>
              </a:rPr>
              <a:t>Landau theory</a:t>
            </a:r>
          </a:p>
        </p:txBody>
      </p:sp>
    </p:spTree>
    <p:extLst>
      <p:ext uri="{BB962C8B-B14F-4D97-AF65-F5344CB8AC3E}">
        <p14:creationId xmlns:p14="http://schemas.microsoft.com/office/powerpoint/2010/main" val="133689323"/>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B486BEEB-B404-6346-A01D-2603DBCE7001}"/>
              </a:ext>
            </a:extLst>
          </p:cNvPr>
          <p:cNvSpPr>
            <a:spLocks noGrp="1"/>
          </p:cNvSpPr>
          <p:nvPr>
            <p:ph type="dt" sz="half" idx="10"/>
          </p:nvPr>
        </p:nvSpPr>
        <p:spPr/>
        <p:txBody>
          <a:bodyPr/>
          <a:lstStyle/>
          <a:p>
            <a:pPr>
              <a:defRPr/>
            </a:pPr>
            <a:fld id="{A52BF309-6B9F-3741-9BDB-9CF9B53810AF}" type="datetime1">
              <a:rPr lang="en-US" smtClean="0"/>
              <a:t>6/13/25</a:t>
            </a:fld>
            <a:endParaRPr lang="en-US" dirty="0"/>
          </a:p>
        </p:txBody>
      </p:sp>
      <p:sp>
        <p:nvSpPr>
          <p:cNvPr id="3" name="Slide Number Placeholder 2">
            <a:extLst>
              <a:ext uri="{FF2B5EF4-FFF2-40B4-BE49-F238E27FC236}">
                <a16:creationId xmlns:a16="http://schemas.microsoft.com/office/drawing/2014/main" id="{6B8E791F-E97D-A44F-A44B-95242BC1F672}"/>
              </a:ext>
            </a:extLst>
          </p:cNvPr>
          <p:cNvSpPr>
            <a:spLocks noGrp="1"/>
          </p:cNvSpPr>
          <p:nvPr>
            <p:ph type="sldNum" sz="quarter" idx="11"/>
          </p:nvPr>
        </p:nvSpPr>
        <p:spPr/>
        <p:txBody>
          <a:bodyPr/>
          <a:lstStyle/>
          <a:p>
            <a:pPr>
              <a:defRPr/>
            </a:pPr>
            <a:fld id="{7139EE62-D25E-4D29-9274-D0BC29529B49}" type="slidenum">
              <a:rPr lang="en-US" smtClean="0"/>
              <a:pPr>
                <a:defRPr/>
              </a:pPr>
              <a:t>19</a:t>
            </a:fld>
            <a:endParaRPr lang="en-US" dirty="0"/>
          </a:p>
        </p:txBody>
      </p:sp>
      <p:pic>
        <p:nvPicPr>
          <p:cNvPr id="4" name="Picture 3">
            <a:extLst>
              <a:ext uri="{FF2B5EF4-FFF2-40B4-BE49-F238E27FC236}">
                <a16:creationId xmlns:a16="http://schemas.microsoft.com/office/drawing/2014/main" id="{8A974A00-9FE8-C04D-AB68-E1A9C69ACCCF}"/>
              </a:ext>
            </a:extLst>
          </p:cNvPr>
          <p:cNvPicPr>
            <a:picLocks noChangeAspect="1"/>
          </p:cNvPicPr>
          <p:nvPr/>
        </p:nvPicPr>
        <p:blipFill>
          <a:blip r:embed="rId2"/>
          <a:stretch>
            <a:fillRect/>
          </a:stretch>
        </p:blipFill>
        <p:spPr>
          <a:xfrm>
            <a:off x="3536664" y="894407"/>
            <a:ext cx="6427143" cy="4180343"/>
          </a:xfrm>
          <a:prstGeom prst="rect">
            <a:avLst/>
          </a:prstGeom>
        </p:spPr>
      </p:pic>
      <p:sp>
        <p:nvSpPr>
          <p:cNvPr id="6" name="TextBox 3">
            <a:extLst>
              <a:ext uri="{FF2B5EF4-FFF2-40B4-BE49-F238E27FC236}">
                <a16:creationId xmlns:a16="http://schemas.microsoft.com/office/drawing/2014/main" id="{6E4450CC-70FA-8E4A-954F-4604C7B85E6B}"/>
              </a:ext>
            </a:extLst>
          </p:cNvPr>
          <p:cNvSpPr txBox="1">
            <a:spLocks noChangeArrowheads="1"/>
          </p:cNvSpPr>
          <p:nvPr/>
        </p:nvSpPr>
        <p:spPr bwMode="auto">
          <a:xfrm>
            <a:off x="0" y="46038"/>
            <a:ext cx="12174581" cy="4873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2000" b="1">
                <a:solidFill>
                  <a:schemeClr val="tx1"/>
                </a:solidFill>
                <a:latin typeface="Arial" panose="020B0604020202020204" pitchFamily="34" charset="0"/>
                <a:ea typeface="ＭＳ Ｐゴシック" panose="020B0600070205080204" pitchFamily="34" charset="-128"/>
              </a:defRPr>
            </a:lvl1pPr>
            <a:lvl2pPr marL="742950" indent="-285750">
              <a:defRPr sz="2000" b="1">
                <a:solidFill>
                  <a:schemeClr val="tx1"/>
                </a:solidFill>
                <a:latin typeface="Arial" panose="020B0604020202020204" pitchFamily="34" charset="0"/>
                <a:ea typeface="ＭＳ Ｐゴシック" panose="020B0600070205080204" pitchFamily="34" charset="-128"/>
              </a:defRPr>
            </a:lvl2pPr>
            <a:lvl3pPr marL="1143000" indent="-228600">
              <a:defRPr sz="2000" b="1">
                <a:solidFill>
                  <a:schemeClr val="tx1"/>
                </a:solidFill>
                <a:latin typeface="Arial" panose="020B0604020202020204" pitchFamily="34" charset="0"/>
                <a:ea typeface="ＭＳ Ｐゴシック" panose="020B0600070205080204" pitchFamily="34" charset="-128"/>
              </a:defRPr>
            </a:lvl3pPr>
            <a:lvl4pPr marL="1600200" indent="-228600">
              <a:defRPr sz="2000" b="1">
                <a:solidFill>
                  <a:schemeClr val="tx1"/>
                </a:solidFill>
                <a:latin typeface="Arial" panose="020B0604020202020204" pitchFamily="34" charset="0"/>
                <a:ea typeface="ＭＳ Ｐゴシック" panose="020B0600070205080204" pitchFamily="34" charset="-128"/>
              </a:defRPr>
            </a:lvl4pPr>
            <a:lvl5pPr marL="2057400" indent="-228600">
              <a:defRPr sz="2000" b="1">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9pPr>
          </a:lstStyle>
          <a:p>
            <a:pPr marL="0" marR="0" lvl="0" indent="0" algn="ctr" defTabSz="914400" rtl="0" eaLnBrk="0" fontAlgn="base" latinLnBrk="0" hangingPunct="0">
              <a:lnSpc>
                <a:spcPct val="90000"/>
              </a:lnSpc>
              <a:spcBef>
                <a:spcPct val="30000"/>
              </a:spcBef>
              <a:spcAft>
                <a:spcPct val="0"/>
              </a:spcAft>
              <a:buClr>
                <a:srgbClr val="008000"/>
              </a:buClr>
              <a:buSzPct val="70000"/>
              <a:buFontTx/>
              <a:buNone/>
              <a:tabLst/>
              <a:defRPr/>
            </a:pPr>
            <a:r>
              <a:rPr kumimoji="0" lang="en-GB" altLang="en-US" sz="2800" b="1" i="0" u="none" strike="noStrike" kern="1200" cap="none" spc="0" normalizeH="0" baseline="0" noProof="0" dirty="0">
                <a:ln>
                  <a:noFill/>
                </a:ln>
                <a:solidFill>
                  <a:srgbClr val="FF0000"/>
                </a:solidFill>
                <a:effectLst/>
                <a:uLnTx/>
                <a:uFillTx/>
                <a:latin typeface="Arial" panose="020B0604020202020204" pitchFamily="34" charset="0"/>
                <a:ea typeface="ＭＳ Ｐゴシック" panose="020B0600070205080204" pitchFamily="34" charset="-128"/>
                <a:cs typeface="+mn-cs"/>
              </a:rPr>
              <a:t>Relating a single e-h pair to the Landau fluctuations</a:t>
            </a:r>
          </a:p>
        </p:txBody>
      </p:sp>
      <p:pic>
        <p:nvPicPr>
          <p:cNvPr id="9" name="Picture 8">
            <a:extLst>
              <a:ext uri="{FF2B5EF4-FFF2-40B4-BE49-F238E27FC236}">
                <a16:creationId xmlns:a16="http://schemas.microsoft.com/office/drawing/2014/main" id="{9155A94D-D495-BF46-8EEA-0D4A6702D370}"/>
              </a:ext>
            </a:extLst>
          </p:cNvPr>
          <p:cNvPicPr>
            <a:picLocks noChangeAspect="1"/>
          </p:cNvPicPr>
          <p:nvPr/>
        </p:nvPicPr>
        <p:blipFill rotWithShape="1">
          <a:blip r:embed="rId3"/>
          <a:srcRect t="9602"/>
          <a:stretch/>
        </p:blipFill>
        <p:spPr>
          <a:xfrm>
            <a:off x="242556" y="1231900"/>
            <a:ext cx="3027123" cy="4330123"/>
          </a:xfrm>
          <a:prstGeom prst="rect">
            <a:avLst/>
          </a:prstGeom>
        </p:spPr>
      </p:pic>
      <p:pic>
        <p:nvPicPr>
          <p:cNvPr id="7" name="Picture 6">
            <a:extLst>
              <a:ext uri="{FF2B5EF4-FFF2-40B4-BE49-F238E27FC236}">
                <a16:creationId xmlns:a16="http://schemas.microsoft.com/office/drawing/2014/main" id="{214FAB3E-4A2F-FF4E-9171-2E55F182501E}"/>
              </a:ext>
            </a:extLst>
          </p:cNvPr>
          <p:cNvPicPr>
            <a:picLocks noChangeAspect="1"/>
          </p:cNvPicPr>
          <p:nvPr/>
        </p:nvPicPr>
        <p:blipFill>
          <a:blip r:embed="rId4"/>
          <a:stretch>
            <a:fillRect/>
          </a:stretch>
        </p:blipFill>
        <p:spPr>
          <a:xfrm>
            <a:off x="612993" y="762028"/>
            <a:ext cx="2025213" cy="546125"/>
          </a:xfrm>
          <a:prstGeom prst="rect">
            <a:avLst/>
          </a:prstGeom>
        </p:spPr>
      </p:pic>
      <p:pic>
        <p:nvPicPr>
          <p:cNvPr id="12" name="Picture 11">
            <a:extLst>
              <a:ext uri="{FF2B5EF4-FFF2-40B4-BE49-F238E27FC236}">
                <a16:creationId xmlns:a16="http://schemas.microsoft.com/office/drawing/2014/main" id="{94D828DF-3316-C64C-8E48-DF8AAC56DA2F}"/>
              </a:ext>
            </a:extLst>
          </p:cNvPr>
          <p:cNvPicPr>
            <a:picLocks noChangeAspect="1"/>
          </p:cNvPicPr>
          <p:nvPr/>
        </p:nvPicPr>
        <p:blipFill rotWithShape="1">
          <a:blip r:embed="rId5"/>
          <a:srcRect l="35094" t="32122" r="-4635"/>
          <a:stretch/>
        </p:blipFill>
        <p:spPr>
          <a:xfrm>
            <a:off x="3729212" y="5744312"/>
            <a:ext cx="5599024" cy="813242"/>
          </a:xfrm>
          <a:prstGeom prst="rect">
            <a:avLst/>
          </a:prstGeom>
        </p:spPr>
      </p:pic>
      <p:pic>
        <p:nvPicPr>
          <p:cNvPr id="15" name="Picture 14">
            <a:extLst>
              <a:ext uri="{FF2B5EF4-FFF2-40B4-BE49-F238E27FC236}">
                <a16:creationId xmlns:a16="http://schemas.microsoft.com/office/drawing/2014/main" id="{76205DDE-A01F-2441-AAD8-37368AD59DC2}"/>
              </a:ext>
            </a:extLst>
          </p:cNvPr>
          <p:cNvPicPr>
            <a:picLocks noChangeAspect="1"/>
          </p:cNvPicPr>
          <p:nvPr/>
        </p:nvPicPr>
        <p:blipFill rotWithShape="1">
          <a:blip r:embed="rId5"/>
          <a:srcRect l="22045" r="59428" b="67376"/>
          <a:stretch/>
        </p:blipFill>
        <p:spPr>
          <a:xfrm>
            <a:off x="5789478" y="5074750"/>
            <a:ext cx="1478492" cy="387421"/>
          </a:xfrm>
          <a:prstGeom prst="rect">
            <a:avLst/>
          </a:prstGeom>
        </p:spPr>
      </p:pic>
      <p:sp>
        <p:nvSpPr>
          <p:cNvPr id="16" name="TextBox 15">
            <a:extLst>
              <a:ext uri="{FF2B5EF4-FFF2-40B4-BE49-F238E27FC236}">
                <a16:creationId xmlns:a16="http://schemas.microsoft.com/office/drawing/2014/main" id="{FC8A55B6-A4DA-8641-9DB0-08E6DD1551D5}"/>
              </a:ext>
            </a:extLst>
          </p:cNvPr>
          <p:cNvSpPr txBox="1"/>
          <p:nvPr/>
        </p:nvSpPr>
        <p:spPr>
          <a:xfrm>
            <a:off x="4556235" y="5058720"/>
            <a:ext cx="1197764" cy="369332"/>
          </a:xfrm>
          <a:prstGeom prst="rect">
            <a:avLst/>
          </a:prstGeom>
          <a:noFill/>
        </p:spPr>
        <p:txBody>
          <a:bodyPr wrap="none" rtlCol="0">
            <a:spAutoFit/>
          </a:bodyPr>
          <a:lstStyle/>
          <a:p>
            <a:r>
              <a:rPr lang="en-GB" dirty="0"/>
              <a:t>Assuming</a:t>
            </a:r>
          </a:p>
        </p:txBody>
      </p:sp>
    </p:spTree>
    <p:extLst>
      <p:ext uri="{BB962C8B-B14F-4D97-AF65-F5344CB8AC3E}">
        <p14:creationId xmlns:p14="http://schemas.microsoft.com/office/powerpoint/2010/main" val="2054950425"/>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A736DC28-94E5-C345-B057-86E14C6F56C3}"/>
              </a:ext>
            </a:extLst>
          </p:cNvPr>
          <p:cNvSpPr>
            <a:spLocks noGrp="1"/>
          </p:cNvSpPr>
          <p:nvPr>
            <p:ph type="dt" sz="half" idx="10"/>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fld id="{A52BF309-6B9F-3741-9BDB-9CF9B53810AF}" type="datetime1">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l" defTabSz="914400" rtl="0" eaLnBrk="0" fontAlgn="base" latinLnBrk="0" hangingPunct="0">
                <a:lnSpc>
                  <a:spcPct val="100000"/>
                </a:lnSpc>
                <a:spcBef>
                  <a:spcPct val="0"/>
                </a:spcBef>
                <a:spcAft>
                  <a:spcPct val="0"/>
                </a:spcAft>
                <a:buClrTx/>
                <a:buSzTx/>
                <a:buFontTx/>
                <a:buNone/>
                <a:tabLst/>
                <a:defRPr/>
              </a:pPr>
              <a:t>6/13/25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3" name="Slide Number Placeholder 2">
            <a:extLst>
              <a:ext uri="{FF2B5EF4-FFF2-40B4-BE49-F238E27FC236}">
                <a16:creationId xmlns:a16="http://schemas.microsoft.com/office/drawing/2014/main" id="{2239E876-4EAB-BB48-8242-171BF35F72D5}"/>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20</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pic>
        <p:nvPicPr>
          <p:cNvPr id="4" name="Picture 3">
            <a:extLst>
              <a:ext uri="{FF2B5EF4-FFF2-40B4-BE49-F238E27FC236}">
                <a16:creationId xmlns:a16="http://schemas.microsoft.com/office/drawing/2014/main" id="{B5ACB310-DE74-6C42-81F2-8AC78316BAB6}"/>
              </a:ext>
            </a:extLst>
          </p:cNvPr>
          <p:cNvPicPr>
            <a:picLocks noChangeAspect="1"/>
          </p:cNvPicPr>
          <p:nvPr/>
        </p:nvPicPr>
        <p:blipFill>
          <a:blip r:embed="rId2"/>
          <a:stretch>
            <a:fillRect/>
          </a:stretch>
        </p:blipFill>
        <p:spPr>
          <a:xfrm>
            <a:off x="982607" y="863468"/>
            <a:ext cx="8098746" cy="5446567"/>
          </a:xfrm>
          <a:prstGeom prst="rect">
            <a:avLst/>
          </a:prstGeom>
        </p:spPr>
      </p:pic>
      <p:sp>
        <p:nvSpPr>
          <p:cNvPr id="5" name="TextBox 7">
            <a:extLst>
              <a:ext uri="{FF2B5EF4-FFF2-40B4-BE49-F238E27FC236}">
                <a16:creationId xmlns:a16="http://schemas.microsoft.com/office/drawing/2014/main" id="{286AACE8-3576-9946-A357-E22B63020A16}"/>
              </a:ext>
            </a:extLst>
          </p:cNvPr>
          <p:cNvSpPr txBox="1">
            <a:spLocks noChangeArrowheads="1"/>
          </p:cNvSpPr>
          <p:nvPr/>
        </p:nvSpPr>
        <p:spPr bwMode="auto">
          <a:xfrm>
            <a:off x="1371156" y="116377"/>
            <a:ext cx="9144000" cy="4873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2000" b="1">
                <a:solidFill>
                  <a:schemeClr val="tx1"/>
                </a:solidFill>
                <a:latin typeface="Arial" panose="020B0604020202020204" pitchFamily="34" charset="0"/>
                <a:ea typeface="ＭＳ Ｐゴシック" panose="020B0600070205080204" pitchFamily="34" charset="-128"/>
              </a:defRPr>
            </a:lvl1pPr>
            <a:lvl2pPr marL="742950" indent="-285750">
              <a:defRPr sz="2000" b="1">
                <a:solidFill>
                  <a:schemeClr val="tx1"/>
                </a:solidFill>
                <a:latin typeface="Arial" panose="020B0604020202020204" pitchFamily="34" charset="0"/>
                <a:ea typeface="ＭＳ Ｐゴシック" panose="020B0600070205080204" pitchFamily="34" charset="-128"/>
              </a:defRPr>
            </a:lvl2pPr>
            <a:lvl3pPr marL="1143000" indent="-228600">
              <a:defRPr sz="2000" b="1">
                <a:solidFill>
                  <a:schemeClr val="tx1"/>
                </a:solidFill>
                <a:latin typeface="Arial" panose="020B0604020202020204" pitchFamily="34" charset="0"/>
                <a:ea typeface="ＭＳ Ｐゴシック" panose="020B0600070205080204" pitchFamily="34" charset="-128"/>
              </a:defRPr>
            </a:lvl3pPr>
            <a:lvl4pPr marL="1600200" indent="-228600">
              <a:defRPr sz="2000" b="1">
                <a:solidFill>
                  <a:schemeClr val="tx1"/>
                </a:solidFill>
                <a:latin typeface="Arial" panose="020B0604020202020204" pitchFamily="34" charset="0"/>
                <a:ea typeface="ＭＳ Ｐゴシック" panose="020B0600070205080204" pitchFamily="34" charset="-128"/>
              </a:defRPr>
            </a:lvl4pPr>
            <a:lvl5pPr marL="2057400" indent="-228600">
              <a:defRPr sz="2000" b="1">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9pPr>
          </a:lstStyle>
          <a:p>
            <a:pPr marL="0" marR="0" lvl="0" indent="0" algn="ctr" defTabSz="914400" rtl="0" eaLnBrk="0" fontAlgn="base" latinLnBrk="0" hangingPunct="0">
              <a:lnSpc>
                <a:spcPct val="90000"/>
              </a:lnSpc>
              <a:spcBef>
                <a:spcPct val="30000"/>
              </a:spcBef>
              <a:spcAft>
                <a:spcPct val="0"/>
              </a:spcAft>
              <a:buClr>
                <a:srgbClr val="008000"/>
              </a:buClr>
              <a:buSzPct val="70000"/>
              <a:buFontTx/>
              <a:buNone/>
              <a:tabLst/>
              <a:defRPr/>
            </a:pPr>
            <a:r>
              <a:rPr kumimoji="0" lang="en-GB" altLang="en-US" sz="2800" b="1" i="0" u="none" strike="noStrike" kern="1200" cap="none" spc="0" normalizeH="0" baseline="0" noProof="0" dirty="0" err="1">
                <a:ln>
                  <a:noFill/>
                </a:ln>
                <a:solidFill>
                  <a:srgbClr val="FF0000"/>
                </a:solidFill>
                <a:effectLst/>
                <a:uLnTx/>
                <a:uFillTx/>
                <a:latin typeface="Arial" panose="020B0604020202020204" pitchFamily="34" charset="0"/>
                <a:ea typeface="ＭＳ Ｐゴシック" panose="020B0600070205080204" pitchFamily="34" charset="-128"/>
                <a:cs typeface="+mn-cs"/>
              </a:rPr>
              <a:t>Center</a:t>
            </a:r>
            <a:r>
              <a:rPr kumimoji="0" lang="en-GB" altLang="en-US" sz="2800" b="1" i="0" u="none" strike="noStrike" kern="1200" cap="none" spc="0" normalizeH="0" baseline="0" noProof="0" dirty="0">
                <a:ln>
                  <a:noFill/>
                </a:ln>
                <a:solidFill>
                  <a:srgbClr val="FF0000"/>
                </a:solidFill>
                <a:effectLst/>
                <a:uLnTx/>
                <a:uFillTx/>
                <a:latin typeface="Arial" panose="020B0604020202020204" pitchFamily="34" charset="0"/>
                <a:ea typeface="ＭＳ Ｐゴシック" panose="020B0600070205080204" pitchFamily="34" charset="-128"/>
                <a:cs typeface="+mn-cs"/>
              </a:rPr>
              <a:t> of gravity time resolution for silicon sensors</a:t>
            </a:r>
          </a:p>
        </p:txBody>
      </p:sp>
      <p:sp>
        <p:nvSpPr>
          <p:cNvPr id="6" name="TextBox 5">
            <a:extLst>
              <a:ext uri="{FF2B5EF4-FFF2-40B4-BE49-F238E27FC236}">
                <a16:creationId xmlns:a16="http://schemas.microsoft.com/office/drawing/2014/main" id="{AA2FC3A9-C3EB-324D-A80B-AC380B9887A8}"/>
              </a:ext>
            </a:extLst>
          </p:cNvPr>
          <p:cNvSpPr txBox="1"/>
          <p:nvPr/>
        </p:nvSpPr>
        <p:spPr>
          <a:xfrm>
            <a:off x="9081353" y="4598126"/>
            <a:ext cx="2133982" cy="369332"/>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FF0000"/>
                </a:solidFill>
                <a:effectLst/>
                <a:uLnTx/>
                <a:uFillTx/>
                <a:latin typeface="Arial" charset="0"/>
                <a:ea typeface="+mn-ea"/>
                <a:cs typeface="+mn-cs"/>
              </a:rPr>
              <a:t>50um sensor, 10ps</a:t>
            </a:r>
          </a:p>
        </p:txBody>
      </p:sp>
    </p:spTree>
    <p:extLst>
      <p:ext uri="{BB962C8B-B14F-4D97-AF65-F5344CB8AC3E}">
        <p14:creationId xmlns:p14="http://schemas.microsoft.com/office/powerpoint/2010/main" val="1700659098"/>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 name="Picture 9">
            <a:extLst>
              <a:ext uri="{FF2B5EF4-FFF2-40B4-BE49-F238E27FC236}">
                <a16:creationId xmlns:a16="http://schemas.microsoft.com/office/drawing/2014/main" id="{B197778F-B3FA-544A-B317-F1E5F4BA78BB}"/>
              </a:ext>
            </a:extLst>
          </p:cNvPr>
          <p:cNvPicPr>
            <a:picLocks noChangeAspect="1"/>
          </p:cNvPicPr>
          <p:nvPr/>
        </p:nvPicPr>
        <p:blipFill>
          <a:blip r:embed="rId2"/>
          <a:stretch>
            <a:fillRect/>
          </a:stretch>
        </p:blipFill>
        <p:spPr>
          <a:xfrm>
            <a:off x="348306" y="998214"/>
            <a:ext cx="5656046" cy="3857643"/>
          </a:xfrm>
          <a:prstGeom prst="rect">
            <a:avLst/>
          </a:prstGeom>
        </p:spPr>
      </p:pic>
      <p:sp>
        <p:nvSpPr>
          <p:cNvPr id="2" name="Date Placeholder 1">
            <a:extLst>
              <a:ext uri="{FF2B5EF4-FFF2-40B4-BE49-F238E27FC236}">
                <a16:creationId xmlns:a16="http://schemas.microsoft.com/office/drawing/2014/main" id="{2D6B06A6-F751-7A4F-A2B3-6E88FF3EA674}"/>
              </a:ext>
            </a:extLst>
          </p:cNvPr>
          <p:cNvSpPr>
            <a:spLocks noGrp="1"/>
          </p:cNvSpPr>
          <p:nvPr>
            <p:ph type="dt" sz="half" idx="10"/>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fld id="{A52BF309-6B9F-3741-9BDB-9CF9B53810AF}" type="datetime1">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l" defTabSz="914400" rtl="0" eaLnBrk="0" fontAlgn="base" latinLnBrk="0" hangingPunct="0">
                <a:lnSpc>
                  <a:spcPct val="100000"/>
                </a:lnSpc>
                <a:spcBef>
                  <a:spcPct val="0"/>
                </a:spcBef>
                <a:spcAft>
                  <a:spcPct val="0"/>
                </a:spcAft>
                <a:buClrTx/>
                <a:buSzTx/>
                <a:buFontTx/>
                <a:buNone/>
                <a:tabLst/>
                <a:defRPr/>
              </a:pPr>
              <a:t>6/13/25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3" name="Slide Number Placeholder 2">
            <a:extLst>
              <a:ext uri="{FF2B5EF4-FFF2-40B4-BE49-F238E27FC236}">
                <a16:creationId xmlns:a16="http://schemas.microsoft.com/office/drawing/2014/main" id="{B9305982-DA4F-FF47-AD1C-B6AF1DDBAED1}"/>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21</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4" name="TextBox 7">
            <a:extLst>
              <a:ext uri="{FF2B5EF4-FFF2-40B4-BE49-F238E27FC236}">
                <a16:creationId xmlns:a16="http://schemas.microsoft.com/office/drawing/2014/main" id="{F809222D-FB4C-EE4B-9A40-61EA4CDCF05E}"/>
              </a:ext>
            </a:extLst>
          </p:cNvPr>
          <p:cNvSpPr txBox="1">
            <a:spLocks noChangeArrowheads="1"/>
          </p:cNvSpPr>
          <p:nvPr/>
        </p:nvSpPr>
        <p:spPr bwMode="auto">
          <a:xfrm>
            <a:off x="0" y="36232"/>
            <a:ext cx="5355771" cy="4873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2000" b="1">
                <a:solidFill>
                  <a:schemeClr val="tx1"/>
                </a:solidFill>
                <a:latin typeface="Arial" panose="020B0604020202020204" pitchFamily="34" charset="0"/>
                <a:ea typeface="ＭＳ Ｐゴシック" panose="020B0600070205080204" pitchFamily="34" charset="-128"/>
              </a:defRPr>
            </a:lvl1pPr>
            <a:lvl2pPr marL="742950" indent="-285750">
              <a:defRPr sz="2000" b="1">
                <a:solidFill>
                  <a:schemeClr val="tx1"/>
                </a:solidFill>
                <a:latin typeface="Arial" panose="020B0604020202020204" pitchFamily="34" charset="0"/>
                <a:ea typeface="ＭＳ Ｐゴシック" panose="020B0600070205080204" pitchFamily="34" charset="-128"/>
              </a:defRPr>
            </a:lvl2pPr>
            <a:lvl3pPr marL="1143000" indent="-228600">
              <a:defRPr sz="2000" b="1">
                <a:solidFill>
                  <a:schemeClr val="tx1"/>
                </a:solidFill>
                <a:latin typeface="Arial" panose="020B0604020202020204" pitchFamily="34" charset="0"/>
                <a:ea typeface="ＭＳ Ｐゴシック" panose="020B0600070205080204" pitchFamily="34" charset="-128"/>
              </a:defRPr>
            </a:lvl3pPr>
            <a:lvl4pPr marL="1600200" indent="-228600">
              <a:defRPr sz="2000" b="1">
                <a:solidFill>
                  <a:schemeClr val="tx1"/>
                </a:solidFill>
                <a:latin typeface="Arial" panose="020B0604020202020204" pitchFamily="34" charset="0"/>
                <a:ea typeface="ＭＳ Ｐゴシック" panose="020B0600070205080204" pitchFamily="34" charset="-128"/>
              </a:defRPr>
            </a:lvl4pPr>
            <a:lvl5pPr marL="2057400" indent="-228600">
              <a:defRPr sz="2000" b="1">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9pPr>
          </a:lstStyle>
          <a:p>
            <a:pPr marL="0" marR="0" lvl="0" indent="0" algn="ctr" defTabSz="914400" rtl="0" eaLnBrk="0" fontAlgn="base" latinLnBrk="0" hangingPunct="0">
              <a:lnSpc>
                <a:spcPct val="90000"/>
              </a:lnSpc>
              <a:spcBef>
                <a:spcPct val="30000"/>
              </a:spcBef>
              <a:spcAft>
                <a:spcPct val="0"/>
              </a:spcAft>
              <a:buClr>
                <a:srgbClr val="008000"/>
              </a:buClr>
              <a:buSzPct val="70000"/>
              <a:buFontTx/>
              <a:buNone/>
              <a:tabLst/>
              <a:defRPr/>
            </a:pPr>
            <a:r>
              <a:rPr kumimoji="0" lang="en-GB" altLang="en-US" sz="2800" b="1" i="0" u="none" strike="noStrike" kern="1200" cap="none" spc="0" normalizeH="0" baseline="0" noProof="0" dirty="0">
                <a:ln>
                  <a:noFill/>
                </a:ln>
                <a:solidFill>
                  <a:srgbClr val="FF0000"/>
                </a:solidFill>
                <a:effectLst/>
                <a:uLnTx/>
                <a:uFillTx/>
                <a:latin typeface="Arial" panose="020B0604020202020204" pitchFamily="34" charset="0"/>
                <a:ea typeface="ＭＳ Ｐゴシック" panose="020B0600070205080204" pitchFamily="34" charset="-128"/>
                <a:cs typeface="+mn-cs"/>
              </a:rPr>
              <a:t>Leading edge discrimination</a:t>
            </a:r>
          </a:p>
        </p:txBody>
      </p:sp>
      <p:sp>
        <p:nvSpPr>
          <p:cNvPr id="12" name="Rectangle 11">
            <a:extLst>
              <a:ext uri="{FF2B5EF4-FFF2-40B4-BE49-F238E27FC236}">
                <a16:creationId xmlns:a16="http://schemas.microsoft.com/office/drawing/2014/main" id="{DE2CB8A6-1BA3-0746-BCBA-E8CAB41EFF5D}"/>
              </a:ext>
            </a:extLst>
          </p:cNvPr>
          <p:cNvSpPr/>
          <p:nvPr/>
        </p:nvSpPr>
        <p:spPr>
          <a:xfrm>
            <a:off x="2018324" y="5179164"/>
            <a:ext cx="9599935" cy="1015663"/>
          </a:xfrm>
          <a:prstGeom prst="rect">
            <a:avLst/>
          </a:prstGeom>
        </p:spPr>
        <p:txBody>
          <a:bodyPr wrap="squar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rPr>
              <a:t>Leading edge discrimination on the signal that is normalized to the total deposited charge.</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50um sensor, </a:t>
            </a:r>
            <a:r>
              <a:rPr kumimoji="0" lang="en-GB" sz="1500" b="0" i="0" u="none" strike="noStrike" kern="1200" cap="none" spc="0" normalizeH="0" baseline="0" noProof="0" dirty="0" err="1">
                <a:ln>
                  <a:noFill/>
                </a:ln>
                <a:solidFill>
                  <a:srgbClr val="002060"/>
                </a:solidFill>
                <a:effectLst/>
                <a:uLnTx/>
                <a:uFillTx/>
                <a:latin typeface="Arial" charset="0"/>
                <a:ea typeface="+mn-ea"/>
                <a:cs typeface="+mn-cs"/>
              </a:rPr>
              <a:t>t</a:t>
            </a:r>
            <a:r>
              <a:rPr kumimoji="0" lang="en-GB" sz="1500" b="0" i="0" u="none" strike="noStrike" kern="1200" cap="none" spc="0" normalizeH="0" baseline="-25000" noProof="0" dirty="0" err="1">
                <a:ln>
                  <a:noFill/>
                </a:ln>
                <a:solidFill>
                  <a:srgbClr val="002060"/>
                </a:solidFill>
                <a:effectLst/>
                <a:uLnTx/>
                <a:uFillTx/>
                <a:latin typeface="Arial" charset="0"/>
                <a:ea typeface="+mn-ea"/>
                <a:cs typeface="+mn-cs"/>
              </a:rPr>
              <a:t>p</a:t>
            </a:r>
            <a:r>
              <a:rPr kumimoji="0" lang="en-GB" sz="1500" b="0" i="0" u="none" strike="noStrike" kern="1200" cap="none" spc="0" normalizeH="0" baseline="0" noProof="0" dirty="0">
                <a:ln>
                  <a:noFill/>
                </a:ln>
                <a:solidFill>
                  <a:srgbClr val="002060"/>
                </a:solidFill>
                <a:effectLst/>
                <a:uLnTx/>
                <a:uFillTx/>
                <a:latin typeface="Arial" charset="0"/>
                <a:ea typeface="+mn-ea"/>
                <a:cs typeface="+mn-cs"/>
              </a:rPr>
              <a:t>=0.5ns, threshold at 30% of the charge</a:t>
            </a:r>
          </a:p>
          <a:p>
            <a:pPr marL="285750" marR="0" lvl="0" indent="-285750" algn="l" defTabSz="914400" rtl="0" eaLnBrk="0" fontAlgn="base" latinLnBrk="0" hangingPunct="0">
              <a:lnSpc>
                <a:spcPct val="100000"/>
              </a:lnSpc>
              <a:spcBef>
                <a:spcPct val="0"/>
              </a:spcBef>
              <a:spcAft>
                <a:spcPct val="0"/>
              </a:spcAft>
              <a:buClrTx/>
              <a:buSzTx/>
              <a:buFont typeface="Wingdings" pitchFamily="2" charset="2"/>
              <a:buChar char="à"/>
              <a:tabLst/>
              <a:defRPr/>
            </a:pPr>
            <a:r>
              <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sym typeface="Wingdings" pitchFamily="2" charset="2"/>
              </a:rPr>
              <a:t>5</a:t>
            </a:r>
            <a:r>
              <a:rPr kumimoji="0" lang="en-GB" sz="1500" b="0" i="0" u="none" strike="noStrike" kern="1200" cap="none" spc="0" normalizeH="0" baseline="0" noProof="0" dirty="0" err="1">
                <a:ln>
                  <a:noFill/>
                </a:ln>
                <a:solidFill>
                  <a:srgbClr val="009D00">
                    <a:lumMod val="50000"/>
                  </a:srgbClr>
                </a:solidFill>
                <a:effectLst/>
                <a:uLnTx/>
                <a:uFillTx/>
                <a:latin typeface="Arial" charset="0"/>
                <a:ea typeface="+mn-ea"/>
                <a:cs typeface="+mn-cs"/>
                <a:sym typeface="Wingdings" pitchFamily="2" charset="2"/>
              </a:rPr>
              <a:t>ps</a:t>
            </a:r>
            <a:r>
              <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sym typeface="Wingdings" pitchFamily="2" charset="2"/>
              </a:rPr>
              <a:t> time resolution BUT this is unrealistic since S/N becomes too small  </a:t>
            </a:r>
            <a:r>
              <a:rPr kumimoji="0" lang="en-GB" sz="1500" b="0" i="0" u="none" strike="noStrike" kern="1200" cap="none" spc="0" normalizeH="0" baseline="0" noProof="0" dirty="0">
                <a:ln>
                  <a:noFill/>
                </a:ln>
                <a:solidFill>
                  <a:srgbClr val="FF0000"/>
                </a:solidFill>
                <a:effectLst/>
                <a:uLnTx/>
                <a:uFillTx/>
                <a:latin typeface="Arial" charset="0"/>
                <a:ea typeface="+mn-ea"/>
                <a:cs typeface="+mn-cs"/>
                <a:sym typeface="Wingdings" pitchFamily="2" charset="2"/>
              </a:rPr>
              <a:t>Noise will dominate !</a:t>
            </a:r>
          </a:p>
        </p:txBody>
      </p:sp>
      <p:sp>
        <p:nvSpPr>
          <p:cNvPr id="9" name="TextBox 8">
            <a:extLst>
              <a:ext uri="{FF2B5EF4-FFF2-40B4-BE49-F238E27FC236}">
                <a16:creationId xmlns:a16="http://schemas.microsoft.com/office/drawing/2014/main" id="{51A9BDD2-FC21-2B49-9907-B4407F452EE5}"/>
              </a:ext>
            </a:extLst>
          </p:cNvPr>
          <p:cNvSpPr txBox="1"/>
          <p:nvPr/>
        </p:nvSpPr>
        <p:spPr>
          <a:xfrm>
            <a:off x="5960295" y="200569"/>
            <a:ext cx="5837257" cy="646331"/>
          </a:xfrm>
          <a:prstGeom prst="rect">
            <a:avLst/>
          </a:prstGeom>
          <a:noFill/>
        </p:spPr>
        <p:txBody>
          <a:bodyPr wrap="squar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2060"/>
                </a:solidFill>
                <a:effectLst/>
                <a:uLnTx/>
                <a:uFillTx/>
                <a:latin typeface="Arial" charset="0"/>
                <a:ea typeface="+mn-ea"/>
                <a:cs typeface="+mn-cs"/>
              </a:rPr>
              <a:t>50um sensor at 200V for different peaking times</a:t>
            </a: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2060"/>
                </a:solidFill>
                <a:effectLst/>
                <a:uLnTx/>
                <a:uFillTx/>
                <a:latin typeface="Arial" charset="0"/>
                <a:ea typeface="+mn-ea"/>
                <a:cs typeface="+mn-cs"/>
              </a:rPr>
              <a:t>and constant fraction discrimination T=0.8ns</a:t>
            </a:r>
          </a:p>
        </p:txBody>
      </p:sp>
      <p:pic>
        <p:nvPicPr>
          <p:cNvPr id="8" name="Picture 7">
            <a:extLst>
              <a:ext uri="{FF2B5EF4-FFF2-40B4-BE49-F238E27FC236}">
                <a16:creationId xmlns:a16="http://schemas.microsoft.com/office/drawing/2014/main" id="{8757E8D3-23DB-1643-AE06-8131331A4CB0}"/>
              </a:ext>
            </a:extLst>
          </p:cNvPr>
          <p:cNvPicPr>
            <a:picLocks noChangeAspect="1"/>
          </p:cNvPicPr>
          <p:nvPr/>
        </p:nvPicPr>
        <p:blipFill>
          <a:blip r:embed="rId3"/>
          <a:stretch>
            <a:fillRect/>
          </a:stretch>
        </p:blipFill>
        <p:spPr>
          <a:xfrm>
            <a:off x="6806863" y="1008631"/>
            <a:ext cx="4331801" cy="3847226"/>
          </a:xfrm>
          <a:prstGeom prst="rect">
            <a:avLst/>
          </a:prstGeom>
        </p:spPr>
      </p:pic>
      <p:sp>
        <p:nvSpPr>
          <p:cNvPr id="20" name="Rectangle 19">
            <a:extLst>
              <a:ext uri="{FF2B5EF4-FFF2-40B4-BE49-F238E27FC236}">
                <a16:creationId xmlns:a16="http://schemas.microsoft.com/office/drawing/2014/main" id="{7AD0922D-34E1-A64C-8CF9-B708742234C9}"/>
              </a:ext>
            </a:extLst>
          </p:cNvPr>
          <p:cNvSpPr/>
          <p:nvPr/>
        </p:nvSpPr>
        <p:spPr>
          <a:xfrm>
            <a:off x="4098577" y="6569764"/>
            <a:ext cx="7720405" cy="276999"/>
          </a:xfrm>
          <a:prstGeom prst="rect">
            <a:avLst/>
          </a:prstGeom>
        </p:spPr>
        <p:txBody>
          <a:bodyPr wrap="square">
            <a:spAutoFit/>
          </a:bodyPr>
          <a:lstStyle/>
          <a:p>
            <a:pPr lvl="0">
              <a:spcAft>
                <a:spcPts val="0"/>
              </a:spcAft>
              <a:defRPr/>
            </a:pPr>
            <a:r>
              <a:rPr lang="en-US" sz="1200" dirty="0">
                <a:solidFill>
                  <a:srgbClr val="002060"/>
                </a:solidFill>
                <a:latin typeface="Times" pitchFamily="2" charset="0"/>
                <a:ea typeface="Times New Roman" panose="02020603050405020304" pitchFamily="18" charset="0"/>
              </a:rPr>
              <a:t>W. </a:t>
            </a:r>
            <a:r>
              <a:rPr lang="en-US" sz="1200" dirty="0" err="1">
                <a:solidFill>
                  <a:srgbClr val="002060"/>
                </a:solidFill>
                <a:latin typeface="Times" pitchFamily="2" charset="0"/>
                <a:ea typeface="Times New Roman" panose="02020603050405020304" pitchFamily="18" charset="0"/>
              </a:rPr>
              <a:t>Riegler</a:t>
            </a:r>
            <a:r>
              <a:rPr lang="en-US" sz="1200" dirty="0">
                <a:solidFill>
                  <a:srgbClr val="009D00">
                    <a:lumMod val="50000"/>
                  </a:srgbClr>
                </a:solidFill>
                <a:latin typeface="Times" pitchFamily="2" charset="0"/>
                <a:ea typeface="Times New Roman" panose="02020603050405020304" pitchFamily="18" charset="0"/>
              </a:rPr>
              <a:t>, </a:t>
            </a:r>
            <a:r>
              <a:rPr lang="en-US" sz="1200" dirty="0">
                <a:solidFill>
                  <a:srgbClr val="009D00">
                    <a:lumMod val="50000"/>
                  </a:srgbClr>
                </a:solidFill>
                <a:latin typeface="Times New Roman" panose="02020603050405020304" pitchFamily="18" charset="0"/>
                <a:cs typeface="Times New Roman" panose="02020603050405020304" pitchFamily="18" charset="0"/>
              </a:rPr>
              <a:t>Time resolution limits in silicon sensors from Landau fluctuations and electronics noise, </a:t>
            </a:r>
            <a:r>
              <a:rPr lang="en-US" sz="1200" dirty="0">
                <a:solidFill>
                  <a:srgbClr val="002060"/>
                </a:solidFill>
              </a:rPr>
              <a:t>arXiv:2504.02570</a:t>
            </a:r>
            <a:endParaRPr lang="en-US" sz="1200" dirty="0">
              <a:solidFill>
                <a:srgbClr val="002060"/>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469976229"/>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BDF6E790-B3E7-8B44-B97C-6536411BC29F}"/>
              </a:ext>
            </a:extLst>
          </p:cNvPr>
          <p:cNvSpPr>
            <a:spLocks noGrp="1"/>
          </p:cNvSpPr>
          <p:nvPr>
            <p:ph type="dt" sz="half" idx="10"/>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fld id="{A52BF309-6B9F-3741-9BDB-9CF9B53810AF}" type="datetime1">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l" defTabSz="914400" rtl="0" eaLnBrk="0" fontAlgn="base" latinLnBrk="0" hangingPunct="0">
                <a:lnSpc>
                  <a:spcPct val="100000"/>
                </a:lnSpc>
                <a:spcBef>
                  <a:spcPct val="0"/>
                </a:spcBef>
                <a:spcAft>
                  <a:spcPct val="0"/>
                </a:spcAft>
                <a:buClrTx/>
                <a:buSzTx/>
                <a:buFontTx/>
                <a:buNone/>
                <a:tabLst/>
                <a:defRPr/>
              </a:pPr>
              <a:t>6/13/25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3" name="Slide Number Placeholder 2">
            <a:extLst>
              <a:ext uri="{FF2B5EF4-FFF2-40B4-BE49-F238E27FC236}">
                <a16:creationId xmlns:a16="http://schemas.microsoft.com/office/drawing/2014/main" id="{62E1F938-EE3B-0A4A-983E-93715B7D7104}"/>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22</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28" name="Rectangle 2">
            <a:extLst>
              <a:ext uri="{FF2B5EF4-FFF2-40B4-BE49-F238E27FC236}">
                <a16:creationId xmlns:a16="http://schemas.microsoft.com/office/drawing/2014/main" id="{8D44434C-7613-E346-9BF5-787F19BDFA4C}"/>
              </a:ext>
            </a:extLst>
          </p:cNvPr>
          <p:cNvSpPr txBox="1">
            <a:spLocks noChangeArrowheads="1"/>
          </p:cNvSpPr>
          <p:nvPr/>
        </p:nvSpPr>
        <p:spPr>
          <a:xfrm>
            <a:off x="0" y="135110"/>
            <a:ext cx="12192000" cy="457200"/>
          </a:xfrm>
          <a:prstGeom prst="rect">
            <a:avLst/>
          </a:prstGeom>
          <a:effectLst/>
        </p:spPr>
        <p:txBody>
          <a:bodyPr/>
          <a:lstStyle>
            <a:lvl1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mj-lt"/>
                <a:ea typeface="+mj-ea"/>
                <a:cs typeface="+mj-cs"/>
              </a:defRPr>
            </a:lvl1pPr>
            <a:lvl2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2pPr>
            <a:lvl3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3pPr>
            <a:lvl4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4pPr>
            <a:lvl5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5pPr>
            <a:lvl6pPr marL="4572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6pPr>
            <a:lvl7pPr marL="9144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7pPr>
            <a:lvl8pPr marL="13716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8pPr>
            <a:lvl9pPr marL="18288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9pPr>
          </a:lstStyle>
          <a:p>
            <a:pPr marL="0" marR="0" lvl="0" indent="0" algn="ctr" defTabSz="914400" rtl="0" eaLnBrk="0" fontAlgn="base" latinLnBrk="0" hangingPunct="0">
              <a:lnSpc>
                <a:spcPct val="90000"/>
              </a:lnSpc>
              <a:spcBef>
                <a:spcPct val="0"/>
              </a:spcBef>
              <a:spcAft>
                <a:spcPct val="0"/>
              </a:spcAft>
              <a:buClrTx/>
              <a:buSzTx/>
              <a:buFontTx/>
              <a:buNone/>
              <a:tabLst/>
              <a:defRPr/>
            </a:pPr>
            <a:r>
              <a:rPr kumimoji="0" lang="en-US" altLang="en-US" sz="3200" b="1" i="0" u="none" strike="noStrike" kern="0" cap="none" spc="0" normalizeH="0" baseline="0" noProof="0" dirty="0">
                <a:ln>
                  <a:noFill/>
                </a:ln>
                <a:solidFill>
                  <a:srgbClr val="FF0000"/>
                </a:solidFill>
                <a:effectLst>
                  <a:outerShdw blurRad="38100" dist="38100" dir="2700000" algn="tl">
                    <a:srgbClr val="C0C0C0"/>
                  </a:outerShdw>
                </a:effectLst>
                <a:uLnTx/>
                <a:uFillTx/>
                <a:latin typeface="Arial"/>
                <a:ea typeface="+mj-ea"/>
                <a:cs typeface="+mj-cs"/>
              </a:rPr>
              <a:t>Noise</a:t>
            </a:r>
          </a:p>
        </p:txBody>
      </p:sp>
      <p:sp>
        <p:nvSpPr>
          <p:cNvPr id="29" name="TextBox 28">
            <a:extLst>
              <a:ext uri="{FF2B5EF4-FFF2-40B4-BE49-F238E27FC236}">
                <a16:creationId xmlns:a16="http://schemas.microsoft.com/office/drawing/2014/main" id="{F95D7546-40C0-BD4D-8D3F-7528451F3E9C}"/>
              </a:ext>
            </a:extLst>
          </p:cNvPr>
          <p:cNvSpPr txBox="1"/>
          <p:nvPr/>
        </p:nvSpPr>
        <p:spPr>
          <a:xfrm>
            <a:off x="4949874" y="903950"/>
            <a:ext cx="6632030" cy="4708981"/>
          </a:xfrm>
          <a:prstGeom prst="rect">
            <a:avLst/>
          </a:prstGeom>
          <a:noFill/>
        </p:spPr>
        <p:txBody>
          <a:bodyPr wrap="squar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2060"/>
                </a:solidFill>
                <a:effectLst/>
                <a:uLnTx/>
                <a:uFillTx/>
                <a:latin typeface="Arial" charset="0"/>
                <a:ea typeface="+mn-ea"/>
                <a:cs typeface="+mn-cs"/>
              </a:rPr>
              <a:t>For a sensor that is represented by a capacitance,  the noise is determined by the amplifier only. The amplifier noise can be characterized by the parallel and series noise power spectrum. </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9D00">
                    <a:lumMod val="50000"/>
                  </a:srgbClr>
                </a:solidFill>
                <a:effectLst/>
                <a:uLnTx/>
                <a:uFillTx/>
                <a:latin typeface="Arial" charset="0"/>
                <a:ea typeface="+mn-ea"/>
                <a:cs typeface="+mn-cs"/>
              </a:rPr>
              <a:t>In case the parallel and series noise power spectra are ‘white’ we can formulate this as noise resistance </a:t>
            </a:r>
            <a:r>
              <a:rPr kumimoji="0" lang="en-GB" sz="1800" b="0" i="0" u="none" strike="noStrike" kern="1200" cap="none" spc="0" normalizeH="0" baseline="0" noProof="0" dirty="0" err="1">
                <a:ln>
                  <a:noFill/>
                </a:ln>
                <a:solidFill>
                  <a:srgbClr val="009D00">
                    <a:lumMod val="50000"/>
                  </a:srgbClr>
                </a:solidFill>
                <a:effectLst/>
                <a:uLnTx/>
                <a:uFillTx/>
                <a:latin typeface="Arial" charset="0"/>
                <a:ea typeface="+mn-ea"/>
                <a:cs typeface="+mn-cs"/>
              </a:rPr>
              <a:t>R</a:t>
            </a:r>
            <a:r>
              <a:rPr kumimoji="0" lang="en-GB" sz="1800" b="0" i="0" u="none" strike="noStrike" kern="1200" cap="none" spc="0" normalizeH="0" baseline="-25000" noProof="0" dirty="0" err="1">
                <a:ln>
                  <a:noFill/>
                </a:ln>
                <a:solidFill>
                  <a:srgbClr val="009D00">
                    <a:lumMod val="50000"/>
                  </a:srgbClr>
                </a:solidFill>
                <a:effectLst/>
                <a:uLnTx/>
                <a:uFillTx/>
                <a:latin typeface="Arial" charset="0"/>
                <a:ea typeface="+mn-ea"/>
                <a:cs typeface="+mn-cs"/>
              </a:rPr>
              <a:t>s</a:t>
            </a:r>
            <a:r>
              <a:rPr kumimoji="0" lang="en-GB" sz="1800" b="0" i="0" u="none" strike="noStrike" kern="1200" cap="none" spc="0" normalizeH="0" baseline="0" noProof="0" dirty="0">
                <a:ln>
                  <a:noFill/>
                </a:ln>
                <a:solidFill>
                  <a:srgbClr val="009D00">
                    <a:lumMod val="50000"/>
                  </a:srgbClr>
                </a:solidFill>
                <a:effectLst/>
                <a:uLnTx/>
                <a:uFillTx/>
                <a:latin typeface="Arial" charset="0"/>
                <a:ea typeface="+mn-ea"/>
                <a:cs typeface="+mn-cs"/>
              </a:rPr>
              <a:t> and </a:t>
            </a:r>
            <a:r>
              <a:rPr kumimoji="0" lang="en-GB" sz="1800" b="0" i="0" u="none" strike="noStrike" kern="1200" cap="none" spc="0" normalizeH="0" baseline="0" noProof="0" dirty="0" err="1">
                <a:ln>
                  <a:noFill/>
                </a:ln>
                <a:solidFill>
                  <a:srgbClr val="009D00">
                    <a:lumMod val="50000"/>
                  </a:srgbClr>
                </a:solidFill>
                <a:effectLst/>
                <a:uLnTx/>
                <a:uFillTx/>
                <a:latin typeface="Arial" charset="0"/>
                <a:ea typeface="+mn-ea"/>
                <a:cs typeface="+mn-cs"/>
              </a:rPr>
              <a:t>R</a:t>
            </a:r>
            <a:r>
              <a:rPr kumimoji="0" lang="en-GB" sz="1800" b="0" i="0" u="none" strike="noStrike" kern="1200" cap="none" spc="0" normalizeH="0" baseline="-25000" noProof="0" dirty="0" err="1">
                <a:ln>
                  <a:noFill/>
                </a:ln>
                <a:solidFill>
                  <a:srgbClr val="009D00">
                    <a:lumMod val="50000"/>
                  </a:srgbClr>
                </a:solidFill>
                <a:effectLst/>
                <a:uLnTx/>
                <a:uFillTx/>
                <a:latin typeface="Arial" charset="0"/>
                <a:ea typeface="+mn-ea"/>
                <a:cs typeface="+mn-cs"/>
              </a:rPr>
              <a:t>p</a:t>
            </a:r>
            <a:r>
              <a:rPr kumimoji="0" lang="en-GB" sz="1800" b="0" i="0" u="none" strike="noStrike" kern="1200" cap="none" spc="0" normalizeH="0" baseline="0" noProof="0" dirty="0">
                <a:ln>
                  <a:noFill/>
                </a:ln>
                <a:solidFill>
                  <a:srgbClr val="009D00">
                    <a:lumMod val="50000"/>
                  </a:srgbClr>
                </a:solidFill>
                <a:effectLst/>
                <a:uLnTx/>
                <a:uFillTx/>
                <a:latin typeface="Arial" charset="0"/>
                <a:ea typeface="+mn-ea"/>
                <a:cs typeface="+mn-cs"/>
              </a:rPr>
              <a:t>.</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dirty="0">
              <a:ln>
                <a:noFill/>
              </a:ln>
              <a:solidFill>
                <a:srgbClr val="009D00">
                  <a:lumMod val="5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2060"/>
                </a:solidFill>
                <a:effectLst/>
                <a:uLnTx/>
                <a:uFillTx/>
                <a:latin typeface="Arial" charset="0"/>
                <a:ea typeface="+mn-ea"/>
                <a:cs typeface="+mn-cs"/>
              </a:rPr>
              <a:t>The level of this noise is a specification of the amplifier, there is no intrinsic noise in the sensor.</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25000" noProof="0" dirty="0">
              <a:ln>
                <a:noFill/>
              </a:ln>
              <a:solidFill>
                <a:srgbClr val="009D00">
                  <a:lumMod val="5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9D00">
                    <a:lumMod val="50000"/>
                  </a:srgbClr>
                </a:solidFill>
                <a:effectLst/>
                <a:uLnTx/>
                <a:uFillTx/>
                <a:latin typeface="Arial" charset="0"/>
                <a:ea typeface="+mn-ea"/>
                <a:cs typeface="+mn-cs"/>
              </a:rPr>
              <a:t>This noise level is very specific to the technology, but in general, lower noise requires more power (current through the input transistor etc.). </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dirty="0">
              <a:ln>
                <a:noFill/>
              </a:ln>
              <a:solidFill>
                <a:srgbClr val="009D00">
                  <a:lumMod val="5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2060"/>
                </a:solidFill>
                <a:effectLst/>
                <a:uLnTx/>
                <a:uFillTx/>
                <a:latin typeface="Arial" charset="0"/>
                <a:ea typeface="+mn-ea"/>
                <a:cs typeface="+mn-cs"/>
              </a:rPr>
              <a:t>This places practical limits on the achievable noise level in systems with high granularity i.e. many channels on a small surface.</a:t>
            </a:r>
            <a:r>
              <a:rPr kumimoji="0" lang="en-GB" sz="1600" b="0" i="0" u="none" strike="noStrike" kern="1200" cap="none" spc="0" normalizeH="0" baseline="0" noProof="0" dirty="0">
                <a:ln>
                  <a:noFill/>
                </a:ln>
                <a:solidFill>
                  <a:srgbClr val="002060"/>
                </a:solidFill>
                <a:effectLst/>
                <a:uLnTx/>
                <a:uFillTx/>
                <a:latin typeface="Arial" charset="0"/>
                <a:ea typeface="+mn-ea"/>
                <a:cs typeface="+mn-cs"/>
              </a:rPr>
              <a:t> </a:t>
            </a:r>
          </a:p>
        </p:txBody>
      </p:sp>
      <p:grpSp>
        <p:nvGrpSpPr>
          <p:cNvPr id="55" name="Group 54">
            <a:extLst>
              <a:ext uri="{FF2B5EF4-FFF2-40B4-BE49-F238E27FC236}">
                <a16:creationId xmlns:a16="http://schemas.microsoft.com/office/drawing/2014/main" id="{77EC7757-7551-E149-9E3B-671E6D27A5DD}"/>
              </a:ext>
            </a:extLst>
          </p:cNvPr>
          <p:cNvGrpSpPr/>
          <p:nvPr/>
        </p:nvGrpSpPr>
        <p:grpSpPr>
          <a:xfrm>
            <a:off x="304674" y="2358502"/>
            <a:ext cx="3918239" cy="1736051"/>
            <a:chOff x="256983" y="2116425"/>
            <a:chExt cx="3918239" cy="1736051"/>
          </a:xfrm>
        </p:grpSpPr>
        <p:sp>
          <p:nvSpPr>
            <p:cNvPr id="31" name="Triangle 30">
              <a:extLst>
                <a:ext uri="{FF2B5EF4-FFF2-40B4-BE49-F238E27FC236}">
                  <a16:creationId xmlns:a16="http://schemas.microsoft.com/office/drawing/2014/main" id="{9D33E155-7392-A941-B31D-9B5273D4B174}"/>
                </a:ext>
              </a:extLst>
            </p:cNvPr>
            <p:cNvSpPr/>
            <p:nvPr/>
          </p:nvSpPr>
          <p:spPr>
            <a:xfrm rot="5400000">
              <a:off x="3058503" y="2415452"/>
              <a:ext cx="1191311" cy="1042126"/>
            </a:xfrm>
            <a:prstGeom prst="triangle">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dirty="0">
                <a:ln>
                  <a:noFill/>
                </a:ln>
                <a:solidFill>
                  <a:srgbClr val="FFFFFF"/>
                </a:solidFill>
                <a:effectLst/>
                <a:uLnTx/>
                <a:uFillTx/>
                <a:latin typeface="Arial"/>
                <a:ea typeface="+mn-ea"/>
                <a:cs typeface="+mn-cs"/>
              </a:endParaRPr>
            </a:p>
          </p:txBody>
        </p:sp>
        <p:cxnSp>
          <p:nvCxnSpPr>
            <p:cNvPr id="32" name="Straight Connector 31">
              <a:extLst>
                <a:ext uri="{FF2B5EF4-FFF2-40B4-BE49-F238E27FC236}">
                  <a16:creationId xmlns:a16="http://schemas.microsoft.com/office/drawing/2014/main" id="{CBC941EB-D558-4C46-ABA2-0A404D751516}"/>
                </a:ext>
              </a:extLst>
            </p:cNvPr>
            <p:cNvCxnSpPr>
              <a:cxnSpLocks/>
            </p:cNvCxnSpPr>
            <p:nvPr/>
          </p:nvCxnSpPr>
          <p:spPr>
            <a:xfrm flipH="1">
              <a:off x="967092" y="2622686"/>
              <a:ext cx="2154393" cy="0"/>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sp>
          <p:nvSpPr>
            <p:cNvPr id="33" name="Rectangle 32">
              <a:extLst>
                <a:ext uri="{FF2B5EF4-FFF2-40B4-BE49-F238E27FC236}">
                  <a16:creationId xmlns:a16="http://schemas.microsoft.com/office/drawing/2014/main" id="{32727417-0793-D246-9084-FFF9D85FE797}"/>
                </a:ext>
              </a:extLst>
            </p:cNvPr>
            <p:cNvSpPr/>
            <p:nvPr/>
          </p:nvSpPr>
          <p:spPr>
            <a:xfrm>
              <a:off x="1935756" y="2823303"/>
              <a:ext cx="104503" cy="595656"/>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34" name="TextBox 33">
              <a:extLst>
                <a:ext uri="{FF2B5EF4-FFF2-40B4-BE49-F238E27FC236}">
                  <a16:creationId xmlns:a16="http://schemas.microsoft.com/office/drawing/2014/main" id="{DB7FF114-7E73-7E4E-B878-B8A446FF278C}"/>
                </a:ext>
              </a:extLst>
            </p:cNvPr>
            <p:cNvSpPr txBox="1"/>
            <p:nvPr/>
          </p:nvSpPr>
          <p:spPr>
            <a:xfrm>
              <a:off x="1499418" y="2936465"/>
              <a:ext cx="436338" cy="369332"/>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err="1">
                  <a:ln>
                    <a:noFill/>
                  </a:ln>
                  <a:solidFill>
                    <a:srgbClr val="000000"/>
                  </a:solidFill>
                  <a:effectLst/>
                  <a:uLnTx/>
                  <a:uFillTx/>
                  <a:latin typeface="Arial" charset="0"/>
                  <a:ea typeface="+mn-ea"/>
                  <a:cs typeface="+mn-cs"/>
                </a:rPr>
                <a:t>R</a:t>
              </a:r>
              <a:r>
                <a:rPr kumimoji="0" lang="en-GB" sz="1800" b="0" i="0" u="none" strike="noStrike" kern="1200" cap="none" spc="0" normalizeH="0" baseline="-25000" noProof="0" dirty="0" err="1">
                  <a:ln>
                    <a:noFill/>
                  </a:ln>
                  <a:solidFill>
                    <a:srgbClr val="000000"/>
                  </a:solidFill>
                  <a:effectLst/>
                  <a:uLnTx/>
                  <a:uFillTx/>
                  <a:latin typeface="Arial" charset="0"/>
                  <a:ea typeface="+mn-ea"/>
                  <a:cs typeface="+mn-cs"/>
                </a:rPr>
                <a:t>p</a:t>
              </a:r>
              <a:endParaRPr kumimoji="0" lang="en-GB" sz="1800" b="0" i="0" u="none" strike="noStrike" kern="1200" cap="none" spc="0" normalizeH="0" baseline="-25000" noProof="0" dirty="0">
                <a:ln>
                  <a:noFill/>
                </a:ln>
                <a:solidFill>
                  <a:srgbClr val="000000"/>
                </a:solidFill>
                <a:effectLst/>
                <a:uLnTx/>
                <a:uFillTx/>
                <a:latin typeface="Arial" charset="0"/>
                <a:ea typeface="+mn-ea"/>
                <a:cs typeface="+mn-cs"/>
              </a:endParaRPr>
            </a:p>
          </p:txBody>
        </p:sp>
        <p:cxnSp>
          <p:nvCxnSpPr>
            <p:cNvPr id="35" name="Straight Connector 34">
              <a:extLst>
                <a:ext uri="{FF2B5EF4-FFF2-40B4-BE49-F238E27FC236}">
                  <a16:creationId xmlns:a16="http://schemas.microsoft.com/office/drawing/2014/main" id="{92E9B883-E342-9748-B09C-F73D9F4F3F65}"/>
                </a:ext>
              </a:extLst>
            </p:cNvPr>
            <p:cNvCxnSpPr>
              <a:cxnSpLocks/>
            </p:cNvCxnSpPr>
            <p:nvPr/>
          </p:nvCxnSpPr>
          <p:spPr>
            <a:xfrm flipH="1" flipV="1">
              <a:off x="1988007" y="2622686"/>
              <a:ext cx="4354" cy="200618"/>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36" name="Straight Connector 35">
              <a:extLst>
                <a:ext uri="{FF2B5EF4-FFF2-40B4-BE49-F238E27FC236}">
                  <a16:creationId xmlns:a16="http://schemas.microsoft.com/office/drawing/2014/main" id="{56238F73-8F3A-0E4F-BC86-0E0E6A265D8E}"/>
                </a:ext>
              </a:extLst>
            </p:cNvPr>
            <p:cNvCxnSpPr>
              <a:cxnSpLocks/>
            </p:cNvCxnSpPr>
            <p:nvPr/>
          </p:nvCxnSpPr>
          <p:spPr>
            <a:xfrm flipH="1">
              <a:off x="2659931" y="3282913"/>
              <a:ext cx="461554" cy="0"/>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37" name="Straight Connector 36">
              <a:extLst>
                <a:ext uri="{FF2B5EF4-FFF2-40B4-BE49-F238E27FC236}">
                  <a16:creationId xmlns:a16="http://schemas.microsoft.com/office/drawing/2014/main" id="{8682F9A5-2664-C24F-9FC1-A2D85B1E415F}"/>
                </a:ext>
              </a:extLst>
            </p:cNvPr>
            <p:cNvCxnSpPr>
              <a:cxnSpLocks/>
            </p:cNvCxnSpPr>
            <p:nvPr/>
          </p:nvCxnSpPr>
          <p:spPr>
            <a:xfrm flipV="1">
              <a:off x="2655577" y="3297779"/>
              <a:ext cx="0" cy="480674"/>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38" name="Straight Connector 37">
              <a:extLst>
                <a:ext uri="{FF2B5EF4-FFF2-40B4-BE49-F238E27FC236}">
                  <a16:creationId xmlns:a16="http://schemas.microsoft.com/office/drawing/2014/main" id="{98842CA0-ECD5-454F-BD53-1ED3DE05C166}"/>
                </a:ext>
              </a:extLst>
            </p:cNvPr>
            <p:cNvCxnSpPr>
              <a:cxnSpLocks/>
            </p:cNvCxnSpPr>
            <p:nvPr/>
          </p:nvCxnSpPr>
          <p:spPr>
            <a:xfrm>
              <a:off x="2498823" y="3778453"/>
              <a:ext cx="313508" cy="0"/>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39" name="Straight Connector 38">
              <a:extLst>
                <a:ext uri="{FF2B5EF4-FFF2-40B4-BE49-F238E27FC236}">
                  <a16:creationId xmlns:a16="http://schemas.microsoft.com/office/drawing/2014/main" id="{71729DEB-8108-6D42-B379-3338C6634525}"/>
                </a:ext>
              </a:extLst>
            </p:cNvPr>
            <p:cNvCxnSpPr>
              <a:cxnSpLocks/>
            </p:cNvCxnSpPr>
            <p:nvPr/>
          </p:nvCxnSpPr>
          <p:spPr>
            <a:xfrm>
              <a:off x="2575023" y="3852476"/>
              <a:ext cx="161108" cy="0"/>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40" name="Straight Connector 39">
              <a:extLst>
                <a:ext uri="{FF2B5EF4-FFF2-40B4-BE49-F238E27FC236}">
                  <a16:creationId xmlns:a16="http://schemas.microsoft.com/office/drawing/2014/main" id="{F7E9B67A-B364-D545-BAAF-5BDCD8E6AB10}"/>
                </a:ext>
              </a:extLst>
            </p:cNvPr>
            <p:cNvCxnSpPr>
              <a:cxnSpLocks/>
            </p:cNvCxnSpPr>
            <p:nvPr/>
          </p:nvCxnSpPr>
          <p:spPr>
            <a:xfrm>
              <a:off x="1831253" y="3778453"/>
              <a:ext cx="313508" cy="0"/>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7677D21E-3D93-4F4F-A7CB-B222D1258D25}"/>
                </a:ext>
              </a:extLst>
            </p:cNvPr>
            <p:cNvCxnSpPr>
              <a:cxnSpLocks/>
            </p:cNvCxnSpPr>
            <p:nvPr/>
          </p:nvCxnSpPr>
          <p:spPr>
            <a:xfrm>
              <a:off x="1907453" y="3852476"/>
              <a:ext cx="161108" cy="0"/>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42" name="Straight Connector 41">
              <a:extLst>
                <a:ext uri="{FF2B5EF4-FFF2-40B4-BE49-F238E27FC236}">
                  <a16:creationId xmlns:a16="http://schemas.microsoft.com/office/drawing/2014/main" id="{EBC5FBC7-CEDA-8441-B811-133408C704DF}"/>
                </a:ext>
              </a:extLst>
            </p:cNvPr>
            <p:cNvCxnSpPr>
              <a:cxnSpLocks/>
            </p:cNvCxnSpPr>
            <p:nvPr/>
          </p:nvCxnSpPr>
          <p:spPr>
            <a:xfrm flipV="1">
              <a:off x="1983653" y="3431862"/>
              <a:ext cx="0" cy="346591"/>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sp>
          <p:nvSpPr>
            <p:cNvPr id="43" name="Oval 42">
              <a:extLst>
                <a:ext uri="{FF2B5EF4-FFF2-40B4-BE49-F238E27FC236}">
                  <a16:creationId xmlns:a16="http://schemas.microsoft.com/office/drawing/2014/main" id="{A9626492-590E-4F4C-A21B-5A1CB3FF22A9}"/>
                </a:ext>
              </a:extLst>
            </p:cNvPr>
            <p:cNvSpPr/>
            <p:nvPr/>
          </p:nvSpPr>
          <p:spPr>
            <a:xfrm>
              <a:off x="2553251" y="2527327"/>
              <a:ext cx="204652" cy="200617"/>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44" name="TextBox 43">
              <a:extLst>
                <a:ext uri="{FF2B5EF4-FFF2-40B4-BE49-F238E27FC236}">
                  <a16:creationId xmlns:a16="http://schemas.microsoft.com/office/drawing/2014/main" id="{A0398A3A-AF3B-4A4A-B10C-441E6EA14E81}"/>
                </a:ext>
              </a:extLst>
            </p:cNvPr>
            <p:cNvSpPr txBox="1"/>
            <p:nvPr/>
          </p:nvSpPr>
          <p:spPr>
            <a:xfrm>
              <a:off x="2503177" y="2118702"/>
              <a:ext cx="482824" cy="369332"/>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0000"/>
                  </a:solidFill>
                  <a:effectLst/>
                  <a:uLnTx/>
                  <a:uFillTx/>
                  <a:latin typeface="Arial" charset="0"/>
                  <a:ea typeface="+mn-ea"/>
                  <a:cs typeface="+mn-cs"/>
                </a:rPr>
                <a:t>e</a:t>
              </a:r>
              <a:r>
                <a:rPr kumimoji="0" lang="en-GB" sz="1800" b="0" i="0" u="none" strike="noStrike" kern="1200" cap="none" spc="0" normalizeH="0" baseline="-25000" noProof="0" dirty="0">
                  <a:ln>
                    <a:noFill/>
                  </a:ln>
                  <a:solidFill>
                    <a:srgbClr val="000000"/>
                  </a:solidFill>
                  <a:effectLst/>
                  <a:uLnTx/>
                  <a:uFillTx/>
                  <a:latin typeface="Arial" charset="0"/>
                  <a:ea typeface="+mn-ea"/>
                  <a:cs typeface="+mn-cs"/>
                </a:rPr>
                <a:t>n</a:t>
              </a:r>
              <a:r>
                <a:rPr kumimoji="0" lang="en-GB" sz="1800" b="0" i="0" u="none" strike="noStrike" kern="1200" cap="none" spc="0" normalizeH="0" baseline="30000" noProof="0" dirty="0">
                  <a:ln>
                    <a:noFill/>
                  </a:ln>
                  <a:solidFill>
                    <a:srgbClr val="000000"/>
                  </a:solidFill>
                  <a:effectLst/>
                  <a:uLnTx/>
                  <a:uFillTx/>
                  <a:latin typeface="Arial" charset="0"/>
                  <a:ea typeface="+mn-ea"/>
                  <a:cs typeface="+mn-cs"/>
                </a:rPr>
                <a:t>2</a:t>
              </a:r>
              <a:endParaRPr kumimoji="0" lang="en-GB" sz="1800" b="0" i="0" u="none" strike="noStrike" kern="1200" cap="none" spc="0" normalizeH="0" baseline="0" noProof="0" dirty="0">
                <a:ln>
                  <a:noFill/>
                </a:ln>
                <a:solidFill>
                  <a:srgbClr val="000000"/>
                </a:solidFill>
                <a:effectLst/>
                <a:uLnTx/>
                <a:uFillTx/>
                <a:latin typeface="Arial" charset="0"/>
                <a:ea typeface="+mn-ea"/>
                <a:cs typeface="+mn-cs"/>
              </a:endParaRPr>
            </a:p>
          </p:txBody>
        </p:sp>
        <p:sp>
          <p:nvSpPr>
            <p:cNvPr id="45" name="TextBox 44">
              <a:extLst>
                <a:ext uri="{FF2B5EF4-FFF2-40B4-BE49-F238E27FC236}">
                  <a16:creationId xmlns:a16="http://schemas.microsoft.com/office/drawing/2014/main" id="{8946E536-586C-1E43-98D0-17B214D499AD}"/>
                </a:ext>
              </a:extLst>
            </p:cNvPr>
            <p:cNvSpPr txBox="1"/>
            <p:nvPr/>
          </p:nvSpPr>
          <p:spPr>
            <a:xfrm>
              <a:off x="2009805" y="2928447"/>
              <a:ext cx="405880" cy="369332"/>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0000"/>
                  </a:solidFill>
                  <a:effectLst/>
                  <a:uLnTx/>
                  <a:uFillTx/>
                  <a:latin typeface="Arial" charset="0"/>
                  <a:ea typeface="+mn-ea"/>
                  <a:cs typeface="+mn-cs"/>
                </a:rPr>
                <a:t>i</a:t>
              </a:r>
              <a:r>
                <a:rPr kumimoji="0" lang="en-GB" sz="1800" b="0" i="0" u="none" strike="noStrike" kern="1200" cap="none" spc="0" normalizeH="0" baseline="-25000" noProof="0" dirty="0">
                  <a:ln>
                    <a:noFill/>
                  </a:ln>
                  <a:solidFill>
                    <a:srgbClr val="000000"/>
                  </a:solidFill>
                  <a:effectLst/>
                  <a:uLnTx/>
                  <a:uFillTx/>
                  <a:latin typeface="Arial" charset="0"/>
                  <a:ea typeface="+mn-ea"/>
                  <a:cs typeface="+mn-cs"/>
                </a:rPr>
                <a:t>n</a:t>
              </a:r>
              <a:r>
                <a:rPr kumimoji="0" lang="en-GB" sz="1800" b="0" i="0" u="none" strike="noStrike" kern="1200" cap="none" spc="0" normalizeH="0" baseline="30000" noProof="0" dirty="0">
                  <a:ln>
                    <a:noFill/>
                  </a:ln>
                  <a:solidFill>
                    <a:srgbClr val="000000"/>
                  </a:solidFill>
                  <a:effectLst/>
                  <a:uLnTx/>
                  <a:uFillTx/>
                  <a:latin typeface="Arial" charset="0"/>
                  <a:ea typeface="+mn-ea"/>
                  <a:cs typeface="+mn-cs"/>
                </a:rPr>
                <a:t>2</a:t>
              </a:r>
              <a:endParaRPr kumimoji="0" lang="en-GB" sz="1800" b="0" i="0" u="none" strike="noStrike" kern="1200" cap="none" spc="0" normalizeH="0" baseline="0" noProof="0" dirty="0">
                <a:ln>
                  <a:noFill/>
                </a:ln>
                <a:solidFill>
                  <a:srgbClr val="000000"/>
                </a:solidFill>
                <a:effectLst/>
                <a:uLnTx/>
                <a:uFillTx/>
                <a:latin typeface="Arial" charset="0"/>
                <a:ea typeface="+mn-ea"/>
                <a:cs typeface="+mn-cs"/>
              </a:endParaRPr>
            </a:p>
          </p:txBody>
        </p:sp>
        <p:cxnSp>
          <p:nvCxnSpPr>
            <p:cNvPr id="46" name="Straight Connector 45">
              <a:extLst>
                <a:ext uri="{FF2B5EF4-FFF2-40B4-BE49-F238E27FC236}">
                  <a16:creationId xmlns:a16="http://schemas.microsoft.com/office/drawing/2014/main" id="{12683960-3104-964A-BA93-E9AA86CB247A}"/>
                </a:ext>
              </a:extLst>
            </p:cNvPr>
            <p:cNvCxnSpPr/>
            <p:nvPr/>
          </p:nvCxnSpPr>
          <p:spPr>
            <a:xfrm>
              <a:off x="967093" y="2622686"/>
              <a:ext cx="0" cy="498445"/>
            </a:xfrm>
            <a:prstGeom prst="line">
              <a:avLst/>
            </a:prstGeom>
            <a:ln w="2540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47" name="Straight Connector 46">
              <a:extLst>
                <a:ext uri="{FF2B5EF4-FFF2-40B4-BE49-F238E27FC236}">
                  <a16:creationId xmlns:a16="http://schemas.microsoft.com/office/drawing/2014/main" id="{6B6E0DD4-DC8E-FD43-8678-704305182A28}"/>
                </a:ext>
              </a:extLst>
            </p:cNvPr>
            <p:cNvCxnSpPr>
              <a:cxnSpLocks/>
            </p:cNvCxnSpPr>
            <p:nvPr/>
          </p:nvCxnSpPr>
          <p:spPr>
            <a:xfrm flipH="1">
              <a:off x="734500" y="3127373"/>
              <a:ext cx="465185" cy="0"/>
            </a:xfrm>
            <a:prstGeom prst="line">
              <a:avLst/>
            </a:prstGeom>
            <a:ln w="5080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48" name="Straight Connector 47">
              <a:extLst>
                <a:ext uri="{FF2B5EF4-FFF2-40B4-BE49-F238E27FC236}">
                  <a16:creationId xmlns:a16="http://schemas.microsoft.com/office/drawing/2014/main" id="{471AE8F2-66E2-964C-AE78-51B758F254E3}"/>
                </a:ext>
              </a:extLst>
            </p:cNvPr>
            <p:cNvCxnSpPr>
              <a:cxnSpLocks/>
            </p:cNvCxnSpPr>
            <p:nvPr/>
          </p:nvCxnSpPr>
          <p:spPr>
            <a:xfrm flipH="1">
              <a:off x="734500" y="3218813"/>
              <a:ext cx="465185" cy="0"/>
            </a:xfrm>
            <a:prstGeom prst="line">
              <a:avLst/>
            </a:prstGeom>
            <a:ln w="5080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49" name="Straight Connector 48">
              <a:extLst>
                <a:ext uri="{FF2B5EF4-FFF2-40B4-BE49-F238E27FC236}">
                  <a16:creationId xmlns:a16="http://schemas.microsoft.com/office/drawing/2014/main" id="{CAB57AD5-4413-8E45-B83C-D103B40ACF9E}"/>
                </a:ext>
              </a:extLst>
            </p:cNvPr>
            <p:cNvCxnSpPr>
              <a:cxnSpLocks/>
            </p:cNvCxnSpPr>
            <p:nvPr/>
          </p:nvCxnSpPr>
          <p:spPr>
            <a:xfrm>
              <a:off x="967092" y="3218813"/>
              <a:ext cx="0" cy="559640"/>
            </a:xfrm>
            <a:prstGeom prst="line">
              <a:avLst/>
            </a:prstGeom>
            <a:ln w="2540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50" name="Straight Connector 49">
              <a:extLst>
                <a:ext uri="{FF2B5EF4-FFF2-40B4-BE49-F238E27FC236}">
                  <a16:creationId xmlns:a16="http://schemas.microsoft.com/office/drawing/2014/main" id="{4704514C-D834-2841-9CBE-55578911543B}"/>
                </a:ext>
              </a:extLst>
            </p:cNvPr>
            <p:cNvCxnSpPr>
              <a:cxnSpLocks/>
            </p:cNvCxnSpPr>
            <p:nvPr/>
          </p:nvCxnSpPr>
          <p:spPr>
            <a:xfrm>
              <a:off x="814695" y="3778453"/>
              <a:ext cx="313508" cy="0"/>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51" name="Straight Connector 50">
              <a:extLst>
                <a:ext uri="{FF2B5EF4-FFF2-40B4-BE49-F238E27FC236}">
                  <a16:creationId xmlns:a16="http://schemas.microsoft.com/office/drawing/2014/main" id="{FE5B21AF-39AB-304A-9A62-B43FD70E7C61}"/>
                </a:ext>
              </a:extLst>
            </p:cNvPr>
            <p:cNvCxnSpPr>
              <a:cxnSpLocks/>
            </p:cNvCxnSpPr>
            <p:nvPr/>
          </p:nvCxnSpPr>
          <p:spPr>
            <a:xfrm>
              <a:off x="890895" y="3852476"/>
              <a:ext cx="161108" cy="0"/>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sp>
          <p:nvSpPr>
            <p:cNvPr id="52" name="TextBox 51">
              <a:extLst>
                <a:ext uri="{FF2B5EF4-FFF2-40B4-BE49-F238E27FC236}">
                  <a16:creationId xmlns:a16="http://schemas.microsoft.com/office/drawing/2014/main" id="{6C183E9A-411F-854C-82F2-CA16BF994D8F}"/>
                </a:ext>
              </a:extLst>
            </p:cNvPr>
            <p:cNvSpPr txBox="1"/>
            <p:nvPr/>
          </p:nvSpPr>
          <p:spPr>
            <a:xfrm>
              <a:off x="256983" y="2946546"/>
              <a:ext cx="461986" cy="369332"/>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1" i="0" u="none" strike="noStrike" kern="1200" cap="none" spc="0" normalizeH="0" baseline="0" noProof="0" dirty="0">
                  <a:ln>
                    <a:noFill/>
                  </a:ln>
                  <a:solidFill>
                    <a:srgbClr val="000000"/>
                  </a:solidFill>
                  <a:effectLst/>
                  <a:uLnTx/>
                  <a:uFillTx/>
                  <a:latin typeface="Arial" charset="0"/>
                  <a:ea typeface="+mn-ea"/>
                  <a:cs typeface="+mn-cs"/>
                </a:rPr>
                <a:t>C</a:t>
              </a:r>
              <a:r>
                <a:rPr kumimoji="0" lang="en-GB" sz="1800" b="0" i="0" u="none" strike="noStrike" kern="1200" cap="none" spc="0" normalizeH="0" baseline="-25000" noProof="0" dirty="0">
                  <a:ln>
                    <a:noFill/>
                  </a:ln>
                  <a:solidFill>
                    <a:srgbClr val="000000"/>
                  </a:solidFill>
                  <a:effectLst/>
                  <a:uLnTx/>
                  <a:uFillTx/>
                  <a:latin typeface="Arial" charset="0"/>
                  <a:ea typeface="+mn-ea"/>
                  <a:cs typeface="+mn-cs"/>
                </a:rPr>
                <a:t>D</a:t>
              </a:r>
              <a:endParaRPr kumimoji="0" lang="en-GB" sz="1800" b="0" i="0" u="none" strike="noStrike" kern="1200" cap="none" spc="0" normalizeH="0" baseline="0" noProof="0" dirty="0">
                <a:ln>
                  <a:noFill/>
                </a:ln>
                <a:solidFill>
                  <a:srgbClr val="000000"/>
                </a:solidFill>
                <a:effectLst/>
                <a:uLnTx/>
                <a:uFillTx/>
                <a:latin typeface="Arial" charset="0"/>
                <a:ea typeface="+mn-ea"/>
                <a:cs typeface="+mn-cs"/>
              </a:endParaRPr>
            </a:p>
          </p:txBody>
        </p:sp>
        <p:sp>
          <p:nvSpPr>
            <p:cNvPr id="54" name="TextBox 53">
              <a:extLst>
                <a:ext uri="{FF2B5EF4-FFF2-40B4-BE49-F238E27FC236}">
                  <a16:creationId xmlns:a16="http://schemas.microsoft.com/office/drawing/2014/main" id="{7BBAFB29-9952-5547-926E-EDE0E81B500E}"/>
                </a:ext>
              </a:extLst>
            </p:cNvPr>
            <p:cNvSpPr txBox="1"/>
            <p:nvPr/>
          </p:nvSpPr>
          <p:spPr>
            <a:xfrm>
              <a:off x="2050258" y="2116425"/>
              <a:ext cx="428322" cy="369332"/>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err="1">
                  <a:ln>
                    <a:noFill/>
                  </a:ln>
                  <a:solidFill>
                    <a:srgbClr val="000000"/>
                  </a:solidFill>
                  <a:effectLst/>
                  <a:uLnTx/>
                  <a:uFillTx/>
                  <a:latin typeface="Arial" charset="0"/>
                  <a:ea typeface="+mn-ea"/>
                  <a:cs typeface="+mn-cs"/>
                </a:rPr>
                <a:t>R</a:t>
              </a:r>
              <a:r>
                <a:rPr kumimoji="0" lang="en-GB" sz="1800" b="0" i="0" u="none" strike="noStrike" kern="1200" cap="none" spc="0" normalizeH="0" baseline="-25000" noProof="0" dirty="0" err="1">
                  <a:ln>
                    <a:noFill/>
                  </a:ln>
                  <a:solidFill>
                    <a:srgbClr val="000000"/>
                  </a:solidFill>
                  <a:effectLst/>
                  <a:uLnTx/>
                  <a:uFillTx/>
                  <a:latin typeface="Arial" charset="0"/>
                  <a:ea typeface="+mn-ea"/>
                  <a:cs typeface="+mn-cs"/>
                </a:rPr>
                <a:t>s</a:t>
              </a:r>
              <a:endParaRPr kumimoji="0" lang="en-GB" sz="1800" b="0" i="0" u="none" strike="noStrike" kern="1200" cap="none" spc="0" normalizeH="0" baseline="-25000" noProof="0" dirty="0">
                <a:ln>
                  <a:noFill/>
                </a:ln>
                <a:solidFill>
                  <a:srgbClr val="000000"/>
                </a:solidFill>
                <a:effectLst/>
                <a:uLnTx/>
                <a:uFillTx/>
                <a:latin typeface="Arial" charset="0"/>
                <a:ea typeface="+mn-ea"/>
                <a:cs typeface="+mn-cs"/>
              </a:endParaRPr>
            </a:p>
          </p:txBody>
        </p:sp>
      </p:grpSp>
      <p:sp>
        <p:nvSpPr>
          <p:cNvPr id="56" name="Rectangle 55">
            <a:extLst>
              <a:ext uri="{FF2B5EF4-FFF2-40B4-BE49-F238E27FC236}">
                <a16:creationId xmlns:a16="http://schemas.microsoft.com/office/drawing/2014/main" id="{A70496C2-27B3-6E48-974C-063DC56E59B6}"/>
              </a:ext>
            </a:extLst>
          </p:cNvPr>
          <p:cNvSpPr/>
          <p:nvPr/>
        </p:nvSpPr>
        <p:spPr bwMode="auto">
          <a:xfrm>
            <a:off x="1424017" y="2051212"/>
            <a:ext cx="2910539" cy="2467897"/>
          </a:xfrm>
          <a:prstGeom prst="rect">
            <a:avLst/>
          </a:prstGeom>
          <a:noFill/>
          <a:ln w="19050" cap="flat" cmpd="sng" algn="ctr">
            <a:solidFill>
              <a:schemeClr val="tx1"/>
            </a:solidFill>
            <a:prstDash val="solid"/>
            <a:round/>
            <a:headEnd type="none" w="med" len="med"/>
            <a:tailEnd type="none" w="med" len="med"/>
          </a:ln>
          <a:effectLst/>
        </p:spPr>
        <p:txBody>
          <a:bodyPr vert="horz" wrap="square" lIns="92075" tIns="46038" rIns="92075" bIns="46038" numCol="1" rtlCol="0" anchor="t" anchorCtr="0" compatLnSpc="1">
            <a:prstTxWarp prst="textNoShape">
              <a:avLst/>
            </a:prstTxWarp>
          </a:bodyPr>
          <a:lstStyle/>
          <a:p>
            <a:pPr marL="0" marR="0" lvl="0" indent="0" algn="l" defTabSz="914400" rtl="0" eaLnBrk="0" fontAlgn="base" latinLnBrk="0" hangingPunct="0">
              <a:lnSpc>
                <a:spcPct val="90000"/>
              </a:lnSpc>
              <a:spcBef>
                <a:spcPct val="30000"/>
              </a:spcBef>
              <a:spcAft>
                <a:spcPct val="0"/>
              </a:spcAft>
              <a:buClr>
                <a:srgbClr val="008000"/>
              </a:buClr>
              <a:buSzPct val="70000"/>
              <a:buFont typeface="Wingdings" pitchFamily="2" charset="2"/>
              <a:buNone/>
              <a:tabLst/>
              <a:defRPr/>
            </a:pPr>
            <a:endParaRPr kumimoji="0" lang="en-GB" sz="1500" b="1" i="0" u="none" strike="noStrike" kern="1200" cap="none" spc="0" normalizeH="0" baseline="0" noProof="0">
              <a:ln>
                <a:noFill/>
              </a:ln>
              <a:solidFill>
                <a:srgbClr val="000000"/>
              </a:solidFill>
              <a:effectLst/>
              <a:uLnTx/>
              <a:uFillTx/>
              <a:latin typeface="Arial" pitchFamily="34" charset="0"/>
              <a:ea typeface="+mn-ea"/>
              <a:cs typeface="+mn-cs"/>
            </a:endParaRPr>
          </a:p>
        </p:txBody>
      </p:sp>
    </p:spTree>
    <p:extLst>
      <p:ext uri="{BB962C8B-B14F-4D97-AF65-F5344CB8AC3E}">
        <p14:creationId xmlns:p14="http://schemas.microsoft.com/office/powerpoint/2010/main" val="2864451378"/>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a:extLst>
              <a:ext uri="{FF2B5EF4-FFF2-40B4-BE49-F238E27FC236}">
                <a16:creationId xmlns:a16="http://schemas.microsoft.com/office/drawing/2014/main" id="{80C5EBD4-4DD2-6C4C-94CC-98529FBA0179}"/>
              </a:ext>
            </a:extLst>
          </p:cNvPr>
          <p:cNvSpPr>
            <a:spLocks noGrp="1"/>
          </p:cNvSpPr>
          <p:nvPr>
            <p:ph type="sldNum" sz="quarter" idx="11"/>
          </p:nvPr>
        </p:nvSpPr>
        <p:spPr/>
        <p:txBody>
          <a:bodyPr/>
          <a:lstStyle/>
          <a:p>
            <a:pPr marL="0" marR="0" lvl="0" indent="0" algn="r" defTabSz="914400" rtl="0" eaLnBrk="0" fontAlgn="base" latinLnBrk="0" hangingPunct="0">
              <a:lnSpc>
                <a:spcPct val="90000"/>
              </a:lnSpc>
              <a:spcBef>
                <a:spcPct val="30000"/>
              </a:spcBef>
              <a:spcAft>
                <a:spcPct val="0"/>
              </a:spcAft>
              <a:buClr>
                <a:srgbClr val="008000"/>
              </a:buClr>
              <a:buSzPct val="70000"/>
              <a:buFont typeface="Wingdings" charset="2"/>
              <a:buNone/>
              <a:tabLst/>
              <a:defRPr/>
            </a:pPr>
            <a:fld id="{6EC14388-D050-3247-9441-46A7D1BD539F}" type="slidenum">
              <a:rPr kumimoji="0" lang="en-US" altLang="en-US" sz="1200" b="1" i="0" u="none" strike="noStrike" kern="1200" cap="none" spc="0" normalizeH="0" baseline="0" noProof="0" smtClean="0">
                <a:ln>
                  <a:noFill/>
                </a:ln>
                <a:solidFill>
                  <a:srgbClr val="898989"/>
                </a:solidFill>
                <a:effectLst/>
                <a:uLnTx/>
                <a:uFillTx/>
                <a:latin typeface="Calibri" charset="0"/>
                <a:ea typeface="ＭＳ Ｐゴシック" charset="-128"/>
                <a:cs typeface="+mn-cs"/>
              </a:rPr>
              <a:pPr marL="0" marR="0" lvl="0" indent="0" algn="r" defTabSz="914400" rtl="0" eaLnBrk="0" fontAlgn="base" latinLnBrk="0" hangingPunct="0">
                <a:lnSpc>
                  <a:spcPct val="90000"/>
                </a:lnSpc>
                <a:spcBef>
                  <a:spcPct val="30000"/>
                </a:spcBef>
                <a:spcAft>
                  <a:spcPct val="0"/>
                </a:spcAft>
                <a:buClr>
                  <a:srgbClr val="008000"/>
                </a:buClr>
                <a:buSzPct val="70000"/>
                <a:buFont typeface="Wingdings" charset="2"/>
                <a:buNone/>
                <a:tabLst/>
                <a:defRPr/>
              </a:pPr>
              <a:t>23</a:t>
            </a:fld>
            <a:endParaRPr kumimoji="0" lang="en-US" altLang="en-US" sz="1200" b="1" i="0" u="none" strike="noStrike" kern="1200" cap="none" spc="0" normalizeH="0" baseline="0" noProof="0">
              <a:ln>
                <a:noFill/>
              </a:ln>
              <a:solidFill>
                <a:srgbClr val="898989"/>
              </a:solidFill>
              <a:effectLst/>
              <a:uLnTx/>
              <a:uFillTx/>
              <a:latin typeface="Calibri" charset="0"/>
              <a:ea typeface="ＭＳ Ｐゴシック" charset="-128"/>
              <a:cs typeface="+mn-cs"/>
            </a:endParaRPr>
          </a:p>
        </p:txBody>
      </p:sp>
      <p:sp>
        <p:nvSpPr>
          <p:cNvPr id="3" name="Footer Placeholder 2">
            <a:extLst>
              <a:ext uri="{FF2B5EF4-FFF2-40B4-BE49-F238E27FC236}">
                <a16:creationId xmlns:a16="http://schemas.microsoft.com/office/drawing/2014/main" id="{7057AD13-9C9B-5E4B-ADD1-01AA9292D573}"/>
              </a:ext>
            </a:extLst>
          </p:cNvPr>
          <p:cNvSpPr>
            <a:spLocks noGrp="1"/>
          </p:cNvSpPr>
          <p:nvPr>
            <p:ph type="ftr" sz="quarter" idx="12"/>
          </p:nvPr>
        </p:nvSpPr>
        <p:spPr/>
        <p:txBody>
          <a:bodyPr/>
          <a:lstStyle/>
          <a:p>
            <a:pPr marL="0" marR="0" lvl="0" indent="0" algn="ctr" defTabSz="914400" rtl="0" eaLnBrk="0" fontAlgn="auto" latinLnBrk="0" hangingPunct="0">
              <a:lnSpc>
                <a:spcPct val="90000"/>
              </a:lnSpc>
              <a:spcBef>
                <a:spcPts val="0"/>
              </a:spcBef>
              <a:spcAft>
                <a:spcPts val="0"/>
              </a:spcAft>
              <a:buClr>
                <a:srgbClr val="008000"/>
              </a:buClr>
              <a:buSzPct val="70000"/>
              <a:buFont typeface="Wingdings" charset="2"/>
              <a:buNone/>
              <a:tabLst/>
              <a:defRPr/>
            </a:pPr>
            <a:r>
              <a:rPr kumimoji="0" lang="en-US" sz="1200" b="1" i="0" u="none" strike="noStrike" kern="1200" cap="none" spc="0" normalizeH="0" baseline="0" noProof="0">
                <a:ln>
                  <a:noFill/>
                </a:ln>
                <a:solidFill>
                  <a:prstClr val="black">
                    <a:tint val="75000"/>
                  </a:prstClr>
                </a:solidFill>
                <a:effectLst/>
                <a:uLnTx/>
                <a:uFillTx/>
                <a:latin typeface="Calibri"/>
                <a:ea typeface="+mn-ea"/>
                <a:cs typeface="+mn-cs"/>
              </a:rPr>
              <a:t>W. Riegler, Detector Signals</a:t>
            </a:r>
          </a:p>
        </p:txBody>
      </p:sp>
      <p:pic>
        <p:nvPicPr>
          <p:cNvPr id="12" name="Picture 4">
            <a:extLst>
              <a:ext uri="{FF2B5EF4-FFF2-40B4-BE49-F238E27FC236}">
                <a16:creationId xmlns:a16="http://schemas.microsoft.com/office/drawing/2014/main" id="{15C786F5-DE1F-9D43-BEBD-45A7F0770985}"/>
              </a:ext>
            </a:extLst>
          </p:cNvPr>
          <p:cNvPicPr>
            <a:picLocks noChangeAspect="1"/>
          </p:cNvPicPr>
          <p:nvPr/>
        </p:nvPicPr>
        <p:blipFill rotWithShape="1">
          <a:blip r:embed="rId2">
            <a:extLst>
              <a:ext uri="{28A0092B-C50C-407E-A947-70E740481C1C}">
                <a14:useLocalDpi xmlns:a14="http://schemas.microsoft.com/office/drawing/2010/main" val="0"/>
              </a:ext>
            </a:extLst>
          </a:blip>
          <a:srcRect r="50370" b="21998"/>
          <a:stretch/>
        </p:blipFill>
        <p:spPr bwMode="auto">
          <a:xfrm>
            <a:off x="274781" y="736798"/>
            <a:ext cx="3531576" cy="258567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cxnSp>
        <p:nvCxnSpPr>
          <p:cNvPr id="14" name="Straight Connector 13">
            <a:extLst>
              <a:ext uri="{FF2B5EF4-FFF2-40B4-BE49-F238E27FC236}">
                <a16:creationId xmlns:a16="http://schemas.microsoft.com/office/drawing/2014/main" id="{C93DD969-1556-0F4E-9F62-FE7071B52D15}"/>
              </a:ext>
            </a:extLst>
          </p:cNvPr>
          <p:cNvCxnSpPr>
            <a:cxnSpLocks/>
          </p:cNvCxnSpPr>
          <p:nvPr/>
        </p:nvCxnSpPr>
        <p:spPr>
          <a:xfrm>
            <a:off x="1455042" y="53971"/>
            <a:ext cx="1" cy="2065734"/>
          </a:xfrm>
          <a:prstGeom prst="line">
            <a:avLst/>
          </a:prstGeom>
          <a:ln w="1905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15" name="Straight Connector 14">
            <a:extLst>
              <a:ext uri="{FF2B5EF4-FFF2-40B4-BE49-F238E27FC236}">
                <a16:creationId xmlns:a16="http://schemas.microsoft.com/office/drawing/2014/main" id="{5D074FD2-DF5E-6C46-BDFB-EDC120C82772}"/>
              </a:ext>
            </a:extLst>
          </p:cNvPr>
          <p:cNvCxnSpPr>
            <a:cxnSpLocks/>
          </p:cNvCxnSpPr>
          <p:nvPr/>
        </p:nvCxnSpPr>
        <p:spPr>
          <a:xfrm>
            <a:off x="1465803" y="53971"/>
            <a:ext cx="1149532" cy="2065734"/>
          </a:xfrm>
          <a:prstGeom prst="line">
            <a:avLst/>
          </a:prstGeom>
          <a:ln w="19050">
            <a:solidFill>
              <a:schemeClr val="tx1"/>
            </a:solidFill>
          </a:ln>
        </p:spPr>
        <p:style>
          <a:lnRef idx="1">
            <a:schemeClr val="accent1"/>
          </a:lnRef>
          <a:fillRef idx="0">
            <a:schemeClr val="accent1"/>
          </a:fillRef>
          <a:effectRef idx="0">
            <a:schemeClr val="accent1"/>
          </a:effectRef>
          <a:fontRef idx="minor">
            <a:schemeClr val="tx1"/>
          </a:fontRef>
        </p:style>
      </p:cxnSp>
      <p:sp>
        <p:nvSpPr>
          <p:cNvPr id="16" name="TextBox 5">
            <a:extLst>
              <a:ext uri="{FF2B5EF4-FFF2-40B4-BE49-F238E27FC236}">
                <a16:creationId xmlns:a16="http://schemas.microsoft.com/office/drawing/2014/main" id="{468F5480-9730-7A4C-8EEA-030EA9E524CA}"/>
              </a:ext>
            </a:extLst>
          </p:cNvPr>
          <p:cNvSpPr txBox="1">
            <a:spLocks noChangeArrowheads="1"/>
          </p:cNvSpPr>
          <p:nvPr/>
        </p:nvSpPr>
        <p:spPr bwMode="auto">
          <a:xfrm>
            <a:off x="0" y="53971"/>
            <a:ext cx="12192000" cy="523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ea typeface="ＭＳ Ｐゴシック" panose="020B0600070205080204" pitchFamily="34" charset="-128"/>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ＭＳ Ｐゴシック" panose="020B0600070205080204" pitchFamily="34" charset="-128"/>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ea typeface="ＭＳ Ｐゴシック" panose="020B0600070205080204" pitchFamily="34" charset="-128"/>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ＭＳ Ｐゴシック" panose="020B0600070205080204" pitchFamily="34" charset="-128"/>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ＭＳ Ｐゴシック" panose="020B0600070205080204" pitchFamily="34" charset="-128"/>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ＭＳ Ｐゴシック" panose="020B0600070205080204" pitchFamily="34" charset="-128"/>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ＭＳ Ｐゴシック" panose="020B0600070205080204" pitchFamily="34" charset="-128"/>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ＭＳ Ｐゴシック" panose="020B0600070205080204" pitchFamily="34" charset="-128"/>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ＭＳ Ｐゴシック" panose="020B0600070205080204" pitchFamily="34" charset="-128"/>
              </a:defRPr>
            </a:lvl9pPr>
          </a:lstStyle>
          <a:p>
            <a:pPr marL="0" marR="0" lvl="0" indent="0" algn="ctr" defTabSz="914400" rtl="0" eaLnBrk="1" fontAlgn="base" latinLnBrk="0" hangingPunct="1">
              <a:lnSpc>
                <a:spcPct val="100000"/>
              </a:lnSpc>
              <a:spcBef>
                <a:spcPct val="0"/>
              </a:spcBef>
              <a:spcAft>
                <a:spcPct val="0"/>
              </a:spcAft>
              <a:buClrTx/>
              <a:buSzTx/>
              <a:buFont typeface="Arial" panose="020B0604020202020204" pitchFamily="34" charset="0"/>
              <a:buNone/>
              <a:tabLst/>
              <a:defRPr/>
            </a:pPr>
            <a:r>
              <a:rPr kumimoji="0" lang="en-US" altLang="en-US" sz="2800" b="1" i="0" u="none" strike="noStrike" kern="1200" cap="none" spc="0" normalizeH="0" baseline="0" noProof="0" dirty="0">
                <a:ln>
                  <a:noFill/>
                </a:ln>
                <a:solidFill>
                  <a:srgbClr val="FF0000"/>
                </a:solidFill>
                <a:effectLst/>
                <a:uLnTx/>
                <a:uFillTx/>
                <a:latin typeface="Calibri" panose="020F0502020204030204" pitchFamily="34" charset="0"/>
                <a:ea typeface="ＭＳ Ｐゴシック" panose="020B0600070205080204" pitchFamily="34" charset="-128"/>
                <a:cs typeface="+mn-cs"/>
              </a:rPr>
              <a:t>Noise and Optimum filters</a:t>
            </a:r>
            <a:endParaRPr kumimoji="0" lang="en-US" altLang="en-US" sz="2800" b="1" i="0" u="none" strike="noStrike" kern="1200" cap="none" spc="0" normalizeH="0" baseline="0" noProof="0" dirty="0">
              <a:ln>
                <a:noFill/>
              </a:ln>
              <a:solidFill>
                <a:srgbClr val="FF0000"/>
              </a:solidFill>
              <a:effectLst/>
              <a:uLnTx/>
              <a:uFillTx/>
              <a:latin typeface="Arial" panose="020B0604020202020204" pitchFamily="34" charset="0"/>
              <a:ea typeface="ＭＳ Ｐゴシック" panose="020B0600070205080204" pitchFamily="34" charset="-128"/>
              <a:cs typeface="+mn-cs"/>
            </a:endParaRPr>
          </a:p>
        </p:txBody>
      </p:sp>
      <p:sp>
        <p:nvSpPr>
          <p:cNvPr id="13" name="Rectangle 12">
            <a:extLst>
              <a:ext uri="{FF2B5EF4-FFF2-40B4-BE49-F238E27FC236}">
                <a16:creationId xmlns:a16="http://schemas.microsoft.com/office/drawing/2014/main" id="{788F9A90-E23B-4F48-B9A0-68B87395EA15}"/>
              </a:ext>
            </a:extLst>
          </p:cNvPr>
          <p:cNvSpPr/>
          <p:nvPr/>
        </p:nvSpPr>
        <p:spPr>
          <a:xfrm>
            <a:off x="4646573" y="1666657"/>
            <a:ext cx="6223225" cy="2862322"/>
          </a:xfrm>
          <a:prstGeom prst="rect">
            <a:avLst/>
          </a:prstGeom>
        </p:spPr>
        <p:txBody>
          <a:bodyPr wrap="squar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2060"/>
                </a:solidFill>
                <a:effectLst/>
                <a:uLnTx/>
                <a:uFillTx/>
                <a:latin typeface="Arial" charset="0"/>
                <a:ea typeface="+mn-ea"/>
                <a:cs typeface="+mn-cs"/>
              </a:rPr>
              <a:t>Let us assume we have a signal f(t) with superimposed noise of a given noise power spectrum and we want to find the amplifier transfer function that </a:t>
            </a:r>
            <a:r>
              <a:rPr kumimoji="0" lang="en-GB" sz="1800" b="0" i="0" u="none" strike="noStrike" kern="1200" cap="none" spc="0" normalizeH="0" baseline="0" noProof="0" dirty="0">
                <a:ln>
                  <a:noFill/>
                </a:ln>
                <a:solidFill>
                  <a:srgbClr val="FF0000"/>
                </a:solidFill>
                <a:effectLst/>
                <a:uLnTx/>
                <a:uFillTx/>
                <a:latin typeface="Arial" charset="0"/>
                <a:ea typeface="+mn-ea"/>
                <a:cs typeface="+mn-cs"/>
              </a:rPr>
              <a:t>maximizes </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dirty="0">
              <a:ln>
                <a:noFill/>
              </a:ln>
              <a:solidFill>
                <a:srgbClr val="002060"/>
              </a:solidFill>
              <a:effectLst/>
              <a:uLnTx/>
              <a:uFillTx/>
              <a:latin typeface="Arial" charset="0"/>
              <a:ea typeface="+mn-ea"/>
              <a:cs typeface="+mn-cs"/>
            </a:endParaRPr>
          </a:p>
          <a:p>
            <a:pPr marL="285750" marR="0" lvl="0" indent="-285750" algn="l" defTabSz="914400" rtl="0" eaLnBrk="0" fontAlgn="base" latinLnBrk="0" hangingPunct="0">
              <a:lnSpc>
                <a:spcPct val="100000"/>
              </a:lnSpc>
              <a:spcBef>
                <a:spcPct val="0"/>
              </a:spcBef>
              <a:spcAft>
                <a:spcPct val="0"/>
              </a:spcAft>
              <a:buClrTx/>
              <a:buSzTx/>
              <a:buFont typeface="Arial" panose="020B0604020202020204" pitchFamily="34" charset="0"/>
              <a:buChar char="•"/>
              <a:tabLst/>
              <a:defRPr/>
            </a:pPr>
            <a:r>
              <a:rPr kumimoji="0" lang="en-GB" sz="1800" b="0" i="0" u="none" strike="noStrike" kern="1200" cap="none" spc="0" normalizeH="0" baseline="0" noProof="0" dirty="0">
                <a:ln>
                  <a:noFill/>
                </a:ln>
                <a:solidFill>
                  <a:srgbClr val="009D00">
                    <a:lumMod val="50000"/>
                  </a:srgbClr>
                </a:solidFill>
                <a:effectLst/>
                <a:uLnTx/>
                <a:uFillTx/>
                <a:latin typeface="Arial" charset="0"/>
                <a:ea typeface="+mn-ea"/>
                <a:cs typeface="+mn-cs"/>
              </a:rPr>
              <a:t>the </a:t>
            </a:r>
            <a:r>
              <a:rPr kumimoji="0" lang="en-GB" sz="1800" b="0" i="0" u="none" strike="noStrike" kern="1200" cap="none" spc="0" normalizeH="0" baseline="0" noProof="0" dirty="0">
                <a:ln>
                  <a:noFill/>
                </a:ln>
                <a:solidFill>
                  <a:srgbClr val="FF0000"/>
                </a:solidFill>
                <a:effectLst/>
                <a:uLnTx/>
                <a:uFillTx/>
                <a:latin typeface="Arial" charset="0"/>
                <a:ea typeface="+mn-ea"/>
                <a:cs typeface="+mn-cs"/>
              </a:rPr>
              <a:t>signal to noise </a:t>
            </a:r>
            <a:r>
              <a:rPr kumimoji="0" lang="en-GB" sz="1800" b="0" i="0" u="none" strike="noStrike" kern="1200" cap="none" spc="0" normalizeH="0" baseline="0" noProof="0" dirty="0">
                <a:ln>
                  <a:noFill/>
                </a:ln>
                <a:solidFill>
                  <a:srgbClr val="009D00">
                    <a:lumMod val="50000"/>
                  </a:srgbClr>
                </a:solidFill>
                <a:effectLst/>
                <a:uLnTx/>
                <a:uFillTx/>
                <a:latin typeface="Arial" charset="0"/>
                <a:ea typeface="+mn-ea"/>
                <a:cs typeface="+mn-cs"/>
              </a:rPr>
              <a:t>ratio for the best amplitude measurement, or </a:t>
            </a:r>
          </a:p>
          <a:p>
            <a:pPr marL="285750" marR="0" lvl="0" indent="-285750" algn="l" defTabSz="914400" rtl="0" eaLnBrk="0" fontAlgn="base" latinLnBrk="0" hangingPunct="0">
              <a:lnSpc>
                <a:spcPct val="100000"/>
              </a:lnSpc>
              <a:spcBef>
                <a:spcPct val="0"/>
              </a:spcBef>
              <a:spcAft>
                <a:spcPct val="0"/>
              </a:spcAft>
              <a:buClrTx/>
              <a:buSzTx/>
              <a:buFont typeface="Arial" panose="020B0604020202020204" pitchFamily="34" charset="0"/>
              <a:buChar char="•"/>
              <a:tabLst/>
              <a:defRPr/>
            </a:pPr>
            <a:endParaRPr kumimoji="0" lang="en-GB" sz="1800" b="0" i="0" u="none" strike="noStrike" kern="1200" cap="none" spc="0" normalizeH="0" baseline="0" noProof="0" dirty="0">
              <a:ln>
                <a:noFill/>
              </a:ln>
              <a:solidFill>
                <a:srgbClr val="009D00">
                  <a:lumMod val="50000"/>
                </a:srgbClr>
              </a:solidFill>
              <a:effectLst/>
              <a:uLnTx/>
              <a:uFillTx/>
              <a:latin typeface="Arial" charset="0"/>
              <a:ea typeface="+mn-ea"/>
              <a:cs typeface="+mn-cs"/>
            </a:endParaRPr>
          </a:p>
          <a:p>
            <a:pPr marL="285750" marR="0" lvl="0" indent="-285750" algn="l" defTabSz="914400" rtl="0" eaLnBrk="0" fontAlgn="base" latinLnBrk="0" hangingPunct="0">
              <a:lnSpc>
                <a:spcPct val="100000"/>
              </a:lnSpc>
              <a:spcBef>
                <a:spcPct val="0"/>
              </a:spcBef>
              <a:spcAft>
                <a:spcPct val="0"/>
              </a:spcAft>
              <a:buClrTx/>
              <a:buSzTx/>
              <a:buFont typeface="Arial" panose="020B0604020202020204" pitchFamily="34" charset="0"/>
              <a:buChar char="•"/>
              <a:tabLst/>
              <a:defRPr/>
            </a:pPr>
            <a:r>
              <a:rPr kumimoji="0" lang="en-GB" sz="1800" b="0" i="0" u="none" strike="noStrike" kern="1200" cap="none" spc="0" normalizeH="0" baseline="0" noProof="0" dirty="0">
                <a:ln>
                  <a:noFill/>
                </a:ln>
                <a:solidFill>
                  <a:srgbClr val="009D00">
                    <a:lumMod val="50000"/>
                  </a:srgbClr>
                </a:solidFill>
                <a:effectLst/>
                <a:uLnTx/>
                <a:uFillTx/>
                <a:latin typeface="Arial" charset="0"/>
                <a:ea typeface="+mn-ea"/>
                <a:cs typeface="+mn-cs"/>
              </a:rPr>
              <a:t>the </a:t>
            </a:r>
            <a:r>
              <a:rPr kumimoji="0" lang="en-GB" sz="1800" b="0" i="0" u="none" strike="noStrike" kern="1200" cap="none" spc="0" normalizeH="0" baseline="0" noProof="0" dirty="0">
                <a:ln>
                  <a:noFill/>
                </a:ln>
                <a:solidFill>
                  <a:srgbClr val="FF0000"/>
                </a:solidFill>
                <a:effectLst/>
                <a:uLnTx/>
                <a:uFillTx/>
                <a:latin typeface="Arial" charset="0"/>
                <a:ea typeface="+mn-ea"/>
                <a:cs typeface="+mn-cs"/>
              </a:rPr>
              <a:t>slope to noise </a:t>
            </a:r>
            <a:r>
              <a:rPr kumimoji="0" lang="en-GB" sz="1800" b="0" i="0" u="none" strike="noStrike" kern="1200" cap="none" spc="0" normalizeH="0" baseline="0" noProof="0" dirty="0">
                <a:ln>
                  <a:noFill/>
                </a:ln>
                <a:solidFill>
                  <a:srgbClr val="009D00">
                    <a:lumMod val="50000"/>
                  </a:srgbClr>
                </a:solidFill>
                <a:effectLst/>
                <a:uLnTx/>
                <a:uFillTx/>
                <a:latin typeface="Arial" charset="0"/>
                <a:ea typeface="+mn-ea"/>
                <a:cs typeface="+mn-cs"/>
              </a:rPr>
              <a:t>ratio for the best time measurement </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2060"/>
                </a:solidFill>
                <a:effectLst/>
                <a:uLnTx/>
                <a:uFillTx/>
                <a:latin typeface="Arial" charset="0"/>
                <a:ea typeface="+mn-ea"/>
                <a:cs typeface="+mn-cs"/>
                <a:sym typeface="Wingdings" pitchFamily="2" charset="2"/>
              </a:rPr>
              <a:t> Theory of optimum filters</a:t>
            </a:r>
            <a:endParaRPr kumimoji="0" lang="en-GB" sz="1800" b="0" i="0" u="none" strike="noStrike" kern="1200" cap="none" spc="0" normalizeH="0" baseline="0" noProof="0" dirty="0">
              <a:ln>
                <a:noFill/>
              </a:ln>
              <a:solidFill>
                <a:srgbClr val="002060"/>
              </a:solidFill>
              <a:effectLst/>
              <a:uLnTx/>
              <a:uFillTx/>
              <a:latin typeface="Arial" charset="0"/>
              <a:ea typeface="+mn-ea"/>
              <a:cs typeface="+mn-cs"/>
            </a:endParaRPr>
          </a:p>
        </p:txBody>
      </p:sp>
      <p:pic>
        <p:nvPicPr>
          <p:cNvPr id="17" name="Picture 16">
            <a:extLst>
              <a:ext uri="{FF2B5EF4-FFF2-40B4-BE49-F238E27FC236}">
                <a16:creationId xmlns:a16="http://schemas.microsoft.com/office/drawing/2014/main" id="{6364EB7E-E671-9E4F-A6D1-F69C9BED7368}"/>
              </a:ext>
            </a:extLst>
          </p:cNvPr>
          <p:cNvPicPr>
            <a:picLocks noChangeAspect="1"/>
          </p:cNvPicPr>
          <p:nvPr/>
        </p:nvPicPr>
        <p:blipFill rotWithShape="1">
          <a:blip r:embed="rId3"/>
          <a:srcRect b="3367"/>
          <a:stretch/>
        </p:blipFill>
        <p:spPr>
          <a:xfrm>
            <a:off x="-57726" y="4259616"/>
            <a:ext cx="3877056" cy="2448161"/>
          </a:xfrm>
          <a:prstGeom prst="rect">
            <a:avLst/>
          </a:prstGeom>
        </p:spPr>
      </p:pic>
      <p:pic>
        <p:nvPicPr>
          <p:cNvPr id="6" name="Picture 5">
            <a:extLst>
              <a:ext uri="{FF2B5EF4-FFF2-40B4-BE49-F238E27FC236}">
                <a16:creationId xmlns:a16="http://schemas.microsoft.com/office/drawing/2014/main" id="{3641C054-2738-4040-AD53-3C587FA9CA4F}"/>
              </a:ext>
            </a:extLst>
          </p:cNvPr>
          <p:cNvPicPr>
            <a:picLocks noChangeAspect="1"/>
          </p:cNvPicPr>
          <p:nvPr/>
        </p:nvPicPr>
        <p:blipFill>
          <a:blip r:embed="rId4"/>
          <a:stretch>
            <a:fillRect/>
          </a:stretch>
        </p:blipFill>
        <p:spPr>
          <a:xfrm>
            <a:off x="498953" y="3691343"/>
            <a:ext cx="2621458" cy="538494"/>
          </a:xfrm>
          <a:prstGeom prst="rect">
            <a:avLst/>
          </a:prstGeom>
        </p:spPr>
      </p:pic>
    </p:spTree>
    <p:extLst>
      <p:ext uri="{BB962C8B-B14F-4D97-AF65-F5344CB8AC3E}">
        <p14:creationId xmlns:p14="http://schemas.microsoft.com/office/powerpoint/2010/main" val="1049217701"/>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 name="Rectangle 22">
            <a:extLst>
              <a:ext uri="{FF2B5EF4-FFF2-40B4-BE49-F238E27FC236}">
                <a16:creationId xmlns:a16="http://schemas.microsoft.com/office/drawing/2014/main" id="{766BCEC4-B61B-DF41-81C5-65BFA49A7527}"/>
              </a:ext>
            </a:extLst>
          </p:cNvPr>
          <p:cNvSpPr/>
          <p:nvPr/>
        </p:nvSpPr>
        <p:spPr>
          <a:xfrm>
            <a:off x="2998473" y="515486"/>
            <a:ext cx="8820509" cy="6586418"/>
          </a:xfrm>
          <a:prstGeom prst="rect">
            <a:avLst/>
          </a:prstGeom>
        </p:spPr>
        <p:txBody>
          <a:bodyPr wrap="squar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2060"/>
                </a:solidFill>
                <a:effectLst/>
                <a:uLnTx/>
                <a:uFillTx/>
                <a:latin typeface="Arial" charset="0"/>
                <a:ea typeface="+mn-ea"/>
                <a:cs typeface="+mn-cs"/>
              </a:rPr>
              <a:t>A signal f(t) superimposed to a noise with a noise power spectrum w(</a:t>
            </a:r>
            <a:r>
              <a:rPr kumimoji="0" lang="en-GB" sz="1400" b="0" i="0" u="none" strike="noStrike" kern="1200" cap="none" spc="0" normalizeH="0" baseline="0" noProof="0" dirty="0" err="1">
                <a:ln>
                  <a:noFill/>
                </a:ln>
                <a:solidFill>
                  <a:srgbClr val="002060"/>
                </a:solidFill>
                <a:effectLst/>
                <a:uLnTx/>
                <a:uFillTx/>
                <a:latin typeface="Arial" charset="0"/>
                <a:ea typeface="+mn-ea"/>
                <a:cs typeface="+mn-cs"/>
              </a:rPr>
              <a:t>ω</a:t>
            </a:r>
            <a:r>
              <a:rPr kumimoji="0" lang="en-GB" sz="1400" b="0" i="0" u="none" strike="noStrike" kern="1200" cap="none" spc="0" normalizeH="0" baseline="0" noProof="0" dirty="0">
                <a:ln>
                  <a:noFill/>
                </a:ln>
                <a:solidFill>
                  <a:srgbClr val="002060"/>
                </a:solidFill>
                <a:effectLst/>
                <a:uLnTx/>
                <a:uFillTx/>
                <a:latin typeface="Arial" charset="0"/>
                <a:ea typeface="+mn-ea"/>
                <a:cs typeface="+mn-cs"/>
              </a:rPr>
              <a:t>) is processed by a filter with transfer function H(</a:t>
            </a:r>
            <a:r>
              <a:rPr kumimoji="0" lang="en-GB" sz="1400" b="0" i="0" u="none" strike="noStrike" kern="1200" cap="none" spc="0" normalizeH="0" baseline="0" noProof="0" dirty="0" err="1">
                <a:ln>
                  <a:noFill/>
                </a:ln>
                <a:solidFill>
                  <a:srgbClr val="002060"/>
                </a:solidFill>
                <a:effectLst/>
                <a:uLnTx/>
                <a:uFillTx/>
                <a:latin typeface="Arial" charset="0"/>
                <a:ea typeface="+mn-ea"/>
                <a:cs typeface="+mn-cs"/>
              </a:rPr>
              <a:t>iω</a:t>
            </a:r>
            <a:r>
              <a:rPr kumimoji="0" lang="en-GB" sz="1400" b="0" i="0" u="none" strike="noStrike" kern="1200" cap="none" spc="0" normalizeH="0" baseline="0" noProof="0" dirty="0">
                <a:ln>
                  <a:noFill/>
                </a:ln>
                <a:solidFill>
                  <a:srgbClr val="002060"/>
                </a:solidFill>
                <a:effectLst/>
                <a:uLnTx/>
                <a:uFillTx/>
                <a:latin typeface="Arial" charset="0"/>
                <a:ea typeface="+mn-ea"/>
                <a:cs typeface="+mn-cs"/>
              </a:rPr>
              <a:t>). The output signal and output noise </a:t>
            </a:r>
            <a:r>
              <a:rPr kumimoji="0" lang="en-GB" sz="1400" b="0" i="0" u="none" strike="noStrike" kern="1200" cap="none" spc="0" normalizeH="0" baseline="0" noProof="0" dirty="0" err="1">
                <a:ln>
                  <a:noFill/>
                </a:ln>
                <a:solidFill>
                  <a:srgbClr val="002060"/>
                </a:solidFill>
                <a:effectLst/>
                <a:uLnTx/>
                <a:uFillTx/>
                <a:latin typeface="Arial" charset="0"/>
                <a:ea typeface="+mn-ea"/>
                <a:cs typeface="+mn-cs"/>
              </a:rPr>
              <a:t>r.m.s</a:t>
            </a:r>
            <a:r>
              <a:rPr kumimoji="0" lang="en-GB" sz="1400" b="0" i="0" u="none" strike="noStrike" kern="1200" cap="none" spc="0" normalizeH="0" baseline="0" noProof="0" dirty="0">
                <a:ln>
                  <a:noFill/>
                </a:ln>
                <a:solidFill>
                  <a:srgbClr val="002060"/>
                </a:solidFill>
                <a:effectLst/>
                <a:uLnTx/>
                <a:uFillTx/>
                <a:latin typeface="Arial" charset="0"/>
                <a:ea typeface="+mn-ea"/>
                <a:cs typeface="+mn-cs"/>
              </a:rPr>
              <a:t>. are </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9D00">
                    <a:lumMod val="50000"/>
                  </a:srgbClr>
                </a:solidFill>
                <a:effectLst/>
                <a:uLnTx/>
                <a:uFillTx/>
                <a:latin typeface="Arial" charset="0"/>
                <a:ea typeface="+mn-ea"/>
                <a:cs typeface="+mn-cs"/>
              </a:rPr>
              <a:t>The signal to noise ration is then </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9D00">
                  <a:lumMod val="5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2060"/>
                </a:solidFill>
                <a:effectLst/>
                <a:uLnTx/>
                <a:uFillTx/>
                <a:latin typeface="Arial" charset="0"/>
                <a:ea typeface="+mn-ea"/>
                <a:cs typeface="+mn-cs"/>
              </a:rPr>
              <a:t>The expression has an upper limit given by the Schwartz inequality, which relates two complex valued functions according to </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9D00">
                    <a:lumMod val="50000"/>
                  </a:srgbClr>
                </a:solidFill>
                <a:effectLst/>
                <a:uLnTx/>
                <a:uFillTx/>
                <a:latin typeface="Arial" charset="0"/>
                <a:ea typeface="+mn-ea"/>
                <a:cs typeface="+mn-cs"/>
              </a:rPr>
              <a:t>We insert </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2060"/>
                </a:solidFill>
                <a:effectLst/>
                <a:uLnTx/>
                <a:uFillTx/>
                <a:latin typeface="Arial" charset="0"/>
                <a:ea typeface="+mn-ea"/>
                <a:cs typeface="+mn-cs"/>
              </a:rPr>
              <a:t>and have</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9D00">
                    <a:lumMod val="50000"/>
                  </a:srgbClr>
                </a:solidFill>
                <a:effectLst/>
                <a:uLnTx/>
                <a:uFillTx/>
                <a:latin typeface="Arial" charset="0"/>
                <a:ea typeface="+mn-ea"/>
                <a:cs typeface="+mn-cs"/>
              </a:rPr>
              <a:t>The equal sign applies if </a:t>
            </a:r>
            <a:r>
              <a:rPr kumimoji="0" lang="en-GB" sz="1400" b="0" i="0" u="none" strike="noStrike" kern="1200" cap="none" spc="0" normalizeH="0" baseline="0" noProof="0" dirty="0" err="1">
                <a:ln>
                  <a:noFill/>
                </a:ln>
                <a:solidFill>
                  <a:srgbClr val="009D00">
                    <a:lumMod val="50000"/>
                  </a:srgbClr>
                </a:solidFill>
                <a:effectLst/>
                <a:uLnTx/>
                <a:uFillTx/>
                <a:latin typeface="Arial" charset="0"/>
                <a:ea typeface="+mn-ea"/>
                <a:cs typeface="+mn-cs"/>
              </a:rPr>
              <a:t>ψ</a:t>
            </a:r>
            <a:r>
              <a:rPr kumimoji="0" lang="en-GB" sz="1400" b="0" i="0" u="none" strike="noStrike" kern="1200" cap="none" spc="0" normalizeH="0" baseline="0" noProof="0" dirty="0">
                <a:ln>
                  <a:noFill/>
                </a:ln>
                <a:solidFill>
                  <a:srgbClr val="009D00">
                    <a:lumMod val="50000"/>
                  </a:srgbClr>
                </a:solidFill>
                <a:effectLst/>
                <a:uLnTx/>
                <a:uFillTx/>
                <a:latin typeface="Arial" charset="0"/>
                <a:ea typeface="+mn-ea"/>
                <a:cs typeface="+mn-cs"/>
              </a:rPr>
              <a:t> = c</a:t>
            </a:r>
            <a:r>
              <a:rPr kumimoji="0" lang="en-GB" sz="1400" b="0" i="0" u="none" strike="noStrike" kern="1200" cap="none" spc="0" normalizeH="0" baseline="-25000" noProof="0" dirty="0">
                <a:ln>
                  <a:noFill/>
                </a:ln>
                <a:solidFill>
                  <a:srgbClr val="009D00">
                    <a:lumMod val="50000"/>
                  </a:srgbClr>
                </a:solidFill>
                <a:effectLst/>
                <a:uLnTx/>
                <a:uFillTx/>
                <a:latin typeface="Arial" charset="0"/>
                <a:ea typeface="+mn-ea"/>
                <a:cs typeface="+mn-cs"/>
              </a:rPr>
              <a:t>1</a:t>
            </a:r>
            <a:r>
              <a:rPr kumimoji="0" lang="en-GB" sz="1400" b="0" i="0" u="none" strike="noStrike" kern="1200" cap="none" spc="0" normalizeH="0" baseline="0" noProof="0" dirty="0">
                <a:ln>
                  <a:noFill/>
                </a:ln>
                <a:solidFill>
                  <a:srgbClr val="009D00">
                    <a:lumMod val="50000"/>
                  </a:srgbClr>
                </a:solidFill>
                <a:effectLst/>
                <a:uLnTx/>
                <a:uFillTx/>
                <a:latin typeface="Arial" charset="0"/>
                <a:ea typeface="+mn-ea"/>
                <a:cs typeface="+mn-cs"/>
              </a:rPr>
              <a:t> </a:t>
            </a:r>
            <a:r>
              <a:rPr kumimoji="0" lang="en-GB" sz="1400" b="0" i="0" u="none" strike="noStrike" kern="1200" cap="none" spc="0" normalizeH="0" baseline="0" noProof="0" dirty="0" err="1">
                <a:ln>
                  <a:noFill/>
                </a:ln>
                <a:solidFill>
                  <a:srgbClr val="009D00">
                    <a:lumMod val="50000"/>
                  </a:srgbClr>
                </a:solidFill>
                <a:effectLst/>
                <a:uLnTx/>
                <a:uFillTx/>
                <a:latin typeface="Arial" charset="0"/>
                <a:ea typeface="+mn-ea"/>
                <a:cs typeface="+mn-cs"/>
              </a:rPr>
              <a:t>ϕ</a:t>
            </a:r>
            <a:r>
              <a:rPr kumimoji="0" lang="en-GB" sz="1400" b="0" i="0" u="none" strike="noStrike" kern="1200" cap="none" spc="0" normalizeH="0" baseline="0" noProof="0" dirty="0">
                <a:ln>
                  <a:noFill/>
                </a:ln>
                <a:solidFill>
                  <a:srgbClr val="009D00">
                    <a:lumMod val="50000"/>
                  </a:srgbClr>
                </a:solidFill>
                <a:effectLst/>
                <a:uLnTx/>
                <a:uFillTx/>
                <a:latin typeface="Arial" charset="0"/>
                <a:ea typeface="+mn-ea"/>
                <a:cs typeface="+mn-cs"/>
              </a:rPr>
              <a:t> and we have the optimum filter transfer function </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9D00">
                  <a:lumMod val="5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9D00">
                  <a:lumMod val="5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9D00">
                  <a:lumMod val="5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9D00">
                    <a:lumMod val="50000"/>
                  </a:srgbClr>
                </a:solidFill>
                <a:effectLst/>
                <a:uLnTx/>
                <a:uFillTx/>
                <a:latin typeface="Arial" charset="0"/>
                <a:ea typeface="+mn-ea"/>
                <a:cs typeface="+mn-cs"/>
              </a:rPr>
              <a:t>The output signal is</a:t>
            </a: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p:txBody>
      </p:sp>
      <p:sp>
        <p:nvSpPr>
          <p:cNvPr id="2" name="Date Placeholder 1">
            <a:extLst>
              <a:ext uri="{FF2B5EF4-FFF2-40B4-BE49-F238E27FC236}">
                <a16:creationId xmlns:a16="http://schemas.microsoft.com/office/drawing/2014/main" id="{89F94980-724B-6A4E-97C4-562A5781DA4B}"/>
              </a:ext>
            </a:extLst>
          </p:cNvPr>
          <p:cNvSpPr>
            <a:spLocks noGrp="1"/>
          </p:cNvSpPr>
          <p:nvPr>
            <p:ph type="dt" sz="half" idx="10"/>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fld id="{1BF1CAB4-70A2-8C4B-B8D3-5DD4D6103949}" type="datetime1">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l" defTabSz="914400" rtl="0" eaLnBrk="0" fontAlgn="base" latinLnBrk="0" hangingPunct="0">
                <a:lnSpc>
                  <a:spcPct val="100000"/>
                </a:lnSpc>
                <a:spcBef>
                  <a:spcPct val="0"/>
                </a:spcBef>
                <a:spcAft>
                  <a:spcPct val="0"/>
                </a:spcAft>
                <a:buClrTx/>
                <a:buSzTx/>
                <a:buFontTx/>
                <a:buNone/>
                <a:tabLst/>
                <a:defRPr/>
              </a:pPr>
              <a:t>6/13/25</a:t>
            </a:fld>
            <a:endParaRPr kumimoji="0" lang="en-US" sz="1000" b="0" i="0" u="none" strike="noStrike" kern="1200" cap="none" spc="0" normalizeH="0" baseline="0" noProof="0">
              <a:ln>
                <a:noFill/>
              </a:ln>
              <a:solidFill>
                <a:srgbClr val="FFFFFF">
                  <a:lumMod val="50000"/>
                </a:srgbClr>
              </a:solidFill>
              <a:effectLst/>
              <a:uLnTx/>
              <a:uFillTx/>
              <a:latin typeface="Arial"/>
              <a:ea typeface="+mn-ea"/>
              <a:cs typeface="+mn-cs"/>
            </a:endParaRPr>
          </a:p>
        </p:txBody>
      </p:sp>
      <p:sp>
        <p:nvSpPr>
          <p:cNvPr id="4" name="Slide Number Placeholder 3">
            <a:extLst>
              <a:ext uri="{FF2B5EF4-FFF2-40B4-BE49-F238E27FC236}">
                <a16:creationId xmlns:a16="http://schemas.microsoft.com/office/drawing/2014/main" id="{80C5EBD4-4DD2-6C4C-94CC-98529FBA0179}"/>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6EC14388-D050-3247-9441-46A7D1BD539F}" type="slidenum">
              <a:rPr kumimoji="0" lang="en-US" alt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24</a:t>
            </a:fld>
            <a:endParaRPr kumimoji="0" lang="en-US" altLang="en-US" sz="1000" b="0" i="0" u="none" strike="noStrike" kern="1200" cap="none" spc="0" normalizeH="0" baseline="0" noProof="0">
              <a:ln>
                <a:noFill/>
              </a:ln>
              <a:solidFill>
                <a:srgbClr val="FFFFFF">
                  <a:lumMod val="50000"/>
                </a:srgbClr>
              </a:solidFill>
              <a:effectLst/>
              <a:uLnTx/>
              <a:uFillTx/>
              <a:latin typeface="Arial"/>
              <a:ea typeface="+mn-ea"/>
              <a:cs typeface="+mn-cs"/>
            </a:endParaRPr>
          </a:p>
        </p:txBody>
      </p:sp>
      <p:pic>
        <p:nvPicPr>
          <p:cNvPr id="5" name="Picture 4">
            <a:extLst>
              <a:ext uri="{FF2B5EF4-FFF2-40B4-BE49-F238E27FC236}">
                <a16:creationId xmlns:a16="http://schemas.microsoft.com/office/drawing/2014/main" id="{E4A46118-37B0-F749-81C8-26C2EC20F454}"/>
              </a:ext>
            </a:extLst>
          </p:cNvPr>
          <p:cNvPicPr>
            <a:picLocks noChangeAspect="1"/>
          </p:cNvPicPr>
          <p:nvPr/>
        </p:nvPicPr>
        <p:blipFill>
          <a:blip r:embed="rId2"/>
          <a:stretch>
            <a:fillRect/>
          </a:stretch>
        </p:blipFill>
        <p:spPr>
          <a:xfrm>
            <a:off x="4451214" y="1089980"/>
            <a:ext cx="5036185" cy="457835"/>
          </a:xfrm>
          <a:prstGeom prst="rect">
            <a:avLst/>
          </a:prstGeom>
        </p:spPr>
      </p:pic>
      <p:pic>
        <p:nvPicPr>
          <p:cNvPr id="6" name="Picture 5">
            <a:extLst>
              <a:ext uri="{FF2B5EF4-FFF2-40B4-BE49-F238E27FC236}">
                <a16:creationId xmlns:a16="http://schemas.microsoft.com/office/drawing/2014/main" id="{018F3F7A-39B5-F343-A9C9-CA27CDDC2B11}"/>
              </a:ext>
            </a:extLst>
          </p:cNvPr>
          <p:cNvPicPr>
            <a:picLocks noChangeAspect="1"/>
          </p:cNvPicPr>
          <p:nvPr/>
        </p:nvPicPr>
        <p:blipFill>
          <a:blip r:embed="rId3"/>
          <a:stretch>
            <a:fillRect/>
          </a:stretch>
        </p:blipFill>
        <p:spPr>
          <a:xfrm>
            <a:off x="4511086" y="1848733"/>
            <a:ext cx="4276090" cy="528955"/>
          </a:xfrm>
          <a:prstGeom prst="rect">
            <a:avLst/>
          </a:prstGeom>
        </p:spPr>
      </p:pic>
      <p:pic>
        <p:nvPicPr>
          <p:cNvPr id="7" name="Picture 6">
            <a:extLst>
              <a:ext uri="{FF2B5EF4-FFF2-40B4-BE49-F238E27FC236}">
                <a16:creationId xmlns:a16="http://schemas.microsoft.com/office/drawing/2014/main" id="{22122805-C21A-DF40-B29B-DAD88502CC4D}"/>
              </a:ext>
            </a:extLst>
          </p:cNvPr>
          <p:cNvPicPr>
            <a:picLocks noChangeAspect="1"/>
          </p:cNvPicPr>
          <p:nvPr/>
        </p:nvPicPr>
        <p:blipFill>
          <a:blip r:embed="rId4"/>
          <a:stretch>
            <a:fillRect/>
          </a:stretch>
        </p:blipFill>
        <p:spPr>
          <a:xfrm>
            <a:off x="4625474" y="2978889"/>
            <a:ext cx="4276090" cy="528955"/>
          </a:xfrm>
          <a:prstGeom prst="rect">
            <a:avLst/>
          </a:prstGeom>
        </p:spPr>
      </p:pic>
      <p:pic>
        <p:nvPicPr>
          <p:cNvPr id="8" name="Picture 7">
            <a:extLst>
              <a:ext uri="{FF2B5EF4-FFF2-40B4-BE49-F238E27FC236}">
                <a16:creationId xmlns:a16="http://schemas.microsoft.com/office/drawing/2014/main" id="{A52CD6AE-1661-4449-8521-D928F954A4B1}"/>
              </a:ext>
            </a:extLst>
          </p:cNvPr>
          <p:cNvPicPr>
            <a:picLocks noChangeAspect="1"/>
          </p:cNvPicPr>
          <p:nvPr/>
        </p:nvPicPr>
        <p:blipFill>
          <a:blip r:embed="rId5"/>
          <a:stretch>
            <a:fillRect/>
          </a:stretch>
        </p:blipFill>
        <p:spPr>
          <a:xfrm>
            <a:off x="4625474" y="3795904"/>
            <a:ext cx="4276090" cy="528955"/>
          </a:xfrm>
          <a:prstGeom prst="rect">
            <a:avLst/>
          </a:prstGeom>
        </p:spPr>
      </p:pic>
      <p:pic>
        <p:nvPicPr>
          <p:cNvPr id="9" name="Picture 8">
            <a:extLst>
              <a:ext uri="{FF2B5EF4-FFF2-40B4-BE49-F238E27FC236}">
                <a16:creationId xmlns:a16="http://schemas.microsoft.com/office/drawing/2014/main" id="{66C8D0B8-3099-694D-A8CF-A461A3B4AFD3}"/>
              </a:ext>
            </a:extLst>
          </p:cNvPr>
          <p:cNvPicPr>
            <a:picLocks noChangeAspect="1"/>
          </p:cNvPicPr>
          <p:nvPr/>
        </p:nvPicPr>
        <p:blipFill>
          <a:blip r:embed="rId6"/>
          <a:stretch>
            <a:fillRect/>
          </a:stretch>
        </p:blipFill>
        <p:spPr>
          <a:xfrm>
            <a:off x="4689771" y="4405331"/>
            <a:ext cx="4276090" cy="528955"/>
          </a:xfrm>
          <a:prstGeom prst="rect">
            <a:avLst/>
          </a:prstGeom>
        </p:spPr>
      </p:pic>
      <p:pic>
        <p:nvPicPr>
          <p:cNvPr id="10" name="Picture 9">
            <a:extLst>
              <a:ext uri="{FF2B5EF4-FFF2-40B4-BE49-F238E27FC236}">
                <a16:creationId xmlns:a16="http://schemas.microsoft.com/office/drawing/2014/main" id="{ADCEAFF0-AAA4-5A43-A6BD-D9C61410FA3B}"/>
              </a:ext>
            </a:extLst>
          </p:cNvPr>
          <p:cNvPicPr>
            <a:picLocks noChangeAspect="1"/>
          </p:cNvPicPr>
          <p:nvPr/>
        </p:nvPicPr>
        <p:blipFill>
          <a:blip r:embed="rId7"/>
          <a:stretch>
            <a:fillRect/>
          </a:stretch>
        </p:blipFill>
        <p:spPr>
          <a:xfrm>
            <a:off x="4511086" y="5354093"/>
            <a:ext cx="4920615" cy="528955"/>
          </a:xfrm>
          <a:prstGeom prst="rect">
            <a:avLst/>
          </a:prstGeom>
        </p:spPr>
      </p:pic>
      <p:pic>
        <p:nvPicPr>
          <p:cNvPr id="11" name="Picture 10">
            <a:extLst>
              <a:ext uri="{FF2B5EF4-FFF2-40B4-BE49-F238E27FC236}">
                <a16:creationId xmlns:a16="http://schemas.microsoft.com/office/drawing/2014/main" id="{2E0AA00C-E1F3-6344-8921-7E257E124A99}"/>
              </a:ext>
            </a:extLst>
          </p:cNvPr>
          <p:cNvPicPr>
            <a:picLocks noChangeAspect="1"/>
          </p:cNvPicPr>
          <p:nvPr/>
        </p:nvPicPr>
        <p:blipFill>
          <a:blip r:embed="rId8"/>
          <a:stretch>
            <a:fillRect/>
          </a:stretch>
        </p:blipFill>
        <p:spPr>
          <a:xfrm>
            <a:off x="4451214" y="6100882"/>
            <a:ext cx="4920615" cy="528955"/>
          </a:xfrm>
          <a:prstGeom prst="rect">
            <a:avLst/>
          </a:prstGeom>
        </p:spPr>
      </p:pic>
      <p:pic>
        <p:nvPicPr>
          <p:cNvPr id="12" name="Picture 4">
            <a:extLst>
              <a:ext uri="{FF2B5EF4-FFF2-40B4-BE49-F238E27FC236}">
                <a16:creationId xmlns:a16="http://schemas.microsoft.com/office/drawing/2014/main" id="{15C786F5-DE1F-9D43-BEBD-45A7F0770985}"/>
              </a:ext>
            </a:extLst>
          </p:cNvPr>
          <p:cNvPicPr>
            <a:picLocks noChangeAspect="1"/>
          </p:cNvPicPr>
          <p:nvPr/>
        </p:nvPicPr>
        <p:blipFill rotWithShape="1">
          <a:blip r:embed="rId9">
            <a:extLst>
              <a:ext uri="{28A0092B-C50C-407E-A947-70E740481C1C}">
                <a14:useLocalDpi xmlns:a14="http://schemas.microsoft.com/office/drawing/2010/main" val="0"/>
              </a:ext>
            </a:extLst>
          </a:blip>
          <a:srcRect r="50370" b="21998"/>
          <a:stretch/>
        </p:blipFill>
        <p:spPr bwMode="auto">
          <a:xfrm>
            <a:off x="73773" y="1510141"/>
            <a:ext cx="2888414" cy="211477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cxnSp>
        <p:nvCxnSpPr>
          <p:cNvPr id="14" name="Straight Connector 13">
            <a:extLst>
              <a:ext uri="{FF2B5EF4-FFF2-40B4-BE49-F238E27FC236}">
                <a16:creationId xmlns:a16="http://schemas.microsoft.com/office/drawing/2014/main" id="{C93DD969-1556-0F4E-9F62-FE7071B52D15}"/>
              </a:ext>
            </a:extLst>
          </p:cNvPr>
          <p:cNvCxnSpPr>
            <a:cxnSpLocks/>
          </p:cNvCxnSpPr>
          <p:nvPr/>
        </p:nvCxnSpPr>
        <p:spPr>
          <a:xfrm>
            <a:off x="901088" y="1019493"/>
            <a:ext cx="1" cy="1631239"/>
          </a:xfrm>
          <a:prstGeom prst="line">
            <a:avLst/>
          </a:prstGeom>
          <a:ln w="1905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15" name="Straight Connector 14">
            <a:extLst>
              <a:ext uri="{FF2B5EF4-FFF2-40B4-BE49-F238E27FC236}">
                <a16:creationId xmlns:a16="http://schemas.microsoft.com/office/drawing/2014/main" id="{5D074FD2-DF5E-6C46-BDFB-EDC120C82772}"/>
              </a:ext>
            </a:extLst>
          </p:cNvPr>
          <p:cNvCxnSpPr>
            <a:cxnSpLocks/>
          </p:cNvCxnSpPr>
          <p:nvPr/>
        </p:nvCxnSpPr>
        <p:spPr>
          <a:xfrm>
            <a:off x="901088" y="1019493"/>
            <a:ext cx="892878" cy="1658481"/>
          </a:xfrm>
          <a:prstGeom prst="line">
            <a:avLst/>
          </a:prstGeom>
          <a:ln w="19050">
            <a:solidFill>
              <a:schemeClr val="tx1"/>
            </a:solidFill>
          </a:ln>
        </p:spPr>
        <p:style>
          <a:lnRef idx="1">
            <a:schemeClr val="accent1"/>
          </a:lnRef>
          <a:fillRef idx="0">
            <a:schemeClr val="accent1"/>
          </a:fillRef>
          <a:effectRef idx="0">
            <a:schemeClr val="accent1"/>
          </a:effectRef>
          <a:fontRef idx="minor">
            <a:schemeClr val="tx1"/>
          </a:fontRef>
        </p:style>
      </p:cxnSp>
      <p:sp>
        <p:nvSpPr>
          <p:cNvPr id="22" name="TextBox 5">
            <a:extLst>
              <a:ext uri="{FF2B5EF4-FFF2-40B4-BE49-F238E27FC236}">
                <a16:creationId xmlns:a16="http://schemas.microsoft.com/office/drawing/2014/main" id="{890A10FF-6F57-FE43-8CB6-76F23E4FE261}"/>
              </a:ext>
            </a:extLst>
          </p:cNvPr>
          <p:cNvSpPr txBox="1">
            <a:spLocks noChangeArrowheads="1"/>
          </p:cNvSpPr>
          <p:nvPr/>
        </p:nvSpPr>
        <p:spPr bwMode="auto">
          <a:xfrm>
            <a:off x="0" y="-11057"/>
            <a:ext cx="12192000" cy="523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ea typeface="ＭＳ Ｐゴシック" panose="020B0600070205080204" pitchFamily="34" charset="-128"/>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ＭＳ Ｐゴシック" panose="020B0600070205080204" pitchFamily="34" charset="-128"/>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ea typeface="ＭＳ Ｐゴシック" panose="020B0600070205080204" pitchFamily="34" charset="-128"/>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ＭＳ Ｐゴシック" panose="020B0600070205080204" pitchFamily="34" charset="-128"/>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ＭＳ Ｐゴシック" panose="020B0600070205080204" pitchFamily="34" charset="-128"/>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ＭＳ Ｐゴシック" panose="020B0600070205080204" pitchFamily="34" charset="-128"/>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ＭＳ Ｐゴシック" panose="020B0600070205080204" pitchFamily="34" charset="-128"/>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ＭＳ Ｐゴシック" panose="020B0600070205080204" pitchFamily="34" charset="-128"/>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ＭＳ Ｐゴシック" panose="020B0600070205080204" pitchFamily="34" charset="-128"/>
              </a:defRPr>
            </a:lvl9pPr>
          </a:lstStyle>
          <a:p>
            <a:pPr marL="0" marR="0" lvl="0" indent="0" algn="ctr" defTabSz="914400" rtl="0" eaLnBrk="1" fontAlgn="base" latinLnBrk="0" hangingPunct="1">
              <a:lnSpc>
                <a:spcPct val="100000"/>
              </a:lnSpc>
              <a:spcBef>
                <a:spcPct val="0"/>
              </a:spcBef>
              <a:spcAft>
                <a:spcPct val="0"/>
              </a:spcAft>
              <a:buClrTx/>
              <a:buSzTx/>
              <a:buFont typeface="Arial" panose="020B0604020202020204" pitchFamily="34" charset="0"/>
              <a:buNone/>
              <a:tabLst/>
              <a:defRPr/>
            </a:pPr>
            <a:r>
              <a:rPr kumimoji="0" lang="en-US" altLang="en-US" sz="2800" b="1" i="0" u="none" strike="noStrike" kern="1200" cap="none" spc="0" normalizeH="0" baseline="0" noProof="0" dirty="0">
                <a:ln>
                  <a:noFill/>
                </a:ln>
                <a:solidFill>
                  <a:srgbClr val="FF0000"/>
                </a:solidFill>
                <a:effectLst/>
                <a:uLnTx/>
                <a:uFillTx/>
                <a:latin typeface="Calibri" panose="020F0502020204030204" pitchFamily="34" charset="0"/>
                <a:ea typeface="ＭＳ Ｐゴシック" panose="020B0600070205080204" pitchFamily="34" charset="-128"/>
                <a:cs typeface="+mn-cs"/>
              </a:rPr>
              <a:t>Optimum filter for best signal to noise ratio</a:t>
            </a:r>
            <a:endParaRPr kumimoji="0" lang="en-US" altLang="en-US" sz="2800" b="1" i="0" u="none" strike="noStrike" kern="1200" cap="none" spc="0" normalizeH="0" baseline="0" noProof="0" dirty="0">
              <a:ln>
                <a:noFill/>
              </a:ln>
              <a:solidFill>
                <a:srgbClr val="FF0000"/>
              </a:solidFill>
              <a:effectLst/>
              <a:uLnTx/>
              <a:uFillTx/>
              <a:latin typeface="Arial" panose="020B0604020202020204" pitchFamily="34" charset="0"/>
              <a:ea typeface="ＭＳ Ｐゴシック" panose="020B0600070205080204" pitchFamily="34" charset="-128"/>
              <a:cs typeface="+mn-cs"/>
            </a:endParaRPr>
          </a:p>
        </p:txBody>
      </p:sp>
      <p:sp>
        <p:nvSpPr>
          <p:cNvPr id="3" name="TextBox 2">
            <a:extLst>
              <a:ext uri="{FF2B5EF4-FFF2-40B4-BE49-F238E27FC236}">
                <a16:creationId xmlns:a16="http://schemas.microsoft.com/office/drawing/2014/main" id="{5A8E85F7-F9CA-E94E-B04A-54F2E2EB140D}"/>
              </a:ext>
            </a:extLst>
          </p:cNvPr>
          <p:cNvSpPr txBox="1"/>
          <p:nvPr/>
        </p:nvSpPr>
        <p:spPr>
          <a:xfrm>
            <a:off x="1147890" y="1270816"/>
            <a:ext cx="971741" cy="276999"/>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200" b="0" i="0" u="none" strike="noStrike" kern="1200" cap="none" spc="0" normalizeH="0" baseline="0" noProof="0" dirty="0">
                <a:ln>
                  <a:noFill/>
                </a:ln>
                <a:solidFill>
                  <a:srgbClr val="000000"/>
                </a:solidFill>
                <a:effectLst/>
                <a:uLnTx/>
                <a:uFillTx/>
                <a:latin typeface="Arial" charset="0"/>
                <a:ea typeface="+mn-ea"/>
                <a:cs typeface="+mn-cs"/>
              </a:rPr>
              <a:t>f(t) </a:t>
            </a:r>
            <a:r>
              <a:rPr kumimoji="0" lang="en-GB" sz="1200" b="0" i="0" u="none" strike="noStrike" kern="1200" cap="none" spc="0" normalizeH="0" baseline="0" noProof="0" dirty="0">
                <a:ln>
                  <a:noFill/>
                </a:ln>
                <a:solidFill>
                  <a:srgbClr val="000000"/>
                </a:solidFill>
                <a:effectLst/>
                <a:uLnTx/>
                <a:uFillTx/>
                <a:latin typeface="Arial" charset="0"/>
                <a:ea typeface="+mn-ea"/>
                <a:cs typeface="+mn-cs"/>
                <a:sym typeface="Wingdings" pitchFamily="2" charset="2"/>
              </a:rPr>
              <a:t> </a:t>
            </a:r>
            <a:r>
              <a:rPr kumimoji="0" lang="en-GB" sz="1200" b="0" i="0" u="none" strike="noStrike" kern="1200" cap="none" spc="0" normalizeH="0" baseline="0" noProof="0" dirty="0">
                <a:ln>
                  <a:noFill/>
                </a:ln>
                <a:solidFill>
                  <a:srgbClr val="000000"/>
                </a:solidFill>
                <a:effectLst/>
                <a:uLnTx/>
                <a:uFillTx/>
                <a:latin typeface="Arial" charset="0"/>
                <a:ea typeface="+mn-ea"/>
                <a:cs typeface="+mn-cs"/>
              </a:rPr>
              <a:t> F(</a:t>
            </a:r>
            <a:r>
              <a:rPr kumimoji="0" lang="en-GB" sz="1200" b="0" i="0" u="none" strike="noStrike" kern="1200" cap="none" spc="0" normalizeH="0" baseline="0" noProof="0" dirty="0" err="1">
                <a:ln>
                  <a:noFill/>
                </a:ln>
                <a:solidFill>
                  <a:srgbClr val="000000"/>
                </a:solidFill>
                <a:effectLst/>
                <a:uLnTx/>
                <a:uFillTx/>
                <a:latin typeface="Arial" charset="0"/>
                <a:ea typeface="+mn-ea"/>
                <a:cs typeface="+mn-cs"/>
              </a:rPr>
              <a:t>ω</a:t>
            </a:r>
            <a:r>
              <a:rPr kumimoji="0" lang="en-GB" sz="1200" b="0" i="0" u="none" strike="noStrike" kern="1200" cap="none" spc="0" normalizeH="0" baseline="0" noProof="0" dirty="0">
                <a:ln>
                  <a:noFill/>
                </a:ln>
                <a:solidFill>
                  <a:srgbClr val="000000"/>
                </a:solidFill>
                <a:effectLst/>
                <a:uLnTx/>
                <a:uFillTx/>
                <a:latin typeface="Arial" charset="0"/>
                <a:ea typeface="+mn-ea"/>
                <a:cs typeface="+mn-cs"/>
              </a:rPr>
              <a:t>)</a:t>
            </a:r>
          </a:p>
        </p:txBody>
      </p:sp>
      <p:sp>
        <p:nvSpPr>
          <p:cNvPr id="13" name="TextBox 12">
            <a:extLst>
              <a:ext uri="{FF2B5EF4-FFF2-40B4-BE49-F238E27FC236}">
                <a16:creationId xmlns:a16="http://schemas.microsoft.com/office/drawing/2014/main" id="{A03695BA-0226-C248-9740-9CA205FE4B45}"/>
              </a:ext>
            </a:extLst>
          </p:cNvPr>
          <p:cNvSpPr txBox="1"/>
          <p:nvPr/>
        </p:nvSpPr>
        <p:spPr>
          <a:xfrm>
            <a:off x="2203194" y="2135636"/>
            <a:ext cx="518091" cy="276999"/>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200" b="0" i="0" u="none" strike="noStrike" kern="1200" cap="none" spc="0" normalizeH="0" baseline="0" noProof="0" dirty="0">
                <a:ln>
                  <a:noFill/>
                </a:ln>
                <a:solidFill>
                  <a:srgbClr val="000000"/>
                </a:solidFill>
                <a:effectLst/>
                <a:uLnTx/>
                <a:uFillTx/>
                <a:latin typeface="Arial" charset="0"/>
                <a:ea typeface="+mn-ea"/>
                <a:cs typeface="+mn-cs"/>
              </a:rPr>
              <a:t>w(</a:t>
            </a:r>
            <a:r>
              <a:rPr kumimoji="0" lang="en-GB" sz="1200" b="0" i="0" u="none" strike="noStrike" kern="1200" cap="none" spc="0" normalizeH="0" baseline="0" noProof="0" dirty="0" err="1">
                <a:ln>
                  <a:noFill/>
                </a:ln>
                <a:solidFill>
                  <a:srgbClr val="000000"/>
                </a:solidFill>
                <a:effectLst/>
                <a:uLnTx/>
                <a:uFillTx/>
                <a:latin typeface="Arial" charset="0"/>
                <a:ea typeface="+mn-ea"/>
                <a:cs typeface="+mn-cs"/>
              </a:rPr>
              <a:t>ω</a:t>
            </a:r>
            <a:r>
              <a:rPr kumimoji="0" lang="en-GB" sz="1200" b="0" i="0" u="none" strike="noStrike" kern="1200" cap="none" spc="0" normalizeH="0" baseline="0" noProof="0" dirty="0">
                <a:ln>
                  <a:noFill/>
                </a:ln>
                <a:solidFill>
                  <a:srgbClr val="000000"/>
                </a:solidFill>
                <a:effectLst/>
                <a:uLnTx/>
                <a:uFillTx/>
                <a:latin typeface="Arial" charset="0"/>
                <a:ea typeface="+mn-ea"/>
                <a:cs typeface="+mn-cs"/>
              </a:rPr>
              <a:t>)</a:t>
            </a:r>
          </a:p>
        </p:txBody>
      </p:sp>
    </p:spTree>
    <p:extLst>
      <p:ext uri="{BB962C8B-B14F-4D97-AF65-F5344CB8AC3E}">
        <p14:creationId xmlns:p14="http://schemas.microsoft.com/office/powerpoint/2010/main" val="224323638"/>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a:extLst>
              <a:ext uri="{FF2B5EF4-FFF2-40B4-BE49-F238E27FC236}">
                <a16:creationId xmlns:a16="http://schemas.microsoft.com/office/drawing/2014/main" id="{0F18BFCD-84AD-074C-BBCC-2B166CE7F372}"/>
              </a:ext>
            </a:extLst>
          </p:cNvPr>
          <p:cNvSpPr/>
          <p:nvPr/>
        </p:nvSpPr>
        <p:spPr>
          <a:xfrm>
            <a:off x="3520989" y="1090249"/>
            <a:ext cx="7608566" cy="4693593"/>
          </a:xfrm>
          <a:prstGeom prst="rect">
            <a:avLst/>
          </a:prstGeom>
        </p:spPr>
        <p:txBody>
          <a:bodyPr wrap="squar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We want  to minimise the time resolution i.e. maximise the slope to noise</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rPr>
              <a:t>Following the steps from before we find an upper bound for the slope to noise ratio of</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And the optimum transfer function as well as the output signal are</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rPr>
              <a:t>Since multiplication with </a:t>
            </a:r>
            <a:r>
              <a:rPr kumimoji="0" lang="en-GB" sz="1500" b="0" i="0" u="none" strike="noStrike" kern="1200" cap="none" spc="0" normalizeH="0" baseline="0" noProof="0" dirty="0" err="1">
                <a:ln>
                  <a:noFill/>
                </a:ln>
                <a:solidFill>
                  <a:srgbClr val="009D00">
                    <a:lumMod val="50000"/>
                  </a:srgbClr>
                </a:solidFill>
                <a:effectLst/>
                <a:uLnTx/>
                <a:uFillTx/>
                <a:latin typeface="Arial" charset="0"/>
                <a:ea typeface="+mn-ea"/>
                <a:cs typeface="+mn-cs"/>
              </a:rPr>
              <a:t>iω</a:t>
            </a:r>
            <a:r>
              <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rPr>
              <a:t> refers to the derivative in the time domain we have the following relation:</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FF0000"/>
                </a:solidFill>
                <a:effectLst/>
                <a:uLnTx/>
                <a:uFillTx/>
                <a:latin typeface="Arial" charset="0"/>
                <a:ea typeface="+mn-ea"/>
                <a:cs typeface="+mn-cs"/>
              </a:rPr>
              <a:t>The filter maximising the slope to noise ratio, i.e. the filter giving the best time resolution, is equal to the time derivative of the filter that maximises the signal to noise ratio !</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p:txBody>
      </p:sp>
      <p:sp>
        <p:nvSpPr>
          <p:cNvPr id="2" name="Date Placeholder 1">
            <a:extLst>
              <a:ext uri="{FF2B5EF4-FFF2-40B4-BE49-F238E27FC236}">
                <a16:creationId xmlns:a16="http://schemas.microsoft.com/office/drawing/2014/main" id="{442B8335-D0B9-E444-BEDC-9395F1157478}"/>
              </a:ext>
            </a:extLst>
          </p:cNvPr>
          <p:cNvSpPr>
            <a:spLocks noGrp="1"/>
          </p:cNvSpPr>
          <p:nvPr>
            <p:ph type="dt" sz="half" idx="10"/>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fld id="{A52BF309-6B9F-3741-9BDB-9CF9B53810AF}" type="datetime1">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l" defTabSz="914400" rtl="0" eaLnBrk="0" fontAlgn="base" latinLnBrk="0" hangingPunct="0">
                <a:lnSpc>
                  <a:spcPct val="100000"/>
                </a:lnSpc>
                <a:spcBef>
                  <a:spcPct val="0"/>
                </a:spcBef>
                <a:spcAft>
                  <a:spcPct val="0"/>
                </a:spcAft>
                <a:buClrTx/>
                <a:buSzTx/>
                <a:buFontTx/>
                <a:buNone/>
                <a:tabLst/>
                <a:defRPr/>
              </a:pPr>
              <a:t>6/13/25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3" name="Slide Number Placeholder 2">
            <a:extLst>
              <a:ext uri="{FF2B5EF4-FFF2-40B4-BE49-F238E27FC236}">
                <a16:creationId xmlns:a16="http://schemas.microsoft.com/office/drawing/2014/main" id="{A2A7D79B-B1AE-0C4C-9A91-180417C64728}"/>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25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pic>
        <p:nvPicPr>
          <p:cNvPr id="4" name="Picture 3">
            <a:extLst>
              <a:ext uri="{FF2B5EF4-FFF2-40B4-BE49-F238E27FC236}">
                <a16:creationId xmlns:a16="http://schemas.microsoft.com/office/drawing/2014/main" id="{3C8AEFC0-B40D-8145-84C0-D65E7CBC5668}"/>
              </a:ext>
            </a:extLst>
          </p:cNvPr>
          <p:cNvPicPr>
            <a:picLocks noChangeAspect="1"/>
          </p:cNvPicPr>
          <p:nvPr/>
        </p:nvPicPr>
        <p:blipFill rotWithShape="1">
          <a:blip r:embed="rId2"/>
          <a:srcRect l="5618"/>
          <a:stretch/>
        </p:blipFill>
        <p:spPr>
          <a:xfrm>
            <a:off x="0" y="1613851"/>
            <a:ext cx="2926043" cy="2025837"/>
          </a:xfrm>
          <a:prstGeom prst="rect">
            <a:avLst/>
          </a:prstGeom>
        </p:spPr>
      </p:pic>
      <p:sp>
        <p:nvSpPr>
          <p:cNvPr id="5" name="TextBox 5">
            <a:extLst>
              <a:ext uri="{FF2B5EF4-FFF2-40B4-BE49-F238E27FC236}">
                <a16:creationId xmlns:a16="http://schemas.microsoft.com/office/drawing/2014/main" id="{A7CBB99E-0574-D046-8009-19DBF6E0B763}"/>
              </a:ext>
            </a:extLst>
          </p:cNvPr>
          <p:cNvSpPr txBox="1">
            <a:spLocks noChangeArrowheads="1"/>
          </p:cNvSpPr>
          <p:nvPr/>
        </p:nvSpPr>
        <p:spPr bwMode="auto">
          <a:xfrm>
            <a:off x="0" y="-11057"/>
            <a:ext cx="12192000" cy="523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ea typeface="ＭＳ Ｐゴシック" panose="020B0600070205080204" pitchFamily="34" charset="-128"/>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ＭＳ Ｐゴシック" panose="020B0600070205080204" pitchFamily="34" charset="-128"/>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ea typeface="ＭＳ Ｐゴシック" panose="020B0600070205080204" pitchFamily="34" charset="-128"/>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ＭＳ Ｐゴシック" panose="020B0600070205080204" pitchFamily="34" charset="-128"/>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ＭＳ Ｐゴシック" panose="020B0600070205080204" pitchFamily="34" charset="-128"/>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ＭＳ Ｐゴシック" panose="020B0600070205080204" pitchFamily="34" charset="-128"/>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ＭＳ Ｐゴシック" panose="020B0600070205080204" pitchFamily="34" charset="-128"/>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ＭＳ Ｐゴシック" panose="020B0600070205080204" pitchFamily="34" charset="-128"/>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ＭＳ Ｐゴシック" panose="020B0600070205080204" pitchFamily="34" charset="-128"/>
              </a:defRPr>
            </a:lvl9pPr>
          </a:lstStyle>
          <a:p>
            <a:pPr marL="0" marR="0" lvl="0" indent="0" algn="ctr" defTabSz="914400" rtl="0" eaLnBrk="1" fontAlgn="base" latinLnBrk="0" hangingPunct="1">
              <a:lnSpc>
                <a:spcPct val="100000"/>
              </a:lnSpc>
              <a:spcBef>
                <a:spcPct val="0"/>
              </a:spcBef>
              <a:spcAft>
                <a:spcPct val="0"/>
              </a:spcAft>
              <a:buClrTx/>
              <a:buSzTx/>
              <a:buFont typeface="Arial" panose="020B0604020202020204" pitchFamily="34" charset="0"/>
              <a:buNone/>
              <a:tabLst/>
              <a:defRPr/>
            </a:pPr>
            <a:r>
              <a:rPr kumimoji="0" lang="en-US" altLang="en-US" sz="2800" b="1" i="0" u="none" strike="noStrike" kern="1200" cap="none" spc="0" normalizeH="0" baseline="0" noProof="0" dirty="0">
                <a:ln>
                  <a:noFill/>
                </a:ln>
                <a:solidFill>
                  <a:srgbClr val="FF0000"/>
                </a:solidFill>
                <a:effectLst/>
                <a:uLnTx/>
                <a:uFillTx/>
                <a:latin typeface="Calibri" panose="020F0502020204030204" pitchFamily="34" charset="0"/>
                <a:ea typeface="ＭＳ Ｐゴシック" panose="020B0600070205080204" pitchFamily="34" charset="-128"/>
                <a:cs typeface="+mn-cs"/>
              </a:rPr>
              <a:t>Optimum filter for best slope to noise ratio</a:t>
            </a:r>
            <a:endParaRPr kumimoji="0" lang="en-US" altLang="en-US" sz="2800" b="1" i="0" u="none" strike="noStrike" kern="1200" cap="none" spc="0" normalizeH="0" baseline="0" noProof="0" dirty="0">
              <a:ln>
                <a:noFill/>
              </a:ln>
              <a:solidFill>
                <a:srgbClr val="FF0000"/>
              </a:solidFill>
              <a:effectLst/>
              <a:uLnTx/>
              <a:uFillTx/>
              <a:latin typeface="Arial" panose="020B0604020202020204" pitchFamily="34" charset="0"/>
              <a:ea typeface="ＭＳ Ｐゴシック" panose="020B0600070205080204" pitchFamily="34" charset="-128"/>
              <a:cs typeface="+mn-cs"/>
            </a:endParaRPr>
          </a:p>
        </p:txBody>
      </p:sp>
      <p:pic>
        <p:nvPicPr>
          <p:cNvPr id="7" name="Picture 6">
            <a:extLst>
              <a:ext uri="{FF2B5EF4-FFF2-40B4-BE49-F238E27FC236}">
                <a16:creationId xmlns:a16="http://schemas.microsoft.com/office/drawing/2014/main" id="{B684E609-D864-E542-BE4D-934BC233D2A7}"/>
              </a:ext>
            </a:extLst>
          </p:cNvPr>
          <p:cNvPicPr>
            <a:picLocks noChangeAspect="1"/>
          </p:cNvPicPr>
          <p:nvPr/>
        </p:nvPicPr>
        <p:blipFill>
          <a:blip r:embed="rId3"/>
          <a:stretch>
            <a:fillRect/>
          </a:stretch>
        </p:blipFill>
        <p:spPr>
          <a:xfrm>
            <a:off x="5212173" y="1459034"/>
            <a:ext cx="4045039" cy="601665"/>
          </a:xfrm>
          <a:prstGeom prst="rect">
            <a:avLst/>
          </a:prstGeom>
        </p:spPr>
      </p:pic>
      <p:pic>
        <p:nvPicPr>
          <p:cNvPr id="8" name="Picture 7">
            <a:extLst>
              <a:ext uri="{FF2B5EF4-FFF2-40B4-BE49-F238E27FC236}">
                <a16:creationId xmlns:a16="http://schemas.microsoft.com/office/drawing/2014/main" id="{1F58EE69-67C4-C241-A0F1-98E408BEE95F}"/>
              </a:ext>
            </a:extLst>
          </p:cNvPr>
          <p:cNvPicPr>
            <a:picLocks noChangeAspect="1"/>
          </p:cNvPicPr>
          <p:nvPr/>
        </p:nvPicPr>
        <p:blipFill>
          <a:blip r:embed="rId4"/>
          <a:stretch>
            <a:fillRect/>
          </a:stretch>
        </p:blipFill>
        <p:spPr>
          <a:xfrm>
            <a:off x="5814787" y="2487883"/>
            <a:ext cx="2252156" cy="597511"/>
          </a:xfrm>
          <a:prstGeom prst="rect">
            <a:avLst/>
          </a:prstGeom>
        </p:spPr>
      </p:pic>
      <p:pic>
        <p:nvPicPr>
          <p:cNvPr id="9" name="Picture 8">
            <a:extLst>
              <a:ext uri="{FF2B5EF4-FFF2-40B4-BE49-F238E27FC236}">
                <a16:creationId xmlns:a16="http://schemas.microsoft.com/office/drawing/2014/main" id="{A4F8E318-9E39-B749-ADA6-28314AF9CDCB}"/>
              </a:ext>
            </a:extLst>
          </p:cNvPr>
          <p:cNvPicPr>
            <a:picLocks noChangeAspect="1"/>
          </p:cNvPicPr>
          <p:nvPr/>
        </p:nvPicPr>
        <p:blipFill>
          <a:blip r:embed="rId5"/>
          <a:stretch>
            <a:fillRect/>
          </a:stretch>
        </p:blipFill>
        <p:spPr>
          <a:xfrm>
            <a:off x="4937035" y="3512578"/>
            <a:ext cx="4119880" cy="493427"/>
          </a:xfrm>
          <a:prstGeom prst="rect">
            <a:avLst/>
          </a:prstGeom>
        </p:spPr>
      </p:pic>
      <p:pic>
        <p:nvPicPr>
          <p:cNvPr id="10" name="Picture 9">
            <a:extLst>
              <a:ext uri="{FF2B5EF4-FFF2-40B4-BE49-F238E27FC236}">
                <a16:creationId xmlns:a16="http://schemas.microsoft.com/office/drawing/2014/main" id="{85A4428D-67BE-0F40-AA0C-F5A1F2CE4CD6}"/>
              </a:ext>
            </a:extLst>
          </p:cNvPr>
          <p:cNvPicPr>
            <a:picLocks noChangeAspect="1"/>
          </p:cNvPicPr>
          <p:nvPr/>
        </p:nvPicPr>
        <p:blipFill>
          <a:blip r:embed="rId6"/>
          <a:stretch>
            <a:fillRect/>
          </a:stretch>
        </p:blipFill>
        <p:spPr>
          <a:xfrm>
            <a:off x="351595" y="3639688"/>
            <a:ext cx="2461371" cy="505609"/>
          </a:xfrm>
          <a:prstGeom prst="rect">
            <a:avLst/>
          </a:prstGeom>
        </p:spPr>
      </p:pic>
    </p:spTree>
    <p:extLst>
      <p:ext uri="{BB962C8B-B14F-4D97-AF65-F5344CB8AC3E}">
        <p14:creationId xmlns:p14="http://schemas.microsoft.com/office/powerpoint/2010/main" val="3047455622"/>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2" name="Rectangle 51">
            <a:extLst>
              <a:ext uri="{FF2B5EF4-FFF2-40B4-BE49-F238E27FC236}">
                <a16:creationId xmlns:a16="http://schemas.microsoft.com/office/drawing/2014/main" id="{C27DC542-67BB-9C4A-BC93-FCF151B89380}"/>
              </a:ext>
            </a:extLst>
          </p:cNvPr>
          <p:cNvSpPr/>
          <p:nvPr/>
        </p:nvSpPr>
        <p:spPr>
          <a:xfrm>
            <a:off x="4127092" y="886671"/>
            <a:ext cx="7608566" cy="5170646"/>
          </a:xfrm>
          <a:prstGeom prst="rect">
            <a:avLst/>
          </a:prstGeom>
        </p:spPr>
        <p:txBody>
          <a:bodyPr wrap="squar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Assuming a silicon sensor with negligible depletion voltage and saturated drift-velocity,  the signal shape is a triangle:</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rPr>
              <a:t>For the noise we assume series noise and parallel noise together with a detector capacitance C</a:t>
            </a:r>
            <a:r>
              <a:rPr kumimoji="0" lang="en-GB" sz="1500" b="0" i="0" u="none" strike="noStrike" kern="1200" cap="none" spc="0" normalizeH="0" baseline="-25000" noProof="0" dirty="0">
                <a:ln>
                  <a:noFill/>
                </a:ln>
                <a:solidFill>
                  <a:srgbClr val="009D00">
                    <a:lumMod val="50000"/>
                  </a:srgbClr>
                </a:solidFill>
                <a:effectLst/>
                <a:uLnTx/>
                <a:uFillTx/>
                <a:latin typeface="Arial" charset="0"/>
                <a:ea typeface="+mn-ea"/>
                <a:cs typeface="+mn-cs"/>
              </a:rPr>
              <a:t>D</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25000" noProof="0" dirty="0">
              <a:ln>
                <a:noFill/>
              </a:ln>
              <a:solidFill>
                <a:srgbClr val="009D00">
                  <a:lumMod val="5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25000" noProof="0" dirty="0">
              <a:ln>
                <a:noFill/>
              </a:ln>
              <a:solidFill>
                <a:srgbClr val="009D00">
                  <a:lumMod val="5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25000" noProof="0" dirty="0">
              <a:ln>
                <a:noFill/>
              </a:ln>
              <a:solidFill>
                <a:srgbClr val="009D00">
                  <a:lumMod val="5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25000" noProof="0" dirty="0">
              <a:ln>
                <a:noFill/>
              </a:ln>
              <a:solidFill>
                <a:srgbClr val="009D00">
                  <a:lumMod val="5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25000" noProof="0" dirty="0">
              <a:ln>
                <a:noFill/>
              </a:ln>
              <a:solidFill>
                <a:srgbClr val="009D00">
                  <a:lumMod val="5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25000" noProof="0" dirty="0">
              <a:ln>
                <a:noFill/>
              </a:ln>
              <a:solidFill>
                <a:srgbClr val="009D00">
                  <a:lumMod val="5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The maximum slope to noise ratio is </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AE00">
                    <a:lumMod val="50000"/>
                  </a:srgbClr>
                </a:solidFill>
                <a:effectLst/>
                <a:uLnTx/>
                <a:uFillTx/>
                <a:latin typeface="Arial" charset="0"/>
                <a:ea typeface="+mn-ea"/>
                <a:cs typeface="+mn-cs"/>
              </a:rPr>
              <a:t>If we neglect parallel noise we have </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AE00">
                  <a:lumMod val="5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AE00">
                  <a:lumMod val="5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AE00">
                  <a:lumMod val="5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AE00">
                  <a:lumMod val="5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This filter is a-causal and can only be approximated in practise.</a:t>
            </a:r>
          </a:p>
        </p:txBody>
      </p:sp>
      <p:sp>
        <p:nvSpPr>
          <p:cNvPr id="4" name="Slide Number Placeholder 3">
            <a:extLst>
              <a:ext uri="{FF2B5EF4-FFF2-40B4-BE49-F238E27FC236}">
                <a16:creationId xmlns:a16="http://schemas.microsoft.com/office/drawing/2014/main" id="{F1D4B54D-C315-9946-8E20-2B7E010EC7EB}"/>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6EC14388-D050-3247-9441-46A7D1BD539F}" type="slidenum">
              <a:rPr kumimoji="0" lang="en-US" alt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26</a:t>
            </a:fld>
            <a:endParaRPr kumimoji="0" lang="en-US" altLang="en-US" sz="1000" b="0" i="0" u="none" strike="noStrike" kern="1200" cap="none" spc="0" normalizeH="0" baseline="0" noProof="0">
              <a:ln>
                <a:noFill/>
              </a:ln>
              <a:solidFill>
                <a:srgbClr val="FFFFFF">
                  <a:lumMod val="50000"/>
                </a:srgbClr>
              </a:solidFill>
              <a:effectLst/>
              <a:uLnTx/>
              <a:uFillTx/>
              <a:latin typeface="Arial"/>
              <a:ea typeface="+mn-ea"/>
              <a:cs typeface="+mn-cs"/>
            </a:endParaRPr>
          </a:p>
        </p:txBody>
      </p:sp>
      <p:sp>
        <p:nvSpPr>
          <p:cNvPr id="3" name="Footer Placeholder 2">
            <a:extLst>
              <a:ext uri="{FF2B5EF4-FFF2-40B4-BE49-F238E27FC236}">
                <a16:creationId xmlns:a16="http://schemas.microsoft.com/office/drawing/2014/main" id="{E6FABB08-55B8-264F-85FE-3DF8C0A88505}"/>
              </a:ext>
            </a:extLst>
          </p:cNvPr>
          <p:cNvSpPr>
            <a:spLocks noGrp="1"/>
          </p:cNvSpPr>
          <p:nvPr>
            <p:ph type="ftr" sz="quarter" idx="12"/>
          </p:nvPr>
        </p:nvSpPr>
        <p:spPr/>
        <p:txBody>
          <a:bodyPr/>
          <a:lstStyle/>
          <a:p>
            <a:pPr marL="0" marR="0" lvl="0" indent="0" algn="ctr" defTabSz="914400" rtl="0" eaLnBrk="0" fontAlgn="base" latinLnBrk="0" hangingPunct="0">
              <a:lnSpc>
                <a:spcPct val="100000"/>
              </a:lnSpc>
              <a:spcBef>
                <a:spcPct val="0"/>
              </a:spcBef>
              <a:spcAft>
                <a:spcPct val="0"/>
              </a:spcAft>
              <a:buClrTx/>
              <a:buSzTx/>
              <a:buFontTx/>
              <a:buNone/>
              <a:tabLst/>
              <a:defRPr/>
            </a:pPr>
            <a:r>
              <a:rPr kumimoji="0" lang="en-US" sz="1000" b="0" i="0" u="none" strike="noStrike" kern="1200" cap="none" spc="0" normalizeH="0" baseline="0" noProof="0">
                <a:ln>
                  <a:noFill/>
                </a:ln>
                <a:solidFill>
                  <a:srgbClr val="FFFFFF">
                    <a:lumMod val="50000"/>
                  </a:srgbClr>
                </a:solidFill>
                <a:effectLst/>
                <a:uLnTx/>
                <a:uFillTx/>
                <a:latin typeface="Arial"/>
                <a:ea typeface="+mn-ea"/>
                <a:cs typeface="+mn-cs"/>
              </a:rPr>
              <a:t>W. Riegler, Detector Signals</a:t>
            </a:r>
          </a:p>
        </p:txBody>
      </p:sp>
      <p:pic>
        <p:nvPicPr>
          <p:cNvPr id="5" name="Picture 4">
            <a:extLst>
              <a:ext uri="{FF2B5EF4-FFF2-40B4-BE49-F238E27FC236}">
                <a16:creationId xmlns:a16="http://schemas.microsoft.com/office/drawing/2014/main" id="{D20D313C-D8BE-DF40-897A-57BD95B04AEC}"/>
              </a:ext>
            </a:extLst>
          </p:cNvPr>
          <p:cNvPicPr>
            <a:picLocks noChangeAspect="1"/>
          </p:cNvPicPr>
          <p:nvPr/>
        </p:nvPicPr>
        <p:blipFill>
          <a:blip r:embed="rId2"/>
          <a:stretch>
            <a:fillRect/>
          </a:stretch>
        </p:blipFill>
        <p:spPr>
          <a:xfrm>
            <a:off x="5324527" y="1438249"/>
            <a:ext cx="5511916" cy="655314"/>
          </a:xfrm>
          <a:prstGeom prst="rect">
            <a:avLst/>
          </a:prstGeom>
        </p:spPr>
      </p:pic>
      <p:pic>
        <p:nvPicPr>
          <p:cNvPr id="6" name="Picture 5">
            <a:extLst>
              <a:ext uri="{FF2B5EF4-FFF2-40B4-BE49-F238E27FC236}">
                <a16:creationId xmlns:a16="http://schemas.microsoft.com/office/drawing/2014/main" id="{CE562913-6A74-CE49-ACF9-88FF4059496B}"/>
              </a:ext>
            </a:extLst>
          </p:cNvPr>
          <p:cNvPicPr>
            <a:picLocks noChangeAspect="1"/>
          </p:cNvPicPr>
          <p:nvPr/>
        </p:nvPicPr>
        <p:blipFill>
          <a:blip r:embed="rId3"/>
          <a:stretch>
            <a:fillRect/>
          </a:stretch>
        </p:blipFill>
        <p:spPr>
          <a:xfrm>
            <a:off x="431448" y="2228820"/>
            <a:ext cx="2353656" cy="1510367"/>
          </a:xfrm>
          <a:prstGeom prst="rect">
            <a:avLst/>
          </a:prstGeom>
        </p:spPr>
      </p:pic>
      <p:pic>
        <p:nvPicPr>
          <p:cNvPr id="7" name="Picture 6">
            <a:extLst>
              <a:ext uri="{FF2B5EF4-FFF2-40B4-BE49-F238E27FC236}">
                <a16:creationId xmlns:a16="http://schemas.microsoft.com/office/drawing/2014/main" id="{1A336D93-2E67-8346-9F4F-BF1CFEABE6B8}"/>
              </a:ext>
            </a:extLst>
          </p:cNvPr>
          <p:cNvPicPr>
            <a:picLocks noChangeAspect="1"/>
          </p:cNvPicPr>
          <p:nvPr/>
        </p:nvPicPr>
        <p:blipFill>
          <a:blip r:embed="rId4"/>
          <a:stretch>
            <a:fillRect/>
          </a:stretch>
        </p:blipFill>
        <p:spPr>
          <a:xfrm>
            <a:off x="4636267" y="2655836"/>
            <a:ext cx="3760107" cy="583013"/>
          </a:xfrm>
          <a:prstGeom prst="rect">
            <a:avLst/>
          </a:prstGeom>
        </p:spPr>
      </p:pic>
      <p:pic>
        <p:nvPicPr>
          <p:cNvPr id="8" name="Picture 7">
            <a:extLst>
              <a:ext uri="{FF2B5EF4-FFF2-40B4-BE49-F238E27FC236}">
                <a16:creationId xmlns:a16="http://schemas.microsoft.com/office/drawing/2014/main" id="{524F9F8A-6535-BB47-9F6A-F9BEBAE447F9}"/>
              </a:ext>
            </a:extLst>
          </p:cNvPr>
          <p:cNvPicPr>
            <a:picLocks noChangeAspect="1"/>
          </p:cNvPicPr>
          <p:nvPr/>
        </p:nvPicPr>
        <p:blipFill>
          <a:blip r:embed="rId5"/>
          <a:stretch>
            <a:fillRect/>
          </a:stretch>
        </p:blipFill>
        <p:spPr>
          <a:xfrm>
            <a:off x="9035143" y="2738740"/>
            <a:ext cx="2428239" cy="417207"/>
          </a:xfrm>
          <a:prstGeom prst="rect">
            <a:avLst/>
          </a:prstGeom>
        </p:spPr>
      </p:pic>
      <p:sp>
        <p:nvSpPr>
          <p:cNvPr id="45" name="TextBox 4">
            <a:extLst>
              <a:ext uri="{FF2B5EF4-FFF2-40B4-BE49-F238E27FC236}">
                <a16:creationId xmlns:a16="http://schemas.microsoft.com/office/drawing/2014/main" id="{F0F37BDD-58D5-2448-94C8-E1C899A4FF77}"/>
              </a:ext>
            </a:extLst>
          </p:cNvPr>
          <p:cNvSpPr txBox="1">
            <a:spLocks noChangeArrowheads="1"/>
          </p:cNvSpPr>
          <p:nvPr/>
        </p:nvSpPr>
        <p:spPr bwMode="auto">
          <a:xfrm>
            <a:off x="0" y="32178"/>
            <a:ext cx="12192000" cy="523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ea typeface="ＭＳ Ｐゴシック" panose="020B0600070205080204" pitchFamily="34" charset="-128"/>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ＭＳ Ｐゴシック" panose="020B0600070205080204" pitchFamily="34" charset="-128"/>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ea typeface="ＭＳ Ｐゴシック" panose="020B0600070205080204" pitchFamily="34" charset="-128"/>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ＭＳ Ｐゴシック" panose="020B0600070205080204" pitchFamily="34" charset="-128"/>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ＭＳ Ｐゴシック" panose="020B0600070205080204" pitchFamily="34" charset="-128"/>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ＭＳ Ｐゴシック" panose="020B0600070205080204" pitchFamily="34" charset="-128"/>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ＭＳ Ｐゴシック" panose="020B0600070205080204" pitchFamily="34" charset="-128"/>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ＭＳ Ｐゴシック" panose="020B0600070205080204" pitchFamily="34" charset="-128"/>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ＭＳ Ｐゴシック" panose="020B0600070205080204" pitchFamily="34" charset="-128"/>
              </a:defRPr>
            </a:lvl9pPr>
          </a:lstStyle>
          <a:p>
            <a:pPr marL="0" marR="0" lvl="0" indent="0" algn="ctr" defTabSz="914400" rtl="0" eaLnBrk="1" fontAlgn="base" latinLnBrk="0" hangingPunct="1">
              <a:lnSpc>
                <a:spcPct val="100000"/>
              </a:lnSpc>
              <a:spcBef>
                <a:spcPct val="0"/>
              </a:spcBef>
              <a:spcAft>
                <a:spcPct val="0"/>
              </a:spcAft>
              <a:buClrTx/>
              <a:buSzTx/>
              <a:buFont typeface="Arial" panose="020B0604020202020204" pitchFamily="34" charset="0"/>
              <a:buNone/>
              <a:tabLst/>
              <a:defRPr/>
            </a:pPr>
            <a:r>
              <a:rPr kumimoji="0" lang="en-US" altLang="en-US" sz="2800" b="1" i="0" u="none" strike="noStrike" kern="1200" cap="none" spc="0" normalizeH="0" baseline="0" noProof="0" dirty="0">
                <a:ln>
                  <a:noFill/>
                </a:ln>
                <a:solidFill>
                  <a:srgbClr val="FF0000"/>
                </a:solidFill>
                <a:effectLst/>
                <a:uLnTx/>
                <a:uFillTx/>
                <a:latin typeface="Calibri" panose="020F0502020204030204" pitchFamily="34" charset="0"/>
                <a:ea typeface="ＭＳ Ｐゴシック" panose="020B0600070205080204" pitchFamily="34" charset="-128"/>
                <a:cs typeface="+mn-cs"/>
              </a:rPr>
              <a:t>Optimum filter for best timing</a:t>
            </a:r>
            <a:endParaRPr kumimoji="0" lang="en-US" altLang="en-US" sz="2800" b="1" i="0" u="none" strike="noStrike" kern="1200" cap="none" spc="0" normalizeH="0" baseline="0" noProof="0" dirty="0">
              <a:ln>
                <a:noFill/>
              </a:ln>
              <a:solidFill>
                <a:srgbClr val="FF0000"/>
              </a:solidFill>
              <a:effectLst/>
              <a:uLnTx/>
              <a:uFillTx/>
              <a:latin typeface="Arial" panose="020B0604020202020204" pitchFamily="34" charset="0"/>
              <a:ea typeface="ＭＳ Ｐゴシック" panose="020B0600070205080204" pitchFamily="34" charset="-128"/>
              <a:cs typeface="+mn-cs"/>
            </a:endParaRPr>
          </a:p>
        </p:txBody>
      </p:sp>
      <p:pic>
        <p:nvPicPr>
          <p:cNvPr id="46" name="Picture 45">
            <a:extLst>
              <a:ext uri="{FF2B5EF4-FFF2-40B4-BE49-F238E27FC236}">
                <a16:creationId xmlns:a16="http://schemas.microsoft.com/office/drawing/2014/main" id="{9F3872E4-6CA6-9F43-8B5E-1F2EEB700CCC}"/>
              </a:ext>
            </a:extLst>
          </p:cNvPr>
          <p:cNvPicPr>
            <a:picLocks noChangeAspect="1"/>
          </p:cNvPicPr>
          <p:nvPr/>
        </p:nvPicPr>
        <p:blipFill>
          <a:blip r:embed="rId6"/>
          <a:stretch>
            <a:fillRect/>
          </a:stretch>
        </p:blipFill>
        <p:spPr>
          <a:xfrm>
            <a:off x="393429" y="3725236"/>
            <a:ext cx="2505900" cy="1511712"/>
          </a:xfrm>
          <a:prstGeom prst="rect">
            <a:avLst/>
          </a:prstGeom>
        </p:spPr>
      </p:pic>
      <p:pic>
        <p:nvPicPr>
          <p:cNvPr id="49" name="Picture 48">
            <a:extLst>
              <a:ext uri="{FF2B5EF4-FFF2-40B4-BE49-F238E27FC236}">
                <a16:creationId xmlns:a16="http://schemas.microsoft.com/office/drawing/2014/main" id="{7FC93AA2-ECB5-E64F-ADD9-D9EDA02AF045}"/>
              </a:ext>
            </a:extLst>
          </p:cNvPr>
          <p:cNvPicPr>
            <a:picLocks noChangeAspect="1"/>
          </p:cNvPicPr>
          <p:nvPr/>
        </p:nvPicPr>
        <p:blipFill>
          <a:blip r:embed="rId7"/>
          <a:stretch>
            <a:fillRect/>
          </a:stretch>
        </p:blipFill>
        <p:spPr>
          <a:xfrm>
            <a:off x="393429" y="5272522"/>
            <a:ext cx="2233746" cy="1460842"/>
          </a:xfrm>
          <a:prstGeom prst="rect">
            <a:avLst/>
          </a:prstGeom>
        </p:spPr>
      </p:pic>
      <p:sp>
        <p:nvSpPr>
          <p:cNvPr id="50" name="TextBox 49">
            <a:extLst>
              <a:ext uri="{FF2B5EF4-FFF2-40B4-BE49-F238E27FC236}">
                <a16:creationId xmlns:a16="http://schemas.microsoft.com/office/drawing/2014/main" id="{4DCA56BA-C68C-7D46-8AF4-2A0F5C42B448}"/>
              </a:ext>
            </a:extLst>
          </p:cNvPr>
          <p:cNvSpPr txBox="1"/>
          <p:nvPr/>
        </p:nvSpPr>
        <p:spPr>
          <a:xfrm>
            <a:off x="1841794" y="2504755"/>
            <a:ext cx="1452485" cy="3323987"/>
          </a:xfrm>
          <a:prstGeom prst="rect">
            <a:avLst/>
          </a:prstGeom>
          <a:noFill/>
        </p:spPr>
        <p:txBody>
          <a:bodyPr wrap="squar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2060"/>
                </a:solidFill>
                <a:effectLst/>
                <a:uLnTx/>
                <a:uFillTx/>
                <a:latin typeface="Arial" charset="0"/>
                <a:ea typeface="+mn-ea"/>
                <a:cs typeface="+mn-cs"/>
              </a:rPr>
              <a:t>Input signal</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9D00">
                    <a:lumMod val="50000"/>
                  </a:srgbClr>
                </a:solidFill>
                <a:effectLst/>
                <a:uLnTx/>
                <a:uFillTx/>
                <a:latin typeface="Arial" charset="0"/>
                <a:ea typeface="+mn-ea"/>
                <a:cs typeface="+mn-cs"/>
              </a:rPr>
              <a:t>Delta response of optimum filter</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2060"/>
                </a:solidFill>
                <a:effectLst/>
                <a:uLnTx/>
                <a:uFillTx/>
                <a:latin typeface="Arial" charset="0"/>
                <a:ea typeface="+mn-ea"/>
                <a:cs typeface="+mn-cs"/>
              </a:rPr>
              <a:t>Output signal</a:t>
            </a:r>
          </a:p>
        </p:txBody>
      </p:sp>
      <p:pic>
        <p:nvPicPr>
          <p:cNvPr id="53" name="Picture 52">
            <a:extLst>
              <a:ext uri="{FF2B5EF4-FFF2-40B4-BE49-F238E27FC236}">
                <a16:creationId xmlns:a16="http://schemas.microsoft.com/office/drawing/2014/main" id="{15CD78D9-223F-B24E-B976-D80FBB6CAB81}"/>
              </a:ext>
            </a:extLst>
          </p:cNvPr>
          <p:cNvPicPr>
            <a:picLocks noChangeAspect="1"/>
          </p:cNvPicPr>
          <p:nvPr/>
        </p:nvPicPr>
        <p:blipFill>
          <a:blip r:embed="rId8"/>
          <a:stretch>
            <a:fillRect/>
          </a:stretch>
        </p:blipFill>
        <p:spPr>
          <a:xfrm>
            <a:off x="5626273" y="3862728"/>
            <a:ext cx="3994734" cy="546339"/>
          </a:xfrm>
          <a:prstGeom prst="rect">
            <a:avLst/>
          </a:prstGeom>
        </p:spPr>
      </p:pic>
      <p:pic>
        <p:nvPicPr>
          <p:cNvPr id="54" name="Picture 53">
            <a:extLst>
              <a:ext uri="{FF2B5EF4-FFF2-40B4-BE49-F238E27FC236}">
                <a16:creationId xmlns:a16="http://schemas.microsoft.com/office/drawing/2014/main" id="{51ADF27A-7E9E-8747-943C-171266F36C19}"/>
              </a:ext>
            </a:extLst>
          </p:cNvPr>
          <p:cNvPicPr>
            <a:picLocks noChangeAspect="1"/>
          </p:cNvPicPr>
          <p:nvPr/>
        </p:nvPicPr>
        <p:blipFill>
          <a:blip r:embed="rId9"/>
          <a:stretch>
            <a:fillRect/>
          </a:stretch>
        </p:blipFill>
        <p:spPr>
          <a:xfrm>
            <a:off x="6294443" y="4971679"/>
            <a:ext cx="1329197" cy="530538"/>
          </a:xfrm>
          <a:prstGeom prst="rect">
            <a:avLst/>
          </a:prstGeom>
        </p:spPr>
      </p:pic>
      <p:grpSp>
        <p:nvGrpSpPr>
          <p:cNvPr id="2" name="Group 1">
            <a:extLst>
              <a:ext uri="{FF2B5EF4-FFF2-40B4-BE49-F238E27FC236}">
                <a16:creationId xmlns:a16="http://schemas.microsoft.com/office/drawing/2014/main" id="{8BA792E1-BD4B-BB4C-9C32-C8A62A54A681}"/>
              </a:ext>
            </a:extLst>
          </p:cNvPr>
          <p:cNvGrpSpPr>
            <a:grpSpLocks noChangeAspect="1"/>
          </p:cNvGrpSpPr>
          <p:nvPr/>
        </p:nvGrpSpPr>
        <p:grpSpPr>
          <a:xfrm>
            <a:off x="216496" y="182405"/>
            <a:ext cx="3116346" cy="1908448"/>
            <a:chOff x="210491" y="32178"/>
            <a:chExt cx="4029882" cy="2467897"/>
          </a:xfrm>
        </p:grpSpPr>
        <p:grpSp>
          <p:nvGrpSpPr>
            <p:cNvPr id="38" name="Group 37">
              <a:extLst>
                <a:ext uri="{FF2B5EF4-FFF2-40B4-BE49-F238E27FC236}">
                  <a16:creationId xmlns:a16="http://schemas.microsoft.com/office/drawing/2014/main" id="{AFB1A7A0-E512-3D47-90E9-380A747E3571}"/>
                </a:ext>
              </a:extLst>
            </p:cNvPr>
            <p:cNvGrpSpPr/>
            <p:nvPr/>
          </p:nvGrpSpPr>
          <p:grpSpPr>
            <a:xfrm>
              <a:off x="210491" y="339468"/>
              <a:ext cx="3918239" cy="1736051"/>
              <a:chOff x="256983" y="2116425"/>
              <a:chExt cx="3918239" cy="1736051"/>
            </a:xfrm>
          </p:grpSpPr>
          <p:sp>
            <p:nvSpPr>
              <p:cNvPr id="43" name="Triangle 42">
                <a:extLst>
                  <a:ext uri="{FF2B5EF4-FFF2-40B4-BE49-F238E27FC236}">
                    <a16:creationId xmlns:a16="http://schemas.microsoft.com/office/drawing/2014/main" id="{C940896D-363A-A144-904E-58E43A2C679C}"/>
                  </a:ext>
                </a:extLst>
              </p:cNvPr>
              <p:cNvSpPr/>
              <p:nvPr/>
            </p:nvSpPr>
            <p:spPr>
              <a:xfrm rot="5400000">
                <a:off x="3058503" y="2415452"/>
                <a:ext cx="1191311" cy="1042126"/>
              </a:xfrm>
              <a:prstGeom prst="triangle">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dirty="0">
                  <a:ln>
                    <a:noFill/>
                  </a:ln>
                  <a:solidFill>
                    <a:srgbClr val="FFFFFF"/>
                  </a:solidFill>
                  <a:effectLst/>
                  <a:uLnTx/>
                  <a:uFillTx/>
                  <a:latin typeface="Arial"/>
                  <a:ea typeface="+mn-ea"/>
                  <a:cs typeface="+mn-cs"/>
                </a:endParaRPr>
              </a:p>
            </p:txBody>
          </p:sp>
          <p:cxnSp>
            <p:nvCxnSpPr>
              <p:cNvPr id="48" name="Straight Connector 47">
                <a:extLst>
                  <a:ext uri="{FF2B5EF4-FFF2-40B4-BE49-F238E27FC236}">
                    <a16:creationId xmlns:a16="http://schemas.microsoft.com/office/drawing/2014/main" id="{A36FC338-5587-6243-9503-5129522F34C7}"/>
                  </a:ext>
                </a:extLst>
              </p:cNvPr>
              <p:cNvCxnSpPr>
                <a:cxnSpLocks/>
              </p:cNvCxnSpPr>
              <p:nvPr/>
            </p:nvCxnSpPr>
            <p:spPr>
              <a:xfrm flipH="1">
                <a:off x="967092" y="2622686"/>
                <a:ext cx="2154393" cy="0"/>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sp>
            <p:nvSpPr>
              <p:cNvPr id="51" name="Rectangle 50">
                <a:extLst>
                  <a:ext uri="{FF2B5EF4-FFF2-40B4-BE49-F238E27FC236}">
                    <a16:creationId xmlns:a16="http://schemas.microsoft.com/office/drawing/2014/main" id="{94E757D0-A35D-0D4D-ADCC-5B3A5B3FA39B}"/>
                  </a:ext>
                </a:extLst>
              </p:cNvPr>
              <p:cNvSpPr/>
              <p:nvPr/>
            </p:nvSpPr>
            <p:spPr>
              <a:xfrm>
                <a:off x="1935756" y="2823303"/>
                <a:ext cx="104503" cy="595656"/>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55" name="TextBox 54">
                <a:extLst>
                  <a:ext uri="{FF2B5EF4-FFF2-40B4-BE49-F238E27FC236}">
                    <a16:creationId xmlns:a16="http://schemas.microsoft.com/office/drawing/2014/main" id="{64AD85AA-7258-DF43-9CA5-13D28F5BCA05}"/>
                  </a:ext>
                </a:extLst>
              </p:cNvPr>
              <p:cNvSpPr txBox="1"/>
              <p:nvPr/>
            </p:nvSpPr>
            <p:spPr>
              <a:xfrm>
                <a:off x="1499418" y="2936465"/>
                <a:ext cx="436338" cy="369332"/>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err="1">
                    <a:ln>
                      <a:noFill/>
                    </a:ln>
                    <a:solidFill>
                      <a:srgbClr val="000000"/>
                    </a:solidFill>
                    <a:effectLst/>
                    <a:uLnTx/>
                    <a:uFillTx/>
                    <a:latin typeface="Arial" charset="0"/>
                    <a:ea typeface="+mn-ea"/>
                    <a:cs typeface="+mn-cs"/>
                  </a:rPr>
                  <a:t>R</a:t>
                </a:r>
                <a:r>
                  <a:rPr kumimoji="0" lang="en-GB" sz="1800" b="0" i="0" u="none" strike="noStrike" kern="1200" cap="none" spc="0" normalizeH="0" baseline="-25000" noProof="0" dirty="0" err="1">
                    <a:ln>
                      <a:noFill/>
                    </a:ln>
                    <a:solidFill>
                      <a:srgbClr val="000000"/>
                    </a:solidFill>
                    <a:effectLst/>
                    <a:uLnTx/>
                    <a:uFillTx/>
                    <a:latin typeface="Arial" charset="0"/>
                    <a:ea typeface="+mn-ea"/>
                    <a:cs typeface="+mn-cs"/>
                  </a:rPr>
                  <a:t>p</a:t>
                </a:r>
                <a:endParaRPr kumimoji="0" lang="en-GB" sz="1800" b="0" i="0" u="none" strike="noStrike" kern="1200" cap="none" spc="0" normalizeH="0" baseline="-25000" noProof="0" dirty="0">
                  <a:ln>
                    <a:noFill/>
                  </a:ln>
                  <a:solidFill>
                    <a:srgbClr val="000000"/>
                  </a:solidFill>
                  <a:effectLst/>
                  <a:uLnTx/>
                  <a:uFillTx/>
                  <a:latin typeface="Arial" charset="0"/>
                  <a:ea typeface="+mn-ea"/>
                  <a:cs typeface="+mn-cs"/>
                </a:endParaRPr>
              </a:p>
            </p:txBody>
          </p:sp>
          <p:cxnSp>
            <p:nvCxnSpPr>
              <p:cNvPr id="56" name="Straight Connector 55">
                <a:extLst>
                  <a:ext uri="{FF2B5EF4-FFF2-40B4-BE49-F238E27FC236}">
                    <a16:creationId xmlns:a16="http://schemas.microsoft.com/office/drawing/2014/main" id="{EB4C52AC-BBB1-2D44-BF7D-36859E5DF668}"/>
                  </a:ext>
                </a:extLst>
              </p:cNvPr>
              <p:cNvCxnSpPr>
                <a:cxnSpLocks/>
              </p:cNvCxnSpPr>
              <p:nvPr/>
            </p:nvCxnSpPr>
            <p:spPr>
              <a:xfrm flipH="1" flipV="1">
                <a:off x="1988007" y="2622686"/>
                <a:ext cx="4354" cy="200618"/>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57" name="Straight Connector 56">
                <a:extLst>
                  <a:ext uri="{FF2B5EF4-FFF2-40B4-BE49-F238E27FC236}">
                    <a16:creationId xmlns:a16="http://schemas.microsoft.com/office/drawing/2014/main" id="{82A0F87D-94C2-DC4B-BAD7-D8CB9D480830}"/>
                  </a:ext>
                </a:extLst>
              </p:cNvPr>
              <p:cNvCxnSpPr>
                <a:cxnSpLocks/>
              </p:cNvCxnSpPr>
              <p:nvPr/>
            </p:nvCxnSpPr>
            <p:spPr>
              <a:xfrm flipH="1">
                <a:off x="2659931" y="3282913"/>
                <a:ext cx="461554" cy="0"/>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58" name="Straight Connector 57">
                <a:extLst>
                  <a:ext uri="{FF2B5EF4-FFF2-40B4-BE49-F238E27FC236}">
                    <a16:creationId xmlns:a16="http://schemas.microsoft.com/office/drawing/2014/main" id="{8AB79F88-34C7-554D-A2C7-865F22C81299}"/>
                  </a:ext>
                </a:extLst>
              </p:cNvPr>
              <p:cNvCxnSpPr>
                <a:cxnSpLocks/>
              </p:cNvCxnSpPr>
              <p:nvPr/>
            </p:nvCxnSpPr>
            <p:spPr>
              <a:xfrm flipV="1">
                <a:off x="2655577" y="3297779"/>
                <a:ext cx="0" cy="480674"/>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59" name="Straight Connector 58">
                <a:extLst>
                  <a:ext uri="{FF2B5EF4-FFF2-40B4-BE49-F238E27FC236}">
                    <a16:creationId xmlns:a16="http://schemas.microsoft.com/office/drawing/2014/main" id="{95CC8A16-7228-EB41-8F7A-1456FED615AC}"/>
                  </a:ext>
                </a:extLst>
              </p:cNvPr>
              <p:cNvCxnSpPr>
                <a:cxnSpLocks/>
              </p:cNvCxnSpPr>
              <p:nvPr/>
            </p:nvCxnSpPr>
            <p:spPr>
              <a:xfrm>
                <a:off x="2498823" y="3778453"/>
                <a:ext cx="313508" cy="0"/>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60" name="Straight Connector 59">
                <a:extLst>
                  <a:ext uri="{FF2B5EF4-FFF2-40B4-BE49-F238E27FC236}">
                    <a16:creationId xmlns:a16="http://schemas.microsoft.com/office/drawing/2014/main" id="{E64F9EC2-D0F0-5847-8048-C590E1720F0E}"/>
                  </a:ext>
                </a:extLst>
              </p:cNvPr>
              <p:cNvCxnSpPr>
                <a:cxnSpLocks/>
              </p:cNvCxnSpPr>
              <p:nvPr/>
            </p:nvCxnSpPr>
            <p:spPr>
              <a:xfrm>
                <a:off x="2575023" y="3852476"/>
                <a:ext cx="161108" cy="0"/>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61" name="Straight Connector 60">
                <a:extLst>
                  <a:ext uri="{FF2B5EF4-FFF2-40B4-BE49-F238E27FC236}">
                    <a16:creationId xmlns:a16="http://schemas.microsoft.com/office/drawing/2014/main" id="{2CB3DD8E-4781-6A48-A776-BC278C07A85F}"/>
                  </a:ext>
                </a:extLst>
              </p:cNvPr>
              <p:cNvCxnSpPr>
                <a:cxnSpLocks/>
              </p:cNvCxnSpPr>
              <p:nvPr/>
            </p:nvCxnSpPr>
            <p:spPr>
              <a:xfrm>
                <a:off x="1831253" y="3778453"/>
                <a:ext cx="313508" cy="0"/>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62" name="Straight Connector 61">
                <a:extLst>
                  <a:ext uri="{FF2B5EF4-FFF2-40B4-BE49-F238E27FC236}">
                    <a16:creationId xmlns:a16="http://schemas.microsoft.com/office/drawing/2014/main" id="{EC8EAAD3-0F01-A740-BC81-4C2FCAAE86D8}"/>
                  </a:ext>
                </a:extLst>
              </p:cNvPr>
              <p:cNvCxnSpPr>
                <a:cxnSpLocks/>
              </p:cNvCxnSpPr>
              <p:nvPr/>
            </p:nvCxnSpPr>
            <p:spPr>
              <a:xfrm>
                <a:off x="1907453" y="3852476"/>
                <a:ext cx="161108" cy="0"/>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63" name="Straight Connector 62">
                <a:extLst>
                  <a:ext uri="{FF2B5EF4-FFF2-40B4-BE49-F238E27FC236}">
                    <a16:creationId xmlns:a16="http://schemas.microsoft.com/office/drawing/2014/main" id="{93E30EB5-1C1F-8C40-8F80-524430A932AF}"/>
                  </a:ext>
                </a:extLst>
              </p:cNvPr>
              <p:cNvCxnSpPr>
                <a:cxnSpLocks/>
              </p:cNvCxnSpPr>
              <p:nvPr/>
            </p:nvCxnSpPr>
            <p:spPr>
              <a:xfrm flipV="1">
                <a:off x="1983653" y="3431862"/>
                <a:ext cx="0" cy="346591"/>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sp>
            <p:nvSpPr>
              <p:cNvPr id="64" name="Oval 63">
                <a:extLst>
                  <a:ext uri="{FF2B5EF4-FFF2-40B4-BE49-F238E27FC236}">
                    <a16:creationId xmlns:a16="http://schemas.microsoft.com/office/drawing/2014/main" id="{82CD81C4-3E93-6748-9727-80B18DDEBDEF}"/>
                  </a:ext>
                </a:extLst>
              </p:cNvPr>
              <p:cNvSpPr/>
              <p:nvPr/>
            </p:nvSpPr>
            <p:spPr>
              <a:xfrm>
                <a:off x="2553251" y="2527327"/>
                <a:ext cx="204652" cy="200617"/>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65" name="TextBox 64">
                <a:extLst>
                  <a:ext uri="{FF2B5EF4-FFF2-40B4-BE49-F238E27FC236}">
                    <a16:creationId xmlns:a16="http://schemas.microsoft.com/office/drawing/2014/main" id="{D7215FF1-DF38-6949-8682-930530468378}"/>
                  </a:ext>
                </a:extLst>
              </p:cNvPr>
              <p:cNvSpPr txBox="1"/>
              <p:nvPr/>
            </p:nvSpPr>
            <p:spPr>
              <a:xfrm>
                <a:off x="2503177" y="2118702"/>
                <a:ext cx="482824" cy="369332"/>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0000"/>
                    </a:solidFill>
                    <a:effectLst/>
                    <a:uLnTx/>
                    <a:uFillTx/>
                    <a:latin typeface="Arial" charset="0"/>
                    <a:ea typeface="+mn-ea"/>
                    <a:cs typeface="+mn-cs"/>
                  </a:rPr>
                  <a:t>e</a:t>
                </a:r>
                <a:r>
                  <a:rPr kumimoji="0" lang="en-GB" sz="1800" b="0" i="0" u="none" strike="noStrike" kern="1200" cap="none" spc="0" normalizeH="0" baseline="-25000" noProof="0" dirty="0">
                    <a:ln>
                      <a:noFill/>
                    </a:ln>
                    <a:solidFill>
                      <a:srgbClr val="000000"/>
                    </a:solidFill>
                    <a:effectLst/>
                    <a:uLnTx/>
                    <a:uFillTx/>
                    <a:latin typeface="Arial" charset="0"/>
                    <a:ea typeface="+mn-ea"/>
                    <a:cs typeface="+mn-cs"/>
                  </a:rPr>
                  <a:t>n</a:t>
                </a:r>
                <a:r>
                  <a:rPr kumimoji="0" lang="en-GB" sz="1800" b="0" i="0" u="none" strike="noStrike" kern="1200" cap="none" spc="0" normalizeH="0" baseline="30000" noProof="0" dirty="0">
                    <a:ln>
                      <a:noFill/>
                    </a:ln>
                    <a:solidFill>
                      <a:srgbClr val="000000"/>
                    </a:solidFill>
                    <a:effectLst/>
                    <a:uLnTx/>
                    <a:uFillTx/>
                    <a:latin typeface="Arial" charset="0"/>
                    <a:ea typeface="+mn-ea"/>
                    <a:cs typeface="+mn-cs"/>
                  </a:rPr>
                  <a:t>2</a:t>
                </a:r>
                <a:endParaRPr kumimoji="0" lang="en-GB" sz="1800" b="0" i="0" u="none" strike="noStrike" kern="1200" cap="none" spc="0" normalizeH="0" baseline="0" noProof="0" dirty="0">
                  <a:ln>
                    <a:noFill/>
                  </a:ln>
                  <a:solidFill>
                    <a:srgbClr val="000000"/>
                  </a:solidFill>
                  <a:effectLst/>
                  <a:uLnTx/>
                  <a:uFillTx/>
                  <a:latin typeface="Arial" charset="0"/>
                  <a:ea typeface="+mn-ea"/>
                  <a:cs typeface="+mn-cs"/>
                </a:endParaRPr>
              </a:p>
            </p:txBody>
          </p:sp>
          <p:sp>
            <p:nvSpPr>
              <p:cNvPr id="66" name="TextBox 65">
                <a:extLst>
                  <a:ext uri="{FF2B5EF4-FFF2-40B4-BE49-F238E27FC236}">
                    <a16:creationId xmlns:a16="http://schemas.microsoft.com/office/drawing/2014/main" id="{D5A78CCF-23EE-0847-BED2-BDD3CB624D74}"/>
                  </a:ext>
                </a:extLst>
              </p:cNvPr>
              <p:cNvSpPr txBox="1"/>
              <p:nvPr/>
            </p:nvSpPr>
            <p:spPr>
              <a:xfrm>
                <a:off x="2009805" y="2928447"/>
                <a:ext cx="405880" cy="369332"/>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0000"/>
                    </a:solidFill>
                    <a:effectLst/>
                    <a:uLnTx/>
                    <a:uFillTx/>
                    <a:latin typeface="Arial" charset="0"/>
                    <a:ea typeface="+mn-ea"/>
                    <a:cs typeface="+mn-cs"/>
                  </a:rPr>
                  <a:t>i</a:t>
                </a:r>
                <a:r>
                  <a:rPr kumimoji="0" lang="en-GB" sz="1800" b="0" i="0" u="none" strike="noStrike" kern="1200" cap="none" spc="0" normalizeH="0" baseline="-25000" noProof="0" dirty="0">
                    <a:ln>
                      <a:noFill/>
                    </a:ln>
                    <a:solidFill>
                      <a:srgbClr val="000000"/>
                    </a:solidFill>
                    <a:effectLst/>
                    <a:uLnTx/>
                    <a:uFillTx/>
                    <a:latin typeface="Arial" charset="0"/>
                    <a:ea typeface="+mn-ea"/>
                    <a:cs typeface="+mn-cs"/>
                  </a:rPr>
                  <a:t>n</a:t>
                </a:r>
                <a:r>
                  <a:rPr kumimoji="0" lang="en-GB" sz="1800" b="0" i="0" u="none" strike="noStrike" kern="1200" cap="none" spc="0" normalizeH="0" baseline="30000" noProof="0" dirty="0">
                    <a:ln>
                      <a:noFill/>
                    </a:ln>
                    <a:solidFill>
                      <a:srgbClr val="000000"/>
                    </a:solidFill>
                    <a:effectLst/>
                    <a:uLnTx/>
                    <a:uFillTx/>
                    <a:latin typeface="Arial" charset="0"/>
                    <a:ea typeface="+mn-ea"/>
                    <a:cs typeface="+mn-cs"/>
                  </a:rPr>
                  <a:t>2</a:t>
                </a:r>
                <a:endParaRPr kumimoji="0" lang="en-GB" sz="1800" b="0" i="0" u="none" strike="noStrike" kern="1200" cap="none" spc="0" normalizeH="0" baseline="0" noProof="0" dirty="0">
                  <a:ln>
                    <a:noFill/>
                  </a:ln>
                  <a:solidFill>
                    <a:srgbClr val="000000"/>
                  </a:solidFill>
                  <a:effectLst/>
                  <a:uLnTx/>
                  <a:uFillTx/>
                  <a:latin typeface="Arial" charset="0"/>
                  <a:ea typeface="+mn-ea"/>
                  <a:cs typeface="+mn-cs"/>
                </a:endParaRPr>
              </a:p>
            </p:txBody>
          </p:sp>
          <p:cxnSp>
            <p:nvCxnSpPr>
              <p:cNvPr id="67" name="Straight Connector 66">
                <a:extLst>
                  <a:ext uri="{FF2B5EF4-FFF2-40B4-BE49-F238E27FC236}">
                    <a16:creationId xmlns:a16="http://schemas.microsoft.com/office/drawing/2014/main" id="{BECCEAF0-F0DE-F640-89ED-32B6DE8D958D}"/>
                  </a:ext>
                </a:extLst>
              </p:cNvPr>
              <p:cNvCxnSpPr/>
              <p:nvPr/>
            </p:nvCxnSpPr>
            <p:spPr>
              <a:xfrm>
                <a:off x="967093" y="2622686"/>
                <a:ext cx="0" cy="498445"/>
              </a:xfrm>
              <a:prstGeom prst="line">
                <a:avLst/>
              </a:prstGeom>
              <a:ln w="2540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68" name="Straight Connector 67">
                <a:extLst>
                  <a:ext uri="{FF2B5EF4-FFF2-40B4-BE49-F238E27FC236}">
                    <a16:creationId xmlns:a16="http://schemas.microsoft.com/office/drawing/2014/main" id="{15403B69-213C-F740-8C6B-5FDEF06EDC1D}"/>
                  </a:ext>
                </a:extLst>
              </p:cNvPr>
              <p:cNvCxnSpPr>
                <a:cxnSpLocks/>
              </p:cNvCxnSpPr>
              <p:nvPr/>
            </p:nvCxnSpPr>
            <p:spPr>
              <a:xfrm flipH="1">
                <a:off x="734500" y="3127373"/>
                <a:ext cx="465185" cy="0"/>
              </a:xfrm>
              <a:prstGeom prst="line">
                <a:avLst/>
              </a:prstGeom>
              <a:ln w="5080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69" name="Straight Connector 68">
                <a:extLst>
                  <a:ext uri="{FF2B5EF4-FFF2-40B4-BE49-F238E27FC236}">
                    <a16:creationId xmlns:a16="http://schemas.microsoft.com/office/drawing/2014/main" id="{4D083110-3D23-4342-AA8A-936B02289152}"/>
                  </a:ext>
                </a:extLst>
              </p:cNvPr>
              <p:cNvCxnSpPr>
                <a:cxnSpLocks/>
              </p:cNvCxnSpPr>
              <p:nvPr/>
            </p:nvCxnSpPr>
            <p:spPr>
              <a:xfrm flipH="1">
                <a:off x="734500" y="3218813"/>
                <a:ext cx="465185" cy="0"/>
              </a:xfrm>
              <a:prstGeom prst="line">
                <a:avLst/>
              </a:prstGeom>
              <a:ln w="5080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70" name="Straight Connector 69">
                <a:extLst>
                  <a:ext uri="{FF2B5EF4-FFF2-40B4-BE49-F238E27FC236}">
                    <a16:creationId xmlns:a16="http://schemas.microsoft.com/office/drawing/2014/main" id="{52BDB99E-685A-8D45-AFE7-714B857607B7}"/>
                  </a:ext>
                </a:extLst>
              </p:cNvPr>
              <p:cNvCxnSpPr>
                <a:cxnSpLocks/>
              </p:cNvCxnSpPr>
              <p:nvPr/>
            </p:nvCxnSpPr>
            <p:spPr>
              <a:xfrm>
                <a:off x="967092" y="3218813"/>
                <a:ext cx="0" cy="559640"/>
              </a:xfrm>
              <a:prstGeom prst="line">
                <a:avLst/>
              </a:prstGeom>
              <a:ln w="2540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71" name="Straight Connector 70">
                <a:extLst>
                  <a:ext uri="{FF2B5EF4-FFF2-40B4-BE49-F238E27FC236}">
                    <a16:creationId xmlns:a16="http://schemas.microsoft.com/office/drawing/2014/main" id="{328E57BF-62D7-2647-A45A-088A937ED9B4}"/>
                  </a:ext>
                </a:extLst>
              </p:cNvPr>
              <p:cNvCxnSpPr>
                <a:cxnSpLocks/>
              </p:cNvCxnSpPr>
              <p:nvPr/>
            </p:nvCxnSpPr>
            <p:spPr>
              <a:xfrm>
                <a:off x="814695" y="3778453"/>
                <a:ext cx="313508" cy="0"/>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72" name="Straight Connector 71">
                <a:extLst>
                  <a:ext uri="{FF2B5EF4-FFF2-40B4-BE49-F238E27FC236}">
                    <a16:creationId xmlns:a16="http://schemas.microsoft.com/office/drawing/2014/main" id="{0A43F329-E98B-9A49-A830-341CD1EE1C55}"/>
                  </a:ext>
                </a:extLst>
              </p:cNvPr>
              <p:cNvCxnSpPr>
                <a:cxnSpLocks/>
              </p:cNvCxnSpPr>
              <p:nvPr/>
            </p:nvCxnSpPr>
            <p:spPr>
              <a:xfrm>
                <a:off x="890895" y="3852476"/>
                <a:ext cx="161108" cy="0"/>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sp>
            <p:nvSpPr>
              <p:cNvPr id="73" name="TextBox 72">
                <a:extLst>
                  <a:ext uri="{FF2B5EF4-FFF2-40B4-BE49-F238E27FC236}">
                    <a16:creationId xmlns:a16="http://schemas.microsoft.com/office/drawing/2014/main" id="{7EE405AB-1C94-9D45-8D2A-96EE27AE70A5}"/>
                  </a:ext>
                </a:extLst>
              </p:cNvPr>
              <p:cNvSpPr txBox="1"/>
              <p:nvPr/>
            </p:nvSpPr>
            <p:spPr>
              <a:xfrm>
                <a:off x="256983" y="2946546"/>
                <a:ext cx="461986" cy="369332"/>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1" i="0" u="none" strike="noStrike" kern="1200" cap="none" spc="0" normalizeH="0" baseline="0" noProof="0" dirty="0">
                    <a:ln>
                      <a:noFill/>
                    </a:ln>
                    <a:solidFill>
                      <a:srgbClr val="000000"/>
                    </a:solidFill>
                    <a:effectLst/>
                    <a:uLnTx/>
                    <a:uFillTx/>
                    <a:latin typeface="Arial" charset="0"/>
                    <a:ea typeface="+mn-ea"/>
                    <a:cs typeface="+mn-cs"/>
                  </a:rPr>
                  <a:t>C</a:t>
                </a:r>
                <a:r>
                  <a:rPr kumimoji="0" lang="en-GB" sz="1800" b="0" i="0" u="none" strike="noStrike" kern="1200" cap="none" spc="0" normalizeH="0" baseline="-25000" noProof="0" dirty="0">
                    <a:ln>
                      <a:noFill/>
                    </a:ln>
                    <a:solidFill>
                      <a:srgbClr val="000000"/>
                    </a:solidFill>
                    <a:effectLst/>
                    <a:uLnTx/>
                    <a:uFillTx/>
                    <a:latin typeface="Arial" charset="0"/>
                    <a:ea typeface="+mn-ea"/>
                    <a:cs typeface="+mn-cs"/>
                  </a:rPr>
                  <a:t>D</a:t>
                </a:r>
                <a:endParaRPr kumimoji="0" lang="en-GB" sz="1800" b="0" i="0" u="none" strike="noStrike" kern="1200" cap="none" spc="0" normalizeH="0" baseline="0" noProof="0" dirty="0">
                  <a:ln>
                    <a:noFill/>
                  </a:ln>
                  <a:solidFill>
                    <a:srgbClr val="000000"/>
                  </a:solidFill>
                  <a:effectLst/>
                  <a:uLnTx/>
                  <a:uFillTx/>
                  <a:latin typeface="Arial" charset="0"/>
                  <a:ea typeface="+mn-ea"/>
                  <a:cs typeface="+mn-cs"/>
                </a:endParaRPr>
              </a:p>
            </p:txBody>
          </p:sp>
          <p:sp>
            <p:nvSpPr>
              <p:cNvPr id="74" name="TextBox 73">
                <a:extLst>
                  <a:ext uri="{FF2B5EF4-FFF2-40B4-BE49-F238E27FC236}">
                    <a16:creationId xmlns:a16="http://schemas.microsoft.com/office/drawing/2014/main" id="{2C072F37-62F4-0E47-B74A-291B485D6664}"/>
                  </a:ext>
                </a:extLst>
              </p:cNvPr>
              <p:cNvSpPr txBox="1"/>
              <p:nvPr/>
            </p:nvSpPr>
            <p:spPr>
              <a:xfrm>
                <a:off x="2050258" y="2116425"/>
                <a:ext cx="428322" cy="369332"/>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err="1">
                    <a:ln>
                      <a:noFill/>
                    </a:ln>
                    <a:solidFill>
                      <a:srgbClr val="000000"/>
                    </a:solidFill>
                    <a:effectLst/>
                    <a:uLnTx/>
                    <a:uFillTx/>
                    <a:latin typeface="Arial" charset="0"/>
                    <a:ea typeface="+mn-ea"/>
                    <a:cs typeface="+mn-cs"/>
                  </a:rPr>
                  <a:t>R</a:t>
                </a:r>
                <a:r>
                  <a:rPr kumimoji="0" lang="en-GB" sz="1800" b="0" i="0" u="none" strike="noStrike" kern="1200" cap="none" spc="0" normalizeH="0" baseline="-25000" noProof="0" dirty="0" err="1">
                    <a:ln>
                      <a:noFill/>
                    </a:ln>
                    <a:solidFill>
                      <a:srgbClr val="000000"/>
                    </a:solidFill>
                    <a:effectLst/>
                    <a:uLnTx/>
                    <a:uFillTx/>
                    <a:latin typeface="Arial" charset="0"/>
                    <a:ea typeface="+mn-ea"/>
                    <a:cs typeface="+mn-cs"/>
                  </a:rPr>
                  <a:t>s</a:t>
                </a:r>
                <a:endParaRPr kumimoji="0" lang="en-GB" sz="1800" b="0" i="0" u="none" strike="noStrike" kern="1200" cap="none" spc="0" normalizeH="0" baseline="-25000" noProof="0" dirty="0">
                  <a:ln>
                    <a:noFill/>
                  </a:ln>
                  <a:solidFill>
                    <a:srgbClr val="000000"/>
                  </a:solidFill>
                  <a:effectLst/>
                  <a:uLnTx/>
                  <a:uFillTx/>
                  <a:latin typeface="Arial" charset="0"/>
                  <a:ea typeface="+mn-ea"/>
                  <a:cs typeface="+mn-cs"/>
                </a:endParaRPr>
              </a:p>
            </p:txBody>
          </p:sp>
        </p:grpSp>
        <p:sp>
          <p:nvSpPr>
            <p:cNvPr id="75" name="Rectangle 74">
              <a:extLst>
                <a:ext uri="{FF2B5EF4-FFF2-40B4-BE49-F238E27FC236}">
                  <a16:creationId xmlns:a16="http://schemas.microsoft.com/office/drawing/2014/main" id="{20F59B33-B5A1-F941-AB4C-608632EAF314}"/>
                </a:ext>
              </a:extLst>
            </p:cNvPr>
            <p:cNvSpPr/>
            <p:nvPr/>
          </p:nvSpPr>
          <p:spPr bwMode="auto">
            <a:xfrm>
              <a:off x="1329834" y="32178"/>
              <a:ext cx="2910539" cy="2467897"/>
            </a:xfrm>
            <a:prstGeom prst="rect">
              <a:avLst/>
            </a:prstGeom>
            <a:noFill/>
            <a:ln w="19050" cap="flat" cmpd="sng" algn="ctr">
              <a:solidFill>
                <a:schemeClr val="tx1"/>
              </a:solidFill>
              <a:prstDash val="solid"/>
              <a:round/>
              <a:headEnd type="none" w="med" len="med"/>
              <a:tailEnd type="none" w="med" len="med"/>
            </a:ln>
            <a:effectLst/>
          </p:spPr>
          <p:txBody>
            <a:bodyPr vert="horz" wrap="square" lIns="92075" tIns="46038" rIns="92075" bIns="46038" numCol="1" rtlCol="0" anchor="t" anchorCtr="0" compatLnSpc="1">
              <a:prstTxWarp prst="textNoShape">
                <a:avLst/>
              </a:prstTxWarp>
            </a:bodyPr>
            <a:lstStyle/>
            <a:p>
              <a:pPr marL="0" marR="0" lvl="0" indent="0" algn="l" defTabSz="914400" rtl="0" eaLnBrk="0" fontAlgn="base" latinLnBrk="0" hangingPunct="0">
                <a:lnSpc>
                  <a:spcPct val="90000"/>
                </a:lnSpc>
                <a:spcBef>
                  <a:spcPct val="30000"/>
                </a:spcBef>
                <a:spcAft>
                  <a:spcPct val="0"/>
                </a:spcAft>
                <a:buClr>
                  <a:srgbClr val="008000"/>
                </a:buClr>
                <a:buSzPct val="70000"/>
                <a:buFont typeface="Wingdings" pitchFamily="2" charset="2"/>
                <a:buNone/>
                <a:tabLst/>
                <a:defRPr/>
              </a:pPr>
              <a:endParaRPr kumimoji="0" lang="en-GB" sz="1500" b="1" i="0" u="none" strike="noStrike" kern="1200" cap="none" spc="0" normalizeH="0" baseline="0" noProof="0">
                <a:ln>
                  <a:noFill/>
                </a:ln>
                <a:solidFill>
                  <a:srgbClr val="000000"/>
                </a:solidFill>
                <a:effectLst/>
                <a:uLnTx/>
                <a:uFillTx/>
                <a:latin typeface="Arial" pitchFamily="34" charset="0"/>
                <a:ea typeface="+mn-ea"/>
                <a:cs typeface="+mn-cs"/>
              </a:endParaRPr>
            </a:p>
          </p:txBody>
        </p:sp>
      </p:grpSp>
    </p:spTree>
    <p:extLst>
      <p:ext uri="{BB962C8B-B14F-4D97-AF65-F5344CB8AC3E}">
        <p14:creationId xmlns:p14="http://schemas.microsoft.com/office/powerpoint/2010/main" val="2541981253"/>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2" name="Rectangle 51">
            <a:extLst>
              <a:ext uri="{FF2B5EF4-FFF2-40B4-BE49-F238E27FC236}">
                <a16:creationId xmlns:a16="http://schemas.microsoft.com/office/drawing/2014/main" id="{C27DC542-67BB-9C4A-BC93-FCF151B89380}"/>
              </a:ext>
            </a:extLst>
          </p:cNvPr>
          <p:cNvSpPr/>
          <p:nvPr/>
        </p:nvSpPr>
        <p:spPr>
          <a:xfrm>
            <a:off x="3854824" y="886671"/>
            <a:ext cx="7880834" cy="5324535"/>
          </a:xfrm>
          <a:prstGeom prst="rect">
            <a:avLst/>
          </a:prstGeom>
        </p:spPr>
        <p:txBody>
          <a:bodyPr wrap="squar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Preamp delta response</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rPr>
              <a:t>For the noise we assume series noise and parallel noise together with a detector capacitance C</a:t>
            </a:r>
            <a:r>
              <a:rPr kumimoji="0" lang="en-GB" sz="1500" b="0" i="0" u="none" strike="noStrike" kern="1200" cap="none" spc="0" normalizeH="0" baseline="-25000" noProof="0" dirty="0">
                <a:ln>
                  <a:noFill/>
                </a:ln>
                <a:solidFill>
                  <a:srgbClr val="009D00">
                    <a:lumMod val="50000"/>
                  </a:srgbClr>
                </a:solidFill>
                <a:effectLst/>
                <a:uLnTx/>
                <a:uFillTx/>
                <a:latin typeface="Arial" charset="0"/>
                <a:ea typeface="+mn-ea"/>
                <a:cs typeface="+mn-cs"/>
              </a:rPr>
              <a:t>D</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25000" noProof="0" dirty="0">
              <a:ln>
                <a:noFill/>
              </a:ln>
              <a:solidFill>
                <a:srgbClr val="009D00">
                  <a:lumMod val="5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25000" noProof="0" dirty="0">
              <a:ln>
                <a:noFill/>
              </a:ln>
              <a:solidFill>
                <a:srgbClr val="009D00">
                  <a:lumMod val="5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25000" noProof="0" dirty="0">
              <a:ln>
                <a:noFill/>
              </a:ln>
              <a:solidFill>
                <a:srgbClr val="009D00">
                  <a:lumMod val="5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25000" noProof="0" dirty="0">
              <a:ln>
                <a:noFill/>
              </a:ln>
              <a:solidFill>
                <a:srgbClr val="009D00">
                  <a:lumMod val="5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25000" noProof="0" dirty="0">
              <a:ln>
                <a:noFill/>
              </a:ln>
              <a:solidFill>
                <a:srgbClr val="009D00">
                  <a:lumMod val="5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25000" noProof="0" dirty="0">
              <a:ln>
                <a:noFill/>
              </a:ln>
              <a:solidFill>
                <a:srgbClr val="009D00">
                  <a:lumMod val="5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25000" noProof="0" dirty="0">
              <a:ln>
                <a:noFill/>
              </a:ln>
              <a:solidFill>
                <a:srgbClr val="009D00">
                  <a:lumMod val="5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The output signal is </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AE00">
                    <a:lumMod val="50000"/>
                  </a:srgbClr>
                </a:solidFill>
                <a:effectLst/>
                <a:uLnTx/>
                <a:uFillTx/>
                <a:latin typeface="Arial" charset="0"/>
                <a:ea typeface="+mn-ea"/>
                <a:cs typeface="+mn-cs"/>
              </a:rPr>
              <a:t>And the maximum slope evaluates to</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AE00">
                  <a:lumMod val="5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AE00">
                  <a:lumMod val="5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AE00">
                  <a:lumMod val="5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AE00">
                  <a:lumMod val="5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AE00">
                  <a:lumMod val="5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AE00">
                  <a:lumMod val="5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To find the optimum peaking time and best time resolution  we therefore have to minimise the function</a:t>
            </a:r>
          </a:p>
        </p:txBody>
      </p:sp>
      <p:sp>
        <p:nvSpPr>
          <p:cNvPr id="4" name="Slide Number Placeholder 3">
            <a:extLst>
              <a:ext uri="{FF2B5EF4-FFF2-40B4-BE49-F238E27FC236}">
                <a16:creationId xmlns:a16="http://schemas.microsoft.com/office/drawing/2014/main" id="{F1D4B54D-C315-9946-8E20-2B7E010EC7EB}"/>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6EC14388-D050-3247-9441-46A7D1BD539F}" type="slidenum">
              <a:rPr kumimoji="0" lang="en-US" alt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27</a:t>
            </a:fld>
            <a:endParaRPr kumimoji="0" lang="en-US" altLang="en-US" sz="1000" b="0" i="0" u="none" strike="noStrike" kern="1200" cap="none" spc="0" normalizeH="0" baseline="0" noProof="0">
              <a:ln>
                <a:noFill/>
              </a:ln>
              <a:solidFill>
                <a:srgbClr val="FFFFFF">
                  <a:lumMod val="50000"/>
                </a:srgbClr>
              </a:solidFill>
              <a:effectLst/>
              <a:uLnTx/>
              <a:uFillTx/>
              <a:latin typeface="Arial"/>
              <a:ea typeface="+mn-ea"/>
              <a:cs typeface="+mn-cs"/>
            </a:endParaRPr>
          </a:p>
        </p:txBody>
      </p:sp>
      <p:grpSp>
        <p:nvGrpSpPr>
          <p:cNvPr id="47" name="Group 46">
            <a:extLst>
              <a:ext uri="{FF2B5EF4-FFF2-40B4-BE49-F238E27FC236}">
                <a16:creationId xmlns:a16="http://schemas.microsoft.com/office/drawing/2014/main" id="{855C6766-2732-6844-B4A4-D1042E7C3A2F}"/>
              </a:ext>
            </a:extLst>
          </p:cNvPr>
          <p:cNvGrpSpPr/>
          <p:nvPr/>
        </p:nvGrpSpPr>
        <p:grpSpPr>
          <a:xfrm>
            <a:off x="151594" y="40095"/>
            <a:ext cx="3362422" cy="1733774"/>
            <a:chOff x="434520" y="2300957"/>
            <a:chExt cx="3362422" cy="1733774"/>
          </a:xfrm>
        </p:grpSpPr>
        <p:sp>
          <p:nvSpPr>
            <p:cNvPr id="9" name="Triangle 8">
              <a:extLst>
                <a:ext uri="{FF2B5EF4-FFF2-40B4-BE49-F238E27FC236}">
                  <a16:creationId xmlns:a16="http://schemas.microsoft.com/office/drawing/2014/main" id="{FC453F94-8CB6-1042-A838-423FD6D9A886}"/>
                </a:ext>
              </a:extLst>
            </p:cNvPr>
            <p:cNvSpPr/>
            <p:nvPr/>
          </p:nvSpPr>
          <p:spPr>
            <a:xfrm rot="5400000">
              <a:off x="2680223" y="2597707"/>
              <a:ext cx="1191311" cy="1042126"/>
            </a:xfrm>
            <a:prstGeom prst="triangle">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dirty="0">
                <a:ln>
                  <a:noFill/>
                </a:ln>
                <a:solidFill>
                  <a:srgbClr val="FFFFFF"/>
                </a:solidFill>
                <a:effectLst/>
                <a:uLnTx/>
                <a:uFillTx/>
                <a:latin typeface="Arial"/>
                <a:ea typeface="+mn-ea"/>
                <a:cs typeface="+mn-cs"/>
              </a:endParaRPr>
            </a:p>
          </p:txBody>
        </p:sp>
        <p:cxnSp>
          <p:nvCxnSpPr>
            <p:cNvPr id="11" name="Straight Connector 10">
              <a:extLst>
                <a:ext uri="{FF2B5EF4-FFF2-40B4-BE49-F238E27FC236}">
                  <a16:creationId xmlns:a16="http://schemas.microsoft.com/office/drawing/2014/main" id="{FF65455F-CB6D-1D4B-B013-5F9A8B14821B}"/>
                </a:ext>
              </a:extLst>
            </p:cNvPr>
            <p:cNvCxnSpPr>
              <a:cxnSpLocks/>
            </p:cNvCxnSpPr>
            <p:nvPr/>
          </p:nvCxnSpPr>
          <p:spPr>
            <a:xfrm flipH="1">
              <a:off x="923109" y="2804941"/>
              <a:ext cx="1820096" cy="0"/>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sp>
          <p:nvSpPr>
            <p:cNvPr id="12" name="Rectangle 11">
              <a:extLst>
                <a:ext uri="{FF2B5EF4-FFF2-40B4-BE49-F238E27FC236}">
                  <a16:creationId xmlns:a16="http://schemas.microsoft.com/office/drawing/2014/main" id="{71199395-6391-9743-896D-A937B534D5CF}"/>
                </a:ext>
              </a:extLst>
            </p:cNvPr>
            <p:cNvSpPr/>
            <p:nvPr/>
          </p:nvSpPr>
          <p:spPr>
            <a:xfrm>
              <a:off x="870858" y="3005558"/>
              <a:ext cx="104503" cy="595656"/>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13" name="TextBox 12">
              <a:extLst>
                <a:ext uri="{FF2B5EF4-FFF2-40B4-BE49-F238E27FC236}">
                  <a16:creationId xmlns:a16="http://schemas.microsoft.com/office/drawing/2014/main" id="{4E782EA5-8CC2-074B-8708-D2E343180506}"/>
                </a:ext>
              </a:extLst>
            </p:cNvPr>
            <p:cNvSpPr txBox="1"/>
            <p:nvPr/>
          </p:nvSpPr>
          <p:spPr>
            <a:xfrm>
              <a:off x="434520" y="3118720"/>
              <a:ext cx="436338" cy="369332"/>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err="1">
                  <a:ln>
                    <a:noFill/>
                  </a:ln>
                  <a:solidFill>
                    <a:srgbClr val="000000"/>
                  </a:solidFill>
                  <a:effectLst/>
                  <a:uLnTx/>
                  <a:uFillTx/>
                  <a:latin typeface="Arial" charset="0"/>
                  <a:ea typeface="+mn-ea"/>
                  <a:cs typeface="+mn-cs"/>
                </a:rPr>
                <a:t>R</a:t>
              </a:r>
              <a:r>
                <a:rPr kumimoji="0" lang="en-GB" sz="1800" b="0" i="0" u="none" strike="noStrike" kern="1200" cap="none" spc="0" normalizeH="0" baseline="-25000" noProof="0" dirty="0" err="1">
                  <a:ln>
                    <a:noFill/>
                  </a:ln>
                  <a:solidFill>
                    <a:srgbClr val="000000"/>
                  </a:solidFill>
                  <a:effectLst/>
                  <a:uLnTx/>
                  <a:uFillTx/>
                  <a:latin typeface="Arial" charset="0"/>
                  <a:ea typeface="+mn-ea"/>
                  <a:cs typeface="+mn-cs"/>
                </a:rPr>
                <a:t>p</a:t>
              </a:r>
              <a:endParaRPr kumimoji="0" lang="en-GB" sz="1800" b="0" i="0" u="none" strike="noStrike" kern="1200" cap="none" spc="0" normalizeH="0" baseline="-25000" noProof="0" dirty="0">
                <a:ln>
                  <a:noFill/>
                </a:ln>
                <a:solidFill>
                  <a:srgbClr val="000000"/>
                </a:solidFill>
                <a:effectLst/>
                <a:uLnTx/>
                <a:uFillTx/>
                <a:latin typeface="Arial" charset="0"/>
                <a:ea typeface="+mn-ea"/>
                <a:cs typeface="+mn-cs"/>
              </a:endParaRPr>
            </a:p>
          </p:txBody>
        </p:sp>
        <p:cxnSp>
          <p:nvCxnSpPr>
            <p:cNvPr id="14" name="Straight Connector 13">
              <a:extLst>
                <a:ext uri="{FF2B5EF4-FFF2-40B4-BE49-F238E27FC236}">
                  <a16:creationId xmlns:a16="http://schemas.microsoft.com/office/drawing/2014/main" id="{1A18AE25-8AAF-D548-B2A5-000124261CB8}"/>
                </a:ext>
              </a:extLst>
            </p:cNvPr>
            <p:cNvCxnSpPr>
              <a:cxnSpLocks/>
            </p:cNvCxnSpPr>
            <p:nvPr/>
          </p:nvCxnSpPr>
          <p:spPr>
            <a:xfrm flipH="1" flipV="1">
              <a:off x="923109" y="2804941"/>
              <a:ext cx="4354" cy="200618"/>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18" name="Straight Connector 17">
              <a:extLst>
                <a:ext uri="{FF2B5EF4-FFF2-40B4-BE49-F238E27FC236}">
                  <a16:creationId xmlns:a16="http://schemas.microsoft.com/office/drawing/2014/main" id="{A5B87835-E672-4448-9182-1B3B82EADB2F}"/>
                </a:ext>
              </a:extLst>
            </p:cNvPr>
            <p:cNvCxnSpPr>
              <a:cxnSpLocks/>
            </p:cNvCxnSpPr>
            <p:nvPr/>
          </p:nvCxnSpPr>
          <p:spPr>
            <a:xfrm flipH="1">
              <a:off x="2281651" y="3465168"/>
              <a:ext cx="461554" cy="0"/>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20" name="Straight Connector 19">
              <a:extLst>
                <a:ext uri="{FF2B5EF4-FFF2-40B4-BE49-F238E27FC236}">
                  <a16:creationId xmlns:a16="http://schemas.microsoft.com/office/drawing/2014/main" id="{91FC63C1-8CB6-A14E-BD39-621413CC3E76}"/>
                </a:ext>
              </a:extLst>
            </p:cNvPr>
            <p:cNvCxnSpPr>
              <a:cxnSpLocks/>
            </p:cNvCxnSpPr>
            <p:nvPr/>
          </p:nvCxnSpPr>
          <p:spPr>
            <a:xfrm flipV="1">
              <a:off x="2277297" y="3480034"/>
              <a:ext cx="0" cy="480674"/>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22" name="Straight Connector 21">
              <a:extLst>
                <a:ext uri="{FF2B5EF4-FFF2-40B4-BE49-F238E27FC236}">
                  <a16:creationId xmlns:a16="http://schemas.microsoft.com/office/drawing/2014/main" id="{25C2997B-1554-2148-92C9-545944CD8180}"/>
                </a:ext>
              </a:extLst>
            </p:cNvPr>
            <p:cNvCxnSpPr>
              <a:cxnSpLocks/>
            </p:cNvCxnSpPr>
            <p:nvPr/>
          </p:nvCxnSpPr>
          <p:spPr>
            <a:xfrm>
              <a:off x="2120543" y="3960708"/>
              <a:ext cx="313508" cy="0"/>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24" name="Straight Connector 23">
              <a:extLst>
                <a:ext uri="{FF2B5EF4-FFF2-40B4-BE49-F238E27FC236}">
                  <a16:creationId xmlns:a16="http://schemas.microsoft.com/office/drawing/2014/main" id="{CFDF33C7-CA2B-DD40-B429-8388226077B8}"/>
                </a:ext>
              </a:extLst>
            </p:cNvPr>
            <p:cNvCxnSpPr>
              <a:cxnSpLocks/>
            </p:cNvCxnSpPr>
            <p:nvPr/>
          </p:nvCxnSpPr>
          <p:spPr>
            <a:xfrm>
              <a:off x="2196743" y="4034731"/>
              <a:ext cx="161108" cy="0"/>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26" name="Straight Connector 25">
              <a:extLst>
                <a:ext uri="{FF2B5EF4-FFF2-40B4-BE49-F238E27FC236}">
                  <a16:creationId xmlns:a16="http://schemas.microsoft.com/office/drawing/2014/main" id="{1EADAACB-9C48-EB43-BCB7-73A431F4AC5A}"/>
                </a:ext>
              </a:extLst>
            </p:cNvPr>
            <p:cNvCxnSpPr>
              <a:cxnSpLocks/>
            </p:cNvCxnSpPr>
            <p:nvPr/>
          </p:nvCxnSpPr>
          <p:spPr>
            <a:xfrm>
              <a:off x="766355" y="3960708"/>
              <a:ext cx="313508" cy="0"/>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27" name="Straight Connector 26">
              <a:extLst>
                <a:ext uri="{FF2B5EF4-FFF2-40B4-BE49-F238E27FC236}">
                  <a16:creationId xmlns:a16="http://schemas.microsoft.com/office/drawing/2014/main" id="{4B2C454B-1F35-C647-9665-A26F0CA769A9}"/>
                </a:ext>
              </a:extLst>
            </p:cNvPr>
            <p:cNvCxnSpPr>
              <a:cxnSpLocks/>
            </p:cNvCxnSpPr>
            <p:nvPr/>
          </p:nvCxnSpPr>
          <p:spPr>
            <a:xfrm>
              <a:off x="842555" y="4034731"/>
              <a:ext cx="161108" cy="0"/>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28" name="Straight Connector 27">
              <a:extLst>
                <a:ext uri="{FF2B5EF4-FFF2-40B4-BE49-F238E27FC236}">
                  <a16:creationId xmlns:a16="http://schemas.microsoft.com/office/drawing/2014/main" id="{43643419-9B10-254C-90CA-B0465E26670E}"/>
                </a:ext>
              </a:extLst>
            </p:cNvPr>
            <p:cNvCxnSpPr>
              <a:cxnSpLocks/>
            </p:cNvCxnSpPr>
            <p:nvPr/>
          </p:nvCxnSpPr>
          <p:spPr>
            <a:xfrm flipV="1">
              <a:off x="918755" y="3614117"/>
              <a:ext cx="0" cy="346591"/>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sp>
          <p:nvSpPr>
            <p:cNvPr id="30" name="Oval 29">
              <a:extLst>
                <a:ext uri="{FF2B5EF4-FFF2-40B4-BE49-F238E27FC236}">
                  <a16:creationId xmlns:a16="http://schemas.microsoft.com/office/drawing/2014/main" id="{62B2FF17-6E3F-894E-9325-395BA1D4BB22}"/>
                </a:ext>
              </a:extLst>
            </p:cNvPr>
            <p:cNvSpPr/>
            <p:nvPr/>
          </p:nvSpPr>
          <p:spPr>
            <a:xfrm>
              <a:off x="2174971" y="2709582"/>
              <a:ext cx="204652" cy="200617"/>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31" name="TextBox 30">
              <a:extLst>
                <a:ext uri="{FF2B5EF4-FFF2-40B4-BE49-F238E27FC236}">
                  <a16:creationId xmlns:a16="http://schemas.microsoft.com/office/drawing/2014/main" id="{C72ECF9F-FBFD-624F-A398-7C3B1429A8B2}"/>
                </a:ext>
              </a:extLst>
            </p:cNvPr>
            <p:cNvSpPr txBox="1"/>
            <p:nvPr/>
          </p:nvSpPr>
          <p:spPr>
            <a:xfrm>
              <a:off x="2124897" y="2300957"/>
              <a:ext cx="482824" cy="369332"/>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0000"/>
                  </a:solidFill>
                  <a:effectLst/>
                  <a:uLnTx/>
                  <a:uFillTx/>
                  <a:latin typeface="Arial" charset="0"/>
                  <a:ea typeface="+mn-ea"/>
                  <a:cs typeface="+mn-cs"/>
                </a:rPr>
                <a:t>e</a:t>
              </a:r>
              <a:r>
                <a:rPr kumimoji="0" lang="en-GB" sz="1800" b="0" i="0" u="none" strike="noStrike" kern="1200" cap="none" spc="0" normalizeH="0" baseline="-25000" noProof="0" dirty="0">
                  <a:ln>
                    <a:noFill/>
                  </a:ln>
                  <a:solidFill>
                    <a:srgbClr val="000000"/>
                  </a:solidFill>
                  <a:effectLst/>
                  <a:uLnTx/>
                  <a:uFillTx/>
                  <a:latin typeface="Arial" charset="0"/>
                  <a:ea typeface="+mn-ea"/>
                  <a:cs typeface="+mn-cs"/>
                </a:rPr>
                <a:t>n</a:t>
              </a:r>
              <a:r>
                <a:rPr kumimoji="0" lang="en-GB" sz="1800" b="0" i="0" u="none" strike="noStrike" kern="1200" cap="none" spc="0" normalizeH="0" baseline="30000" noProof="0" dirty="0">
                  <a:ln>
                    <a:noFill/>
                  </a:ln>
                  <a:solidFill>
                    <a:srgbClr val="000000"/>
                  </a:solidFill>
                  <a:effectLst/>
                  <a:uLnTx/>
                  <a:uFillTx/>
                  <a:latin typeface="Arial" charset="0"/>
                  <a:ea typeface="+mn-ea"/>
                  <a:cs typeface="+mn-cs"/>
                </a:rPr>
                <a:t>2</a:t>
              </a:r>
              <a:endParaRPr kumimoji="0" lang="en-GB" sz="1800" b="0" i="0" u="none" strike="noStrike" kern="1200" cap="none" spc="0" normalizeH="0" baseline="0" noProof="0" dirty="0">
                <a:ln>
                  <a:noFill/>
                </a:ln>
                <a:solidFill>
                  <a:srgbClr val="000000"/>
                </a:solidFill>
                <a:effectLst/>
                <a:uLnTx/>
                <a:uFillTx/>
                <a:latin typeface="Arial" charset="0"/>
                <a:ea typeface="+mn-ea"/>
                <a:cs typeface="+mn-cs"/>
              </a:endParaRPr>
            </a:p>
          </p:txBody>
        </p:sp>
        <p:sp>
          <p:nvSpPr>
            <p:cNvPr id="32" name="TextBox 31">
              <a:extLst>
                <a:ext uri="{FF2B5EF4-FFF2-40B4-BE49-F238E27FC236}">
                  <a16:creationId xmlns:a16="http://schemas.microsoft.com/office/drawing/2014/main" id="{18FBA549-A910-BA41-AD42-78A2936F8F5E}"/>
                </a:ext>
              </a:extLst>
            </p:cNvPr>
            <p:cNvSpPr txBox="1"/>
            <p:nvPr/>
          </p:nvSpPr>
          <p:spPr>
            <a:xfrm>
              <a:off x="944907" y="3110702"/>
              <a:ext cx="405880" cy="369332"/>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0000"/>
                  </a:solidFill>
                  <a:effectLst/>
                  <a:uLnTx/>
                  <a:uFillTx/>
                  <a:latin typeface="Arial" charset="0"/>
                  <a:ea typeface="+mn-ea"/>
                  <a:cs typeface="+mn-cs"/>
                </a:rPr>
                <a:t>i</a:t>
              </a:r>
              <a:r>
                <a:rPr kumimoji="0" lang="en-GB" sz="1800" b="0" i="0" u="none" strike="noStrike" kern="1200" cap="none" spc="0" normalizeH="0" baseline="-25000" noProof="0" dirty="0">
                  <a:ln>
                    <a:noFill/>
                  </a:ln>
                  <a:solidFill>
                    <a:srgbClr val="000000"/>
                  </a:solidFill>
                  <a:effectLst/>
                  <a:uLnTx/>
                  <a:uFillTx/>
                  <a:latin typeface="Arial" charset="0"/>
                  <a:ea typeface="+mn-ea"/>
                  <a:cs typeface="+mn-cs"/>
                </a:rPr>
                <a:t>n</a:t>
              </a:r>
              <a:r>
                <a:rPr kumimoji="0" lang="en-GB" sz="1800" b="0" i="0" u="none" strike="noStrike" kern="1200" cap="none" spc="0" normalizeH="0" baseline="30000" noProof="0" dirty="0">
                  <a:ln>
                    <a:noFill/>
                  </a:ln>
                  <a:solidFill>
                    <a:srgbClr val="000000"/>
                  </a:solidFill>
                  <a:effectLst/>
                  <a:uLnTx/>
                  <a:uFillTx/>
                  <a:latin typeface="Arial" charset="0"/>
                  <a:ea typeface="+mn-ea"/>
                  <a:cs typeface="+mn-cs"/>
                </a:rPr>
                <a:t>2</a:t>
              </a:r>
              <a:endParaRPr kumimoji="0" lang="en-GB" sz="1800" b="0" i="0" u="none" strike="noStrike" kern="1200" cap="none" spc="0" normalizeH="0" baseline="0" noProof="0" dirty="0">
                <a:ln>
                  <a:noFill/>
                </a:ln>
                <a:solidFill>
                  <a:srgbClr val="000000"/>
                </a:solidFill>
                <a:effectLst/>
                <a:uLnTx/>
                <a:uFillTx/>
                <a:latin typeface="Arial" charset="0"/>
                <a:ea typeface="+mn-ea"/>
                <a:cs typeface="+mn-cs"/>
              </a:endParaRPr>
            </a:p>
          </p:txBody>
        </p:sp>
        <p:cxnSp>
          <p:nvCxnSpPr>
            <p:cNvPr id="35" name="Straight Connector 34">
              <a:extLst>
                <a:ext uri="{FF2B5EF4-FFF2-40B4-BE49-F238E27FC236}">
                  <a16:creationId xmlns:a16="http://schemas.microsoft.com/office/drawing/2014/main" id="{32CF7340-6633-6B47-BC4F-31C9DE256C49}"/>
                </a:ext>
              </a:extLst>
            </p:cNvPr>
            <p:cNvCxnSpPr/>
            <p:nvPr/>
          </p:nvCxnSpPr>
          <p:spPr>
            <a:xfrm>
              <a:off x="1672047" y="2804941"/>
              <a:ext cx="0" cy="498445"/>
            </a:xfrm>
            <a:prstGeom prst="line">
              <a:avLst/>
            </a:prstGeom>
            <a:ln w="2540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36" name="Straight Connector 35">
              <a:extLst>
                <a:ext uri="{FF2B5EF4-FFF2-40B4-BE49-F238E27FC236}">
                  <a16:creationId xmlns:a16="http://schemas.microsoft.com/office/drawing/2014/main" id="{BF84769D-A1C9-3A4B-A709-E762F9C9AE76}"/>
                </a:ext>
              </a:extLst>
            </p:cNvPr>
            <p:cNvCxnSpPr>
              <a:cxnSpLocks/>
            </p:cNvCxnSpPr>
            <p:nvPr/>
          </p:nvCxnSpPr>
          <p:spPr>
            <a:xfrm flipH="1">
              <a:off x="1439454" y="3309628"/>
              <a:ext cx="465185" cy="0"/>
            </a:xfrm>
            <a:prstGeom prst="line">
              <a:avLst/>
            </a:prstGeom>
            <a:ln w="5080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39" name="Straight Connector 38">
              <a:extLst>
                <a:ext uri="{FF2B5EF4-FFF2-40B4-BE49-F238E27FC236}">
                  <a16:creationId xmlns:a16="http://schemas.microsoft.com/office/drawing/2014/main" id="{868F6ED2-A300-A944-81B0-14DDDFD85DFE}"/>
                </a:ext>
              </a:extLst>
            </p:cNvPr>
            <p:cNvCxnSpPr>
              <a:cxnSpLocks/>
            </p:cNvCxnSpPr>
            <p:nvPr/>
          </p:nvCxnSpPr>
          <p:spPr>
            <a:xfrm flipH="1">
              <a:off x="1439454" y="3401068"/>
              <a:ext cx="465185" cy="0"/>
            </a:xfrm>
            <a:prstGeom prst="line">
              <a:avLst/>
            </a:prstGeom>
            <a:ln w="5080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40" name="Straight Connector 39">
              <a:extLst>
                <a:ext uri="{FF2B5EF4-FFF2-40B4-BE49-F238E27FC236}">
                  <a16:creationId xmlns:a16="http://schemas.microsoft.com/office/drawing/2014/main" id="{7A7340F4-6F66-E642-8B05-5AD1A914F8EC}"/>
                </a:ext>
              </a:extLst>
            </p:cNvPr>
            <p:cNvCxnSpPr>
              <a:cxnSpLocks/>
            </p:cNvCxnSpPr>
            <p:nvPr/>
          </p:nvCxnSpPr>
          <p:spPr>
            <a:xfrm>
              <a:off x="1672046" y="3401068"/>
              <a:ext cx="0" cy="559640"/>
            </a:xfrm>
            <a:prstGeom prst="line">
              <a:avLst/>
            </a:prstGeom>
            <a:ln w="2540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5C1B70B0-DBE2-F149-80EB-F2803C88CB21}"/>
                </a:ext>
              </a:extLst>
            </p:cNvPr>
            <p:cNvCxnSpPr>
              <a:cxnSpLocks/>
            </p:cNvCxnSpPr>
            <p:nvPr/>
          </p:nvCxnSpPr>
          <p:spPr>
            <a:xfrm>
              <a:off x="1519649" y="3960708"/>
              <a:ext cx="313508" cy="0"/>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42" name="Straight Connector 41">
              <a:extLst>
                <a:ext uri="{FF2B5EF4-FFF2-40B4-BE49-F238E27FC236}">
                  <a16:creationId xmlns:a16="http://schemas.microsoft.com/office/drawing/2014/main" id="{999E0FED-3015-0647-A0A7-7ED9D709484D}"/>
                </a:ext>
              </a:extLst>
            </p:cNvPr>
            <p:cNvCxnSpPr>
              <a:cxnSpLocks/>
            </p:cNvCxnSpPr>
            <p:nvPr/>
          </p:nvCxnSpPr>
          <p:spPr>
            <a:xfrm>
              <a:off x="1595849" y="4034731"/>
              <a:ext cx="161108" cy="0"/>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sp>
          <p:nvSpPr>
            <p:cNvPr id="44" name="TextBox 43">
              <a:extLst>
                <a:ext uri="{FF2B5EF4-FFF2-40B4-BE49-F238E27FC236}">
                  <a16:creationId xmlns:a16="http://schemas.microsoft.com/office/drawing/2014/main" id="{B76500AD-9E81-AC4A-A8F1-27CE485B0CFE}"/>
                </a:ext>
              </a:extLst>
            </p:cNvPr>
            <p:cNvSpPr txBox="1"/>
            <p:nvPr/>
          </p:nvSpPr>
          <p:spPr>
            <a:xfrm>
              <a:off x="1775901" y="2972761"/>
              <a:ext cx="461986" cy="369332"/>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1" i="0" u="none" strike="noStrike" kern="1200" cap="none" spc="0" normalizeH="0" baseline="0" noProof="0" dirty="0">
                  <a:ln>
                    <a:noFill/>
                  </a:ln>
                  <a:solidFill>
                    <a:srgbClr val="000000"/>
                  </a:solidFill>
                  <a:effectLst/>
                  <a:uLnTx/>
                  <a:uFillTx/>
                  <a:latin typeface="Arial" charset="0"/>
                  <a:ea typeface="+mn-ea"/>
                  <a:cs typeface="+mn-cs"/>
                </a:rPr>
                <a:t>C</a:t>
              </a:r>
              <a:r>
                <a:rPr kumimoji="0" lang="en-GB" sz="1800" b="0" i="0" u="none" strike="noStrike" kern="1200" cap="none" spc="0" normalizeH="0" baseline="-25000" noProof="0" dirty="0">
                  <a:ln>
                    <a:noFill/>
                  </a:ln>
                  <a:solidFill>
                    <a:srgbClr val="000000"/>
                  </a:solidFill>
                  <a:effectLst/>
                  <a:uLnTx/>
                  <a:uFillTx/>
                  <a:latin typeface="Arial" charset="0"/>
                  <a:ea typeface="+mn-ea"/>
                  <a:cs typeface="+mn-cs"/>
                </a:rPr>
                <a:t>D</a:t>
              </a:r>
              <a:endParaRPr kumimoji="0" lang="en-GB" sz="1800" b="0" i="0" u="none" strike="noStrike" kern="1200" cap="none" spc="0" normalizeH="0" baseline="0" noProof="0" dirty="0">
                <a:ln>
                  <a:noFill/>
                </a:ln>
                <a:solidFill>
                  <a:srgbClr val="000000"/>
                </a:solidFill>
                <a:effectLst/>
                <a:uLnTx/>
                <a:uFillTx/>
                <a:latin typeface="Arial" charset="0"/>
                <a:ea typeface="+mn-ea"/>
                <a:cs typeface="+mn-cs"/>
              </a:endParaRPr>
            </a:p>
          </p:txBody>
        </p:sp>
      </p:grpSp>
      <p:sp>
        <p:nvSpPr>
          <p:cNvPr id="45" name="TextBox 4">
            <a:extLst>
              <a:ext uri="{FF2B5EF4-FFF2-40B4-BE49-F238E27FC236}">
                <a16:creationId xmlns:a16="http://schemas.microsoft.com/office/drawing/2014/main" id="{F0F37BDD-58D5-2448-94C8-E1C899A4FF77}"/>
              </a:ext>
            </a:extLst>
          </p:cNvPr>
          <p:cNvSpPr txBox="1">
            <a:spLocks noChangeArrowheads="1"/>
          </p:cNvSpPr>
          <p:nvPr/>
        </p:nvSpPr>
        <p:spPr bwMode="auto">
          <a:xfrm>
            <a:off x="0" y="32178"/>
            <a:ext cx="12192000" cy="523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ea typeface="ＭＳ Ｐゴシック" panose="020B0600070205080204" pitchFamily="34" charset="-128"/>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ＭＳ Ｐゴシック" panose="020B0600070205080204" pitchFamily="34" charset="-128"/>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ea typeface="ＭＳ Ｐゴシック" panose="020B0600070205080204" pitchFamily="34" charset="-128"/>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ＭＳ Ｐゴシック" panose="020B0600070205080204" pitchFamily="34" charset="-128"/>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ＭＳ Ｐゴシック" panose="020B0600070205080204" pitchFamily="34" charset="-128"/>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ＭＳ Ｐゴシック" panose="020B0600070205080204" pitchFamily="34" charset="-128"/>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ＭＳ Ｐゴシック" panose="020B0600070205080204" pitchFamily="34" charset="-128"/>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ＭＳ Ｐゴシック" panose="020B0600070205080204" pitchFamily="34" charset="-128"/>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ＭＳ Ｐゴシック" panose="020B0600070205080204" pitchFamily="34" charset="-128"/>
              </a:defRPr>
            </a:lvl9pPr>
          </a:lstStyle>
          <a:p>
            <a:pPr marL="0" marR="0" lvl="0" indent="0" algn="ctr" defTabSz="914400" rtl="0" eaLnBrk="1" fontAlgn="base" latinLnBrk="0" hangingPunct="1">
              <a:lnSpc>
                <a:spcPct val="100000"/>
              </a:lnSpc>
              <a:spcBef>
                <a:spcPct val="0"/>
              </a:spcBef>
              <a:spcAft>
                <a:spcPct val="0"/>
              </a:spcAft>
              <a:buClrTx/>
              <a:buSzTx/>
              <a:buFont typeface="Arial" panose="020B0604020202020204" pitchFamily="34" charset="0"/>
              <a:buNone/>
              <a:tabLst/>
              <a:defRPr/>
            </a:pPr>
            <a:r>
              <a:rPr kumimoji="0" lang="en-US" altLang="en-US" sz="2800" b="1" i="0" u="none" strike="noStrike" kern="1200" cap="none" spc="0" normalizeH="0" baseline="0" noProof="0" dirty="0">
                <a:ln>
                  <a:noFill/>
                </a:ln>
                <a:solidFill>
                  <a:srgbClr val="FF0000"/>
                </a:solidFill>
                <a:effectLst/>
                <a:uLnTx/>
                <a:uFillTx/>
                <a:latin typeface="Calibri" panose="020F0502020204030204" pitchFamily="34" charset="0"/>
                <a:ea typeface="ＭＳ Ｐゴシック" panose="020B0600070205080204" pitchFamily="34" charset="-128"/>
                <a:cs typeface="+mn-cs"/>
              </a:rPr>
              <a:t>Realistic preamp transfer function</a:t>
            </a:r>
            <a:endParaRPr kumimoji="0" lang="en-US" altLang="en-US" sz="2800" b="1" i="0" u="none" strike="noStrike" kern="1200" cap="none" spc="0" normalizeH="0" baseline="0" noProof="0" dirty="0">
              <a:ln>
                <a:noFill/>
              </a:ln>
              <a:solidFill>
                <a:srgbClr val="FF0000"/>
              </a:solidFill>
              <a:effectLst/>
              <a:uLnTx/>
              <a:uFillTx/>
              <a:latin typeface="Arial" panose="020B0604020202020204" pitchFamily="34" charset="0"/>
              <a:ea typeface="ＭＳ Ｐゴシック" panose="020B0600070205080204" pitchFamily="34" charset="-128"/>
              <a:cs typeface="+mn-cs"/>
            </a:endParaRPr>
          </a:p>
        </p:txBody>
      </p:sp>
      <p:pic>
        <p:nvPicPr>
          <p:cNvPr id="2" name="Picture 1">
            <a:extLst>
              <a:ext uri="{FF2B5EF4-FFF2-40B4-BE49-F238E27FC236}">
                <a16:creationId xmlns:a16="http://schemas.microsoft.com/office/drawing/2014/main" id="{791BDEA6-593B-CE45-9999-7DB2C30F8B79}"/>
              </a:ext>
            </a:extLst>
          </p:cNvPr>
          <p:cNvPicPr>
            <a:picLocks noChangeAspect="1"/>
          </p:cNvPicPr>
          <p:nvPr/>
        </p:nvPicPr>
        <p:blipFill>
          <a:blip r:embed="rId2"/>
          <a:stretch>
            <a:fillRect/>
          </a:stretch>
        </p:blipFill>
        <p:spPr>
          <a:xfrm>
            <a:off x="227333" y="3402783"/>
            <a:ext cx="2497937" cy="1488669"/>
          </a:xfrm>
          <a:prstGeom prst="rect">
            <a:avLst/>
          </a:prstGeom>
        </p:spPr>
      </p:pic>
      <p:pic>
        <p:nvPicPr>
          <p:cNvPr id="10" name="Picture 9">
            <a:extLst>
              <a:ext uri="{FF2B5EF4-FFF2-40B4-BE49-F238E27FC236}">
                <a16:creationId xmlns:a16="http://schemas.microsoft.com/office/drawing/2014/main" id="{F1BB38C3-C316-AD4C-9939-322B2EE633F0}"/>
              </a:ext>
            </a:extLst>
          </p:cNvPr>
          <p:cNvPicPr>
            <a:picLocks noChangeAspect="1"/>
          </p:cNvPicPr>
          <p:nvPr/>
        </p:nvPicPr>
        <p:blipFill>
          <a:blip r:embed="rId3"/>
          <a:stretch>
            <a:fillRect/>
          </a:stretch>
        </p:blipFill>
        <p:spPr>
          <a:xfrm>
            <a:off x="4950586" y="1207723"/>
            <a:ext cx="2652083" cy="605173"/>
          </a:xfrm>
          <a:prstGeom prst="rect">
            <a:avLst/>
          </a:prstGeom>
        </p:spPr>
      </p:pic>
      <p:sp>
        <p:nvSpPr>
          <p:cNvPr id="17" name="TextBox 16">
            <a:extLst>
              <a:ext uri="{FF2B5EF4-FFF2-40B4-BE49-F238E27FC236}">
                <a16:creationId xmlns:a16="http://schemas.microsoft.com/office/drawing/2014/main" id="{27788C75-0ACD-9249-9DBB-92659408E8C8}"/>
              </a:ext>
            </a:extLst>
          </p:cNvPr>
          <p:cNvSpPr txBox="1"/>
          <p:nvPr/>
        </p:nvSpPr>
        <p:spPr>
          <a:xfrm>
            <a:off x="1483781" y="4066816"/>
            <a:ext cx="444352" cy="276999"/>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200" b="0" i="0" u="none" strike="noStrike" kern="1200" cap="none" spc="0" normalizeH="0" baseline="0" noProof="0" dirty="0">
                <a:ln>
                  <a:noFill/>
                </a:ln>
                <a:solidFill>
                  <a:srgbClr val="002060"/>
                </a:solidFill>
                <a:effectLst/>
                <a:uLnTx/>
                <a:uFillTx/>
                <a:latin typeface="Arial" charset="0"/>
                <a:ea typeface="+mn-ea"/>
                <a:cs typeface="+mn-cs"/>
              </a:rPr>
              <a:t>n=1</a:t>
            </a:r>
          </a:p>
        </p:txBody>
      </p:sp>
      <p:sp>
        <p:nvSpPr>
          <p:cNvPr id="43" name="TextBox 42">
            <a:extLst>
              <a:ext uri="{FF2B5EF4-FFF2-40B4-BE49-F238E27FC236}">
                <a16:creationId xmlns:a16="http://schemas.microsoft.com/office/drawing/2014/main" id="{8CFE9F46-2BB0-8440-9D54-65DDB120BD96}"/>
              </a:ext>
            </a:extLst>
          </p:cNvPr>
          <p:cNvSpPr txBox="1"/>
          <p:nvPr/>
        </p:nvSpPr>
        <p:spPr>
          <a:xfrm>
            <a:off x="1014547" y="4017617"/>
            <a:ext cx="444352" cy="276999"/>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200" b="0" i="0" u="none" strike="noStrike" kern="1200" cap="none" spc="0" normalizeH="0" baseline="0" noProof="0" dirty="0">
                <a:ln>
                  <a:noFill/>
                </a:ln>
                <a:solidFill>
                  <a:srgbClr val="FFA622"/>
                </a:solidFill>
                <a:effectLst/>
                <a:uLnTx/>
                <a:uFillTx/>
                <a:latin typeface="Arial" charset="0"/>
                <a:ea typeface="+mn-ea"/>
                <a:cs typeface="+mn-cs"/>
              </a:rPr>
              <a:t>n=2</a:t>
            </a:r>
          </a:p>
        </p:txBody>
      </p:sp>
      <p:sp>
        <p:nvSpPr>
          <p:cNvPr id="48" name="TextBox 47">
            <a:extLst>
              <a:ext uri="{FF2B5EF4-FFF2-40B4-BE49-F238E27FC236}">
                <a16:creationId xmlns:a16="http://schemas.microsoft.com/office/drawing/2014/main" id="{204C4C0F-7C9A-4F48-BAE0-F521BB93B8F0}"/>
              </a:ext>
            </a:extLst>
          </p:cNvPr>
          <p:cNvSpPr txBox="1"/>
          <p:nvPr/>
        </p:nvSpPr>
        <p:spPr>
          <a:xfrm>
            <a:off x="797976" y="4173903"/>
            <a:ext cx="444352" cy="276999"/>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200" b="0" i="0" u="none" strike="noStrike" kern="1200" cap="none" spc="0" normalizeH="0" baseline="0" noProof="0" dirty="0">
                <a:ln>
                  <a:noFill/>
                </a:ln>
                <a:solidFill>
                  <a:srgbClr val="009D00">
                    <a:lumMod val="50000"/>
                  </a:srgbClr>
                </a:solidFill>
                <a:effectLst/>
                <a:uLnTx/>
                <a:uFillTx/>
                <a:latin typeface="Arial" charset="0"/>
                <a:ea typeface="+mn-ea"/>
                <a:cs typeface="+mn-cs"/>
              </a:rPr>
              <a:t>n=4</a:t>
            </a:r>
          </a:p>
        </p:txBody>
      </p:sp>
      <p:pic>
        <p:nvPicPr>
          <p:cNvPr id="19" name="Picture 18">
            <a:extLst>
              <a:ext uri="{FF2B5EF4-FFF2-40B4-BE49-F238E27FC236}">
                <a16:creationId xmlns:a16="http://schemas.microsoft.com/office/drawing/2014/main" id="{21DCB194-10F4-AA4E-8B4E-FF3A7D788838}"/>
              </a:ext>
            </a:extLst>
          </p:cNvPr>
          <p:cNvPicPr>
            <a:picLocks noChangeAspect="1"/>
          </p:cNvPicPr>
          <p:nvPr/>
        </p:nvPicPr>
        <p:blipFill rotWithShape="1">
          <a:blip r:embed="rId4"/>
          <a:srcRect t="19494"/>
          <a:stretch/>
        </p:blipFill>
        <p:spPr>
          <a:xfrm>
            <a:off x="8853427" y="2274001"/>
            <a:ext cx="2096485" cy="1064790"/>
          </a:xfrm>
          <a:prstGeom prst="rect">
            <a:avLst/>
          </a:prstGeom>
        </p:spPr>
      </p:pic>
      <p:pic>
        <p:nvPicPr>
          <p:cNvPr id="23" name="Picture 22">
            <a:extLst>
              <a:ext uri="{FF2B5EF4-FFF2-40B4-BE49-F238E27FC236}">
                <a16:creationId xmlns:a16="http://schemas.microsoft.com/office/drawing/2014/main" id="{AE883D35-7745-F24D-BC19-CB56FDBCD6FC}"/>
              </a:ext>
            </a:extLst>
          </p:cNvPr>
          <p:cNvPicPr>
            <a:picLocks noChangeAspect="1"/>
          </p:cNvPicPr>
          <p:nvPr/>
        </p:nvPicPr>
        <p:blipFill>
          <a:blip r:embed="rId5"/>
          <a:stretch>
            <a:fillRect/>
          </a:stretch>
        </p:blipFill>
        <p:spPr>
          <a:xfrm>
            <a:off x="7943477" y="1235489"/>
            <a:ext cx="1935629" cy="534376"/>
          </a:xfrm>
          <a:prstGeom prst="rect">
            <a:avLst/>
          </a:prstGeom>
        </p:spPr>
      </p:pic>
      <p:pic>
        <p:nvPicPr>
          <p:cNvPr id="55" name="Picture 54">
            <a:extLst>
              <a:ext uri="{FF2B5EF4-FFF2-40B4-BE49-F238E27FC236}">
                <a16:creationId xmlns:a16="http://schemas.microsoft.com/office/drawing/2014/main" id="{73D622D6-24A2-DB47-ABBF-F615D1BBBB91}"/>
              </a:ext>
            </a:extLst>
          </p:cNvPr>
          <p:cNvPicPr>
            <a:picLocks noChangeAspect="1"/>
          </p:cNvPicPr>
          <p:nvPr/>
        </p:nvPicPr>
        <p:blipFill>
          <a:blip r:embed="rId6"/>
          <a:stretch>
            <a:fillRect/>
          </a:stretch>
        </p:blipFill>
        <p:spPr>
          <a:xfrm>
            <a:off x="304218" y="1874041"/>
            <a:ext cx="2359126" cy="1513877"/>
          </a:xfrm>
          <a:prstGeom prst="rect">
            <a:avLst/>
          </a:prstGeom>
        </p:spPr>
      </p:pic>
      <p:pic>
        <p:nvPicPr>
          <p:cNvPr id="51" name="Picture 50">
            <a:extLst>
              <a:ext uri="{FF2B5EF4-FFF2-40B4-BE49-F238E27FC236}">
                <a16:creationId xmlns:a16="http://schemas.microsoft.com/office/drawing/2014/main" id="{832648E0-0087-7341-80EE-3004DED4B170}"/>
              </a:ext>
            </a:extLst>
          </p:cNvPr>
          <p:cNvPicPr>
            <a:picLocks noChangeAspect="1"/>
          </p:cNvPicPr>
          <p:nvPr/>
        </p:nvPicPr>
        <p:blipFill rotWithShape="1">
          <a:blip r:embed="rId7"/>
          <a:srcRect r="61145"/>
          <a:stretch/>
        </p:blipFill>
        <p:spPr>
          <a:xfrm>
            <a:off x="1458899" y="2063631"/>
            <a:ext cx="1586080" cy="485318"/>
          </a:xfrm>
          <a:prstGeom prst="rect">
            <a:avLst/>
          </a:prstGeom>
        </p:spPr>
      </p:pic>
      <p:pic>
        <p:nvPicPr>
          <p:cNvPr id="29" name="Picture 28">
            <a:extLst>
              <a:ext uri="{FF2B5EF4-FFF2-40B4-BE49-F238E27FC236}">
                <a16:creationId xmlns:a16="http://schemas.microsoft.com/office/drawing/2014/main" id="{8590AEA3-8CFD-194E-B742-BA2616ABF978}"/>
              </a:ext>
            </a:extLst>
          </p:cNvPr>
          <p:cNvPicPr>
            <a:picLocks noChangeAspect="1"/>
          </p:cNvPicPr>
          <p:nvPr/>
        </p:nvPicPr>
        <p:blipFill>
          <a:blip r:embed="rId8"/>
          <a:stretch>
            <a:fillRect/>
          </a:stretch>
        </p:blipFill>
        <p:spPr>
          <a:xfrm>
            <a:off x="6096000" y="3467559"/>
            <a:ext cx="2485797" cy="566384"/>
          </a:xfrm>
          <a:prstGeom prst="rect">
            <a:avLst/>
          </a:prstGeom>
        </p:spPr>
      </p:pic>
      <p:pic>
        <p:nvPicPr>
          <p:cNvPr id="33" name="Picture 32">
            <a:extLst>
              <a:ext uri="{FF2B5EF4-FFF2-40B4-BE49-F238E27FC236}">
                <a16:creationId xmlns:a16="http://schemas.microsoft.com/office/drawing/2014/main" id="{087CBCF0-18F8-D240-9E44-C949D54D3ED0}"/>
              </a:ext>
            </a:extLst>
          </p:cNvPr>
          <p:cNvPicPr>
            <a:picLocks noChangeAspect="1"/>
          </p:cNvPicPr>
          <p:nvPr/>
        </p:nvPicPr>
        <p:blipFill>
          <a:blip r:embed="rId9"/>
          <a:stretch>
            <a:fillRect/>
          </a:stretch>
        </p:blipFill>
        <p:spPr>
          <a:xfrm>
            <a:off x="4165559" y="2556980"/>
            <a:ext cx="4416238" cy="537361"/>
          </a:xfrm>
          <a:prstGeom prst="rect">
            <a:avLst/>
          </a:prstGeom>
        </p:spPr>
      </p:pic>
      <p:pic>
        <p:nvPicPr>
          <p:cNvPr id="34" name="Picture 33">
            <a:extLst>
              <a:ext uri="{FF2B5EF4-FFF2-40B4-BE49-F238E27FC236}">
                <a16:creationId xmlns:a16="http://schemas.microsoft.com/office/drawing/2014/main" id="{CF12160D-31DB-7540-A2DC-0758DFEF5F15}"/>
              </a:ext>
            </a:extLst>
          </p:cNvPr>
          <p:cNvPicPr>
            <a:picLocks noChangeAspect="1"/>
          </p:cNvPicPr>
          <p:nvPr/>
        </p:nvPicPr>
        <p:blipFill>
          <a:blip r:embed="rId10"/>
          <a:stretch>
            <a:fillRect/>
          </a:stretch>
        </p:blipFill>
        <p:spPr>
          <a:xfrm>
            <a:off x="5074720" y="4310661"/>
            <a:ext cx="5791010" cy="568643"/>
          </a:xfrm>
          <a:prstGeom prst="rect">
            <a:avLst/>
          </a:prstGeom>
        </p:spPr>
      </p:pic>
      <p:pic>
        <p:nvPicPr>
          <p:cNvPr id="37" name="Picture 36">
            <a:extLst>
              <a:ext uri="{FF2B5EF4-FFF2-40B4-BE49-F238E27FC236}">
                <a16:creationId xmlns:a16="http://schemas.microsoft.com/office/drawing/2014/main" id="{41772586-A734-1F48-BC20-FFE1FF6184C8}"/>
              </a:ext>
            </a:extLst>
          </p:cNvPr>
          <p:cNvPicPr>
            <a:picLocks noChangeAspect="1"/>
          </p:cNvPicPr>
          <p:nvPr/>
        </p:nvPicPr>
        <p:blipFill>
          <a:blip r:embed="rId11"/>
          <a:stretch>
            <a:fillRect/>
          </a:stretch>
        </p:blipFill>
        <p:spPr>
          <a:xfrm>
            <a:off x="4561862" y="4907544"/>
            <a:ext cx="1835150" cy="520700"/>
          </a:xfrm>
          <a:prstGeom prst="rect">
            <a:avLst/>
          </a:prstGeom>
        </p:spPr>
      </p:pic>
      <p:pic>
        <p:nvPicPr>
          <p:cNvPr id="38" name="Picture 37">
            <a:extLst>
              <a:ext uri="{FF2B5EF4-FFF2-40B4-BE49-F238E27FC236}">
                <a16:creationId xmlns:a16="http://schemas.microsoft.com/office/drawing/2014/main" id="{7013E6C2-02CE-FA48-A320-AF2288F0912F}"/>
              </a:ext>
            </a:extLst>
          </p:cNvPr>
          <p:cNvPicPr>
            <a:picLocks noChangeAspect="1"/>
          </p:cNvPicPr>
          <p:nvPr/>
        </p:nvPicPr>
        <p:blipFill>
          <a:blip r:embed="rId12"/>
          <a:stretch>
            <a:fillRect/>
          </a:stretch>
        </p:blipFill>
        <p:spPr>
          <a:xfrm>
            <a:off x="142001" y="4969320"/>
            <a:ext cx="2744634" cy="1717795"/>
          </a:xfrm>
          <a:prstGeom prst="rect">
            <a:avLst/>
          </a:prstGeom>
        </p:spPr>
      </p:pic>
      <p:pic>
        <p:nvPicPr>
          <p:cNvPr id="56" name="Picture 55">
            <a:extLst>
              <a:ext uri="{FF2B5EF4-FFF2-40B4-BE49-F238E27FC236}">
                <a16:creationId xmlns:a16="http://schemas.microsoft.com/office/drawing/2014/main" id="{F16EF83B-3078-534E-BE79-7DA51F94371B}"/>
              </a:ext>
            </a:extLst>
          </p:cNvPr>
          <p:cNvPicPr>
            <a:picLocks noChangeAspect="1"/>
          </p:cNvPicPr>
          <p:nvPr/>
        </p:nvPicPr>
        <p:blipFill rotWithShape="1">
          <a:blip r:embed="rId13"/>
          <a:srcRect t="8156" b="4356"/>
          <a:stretch/>
        </p:blipFill>
        <p:spPr>
          <a:xfrm>
            <a:off x="6105629" y="6060123"/>
            <a:ext cx="1866409" cy="580452"/>
          </a:xfrm>
          <a:prstGeom prst="rect">
            <a:avLst/>
          </a:prstGeom>
        </p:spPr>
      </p:pic>
    </p:spTree>
    <p:extLst>
      <p:ext uri="{BB962C8B-B14F-4D97-AF65-F5344CB8AC3E}">
        <p14:creationId xmlns:p14="http://schemas.microsoft.com/office/powerpoint/2010/main" val="2692680519"/>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a:extLst>
              <a:ext uri="{FF2B5EF4-FFF2-40B4-BE49-F238E27FC236}">
                <a16:creationId xmlns:a16="http://schemas.microsoft.com/office/drawing/2014/main" id="{F1D4B54D-C315-9946-8E20-2B7E010EC7EB}"/>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6EC14388-D050-3247-9441-46A7D1BD539F}" type="slidenum">
              <a:rPr kumimoji="0" lang="en-US" alt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28</a:t>
            </a:fld>
            <a:endParaRPr kumimoji="0" lang="en-US" altLang="en-US" sz="1000" b="0" i="0" u="none" strike="noStrike" kern="1200" cap="none" spc="0" normalizeH="0" baseline="0" noProof="0">
              <a:ln>
                <a:noFill/>
              </a:ln>
              <a:solidFill>
                <a:srgbClr val="FFFFFF">
                  <a:lumMod val="50000"/>
                </a:srgbClr>
              </a:solidFill>
              <a:effectLst/>
              <a:uLnTx/>
              <a:uFillTx/>
              <a:latin typeface="Arial"/>
              <a:ea typeface="+mn-ea"/>
              <a:cs typeface="+mn-cs"/>
            </a:endParaRPr>
          </a:p>
        </p:txBody>
      </p:sp>
      <p:grpSp>
        <p:nvGrpSpPr>
          <p:cNvPr id="47" name="Group 46">
            <a:extLst>
              <a:ext uri="{FF2B5EF4-FFF2-40B4-BE49-F238E27FC236}">
                <a16:creationId xmlns:a16="http://schemas.microsoft.com/office/drawing/2014/main" id="{855C6766-2732-6844-B4A4-D1042E7C3A2F}"/>
              </a:ext>
            </a:extLst>
          </p:cNvPr>
          <p:cNvGrpSpPr/>
          <p:nvPr/>
        </p:nvGrpSpPr>
        <p:grpSpPr>
          <a:xfrm>
            <a:off x="151594" y="40095"/>
            <a:ext cx="3362422" cy="1733774"/>
            <a:chOff x="434520" y="2300957"/>
            <a:chExt cx="3362422" cy="1733774"/>
          </a:xfrm>
        </p:grpSpPr>
        <p:sp>
          <p:nvSpPr>
            <p:cNvPr id="9" name="Triangle 8">
              <a:extLst>
                <a:ext uri="{FF2B5EF4-FFF2-40B4-BE49-F238E27FC236}">
                  <a16:creationId xmlns:a16="http://schemas.microsoft.com/office/drawing/2014/main" id="{FC453F94-8CB6-1042-A838-423FD6D9A886}"/>
                </a:ext>
              </a:extLst>
            </p:cNvPr>
            <p:cNvSpPr/>
            <p:nvPr/>
          </p:nvSpPr>
          <p:spPr>
            <a:xfrm rot="5400000">
              <a:off x="2680223" y="2597707"/>
              <a:ext cx="1191311" cy="1042126"/>
            </a:xfrm>
            <a:prstGeom prst="triangle">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dirty="0">
                <a:ln>
                  <a:noFill/>
                </a:ln>
                <a:solidFill>
                  <a:srgbClr val="FFFFFF"/>
                </a:solidFill>
                <a:effectLst/>
                <a:uLnTx/>
                <a:uFillTx/>
                <a:latin typeface="Arial"/>
                <a:ea typeface="+mn-ea"/>
                <a:cs typeface="+mn-cs"/>
              </a:endParaRPr>
            </a:p>
          </p:txBody>
        </p:sp>
        <p:cxnSp>
          <p:nvCxnSpPr>
            <p:cNvPr id="11" name="Straight Connector 10">
              <a:extLst>
                <a:ext uri="{FF2B5EF4-FFF2-40B4-BE49-F238E27FC236}">
                  <a16:creationId xmlns:a16="http://schemas.microsoft.com/office/drawing/2014/main" id="{FF65455F-CB6D-1D4B-B013-5F9A8B14821B}"/>
                </a:ext>
              </a:extLst>
            </p:cNvPr>
            <p:cNvCxnSpPr>
              <a:cxnSpLocks/>
            </p:cNvCxnSpPr>
            <p:nvPr/>
          </p:nvCxnSpPr>
          <p:spPr>
            <a:xfrm flipH="1">
              <a:off x="923109" y="2804941"/>
              <a:ext cx="1820096" cy="0"/>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sp>
          <p:nvSpPr>
            <p:cNvPr id="12" name="Rectangle 11">
              <a:extLst>
                <a:ext uri="{FF2B5EF4-FFF2-40B4-BE49-F238E27FC236}">
                  <a16:creationId xmlns:a16="http://schemas.microsoft.com/office/drawing/2014/main" id="{71199395-6391-9743-896D-A937B534D5CF}"/>
                </a:ext>
              </a:extLst>
            </p:cNvPr>
            <p:cNvSpPr/>
            <p:nvPr/>
          </p:nvSpPr>
          <p:spPr>
            <a:xfrm>
              <a:off x="870858" y="3005558"/>
              <a:ext cx="104503" cy="595656"/>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13" name="TextBox 12">
              <a:extLst>
                <a:ext uri="{FF2B5EF4-FFF2-40B4-BE49-F238E27FC236}">
                  <a16:creationId xmlns:a16="http://schemas.microsoft.com/office/drawing/2014/main" id="{4E782EA5-8CC2-074B-8708-D2E343180506}"/>
                </a:ext>
              </a:extLst>
            </p:cNvPr>
            <p:cNvSpPr txBox="1"/>
            <p:nvPr/>
          </p:nvSpPr>
          <p:spPr>
            <a:xfrm>
              <a:off x="434520" y="3118720"/>
              <a:ext cx="436338" cy="369332"/>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err="1">
                  <a:ln>
                    <a:noFill/>
                  </a:ln>
                  <a:solidFill>
                    <a:srgbClr val="000000"/>
                  </a:solidFill>
                  <a:effectLst/>
                  <a:uLnTx/>
                  <a:uFillTx/>
                  <a:latin typeface="Arial" charset="0"/>
                  <a:ea typeface="+mn-ea"/>
                  <a:cs typeface="+mn-cs"/>
                </a:rPr>
                <a:t>R</a:t>
              </a:r>
              <a:r>
                <a:rPr kumimoji="0" lang="en-GB" sz="1800" b="0" i="0" u="none" strike="noStrike" kern="1200" cap="none" spc="0" normalizeH="0" baseline="-25000" noProof="0" dirty="0" err="1">
                  <a:ln>
                    <a:noFill/>
                  </a:ln>
                  <a:solidFill>
                    <a:srgbClr val="000000"/>
                  </a:solidFill>
                  <a:effectLst/>
                  <a:uLnTx/>
                  <a:uFillTx/>
                  <a:latin typeface="Arial" charset="0"/>
                  <a:ea typeface="+mn-ea"/>
                  <a:cs typeface="+mn-cs"/>
                </a:rPr>
                <a:t>p</a:t>
              </a:r>
              <a:endParaRPr kumimoji="0" lang="en-GB" sz="1800" b="0" i="0" u="none" strike="noStrike" kern="1200" cap="none" spc="0" normalizeH="0" baseline="-25000" noProof="0" dirty="0">
                <a:ln>
                  <a:noFill/>
                </a:ln>
                <a:solidFill>
                  <a:srgbClr val="000000"/>
                </a:solidFill>
                <a:effectLst/>
                <a:uLnTx/>
                <a:uFillTx/>
                <a:latin typeface="Arial" charset="0"/>
                <a:ea typeface="+mn-ea"/>
                <a:cs typeface="+mn-cs"/>
              </a:endParaRPr>
            </a:p>
          </p:txBody>
        </p:sp>
        <p:cxnSp>
          <p:nvCxnSpPr>
            <p:cNvPr id="14" name="Straight Connector 13">
              <a:extLst>
                <a:ext uri="{FF2B5EF4-FFF2-40B4-BE49-F238E27FC236}">
                  <a16:creationId xmlns:a16="http://schemas.microsoft.com/office/drawing/2014/main" id="{1A18AE25-8AAF-D548-B2A5-000124261CB8}"/>
                </a:ext>
              </a:extLst>
            </p:cNvPr>
            <p:cNvCxnSpPr>
              <a:cxnSpLocks/>
            </p:cNvCxnSpPr>
            <p:nvPr/>
          </p:nvCxnSpPr>
          <p:spPr>
            <a:xfrm flipH="1" flipV="1">
              <a:off x="923109" y="2804941"/>
              <a:ext cx="4354" cy="200618"/>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18" name="Straight Connector 17">
              <a:extLst>
                <a:ext uri="{FF2B5EF4-FFF2-40B4-BE49-F238E27FC236}">
                  <a16:creationId xmlns:a16="http://schemas.microsoft.com/office/drawing/2014/main" id="{A5B87835-E672-4448-9182-1B3B82EADB2F}"/>
                </a:ext>
              </a:extLst>
            </p:cNvPr>
            <p:cNvCxnSpPr>
              <a:cxnSpLocks/>
            </p:cNvCxnSpPr>
            <p:nvPr/>
          </p:nvCxnSpPr>
          <p:spPr>
            <a:xfrm flipH="1">
              <a:off x="2281651" y="3465168"/>
              <a:ext cx="461554" cy="0"/>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20" name="Straight Connector 19">
              <a:extLst>
                <a:ext uri="{FF2B5EF4-FFF2-40B4-BE49-F238E27FC236}">
                  <a16:creationId xmlns:a16="http://schemas.microsoft.com/office/drawing/2014/main" id="{91FC63C1-8CB6-A14E-BD39-621413CC3E76}"/>
                </a:ext>
              </a:extLst>
            </p:cNvPr>
            <p:cNvCxnSpPr>
              <a:cxnSpLocks/>
            </p:cNvCxnSpPr>
            <p:nvPr/>
          </p:nvCxnSpPr>
          <p:spPr>
            <a:xfrm flipV="1">
              <a:off x="2277297" y="3480034"/>
              <a:ext cx="0" cy="480674"/>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22" name="Straight Connector 21">
              <a:extLst>
                <a:ext uri="{FF2B5EF4-FFF2-40B4-BE49-F238E27FC236}">
                  <a16:creationId xmlns:a16="http://schemas.microsoft.com/office/drawing/2014/main" id="{25C2997B-1554-2148-92C9-545944CD8180}"/>
                </a:ext>
              </a:extLst>
            </p:cNvPr>
            <p:cNvCxnSpPr>
              <a:cxnSpLocks/>
            </p:cNvCxnSpPr>
            <p:nvPr/>
          </p:nvCxnSpPr>
          <p:spPr>
            <a:xfrm>
              <a:off x="2120543" y="3960708"/>
              <a:ext cx="313508" cy="0"/>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24" name="Straight Connector 23">
              <a:extLst>
                <a:ext uri="{FF2B5EF4-FFF2-40B4-BE49-F238E27FC236}">
                  <a16:creationId xmlns:a16="http://schemas.microsoft.com/office/drawing/2014/main" id="{CFDF33C7-CA2B-DD40-B429-8388226077B8}"/>
                </a:ext>
              </a:extLst>
            </p:cNvPr>
            <p:cNvCxnSpPr>
              <a:cxnSpLocks/>
            </p:cNvCxnSpPr>
            <p:nvPr/>
          </p:nvCxnSpPr>
          <p:spPr>
            <a:xfrm>
              <a:off x="2196743" y="4034731"/>
              <a:ext cx="161108" cy="0"/>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26" name="Straight Connector 25">
              <a:extLst>
                <a:ext uri="{FF2B5EF4-FFF2-40B4-BE49-F238E27FC236}">
                  <a16:creationId xmlns:a16="http://schemas.microsoft.com/office/drawing/2014/main" id="{1EADAACB-9C48-EB43-BCB7-73A431F4AC5A}"/>
                </a:ext>
              </a:extLst>
            </p:cNvPr>
            <p:cNvCxnSpPr>
              <a:cxnSpLocks/>
            </p:cNvCxnSpPr>
            <p:nvPr/>
          </p:nvCxnSpPr>
          <p:spPr>
            <a:xfrm>
              <a:off x="766355" y="3960708"/>
              <a:ext cx="313508" cy="0"/>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27" name="Straight Connector 26">
              <a:extLst>
                <a:ext uri="{FF2B5EF4-FFF2-40B4-BE49-F238E27FC236}">
                  <a16:creationId xmlns:a16="http://schemas.microsoft.com/office/drawing/2014/main" id="{4B2C454B-1F35-C647-9665-A26F0CA769A9}"/>
                </a:ext>
              </a:extLst>
            </p:cNvPr>
            <p:cNvCxnSpPr>
              <a:cxnSpLocks/>
            </p:cNvCxnSpPr>
            <p:nvPr/>
          </p:nvCxnSpPr>
          <p:spPr>
            <a:xfrm>
              <a:off x="842555" y="4034731"/>
              <a:ext cx="161108" cy="0"/>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28" name="Straight Connector 27">
              <a:extLst>
                <a:ext uri="{FF2B5EF4-FFF2-40B4-BE49-F238E27FC236}">
                  <a16:creationId xmlns:a16="http://schemas.microsoft.com/office/drawing/2014/main" id="{43643419-9B10-254C-90CA-B0465E26670E}"/>
                </a:ext>
              </a:extLst>
            </p:cNvPr>
            <p:cNvCxnSpPr>
              <a:cxnSpLocks/>
            </p:cNvCxnSpPr>
            <p:nvPr/>
          </p:nvCxnSpPr>
          <p:spPr>
            <a:xfrm flipV="1">
              <a:off x="918755" y="3614117"/>
              <a:ext cx="0" cy="346591"/>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sp>
          <p:nvSpPr>
            <p:cNvPr id="30" name="Oval 29">
              <a:extLst>
                <a:ext uri="{FF2B5EF4-FFF2-40B4-BE49-F238E27FC236}">
                  <a16:creationId xmlns:a16="http://schemas.microsoft.com/office/drawing/2014/main" id="{62B2FF17-6E3F-894E-9325-395BA1D4BB22}"/>
                </a:ext>
              </a:extLst>
            </p:cNvPr>
            <p:cNvSpPr/>
            <p:nvPr/>
          </p:nvSpPr>
          <p:spPr>
            <a:xfrm>
              <a:off x="2174971" y="2709582"/>
              <a:ext cx="204652" cy="200617"/>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31" name="TextBox 30">
              <a:extLst>
                <a:ext uri="{FF2B5EF4-FFF2-40B4-BE49-F238E27FC236}">
                  <a16:creationId xmlns:a16="http://schemas.microsoft.com/office/drawing/2014/main" id="{C72ECF9F-FBFD-624F-A398-7C3B1429A8B2}"/>
                </a:ext>
              </a:extLst>
            </p:cNvPr>
            <p:cNvSpPr txBox="1"/>
            <p:nvPr/>
          </p:nvSpPr>
          <p:spPr>
            <a:xfrm>
              <a:off x="2124897" y="2300957"/>
              <a:ext cx="482824" cy="369332"/>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0000"/>
                  </a:solidFill>
                  <a:effectLst/>
                  <a:uLnTx/>
                  <a:uFillTx/>
                  <a:latin typeface="Arial" charset="0"/>
                  <a:ea typeface="+mn-ea"/>
                  <a:cs typeface="+mn-cs"/>
                </a:rPr>
                <a:t>e</a:t>
              </a:r>
              <a:r>
                <a:rPr kumimoji="0" lang="en-GB" sz="1800" b="0" i="0" u="none" strike="noStrike" kern="1200" cap="none" spc="0" normalizeH="0" baseline="-25000" noProof="0" dirty="0">
                  <a:ln>
                    <a:noFill/>
                  </a:ln>
                  <a:solidFill>
                    <a:srgbClr val="000000"/>
                  </a:solidFill>
                  <a:effectLst/>
                  <a:uLnTx/>
                  <a:uFillTx/>
                  <a:latin typeface="Arial" charset="0"/>
                  <a:ea typeface="+mn-ea"/>
                  <a:cs typeface="+mn-cs"/>
                </a:rPr>
                <a:t>n</a:t>
              </a:r>
              <a:r>
                <a:rPr kumimoji="0" lang="en-GB" sz="1800" b="0" i="0" u="none" strike="noStrike" kern="1200" cap="none" spc="0" normalizeH="0" baseline="30000" noProof="0" dirty="0">
                  <a:ln>
                    <a:noFill/>
                  </a:ln>
                  <a:solidFill>
                    <a:srgbClr val="000000"/>
                  </a:solidFill>
                  <a:effectLst/>
                  <a:uLnTx/>
                  <a:uFillTx/>
                  <a:latin typeface="Arial" charset="0"/>
                  <a:ea typeface="+mn-ea"/>
                  <a:cs typeface="+mn-cs"/>
                </a:rPr>
                <a:t>2</a:t>
              </a:r>
              <a:endParaRPr kumimoji="0" lang="en-GB" sz="1800" b="0" i="0" u="none" strike="noStrike" kern="1200" cap="none" spc="0" normalizeH="0" baseline="0" noProof="0" dirty="0">
                <a:ln>
                  <a:noFill/>
                </a:ln>
                <a:solidFill>
                  <a:srgbClr val="000000"/>
                </a:solidFill>
                <a:effectLst/>
                <a:uLnTx/>
                <a:uFillTx/>
                <a:latin typeface="Arial" charset="0"/>
                <a:ea typeface="+mn-ea"/>
                <a:cs typeface="+mn-cs"/>
              </a:endParaRPr>
            </a:p>
          </p:txBody>
        </p:sp>
        <p:sp>
          <p:nvSpPr>
            <p:cNvPr id="32" name="TextBox 31">
              <a:extLst>
                <a:ext uri="{FF2B5EF4-FFF2-40B4-BE49-F238E27FC236}">
                  <a16:creationId xmlns:a16="http://schemas.microsoft.com/office/drawing/2014/main" id="{18FBA549-A910-BA41-AD42-78A2936F8F5E}"/>
                </a:ext>
              </a:extLst>
            </p:cNvPr>
            <p:cNvSpPr txBox="1"/>
            <p:nvPr/>
          </p:nvSpPr>
          <p:spPr>
            <a:xfrm>
              <a:off x="944907" y="3110702"/>
              <a:ext cx="405880" cy="369332"/>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0000"/>
                  </a:solidFill>
                  <a:effectLst/>
                  <a:uLnTx/>
                  <a:uFillTx/>
                  <a:latin typeface="Arial" charset="0"/>
                  <a:ea typeface="+mn-ea"/>
                  <a:cs typeface="+mn-cs"/>
                </a:rPr>
                <a:t>i</a:t>
              </a:r>
              <a:r>
                <a:rPr kumimoji="0" lang="en-GB" sz="1800" b="0" i="0" u="none" strike="noStrike" kern="1200" cap="none" spc="0" normalizeH="0" baseline="-25000" noProof="0" dirty="0">
                  <a:ln>
                    <a:noFill/>
                  </a:ln>
                  <a:solidFill>
                    <a:srgbClr val="000000"/>
                  </a:solidFill>
                  <a:effectLst/>
                  <a:uLnTx/>
                  <a:uFillTx/>
                  <a:latin typeface="Arial" charset="0"/>
                  <a:ea typeface="+mn-ea"/>
                  <a:cs typeface="+mn-cs"/>
                </a:rPr>
                <a:t>n</a:t>
              </a:r>
              <a:r>
                <a:rPr kumimoji="0" lang="en-GB" sz="1800" b="0" i="0" u="none" strike="noStrike" kern="1200" cap="none" spc="0" normalizeH="0" baseline="30000" noProof="0" dirty="0">
                  <a:ln>
                    <a:noFill/>
                  </a:ln>
                  <a:solidFill>
                    <a:srgbClr val="000000"/>
                  </a:solidFill>
                  <a:effectLst/>
                  <a:uLnTx/>
                  <a:uFillTx/>
                  <a:latin typeface="Arial" charset="0"/>
                  <a:ea typeface="+mn-ea"/>
                  <a:cs typeface="+mn-cs"/>
                </a:rPr>
                <a:t>2</a:t>
              </a:r>
              <a:endParaRPr kumimoji="0" lang="en-GB" sz="1800" b="0" i="0" u="none" strike="noStrike" kern="1200" cap="none" spc="0" normalizeH="0" baseline="0" noProof="0" dirty="0">
                <a:ln>
                  <a:noFill/>
                </a:ln>
                <a:solidFill>
                  <a:srgbClr val="000000"/>
                </a:solidFill>
                <a:effectLst/>
                <a:uLnTx/>
                <a:uFillTx/>
                <a:latin typeface="Arial" charset="0"/>
                <a:ea typeface="+mn-ea"/>
                <a:cs typeface="+mn-cs"/>
              </a:endParaRPr>
            </a:p>
          </p:txBody>
        </p:sp>
        <p:cxnSp>
          <p:nvCxnSpPr>
            <p:cNvPr id="35" name="Straight Connector 34">
              <a:extLst>
                <a:ext uri="{FF2B5EF4-FFF2-40B4-BE49-F238E27FC236}">
                  <a16:creationId xmlns:a16="http://schemas.microsoft.com/office/drawing/2014/main" id="{32CF7340-6633-6B47-BC4F-31C9DE256C49}"/>
                </a:ext>
              </a:extLst>
            </p:cNvPr>
            <p:cNvCxnSpPr/>
            <p:nvPr/>
          </p:nvCxnSpPr>
          <p:spPr>
            <a:xfrm>
              <a:off x="1672047" y="2804941"/>
              <a:ext cx="0" cy="498445"/>
            </a:xfrm>
            <a:prstGeom prst="line">
              <a:avLst/>
            </a:prstGeom>
            <a:ln w="2540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36" name="Straight Connector 35">
              <a:extLst>
                <a:ext uri="{FF2B5EF4-FFF2-40B4-BE49-F238E27FC236}">
                  <a16:creationId xmlns:a16="http://schemas.microsoft.com/office/drawing/2014/main" id="{BF84769D-A1C9-3A4B-A709-E762F9C9AE76}"/>
                </a:ext>
              </a:extLst>
            </p:cNvPr>
            <p:cNvCxnSpPr>
              <a:cxnSpLocks/>
            </p:cNvCxnSpPr>
            <p:nvPr/>
          </p:nvCxnSpPr>
          <p:spPr>
            <a:xfrm flipH="1">
              <a:off x="1439454" y="3309628"/>
              <a:ext cx="465185" cy="0"/>
            </a:xfrm>
            <a:prstGeom prst="line">
              <a:avLst/>
            </a:prstGeom>
            <a:ln w="5080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39" name="Straight Connector 38">
              <a:extLst>
                <a:ext uri="{FF2B5EF4-FFF2-40B4-BE49-F238E27FC236}">
                  <a16:creationId xmlns:a16="http://schemas.microsoft.com/office/drawing/2014/main" id="{868F6ED2-A300-A944-81B0-14DDDFD85DFE}"/>
                </a:ext>
              </a:extLst>
            </p:cNvPr>
            <p:cNvCxnSpPr>
              <a:cxnSpLocks/>
            </p:cNvCxnSpPr>
            <p:nvPr/>
          </p:nvCxnSpPr>
          <p:spPr>
            <a:xfrm flipH="1">
              <a:off x="1439454" y="3401068"/>
              <a:ext cx="465185" cy="0"/>
            </a:xfrm>
            <a:prstGeom prst="line">
              <a:avLst/>
            </a:prstGeom>
            <a:ln w="5080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40" name="Straight Connector 39">
              <a:extLst>
                <a:ext uri="{FF2B5EF4-FFF2-40B4-BE49-F238E27FC236}">
                  <a16:creationId xmlns:a16="http://schemas.microsoft.com/office/drawing/2014/main" id="{7A7340F4-6F66-E642-8B05-5AD1A914F8EC}"/>
                </a:ext>
              </a:extLst>
            </p:cNvPr>
            <p:cNvCxnSpPr>
              <a:cxnSpLocks/>
            </p:cNvCxnSpPr>
            <p:nvPr/>
          </p:nvCxnSpPr>
          <p:spPr>
            <a:xfrm>
              <a:off x="1672046" y="3401068"/>
              <a:ext cx="0" cy="559640"/>
            </a:xfrm>
            <a:prstGeom prst="line">
              <a:avLst/>
            </a:prstGeom>
            <a:ln w="2540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5C1B70B0-DBE2-F149-80EB-F2803C88CB21}"/>
                </a:ext>
              </a:extLst>
            </p:cNvPr>
            <p:cNvCxnSpPr>
              <a:cxnSpLocks/>
            </p:cNvCxnSpPr>
            <p:nvPr/>
          </p:nvCxnSpPr>
          <p:spPr>
            <a:xfrm>
              <a:off x="1519649" y="3960708"/>
              <a:ext cx="313508" cy="0"/>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42" name="Straight Connector 41">
              <a:extLst>
                <a:ext uri="{FF2B5EF4-FFF2-40B4-BE49-F238E27FC236}">
                  <a16:creationId xmlns:a16="http://schemas.microsoft.com/office/drawing/2014/main" id="{999E0FED-3015-0647-A0A7-7ED9D709484D}"/>
                </a:ext>
              </a:extLst>
            </p:cNvPr>
            <p:cNvCxnSpPr>
              <a:cxnSpLocks/>
            </p:cNvCxnSpPr>
            <p:nvPr/>
          </p:nvCxnSpPr>
          <p:spPr>
            <a:xfrm>
              <a:off x="1595849" y="4034731"/>
              <a:ext cx="161108" cy="0"/>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sp>
          <p:nvSpPr>
            <p:cNvPr id="44" name="TextBox 43">
              <a:extLst>
                <a:ext uri="{FF2B5EF4-FFF2-40B4-BE49-F238E27FC236}">
                  <a16:creationId xmlns:a16="http://schemas.microsoft.com/office/drawing/2014/main" id="{B76500AD-9E81-AC4A-A8F1-27CE485B0CFE}"/>
                </a:ext>
              </a:extLst>
            </p:cNvPr>
            <p:cNvSpPr txBox="1"/>
            <p:nvPr/>
          </p:nvSpPr>
          <p:spPr>
            <a:xfrm>
              <a:off x="1775901" y="2972761"/>
              <a:ext cx="461986" cy="369332"/>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1" i="0" u="none" strike="noStrike" kern="1200" cap="none" spc="0" normalizeH="0" baseline="0" noProof="0" dirty="0">
                  <a:ln>
                    <a:noFill/>
                  </a:ln>
                  <a:solidFill>
                    <a:srgbClr val="000000"/>
                  </a:solidFill>
                  <a:effectLst/>
                  <a:uLnTx/>
                  <a:uFillTx/>
                  <a:latin typeface="Arial" charset="0"/>
                  <a:ea typeface="+mn-ea"/>
                  <a:cs typeface="+mn-cs"/>
                </a:rPr>
                <a:t>C</a:t>
              </a:r>
              <a:r>
                <a:rPr kumimoji="0" lang="en-GB" sz="1800" b="0" i="0" u="none" strike="noStrike" kern="1200" cap="none" spc="0" normalizeH="0" baseline="-25000" noProof="0" dirty="0">
                  <a:ln>
                    <a:noFill/>
                  </a:ln>
                  <a:solidFill>
                    <a:srgbClr val="000000"/>
                  </a:solidFill>
                  <a:effectLst/>
                  <a:uLnTx/>
                  <a:uFillTx/>
                  <a:latin typeface="Arial" charset="0"/>
                  <a:ea typeface="+mn-ea"/>
                  <a:cs typeface="+mn-cs"/>
                </a:rPr>
                <a:t>D</a:t>
              </a:r>
              <a:endParaRPr kumimoji="0" lang="en-GB" sz="1800" b="0" i="0" u="none" strike="noStrike" kern="1200" cap="none" spc="0" normalizeH="0" baseline="0" noProof="0" dirty="0">
                <a:ln>
                  <a:noFill/>
                </a:ln>
                <a:solidFill>
                  <a:srgbClr val="000000"/>
                </a:solidFill>
                <a:effectLst/>
                <a:uLnTx/>
                <a:uFillTx/>
                <a:latin typeface="Arial" charset="0"/>
                <a:ea typeface="+mn-ea"/>
                <a:cs typeface="+mn-cs"/>
              </a:endParaRPr>
            </a:p>
          </p:txBody>
        </p:sp>
      </p:grpSp>
      <p:sp>
        <p:nvSpPr>
          <p:cNvPr id="45" name="TextBox 4">
            <a:extLst>
              <a:ext uri="{FF2B5EF4-FFF2-40B4-BE49-F238E27FC236}">
                <a16:creationId xmlns:a16="http://schemas.microsoft.com/office/drawing/2014/main" id="{F0F37BDD-58D5-2448-94C8-E1C899A4FF77}"/>
              </a:ext>
            </a:extLst>
          </p:cNvPr>
          <p:cNvSpPr txBox="1">
            <a:spLocks noChangeArrowheads="1"/>
          </p:cNvSpPr>
          <p:nvPr/>
        </p:nvSpPr>
        <p:spPr bwMode="auto">
          <a:xfrm>
            <a:off x="0" y="32178"/>
            <a:ext cx="12192000" cy="523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ea typeface="ＭＳ Ｐゴシック" panose="020B0600070205080204" pitchFamily="34" charset="-128"/>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ＭＳ Ｐゴシック" panose="020B0600070205080204" pitchFamily="34" charset="-128"/>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ea typeface="ＭＳ Ｐゴシック" panose="020B0600070205080204" pitchFamily="34" charset="-128"/>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ＭＳ Ｐゴシック" panose="020B0600070205080204" pitchFamily="34" charset="-128"/>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ＭＳ Ｐゴシック" panose="020B0600070205080204" pitchFamily="34" charset="-128"/>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ＭＳ Ｐゴシック" panose="020B0600070205080204" pitchFamily="34" charset="-128"/>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ＭＳ Ｐゴシック" panose="020B0600070205080204" pitchFamily="34" charset="-128"/>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ＭＳ Ｐゴシック" panose="020B0600070205080204" pitchFamily="34" charset="-128"/>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ＭＳ Ｐゴシック" panose="020B0600070205080204" pitchFamily="34" charset="-128"/>
              </a:defRPr>
            </a:lvl9pPr>
          </a:lstStyle>
          <a:p>
            <a:pPr marL="0" marR="0" lvl="0" indent="0" algn="ctr" defTabSz="914400" rtl="0" eaLnBrk="1" fontAlgn="base" latinLnBrk="0" hangingPunct="1">
              <a:lnSpc>
                <a:spcPct val="100000"/>
              </a:lnSpc>
              <a:spcBef>
                <a:spcPct val="0"/>
              </a:spcBef>
              <a:spcAft>
                <a:spcPct val="0"/>
              </a:spcAft>
              <a:buClrTx/>
              <a:buSzTx/>
              <a:buFont typeface="Arial" panose="020B0604020202020204" pitchFamily="34" charset="0"/>
              <a:buNone/>
              <a:tabLst/>
              <a:defRPr/>
            </a:pPr>
            <a:r>
              <a:rPr kumimoji="0" lang="en-US" altLang="en-US" sz="2800" b="1" i="0" u="none" strike="noStrike" kern="1200" cap="none" spc="0" normalizeH="0" baseline="0" noProof="0" dirty="0">
                <a:ln>
                  <a:noFill/>
                </a:ln>
                <a:solidFill>
                  <a:srgbClr val="FF0000"/>
                </a:solidFill>
                <a:effectLst/>
                <a:uLnTx/>
                <a:uFillTx/>
                <a:latin typeface="Calibri" panose="020F0502020204030204" pitchFamily="34" charset="0"/>
                <a:ea typeface="ＭＳ Ｐゴシック" panose="020B0600070205080204" pitchFamily="34" charset="-128"/>
                <a:cs typeface="+mn-cs"/>
              </a:rPr>
              <a:t>Realistic preamp transfer function</a:t>
            </a:r>
            <a:endParaRPr kumimoji="0" lang="en-US" altLang="en-US" sz="2800" b="1" i="0" u="none" strike="noStrike" kern="1200" cap="none" spc="0" normalizeH="0" baseline="0" noProof="0" dirty="0">
              <a:ln>
                <a:noFill/>
              </a:ln>
              <a:solidFill>
                <a:srgbClr val="FF0000"/>
              </a:solidFill>
              <a:effectLst/>
              <a:uLnTx/>
              <a:uFillTx/>
              <a:latin typeface="Arial" panose="020B0604020202020204" pitchFamily="34" charset="0"/>
              <a:ea typeface="ＭＳ Ｐゴシック" panose="020B0600070205080204" pitchFamily="34" charset="-128"/>
              <a:cs typeface="+mn-cs"/>
            </a:endParaRPr>
          </a:p>
        </p:txBody>
      </p:sp>
      <p:pic>
        <p:nvPicPr>
          <p:cNvPr id="2" name="Picture 1">
            <a:extLst>
              <a:ext uri="{FF2B5EF4-FFF2-40B4-BE49-F238E27FC236}">
                <a16:creationId xmlns:a16="http://schemas.microsoft.com/office/drawing/2014/main" id="{791BDEA6-593B-CE45-9999-7DB2C30F8B79}"/>
              </a:ext>
            </a:extLst>
          </p:cNvPr>
          <p:cNvPicPr>
            <a:picLocks noChangeAspect="1"/>
          </p:cNvPicPr>
          <p:nvPr/>
        </p:nvPicPr>
        <p:blipFill>
          <a:blip r:embed="rId2"/>
          <a:stretch>
            <a:fillRect/>
          </a:stretch>
        </p:blipFill>
        <p:spPr>
          <a:xfrm>
            <a:off x="244006" y="4239345"/>
            <a:ext cx="2497937" cy="1488669"/>
          </a:xfrm>
          <a:prstGeom prst="rect">
            <a:avLst/>
          </a:prstGeom>
        </p:spPr>
      </p:pic>
      <p:sp>
        <p:nvSpPr>
          <p:cNvPr id="17" name="TextBox 16">
            <a:extLst>
              <a:ext uri="{FF2B5EF4-FFF2-40B4-BE49-F238E27FC236}">
                <a16:creationId xmlns:a16="http://schemas.microsoft.com/office/drawing/2014/main" id="{27788C75-0ACD-9249-9DBB-92659408E8C8}"/>
              </a:ext>
            </a:extLst>
          </p:cNvPr>
          <p:cNvSpPr txBox="1"/>
          <p:nvPr/>
        </p:nvSpPr>
        <p:spPr>
          <a:xfrm>
            <a:off x="1502725" y="4928744"/>
            <a:ext cx="444352" cy="276999"/>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200" b="0" i="0" u="none" strike="noStrike" kern="1200" cap="none" spc="0" normalizeH="0" baseline="0" noProof="0" dirty="0">
                <a:ln>
                  <a:noFill/>
                </a:ln>
                <a:solidFill>
                  <a:srgbClr val="002060"/>
                </a:solidFill>
                <a:effectLst/>
                <a:uLnTx/>
                <a:uFillTx/>
                <a:latin typeface="Arial" charset="0"/>
                <a:ea typeface="+mn-ea"/>
                <a:cs typeface="+mn-cs"/>
              </a:rPr>
              <a:t>n=1</a:t>
            </a:r>
          </a:p>
        </p:txBody>
      </p:sp>
      <p:sp>
        <p:nvSpPr>
          <p:cNvPr id="43" name="TextBox 42">
            <a:extLst>
              <a:ext uri="{FF2B5EF4-FFF2-40B4-BE49-F238E27FC236}">
                <a16:creationId xmlns:a16="http://schemas.microsoft.com/office/drawing/2014/main" id="{8CFE9F46-2BB0-8440-9D54-65DDB120BD96}"/>
              </a:ext>
            </a:extLst>
          </p:cNvPr>
          <p:cNvSpPr txBox="1"/>
          <p:nvPr/>
        </p:nvSpPr>
        <p:spPr>
          <a:xfrm>
            <a:off x="1033491" y="4879545"/>
            <a:ext cx="444352" cy="276999"/>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200" b="0" i="0" u="none" strike="noStrike" kern="1200" cap="none" spc="0" normalizeH="0" baseline="0" noProof="0" dirty="0">
                <a:ln>
                  <a:noFill/>
                </a:ln>
                <a:solidFill>
                  <a:srgbClr val="FFA622"/>
                </a:solidFill>
                <a:effectLst/>
                <a:uLnTx/>
                <a:uFillTx/>
                <a:latin typeface="Arial" charset="0"/>
                <a:ea typeface="+mn-ea"/>
                <a:cs typeface="+mn-cs"/>
              </a:rPr>
              <a:t>n=2</a:t>
            </a:r>
          </a:p>
        </p:txBody>
      </p:sp>
      <p:sp>
        <p:nvSpPr>
          <p:cNvPr id="48" name="TextBox 47">
            <a:extLst>
              <a:ext uri="{FF2B5EF4-FFF2-40B4-BE49-F238E27FC236}">
                <a16:creationId xmlns:a16="http://schemas.microsoft.com/office/drawing/2014/main" id="{204C4C0F-7C9A-4F48-BAE0-F521BB93B8F0}"/>
              </a:ext>
            </a:extLst>
          </p:cNvPr>
          <p:cNvSpPr txBox="1"/>
          <p:nvPr/>
        </p:nvSpPr>
        <p:spPr>
          <a:xfrm>
            <a:off x="816920" y="5035831"/>
            <a:ext cx="444352" cy="276999"/>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200" b="0" i="0" u="none" strike="noStrike" kern="1200" cap="none" spc="0" normalizeH="0" baseline="0" noProof="0" dirty="0">
                <a:ln>
                  <a:noFill/>
                </a:ln>
                <a:solidFill>
                  <a:srgbClr val="009D00">
                    <a:lumMod val="50000"/>
                  </a:srgbClr>
                </a:solidFill>
                <a:effectLst/>
                <a:uLnTx/>
                <a:uFillTx/>
                <a:latin typeface="Arial" charset="0"/>
                <a:ea typeface="+mn-ea"/>
                <a:cs typeface="+mn-cs"/>
              </a:rPr>
              <a:t>n=4</a:t>
            </a:r>
          </a:p>
        </p:txBody>
      </p:sp>
      <p:pic>
        <p:nvPicPr>
          <p:cNvPr id="55" name="Picture 54">
            <a:extLst>
              <a:ext uri="{FF2B5EF4-FFF2-40B4-BE49-F238E27FC236}">
                <a16:creationId xmlns:a16="http://schemas.microsoft.com/office/drawing/2014/main" id="{73D622D6-24A2-DB47-ABBF-F615D1BBBB91}"/>
              </a:ext>
            </a:extLst>
          </p:cNvPr>
          <p:cNvPicPr>
            <a:picLocks noChangeAspect="1"/>
          </p:cNvPicPr>
          <p:nvPr/>
        </p:nvPicPr>
        <p:blipFill>
          <a:blip r:embed="rId3"/>
          <a:stretch>
            <a:fillRect/>
          </a:stretch>
        </p:blipFill>
        <p:spPr>
          <a:xfrm>
            <a:off x="323162" y="2347816"/>
            <a:ext cx="2359126" cy="1513877"/>
          </a:xfrm>
          <a:prstGeom prst="rect">
            <a:avLst/>
          </a:prstGeom>
        </p:spPr>
      </p:pic>
      <p:pic>
        <p:nvPicPr>
          <p:cNvPr id="51" name="Picture 50">
            <a:extLst>
              <a:ext uri="{FF2B5EF4-FFF2-40B4-BE49-F238E27FC236}">
                <a16:creationId xmlns:a16="http://schemas.microsoft.com/office/drawing/2014/main" id="{832648E0-0087-7341-80EE-3004DED4B170}"/>
              </a:ext>
            </a:extLst>
          </p:cNvPr>
          <p:cNvPicPr>
            <a:picLocks noChangeAspect="1"/>
          </p:cNvPicPr>
          <p:nvPr/>
        </p:nvPicPr>
        <p:blipFill rotWithShape="1">
          <a:blip r:embed="rId4"/>
          <a:srcRect r="61145"/>
          <a:stretch/>
        </p:blipFill>
        <p:spPr>
          <a:xfrm>
            <a:off x="1491717" y="2457881"/>
            <a:ext cx="1586080" cy="485318"/>
          </a:xfrm>
          <a:prstGeom prst="rect">
            <a:avLst/>
          </a:prstGeom>
        </p:spPr>
      </p:pic>
      <p:sp>
        <p:nvSpPr>
          <p:cNvPr id="46" name="Rectangle 45">
            <a:extLst>
              <a:ext uri="{FF2B5EF4-FFF2-40B4-BE49-F238E27FC236}">
                <a16:creationId xmlns:a16="http://schemas.microsoft.com/office/drawing/2014/main" id="{983250EB-677F-7E4D-AD9C-0FFD67472311}"/>
              </a:ext>
            </a:extLst>
          </p:cNvPr>
          <p:cNvSpPr/>
          <p:nvPr/>
        </p:nvSpPr>
        <p:spPr>
          <a:xfrm>
            <a:off x="4281865" y="4721405"/>
            <a:ext cx="7059235" cy="1708160"/>
          </a:xfrm>
          <a:prstGeom prst="rect">
            <a:avLst/>
          </a:prstGeom>
        </p:spPr>
        <p:txBody>
          <a:bodyPr wrap="squar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Neglecting parallel noise (which is a good approximation in most practical applications) the optimum electronics </a:t>
            </a:r>
            <a:r>
              <a:rPr kumimoji="0" lang="en-GB" sz="1500" b="0" i="0" u="none" strike="noStrike" kern="1200" cap="none" spc="0" normalizeH="0" baseline="0" noProof="0" dirty="0">
                <a:ln>
                  <a:noFill/>
                </a:ln>
                <a:solidFill>
                  <a:srgbClr val="FF0000"/>
                </a:solidFill>
                <a:effectLst/>
                <a:uLnTx/>
                <a:uFillTx/>
                <a:latin typeface="Arial" charset="0"/>
                <a:ea typeface="+mn-ea"/>
                <a:cs typeface="+mn-cs"/>
              </a:rPr>
              <a:t>peaking time </a:t>
            </a:r>
            <a:r>
              <a:rPr kumimoji="0" lang="en-GB" sz="1500" b="0" i="0" u="none" strike="noStrike" kern="1200" cap="none" spc="0" normalizeH="0" baseline="0" noProof="0" dirty="0" err="1">
                <a:ln>
                  <a:noFill/>
                </a:ln>
                <a:solidFill>
                  <a:srgbClr val="FF0000"/>
                </a:solidFill>
                <a:effectLst/>
                <a:uLnTx/>
                <a:uFillTx/>
                <a:latin typeface="Arial" charset="0"/>
                <a:ea typeface="+mn-ea"/>
                <a:cs typeface="+mn-cs"/>
              </a:rPr>
              <a:t>t</a:t>
            </a:r>
            <a:r>
              <a:rPr kumimoji="0" lang="en-GB" sz="1500" b="0" i="0" u="none" strike="noStrike" kern="1200" cap="none" spc="0" normalizeH="0" baseline="-25000" noProof="0" dirty="0" err="1">
                <a:ln>
                  <a:noFill/>
                </a:ln>
                <a:solidFill>
                  <a:srgbClr val="FF0000"/>
                </a:solidFill>
                <a:effectLst/>
                <a:uLnTx/>
                <a:uFillTx/>
                <a:latin typeface="Arial" charset="0"/>
                <a:ea typeface="+mn-ea"/>
                <a:cs typeface="+mn-cs"/>
              </a:rPr>
              <a:t>p</a:t>
            </a:r>
            <a:r>
              <a:rPr kumimoji="0" lang="en-GB" sz="1500" b="0" i="0" u="none" strike="noStrike" kern="1200" cap="none" spc="0" normalizeH="0" baseline="0" noProof="0" dirty="0">
                <a:ln>
                  <a:noFill/>
                </a:ln>
                <a:solidFill>
                  <a:srgbClr val="FF0000"/>
                </a:solidFill>
                <a:effectLst/>
                <a:uLnTx/>
                <a:uFillTx/>
                <a:latin typeface="Arial" charset="0"/>
                <a:ea typeface="+mn-ea"/>
                <a:cs typeface="+mn-cs"/>
              </a:rPr>
              <a:t> is between T and 1.5T.</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rPr>
              <a:t>The achieved time resolution is </a:t>
            </a:r>
            <a:r>
              <a:rPr kumimoji="0" lang="en-GB" sz="1500" b="0" i="0" u="none" strike="noStrike" kern="1200" cap="none" spc="0" normalizeH="0" baseline="0" noProof="0" dirty="0">
                <a:ln>
                  <a:noFill/>
                </a:ln>
                <a:solidFill>
                  <a:srgbClr val="FF0000"/>
                </a:solidFill>
                <a:effectLst/>
                <a:uLnTx/>
                <a:uFillTx/>
                <a:latin typeface="Arial" charset="0"/>
                <a:ea typeface="+mn-ea"/>
                <a:cs typeface="+mn-cs"/>
              </a:rPr>
              <a:t>only about 30% worse </a:t>
            </a:r>
            <a:r>
              <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rPr>
              <a:t>than the best achievable one with the optimum filter !</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This will give the smallest noise contribution to the time resolution. </a:t>
            </a:r>
          </a:p>
        </p:txBody>
      </p:sp>
      <p:pic>
        <p:nvPicPr>
          <p:cNvPr id="5" name="Picture 4">
            <a:extLst>
              <a:ext uri="{FF2B5EF4-FFF2-40B4-BE49-F238E27FC236}">
                <a16:creationId xmlns:a16="http://schemas.microsoft.com/office/drawing/2014/main" id="{0125F7D7-7D86-D345-A679-88AF4089A9EF}"/>
              </a:ext>
            </a:extLst>
          </p:cNvPr>
          <p:cNvPicPr>
            <a:picLocks noChangeAspect="1"/>
          </p:cNvPicPr>
          <p:nvPr/>
        </p:nvPicPr>
        <p:blipFill rotWithShape="1">
          <a:blip r:embed="rId5"/>
          <a:srcRect l="3729" r="49462"/>
          <a:stretch/>
        </p:blipFill>
        <p:spPr>
          <a:xfrm>
            <a:off x="4932168" y="864710"/>
            <a:ext cx="5258722" cy="3748143"/>
          </a:xfrm>
          <a:prstGeom prst="rect">
            <a:avLst/>
          </a:prstGeom>
        </p:spPr>
      </p:pic>
    </p:spTree>
    <p:extLst>
      <p:ext uri="{BB962C8B-B14F-4D97-AF65-F5344CB8AC3E}">
        <p14:creationId xmlns:p14="http://schemas.microsoft.com/office/powerpoint/2010/main" val="475758217"/>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0F35D495-2363-8C40-89FC-D66FCFDF0791}"/>
              </a:ext>
            </a:extLst>
          </p:cNvPr>
          <p:cNvSpPr>
            <a:spLocks noGrp="1"/>
          </p:cNvSpPr>
          <p:nvPr>
            <p:ph type="dt" sz="half" idx="10"/>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fld id="{7DAF013E-C921-1A41-ACB1-41C1024FB1B8}" type="datetime1">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l" defTabSz="914400" rtl="0" eaLnBrk="0" fontAlgn="base" latinLnBrk="0" hangingPunct="0">
                <a:lnSpc>
                  <a:spcPct val="100000"/>
                </a:lnSpc>
                <a:spcBef>
                  <a:spcPct val="0"/>
                </a:spcBef>
                <a:spcAft>
                  <a:spcPct val="0"/>
                </a:spcAft>
                <a:buClrTx/>
                <a:buSzTx/>
                <a:buFontTx/>
                <a:buNone/>
                <a:tabLst/>
                <a:defRPr/>
              </a:pPr>
              <a:t>6/13/25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3" name="Slide Number Placeholder 2">
            <a:extLst>
              <a:ext uri="{FF2B5EF4-FFF2-40B4-BE49-F238E27FC236}">
                <a16:creationId xmlns:a16="http://schemas.microsoft.com/office/drawing/2014/main" id="{C170A101-A6DF-7448-8BE3-902307369BE2}"/>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29</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pic>
        <p:nvPicPr>
          <p:cNvPr id="6" name="Picture 5">
            <a:extLst>
              <a:ext uri="{FF2B5EF4-FFF2-40B4-BE49-F238E27FC236}">
                <a16:creationId xmlns:a16="http://schemas.microsoft.com/office/drawing/2014/main" id="{712492A2-626B-F64B-8AD2-72586B677613}"/>
              </a:ext>
            </a:extLst>
          </p:cNvPr>
          <p:cNvPicPr>
            <a:picLocks noChangeAspect="1"/>
          </p:cNvPicPr>
          <p:nvPr/>
        </p:nvPicPr>
        <p:blipFill>
          <a:blip r:embed="rId2"/>
          <a:stretch>
            <a:fillRect/>
          </a:stretch>
        </p:blipFill>
        <p:spPr>
          <a:xfrm>
            <a:off x="812799" y="3179206"/>
            <a:ext cx="4935993" cy="3089310"/>
          </a:xfrm>
          <a:prstGeom prst="rect">
            <a:avLst/>
          </a:prstGeom>
        </p:spPr>
      </p:pic>
      <p:grpSp>
        <p:nvGrpSpPr>
          <p:cNvPr id="15" name="Group 14">
            <a:extLst>
              <a:ext uri="{FF2B5EF4-FFF2-40B4-BE49-F238E27FC236}">
                <a16:creationId xmlns:a16="http://schemas.microsoft.com/office/drawing/2014/main" id="{C1E73D3D-360C-B949-8CFA-272B5527B8C9}"/>
              </a:ext>
            </a:extLst>
          </p:cNvPr>
          <p:cNvGrpSpPr>
            <a:grpSpLocks noChangeAspect="1"/>
          </p:cNvGrpSpPr>
          <p:nvPr/>
        </p:nvGrpSpPr>
        <p:grpSpPr>
          <a:xfrm>
            <a:off x="7409958" y="3286946"/>
            <a:ext cx="4194880" cy="2927823"/>
            <a:chOff x="6190579" y="2493837"/>
            <a:chExt cx="5535255" cy="3863340"/>
          </a:xfrm>
        </p:grpSpPr>
        <p:grpSp>
          <p:nvGrpSpPr>
            <p:cNvPr id="7" name="Group 6">
              <a:extLst>
                <a:ext uri="{FF2B5EF4-FFF2-40B4-BE49-F238E27FC236}">
                  <a16:creationId xmlns:a16="http://schemas.microsoft.com/office/drawing/2014/main" id="{8A7E8461-0A5F-214F-9A4B-B63DCA36CA11}"/>
                </a:ext>
              </a:extLst>
            </p:cNvPr>
            <p:cNvGrpSpPr/>
            <p:nvPr/>
          </p:nvGrpSpPr>
          <p:grpSpPr>
            <a:xfrm>
              <a:off x="6190579" y="2648193"/>
              <a:ext cx="5535255" cy="3708984"/>
              <a:chOff x="4620817" y="1082058"/>
              <a:chExt cx="5240445" cy="3436154"/>
            </a:xfrm>
          </p:grpSpPr>
          <p:pic>
            <p:nvPicPr>
              <p:cNvPr id="8" name="Picture 7">
                <a:extLst>
                  <a:ext uri="{FF2B5EF4-FFF2-40B4-BE49-F238E27FC236}">
                    <a16:creationId xmlns:a16="http://schemas.microsoft.com/office/drawing/2014/main" id="{74E96F6C-96F5-CC46-BCDC-B5115DE05266}"/>
                  </a:ext>
                </a:extLst>
              </p:cNvPr>
              <p:cNvPicPr>
                <a:picLocks noChangeAspect="1"/>
              </p:cNvPicPr>
              <p:nvPr/>
            </p:nvPicPr>
            <p:blipFill rotWithShape="1">
              <a:blip r:embed="rId3"/>
              <a:srcRect l="3640" r="50000" b="26860"/>
              <a:stretch/>
            </p:blipFill>
            <p:spPr>
              <a:xfrm>
                <a:off x="4620817" y="1082058"/>
                <a:ext cx="5240445" cy="3436154"/>
              </a:xfrm>
              <a:prstGeom prst="rect">
                <a:avLst/>
              </a:prstGeom>
            </p:spPr>
          </p:pic>
          <p:pic>
            <p:nvPicPr>
              <p:cNvPr id="9" name="Picture 8">
                <a:extLst>
                  <a:ext uri="{FF2B5EF4-FFF2-40B4-BE49-F238E27FC236}">
                    <a16:creationId xmlns:a16="http://schemas.microsoft.com/office/drawing/2014/main" id="{B0B82195-DCB5-1841-896B-D7D7CA1A650D}"/>
                  </a:ext>
                </a:extLst>
              </p:cNvPr>
              <p:cNvPicPr>
                <a:picLocks noChangeAspect="1"/>
              </p:cNvPicPr>
              <p:nvPr/>
            </p:nvPicPr>
            <p:blipFill rotWithShape="1">
              <a:blip r:embed="rId3"/>
              <a:srcRect l="6168" t="34882" r="92031" b="32396"/>
              <a:stretch/>
            </p:blipFill>
            <p:spPr>
              <a:xfrm>
                <a:off x="4830067" y="1290918"/>
                <a:ext cx="265779" cy="2964987"/>
              </a:xfrm>
              <a:prstGeom prst="rect">
                <a:avLst/>
              </a:prstGeom>
            </p:spPr>
          </p:pic>
        </p:grpSp>
        <p:cxnSp>
          <p:nvCxnSpPr>
            <p:cNvPr id="10" name="Straight Connector 9">
              <a:extLst>
                <a:ext uri="{FF2B5EF4-FFF2-40B4-BE49-F238E27FC236}">
                  <a16:creationId xmlns:a16="http://schemas.microsoft.com/office/drawing/2014/main" id="{8C940B25-7EC5-5A4D-8C3B-175269800D58}"/>
                </a:ext>
              </a:extLst>
            </p:cNvPr>
            <p:cNvCxnSpPr/>
            <p:nvPr/>
          </p:nvCxnSpPr>
          <p:spPr bwMode="auto">
            <a:xfrm>
              <a:off x="8001000" y="2493837"/>
              <a:ext cx="0" cy="3863340"/>
            </a:xfrm>
            <a:prstGeom prst="line">
              <a:avLst/>
            </a:prstGeom>
            <a:noFill/>
            <a:ln w="19050" cap="flat" cmpd="sng" algn="ctr">
              <a:solidFill>
                <a:srgbClr val="FF0000"/>
              </a:solidFill>
              <a:prstDash val="dash"/>
              <a:round/>
              <a:headEnd type="none" w="med" len="med"/>
              <a:tailEnd type="none"/>
            </a:ln>
            <a:effectLst/>
          </p:spPr>
        </p:cxnSp>
      </p:grpSp>
      <p:sp>
        <p:nvSpPr>
          <p:cNvPr id="12" name="Rectangle 11">
            <a:extLst>
              <a:ext uri="{FF2B5EF4-FFF2-40B4-BE49-F238E27FC236}">
                <a16:creationId xmlns:a16="http://schemas.microsoft.com/office/drawing/2014/main" id="{CE7692F2-A84C-A545-817C-10362C2CA75B}"/>
              </a:ext>
            </a:extLst>
          </p:cNvPr>
          <p:cNvSpPr/>
          <p:nvPr/>
        </p:nvSpPr>
        <p:spPr bwMode="auto">
          <a:xfrm>
            <a:off x="1089329" y="4607735"/>
            <a:ext cx="4285753" cy="286246"/>
          </a:xfrm>
          <a:prstGeom prst="rect">
            <a:avLst/>
          </a:prstGeom>
          <a:solidFill>
            <a:schemeClr val="bg1"/>
          </a:solidFill>
          <a:ln w="9525" cap="flat" cmpd="sng" algn="ctr">
            <a:noFill/>
            <a:prstDash val="solid"/>
            <a:round/>
            <a:headEnd type="none" w="med" len="med"/>
            <a:tailEnd type="none" w="med" len="med"/>
          </a:ln>
          <a:effectLst/>
        </p:spPr>
        <p:txBody>
          <a:bodyPr vert="horz" wrap="square" lIns="92075" tIns="46038" rIns="92075" bIns="46038" numCol="1" rtlCol="0" anchor="t" anchorCtr="0" compatLnSpc="1">
            <a:prstTxWarp prst="textNoShape">
              <a:avLst/>
            </a:prstTxWarp>
          </a:bodyPr>
          <a:lstStyle/>
          <a:p>
            <a:pPr marL="0" marR="0" lvl="0" indent="0" algn="l" defTabSz="914400" rtl="0" eaLnBrk="0" fontAlgn="base" latinLnBrk="0" hangingPunct="0">
              <a:lnSpc>
                <a:spcPct val="90000"/>
              </a:lnSpc>
              <a:spcBef>
                <a:spcPct val="30000"/>
              </a:spcBef>
              <a:spcAft>
                <a:spcPct val="0"/>
              </a:spcAft>
              <a:buClr>
                <a:srgbClr val="008000"/>
              </a:buClr>
              <a:buSzPct val="70000"/>
              <a:buFont typeface="Wingdings" pitchFamily="2" charset="2"/>
              <a:buNone/>
              <a:tabLst/>
              <a:defRPr/>
            </a:pPr>
            <a:endParaRPr kumimoji="0" lang="en-GB" sz="1500" b="1" i="0" u="none" strike="noStrike" kern="1200" cap="none" spc="0" normalizeH="0" baseline="0" noProof="0">
              <a:ln>
                <a:noFill/>
              </a:ln>
              <a:solidFill>
                <a:srgbClr val="000000"/>
              </a:solidFill>
              <a:effectLst/>
              <a:uLnTx/>
              <a:uFillTx/>
              <a:latin typeface="Arial" pitchFamily="34" charset="0"/>
              <a:ea typeface="+mn-ea"/>
              <a:cs typeface="+mn-cs"/>
            </a:endParaRPr>
          </a:p>
        </p:txBody>
      </p:sp>
      <p:cxnSp>
        <p:nvCxnSpPr>
          <p:cNvPr id="16" name="Straight Connector 15">
            <a:extLst>
              <a:ext uri="{FF2B5EF4-FFF2-40B4-BE49-F238E27FC236}">
                <a16:creationId xmlns:a16="http://schemas.microsoft.com/office/drawing/2014/main" id="{8F7CB610-5AC5-574C-86A7-0179DD56FBDE}"/>
              </a:ext>
            </a:extLst>
          </p:cNvPr>
          <p:cNvCxnSpPr>
            <a:cxnSpLocks/>
          </p:cNvCxnSpPr>
          <p:nvPr/>
        </p:nvCxnSpPr>
        <p:spPr bwMode="auto">
          <a:xfrm>
            <a:off x="3738772" y="4712767"/>
            <a:ext cx="1335819" cy="0"/>
          </a:xfrm>
          <a:prstGeom prst="line">
            <a:avLst/>
          </a:prstGeom>
          <a:noFill/>
          <a:ln w="28575" cap="flat" cmpd="sng" algn="ctr">
            <a:solidFill>
              <a:schemeClr val="tx1"/>
            </a:solidFill>
            <a:prstDash val="solid"/>
            <a:round/>
            <a:headEnd type="none" w="med" len="med"/>
            <a:tailEnd type="none" w="med" len="med"/>
          </a:ln>
          <a:effectLst/>
        </p:spPr>
      </p:cxnSp>
      <p:sp>
        <p:nvSpPr>
          <p:cNvPr id="20" name="Oval 19">
            <a:extLst>
              <a:ext uri="{FF2B5EF4-FFF2-40B4-BE49-F238E27FC236}">
                <a16:creationId xmlns:a16="http://schemas.microsoft.com/office/drawing/2014/main" id="{37D3ADB5-8920-2142-8212-4B503E4EB875}"/>
              </a:ext>
            </a:extLst>
          </p:cNvPr>
          <p:cNvSpPr>
            <a:spLocks noChangeAspect="1"/>
          </p:cNvSpPr>
          <p:nvPr/>
        </p:nvSpPr>
        <p:spPr bwMode="auto">
          <a:xfrm>
            <a:off x="1870729" y="5321036"/>
            <a:ext cx="108000" cy="108000"/>
          </a:xfrm>
          <a:prstGeom prst="ellipse">
            <a:avLst/>
          </a:prstGeom>
          <a:solidFill>
            <a:schemeClr val="tx2"/>
          </a:solidFill>
          <a:ln w="9525" cap="flat" cmpd="sng" algn="ctr">
            <a:noFill/>
            <a:prstDash val="solid"/>
            <a:round/>
            <a:headEnd type="none" w="med" len="med"/>
            <a:tailEnd type="none" w="med" len="med"/>
          </a:ln>
          <a:effectLst/>
        </p:spPr>
        <p:txBody>
          <a:bodyPr vert="horz" wrap="square" lIns="92075" tIns="46038" rIns="92075" bIns="46038" numCol="1" rtlCol="0" anchor="t" anchorCtr="0" compatLnSpc="1">
            <a:prstTxWarp prst="textNoShape">
              <a:avLst/>
            </a:prstTxWarp>
          </a:bodyPr>
          <a:lstStyle/>
          <a:p>
            <a:pPr marL="0" marR="0" lvl="0" indent="0" algn="l" defTabSz="914400" rtl="0" eaLnBrk="0" fontAlgn="base" latinLnBrk="0" hangingPunct="0">
              <a:lnSpc>
                <a:spcPct val="90000"/>
              </a:lnSpc>
              <a:spcBef>
                <a:spcPct val="30000"/>
              </a:spcBef>
              <a:spcAft>
                <a:spcPct val="0"/>
              </a:spcAft>
              <a:buClr>
                <a:srgbClr val="008000"/>
              </a:buClr>
              <a:buSzPct val="70000"/>
              <a:buFont typeface="Wingdings" pitchFamily="2" charset="2"/>
              <a:buNone/>
              <a:tabLst/>
              <a:defRPr/>
            </a:pPr>
            <a:endParaRPr kumimoji="0" lang="en-GB" sz="1500" b="1" i="0" u="none" strike="noStrike" kern="1200" cap="none" spc="0" normalizeH="0" baseline="0" noProof="0" dirty="0">
              <a:ln>
                <a:noFill/>
              </a:ln>
              <a:solidFill>
                <a:srgbClr val="000000"/>
              </a:solidFill>
              <a:effectLst/>
              <a:uLnTx/>
              <a:uFillTx/>
              <a:latin typeface="Arial" pitchFamily="34" charset="0"/>
              <a:ea typeface="+mn-ea"/>
              <a:cs typeface="+mn-cs"/>
            </a:endParaRPr>
          </a:p>
        </p:txBody>
      </p:sp>
      <p:sp>
        <p:nvSpPr>
          <p:cNvPr id="21" name="Oval 20">
            <a:extLst>
              <a:ext uri="{FF2B5EF4-FFF2-40B4-BE49-F238E27FC236}">
                <a16:creationId xmlns:a16="http://schemas.microsoft.com/office/drawing/2014/main" id="{1D2E751F-7225-1E4A-9439-03AF9AA2836D}"/>
              </a:ext>
            </a:extLst>
          </p:cNvPr>
          <p:cNvSpPr>
            <a:spLocks noChangeAspect="1"/>
          </p:cNvSpPr>
          <p:nvPr/>
        </p:nvSpPr>
        <p:spPr bwMode="auto">
          <a:xfrm>
            <a:off x="2510146" y="5063751"/>
            <a:ext cx="108000" cy="108000"/>
          </a:xfrm>
          <a:prstGeom prst="ellipse">
            <a:avLst/>
          </a:prstGeom>
          <a:solidFill>
            <a:schemeClr val="tx2"/>
          </a:solidFill>
          <a:ln w="9525" cap="flat" cmpd="sng" algn="ctr">
            <a:noFill/>
            <a:prstDash val="solid"/>
            <a:round/>
            <a:headEnd type="none" w="med" len="med"/>
            <a:tailEnd type="none" w="med" len="med"/>
          </a:ln>
          <a:effectLst/>
        </p:spPr>
        <p:txBody>
          <a:bodyPr vert="horz" wrap="square" lIns="92075" tIns="46038" rIns="92075" bIns="46038" numCol="1" rtlCol="0" anchor="t" anchorCtr="0" compatLnSpc="1">
            <a:prstTxWarp prst="textNoShape">
              <a:avLst/>
            </a:prstTxWarp>
          </a:bodyPr>
          <a:lstStyle/>
          <a:p>
            <a:pPr marL="0" marR="0" lvl="0" indent="0" algn="l" defTabSz="914400" rtl="0" eaLnBrk="0" fontAlgn="base" latinLnBrk="0" hangingPunct="0">
              <a:lnSpc>
                <a:spcPct val="90000"/>
              </a:lnSpc>
              <a:spcBef>
                <a:spcPct val="30000"/>
              </a:spcBef>
              <a:spcAft>
                <a:spcPct val="0"/>
              </a:spcAft>
              <a:buClr>
                <a:srgbClr val="008000"/>
              </a:buClr>
              <a:buSzPct val="70000"/>
              <a:buFont typeface="Wingdings" pitchFamily="2" charset="2"/>
              <a:buNone/>
              <a:tabLst/>
              <a:defRPr/>
            </a:pPr>
            <a:endParaRPr kumimoji="0" lang="en-GB" sz="1500" b="1" i="0" u="none" strike="noStrike" kern="1200" cap="none" spc="0" normalizeH="0" baseline="0" noProof="0" dirty="0">
              <a:ln>
                <a:noFill/>
              </a:ln>
              <a:solidFill>
                <a:srgbClr val="000000"/>
              </a:solidFill>
              <a:effectLst/>
              <a:uLnTx/>
              <a:uFillTx/>
              <a:latin typeface="Arial" pitchFamily="34" charset="0"/>
              <a:ea typeface="+mn-ea"/>
              <a:cs typeface="+mn-cs"/>
            </a:endParaRPr>
          </a:p>
        </p:txBody>
      </p:sp>
      <p:sp>
        <p:nvSpPr>
          <p:cNvPr id="22" name="Oval 21">
            <a:extLst>
              <a:ext uri="{FF2B5EF4-FFF2-40B4-BE49-F238E27FC236}">
                <a16:creationId xmlns:a16="http://schemas.microsoft.com/office/drawing/2014/main" id="{2FE29CE4-1FFB-7449-953F-3A9C80035E67}"/>
              </a:ext>
            </a:extLst>
          </p:cNvPr>
          <p:cNvSpPr>
            <a:spLocks noChangeAspect="1"/>
          </p:cNvSpPr>
          <p:nvPr/>
        </p:nvSpPr>
        <p:spPr bwMode="auto">
          <a:xfrm>
            <a:off x="1415832" y="5608943"/>
            <a:ext cx="108000" cy="108000"/>
          </a:xfrm>
          <a:prstGeom prst="ellipse">
            <a:avLst/>
          </a:prstGeom>
          <a:solidFill>
            <a:schemeClr val="tx2"/>
          </a:solidFill>
          <a:ln w="9525" cap="flat" cmpd="sng" algn="ctr">
            <a:noFill/>
            <a:prstDash val="solid"/>
            <a:round/>
            <a:headEnd type="none" w="med" len="med"/>
            <a:tailEnd type="none" w="med" len="med"/>
          </a:ln>
          <a:effectLst/>
        </p:spPr>
        <p:txBody>
          <a:bodyPr vert="horz" wrap="square" lIns="92075" tIns="46038" rIns="92075" bIns="46038" numCol="1" rtlCol="0" anchor="t" anchorCtr="0" compatLnSpc="1">
            <a:prstTxWarp prst="textNoShape">
              <a:avLst/>
            </a:prstTxWarp>
          </a:bodyPr>
          <a:lstStyle/>
          <a:p>
            <a:pPr marL="0" marR="0" lvl="0" indent="0" algn="l" defTabSz="914400" rtl="0" eaLnBrk="0" fontAlgn="base" latinLnBrk="0" hangingPunct="0">
              <a:lnSpc>
                <a:spcPct val="90000"/>
              </a:lnSpc>
              <a:spcBef>
                <a:spcPct val="30000"/>
              </a:spcBef>
              <a:spcAft>
                <a:spcPct val="0"/>
              </a:spcAft>
              <a:buClr>
                <a:srgbClr val="008000"/>
              </a:buClr>
              <a:buSzPct val="70000"/>
              <a:buFont typeface="Wingdings" pitchFamily="2" charset="2"/>
              <a:buNone/>
              <a:tabLst/>
              <a:defRPr/>
            </a:pPr>
            <a:endParaRPr kumimoji="0" lang="en-GB" sz="1500" b="1" i="0" u="none" strike="noStrike" kern="1200" cap="none" spc="0" normalizeH="0" baseline="0" noProof="0" dirty="0">
              <a:ln>
                <a:noFill/>
              </a:ln>
              <a:solidFill>
                <a:srgbClr val="000000"/>
              </a:solidFill>
              <a:effectLst/>
              <a:uLnTx/>
              <a:uFillTx/>
              <a:latin typeface="Arial" pitchFamily="34" charset="0"/>
              <a:ea typeface="+mn-ea"/>
              <a:cs typeface="+mn-cs"/>
            </a:endParaRPr>
          </a:p>
        </p:txBody>
      </p:sp>
      <p:sp>
        <p:nvSpPr>
          <p:cNvPr id="23" name="Oval 22">
            <a:extLst>
              <a:ext uri="{FF2B5EF4-FFF2-40B4-BE49-F238E27FC236}">
                <a16:creationId xmlns:a16="http://schemas.microsoft.com/office/drawing/2014/main" id="{4831144C-577B-7A4D-B3E9-DCD760120E51}"/>
              </a:ext>
            </a:extLst>
          </p:cNvPr>
          <p:cNvSpPr>
            <a:spLocks noChangeAspect="1"/>
          </p:cNvSpPr>
          <p:nvPr/>
        </p:nvSpPr>
        <p:spPr bwMode="auto">
          <a:xfrm>
            <a:off x="3124205" y="4841713"/>
            <a:ext cx="108000" cy="108000"/>
          </a:xfrm>
          <a:prstGeom prst="ellipse">
            <a:avLst/>
          </a:prstGeom>
          <a:solidFill>
            <a:schemeClr val="tx2"/>
          </a:solidFill>
          <a:ln w="9525" cap="flat" cmpd="sng" algn="ctr">
            <a:noFill/>
            <a:prstDash val="solid"/>
            <a:round/>
            <a:headEnd type="none" w="med" len="med"/>
            <a:tailEnd type="none" w="med" len="med"/>
          </a:ln>
          <a:effectLst/>
        </p:spPr>
        <p:txBody>
          <a:bodyPr vert="horz" wrap="square" lIns="92075" tIns="46038" rIns="92075" bIns="46038" numCol="1" rtlCol="0" anchor="t" anchorCtr="0" compatLnSpc="1">
            <a:prstTxWarp prst="textNoShape">
              <a:avLst/>
            </a:prstTxWarp>
          </a:bodyPr>
          <a:lstStyle/>
          <a:p>
            <a:pPr marL="0" marR="0" lvl="0" indent="0" algn="l" defTabSz="914400" rtl="0" eaLnBrk="0" fontAlgn="base" latinLnBrk="0" hangingPunct="0">
              <a:lnSpc>
                <a:spcPct val="90000"/>
              </a:lnSpc>
              <a:spcBef>
                <a:spcPct val="30000"/>
              </a:spcBef>
              <a:spcAft>
                <a:spcPct val="0"/>
              </a:spcAft>
              <a:buClr>
                <a:srgbClr val="008000"/>
              </a:buClr>
              <a:buSzPct val="70000"/>
              <a:buFont typeface="Wingdings" pitchFamily="2" charset="2"/>
              <a:buNone/>
              <a:tabLst/>
              <a:defRPr/>
            </a:pPr>
            <a:endParaRPr kumimoji="0" lang="en-GB" sz="1500" b="1" i="0" u="none" strike="noStrike" kern="1200" cap="none" spc="0" normalizeH="0" baseline="0" noProof="0" dirty="0">
              <a:ln>
                <a:noFill/>
              </a:ln>
              <a:solidFill>
                <a:srgbClr val="000000"/>
              </a:solidFill>
              <a:effectLst/>
              <a:uLnTx/>
              <a:uFillTx/>
              <a:latin typeface="Arial" pitchFamily="34" charset="0"/>
              <a:ea typeface="+mn-ea"/>
              <a:cs typeface="+mn-cs"/>
            </a:endParaRPr>
          </a:p>
        </p:txBody>
      </p:sp>
      <p:sp>
        <p:nvSpPr>
          <p:cNvPr id="24" name="Oval 23">
            <a:extLst>
              <a:ext uri="{FF2B5EF4-FFF2-40B4-BE49-F238E27FC236}">
                <a16:creationId xmlns:a16="http://schemas.microsoft.com/office/drawing/2014/main" id="{667C9994-FCF5-1C48-9365-17D01F207ADE}"/>
              </a:ext>
            </a:extLst>
          </p:cNvPr>
          <p:cNvSpPr>
            <a:spLocks noChangeAspect="1"/>
          </p:cNvSpPr>
          <p:nvPr/>
        </p:nvSpPr>
        <p:spPr bwMode="auto">
          <a:xfrm>
            <a:off x="3708552" y="4763800"/>
            <a:ext cx="108000" cy="108000"/>
          </a:xfrm>
          <a:prstGeom prst="ellipse">
            <a:avLst/>
          </a:prstGeom>
          <a:solidFill>
            <a:schemeClr val="tx2"/>
          </a:solidFill>
          <a:ln w="9525" cap="flat" cmpd="sng" algn="ctr">
            <a:noFill/>
            <a:prstDash val="solid"/>
            <a:round/>
            <a:headEnd type="none" w="med" len="med"/>
            <a:tailEnd type="none" w="med" len="med"/>
          </a:ln>
          <a:effectLst/>
        </p:spPr>
        <p:txBody>
          <a:bodyPr vert="horz" wrap="square" lIns="92075" tIns="46038" rIns="92075" bIns="46038" numCol="1" rtlCol="0" anchor="t" anchorCtr="0" compatLnSpc="1">
            <a:prstTxWarp prst="textNoShape">
              <a:avLst/>
            </a:prstTxWarp>
          </a:bodyPr>
          <a:lstStyle/>
          <a:p>
            <a:pPr marL="0" marR="0" lvl="0" indent="0" algn="l" defTabSz="914400" rtl="0" eaLnBrk="0" fontAlgn="base" latinLnBrk="0" hangingPunct="0">
              <a:lnSpc>
                <a:spcPct val="90000"/>
              </a:lnSpc>
              <a:spcBef>
                <a:spcPct val="30000"/>
              </a:spcBef>
              <a:spcAft>
                <a:spcPct val="0"/>
              </a:spcAft>
              <a:buClr>
                <a:srgbClr val="008000"/>
              </a:buClr>
              <a:buSzPct val="70000"/>
              <a:buFont typeface="Wingdings" pitchFamily="2" charset="2"/>
              <a:buNone/>
              <a:tabLst/>
              <a:defRPr/>
            </a:pPr>
            <a:endParaRPr kumimoji="0" lang="en-GB" sz="1500" b="1" i="0" u="none" strike="noStrike" kern="1200" cap="none" spc="0" normalizeH="0" baseline="0" noProof="0" dirty="0">
              <a:ln>
                <a:noFill/>
              </a:ln>
              <a:solidFill>
                <a:srgbClr val="000000"/>
              </a:solidFill>
              <a:effectLst/>
              <a:uLnTx/>
              <a:uFillTx/>
              <a:latin typeface="Arial" pitchFamily="34" charset="0"/>
              <a:ea typeface="+mn-ea"/>
              <a:cs typeface="+mn-cs"/>
            </a:endParaRPr>
          </a:p>
        </p:txBody>
      </p:sp>
      <p:sp>
        <p:nvSpPr>
          <p:cNvPr id="25" name="Oval 24">
            <a:extLst>
              <a:ext uri="{FF2B5EF4-FFF2-40B4-BE49-F238E27FC236}">
                <a16:creationId xmlns:a16="http://schemas.microsoft.com/office/drawing/2014/main" id="{14414AF5-6BB8-6743-B5AE-5B907A501710}"/>
              </a:ext>
            </a:extLst>
          </p:cNvPr>
          <p:cNvSpPr>
            <a:spLocks noChangeAspect="1"/>
          </p:cNvSpPr>
          <p:nvPr/>
        </p:nvSpPr>
        <p:spPr bwMode="auto">
          <a:xfrm>
            <a:off x="4276167" y="4696858"/>
            <a:ext cx="108000" cy="108000"/>
          </a:xfrm>
          <a:prstGeom prst="ellipse">
            <a:avLst/>
          </a:prstGeom>
          <a:solidFill>
            <a:schemeClr val="tx2"/>
          </a:solidFill>
          <a:ln w="9525" cap="flat" cmpd="sng" algn="ctr">
            <a:noFill/>
            <a:prstDash val="solid"/>
            <a:round/>
            <a:headEnd type="none" w="med" len="med"/>
            <a:tailEnd type="none" w="med" len="med"/>
          </a:ln>
          <a:effectLst/>
        </p:spPr>
        <p:txBody>
          <a:bodyPr vert="horz" wrap="square" lIns="92075" tIns="46038" rIns="92075" bIns="46038" numCol="1" rtlCol="0" anchor="t" anchorCtr="0" compatLnSpc="1">
            <a:prstTxWarp prst="textNoShape">
              <a:avLst/>
            </a:prstTxWarp>
          </a:bodyPr>
          <a:lstStyle/>
          <a:p>
            <a:pPr marL="0" marR="0" lvl="0" indent="0" algn="l" defTabSz="914400" rtl="0" eaLnBrk="0" fontAlgn="base" latinLnBrk="0" hangingPunct="0">
              <a:lnSpc>
                <a:spcPct val="90000"/>
              </a:lnSpc>
              <a:spcBef>
                <a:spcPct val="30000"/>
              </a:spcBef>
              <a:spcAft>
                <a:spcPct val="0"/>
              </a:spcAft>
              <a:buClr>
                <a:srgbClr val="008000"/>
              </a:buClr>
              <a:buSzPct val="70000"/>
              <a:buFont typeface="Wingdings" pitchFamily="2" charset="2"/>
              <a:buNone/>
              <a:tabLst/>
              <a:defRPr/>
            </a:pPr>
            <a:endParaRPr kumimoji="0" lang="en-GB" sz="1500" b="1" i="0" u="none" strike="noStrike" kern="1200" cap="none" spc="0" normalizeH="0" baseline="0" noProof="0" dirty="0">
              <a:ln>
                <a:noFill/>
              </a:ln>
              <a:solidFill>
                <a:srgbClr val="000000"/>
              </a:solidFill>
              <a:effectLst/>
              <a:uLnTx/>
              <a:uFillTx/>
              <a:latin typeface="Arial" pitchFamily="34" charset="0"/>
              <a:ea typeface="+mn-ea"/>
              <a:cs typeface="+mn-cs"/>
            </a:endParaRPr>
          </a:p>
        </p:txBody>
      </p:sp>
      <p:sp>
        <p:nvSpPr>
          <p:cNvPr id="26" name="Oval 25">
            <a:extLst>
              <a:ext uri="{FF2B5EF4-FFF2-40B4-BE49-F238E27FC236}">
                <a16:creationId xmlns:a16="http://schemas.microsoft.com/office/drawing/2014/main" id="{060913A7-9D7A-8B4C-AD14-F13FBC50FB5F}"/>
              </a:ext>
            </a:extLst>
          </p:cNvPr>
          <p:cNvSpPr>
            <a:spLocks noChangeAspect="1"/>
          </p:cNvSpPr>
          <p:nvPr/>
        </p:nvSpPr>
        <p:spPr bwMode="auto">
          <a:xfrm>
            <a:off x="4803728" y="4689922"/>
            <a:ext cx="108000" cy="108000"/>
          </a:xfrm>
          <a:prstGeom prst="ellipse">
            <a:avLst/>
          </a:prstGeom>
          <a:solidFill>
            <a:schemeClr val="tx2"/>
          </a:solidFill>
          <a:ln w="9525" cap="flat" cmpd="sng" algn="ctr">
            <a:noFill/>
            <a:prstDash val="solid"/>
            <a:round/>
            <a:headEnd type="none" w="med" len="med"/>
            <a:tailEnd type="none" w="med" len="med"/>
          </a:ln>
          <a:effectLst/>
        </p:spPr>
        <p:txBody>
          <a:bodyPr vert="horz" wrap="square" lIns="92075" tIns="46038" rIns="92075" bIns="46038" numCol="1" rtlCol="0" anchor="t" anchorCtr="0" compatLnSpc="1">
            <a:prstTxWarp prst="textNoShape">
              <a:avLst/>
            </a:prstTxWarp>
          </a:bodyPr>
          <a:lstStyle/>
          <a:p>
            <a:pPr marL="0" marR="0" lvl="0" indent="0" algn="l" defTabSz="914400" rtl="0" eaLnBrk="0" fontAlgn="base" latinLnBrk="0" hangingPunct="0">
              <a:lnSpc>
                <a:spcPct val="90000"/>
              </a:lnSpc>
              <a:spcBef>
                <a:spcPct val="30000"/>
              </a:spcBef>
              <a:spcAft>
                <a:spcPct val="0"/>
              </a:spcAft>
              <a:buClr>
                <a:srgbClr val="008000"/>
              </a:buClr>
              <a:buSzPct val="70000"/>
              <a:buFont typeface="Wingdings" pitchFamily="2" charset="2"/>
              <a:buNone/>
              <a:tabLst/>
              <a:defRPr/>
            </a:pPr>
            <a:endParaRPr kumimoji="0" lang="en-GB" sz="1500" b="1" i="0" u="none" strike="noStrike" kern="1200" cap="none" spc="0" normalizeH="0" baseline="0" noProof="0" dirty="0">
              <a:ln>
                <a:noFill/>
              </a:ln>
              <a:solidFill>
                <a:srgbClr val="000000"/>
              </a:solidFill>
              <a:effectLst/>
              <a:uLnTx/>
              <a:uFillTx/>
              <a:latin typeface="Arial" pitchFamily="34" charset="0"/>
              <a:ea typeface="+mn-ea"/>
              <a:cs typeface="+mn-cs"/>
            </a:endParaRPr>
          </a:p>
        </p:txBody>
      </p:sp>
      <p:sp>
        <p:nvSpPr>
          <p:cNvPr id="27" name="Oval 26">
            <a:extLst>
              <a:ext uri="{FF2B5EF4-FFF2-40B4-BE49-F238E27FC236}">
                <a16:creationId xmlns:a16="http://schemas.microsoft.com/office/drawing/2014/main" id="{975F08F1-C5D7-9E4C-B0C0-A42B6A2E3A37}"/>
              </a:ext>
            </a:extLst>
          </p:cNvPr>
          <p:cNvSpPr>
            <a:spLocks noChangeAspect="1"/>
          </p:cNvSpPr>
          <p:nvPr/>
        </p:nvSpPr>
        <p:spPr bwMode="auto">
          <a:xfrm>
            <a:off x="991762" y="5970062"/>
            <a:ext cx="108000" cy="108000"/>
          </a:xfrm>
          <a:prstGeom prst="ellipse">
            <a:avLst/>
          </a:prstGeom>
          <a:solidFill>
            <a:schemeClr val="tx2"/>
          </a:solidFill>
          <a:ln w="9525" cap="flat" cmpd="sng" algn="ctr">
            <a:noFill/>
            <a:prstDash val="solid"/>
            <a:round/>
            <a:headEnd type="none" w="med" len="med"/>
            <a:tailEnd type="none" w="med" len="med"/>
          </a:ln>
          <a:effectLst/>
        </p:spPr>
        <p:txBody>
          <a:bodyPr vert="horz" wrap="square" lIns="92075" tIns="46038" rIns="92075" bIns="46038" numCol="1" rtlCol="0" anchor="t" anchorCtr="0" compatLnSpc="1">
            <a:prstTxWarp prst="textNoShape">
              <a:avLst/>
            </a:prstTxWarp>
          </a:bodyPr>
          <a:lstStyle/>
          <a:p>
            <a:pPr marL="0" marR="0" lvl="0" indent="0" algn="l" defTabSz="914400" rtl="0" eaLnBrk="0" fontAlgn="base" latinLnBrk="0" hangingPunct="0">
              <a:lnSpc>
                <a:spcPct val="90000"/>
              </a:lnSpc>
              <a:spcBef>
                <a:spcPct val="30000"/>
              </a:spcBef>
              <a:spcAft>
                <a:spcPct val="0"/>
              </a:spcAft>
              <a:buClr>
                <a:srgbClr val="008000"/>
              </a:buClr>
              <a:buSzPct val="70000"/>
              <a:buFont typeface="Wingdings" pitchFamily="2" charset="2"/>
              <a:buNone/>
              <a:tabLst/>
              <a:defRPr/>
            </a:pPr>
            <a:endParaRPr kumimoji="0" lang="en-GB" sz="1500" b="1" i="0" u="none" strike="noStrike" kern="1200" cap="none" spc="0" normalizeH="0" baseline="0" noProof="0" dirty="0">
              <a:ln>
                <a:noFill/>
              </a:ln>
              <a:solidFill>
                <a:srgbClr val="000000"/>
              </a:solidFill>
              <a:effectLst/>
              <a:uLnTx/>
              <a:uFillTx/>
              <a:latin typeface="Arial" pitchFamily="34" charset="0"/>
              <a:ea typeface="+mn-ea"/>
              <a:cs typeface="+mn-cs"/>
            </a:endParaRPr>
          </a:p>
        </p:txBody>
      </p:sp>
      <p:sp>
        <p:nvSpPr>
          <p:cNvPr id="30" name="TextBox 4">
            <a:extLst>
              <a:ext uri="{FF2B5EF4-FFF2-40B4-BE49-F238E27FC236}">
                <a16:creationId xmlns:a16="http://schemas.microsoft.com/office/drawing/2014/main" id="{7AAAFABF-061B-7749-B4C0-E76638DEDAF8}"/>
              </a:ext>
            </a:extLst>
          </p:cNvPr>
          <p:cNvSpPr txBox="1">
            <a:spLocks noChangeArrowheads="1"/>
          </p:cNvSpPr>
          <p:nvPr/>
        </p:nvSpPr>
        <p:spPr bwMode="auto">
          <a:xfrm>
            <a:off x="0" y="32178"/>
            <a:ext cx="12192000" cy="523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ea typeface="ＭＳ Ｐゴシック" panose="020B0600070205080204" pitchFamily="34" charset="-128"/>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ＭＳ Ｐゴシック" panose="020B0600070205080204" pitchFamily="34" charset="-128"/>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ea typeface="ＭＳ Ｐゴシック" panose="020B0600070205080204" pitchFamily="34" charset="-128"/>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ＭＳ Ｐゴシック" panose="020B0600070205080204" pitchFamily="34" charset="-128"/>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ＭＳ Ｐゴシック" panose="020B0600070205080204" pitchFamily="34" charset="-128"/>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ＭＳ Ｐゴシック" panose="020B0600070205080204" pitchFamily="34" charset="-128"/>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ＭＳ Ｐゴシック" panose="020B0600070205080204" pitchFamily="34" charset="-128"/>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ＭＳ Ｐゴシック" panose="020B0600070205080204" pitchFamily="34" charset="-128"/>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ＭＳ Ｐゴシック" panose="020B0600070205080204" pitchFamily="34" charset="-128"/>
              </a:defRPr>
            </a:lvl9pPr>
          </a:lstStyle>
          <a:p>
            <a:pPr marL="0" marR="0" lvl="0" indent="0" algn="ctr" defTabSz="914400" rtl="0" eaLnBrk="1" fontAlgn="base" latinLnBrk="0" hangingPunct="1">
              <a:lnSpc>
                <a:spcPct val="100000"/>
              </a:lnSpc>
              <a:spcBef>
                <a:spcPct val="0"/>
              </a:spcBef>
              <a:spcAft>
                <a:spcPct val="0"/>
              </a:spcAft>
              <a:buClrTx/>
              <a:buSzTx/>
              <a:buFont typeface="Arial" panose="020B0604020202020204" pitchFamily="34" charset="0"/>
              <a:buNone/>
              <a:tabLst/>
              <a:defRPr/>
            </a:pPr>
            <a:r>
              <a:rPr kumimoji="0" lang="en-US" altLang="en-US" sz="2800" b="1" i="0" u="none" strike="noStrike" kern="1200" cap="none" spc="0" normalizeH="0" baseline="0" noProof="0" dirty="0">
                <a:ln>
                  <a:noFill/>
                </a:ln>
                <a:solidFill>
                  <a:srgbClr val="FF0000"/>
                </a:solidFill>
                <a:effectLst/>
                <a:uLnTx/>
                <a:uFillTx/>
                <a:latin typeface="Calibri" panose="020F0502020204030204" pitchFamily="34" charset="0"/>
                <a:ea typeface="ＭＳ Ｐゴシック" panose="020B0600070205080204" pitchFamily="34" charset="-128"/>
                <a:cs typeface="+mn-cs"/>
              </a:rPr>
              <a:t>Combined effect of Landau fluctuations </a:t>
            </a:r>
            <a:r>
              <a:rPr kumimoji="0" lang="en-US" altLang="en-US" sz="2800" b="1" i="0" u="none" strike="noStrike" kern="1200" cap="none" spc="0" normalizeH="0" baseline="0" noProof="0">
                <a:ln>
                  <a:noFill/>
                </a:ln>
                <a:solidFill>
                  <a:srgbClr val="FF0000"/>
                </a:solidFill>
                <a:effectLst/>
                <a:uLnTx/>
                <a:uFillTx/>
                <a:latin typeface="Calibri" panose="020F0502020204030204" pitchFamily="34" charset="0"/>
                <a:ea typeface="ＭＳ Ｐゴシック" panose="020B0600070205080204" pitchFamily="34" charset="-128"/>
                <a:cs typeface="+mn-cs"/>
              </a:rPr>
              <a:t>and </a:t>
            </a:r>
            <a:r>
              <a:rPr kumimoji="0" lang="en-US" altLang="en-US" sz="2800" b="1" i="0" u="none" strike="noStrike" kern="1200" cap="none" spc="0" normalizeH="0" baseline="0" noProof="0" dirty="0">
                <a:ln>
                  <a:noFill/>
                </a:ln>
                <a:solidFill>
                  <a:srgbClr val="FF0000"/>
                </a:solidFill>
                <a:effectLst/>
                <a:uLnTx/>
                <a:uFillTx/>
                <a:latin typeface="Calibri" panose="020F0502020204030204" pitchFamily="34" charset="0"/>
                <a:ea typeface="ＭＳ Ｐゴシック" panose="020B0600070205080204" pitchFamily="34" charset="-128"/>
                <a:cs typeface="+mn-cs"/>
              </a:rPr>
              <a:t>n</a:t>
            </a:r>
            <a:r>
              <a:rPr kumimoji="0" lang="en-US" altLang="en-US" sz="2800" b="1" i="0" u="none" strike="noStrike" kern="1200" cap="none" spc="0" normalizeH="0" baseline="0" noProof="0">
                <a:ln>
                  <a:noFill/>
                </a:ln>
                <a:solidFill>
                  <a:srgbClr val="FF0000"/>
                </a:solidFill>
                <a:effectLst/>
                <a:uLnTx/>
                <a:uFillTx/>
                <a:latin typeface="Calibri" panose="020F0502020204030204" pitchFamily="34" charset="0"/>
                <a:ea typeface="ＭＳ Ｐゴシック" panose="020B0600070205080204" pitchFamily="34" charset="-128"/>
                <a:cs typeface="+mn-cs"/>
              </a:rPr>
              <a:t>oise </a:t>
            </a:r>
            <a:endParaRPr kumimoji="0" lang="en-US" altLang="en-US" sz="2800" b="1" i="0" u="none" strike="noStrike" kern="1200" cap="none" spc="0" normalizeH="0" baseline="0" noProof="0" dirty="0">
              <a:ln>
                <a:noFill/>
              </a:ln>
              <a:solidFill>
                <a:srgbClr val="FF0000"/>
              </a:solidFill>
              <a:effectLst/>
              <a:uLnTx/>
              <a:uFillTx/>
              <a:latin typeface="Arial" panose="020B0604020202020204" pitchFamily="34" charset="0"/>
              <a:ea typeface="ＭＳ Ｐゴシック" panose="020B0600070205080204" pitchFamily="34" charset="-128"/>
              <a:cs typeface="+mn-cs"/>
            </a:endParaRPr>
          </a:p>
        </p:txBody>
      </p:sp>
      <p:sp>
        <p:nvSpPr>
          <p:cNvPr id="31" name="Rectangle 30">
            <a:extLst>
              <a:ext uri="{FF2B5EF4-FFF2-40B4-BE49-F238E27FC236}">
                <a16:creationId xmlns:a16="http://schemas.microsoft.com/office/drawing/2014/main" id="{1DA5FFA5-A20E-444E-9AB0-F63DB7263E48}"/>
              </a:ext>
            </a:extLst>
          </p:cNvPr>
          <p:cNvSpPr/>
          <p:nvPr/>
        </p:nvSpPr>
        <p:spPr>
          <a:xfrm>
            <a:off x="637785" y="559176"/>
            <a:ext cx="10576176" cy="3077766"/>
          </a:xfrm>
          <a:prstGeom prst="rect">
            <a:avLst/>
          </a:prstGeom>
        </p:spPr>
        <p:txBody>
          <a:bodyPr wrap="squar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600" b="0" i="0" u="none" strike="noStrike" kern="1200" cap="none" spc="0" normalizeH="0" baseline="0" noProof="0" dirty="0">
                <a:ln>
                  <a:noFill/>
                </a:ln>
                <a:solidFill>
                  <a:srgbClr val="002060"/>
                </a:solidFill>
                <a:effectLst/>
                <a:uLnTx/>
                <a:uFillTx/>
                <a:latin typeface="Arial" charset="0"/>
                <a:ea typeface="+mn-ea"/>
                <a:cs typeface="+mn-cs"/>
              </a:rPr>
              <a:t>If the noise dominates, the optimum peaking time is about </a:t>
            </a:r>
            <a:r>
              <a:rPr kumimoji="0" lang="en-GB" sz="1600" b="0" i="0" u="none" strike="noStrike" kern="1200" cap="none" spc="0" normalizeH="0" baseline="0" noProof="0" dirty="0" err="1">
                <a:ln>
                  <a:noFill/>
                </a:ln>
                <a:solidFill>
                  <a:srgbClr val="002060"/>
                </a:solidFill>
                <a:effectLst/>
                <a:uLnTx/>
                <a:uFillTx/>
                <a:latin typeface="Arial" charset="0"/>
                <a:ea typeface="+mn-ea"/>
                <a:cs typeface="+mn-cs"/>
              </a:rPr>
              <a:t>t</a:t>
            </a:r>
            <a:r>
              <a:rPr kumimoji="0" lang="en-GB" sz="1600" b="0" i="0" u="none" strike="noStrike" kern="1200" cap="none" spc="0" normalizeH="0" baseline="-25000" noProof="0" dirty="0" err="1">
                <a:ln>
                  <a:noFill/>
                </a:ln>
                <a:solidFill>
                  <a:srgbClr val="002060"/>
                </a:solidFill>
                <a:effectLst/>
                <a:uLnTx/>
                <a:uFillTx/>
                <a:latin typeface="Arial" charset="0"/>
                <a:ea typeface="+mn-ea"/>
                <a:cs typeface="+mn-cs"/>
              </a:rPr>
              <a:t>p</a:t>
            </a:r>
            <a:r>
              <a:rPr kumimoji="0" lang="en-GB" sz="1600" b="0" i="0" u="none" strike="noStrike" kern="1200" cap="none" spc="0" normalizeH="0" baseline="0" noProof="0" dirty="0">
                <a:ln>
                  <a:noFill/>
                </a:ln>
                <a:solidFill>
                  <a:srgbClr val="002060"/>
                </a:solidFill>
                <a:effectLst/>
                <a:uLnTx/>
                <a:uFillTx/>
                <a:latin typeface="Arial" charset="0"/>
                <a:ea typeface="+mn-ea"/>
                <a:cs typeface="+mn-cs"/>
              </a:rPr>
              <a:t> ~ 1-1.5T</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6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600" b="0" i="0" u="none" strike="noStrike" kern="1200" cap="none" spc="0" normalizeH="0" baseline="0" noProof="0" dirty="0">
                <a:ln>
                  <a:noFill/>
                </a:ln>
                <a:solidFill>
                  <a:srgbClr val="009D00">
                    <a:lumMod val="50000"/>
                  </a:srgbClr>
                </a:solidFill>
                <a:effectLst/>
                <a:uLnTx/>
                <a:uFillTx/>
                <a:latin typeface="Arial" charset="0"/>
                <a:ea typeface="+mn-ea"/>
                <a:cs typeface="+mn-cs"/>
              </a:rPr>
              <a:t>If the noise is at a similar level to the contribution from Landau fluctuations, the optimum peaking time  is still around the same level </a:t>
            </a:r>
            <a:r>
              <a:rPr kumimoji="0" lang="en-GB" sz="1600" b="0" i="0" u="none" strike="noStrike" kern="1200" cap="none" spc="0" normalizeH="0" baseline="0" noProof="0" dirty="0" err="1">
                <a:ln>
                  <a:noFill/>
                </a:ln>
                <a:solidFill>
                  <a:srgbClr val="009D00">
                    <a:lumMod val="50000"/>
                  </a:srgbClr>
                </a:solidFill>
                <a:effectLst/>
                <a:uLnTx/>
                <a:uFillTx/>
                <a:latin typeface="Arial" charset="0"/>
                <a:ea typeface="+mn-ea"/>
                <a:cs typeface="+mn-cs"/>
              </a:rPr>
              <a:t>t</a:t>
            </a:r>
            <a:r>
              <a:rPr kumimoji="0" lang="en-GB" sz="1600" b="0" i="0" u="none" strike="noStrike" kern="1200" cap="none" spc="0" normalizeH="0" baseline="-25000" noProof="0" dirty="0" err="1">
                <a:ln>
                  <a:noFill/>
                </a:ln>
                <a:solidFill>
                  <a:srgbClr val="009D00">
                    <a:lumMod val="50000"/>
                  </a:srgbClr>
                </a:solidFill>
                <a:effectLst/>
                <a:uLnTx/>
                <a:uFillTx/>
                <a:latin typeface="Arial" charset="0"/>
                <a:ea typeface="+mn-ea"/>
                <a:cs typeface="+mn-cs"/>
              </a:rPr>
              <a:t>p</a:t>
            </a:r>
            <a:r>
              <a:rPr kumimoji="0" lang="en-GB" sz="1600" b="0" i="0" u="none" strike="noStrike" kern="1200" cap="none" spc="0" normalizeH="0" baseline="0" noProof="0" dirty="0">
                <a:ln>
                  <a:noFill/>
                </a:ln>
                <a:solidFill>
                  <a:srgbClr val="009D00">
                    <a:lumMod val="50000"/>
                  </a:srgbClr>
                </a:solidFill>
                <a:effectLst/>
                <a:uLnTx/>
                <a:uFillTx/>
                <a:latin typeface="Arial" charset="0"/>
                <a:ea typeface="+mn-ea"/>
                <a:cs typeface="+mn-cs"/>
              </a:rPr>
              <a:t> ~ 1-1.5T and the time resolution is equal to the the </a:t>
            </a:r>
            <a:r>
              <a:rPr kumimoji="0" lang="en-GB" sz="1600" b="0" i="0" u="none" strike="noStrike" kern="1200" cap="none" spc="0" normalizeH="0" baseline="0" noProof="0" dirty="0" err="1">
                <a:ln>
                  <a:noFill/>
                </a:ln>
                <a:solidFill>
                  <a:srgbClr val="009D00">
                    <a:lumMod val="50000"/>
                  </a:srgbClr>
                </a:solidFill>
                <a:effectLst/>
                <a:uLnTx/>
                <a:uFillTx/>
                <a:latin typeface="Arial" charset="0"/>
                <a:ea typeface="+mn-ea"/>
                <a:cs typeface="+mn-cs"/>
              </a:rPr>
              <a:t>c.o.g</a:t>
            </a:r>
            <a:r>
              <a:rPr kumimoji="0" lang="en-GB" sz="1600" b="0" i="0" u="none" strike="noStrike" kern="1200" cap="none" spc="0" normalizeH="0" baseline="0" noProof="0" dirty="0">
                <a:ln>
                  <a:noFill/>
                </a:ln>
                <a:solidFill>
                  <a:srgbClr val="009D00">
                    <a:lumMod val="50000"/>
                  </a:srgbClr>
                </a:solidFill>
                <a:effectLst/>
                <a:uLnTx/>
                <a:uFillTx/>
                <a:latin typeface="Arial" charset="0"/>
                <a:ea typeface="+mn-ea"/>
                <a:cs typeface="+mn-cs"/>
              </a:rPr>
              <a:t>. time resolution of the silicon sensor. </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600" b="0" i="0" u="none" strike="noStrike" kern="1200" cap="none" spc="0" normalizeH="0" baseline="0" noProof="0" dirty="0">
              <a:ln>
                <a:noFill/>
              </a:ln>
              <a:solidFill>
                <a:srgbClr val="009D00">
                  <a:lumMod val="5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600" b="0" i="0" u="none" strike="noStrike" kern="1200" cap="none" spc="0" normalizeH="0" baseline="0" noProof="0" dirty="0">
                <a:ln>
                  <a:noFill/>
                </a:ln>
                <a:solidFill>
                  <a:srgbClr val="002060"/>
                </a:solidFill>
                <a:effectLst/>
                <a:uLnTx/>
                <a:uFillTx/>
                <a:latin typeface="Arial" charset="0"/>
                <a:ea typeface="+mn-ea"/>
                <a:cs typeface="+mn-cs"/>
              </a:rPr>
              <a:t>If the noise is subdominant, shorter peaking times can be improve the time resolution, but with the divergence of the noise contribution at low </a:t>
            </a:r>
            <a:r>
              <a:rPr kumimoji="0" lang="en-GB" sz="1600" b="0" i="0" u="none" strike="noStrike" kern="1200" cap="none" spc="0" normalizeH="0" baseline="0" noProof="0" dirty="0" err="1">
                <a:ln>
                  <a:noFill/>
                </a:ln>
                <a:solidFill>
                  <a:srgbClr val="002060"/>
                </a:solidFill>
                <a:effectLst/>
                <a:uLnTx/>
                <a:uFillTx/>
                <a:latin typeface="Arial" charset="0"/>
                <a:ea typeface="+mn-ea"/>
                <a:cs typeface="+mn-cs"/>
              </a:rPr>
              <a:t>t</a:t>
            </a:r>
            <a:r>
              <a:rPr kumimoji="0" lang="en-GB" sz="1600" b="0" i="0" u="none" strike="noStrike" kern="1200" cap="none" spc="0" normalizeH="0" baseline="-25000" noProof="0" dirty="0" err="1">
                <a:ln>
                  <a:noFill/>
                </a:ln>
                <a:solidFill>
                  <a:srgbClr val="002060"/>
                </a:solidFill>
                <a:effectLst/>
                <a:uLnTx/>
                <a:uFillTx/>
                <a:latin typeface="Arial" charset="0"/>
                <a:ea typeface="+mn-ea"/>
                <a:cs typeface="+mn-cs"/>
              </a:rPr>
              <a:t>p</a:t>
            </a:r>
            <a:r>
              <a:rPr kumimoji="0" lang="en-GB" sz="1600" b="0" i="0" u="none" strike="noStrike" kern="1200" cap="none" spc="0" normalizeH="0" baseline="0" noProof="0" dirty="0">
                <a:ln>
                  <a:noFill/>
                </a:ln>
                <a:solidFill>
                  <a:srgbClr val="002060"/>
                </a:solidFill>
                <a:effectLst/>
                <a:uLnTx/>
                <a:uFillTx/>
                <a:latin typeface="Arial" charset="0"/>
                <a:ea typeface="+mn-ea"/>
                <a:cs typeface="+mn-cs"/>
              </a:rPr>
              <a:t> this will not reach far below the </a:t>
            </a:r>
            <a:r>
              <a:rPr kumimoji="0" lang="en-GB" sz="1600" b="0" i="0" u="none" strike="noStrike" kern="1200" cap="none" spc="0" normalizeH="0" baseline="0" noProof="0" dirty="0" err="1">
                <a:ln>
                  <a:noFill/>
                </a:ln>
                <a:solidFill>
                  <a:srgbClr val="002060"/>
                </a:solidFill>
                <a:effectLst/>
                <a:uLnTx/>
                <a:uFillTx/>
                <a:latin typeface="Arial" charset="0"/>
                <a:ea typeface="+mn-ea"/>
                <a:cs typeface="+mn-cs"/>
              </a:rPr>
              <a:t>c.o.g</a:t>
            </a:r>
            <a:r>
              <a:rPr kumimoji="0" lang="en-GB" sz="1600" b="0" i="0" u="none" strike="noStrike" kern="1200" cap="none" spc="0" normalizeH="0" baseline="0" noProof="0" dirty="0">
                <a:ln>
                  <a:noFill/>
                </a:ln>
                <a:solidFill>
                  <a:srgbClr val="002060"/>
                </a:solidFill>
                <a:effectLst/>
                <a:uLnTx/>
                <a:uFillTx/>
                <a:latin typeface="Arial" charset="0"/>
                <a:ea typeface="+mn-ea"/>
                <a:cs typeface="+mn-cs"/>
              </a:rPr>
              <a:t>. time resolution. </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6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600" b="0" i="0" u="none" strike="noStrike" kern="1200" cap="none" spc="0" normalizeH="0" baseline="0" noProof="0" dirty="0">
                <a:ln>
                  <a:noFill/>
                </a:ln>
                <a:solidFill>
                  <a:srgbClr val="009D00">
                    <a:lumMod val="50000"/>
                  </a:srgbClr>
                </a:solidFill>
                <a:effectLst/>
                <a:uLnTx/>
                <a:uFillTx/>
                <a:latin typeface="Arial" charset="0"/>
                <a:ea typeface="+mn-ea"/>
                <a:cs typeface="+mn-cs"/>
              </a:rPr>
              <a:t>In short: </a:t>
            </a:r>
            <a:r>
              <a:rPr kumimoji="0" lang="en-GB" sz="1600" b="0" i="0" u="none" strike="noStrike" kern="1200" cap="none" spc="0" normalizeH="0" baseline="0" noProof="0" dirty="0" err="1">
                <a:ln>
                  <a:noFill/>
                </a:ln>
                <a:solidFill>
                  <a:srgbClr val="009D00">
                    <a:lumMod val="50000"/>
                  </a:srgbClr>
                </a:solidFill>
                <a:effectLst/>
                <a:uLnTx/>
                <a:uFillTx/>
                <a:latin typeface="Arial" charset="0"/>
                <a:ea typeface="+mn-ea"/>
                <a:cs typeface="+mn-cs"/>
              </a:rPr>
              <a:t>t</a:t>
            </a:r>
            <a:r>
              <a:rPr kumimoji="0" lang="en-GB" sz="1600" b="0" i="0" u="none" strike="noStrike" kern="1200" cap="none" spc="0" normalizeH="0" baseline="-25000" noProof="0" dirty="0" err="1">
                <a:ln>
                  <a:noFill/>
                </a:ln>
                <a:solidFill>
                  <a:srgbClr val="009D00">
                    <a:lumMod val="50000"/>
                  </a:srgbClr>
                </a:solidFill>
                <a:effectLst/>
                <a:uLnTx/>
                <a:uFillTx/>
                <a:latin typeface="Arial" charset="0"/>
                <a:ea typeface="+mn-ea"/>
                <a:cs typeface="+mn-cs"/>
              </a:rPr>
              <a:t>p</a:t>
            </a:r>
            <a:r>
              <a:rPr kumimoji="0" lang="en-GB" sz="1600" b="0" i="0" u="none" strike="noStrike" kern="1200" cap="none" spc="0" normalizeH="0" baseline="0" noProof="0" dirty="0">
                <a:ln>
                  <a:noFill/>
                </a:ln>
                <a:solidFill>
                  <a:srgbClr val="009D00">
                    <a:lumMod val="50000"/>
                  </a:srgbClr>
                </a:solidFill>
                <a:effectLst/>
                <a:uLnTx/>
                <a:uFillTx/>
                <a:latin typeface="Arial" charset="0"/>
                <a:ea typeface="+mn-ea"/>
                <a:cs typeface="+mn-cs"/>
              </a:rPr>
              <a:t> ~ T and </a:t>
            </a:r>
            <a:r>
              <a:rPr kumimoji="0" lang="en-GB" sz="1600" b="0" i="0" u="none" strike="noStrike" kern="1200" cap="none" spc="0" normalizeH="0" baseline="0" noProof="0" dirty="0" err="1">
                <a:ln>
                  <a:noFill/>
                </a:ln>
                <a:solidFill>
                  <a:srgbClr val="009D00">
                    <a:lumMod val="50000"/>
                  </a:srgbClr>
                </a:solidFill>
                <a:effectLst/>
                <a:uLnTx/>
                <a:uFillTx/>
                <a:latin typeface="Arial" charset="0"/>
                <a:ea typeface="+mn-ea"/>
                <a:cs typeface="+mn-cs"/>
              </a:rPr>
              <a:t>σ</a:t>
            </a:r>
            <a:r>
              <a:rPr kumimoji="0" lang="en-GB" sz="1600" b="0" i="0" u="none" strike="noStrike" kern="1200" cap="none" spc="0" normalizeH="0" baseline="0" noProof="0" dirty="0">
                <a:ln>
                  <a:noFill/>
                </a:ln>
                <a:solidFill>
                  <a:srgbClr val="009D00">
                    <a:lumMod val="50000"/>
                  </a:srgbClr>
                </a:solidFill>
                <a:effectLst/>
                <a:uLnTx/>
                <a:uFillTx/>
                <a:latin typeface="Arial" charset="0"/>
                <a:ea typeface="+mn-ea"/>
                <a:cs typeface="+mn-cs"/>
              </a:rPr>
              <a:t> = </a:t>
            </a:r>
            <a:r>
              <a:rPr kumimoji="0" lang="en-GB" sz="1600" b="0" i="0" u="none" strike="noStrike" kern="1200" cap="none" spc="0" normalizeH="0" baseline="0" noProof="0" dirty="0" err="1">
                <a:ln>
                  <a:noFill/>
                </a:ln>
                <a:solidFill>
                  <a:srgbClr val="009D00">
                    <a:lumMod val="50000"/>
                  </a:srgbClr>
                </a:solidFill>
                <a:effectLst/>
                <a:uLnTx/>
                <a:uFillTx/>
                <a:latin typeface="Arial" charset="0"/>
                <a:ea typeface="+mn-ea"/>
                <a:cs typeface="+mn-cs"/>
              </a:rPr>
              <a:t>σ</a:t>
            </a:r>
            <a:r>
              <a:rPr kumimoji="0" lang="en-GB" sz="1600" b="0" i="0" u="none" strike="noStrike" kern="1200" cap="none" spc="0" normalizeH="0" baseline="-25000" noProof="0" dirty="0" err="1">
                <a:ln>
                  <a:noFill/>
                </a:ln>
                <a:solidFill>
                  <a:srgbClr val="009D00">
                    <a:lumMod val="50000"/>
                  </a:srgbClr>
                </a:solidFill>
                <a:effectLst/>
                <a:uLnTx/>
                <a:uFillTx/>
                <a:latin typeface="Arial" charset="0"/>
                <a:ea typeface="+mn-ea"/>
                <a:cs typeface="+mn-cs"/>
              </a:rPr>
              <a:t>c.o.g</a:t>
            </a:r>
            <a:r>
              <a:rPr kumimoji="0" lang="en-GB" sz="1600" b="0" i="0" u="none" strike="noStrike" kern="1200" cap="none" spc="0" normalizeH="0" baseline="-25000" noProof="0" dirty="0">
                <a:ln>
                  <a:noFill/>
                </a:ln>
                <a:solidFill>
                  <a:srgbClr val="009D00">
                    <a:lumMod val="50000"/>
                  </a:srgbClr>
                </a:solidFill>
                <a:effectLst/>
                <a:uLnTx/>
                <a:uFillTx/>
                <a:latin typeface="Arial" charset="0"/>
                <a:ea typeface="+mn-ea"/>
                <a:cs typeface="+mn-cs"/>
              </a:rPr>
              <a:t>.</a:t>
            </a:r>
            <a:r>
              <a:rPr kumimoji="0" lang="en-GB" sz="1600" b="0" i="0" u="none" strike="noStrike" kern="1200" cap="none" spc="0" normalizeH="0" baseline="0" noProof="0" dirty="0">
                <a:ln>
                  <a:noFill/>
                </a:ln>
                <a:solidFill>
                  <a:srgbClr val="009D00">
                    <a:lumMod val="50000"/>
                  </a:srgbClr>
                </a:solidFill>
                <a:effectLst/>
                <a:uLnTx/>
                <a:uFillTx/>
                <a:latin typeface="Arial" charset="0"/>
                <a:ea typeface="+mn-ea"/>
                <a:cs typeface="+mn-cs"/>
              </a:rPr>
              <a:t> ⊕ </a:t>
            </a:r>
            <a:r>
              <a:rPr kumimoji="0" lang="en-GB" sz="1600" b="0" i="0" u="none" strike="noStrike" kern="1200" cap="none" spc="0" normalizeH="0" baseline="0" noProof="0" dirty="0" err="1">
                <a:ln>
                  <a:noFill/>
                </a:ln>
                <a:solidFill>
                  <a:srgbClr val="009D00">
                    <a:lumMod val="50000"/>
                  </a:srgbClr>
                </a:solidFill>
                <a:effectLst/>
                <a:uLnTx/>
                <a:uFillTx/>
                <a:latin typeface="Arial" charset="0"/>
                <a:ea typeface="+mn-ea"/>
                <a:cs typeface="+mn-cs"/>
              </a:rPr>
              <a:t>σ</a:t>
            </a:r>
            <a:r>
              <a:rPr kumimoji="0" lang="en-GB" sz="1600" b="0" i="0" u="none" strike="noStrike" kern="1200" cap="none" spc="0" normalizeH="0" baseline="-25000" noProof="0" dirty="0" err="1">
                <a:ln>
                  <a:noFill/>
                </a:ln>
                <a:solidFill>
                  <a:srgbClr val="009D00">
                    <a:lumMod val="50000"/>
                  </a:srgbClr>
                </a:solidFill>
                <a:effectLst/>
                <a:uLnTx/>
                <a:uFillTx/>
                <a:latin typeface="Arial" charset="0"/>
                <a:ea typeface="+mn-ea"/>
                <a:cs typeface="+mn-cs"/>
              </a:rPr>
              <a:t>noise</a:t>
            </a:r>
            <a:r>
              <a:rPr kumimoji="0" lang="en-GB" sz="1600" b="0" i="0" u="none" strike="noStrike" kern="1200" cap="none" spc="0" normalizeH="0" baseline="-25000" noProof="0" dirty="0">
                <a:ln>
                  <a:noFill/>
                </a:ln>
                <a:solidFill>
                  <a:srgbClr val="009D00">
                    <a:lumMod val="50000"/>
                  </a:srgbClr>
                </a:solidFill>
                <a:effectLst/>
                <a:uLnTx/>
                <a:uFillTx/>
                <a:latin typeface="Arial" charset="0"/>
                <a:ea typeface="+mn-ea"/>
                <a:cs typeface="+mn-cs"/>
              </a:rPr>
              <a:t>  </a:t>
            </a:r>
            <a:r>
              <a:rPr kumimoji="0" lang="en-GB" sz="1600" b="0" i="0" u="none" strike="noStrike" kern="1200" cap="none" spc="0" normalizeH="0" baseline="0" noProof="0" dirty="0">
                <a:ln>
                  <a:noFill/>
                </a:ln>
                <a:solidFill>
                  <a:srgbClr val="009D00">
                    <a:lumMod val="50000"/>
                  </a:srgbClr>
                </a:solidFill>
                <a:effectLst/>
                <a:uLnTx/>
                <a:uFillTx/>
                <a:latin typeface="Arial" charset="0"/>
                <a:ea typeface="+mn-ea"/>
                <a:cs typeface="+mn-cs"/>
              </a:rPr>
              <a:t>give a good order of magnitude for the achievable time resolution</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6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dirty="0">
              <a:ln>
                <a:noFill/>
              </a:ln>
              <a:solidFill>
                <a:srgbClr val="002060"/>
              </a:solidFill>
              <a:effectLst/>
              <a:uLnTx/>
              <a:uFillTx/>
              <a:latin typeface="Arial" charset="0"/>
              <a:ea typeface="+mn-ea"/>
              <a:cs typeface="+mn-cs"/>
            </a:endParaRPr>
          </a:p>
        </p:txBody>
      </p:sp>
      <p:sp>
        <p:nvSpPr>
          <p:cNvPr id="32" name="Rectangle 31">
            <a:extLst>
              <a:ext uri="{FF2B5EF4-FFF2-40B4-BE49-F238E27FC236}">
                <a16:creationId xmlns:a16="http://schemas.microsoft.com/office/drawing/2014/main" id="{65C6A62B-1D83-7848-BB53-2F51C88A8015}"/>
              </a:ext>
            </a:extLst>
          </p:cNvPr>
          <p:cNvSpPr/>
          <p:nvPr/>
        </p:nvSpPr>
        <p:spPr>
          <a:xfrm>
            <a:off x="2199751" y="5211916"/>
            <a:ext cx="2390398" cy="369332"/>
          </a:xfrm>
          <a:prstGeom prst="rect">
            <a:avLst/>
          </a:prstGeom>
        </p:spPr>
        <p:txBody>
          <a:bodyPr wrap="non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FF0000"/>
                </a:solidFill>
                <a:effectLst/>
                <a:uLnTx/>
                <a:uFillTx/>
                <a:latin typeface="Arial" charset="0"/>
                <a:ea typeface="+mn-ea"/>
                <a:cs typeface="+mn-cs"/>
              </a:rPr>
              <a:t>Landau Fluctuations </a:t>
            </a:r>
            <a:endParaRPr kumimoji="0" lang="en-GB" sz="1800" b="0" i="0" u="none" strike="noStrike" kern="1200" cap="none" spc="0" normalizeH="0" baseline="0" noProof="0" dirty="0">
              <a:ln>
                <a:noFill/>
              </a:ln>
              <a:solidFill>
                <a:srgbClr val="000000"/>
              </a:solidFill>
              <a:effectLst/>
              <a:uLnTx/>
              <a:uFillTx/>
              <a:latin typeface="Arial" charset="0"/>
              <a:ea typeface="+mn-ea"/>
              <a:cs typeface="+mn-cs"/>
            </a:endParaRPr>
          </a:p>
        </p:txBody>
      </p:sp>
      <p:cxnSp>
        <p:nvCxnSpPr>
          <p:cNvPr id="5" name="Straight Arrow Connector 4">
            <a:extLst>
              <a:ext uri="{FF2B5EF4-FFF2-40B4-BE49-F238E27FC236}">
                <a16:creationId xmlns:a16="http://schemas.microsoft.com/office/drawing/2014/main" id="{83A1C985-BA32-BA46-8AB9-928E33F1909E}"/>
              </a:ext>
            </a:extLst>
          </p:cNvPr>
          <p:cNvCxnSpPr/>
          <p:nvPr/>
        </p:nvCxnSpPr>
        <p:spPr bwMode="auto">
          <a:xfrm>
            <a:off x="5201265" y="3429354"/>
            <a:ext cx="0" cy="931875"/>
          </a:xfrm>
          <a:prstGeom prst="straightConnector1">
            <a:avLst/>
          </a:prstGeom>
          <a:noFill/>
          <a:ln w="28575" cap="flat" cmpd="sng" algn="ctr">
            <a:solidFill>
              <a:srgbClr val="FF0000"/>
            </a:solidFill>
            <a:prstDash val="solid"/>
            <a:round/>
            <a:headEnd type="triangle"/>
            <a:tailEnd type="triangle"/>
          </a:ln>
          <a:effectLst/>
        </p:spPr>
      </p:cxnSp>
      <p:sp>
        <p:nvSpPr>
          <p:cNvPr id="28" name="Rectangle 27">
            <a:extLst>
              <a:ext uri="{FF2B5EF4-FFF2-40B4-BE49-F238E27FC236}">
                <a16:creationId xmlns:a16="http://schemas.microsoft.com/office/drawing/2014/main" id="{CD163856-30F9-BE4A-9F8C-74DFC504F111}"/>
              </a:ext>
            </a:extLst>
          </p:cNvPr>
          <p:cNvSpPr/>
          <p:nvPr/>
        </p:nvSpPr>
        <p:spPr>
          <a:xfrm>
            <a:off x="909173" y="6249777"/>
            <a:ext cx="2581156" cy="307777"/>
          </a:xfrm>
          <a:prstGeom prst="rect">
            <a:avLst/>
          </a:prstGeom>
        </p:spPr>
        <p:txBody>
          <a:bodyPr wrap="non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FF0000"/>
                </a:solidFill>
                <a:effectLst/>
                <a:uLnTx/>
                <a:uFillTx/>
                <a:latin typeface="Arial" charset="0"/>
                <a:ea typeface="+mn-ea"/>
                <a:cs typeface="+mn-cs"/>
              </a:rPr>
              <a:t>Landau Fluctuations </a:t>
            </a:r>
            <a:r>
              <a:rPr kumimoji="0" lang="en-GB" sz="1400" b="0" i="0" u="none" strike="noStrike" kern="1200" cap="none" spc="0" normalizeH="0" baseline="0" noProof="0" dirty="0">
                <a:ln>
                  <a:noFill/>
                </a:ln>
                <a:solidFill>
                  <a:srgbClr val="002060"/>
                </a:solidFill>
                <a:effectLst/>
                <a:uLnTx/>
                <a:uFillTx/>
                <a:latin typeface="Arial" charset="0"/>
                <a:ea typeface="+mn-ea"/>
                <a:cs typeface="+mn-cs"/>
              </a:rPr>
              <a:t>⊕ </a:t>
            </a:r>
            <a:r>
              <a:rPr kumimoji="0" lang="en-GB" sz="1400" b="0" i="0" u="none" strike="noStrike" kern="1200" cap="none" spc="0" normalizeH="0" baseline="0" noProof="0" dirty="0">
                <a:ln>
                  <a:noFill/>
                </a:ln>
                <a:solidFill>
                  <a:srgbClr val="FF0000"/>
                </a:solidFill>
                <a:effectLst/>
                <a:uLnTx/>
                <a:uFillTx/>
                <a:latin typeface="Arial" charset="0"/>
                <a:ea typeface="+mn-ea"/>
                <a:cs typeface="+mn-cs"/>
              </a:rPr>
              <a:t>Noise </a:t>
            </a:r>
            <a:endParaRPr kumimoji="0" lang="en-GB" sz="1400" b="0" i="0" u="none" strike="noStrike" kern="1200" cap="none" spc="0" normalizeH="0" baseline="0" noProof="0" dirty="0">
              <a:ln>
                <a:noFill/>
              </a:ln>
              <a:solidFill>
                <a:srgbClr val="000000"/>
              </a:solidFill>
              <a:effectLst/>
              <a:uLnTx/>
              <a:uFillTx/>
              <a:latin typeface="Arial" charset="0"/>
              <a:ea typeface="+mn-ea"/>
              <a:cs typeface="+mn-cs"/>
            </a:endParaRPr>
          </a:p>
        </p:txBody>
      </p:sp>
      <p:sp>
        <p:nvSpPr>
          <p:cNvPr id="33" name="Rectangle 32">
            <a:extLst>
              <a:ext uri="{FF2B5EF4-FFF2-40B4-BE49-F238E27FC236}">
                <a16:creationId xmlns:a16="http://schemas.microsoft.com/office/drawing/2014/main" id="{B2739D33-7CB0-A64C-97CC-CBC3B9502168}"/>
              </a:ext>
            </a:extLst>
          </p:cNvPr>
          <p:cNvSpPr/>
          <p:nvPr/>
        </p:nvSpPr>
        <p:spPr>
          <a:xfrm>
            <a:off x="1607816" y="3586524"/>
            <a:ext cx="838691" cy="369332"/>
          </a:xfrm>
          <a:prstGeom prst="rect">
            <a:avLst/>
          </a:prstGeom>
        </p:spPr>
        <p:txBody>
          <a:bodyPr wrap="non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FF0000"/>
                </a:solidFill>
                <a:effectLst/>
                <a:uLnTx/>
                <a:uFillTx/>
                <a:latin typeface="Arial" charset="0"/>
                <a:ea typeface="+mn-ea"/>
                <a:cs typeface="+mn-cs"/>
              </a:rPr>
              <a:t>Noise </a:t>
            </a:r>
            <a:endParaRPr kumimoji="0" lang="en-GB" sz="1800" b="0" i="0" u="none" strike="noStrike" kern="1200" cap="none" spc="0" normalizeH="0" baseline="0" noProof="0" dirty="0">
              <a:ln>
                <a:noFill/>
              </a:ln>
              <a:solidFill>
                <a:srgbClr val="000000"/>
              </a:solidFill>
              <a:effectLst/>
              <a:uLnTx/>
              <a:uFillTx/>
              <a:latin typeface="Arial" charset="0"/>
              <a:ea typeface="+mn-ea"/>
              <a:cs typeface="+mn-cs"/>
            </a:endParaRPr>
          </a:p>
        </p:txBody>
      </p:sp>
      <p:sp>
        <p:nvSpPr>
          <p:cNvPr id="14" name="TextBox 13">
            <a:extLst>
              <a:ext uri="{FF2B5EF4-FFF2-40B4-BE49-F238E27FC236}">
                <a16:creationId xmlns:a16="http://schemas.microsoft.com/office/drawing/2014/main" id="{327BD4CB-EBFC-3848-88AC-CAD77B9BB51D}"/>
              </a:ext>
            </a:extLst>
          </p:cNvPr>
          <p:cNvSpPr txBox="1"/>
          <p:nvPr/>
        </p:nvSpPr>
        <p:spPr>
          <a:xfrm>
            <a:off x="5261800" y="3531654"/>
            <a:ext cx="1377300" cy="646331"/>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2060"/>
                </a:solidFill>
                <a:effectLst/>
                <a:uLnTx/>
                <a:uFillTx/>
                <a:latin typeface="Arial" charset="0"/>
                <a:ea typeface="+mn-ea"/>
                <a:cs typeface="+mn-cs"/>
              </a:rPr>
              <a:t>scales with </a:t>
            </a: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err="1">
                <a:ln>
                  <a:noFill/>
                </a:ln>
                <a:solidFill>
                  <a:srgbClr val="002060"/>
                </a:solidFill>
                <a:effectLst/>
                <a:uLnTx/>
                <a:uFillTx/>
                <a:latin typeface="Arial" charset="0"/>
                <a:ea typeface="+mn-ea"/>
                <a:cs typeface="+mn-cs"/>
              </a:rPr>
              <a:t>e</a:t>
            </a:r>
            <a:r>
              <a:rPr kumimoji="0" lang="en-GB" sz="1800" b="0" i="0" u="none" strike="noStrike" kern="1200" cap="none" spc="0" normalizeH="0" baseline="-25000" noProof="0" dirty="0" err="1">
                <a:ln>
                  <a:noFill/>
                </a:ln>
                <a:solidFill>
                  <a:srgbClr val="002060"/>
                </a:solidFill>
                <a:effectLst/>
                <a:uLnTx/>
                <a:uFillTx/>
                <a:latin typeface="Arial" charset="0"/>
                <a:ea typeface="+mn-ea"/>
                <a:cs typeface="+mn-cs"/>
              </a:rPr>
              <a:t>n</a:t>
            </a:r>
            <a:r>
              <a:rPr kumimoji="0" lang="en-GB" sz="1800" b="0" i="0" u="none" strike="noStrike" kern="1200" cap="none" spc="0" normalizeH="0" baseline="0" noProof="0" dirty="0" err="1">
                <a:ln>
                  <a:noFill/>
                </a:ln>
                <a:solidFill>
                  <a:srgbClr val="002060"/>
                </a:solidFill>
                <a:effectLst/>
                <a:uLnTx/>
                <a:uFillTx/>
                <a:latin typeface="Arial" charset="0"/>
                <a:ea typeface="+mn-ea"/>
                <a:cs typeface="+mn-cs"/>
              </a:rPr>
              <a:t>C</a:t>
            </a:r>
            <a:r>
              <a:rPr kumimoji="0" lang="en-GB" sz="1800" b="0" i="0" u="none" strike="noStrike" kern="1200" cap="none" spc="0" normalizeH="0" baseline="-25000" noProof="0" dirty="0" err="1">
                <a:ln>
                  <a:noFill/>
                </a:ln>
                <a:solidFill>
                  <a:srgbClr val="002060"/>
                </a:solidFill>
                <a:effectLst/>
                <a:uLnTx/>
                <a:uFillTx/>
                <a:latin typeface="Arial" charset="0"/>
                <a:ea typeface="+mn-ea"/>
                <a:cs typeface="+mn-cs"/>
              </a:rPr>
              <a:t>D</a:t>
            </a:r>
            <a:endParaRPr kumimoji="0" lang="en-GB" sz="1800" b="0" i="0" u="none" strike="noStrike" kern="1200" cap="none" spc="0" normalizeH="0" baseline="0" noProof="0" dirty="0">
              <a:ln>
                <a:noFill/>
              </a:ln>
              <a:solidFill>
                <a:srgbClr val="002060"/>
              </a:solidFill>
              <a:effectLst/>
              <a:uLnTx/>
              <a:uFillTx/>
              <a:latin typeface="Arial" charset="0"/>
              <a:ea typeface="+mn-ea"/>
              <a:cs typeface="+mn-cs"/>
            </a:endParaRPr>
          </a:p>
        </p:txBody>
      </p:sp>
      <p:sp>
        <p:nvSpPr>
          <p:cNvPr id="17" name="Rectangle 16">
            <a:extLst>
              <a:ext uri="{FF2B5EF4-FFF2-40B4-BE49-F238E27FC236}">
                <a16:creationId xmlns:a16="http://schemas.microsoft.com/office/drawing/2014/main" id="{76A72B4C-0B56-D940-B0C3-3731CD0B09DA}"/>
              </a:ext>
            </a:extLst>
          </p:cNvPr>
          <p:cNvSpPr/>
          <p:nvPr/>
        </p:nvSpPr>
        <p:spPr bwMode="auto">
          <a:xfrm>
            <a:off x="637785" y="3154332"/>
            <a:ext cx="778047" cy="202410"/>
          </a:xfrm>
          <a:prstGeom prst="rect">
            <a:avLst/>
          </a:prstGeom>
          <a:solidFill>
            <a:schemeClr val="bg1"/>
          </a:solidFill>
          <a:ln w="9525" cap="flat" cmpd="sng" algn="ctr">
            <a:noFill/>
            <a:prstDash val="solid"/>
            <a:round/>
            <a:headEnd type="none" w="med" len="med"/>
            <a:tailEnd type="none" w="med" len="med"/>
          </a:ln>
          <a:effectLst/>
        </p:spPr>
        <p:txBody>
          <a:bodyPr vert="horz" wrap="square" lIns="92075" tIns="46038" rIns="92075" bIns="46038" numCol="1" rtlCol="0" anchor="t" anchorCtr="0" compatLnSpc="1">
            <a:prstTxWarp prst="textNoShape">
              <a:avLst/>
            </a:prstTxWarp>
          </a:bodyPr>
          <a:lstStyle/>
          <a:p>
            <a:pPr marL="0" marR="0" lvl="0" indent="0" algn="l" defTabSz="914400" rtl="0" eaLnBrk="0" fontAlgn="base" latinLnBrk="0" hangingPunct="0">
              <a:lnSpc>
                <a:spcPct val="90000"/>
              </a:lnSpc>
              <a:spcBef>
                <a:spcPct val="30000"/>
              </a:spcBef>
              <a:spcAft>
                <a:spcPct val="0"/>
              </a:spcAft>
              <a:buClr>
                <a:srgbClr val="008000"/>
              </a:buClr>
              <a:buSzPct val="70000"/>
              <a:buFont typeface="Wingdings" pitchFamily="2" charset="2"/>
              <a:buNone/>
              <a:tabLst/>
              <a:defRPr/>
            </a:pPr>
            <a:endParaRPr kumimoji="0" lang="en-GB" sz="1500" b="1" i="0" u="none" strike="noStrike" kern="1200" cap="none" spc="0" normalizeH="0" baseline="0" noProof="0">
              <a:ln>
                <a:noFill/>
              </a:ln>
              <a:solidFill>
                <a:srgbClr val="000000"/>
              </a:solidFill>
              <a:effectLst/>
              <a:uLnTx/>
              <a:uFillTx/>
              <a:latin typeface="Arial" pitchFamily="34" charset="0"/>
              <a:ea typeface="+mn-ea"/>
              <a:cs typeface="+mn-cs"/>
            </a:endParaRPr>
          </a:p>
        </p:txBody>
      </p:sp>
      <p:sp>
        <p:nvSpPr>
          <p:cNvPr id="18" name="TextBox 17">
            <a:extLst>
              <a:ext uri="{FF2B5EF4-FFF2-40B4-BE49-F238E27FC236}">
                <a16:creationId xmlns:a16="http://schemas.microsoft.com/office/drawing/2014/main" id="{F5911277-BC8F-084E-978B-6DBDB878DD3E}"/>
              </a:ext>
            </a:extLst>
          </p:cNvPr>
          <p:cNvSpPr txBox="1"/>
          <p:nvPr/>
        </p:nvSpPr>
        <p:spPr>
          <a:xfrm>
            <a:off x="5085344" y="4583643"/>
            <a:ext cx="1361270" cy="246221"/>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000" b="0" i="0" u="none" strike="noStrike" kern="1200" cap="none" spc="0" normalizeH="0" baseline="0" noProof="0" dirty="0" err="1">
                <a:ln>
                  <a:noFill/>
                </a:ln>
                <a:solidFill>
                  <a:srgbClr val="000000"/>
                </a:solidFill>
                <a:effectLst/>
                <a:uLnTx/>
                <a:uFillTx/>
                <a:latin typeface="Arial" charset="0"/>
                <a:ea typeface="+mn-ea"/>
                <a:cs typeface="+mn-cs"/>
              </a:rPr>
              <a:t>c.o.g</a:t>
            </a:r>
            <a:r>
              <a:rPr kumimoji="0" lang="en-GB" sz="1000" b="0" i="0" u="none" strike="noStrike" kern="1200" cap="none" spc="0" normalizeH="0" baseline="0" noProof="0" dirty="0">
                <a:ln>
                  <a:noFill/>
                </a:ln>
                <a:solidFill>
                  <a:srgbClr val="000000"/>
                </a:solidFill>
                <a:effectLst/>
                <a:uLnTx/>
                <a:uFillTx/>
                <a:latin typeface="Arial" charset="0"/>
                <a:ea typeface="+mn-ea"/>
                <a:cs typeface="+mn-cs"/>
              </a:rPr>
              <a:t>. time resolution</a:t>
            </a:r>
          </a:p>
        </p:txBody>
      </p:sp>
    </p:spTree>
    <p:extLst>
      <p:ext uri="{BB962C8B-B14F-4D97-AF65-F5344CB8AC3E}">
        <p14:creationId xmlns:p14="http://schemas.microsoft.com/office/powerpoint/2010/main" val="3689351557"/>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183AC68C-7BFB-A94F-972C-5A0E4EBBE8FB}"/>
              </a:ext>
            </a:extLst>
          </p:cNvPr>
          <p:cNvSpPr>
            <a:spLocks noGrp="1"/>
          </p:cNvSpPr>
          <p:nvPr>
            <p:ph type="dt" sz="half" idx="10"/>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fld id="{7DAF013E-C921-1A41-ACB1-41C1024FB1B8}" type="datetime1">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l" defTabSz="914400" rtl="0" eaLnBrk="0" fontAlgn="base" latinLnBrk="0" hangingPunct="0">
                <a:lnSpc>
                  <a:spcPct val="100000"/>
                </a:lnSpc>
                <a:spcBef>
                  <a:spcPct val="0"/>
                </a:spcBef>
                <a:spcAft>
                  <a:spcPct val="0"/>
                </a:spcAft>
                <a:buClrTx/>
                <a:buSzTx/>
                <a:buFontTx/>
                <a:buNone/>
                <a:tabLst/>
                <a:defRPr/>
              </a:pPr>
              <a:t>6/13/25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3" name="Slide Number Placeholder 2">
            <a:extLst>
              <a:ext uri="{FF2B5EF4-FFF2-40B4-BE49-F238E27FC236}">
                <a16:creationId xmlns:a16="http://schemas.microsoft.com/office/drawing/2014/main" id="{EA130BB7-AC09-1241-9587-0CB75C6CD439}"/>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30</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4" name="TextBox 3">
            <a:extLst>
              <a:ext uri="{FF2B5EF4-FFF2-40B4-BE49-F238E27FC236}">
                <a16:creationId xmlns:a16="http://schemas.microsoft.com/office/drawing/2014/main" id="{4ECD146F-3F3D-C14C-9809-939B2652BB88}"/>
              </a:ext>
            </a:extLst>
          </p:cNvPr>
          <p:cNvSpPr txBox="1"/>
          <p:nvPr/>
        </p:nvSpPr>
        <p:spPr>
          <a:xfrm>
            <a:off x="1497562" y="1140071"/>
            <a:ext cx="9196875" cy="2800767"/>
          </a:xfrm>
          <a:prstGeom prst="rect">
            <a:avLst/>
          </a:prstGeom>
          <a:noFill/>
        </p:spPr>
        <p:txBody>
          <a:bodyPr wrap="squar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2060"/>
                </a:solidFill>
                <a:effectLst/>
                <a:uLnTx/>
                <a:uFillTx/>
                <a:latin typeface="Arial" charset="0"/>
                <a:ea typeface="+mn-ea"/>
                <a:cs typeface="+mn-cs"/>
              </a:rPr>
              <a:t>In case noise is not dominant, the time resolution of a silicon sensor is somewhere between zero and the </a:t>
            </a:r>
            <a:r>
              <a:rPr kumimoji="0" lang="en-GB" sz="1800" b="0" i="0" u="none" strike="noStrike" kern="1200" cap="none" spc="0" normalizeH="0" baseline="0" noProof="0" dirty="0" err="1">
                <a:ln>
                  <a:noFill/>
                </a:ln>
                <a:solidFill>
                  <a:srgbClr val="002060"/>
                </a:solidFill>
                <a:effectLst/>
                <a:uLnTx/>
                <a:uFillTx/>
                <a:latin typeface="Arial" charset="0"/>
                <a:ea typeface="+mn-ea"/>
                <a:cs typeface="+mn-cs"/>
              </a:rPr>
              <a:t>c.o.g</a:t>
            </a:r>
            <a:r>
              <a:rPr kumimoji="0" lang="en-GB" sz="1800" b="0" i="0" u="none" strike="noStrike" kern="1200" cap="none" spc="0" normalizeH="0" baseline="0" noProof="0" dirty="0">
                <a:ln>
                  <a:noFill/>
                </a:ln>
                <a:solidFill>
                  <a:srgbClr val="002060"/>
                </a:solidFill>
                <a:effectLst/>
                <a:uLnTx/>
                <a:uFillTx/>
                <a:latin typeface="Arial" charset="0"/>
                <a:ea typeface="+mn-ea"/>
                <a:cs typeface="+mn-cs"/>
              </a:rPr>
              <a:t>. time resolution.</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9D00">
                    <a:lumMod val="50000"/>
                  </a:srgbClr>
                </a:solidFill>
                <a:effectLst/>
                <a:uLnTx/>
                <a:uFillTx/>
                <a:latin typeface="Arial" charset="0"/>
                <a:ea typeface="+mn-ea"/>
                <a:cs typeface="+mn-cs"/>
              </a:rPr>
              <a:t>For a silicon detector signal with total duration T, the series noise contribution is minimised for amplifiers of </a:t>
            </a:r>
            <a:r>
              <a:rPr kumimoji="0" lang="en-GB" sz="1800" b="0" i="0" u="none" strike="noStrike" kern="1200" cap="none" spc="0" normalizeH="0" baseline="0" noProof="0" dirty="0" err="1">
                <a:ln>
                  <a:noFill/>
                </a:ln>
                <a:solidFill>
                  <a:srgbClr val="009D00">
                    <a:lumMod val="50000"/>
                  </a:srgbClr>
                </a:solidFill>
                <a:effectLst/>
                <a:uLnTx/>
                <a:uFillTx/>
                <a:latin typeface="Arial" charset="0"/>
                <a:ea typeface="+mn-ea"/>
                <a:cs typeface="+mn-cs"/>
              </a:rPr>
              <a:t>t</a:t>
            </a:r>
            <a:r>
              <a:rPr kumimoji="0" lang="en-GB" sz="1800" b="0" i="0" u="none" strike="noStrike" kern="1200" cap="none" spc="0" normalizeH="0" baseline="-25000" noProof="0" dirty="0" err="1">
                <a:ln>
                  <a:noFill/>
                </a:ln>
                <a:solidFill>
                  <a:srgbClr val="009D00">
                    <a:lumMod val="50000"/>
                  </a:srgbClr>
                </a:solidFill>
                <a:effectLst/>
                <a:uLnTx/>
                <a:uFillTx/>
                <a:latin typeface="Arial" charset="0"/>
                <a:ea typeface="+mn-ea"/>
                <a:cs typeface="+mn-cs"/>
              </a:rPr>
              <a:t>p</a:t>
            </a:r>
            <a:r>
              <a:rPr kumimoji="0" lang="en-GB" sz="1800" b="0" i="0" u="none" strike="noStrike" kern="1200" cap="none" spc="0" normalizeH="0" baseline="0" noProof="0" dirty="0">
                <a:ln>
                  <a:noFill/>
                </a:ln>
                <a:solidFill>
                  <a:srgbClr val="009D00">
                    <a:lumMod val="50000"/>
                  </a:srgbClr>
                </a:solidFill>
                <a:effectLst/>
                <a:uLnTx/>
                <a:uFillTx/>
                <a:latin typeface="Arial" charset="0"/>
                <a:ea typeface="+mn-ea"/>
                <a:cs typeface="+mn-cs"/>
              </a:rPr>
              <a:t> ~ T. </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2060"/>
                </a:solidFill>
                <a:effectLst/>
                <a:uLnTx/>
                <a:uFillTx/>
                <a:latin typeface="Arial" charset="0"/>
                <a:ea typeface="+mn-ea"/>
                <a:cs typeface="+mn-cs"/>
              </a:rPr>
              <a:t>For very low noise a time resolution better than the </a:t>
            </a:r>
            <a:r>
              <a:rPr kumimoji="0" lang="en-GB" sz="1800" b="0" i="0" u="none" strike="noStrike" kern="1200" cap="none" spc="0" normalizeH="0" baseline="0" noProof="0" dirty="0" err="1">
                <a:ln>
                  <a:noFill/>
                </a:ln>
                <a:solidFill>
                  <a:srgbClr val="002060"/>
                </a:solidFill>
                <a:effectLst/>
                <a:uLnTx/>
                <a:uFillTx/>
                <a:latin typeface="Arial" charset="0"/>
                <a:ea typeface="+mn-ea"/>
                <a:cs typeface="+mn-cs"/>
              </a:rPr>
              <a:t>c.o.g</a:t>
            </a:r>
            <a:r>
              <a:rPr kumimoji="0" lang="en-GB" sz="1800" b="0" i="0" u="none" strike="noStrike" kern="1200" cap="none" spc="0" normalizeH="0" baseline="0" noProof="0" dirty="0">
                <a:ln>
                  <a:noFill/>
                </a:ln>
                <a:solidFill>
                  <a:srgbClr val="002060"/>
                </a:solidFill>
                <a:effectLst/>
                <a:uLnTx/>
                <a:uFillTx/>
                <a:latin typeface="Arial" charset="0"/>
                <a:ea typeface="+mn-ea"/>
                <a:cs typeface="+mn-cs"/>
              </a:rPr>
              <a:t>. time resolution can be achieved, but the divergence of the noise contribution for </a:t>
            </a:r>
            <a:r>
              <a:rPr kumimoji="0" lang="en-GB" sz="1800" b="0" i="0" u="none" strike="noStrike" kern="1200" cap="none" spc="0" normalizeH="0" baseline="0" noProof="0" dirty="0" err="1">
                <a:ln>
                  <a:noFill/>
                </a:ln>
                <a:solidFill>
                  <a:srgbClr val="002060"/>
                </a:solidFill>
                <a:effectLst/>
                <a:uLnTx/>
                <a:uFillTx/>
                <a:latin typeface="Arial" charset="0"/>
                <a:ea typeface="+mn-ea"/>
                <a:cs typeface="+mn-cs"/>
              </a:rPr>
              <a:t>t</a:t>
            </a:r>
            <a:r>
              <a:rPr kumimoji="0" lang="en-GB" sz="1800" b="0" i="0" u="none" strike="noStrike" kern="1200" cap="none" spc="0" normalizeH="0" baseline="-25000" noProof="0" dirty="0" err="1">
                <a:ln>
                  <a:noFill/>
                </a:ln>
                <a:solidFill>
                  <a:srgbClr val="002060"/>
                </a:solidFill>
                <a:effectLst/>
                <a:uLnTx/>
                <a:uFillTx/>
                <a:latin typeface="Arial" charset="0"/>
                <a:ea typeface="+mn-ea"/>
                <a:cs typeface="+mn-cs"/>
              </a:rPr>
              <a:t>p</a:t>
            </a:r>
            <a:r>
              <a:rPr kumimoji="0" lang="en-GB" sz="1800" b="0" i="0" u="none" strike="noStrike" kern="1200" cap="none" spc="0" normalizeH="0" baseline="0" noProof="0" dirty="0">
                <a:ln>
                  <a:noFill/>
                </a:ln>
                <a:solidFill>
                  <a:srgbClr val="002060"/>
                </a:solidFill>
                <a:effectLst/>
                <a:uLnTx/>
                <a:uFillTx/>
                <a:latin typeface="Arial" charset="0"/>
                <a:ea typeface="+mn-ea"/>
                <a:cs typeface="+mn-cs"/>
              </a:rPr>
              <a:t> </a:t>
            </a:r>
            <a:r>
              <a:rPr kumimoji="0" lang="en-GB" sz="1800" b="0" i="0" u="none" strike="noStrike" kern="1200" cap="none" spc="0" normalizeH="0" baseline="0" noProof="0" dirty="0">
                <a:ln>
                  <a:noFill/>
                </a:ln>
                <a:solidFill>
                  <a:srgbClr val="002060"/>
                </a:solidFill>
                <a:effectLst/>
                <a:uLnTx/>
                <a:uFillTx/>
                <a:latin typeface="Arial" charset="0"/>
                <a:ea typeface="+mn-ea"/>
                <a:cs typeface="+mn-cs"/>
                <a:sym typeface="Wingdings" pitchFamily="2" charset="2"/>
              </a:rPr>
              <a:t> 0 will limit this improvement.</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sym typeface="Wingdings" pitchFamily="2" charset="2"/>
            </a:endParaRPr>
          </a:p>
        </p:txBody>
      </p:sp>
      <p:sp>
        <p:nvSpPr>
          <p:cNvPr id="5" name="Rectangle 2">
            <a:extLst>
              <a:ext uri="{FF2B5EF4-FFF2-40B4-BE49-F238E27FC236}">
                <a16:creationId xmlns:a16="http://schemas.microsoft.com/office/drawing/2014/main" id="{EBBB41A2-115B-154F-AF49-FEAF1444D5A1}"/>
              </a:ext>
            </a:extLst>
          </p:cNvPr>
          <p:cNvSpPr txBox="1">
            <a:spLocks noChangeArrowheads="1"/>
          </p:cNvSpPr>
          <p:nvPr/>
        </p:nvSpPr>
        <p:spPr>
          <a:xfrm>
            <a:off x="0" y="58147"/>
            <a:ext cx="12192000" cy="457200"/>
          </a:xfrm>
          <a:prstGeom prst="rect">
            <a:avLst/>
          </a:prstGeom>
          <a:effectLst/>
        </p:spPr>
        <p:txBody>
          <a:bodyPr/>
          <a:lstStyle>
            <a:lvl1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mj-lt"/>
                <a:ea typeface="+mj-ea"/>
                <a:cs typeface="+mj-cs"/>
              </a:defRPr>
            </a:lvl1pPr>
            <a:lvl2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2pPr>
            <a:lvl3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3pPr>
            <a:lvl4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4pPr>
            <a:lvl5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5pPr>
            <a:lvl6pPr marL="4572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6pPr>
            <a:lvl7pPr marL="9144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7pPr>
            <a:lvl8pPr marL="13716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8pPr>
            <a:lvl9pPr marL="18288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9pPr>
          </a:lstStyle>
          <a:p>
            <a:pPr marL="0" marR="0" lvl="0" indent="0" algn="ctr" defTabSz="914400" rtl="0" eaLnBrk="0" fontAlgn="base" latinLnBrk="0" hangingPunct="0">
              <a:lnSpc>
                <a:spcPct val="90000"/>
              </a:lnSpc>
              <a:spcBef>
                <a:spcPct val="0"/>
              </a:spcBef>
              <a:spcAft>
                <a:spcPct val="0"/>
              </a:spcAft>
              <a:buClrTx/>
              <a:buSzTx/>
              <a:buFontTx/>
              <a:buNone/>
              <a:tabLst/>
              <a:defRPr/>
            </a:pPr>
            <a:r>
              <a:rPr kumimoji="0" lang="en-US" altLang="en-US" sz="3200" b="1" i="0" u="none" strike="noStrike" kern="0" cap="none" spc="0" normalizeH="0" baseline="0" noProof="0" dirty="0">
                <a:ln>
                  <a:noFill/>
                </a:ln>
                <a:solidFill>
                  <a:srgbClr val="FF0000"/>
                </a:solidFill>
                <a:effectLst>
                  <a:outerShdw blurRad="38100" dist="38100" dir="2700000" algn="tl">
                    <a:srgbClr val="C0C0C0"/>
                  </a:outerShdw>
                </a:effectLst>
                <a:uLnTx/>
                <a:uFillTx/>
                <a:latin typeface="Arial"/>
                <a:ea typeface="+mj-ea"/>
                <a:cs typeface="+mj-cs"/>
              </a:rPr>
              <a:t>Time resolution of ‘standard’ silicon sensors</a:t>
            </a:r>
          </a:p>
        </p:txBody>
      </p:sp>
      <p:grpSp>
        <p:nvGrpSpPr>
          <p:cNvPr id="8" name="Group 7">
            <a:extLst>
              <a:ext uri="{FF2B5EF4-FFF2-40B4-BE49-F238E27FC236}">
                <a16:creationId xmlns:a16="http://schemas.microsoft.com/office/drawing/2014/main" id="{C987AEB8-D06B-3F40-95E6-080A1B93F626}"/>
              </a:ext>
            </a:extLst>
          </p:cNvPr>
          <p:cNvGrpSpPr>
            <a:grpSpLocks noChangeAspect="1"/>
          </p:cNvGrpSpPr>
          <p:nvPr/>
        </p:nvGrpSpPr>
        <p:grpSpPr>
          <a:xfrm>
            <a:off x="4278425" y="3840481"/>
            <a:ext cx="4550406" cy="1753622"/>
            <a:chOff x="4113863" y="4458928"/>
            <a:chExt cx="3281236" cy="1264513"/>
          </a:xfrm>
        </p:grpSpPr>
        <p:pic>
          <p:nvPicPr>
            <p:cNvPr id="6" name="Picture 5">
              <a:extLst>
                <a:ext uri="{FF2B5EF4-FFF2-40B4-BE49-F238E27FC236}">
                  <a16:creationId xmlns:a16="http://schemas.microsoft.com/office/drawing/2014/main" id="{78192926-97CC-BB40-B2C3-C6715760EEDD}"/>
                </a:ext>
              </a:extLst>
            </p:cNvPr>
            <p:cNvPicPr>
              <a:picLocks noChangeAspect="1"/>
            </p:cNvPicPr>
            <p:nvPr/>
          </p:nvPicPr>
          <p:blipFill rotWithShape="1">
            <a:blip r:embed="rId2"/>
            <a:srcRect l="25417" t="29659" r="20848"/>
            <a:stretch/>
          </p:blipFill>
          <p:spPr>
            <a:xfrm>
              <a:off x="4113863" y="4458928"/>
              <a:ext cx="3281236" cy="1222346"/>
            </a:xfrm>
            <a:prstGeom prst="rect">
              <a:avLst/>
            </a:prstGeom>
          </p:spPr>
        </p:pic>
        <p:sp>
          <p:nvSpPr>
            <p:cNvPr id="7" name="Rectangle 6">
              <a:extLst>
                <a:ext uri="{FF2B5EF4-FFF2-40B4-BE49-F238E27FC236}">
                  <a16:creationId xmlns:a16="http://schemas.microsoft.com/office/drawing/2014/main" id="{531621EE-206E-1840-9A19-F5B3E279B18A}"/>
                </a:ext>
              </a:extLst>
            </p:cNvPr>
            <p:cNvSpPr/>
            <p:nvPr/>
          </p:nvSpPr>
          <p:spPr bwMode="auto">
            <a:xfrm>
              <a:off x="4113863" y="4458928"/>
              <a:ext cx="3077497" cy="1264513"/>
            </a:xfrm>
            <a:prstGeom prst="rect">
              <a:avLst/>
            </a:prstGeom>
            <a:noFill/>
            <a:ln w="19050" cap="flat" cmpd="sng" algn="ctr">
              <a:solidFill>
                <a:srgbClr val="FF0000"/>
              </a:solidFill>
              <a:prstDash val="solid"/>
              <a:round/>
              <a:headEnd type="none" w="med" len="med"/>
              <a:tailEnd type="none" w="med" len="med"/>
            </a:ln>
            <a:effectLst/>
          </p:spPr>
          <p:txBody>
            <a:bodyPr vert="horz" wrap="square" lIns="92075" tIns="46038" rIns="92075" bIns="46038" numCol="1" rtlCol="0" anchor="t" anchorCtr="0" compatLnSpc="1">
              <a:prstTxWarp prst="textNoShape">
                <a:avLst/>
              </a:prstTxWarp>
            </a:bodyPr>
            <a:lstStyle/>
            <a:p>
              <a:pPr marL="0" marR="0" lvl="0" indent="0" algn="l" defTabSz="914400" rtl="0" eaLnBrk="0" fontAlgn="base" latinLnBrk="0" hangingPunct="0">
                <a:lnSpc>
                  <a:spcPct val="90000"/>
                </a:lnSpc>
                <a:spcBef>
                  <a:spcPct val="30000"/>
                </a:spcBef>
                <a:spcAft>
                  <a:spcPct val="0"/>
                </a:spcAft>
                <a:buClr>
                  <a:srgbClr val="008000"/>
                </a:buClr>
                <a:buSzPct val="70000"/>
                <a:buFont typeface="Wingdings" pitchFamily="2" charset="2"/>
                <a:buNone/>
                <a:tabLst/>
                <a:defRPr/>
              </a:pPr>
              <a:endParaRPr kumimoji="0" lang="en-GB" sz="1500" b="1" i="0" u="none" strike="noStrike" kern="1200" cap="none" spc="0" normalizeH="0" baseline="0" noProof="0">
                <a:ln>
                  <a:noFill/>
                </a:ln>
                <a:solidFill>
                  <a:srgbClr val="000000"/>
                </a:solidFill>
                <a:effectLst/>
                <a:uLnTx/>
                <a:uFillTx/>
                <a:latin typeface="Arial" pitchFamily="34" charset="0"/>
                <a:ea typeface="+mn-ea"/>
                <a:cs typeface="+mn-cs"/>
              </a:endParaRPr>
            </a:p>
          </p:txBody>
        </p:sp>
      </p:grpSp>
    </p:spTree>
    <p:extLst>
      <p:ext uri="{BB962C8B-B14F-4D97-AF65-F5344CB8AC3E}">
        <p14:creationId xmlns:p14="http://schemas.microsoft.com/office/powerpoint/2010/main" val="1370444669"/>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4F812427-EF65-8F40-80E0-60FF12A93C0B}"/>
              </a:ext>
            </a:extLst>
          </p:cNvPr>
          <p:cNvSpPr>
            <a:spLocks noGrp="1"/>
          </p:cNvSpPr>
          <p:nvPr>
            <p:ph type="dt" sz="half" idx="10"/>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fld id="{A52BF309-6B9F-3741-9BDB-9CF9B53810AF}" type="datetime1">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l" defTabSz="914400" rtl="0" eaLnBrk="0" fontAlgn="base" latinLnBrk="0" hangingPunct="0">
                <a:lnSpc>
                  <a:spcPct val="100000"/>
                </a:lnSpc>
                <a:spcBef>
                  <a:spcPct val="0"/>
                </a:spcBef>
                <a:spcAft>
                  <a:spcPct val="0"/>
                </a:spcAft>
                <a:buClrTx/>
                <a:buSzTx/>
                <a:buFontTx/>
                <a:buNone/>
                <a:tabLst/>
                <a:defRPr/>
              </a:pPr>
              <a:t>6/13/25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3" name="Slide Number Placeholder 2">
            <a:extLst>
              <a:ext uri="{FF2B5EF4-FFF2-40B4-BE49-F238E27FC236}">
                <a16:creationId xmlns:a16="http://schemas.microsoft.com/office/drawing/2014/main" id="{CEA449F0-0276-3349-9ADC-5230D8BD6E8E}"/>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31</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4" name="Rectangle 2">
            <a:extLst>
              <a:ext uri="{FF2B5EF4-FFF2-40B4-BE49-F238E27FC236}">
                <a16:creationId xmlns:a16="http://schemas.microsoft.com/office/drawing/2014/main" id="{012FB2A2-B6AE-9349-B185-D9EDFB58D4CF}"/>
              </a:ext>
            </a:extLst>
          </p:cNvPr>
          <p:cNvSpPr txBox="1">
            <a:spLocks noChangeArrowheads="1"/>
          </p:cNvSpPr>
          <p:nvPr/>
        </p:nvSpPr>
        <p:spPr>
          <a:xfrm>
            <a:off x="2460" y="2488601"/>
            <a:ext cx="12192000" cy="457200"/>
          </a:xfrm>
          <a:prstGeom prst="rect">
            <a:avLst/>
          </a:prstGeom>
          <a:effectLst/>
        </p:spPr>
        <p:txBody>
          <a:bodyPr/>
          <a:lstStyle>
            <a:lvl1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mj-lt"/>
                <a:ea typeface="+mj-ea"/>
                <a:cs typeface="+mj-cs"/>
              </a:defRPr>
            </a:lvl1pPr>
            <a:lvl2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2pPr>
            <a:lvl3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3pPr>
            <a:lvl4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4pPr>
            <a:lvl5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5pPr>
            <a:lvl6pPr marL="4572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6pPr>
            <a:lvl7pPr marL="9144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7pPr>
            <a:lvl8pPr marL="13716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8pPr>
            <a:lvl9pPr marL="18288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9pPr>
          </a:lstStyle>
          <a:p>
            <a:pPr marL="0" marR="0" lvl="0" indent="0" algn="ctr" defTabSz="914400" rtl="0" eaLnBrk="0" fontAlgn="base" latinLnBrk="0" hangingPunct="0">
              <a:lnSpc>
                <a:spcPct val="90000"/>
              </a:lnSpc>
              <a:spcBef>
                <a:spcPct val="0"/>
              </a:spcBef>
              <a:spcAft>
                <a:spcPct val="0"/>
              </a:spcAft>
              <a:buClrTx/>
              <a:buSzTx/>
              <a:buFontTx/>
              <a:buNone/>
              <a:tabLst/>
              <a:defRPr/>
            </a:pPr>
            <a:r>
              <a:rPr kumimoji="0" lang="en-US" altLang="en-US" sz="3200" b="1" i="0" u="none" strike="noStrike" kern="0" cap="none" spc="0" normalizeH="0" baseline="0" noProof="0" dirty="0">
                <a:ln>
                  <a:noFill/>
                </a:ln>
                <a:solidFill>
                  <a:srgbClr val="FF0000"/>
                </a:solidFill>
                <a:effectLst>
                  <a:outerShdw blurRad="38100" dist="38100" dir="2700000" algn="tl">
                    <a:srgbClr val="C0C0C0"/>
                  </a:outerShdw>
                </a:effectLst>
                <a:uLnTx/>
                <a:uFillTx/>
                <a:latin typeface="Arial"/>
                <a:ea typeface="+mj-ea"/>
                <a:cs typeface="+mj-cs"/>
              </a:rPr>
              <a:t>Effects of finite Pixel Size</a:t>
            </a:r>
          </a:p>
        </p:txBody>
      </p:sp>
      <p:sp>
        <p:nvSpPr>
          <p:cNvPr id="5" name="Rectangle 4">
            <a:extLst>
              <a:ext uri="{FF2B5EF4-FFF2-40B4-BE49-F238E27FC236}">
                <a16:creationId xmlns:a16="http://schemas.microsoft.com/office/drawing/2014/main" id="{DED25FF5-0AF6-9A41-84F6-9BCE1E826E3E}"/>
              </a:ext>
            </a:extLst>
          </p:cNvPr>
          <p:cNvSpPr/>
          <p:nvPr/>
        </p:nvSpPr>
        <p:spPr>
          <a:xfrm>
            <a:off x="2249010" y="3782181"/>
            <a:ext cx="7489794" cy="646331"/>
          </a:xfrm>
          <a:prstGeom prst="rect">
            <a:avLst/>
          </a:prstGeom>
        </p:spPr>
        <p:txBody>
          <a:bodyPr wrap="squar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en-US" sz="1800" b="0" i="0" u="none" strike="noStrike" kern="1200" cap="none" spc="0" normalizeH="0" baseline="0" noProof="0" dirty="0">
                <a:ln>
                  <a:noFill/>
                </a:ln>
                <a:solidFill>
                  <a:srgbClr val="002060"/>
                </a:solidFill>
                <a:effectLst/>
                <a:uLnTx/>
                <a:uFillTx/>
                <a:latin typeface="Arial" charset="0"/>
                <a:ea typeface="+mn-ea"/>
                <a:cs typeface="+mn-cs"/>
              </a:rPr>
              <a:t>Up to now we discussed the situation of a very large pad of size w&gt;&gt;d i.e. and ‘infinitely extended parallel plate geometry’. </a:t>
            </a:r>
          </a:p>
        </p:txBody>
      </p:sp>
    </p:spTree>
    <p:extLst>
      <p:ext uri="{BB962C8B-B14F-4D97-AF65-F5344CB8AC3E}">
        <p14:creationId xmlns:p14="http://schemas.microsoft.com/office/powerpoint/2010/main" val="1227014364"/>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 name="Rectangle 25">
            <a:extLst>
              <a:ext uri="{FF2B5EF4-FFF2-40B4-BE49-F238E27FC236}">
                <a16:creationId xmlns:a16="http://schemas.microsoft.com/office/drawing/2014/main" id="{C803BBE1-CDB2-0F44-8682-9EF56575EB6B}"/>
              </a:ext>
            </a:extLst>
          </p:cNvPr>
          <p:cNvSpPr/>
          <p:nvPr/>
        </p:nvSpPr>
        <p:spPr>
          <a:xfrm>
            <a:off x="242223" y="533192"/>
            <a:ext cx="4885037" cy="5863144"/>
          </a:xfrm>
          <a:prstGeom prst="rect">
            <a:avLst/>
          </a:prstGeom>
        </p:spPr>
        <p:txBody>
          <a:bodyPr wrap="squar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A uniform charge distribution</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Charge moving towards the strip:</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rPr>
              <a:t>Charge moving away from the strip:</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Total induced current on the strip</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For very wide strips (parallel plate geometry) the induced charge from the movement of </a:t>
            </a:r>
            <a:r>
              <a:rPr kumimoji="0" lang="en-US" altLang="en-US" sz="1500" b="0" i="0" u="none" strike="noStrike" kern="1200" cap="none" spc="0" normalizeH="0" baseline="0" noProof="0" dirty="0">
                <a:ln>
                  <a:noFill/>
                </a:ln>
                <a:solidFill>
                  <a:srgbClr val="FF0000"/>
                </a:solidFill>
                <a:effectLst/>
                <a:uLnTx/>
                <a:uFillTx/>
                <a:latin typeface="Arial" charset="0"/>
                <a:ea typeface="+mn-ea"/>
                <a:cs typeface="+mn-cs"/>
              </a:rPr>
              <a:t>+</a:t>
            </a:r>
            <a:r>
              <a:rPr kumimoji="0" lang="en-US" altLang="en-US" sz="1500" b="0" i="0" u="none" strike="noStrike" kern="1200" cap="none" spc="0" normalizeH="0" baseline="0" noProof="0" dirty="0" err="1">
                <a:ln>
                  <a:noFill/>
                </a:ln>
                <a:solidFill>
                  <a:srgbClr val="FF0000"/>
                </a:solidFill>
                <a:effectLst/>
                <a:uLnTx/>
                <a:uFillTx/>
                <a:latin typeface="Arial" charset="0"/>
                <a:ea typeface="+mn-ea"/>
                <a:cs typeface="+mn-cs"/>
              </a:rPr>
              <a:t>λ</a:t>
            </a:r>
            <a:r>
              <a:rPr kumimoji="0" lang="en-US" altLang="en-US" sz="1500" b="0" i="0" u="none" strike="noStrike" kern="1200" cap="none" spc="0" normalizeH="0" baseline="0" noProof="0" dirty="0">
                <a:ln>
                  <a:noFill/>
                </a:ln>
                <a:solidFill>
                  <a:srgbClr val="FF0000"/>
                </a:solidFill>
                <a:effectLst/>
                <a:uLnTx/>
                <a:uFillTx/>
                <a:latin typeface="Arial" charset="0"/>
                <a:ea typeface="+mn-ea"/>
                <a:cs typeface="+mn-cs"/>
              </a:rPr>
              <a:t> </a:t>
            </a:r>
            <a:r>
              <a:rPr kumimoji="0" lang="en-US" altLang="en-US" sz="1500" b="0" i="0" u="none" strike="noStrike" kern="1200" cap="none" spc="0" normalizeH="0" baseline="0" noProof="0" dirty="0">
                <a:ln>
                  <a:noFill/>
                </a:ln>
                <a:solidFill>
                  <a:srgbClr val="002060"/>
                </a:solidFill>
                <a:effectLst/>
                <a:uLnTx/>
                <a:uFillTx/>
                <a:latin typeface="Arial" charset="0"/>
                <a:ea typeface="+mn-ea"/>
                <a:cs typeface="+mn-cs"/>
              </a:rPr>
              <a:t>and</a:t>
            </a:r>
            <a:r>
              <a:rPr kumimoji="0" lang="en-US" altLang="en-US" sz="1500" b="0" i="0" u="none" strike="noStrike" kern="1200" cap="none" spc="0" normalizeH="0" baseline="0" noProof="0" dirty="0">
                <a:ln>
                  <a:noFill/>
                </a:ln>
                <a:solidFill>
                  <a:srgbClr val="FF0000"/>
                </a:solidFill>
                <a:effectLst/>
                <a:uLnTx/>
                <a:uFillTx/>
                <a:latin typeface="Arial" charset="0"/>
                <a:ea typeface="+mn-ea"/>
                <a:cs typeface="+mn-cs"/>
              </a:rPr>
              <a:t> </a:t>
            </a:r>
            <a:r>
              <a:rPr kumimoji="0" lang="en-US" altLang="en-US" sz="1500" b="0" i="0" u="none" strike="noStrike" kern="1200" cap="none" spc="0" normalizeH="0" baseline="0" noProof="0" dirty="0">
                <a:ln>
                  <a:noFill/>
                </a:ln>
                <a:solidFill>
                  <a:srgbClr val="0033CC"/>
                </a:solidFill>
                <a:effectLst/>
                <a:uLnTx/>
                <a:uFillTx/>
                <a:latin typeface="Arial" charset="0"/>
                <a:ea typeface="+mn-ea"/>
                <a:cs typeface="+mn-cs"/>
              </a:rPr>
              <a:t>–</a:t>
            </a:r>
            <a:r>
              <a:rPr kumimoji="0" lang="en-US" altLang="en-US" sz="1500" b="0" i="0" u="none" strike="noStrike" kern="1200" cap="none" spc="0" normalizeH="0" baseline="0" noProof="0" dirty="0" err="1">
                <a:ln>
                  <a:noFill/>
                </a:ln>
                <a:solidFill>
                  <a:srgbClr val="0033CC"/>
                </a:solidFill>
                <a:effectLst/>
                <a:uLnTx/>
                <a:uFillTx/>
                <a:latin typeface="Arial" charset="0"/>
                <a:ea typeface="+mn-ea"/>
                <a:cs typeface="+mn-cs"/>
              </a:rPr>
              <a:t>λ</a:t>
            </a:r>
            <a:r>
              <a:rPr kumimoji="0" lang="en-US" altLang="en-US" sz="1500" b="0" i="0" u="none" strike="noStrike" kern="1200" cap="none" spc="0" normalizeH="0" baseline="0" noProof="0" dirty="0">
                <a:ln>
                  <a:noFill/>
                </a:ln>
                <a:solidFill>
                  <a:srgbClr val="0033CC"/>
                </a:solidFill>
                <a:effectLst/>
                <a:uLnTx/>
                <a:uFillTx/>
                <a:latin typeface="Arial" charset="0"/>
                <a:ea typeface="+mn-ea"/>
                <a:cs typeface="+mn-cs"/>
              </a:rPr>
              <a:t> </a:t>
            </a:r>
            <a:r>
              <a:rPr kumimoji="0" lang="en-US" altLang="en-US" sz="1500" b="0" i="0" u="none" strike="noStrike" kern="1200" cap="none" spc="0" normalizeH="0" baseline="0" noProof="0" dirty="0">
                <a:ln>
                  <a:noFill/>
                </a:ln>
                <a:solidFill>
                  <a:srgbClr val="002060"/>
                </a:solidFill>
                <a:effectLst/>
                <a:uLnTx/>
                <a:uFillTx/>
                <a:latin typeface="Arial" charset="0"/>
                <a:ea typeface="+mn-ea"/>
                <a:cs typeface="+mn-cs"/>
              </a:rPr>
              <a:t>is the same and equal to </a:t>
            </a:r>
            <a:r>
              <a:rPr kumimoji="0" lang="en-US" altLang="en-US" sz="1500" b="0" i="0" u="none" strike="noStrike" kern="1200" cap="none" spc="0" normalizeH="0" baseline="0" noProof="0" dirty="0" err="1">
                <a:ln>
                  <a:noFill/>
                </a:ln>
                <a:solidFill>
                  <a:srgbClr val="002060"/>
                </a:solidFill>
                <a:effectLst/>
                <a:uLnTx/>
                <a:uFillTx/>
                <a:latin typeface="Arial" charset="0"/>
                <a:ea typeface="+mn-ea"/>
                <a:cs typeface="+mn-cs"/>
              </a:rPr>
              <a:t>λd</a:t>
            </a:r>
            <a:r>
              <a:rPr kumimoji="0" lang="en-US" altLang="en-US" sz="1500" b="0" i="0" u="none" strike="noStrike" kern="1200" cap="none" spc="0" normalizeH="0" baseline="0" noProof="0" dirty="0">
                <a:ln>
                  <a:noFill/>
                </a:ln>
                <a:solidFill>
                  <a:srgbClr val="002060"/>
                </a:solidFill>
                <a:effectLst/>
                <a:uLnTx/>
                <a:uFillTx/>
                <a:latin typeface="Arial" charset="0"/>
                <a:ea typeface="+mn-ea"/>
                <a:cs typeface="+mn-cs"/>
              </a:rPr>
              <a:t>/2.</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altLang="en-US"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en-US" sz="1500" b="0" i="0" u="none" strike="noStrike" kern="1200" cap="none" spc="0" normalizeH="0" baseline="0" noProof="0" dirty="0">
                <a:ln>
                  <a:noFill/>
                </a:ln>
                <a:solidFill>
                  <a:srgbClr val="009D00">
                    <a:lumMod val="50000"/>
                  </a:srgbClr>
                </a:solidFill>
                <a:effectLst/>
                <a:uLnTx/>
                <a:uFillTx/>
                <a:latin typeface="Arial" charset="0"/>
                <a:ea typeface="+mn-ea"/>
                <a:cs typeface="+mn-cs"/>
              </a:rPr>
              <a:t>For small strips, the fraction of the signal due to the charges moving towards the strip increases.  </a:t>
            </a:r>
          </a:p>
        </p:txBody>
      </p:sp>
      <p:sp>
        <p:nvSpPr>
          <p:cNvPr id="3" name="Slide Number Placeholder 2">
            <a:extLst>
              <a:ext uri="{FF2B5EF4-FFF2-40B4-BE49-F238E27FC236}">
                <a16:creationId xmlns:a16="http://schemas.microsoft.com/office/drawing/2014/main" id="{6F205FB1-A4DD-5D4D-B8F8-C934F9FE246C}"/>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32</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5" name="Rectangle 19">
            <a:extLst>
              <a:ext uri="{FF2B5EF4-FFF2-40B4-BE49-F238E27FC236}">
                <a16:creationId xmlns:a16="http://schemas.microsoft.com/office/drawing/2014/main" id="{123683E9-4092-3349-8B41-819F3F074F0D}"/>
              </a:ext>
            </a:extLst>
          </p:cNvPr>
          <p:cNvSpPr>
            <a:spLocks noChangeArrowheads="1"/>
          </p:cNvSpPr>
          <p:nvPr/>
        </p:nvSpPr>
        <p:spPr bwMode="auto">
          <a:xfrm>
            <a:off x="0" y="10886"/>
            <a:ext cx="121920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defRPr/>
            </a:pPr>
            <a:r>
              <a:rPr kumimoji="0" lang="en-US" altLang="en-US" sz="2800" b="1" i="0" u="none" strike="noStrike" kern="1200" cap="none" spc="0" normalizeH="0" baseline="0" noProof="0" dirty="0">
                <a:ln>
                  <a:noFill/>
                </a:ln>
                <a:solidFill>
                  <a:srgbClr val="FF0000"/>
                </a:solidFill>
                <a:effectLst/>
                <a:uLnTx/>
                <a:uFillTx/>
                <a:latin typeface="Arial" panose="020B0604020202020204" pitchFamily="34" charset="0"/>
                <a:ea typeface="+mn-ea"/>
                <a:cs typeface="+mn-cs"/>
              </a:rPr>
              <a:t>Weighting field of a strip in a parallel plate geometry</a:t>
            </a:r>
          </a:p>
        </p:txBody>
      </p:sp>
      <p:pic>
        <p:nvPicPr>
          <p:cNvPr id="10" name="Picture 9">
            <a:extLst>
              <a:ext uri="{FF2B5EF4-FFF2-40B4-BE49-F238E27FC236}">
                <a16:creationId xmlns:a16="http://schemas.microsoft.com/office/drawing/2014/main" id="{69964FFA-2C40-3A4A-A830-32737E0145B5}"/>
              </a:ext>
            </a:extLst>
          </p:cNvPr>
          <p:cNvPicPr>
            <a:picLocks noChangeAspect="1"/>
          </p:cNvPicPr>
          <p:nvPr/>
        </p:nvPicPr>
        <p:blipFill>
          <a:blip r:embed="rId2"/>
          <a:stretch>
            <a:fillRect/>
          </a:stretch>
        </p:blipFill>
        <p:spPr>
          <a:xfrm>
            <a:off x="5558481" y="506797"/>
            <a:ext cx="5181600" cy="1639673"/>
          </a:xfrm>
          <a:prstGeom prst="rect">
            <a:avLst/>
          </a:prstGeom>
        </p:spPr>
      </p:pic>
      <p:cxnSp>
        <p:nvCxnSpPr>
          <p:cNvPr id="29" name="Straight Connector 28">
            <a:extLst>
              <a:ext uri="{FF2B5EF4-FFF2-40B4-BE49-F238E27FC236}">
                <a16:creationId xmlns:a16="http://schemas.microsoft.com/office/drawing/2014/main" id="{BACD88FD-9E0E-D745-99F2-2FE432252DA1}"/>
              </a:ext>
            </a:extLst>
          </p:cNvPr>
          <p:cNvCxnSpPr>
            <a:cxnSpLocks noChangeShapeType="1"/>
          </p:cNvCxnSpPr>
          <p:nvPr/>
        </p:nvCxnSpPr>
        <p:spPr bwMode="auto">
          <a:xfrm>
            <a:off x="7637653" y="2027392"/>
            <a:ext cx="1066800" cy="0"/>
          </a:xfrm>
          <a:prstGeom prst="line">
            <a:avLst/>
          </a:prstGeom>
          <a:noFill/>
          <a:ln w="60325">
            <a:solidFill>
              <a:srgbClr val="002060"/>
            </a:solidFill>
            <a:round/>
            <a:headEnd/>
            <a:tailEnd/>
          </a:ln>
          <a:effectLst>
            <a:outerShdw blurRad="63500" dist="23000" dir="5400000" rotWithShape="0">
              <a:srgbClr val="000000">
                <a:alpha val="34999"/>
              </a:srgbClr>
            </a:outerShdw>
          </a:effectLst>
          <a:extLst>
            <a:ext uri="{909E8E84-426E-40dd-AFC4-6F175D3DCCD1}">
              <a14:hiddenFill xmlns="" xmlns:a14="http://schemas.microsoft.com/office/drawing/2010/main">
                <a:noFill/>
              </a14:hiddenFill>
            </a:ext>
          </a:extLst>
        </p:spPr>
      </p:cxnSp>
      <p:cxnSp>
        <p:nvCxnSpPr>
          <p:cNvPr id="41" name="Straight Connector 40">
            <a:extLst>
              <a:ext uri="{FF2B5EF4-FFF2-40B4-BE49-F238E27FC236}">
                <a16:creationId xmlns:a16="http://schemas.microsoft.com/office/drawing/2014/main" id="{8DC366BD-5E63-6846-B313-52DF436516B9}"/>
              </a:ext>
            </a:extLst>
          </p:cNvPr>
          <p:cNvCxnSpPr>
            <a:cxnSpLocks noChangeShapeType="1"/>
          </p:cNvCxnSpPr>
          <p:nvPr/>
        </p:nvCxnSpPr>
        <p:spPr bwMode="auto">
          <a:xfrm>
            <a:off x="8780653" y="2027392"/>
            <a:ext cx="1066800" cy="0"/>
          </a:xfrm>
          <a:prstGeom prst="line">
            <a:avLst/>
          </a:prstGeom>
          <a:noFill/>
          <a:ln w="60325">
            <a:solidFill>
              <a:srgbClr val="002060"/>
            </a:solidFill>
            <a:round/>
            <a:headEnd/>
            <a:tailEnd/>
          </a:ln>
          <a:effectLst>
            <a:outerShdw blurRad="63500" dist="23000" dir="5400000" rotWithShape="0">
              <a:srgbClr val="000000">
                <a:alpha val="34999"/>
              </a:srgbClr>
            </a:outerShdw>
          </a:effectLst>
          <a:extLst>
            <a:ext uri="{909E8E84-426E-40dd-AFC4-6F175D3DCCD1}">
              <a14:hiddenFill xmlns="" xmlns:a14="http://schemas.microsoft.com/office/drawing/2010/main">
                <a:noFill/>
              </a14:hiddenFill>
            </a:ext>
          </a:extLst>
        </p:spPr>
      </p:cxnSp>
      <p:sp>
        <p:nvSpPr>
          <p:cNvPr id="42" name="TextBox 41">
            <a:extLst>
              <a:ext uri="{FF2B5EF4-FFF2-40B4-BE49-F238E27FC236}">
                <a16:creationId xmlns:a16="http://schemas.microsoft.com/office/drawing/2014/main" id="{773BDA2C-8B93-5E4D-A382-24C862BC468B}"/>
              </a:ext>
            </a:extLst>
          </p:cNvPr>
          <p:cNvSpPr txBox="1"/>
          <p:nvPr/>
        </p:nvSpPr>
        <p:spPr>
          <a:xfrm>
            <a:off x="5226028" y="2646112"/>
            <a:ext cx="914400" cy="3554819"/>
          </a:xfrm>
          <a:prstGeom prst="rect">
            <a:avLst/>
          </a:prstGeom>
          <a:noFill/>
        </p:spPr>
        <p:txBody>
          <a:bodyPr wrap="squar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w&gt;&gt;d</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w=d</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w=d/2</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p:txBody>
      </p:sp>
      <p:sp>
        <p:nvSpPr>
          <p:cNvPr id="37" name="Line 4">
            <a:extLst>
              <a:ext uri="{FF2B5EF4-FFF2-40B4-BE49-F238E27FC236}">
                <a16:creationId xmlns:a16="http://schemas.microsoft.com/office/drawing/2014/main" id="{ED17E0F8-77D5-F44A-BE10-2480528B20FE}"/>
              </a:ext>
            </a:extLst>
          </p:cNvPr>
          <p:cNvSpPr>
            <a:spLocks noChangeShapeType="1"/>
          </p:cNvSpPr>
          <p:nvPr/>
        </p:nvSpPr>
        <p:spPr bwMode="auto">
          <a:xfrm>
            <a:off x="7326684" y="1300003"/>
            <a:ext cx="74789" cy="76200"/>
          </a:xfrm>
          <a:prstGeom prst="line">
            <a:avLst/>
          </a:prstGeom>
          <a:noFill/>
          <a:ln>
            <a:noFill/>
          </a:ln>
          <a:extLst>
            <a:ext uri="{909E8E84-426E-40DD-AFC4-6F175D3DCCD1}">
              <a14:hiddenFill xmlns:a14="http://schemas.microsoft.com/office/drawing/2010/main">
                <a:noFill/>
              </a14:hiddenFill>
            </a:ext>
            <a:ext uri="{91240B29-F687-4F45-9708-019B960494DF}">
              <a14:hiddenLine xmlns:a14="http://schemas.microsoft.com/office/drawing/2010/main" w="9525">
                <a:solidFill>
                  <a:srgbClr val="000000"/>
                </a:solidFill>
                <a:round/>
                <a:headEnd/>
                <a:tailEnd/>
              </a14:hiddenLine>
            </a:ext>
          </a:extLst>
        </p:spPr>
        <p:txBody>
          <a:bodyPr lIns="92075" tIns="46038" rIns="92075" bIns="46038"/>
          <a:lstStyle/>
          <a:p>
            <a:pPr marL="0" marR="0" lvl="0" indent="0" algn="l" defTabSz="914400" rtl="0" eaLnBrk="1" fontAlgn="base" latinLnBrk="0" hangingPunct="1">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prstClr val="black"/>
              </a:solidFill>
              <a:effectLst/>
              <a:uLnTx/>
              <a:uFillTx/>
              <a:latin typeface="Arial" charset="0"/>
              <a:ea typeface="+mn-ea"/>
              <a:cs typeface="+mn-cs"/>
            </a:endParaRPr>
          </a:p>
        </p:txBody>
      </p:sp>
      <p:sp>
        <p:nvSpPr>
          <p:cNvPr id="48" name="Oval 47">
            <a:extLst>
              <a:ext uri="{FF2B5EF4-FFF2-40B4-BE49-F238E27FC236}">
                <a16:creationId xmlns:a16="http://schemas.microsoft.com/office/drawing/2014/main" id="{EA5533FC-FCA6-E14F-BCB1-5047D1E7F42A}"/>
              </a:ext>
            </a:extLst>
          </p:cNvPr>
          <p:cNvSpPr/>
          <p:nvPr/>
        </p:nvSpPr>
        <p:spPr>
          <a:xfrm>
            <a:off x="8114205" y="1379750"/>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49" name="Oval 48">
            <a:extLst>
              <a:ext uri="{FF2B5EF4-FFF2-40B4-BE49-F238E27FC236}">
                <a16:creationId xmlns:a16="http://schemas.microsoft.com/office/drawing/2014/main" id="{662BCA3D-0824-B84C-8603-AFFFDEB7E8E5}"/>
              </a:ext>
            </a:extLst>
          </p:cNvPr>
          <p:cNvSpPr/>
          <p:nvPr/>
        </p:nvSpPr>
        <p:spPr>
          <a:xfrm>
            <a:off x="8114197" y="1451758"/>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50" name="Oval 49">
            <a:extLst>
              <a:ext uri="{FF2B5EF4-FFF2-40B4-BE49-F238E27FC236}">
                <a16:creationId xmlns:a16="http://schemas.microsoft.com/office/drawing/2014/main" id="{30D4790C-60C9-C842-A0E1-63339B9F1FFA}"/>
              </a:ext>
            </a:extLst>
          </p:cNvPr>
          <p:cNvSpPr/>
          <p:nvPr/>
        </p:nvSpPr>
        <p:spPr>
          <a:xfrm>
            <a:off x="8114197" y="1523766"/>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51" name="Oval 50">
            <a:extLst>
              <a:ext uri="{FF2B5EF4-FFF2-40B4-BE49-F238E27FC236}">
                <a16:creationId xmlns:a16="http://schemas.microsoft.com/office/drawing/2014/main" id="{E6E7B6DD-D3A0-7340-A15C-A9A7A2D7CC7B}"/>
              </a:ext>
            </a:extLst>
          </p:cNvPr>
          <p:cNvSpPr/>
          <p:nvPr/>
        </p:nvSpPr>
        <p:spPr>
          <a:xfrm>
            <a:off x="8114197" y="1595774"/>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52" name="Oval 51">
            <a:extLst>
              <a:ext uri="{FF2B5EF4-FFF2-40B4-BE49-F238E27FC236}">
                <a16:creationId xmlns:a16="http://schemas.microsoft.com/office/drawing/2014/main" id="{FD618F06-39DE-CC4D-B66C-81B58E814100}"/>
              </a:ext>
            </a:extLst>
          </p:cNvPr>
          <p:cNvSpPr/>
          <p:nvPr/>
        </p:nvSpPr>
        <p:spPr>
          <a:xfrm>
            <a:off x="8114197" y="1667782"/>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53" name="Oval 52">
            <a:extLst>
              <a:ext uri="{FF2B5EF4-FFF2-40B4-BE49-F238E27FC236}">
                <a16:creationId xmlns:a16="http://schemas.microsoft.com/office/drawing/2014/main" id="{80F51222-2B3C-2E43-A5EA-998327398F79}"/>
              </a:ext>
            </a:extLst>
          </p:cNvPr>
          <p:cNvSpPr/>
          <p:nvPr/>
        </p:nvSpPr>
        <p:spPr>
          <a:xfrm>
            <a:off x="8114197" y="1739790"/>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54" name="Oval 53">
            <a:extLst>
              <a:ext uri="{FF2B5EF4-FFF2-40B4-BE49-F238E27FC236}">
                <a16:creationId xmlns:a16="http://schemas.microsoft.com/office/drawing/2014/main" id="{BE5FE092-A9D2-C443-95ED-3A6A45837D0E}"/>
              </a:ext>
            </a:extLst>
          </p:cNvPr>
          <p:cNvSpPr/>
          <p:nvPr/>
        </p:nvSpPr>
        <p:spPr>
          <a:xfrm>
            <a:off x="8114197" y="1811798"/>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55" name="Oval 54">
            <a:extLst>
              <a:ext uri="{FF2B5EF4-FFF2-40B4-BE49-F238E27FC236}">
                <a16:creationId xmlns:a16="http://schemas.microsoft.com/office/drawing/2014/main" id="{2B993C78-2AC6-1C48-8922-26BD90314A4C}"/>
              </a:ext>
            </a:extLst>
          </p:cNvPr>
          <p:cNvSpPr/>
          <p:nvPr/>
        </p:nvSpPr>
        <p:spPr>
          <a:xfrm>
            <a:off x="8114197" y="1883806"/>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56" name="Oval 55">
            <a:extLst>
              <a:ext uri="{FF2B5EF4-FFF2-40B4-BE49-F238E27FC236}">
                <a16:creationId xmlns:a16="http://schemas.microsoft.com/office/drawing/2014/main" id="{89B13491-4A40-D349-AE48-A5115D9EFA1D}"/>
              </a:ext>
            </a:extLst>
          </p:cNvPr>
          <p:cNvSpPr/>
          <p:nvPr/>
        </p:nvSpPr>
        <p:spPr>
          <a:xfrm>
            <a:off x="8186205" y="1379750"/>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57" name="Oval 56">
            <a:extLst>
              <a:ext uri="{FF2B5EF4-FFF2-40B4-BE49-F238E27FC236}">
                <a16:creationId xmlns:a16="http://schemas.microsoft.com/office/drawing/2014/main" id="{908D5AB2-4C3D-074B-83BE-40081D0C67D5}"/>
              </a:ext>
            </a:extLst>
          </p:cNvPr>
          <p:cNvSpPr/>
          <p:nvPr/>
        </p:nvSpPr>
        <p:spPr>
          <a:xfrm>
            <a:off x="8186205" y="1451758"/>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58" name="Oval 57">
            <a:extLst>
              <a:ext uri="{FF2B5EF4-FFF2-40B4-BE49-F238E27FC236}">
                <a16:creationId xmlns:a16="http://schemas.microsoft.com/office/drawing/2014/main" id="{9E879BB2-7DCD-7442-BFE9-6E2A20B7ECED}"/>
              </a:ext>
            </a:extLst>
          </p:cNvPr>
          <p:cNvSpPr/>
          <p:nvPr/>
        </p:nvSpPr>
        <p:spPr>
          <a:xfrm>
            <a:off x="8186205" y="1523766"/>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59" name="Oval 58">
            <a:extLst>
              <a:ext uri="{FF2B5EF4-FFF2-40B4-BE49-F238E27FC236}">
                <a16:creationId xmlns:a16="http://schemas.microsoft.com/office/drawing/2014/main" id="{AA106BA2-D1F2-6B44-9C2A-CD11D36F6478}"/>
              </a:ext>
            </a:extLst>
          </p:cNvPr>
          <p:cNvSpPr/>
          <p:nvPr/>
        </p:nvSpPr>
        <p:spPr>
          <a:xfrm>
            <a:off x="8186205" y="1595774"/>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60" name="Oval 59">
            <a:extLst>
              <a:ext uri="{FF2B5EF4-FFF2-40B4-BE49-F238E27FC236}">
                <a16:creationId xmlns:a16="http://schemas.microsoft.com/office/drawing/2014/main" id="{F625776F-1459-9545-89C6-7821ACBFF339}"/>
              </a:ext>
            </a:extLst>
          </p:cNvPr>
          <p:cNvSpPr/>
          <p:nvPr/>
        </p:nvSpPr>
        <p:spPr>
          <a:xfrm>
            <a:off x="8186205" y="1667782"/>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61" name="Oval 60">
            <a:extLst>
              <a:ext uri="{FF2B5EF4-FFF2-40B4-BE49-F238E27FC236}">
                <a16:creationId xmlns:a16="http://schemas.microsoft.com/office/drawing/2014/main" id="{8177B5FA-9E44-A14E-8826-8D8ED83F2744}"/>
              </a:ext>
            </a:extLst>
          </p:cNvPr>
          <p:cNvSpPr/>
          <p:nvPr/>
        </p:nvSpPr>
        <p:spPr>
          <a:xfrm>
            <a:off x="8186205" y="1739790"/>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62" name="Oval 61">
            <a:extLst>
              <a:ext uri="{FF2B5EF4-FFF2-40B4-BE49-F238E27FC236}">
                <a16:creationId xmlns:a16="http://schemas.microsoft.com/office/drawing/2014/main" id="{E0AD9C15-67CC-4F42-9EA9-C84CB43A5A55}"/>
              </a:ext>
            </a:extLst>
          </p:cNvPr>
          <p:cNvSpPr/>
          <p:nvPr/>
        </p:nvSpPr>
        <p:spPr>
          <a:xfrm>
            <a:off x="8186205" y="1811798"/>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63" name="Oval 62">
            <a:extLst>
              <a:ext uri="{FF2B5EF4-FFF2-40B4-BE49-F238E27FC236}">
                <a16:creationId xmlns:a16="http://schemas.microsoft.com/office/drawing/2014/main" id="{6EE3A4B6-7421-C14C-9F0A-EE515B4241C2}"/>
              </a:ext>
            </a:extLst>
          </p:cNvPr>
          <p:cNvSpPr/>
          <p:nvPr/>
        </p:nvSpPr>
        <p:spPr>
          <a:xfrm>
            <a:off x="8186205" y="1883806"/>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64" name="Oval 63">
            <a:extLst>
              <a:ext uri="{FF2B5EF4-FFF2-40B4-BE49-F238E27FC236}">
                <a16:creationId xmlns:a16="http://schemas.microsoft.com/office/drawing/2014/main" id="{984D5CE1-510B-1A48-A319-77D7C4D9AB80}"/>
              </a:ext>
            </a:extLst>
          </p:cNvPr>
          <p:cNvSpPr/>
          <p:nvPr/>
        </p:nvSpPr>
        <p:spPr>
          <a:xfrm>
            <a:off x="8186205" y="1307742"/>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65" name="Oval 64">
            <a:extLst>
              <a:ext uri="{FF2B5EF4-FFF2-40B4-BE49-F238E27FC236}">
                <a16:creationId xmlns:a16="http://schemas.microsoft.com/office/drawing/2014/main" id="{F8460D23-9AC6-0E41-B4F9-6B2A5B461F91}"/>
              </a:ext>
            </a:extLst>
          </p:cNvPr>
          <p:cNvSpPr/>
          <p:nvPr/>
        </p:nvSpPr>
        <p:spPr>
          <a:xfrm>
            <a:off x="8114197" y="1307742"/>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66" name="Oval 65">
            <a:extLst>
              <a:ext uri="{FF2B5EF4-FFF2-40B4-BE49-F238E27FC236}">
                <a16:creationId xmlns:a16="http://schemas.microsoft.com/office/drawing/2014/main" id="{39CB2C05-6254-DD45-B9C4-981B738AE345}"/>
              </a:ext>
            </a:extLst>
          </p:cNvPr>
          <p:cNvSpPr/>
          <p:nvPr/>
        </p:nvSpPr>
        <p:spPr>
          <a:xfrm>
            <a:off x="8114205" y="1016506"/>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67" name="Oval 66">
            <a:extLst>
              <a:ext uri="{FF2B5EF4-FFF2-40B4-BE49-F238E27FC236}">
                <a16:creationId xmlns:a16="http://schemas.microsoft.com/office/drawing/2014/main" id="{23208728-3BF8-8A41-B135-916872D28F4C}"/>
              </a:ext>
            </a:extLst>
          </p:cNvPr>
          <p:cNvSpPr/>
          <p:nvPr/>
        </p:nvSpPr>
        <p:spPr>
          <a:xfrm>
            <a:off x="8114197" y="1088514"/>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68" name="Oval 67">
            <a:extLst>
              <a:ext uri="{FF2B5EF4-FFF2-40B4-BE49-F238E27FC236}">
                <a16:creationId xmlns:a16="http://schemas.microsoft.com/office/drawing/2014/main" id="{8AF9FD77-067F-5A41-BF08-16F2D3533136}"/>
              </a:ext>
            </a:extLst>
          </p:cNvPr>
          <p:cNvSpPr/>
          <p:nvPr/>
        </p:nvSpPr>
        <p:spPr>
          <a:xfrm>
            <a:off x="8114197" y="1160522"/>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69" name="Oval 68">
            <a:extLst>
              <a:ext uri="{FF2B5EF4-FFF2-40B4-BE49-F238E27FC236}">
                <a16:creationId xmlns:a16="http://schemas.microsoft.com/office/drawing/2014/main" id="{1E36DFB8-A4F6-074A-9D65-DDC181500555}"/>
              </a:ext>
            </a:extLst>
          </p:cNvPr>
          <p:cNvSpPr/>
          <p:nvPr/>
        </p:nvSpPr>
        <p:spPr>
          <a:xfrm>
            <a:off x="8114197" y="1232530"/>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70" name="Oval 69">
            <a:extLst>
              <a:ext uri="{FF2B5EF4-FFF2-40B4-BE49-F238E27FC236}">
                <a16:creationId xmlns:a16="http://schemas.microsoft.com/office/drawing/2014/main" id="{E3F0DABE-959D-1747-9485-2FFEC99429E2}"/>
              </a:ext>
            </a:extLst>
          </p:cNvPr>
          <p:cNvSpPr/>
          <p:nvPr/>
        </p:nvSpPr>
        <p:spPr>
          <a:xfrm>
            <a:off x="8186205" y="1016506"/>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71" name="Oval 70">
            <a:extLst>
              <a:ext uri="{FF2B5EF4-FFF2-40B4-BE49-F238E27FC236}">
                <a16:creationId xmlns:a16="http://schemas.microsoft.com/office/drawing/2014/main" id="{025ACB67-D1EF-FF4A-A5C2-A6DD548349F2}"/>
              </a:ext>
            </a:extLst>
          </p:cNvPr>
          <p:cNvSpPr/>
          <p:nvPr/>
        </p:nvSpPr>
        <p:spPr>
          <a:xfrm>
            <a:off x="8186205" y="1088514"/>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72" name="Oval 71">
            <a:extLst>
              <a:ext uri="{FF2B5EF4-FFF2-40B4-BE49-F238E27FC236}">
                <a16:creationId xmlns:a16="http://schemas.microsoft.com/office/drawing/2014/main" id="{E17CC82A-28DB-1742-A99B-90F4A43A9557}"/>
              </a:ext>
            </a:extLst>
          </p:cNvPr>
          <p:cNvSpPr/>
          <p:nvPr/>
        </p:nvSpPr>
        <p:spPr>
          <a:xfrm>
            <a:off x="8186205" y="1160522"/>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73" name="Oval 72">
            <a:extLst>
              <a:ext uri="{FF2B5EF4-FFF2-40B4-BE49-F238E27FC236}">
                <a16:creationId xmlns:a16="http://schemas.microsoft.com/office/drawing/2014/main" id="{248FF082-352C-C24E-B09D-30D7AB236DE7}"/>
              </a:ext>
            </a:extLst>
          </p:cNvPr>
          <p:cNvSpPr/>
          <p:nvPr/>
        </p:nvSpPr>
        <p:spPr>
          <a:xfrm>
            <a:off x="8186205" y="1232530"/>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74" name="Oval 73">
            <a:extLst>
              <a:ext uri="{FF2B5EF4-FFF2-40B4-BE49-F238E27FC236}">
                <a16:creationId xmlns:a16="http://schemas.microsoft.com/office/drawing/2014/main" id="{8EE7E6E1-5AE5-5F4F-9118-EE2AFFABB447}"/>
              </a:ext>
            </a:extLst>
          </p:cNvPr>
          <p:cNvSpPr/>
          <p:nvPr/>
        </p:nvSpPr>
        <p:spPr>
          <a:xfrm>
            <a:off x="8186205" y="944498"/>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75" name="Oval 74">
            <a:extLst>
              <a:ext uri="{FF2B5EF4-FFF2-40B4-BE49-F238E27FC236}">
                <a16:creationId xmlns:a16="http://schemas.microsoft.com/office/drawing/2014/main" id="{275E6D55-C691-0146-B314-B0FDB5F353DB}"/>
              </a:ext>
            </a:extLst>
          </p:cNvPr>
          <p:cNvSpPr/>
          <p:nvPr/>
        </p:nvSpPr>
        <p:spPr>
          <a:xfrm>
            <a:off x="8114197" y="944498"/>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76" name="TextBox 40">
            <a:extLst>
              <a:ext uri="{FF2B5EF4-FFF2-40B4-BE49-F238E27FC236}">
                <a16:creationId xmlns:a16="http://schemas.microsoft.com/office/drawing/2014/main" id="{0EC0C27E-A1FD-D143-8250-B6B39F0D13C4}"/>
              </a:ext>
            </a:extLst>
          </p:cNvPr>
          <p:cNvSpPr txBox="1">
            <a:spLocks noChangeArrowheads="1"/>
          </p:cNvSpPr>
          <p:nvPr/>
        </p:nvSpPr>
        <p:spPr bwMode="auto">
          <a:xfrm>
            <a:off x="7585992" y="1018628"/>
            <a:ext cx="418704" cy="33855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600" b="0" i="0" u="none" strike="noStrike" kern="1200" cap="none" spc="0" normalizeH="0" baseline="0" noProof="0" dirty="0">
                <a:ln>
                  <a:noFill/>
                </a:ln>
                <a:solidFill>
                  <a:srgbClr val="FF0000"/>
                </a:solidFill>
                <a:effectLst/>
                <a:uLnTx/>
                <a:uFillTx/>
                <a:latin typeface="Arial" charset="0"/>
                <a:ea typeface="+mn-ea"/>
                <a:cs typeface="+mn-cs"/>
              </a:rPr>
              <a:t>+</a:t>
            </a:r>
            <a:r>
              <a:rPr kumimoji="0" lang="en-US" altLang="en-US" sz="1600" b="0" i="0" u="none" strike="noStrike" kern="1200" cap="none" spc="0" normalizeH="0" baseline="0" noProof="0" dirty="0" err="1">
                <a:ln>
                  <a:noFill/>
                </a:ln>
                <a:solidFill>
                  <a:srgbClr val="FF0000"/>
                </a:solidFill>
                <a:effectLst/>
                <a:uLnTx/>
                <a:uFillTx/>
                <a:latin typeface="Arial" charset="0"/>
                <a:ea typeface="+mn-ea"/>
                <a:cs typeface="+mn-cs"/>
              </a:rPr>
              <a:t>λ</a:t>
            </a:r>
            <a:endParaRPr kumimoji="0" lang="en-US" altLang="en-US" sz="1600" b="0" i="0" u="none" strike="noStrike" kern="1200" cap="none" spc="0" normalizeH="0" baseline="-25000" noProof="0" dirty="0">
              <a:ln>
                <a:noFill/>
              </a:ln>
              <a:solidFill>
                <a:srgbClr val="FF0000"/>
              </a:solidFill>
              <a:effectLst/>
              <a:uLnTx/>
              <a:uFillTx/>
              <a:latin typeface="Arial" charset="0"/>
              <a:ea typeface="+mn-ea"/>
              <a:cs typeface="+mn-cs"/>
            </a:endParaRPr>
          </a:p>
        </p:txBody>
      </p:sp>
      <p:sp>
        <p:nvSpPr>
          <p:cNvPr id="78" name="Line 70">
            <a:extLst>
              <a:ext uri="{FF2B5EF4-FFF2-40B4-BE49-F238E27FC236}">
                <a16:creationId xmlns:a16="http://schemas.microsoft.com/office/drawing/2014/main" id="{B5E948A4-C4E4-414E-BB26-05C871A444D9}"/>
              </a:ext>
            </a:extLst>
          </p:cNvPr>
          <p:cNvSpPr>
            <a:spLocks noChangeShapeType="1"/>
          </p:cNvSpPr>
          <p:nvPr/>
        </p:nvSpPr>
        <p:spPr bwMode="auto">
          <a:xfrm>
            <a:off x="7966992" y="1204782"/>
            <a:ext cx="0" cy="324000"/>
          </a:xfrm>
          <a:prstGeom prst="line">
            <a:avLst/>
          </a:prstGeom>
          <a:noFill/>
          <a:ln w="25400">
            <a:solidFill>
              <a:schemeClr val="tx1"/>
            </a:solidFill>
            <a:round/>
            <a:headEnd/>
            <a:tailEnd type="triangle" w="med" len="med"/>
          </a:ln>
          <a:extLst>
            <a:ext uri="{909E8E84-426E-40DD-AFC4-6F175D3DCCD1}">
              <a14:hiddenFill xmlns:a14="http://schemas.microsoft.com/office/drawing/2010/main">
                <a:noFill/>
              </a14:hiddenFill>
            </a:ext>
          </a:extLst>
        </p:spPr>
        <p:txBody>
          <a:bodyPr lIns="92075" tIns="46038" rIns="92075" bIns="46038"/>
          <a:lstStyle/>
          <a:p>
            <a:pPr marL="0" marR="0" lvl="0" indent="0" algn="l" defTabSz="914400" rtl="0" eaLnBrk="1" fontAlgn="base" latinLnBrk="0" hangingPunct="1">
              <a:lnSpc>
                <a:spcPct val="100000"/>
              </a:lnSpc>
              <a:spcBef>
                <a:spcPct val="0"/>
              </a:spcBef>
              <a:spcAft>
                <a:spcPct val="0"/>
              </a:spcAft>
              <a:buClrTx/>
              <a:buSzTx/>
              <a:buFontTx/>
              <a:buNone/>
              <a:tabLst/>
              <a:defRPr/>
            </a:pPr>
            <a:endParaRPr kumimoji="0" lang="en-GB" sz="1800" b="0" i="0" u="none" strike="noStrike" kern="1200" cap="none" spc="0" normalizeH="0" baseline="0" noProof="0">
              <a:ln>
                <a:solidFill>
                  <a:srgbClr val="000000"/>
                </a:solidFill>
              </a:ln>
              <a:solidFill>
                <a:prstClr val="black"/>
              </a:solidFill>
              <a:effectLst/>
              <a:uLnTx/>
              <a:uFillTx/>
              <a:latin typeface="Arial" charset="0"/>
              <a:ea typeface="+mn-ea"/>
              <a:cs typeface="+mn-cs"/>
            </a:endParaRPr>
          </a:p>
        </p:txBody>
      </p:sp>
      <p:sp>
        <p:nvSpPr>
          <p:cNvPr id="79" name="Line 70">
            <a:extLst>
              <a:ext uri="{FF2B5EF4-FFF2-40B4-BE49-F238E27FC236}">
                <a16:creationId xmlns:a16="http://schemas.microsoft.com/office/drawing/2014/main" id="{4C77C8FA-2364-2042-A058-ECAAF6741376}"/>
              </a:ext>
            </a:extLst>
          </p:cNvPr>
          <p:cNvSpPr>
            <a:spLocks noChangeShapeType="1"/>
          </p:cNvSpPr>
          <p:nvPr/>
        </p:nvSpPr>
        <p:spPr bwMode="auto">
          <a:xfrm flipV="1">
            <a:off x="8398074" y="1202724"/>
            <a:ext cx="0" cy="288000"/>
          </a:xfrm>
          <a:prstGeom prst="line">
            <a:avLst/>
          </a:prstGeom>
          <a:noFill/>
          <a:ln w="25400">
            <a:solidFill>
              <a:schemeClr val="tx1"/>
            </a:solidFill>
            <a:round/>
            <a:headEnd/>
            <a:tailEnd type="triangle" w="med" len="med"/>
          </a:ln>
          <a:extLst>
            <a:ext uri="{909E8E84-426E-40DD-AFC4-6F175D3DCCD1}">
              <a14:hiddenFill xmlns:a14="http://schemas.microsoft.com/office/drawing/2010/main">
                <a:noFill/>
              </a14:hiddenFill>
            </a:ext>
          </a:extLst>
        </p:spPr>
        <p:txBody>
          <a:bodyPr lIns="92075" tIns="46038" rIns="92075" bIns="46038"/>
          <a:lstStyle/>
          <a:p>
            <a:pPr marL="0" marR="0" lvl="0" indent="0" algn="l" defTabSz="914400" rtl="0" eaLnBrk="1" fontAlgn="base" latinLnBrk="0" hangingPunct="1">
              <a:lnSpc>
                <a:spcPct val="100000"/>
              </a:lnSpc>
              <a:spcBef>
                <a:spcPct val="0"/>
              </a:spcBef>
              <a:spcAft>
                <a:spcPct val="0"/>
              </a:spcAft>
              <a:buClrTx/>
              <a:buSzTx/>
              <a:buFontTx/>
              <a:buNone/>
              <a:tabLst/>
              <a:defRPr/>
            </a:pPr>
            <a:endParaRPr kumimoji="0" lang="en-GB" sz="1800" b="0" i="0" u="none" strike="noStrike" kern="1200" cap="none" spc="0" normalizeH="0" baseline="0" noProof="0">
              <a:ln>
                <a:solidFill>
                  <a:srgbClr val="000000"/>
                </a:solidFill>
              </a:ln>
              <a:solidFill>
                <a:prstClr val="black"/>
              </a:solidFill>
              <a:effectLst/>
              <a:uLnTx/>
              <a:uFillTx/>
              <a:latin typeface="Arial" charset="0"/>
              <a:ea typeface="+mn-ea"/>
              <a:cs typeface="+mn-cs"/>
            </a:endParaRPr>
          </a:p>
        </p:txBody>
      </p:sp>
      <p:sp>
        <p:nvSpPr>
          <p:cNvPr id="80" name="TextBox 40">
            <a:extLst>
              <a:ext uri="{FF2B5EF4-FFF2-40B4-BE49-F238E27FC236}">
                <a16:creationId xmlns:a16="http://schemas.microsoft.com/office/drawing/2014/main" id="{C38A8098-3B78-B747-831A-DF585636D819}"/>
              </a:ext>
            </a:extLst>
          </p:cNvPr>
          <p:cNvSpPr txBox="1">
            <a:spLocks noChangeArrowheads="1"/>
          </p:cNvSpPr>
          <p:nvPr/>
        </p:nvSpPr>
        <p:spPr bwMode="auto">
          <a:xfrm>
            <a:off x="8259266" y="1397570"/>
            <a:ext cx="367408" cy="33855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600" b="0" i="0" u="none" strike="noStrike" kern="1200" cap="none" spc="0" normalizeH="0" baseline="0" noProof="0" dirty="0">
                <a:ln>
                  <a:noFill/>
                </a:ln>
                <a:solidFill>
                  <a:srgbClr val="0033CC"/>
                </a:solidFill>
                <a:effectLst/>
                <a:uLnTx/>
                <a:uFillTx/>
                <a:latin typeface="Arial" charset="0"/>
                <a:ea typeface="+mn-ea"/>
                <a:cs typeface="+mn-cs"/>
              </a:rPr>
              <a:t>-</a:t>
            </a:r>
            <a:r>
              <a:rPr kumimoji="0" lang="en-US" altLang="en-US" sz="1600" b="0" i="0" u="none" strike="noStrike" kern="1200" cap="none" spc="0" normalizeH="0" baseline="0" noProof="0" dirty="0" err="1">
                <a:ln>
                  <a:noFill/>
                </a:ln>
                <a:solidFill>
                  <a:srgbClr val="0033CC"/>
                </a:solidFill>
                <a:effectLst/>
                <a:uLnTx/>
                <a:uFillTx/>
                <a:latin typeface="Arial" charset="0"/>
                <a:ea typeface="+mn-ea"/>
                <a:cs typeface="+mn-cs"/>
              </a:rPr>
              <a:t>λ</a:t>
            </a:r>
            <a:endParaRPr kumimoji="0" lang="en-US" altLang="en-US" sz="1600" b="0" i="0" u="none" strike="noStrike" kern="1200" cap="none" spc="0" normalizeH="0" baseline="-25000" noProof="0" dirty="0">
              <a:ln>
                <a:noFill/>
              </a:ln>
              <a:solidFill>
                <a:srgbClr val="0033CC"/>
              </a:solidFill>
              <a:effectLst/>
              <a:uLnTx/>
              <a:uFillTx/>
              <a:latin typeface="Arial" charset="0"/>
              <a:ea typeface="+mn-ea"/>
              <a:cs typeface="+mn-cs"/>
            </a:endParaRPr>
          </a:p>
        </p:txBody>
      </p:sp>
      <p:sp>
        <p:nvSpPr>
          <p:cNvPr id="109" name="Oval 108">
            <a:extLst>
              <a:ext uri="{FF2B5EF4-FFF2-40B4-BE49-F238E27FC236}">
                <a16:creationId xmlns:a16="http://schemas.microsoft.com/office/drawing/2014/main" id="{A04C803C-F6E2-D241-818E-0C3BBBBB34CB}"/>
              </a:ext>
            </a:extLst>
          </p:cNvPr>
          <p:cNvSpPr/>
          <p:nvPr/>
        </p:nvSpPr>
        <p:spPr>
          <a:xfrm>
            <a:off x="8110075" y="722411"/>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110" name="Oval 109">
            <a:extLst>
              <a:ext uri="{FF2B5EF4-FFF2-40B4-BE49-F238E27FC236}">
                <a16:creationId xmlns:a16="http://schemas.microsoft.com/office/drawing/2014/main" id="{15466E83-0F5C-944C-AA25-1D6AED2D3976}"/>
              </a:ext>
            </a:extLst>
          </p:cNvPr>
          <p:cNvSpPr/>
          <p:nvPr/>
        </p:nvSpPr>
        <p:spPr>
          <a:xfrm>
            <a:off x="8110075" y="794419"/>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111" name="Oval 110">
            <a:extLst>
              <a:ext uri="{FF2B5EF4-FFF2-40B4-BE49-F238E27FC236}">
                <a16:creationId xmlns:a16="http://schemas.microsoft.com/office/drawing/2014/main" id="{2E990D1B-133E-E94C-A1A5-8F26A9AE4BBF}"/>
              </a:ext>
            </a:extLst>
          </p:cNvPr>
          <p:cNvSpPr/>
          <p:nvPr/>
        </p:nvSpPr>
        <p:spPr>
          <a:xfrm>
            <a:off x="8110075" y="866427"/>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112" name="Oval 111">
            <a:extLst>
              <a:ext uri="{FF2B5EF4-FFF2-40B4-BE49-F238E27FC236}">
                <a16:creationId xmlns:a16="http://schemas.microsoft.com/office/drawing/2014/main" id="{E6AC6663-A680-D243-9E83-775E191F1747}"/>
              </a:ext>
            </a:extLst>
          </p:cNvPr>
          <p:cNvSpPr/>
          <p:nvPr/>
        </p:nvSpPr>
        <p:spPr>
          <a:xfrm>
            <a:off x="8182083" y="722411"/>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113" name="Oval 112">
            <a:extLst>
              <a:ext uri="{FF2B5EF4-FFF2-40B4-BE49-F238E27FC236}">
                <a16:creationId xmlns:a16="http://schemas.microsoft.com/office/drawing/2014/main" id="{62BC691F-7479-134A-BC12-BD4489647B73}"/>
              </a:ext>
            </a:extLst>
          </p:cNvPr>
          <p:cNvSpPr/>
          <p:nvPr/>
        </p:nvSpPr>
        <p:spPr>
          <a:xfrm>
            <a:off x="8182083" y="794419"/>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114" name="Oval 113">
            <a:extLst>
              <a:ext uri="{FF2B5EF4-FFF2-40B4-BE49-F238E27FC236}">
                <a16:creationId xmlns:a16="http://schemas.microsoft.com/office/drawing/2014/main" id="{FFD820F7-9163-E249-A5CC-CBA037BB2B96}"/>
              </a:ext>
            </a:extLst>
          </p:cNvPr>
          <p:cNvSpPr/>
          <p:nvPr/>
        </p:nvSpPr>
        <p:spPr>
          <a:xfrm>
            <a:off x="8182083" y="866427"/>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pic>
        <p:nvPicPr>
          <p:cNvPr id="11" name="Picture 10">
            <a:extLst>
              <a:ext uri="{FF2B5EF4-FFF2-40B4-BE49-F238E27FC236}">
                <a16:creationId xmlns:a16="http://schemas.microsoft.com/office/drawing/2014/main" id="{E7111BC5-95BD-8E43-AB14-2F2B6840CCC8}"/>
              </a:ext>
            </a:extLst>
          </p:cNvPr>
          <p:cNvPicPr>
            <a:picLocks noChangeAspect="1"/>
          </p:cNvPicPr>
          <p:nvPr/>
        </p:nvPicPr>
        <p:blipFill>
          <a:blip r:embed="rId3"/>
          <a:stretch>
            <a:fillRect/>
          </a:stretch>
        </p:blipFill>
        <p:spPr>
          <a:xfrm>
            <a:off x="276997" y="1450718"/>
            <a:ext cx="4709160" cy="1059180"/>
          </a:xfrm>
          <a:prstGeom prst="rect">
            <a:avLst/>
          </a:prstGeom>
        </p:spPr>
      </p:pic>
      <p:pic>
        <p:nvPicPr>
          <p:cNvPr id="12" name="Picture 11">
            <a:extLst>
              <a:ext uri="{FF2B5EF4-FFF2-40B4-BE49-F238E27FC236}">
                <a16:creationId xmlns:a16="http://schemas.microsoft.com/office/drawing/2014/main" id="{F622B0C5-8496-C640-BB57-7824CC876BA6}"/>
              </a:ext>
            </a:extLst>
          </p:cNvPr>
          <p:cNvPicPr>
            <a:picLocks noChangeAspect="1"/>
          </p:cNvPicPr>
          <p:nvPr/>
        </p:nvPicPr>
        <p:blipFill>
          <a:blip r:embed="rId4"/>
          <a:stretch>
            <a:fillRect/>
          </a:stretch>
        </p:blipFill>
        <p:spPr>
          <a:xfrm>
            <a:off x="333871" y="3046244"/>
            <a:ext cx="4709160" cy="1059180"/>
          </a:xfrm>
          <a:prstGeom prst="rect">
            <a:avLst/>
          </a:prstGeom>
        </p:spPr>
      </p:pic>
      <p:pic>
        <p:nvPicPr>
          <p:cNvPr id="13" name="Picture 12">
            <a:extLst>
              <a:ext uri="{FF2B5EF4-FFF2-40B4-BE49-F238E27FC236}">
                <a16:creationId xmlns:a16="http://schemas.microsoft.com/office/drawing/2014/main" id="{5ACB6FDF-30A3-7144-8AF2-0C04E00CD87A}"/>
              </a:ext>
            </a:extLst>
          </p:cNvPr>
          <p:cNvPicPr>
            <a:picLocks noChangeAspect="1"/>
          </p:cNvPicPr>
          <p:nvPr/>
        </p:nvPicPr>
        <p:blipFill>
          <a:blip r:embed="rId5"/>
          <a:stretch>
            <a:fillRect/>
          </a:stretch>
        </p:blipFill>
        <p:spPr>
          <a:xfrm>
            <a:off x="963641" y="4560038"/>
            <a:ext cx="2438400" cy="274320"/>
          </a:xfrm>
          <a:prstGeom prst="rect">
            <a:avLst/>
          </a:prstGeom>
        </p:spPr>
      </p:pic>
      <p:pic>
        <p:nvPicPr>
          <p:cNvPr id="14" name="Picture 13">
            <a:extLst>
              <a:ext uri="{FF2B5EF4-FFF2-40B4-BE49-F238E27FC236}">
                <a16:creationId xmlns:a16="http://schemas.microsoft.com/office/drawing/2014/main" id="{B4C6B5B2-050A-FE46-AC69-04286DCE2437}"/>
              </a:ext>
            </a:extLst>
          </p:cNvPr>
          <p:cNvPicPr>
            <a:picLocks noChangeAspect="1"/>
          </p:cNvPicPr>
          <p:nvPr/>
        </p:nvPicPr>
        <p:blipFill>
          <a:blip r:embed="rId6"/>
          <a:stretch>
            <a:fillRect/>
          </a:stretch>
        </p:blipFill>
        <p:spPr>
          <a:xfrm>
            <a:off x="6248229" y="2316034"/>
            <a:ext cx="2163027" cy="1390993"/>
          </a:xfrm>
          <a:prstGeom prst="rect">
            <a:avLst/>
          </a:prstGeom>
        </p:spPr>
      </p:pic>
      <p:pic>
        <p:nvPicPr>
          <p:cNvPr id="115" name="Picture 114">
            <a:extLst>
              <a:ext uri="{FF2B5EF4-FFF2-40B4-BE49-F238E27FC236}">
                <a16:creationId xmlns:a16="http://schemas.microsoft.com/office/drawing/2014/main" id="{F4F6CDD6-5818-E246-B61C-F60464E2C2AF}"/>
              </a:ext>
            </a:extLst>
          </p:cNvPr>
          <p:cNvPicPr>
            <a:picLocks noChangeAspect="1"/>
          </p:cNvPicPr>
          <p:nvPr/>
        </p:nvPicPr>
        <p:blipFill>
          <a:blip r:embed="rId7"/>
          <a:stretch>
            <a:fillRect/>
          </a:stretch>
        </p:blipFill>
        <p:spPr>
          <a:xfrm>
            <a:off x="8804951" y="2285781"/>
            <a:ext cx="2449546" cy="1445959"/>
          </a:xfrm>
          <a:prstGeom prst="rect">
            <a:avLst/>
          </a:prstGeom>
        </p:spPr>
      </p:pic>
      <p:pic>
        <p:nvPicPr>
          <p:cNvPr id="20" name="Picture 19">
            <a:extLst>
              <a:ext uri="{FF2B5EF4-FFF2-40B4-BE49-F238E27FC236}">
                <a16:creationId xmlns:a16="http://schemas.microsoft.com/office/drawing/2014/main" id="{B8A0AE27-3A9B-B14E-85D2-17B4186EFBA3}"/>
              </a:ext>
            </a:extLst>
          </p:cNvPr>
          <p:cNvPicPr>
            <a:picLocks noChangeAspect="1"/>
          </p:cNvPicPr>
          <p:nvPr/>
        </p:nvPicPr>
        <p:blipFill>
          <a:blip r:embed="rId8"/>
          <a:stretch>
            <a:fillRect/>
          </a:stretch>
        </p:blipFill>
        <p:spPr>
          <a:xfrm>
            <a:off x="6248228" y="3823559"/>
            <a:ext cx="2175836" cy="1399230"/>
          </a:xfrm>
          <a:prstGeom prst="rect">
            <a:avLst/>
          </a:prstGeom>
        </p:spPr>
      </p:pic>
      <p:pic>
        <p:nvPicPr>
          <p:cNvPr id="23" name="Picture 22">
            <a:extLst>
              <a:ext uri="{FF2B5EF4-FFF2-40B4-BE49-F238E27FC236}">
                <a16:creationId xmlns:a16="http://schemas.microsoft.com/office/drawing/2014/main" id="{0327E824-BDFE-2D44-8106-C392E24EE96E}"/>
              </a:ext>
            </a:extLst>
          </p:cNvPr>
          <p:cNvPicPr>
            <a:picLocks noChangeAspect="1"/>
          </p:cNvPicPr>
          <p:nvPr/>
        </p:nvPicPr>
        <p:blipFill>
          <a:blip r:embed="rId9"/>
          <a:stretch>
            <a:fillRect/>
          </a:stretch>
        </p:blipFill>
        <p:spPr>
          <a:xfrm>
            <a:off x="8847438" y="3791981"/>
            <a:ext cx="2240692" cy="1385782"/>
          </a:xfrm>
          <a:prstGeom prst="rect">
            <a:avLst/>
          </a:prstGeom>
        </p:spPr>
      </p:pic>
      <p:pic>
        <p:nvPicPr>
          <p:cNvPr id="24" name="Picture 23">
            <a:extLst>
              <a:ext uri="{FF2B5EF4-FFF2-40B4-BE49-F238E27FC236}">
                <a16:creationId xmlns:a16="http://schemas.microsoft.com/office/drawing/2014/main" id="{368A2D26-A45F-9443-8256-2DBCB8C3D1E1}"/>
              </a:ext>
            </a:extLst>
          </p:cNvPr>
          <p:cNvPicPr>
            <a:picLocks noChangeAspect="1"/>
          </p:cNvPicPr>
          <p:nvPr/>
        </p:nvPicPr>
        <p:blipFill>
          <a:blip r:embed="rId10"/>
          <a:stretch>
            <a:fillRect/>
          </a:stretch>
        </p:blipFill>
        <p:spPr>
          <a:xfrm>
            <a:off x="6264705" y="5371071"/>
            <a:ext cx="2146884" cy="1393824"/>
          </a:xfrm>
          <a:prstGeom prst="rect">
            <a:avLst/>
          </a:prstGeom>
        </p:spPr>
      </p:pic>
      <p:pic>
        <p:nvPicPr>
          <p:cNvPr id="25" name="Picture 24">
            <a:extLst>
              <a:ext uri="{FF2B5EF4-FFF2-40B4-BE49-F238E27FC236}">
                <a16:creationId xmlns:a16="http://schemas.microsoft.com/office/drawing/2014/main" id="{E6F9EC65-BED6-1440-B188-B6F0BF8BC41C}"/>
              </a:ext>
            </a:extLst>
          </p:cNvPr>
          <p:cNvPicPr>
            <a:picLocks noChangeAspect="1"/>
          </p:cNvPicPr>
          <p:nvPr/>
        </p:nvPicPr>
        <p:blipFill>
          <a:blip r:embed="rId11"/>
          <a:stretch>
            <a:fillRect/>
          </a:stretch>
        </p:blipFill>
        <p:spPr>
          <a:xfrm>
            <a:off x="8860654" y="5330569"/>
            <a:ext cx="2261200" cy="1391508"/>
          </a:xfrm>
          <a:prstGeom prst="rect">
            <a:avLst/>
          </a:prstGeom>
        </p:spPr>
      </p:pic>
      <p:sp>
        <p:nvSpPr>
          <p:cNvPr id="116" name="TextBox 115">
            <a:extLst>
              <a:ext uri="{FF2B5EF4-FFF2-40B4-BE49-F238E27FC236}">
                <a16:creationId xmlns:a16="http://schemas.microsoft.com/office/drawing/2014/main" id="{A164029A-D709-7F42-B2B9-F5A5C555A5F0}"/>
              </a:ext>
            </a:extLst>
          </p:cNvPr>
          <p:cNvSpPr txBox="1"/>
          <p:nvPr/>
        </p:nvSpPr>
        <p:spPr>
          <a:xfrm>
            <a:off x="9338624" y="825549"/>
            <a:ext cx="2378665" cy="1015663"/>
          </a:xfrm>
          <a:prstGeom prst="rect">
            <a:avLst/>
          </a:prstGeom>
          <a:solidFill>
            <a:schemeClr val="bg1"/>
          </a:solidFill>
        </p:spPr>
        <p:txBody>
          <a:bodyPr wrap="squar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rPr>
              <a:t>v</a:t>
            </a:r>
            <a:r>
              <a:rPr kumimoji="0" lang="en-GB" sz="1500" b="0" i="0" u="none" strike="noStrike" kern="1200" cap="none" spc="0" normalizeH="0" baseline="-25000" noProof="0" dirty="0">
                <a:ln>
                  <a:noFill/>
                </a:ln>
                <a:solidFill>
                  <a:srgbClr val="009D00">
                    <a:lumMod val="50000"/>
                  </a:srgbClr>
                </a:solidFill>
                <a:effectLst/>
                <a:uLnTx/>
                <a:uFillTx/>
                <a:latin typeface="Arial" charset="0"/>
                <a:ea typeface="+mn-ea"/>
                <a:cs typeface="+mn-cs"/>
              </a:rPr>
              <a:t>1</a:t>
            </a:r>
            <a:r>
              <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rPr>
              <a:t> = 3v</a:t>
            </a:r>
            <a:r>
              <a:rPr kumimoji="0" lang="en-GB" sz="1500" b="0" i="0" u="none" strike="noStrike" kern="1200" cap="none" spc="0" normalizeH="0" baseline="-25000" noProof="0" dirty="0">
                <a:ln>
                  <a:noFill/>
                </a:ln>
                <a:solidFill>
                  <a:srgbClr val="009D00">
                    <a:lumMod val="50000"/>
                  </a:srgbClr>
                </a:solidFill>
                <a:effectLst/>
                <a:uLnTx/>
                <a:uFillTx/>
                <a:latin typeface="Arial" charset="0"/>
                <a:ea typeface="+mn-ea"/>
                <a:cs typeface="+mn-cs"/>
              </a:rPr>
              <a:t>2 </a:t>
            </a:r>
            <a:r>
              <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rPr>
              <a:t>e.g. electrons moving to the strip and holes moving away from the strip</a:t>
            </a:r>
            <a:endParaRPr kumimoji="0" lang="en-GB" sz="1500" b="0" i="0" u="none" strike="noStrike" kern="1200" cap="none" spc="0" normalizeH="0" baseline="-25000" noProof="0" dirty="0">
              <a:ln>
                <a:noFill/>
              </a:ln>
              <a:solidFill>
                <a:srgbClr val="009D00">
                  <a:lumMod val="50000"/>
                </a:srgbClr>
              </a:solidFill>
              <a:effectLst/>
              <a:uLnTx/>
              <a:uFillTx/>
              <a:latin typeface="Arial" charset="0"/>
              <a:ea typeface="+mn-ea"/>
              <a:cs typeface="+mn-cs"/>
            </a:endParaRPr>
          </a:p>
        </p:txBody>
      </p:sp>
      <p:sp>
        <p:nvSpPr>
          <p:cNvPr id="117" name="Rectangle 60">
            <a:extLst>
              <a:ext uri="{FF2B5EF4-FFF2-40B4-BE49-F238E27FC236}">
                <a16:creationId xmlns:a16="http://schemas.microsoft.com/office/drawing/2014/main" id="{DA6B5078-E201-9F46-820E-285B4713BCD3}"/>
              </a:ext>
            </a:extLst>
          </p:cNvPr>
          <p:cNvSpPr>
            <a:spLocks noChangeArrowheads="1"/>
          </p:cNvSpPr>
          <p:nvPr/>
        </p:nvSpPr>
        <p:spPr bwMode="auto">
          <a:xfrm>
            <a:off x="7653539" y="1275981"/>
            <a:ext cx="457200" cy="30777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400" b="1" i="0" u="none" strike="noStrike" kern="1200" cap="none" spc="0" normalizeH="0" baseline="0" noProof="0" dirty="0">
                <a:ln>
                  <a:noFill/>
                </a:ln>
                <a:solidFill>
                  <a:prstClr val="black"/>
                </a:solidFill>
                <a:effectLst/>
                <a:uLnTx/>
                <a:uFillTx/>
                <a:latin typeface="Arial" charset="0"/>
                <a:ea typeface="+mn-ea"/>
                <a:cs typeface="+mn-cs"/>
              </a:rPr>
              <a:t>v</a:t>
            </a:r>
            <a:r>
              <a:rPr kumimoji="0" lang="en-US" altLang="en-US" sz="1400" b="1" i="0" u="none" strike="noStrike" kern="1200" cap="none" spc="0" normalizeH="0" baseline="-25000" noProof="0" dirty="0">
                <a:ln>
                  <a:noFill/>
                </a:ln>
                <a:solidFill>
                  <a:prstClr val="black"/>
                </a:solidFill>
                <a:effectLst/>
                <a:uLnTx/>
                <a:uFillTx/>
                <a:latin typeface="Arial" charset="0"/>
                <a:ea typeface="+mn-ea"/>
                <a:cs typeface="+mn-cs"/>
              </a:rPr>
              <a:t>1</a:t>
            </a:r>
            <a:endParaRPr kumimoji="0" lang="en-US" altLang="en-US" sz="1400" b="0" i="0" u="none" strike="noStrike" kern="1200" cap="none" spc="0" normalizeH="0" baseline="-25000" noProof="0" dirty="0">
              <a:ln>
                <a:noFill/>
              </a:ln>
              <a:solidFill>
                <a:prstClr val="black"/>
              </a:solidFill>
              <a:effectLst/>
              <a:uLnTx/>
              <a:uFillTx/>
              <a:latin typeface="Arial" charset="0"/>
              <a:ea typeface="+mn-ea"/>
              <a:cs typeface="+mn-cs"/>
            </a:endParaRPr>
          </a:p>
        </p:txBody>
      </p:sp>
      <p:sp>
        <p:nvSpPr>
          <p:cNvPr id="118" name="Rectangle 60">
            <a:extLst>
              <a:ext uri="{FF2B5EF4-FFF2-40B4-BE49-F238E27FC236}">
                <a16:creationId xmlns:a16="http://schemas.microsoft.com/office/drawing/2014/main" id="{C5DD3372-1B46-0346-A548-A2B186FD56A1}"/>
              </a:ext>
            </a:extLst>
          </p:cNvPr>
          <p:cNvSpPr>
            <a:spLocks noChangeArrowheads="1"/>
          </p:cNvSpPr>
          <p:nvPr/>
        </p:nvSpPr>
        <p:spPr bwMode="auto">
          <a:xfrm>
            <a:off x="8376409" y="1106188"/>
            <a:ext cx="457200" cy="30777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400" b="1" i="0" u="none" strike="noStrike" kern="1200" cap="none" spc="0" normalizeH="0" baseline="0" noProof="0" dirty="0">
                <a:ln>
                  <a:noFill/>
                </a:ln>
                <a:solidFill>
                  <a:prstClr val="black"/>
                </a:solidFill>
                <a:effectLst/>
                <a:uLnTx/>
                <a:uFillTx/>
                <a:latin typeface="Arial" charset="0"/>
                <a:ea typeface="+mn-ea"/>
                <a:cs typeface="+mn-cs"/>
              </a:rPr>
              <a:t>v</a:t>
            </a:r>
            <a:r>
              <a:rPr kumimoji="0" lang="en-US" altLang="en-US" sz="1400" b="1" i="0" u="none" strike="noStrike" kern="1200" cap="none" spc="0" normalizeH="0" baseline="-25000" noProof="0" dirty="0">
                <a:ln>
                  <a:noFill/>
                </a:ln>
                <a:solidFill>
                  <a:prstClr val="black"/>
                </a:solidFill>
                <a:effectLst/>
                <a:uLnTx/>
                <a:uFillTx/>
                <a:latin typeface="Arial" charset="0"/>
                <a:ea typeface="+mn-ea"/>
                <a:cs typeface="+mn-cs"/>
              </a:rPr>
              <a:t>2</a:t>
            </a:r>
            <a:endParaRPr kumimoji="0" lang="en-US" altLang="en-US" sz="1400" b="0" i="0" u="none" strike="noStrike" kern="1200" cap="none" spc="0" normalizeH="0" baseline="-25000" noProof="0" dirty="0">
              <a:ln>
                <a:noFill/>
              </a:ln>
              <a:solidFill>
                <a:prstClr val="black"/>
              </a:solidFill>
              <a:effectLst/>
              <a:uLnTx/>
              <a:uFillTx/>
              <a:latin typeface="Arial" charset="0"/>
              <a:ea typeface="+mn-ea"/>
              <a:cs typeface="+mn-cs"/>
            </a:endParaRPr>
          </a:p>
        </p:txBody>
      </p:sp>
      <p:cxnSp>
        <p:nvCxnSpPr>
          <p:cNvPr id="77" name="Straight Arrow Connector 76">
            <a:extLst>
              <a:ext uri="{FF2B5EF4-FFF2-40B4-BE49-F238E27FC236}">
                <a16:creationId xmlns:a16="http://schemas.microsoft.com/office/drawing/2014/main" id="{1DDAEC1C-05B7-C045-B90D-49DD7ECA54C4}"/>
              </a:ext>
            </a:extLst>
          </p:cNvPr>
          <p:cNvCxnSpPr>
            <a:cxnSpLocks noChangeShapeType="1"/>
          </p:cNvCxnSpPr>
          <p:nvPr/>
        </p:nvCxnSpPr>
        <p:spPr bwMode="auto">
          <a:xfrm>
            <a:off x="5830889" y="687389"/>
            <a:ext cx="0" cy="1312864"/>
          </a:xfrm>
          <a:prstGeom prst="straightConnector1">
            <a:avLst/>
          </a:prstGeom>
          <a:noFill/>
          <a:ln w="25400">
            <a:solidFill>
              <a:srgbClr val="002060"/>
            </a:solidFill>
            <a:round/>
            <a:headEnd type="arrow" w="med" len="med"/>
            <a:tailEnd type="arrow" w="med" len="med"/>
          </a:ln>
          <a:effectLst/>
          <a:extLst>
            <a:ext uri="{909E8E84-426E-40dd-AFC4-6F175D3DCCD1}">
              <a14:hiddenFill xmlns="" xmlns:a14="http://schemas.microsoft.com/office/drawing/2010/main">
                <a:noFill/>
              </a14:hiddenFill>
            </a:ext>
          </a:extLst>
        </p:spPr>
      </p:cxnSp>
      <p:sp>
        <p:nvSpPr>
          <p:cNvPr id="81" name="TextBox 80">
            <a:extLst>
              <a:ext uri="{FF2B5EF4-FFF2-40B4-BE49-F238E27FC236}">
                <a16:creationId xmlns:a16="http://schemas.microsoft.com/office/drawing/2014/main" id="{A9D11575-0046-5340-8D24-F1BFD98A461C}"/>
              </a:ext>
            </a:extLst>
          </p:cNvPr>
          <p:cNvSpPr txBox="1">
            <a:spLocks noChangeArrowheads="1"/>
          </p:cNvSpPr>
          <p:nvPr/>
        </p:nvSpPr>
        <p:spPr bwMode="auto">
          <a:xfrm>
            <a:off x="5476875" y="1190626"/>
            <a:ext cx="301686" cy="3231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sz="1500" b="1">
                <a:solidFill>
                  <a:schemeClr val="tx1"/>
                </a:solidFill>
                <a:latin typeface="Arial" panose="020B0604020202020204" pitchFamily="34" charset="0"/>
                <a:ea typeface="ＭＳ Ｐゴシック" panose="020B0600070205080204" pitchFamily="34" charset="-128"/>
              </a:defRPr>
            </a:lvl1pPr>
            <a:lvl2pPr marL="742950" indent="-285750">
              <a:defRPr sz="1500" b="1">
                <a:solidFill>
                  <a:schemeClr val="tx1"/>
                </a:solidFill>
                <a:latin typeface="Arial" panose="020B0604020202020204" pitchFamily="34" charset="0"/>
                <a:ea typeface="ＭＳ Ｐゴシック" panose="020B0600070205080204" pitchFamily="34" charset="-128"/>
              </a:defRPr>
            </a:lvl2pPr>
            <a:lvl3pPr marL="1143000" indent="-228600">
              <a:defRPr sz="1500" b="1">
                <a:solidFill>
                  <a:schemeClr val="tx1"/>
                </a:solidFill>
                <a:latin typeface="Arial" panose="020B0604020202020204" pitchFamily="34" charset="0"/>
                <a:ea typeface="ＭＳ Ｐゴシック" panose="020B0600070205080204" pitchFamily="34" charset="-128"/>
              </a:defRPr>
            </a:lvl3pPr>
            <a:lvl4pPr marL="1600200" indent="-228600">
              <a:defRPr sz="1500" b="1">
                <a:solidFill>
                  <a:schemeClr val="tx1"/>
                </a:solidFill>
                <a:latin typeface="Arial" panose="020B0604020202020204" pitchFamily="34" charset="0"/>
                <a:ea typeface="ＭＳ Ｐゴシック" panose="020B0600070205080204" pitchFamily="34" charset="-128"/>
              </a:defRPr>
            </a:lvl4pPr>
            <a:lvl5pPr marL="2057400" indent="-228600">
              <a:defRPr sz="1500" b="1">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lnSpc>
                <a:spcPct val="90000"/>
              </a:lnSpc>
              <a:spcBef>
                <a:spcPct val="30000"/>
              </a:spcBef>
              <a:spcAft>
                <a:spcPct val="0"/>
              </a:spcAft>
              <a:buClr>
                <a:srgbClr val="008000"/>
              </a:buClr>
              <a:buSzPct val="70000"/>
              <a:buFont typeface="Wingdings" pitchFamily="2" charset="2"/>
              <a:defRPr sz="1500" b="1">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lnSpc>
                <a:spcPct val="90000"/>
              </a:lnSpc>
              <a:spcBef>
                <a:spcPct val="30000"/>
              </a:spcBef>
              <a:spcAft>
                <a:spcPct val="0"/>
              </a:spcAft>
              <a:buClr>
                <a:srgbClr val="008000"/>
              </a:buClr>
              <a:buSzPct val="70000"/>
              <a:buFont typeface="Wingdings" pitchFamily="2" charset="2"/>
              <a:defRPr sz="1500" b="1">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lnSpc>
                <a:spcPct val="90000"/>
              </a:lnSpc>
              <a:spcBef>
                <a:spcPct val="30000"/>
              </a:spcBef>
              <a:spcAft>
                <a:spcPct val="0"/>
              </a:spcAft>
              <a:buClr>
                <a:srgbClr val="008000"/>
              </a:buClr>
              <a:buSzPct val="70000"/>
              <a:buFont typeface="Wingdings" pitchFamily="2" charset="2"/>
              <a:defRPr sz="1500" b="1">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lnSpc>
                <a:spcPct val="90000"/>
              </a:lnSpc>
              <a:spcBef>
                <a:spcPct val="30000"/>
              </a:spcBef>
              <a:spcAft>
                <a:spcPct val="0"/>
              </a:spcAft>
              <a:buClr>
                <a:srgbClr val="008000"/>
              </a:buClr>
              <a:buSzPct val="70000"/>
              <a:buFont typeface="Wingdings" pitchFamily="2" charset="2"/>
              <a:defRPr sz="1500" b="1">
                <a:solidFill>
                  <a:schemeClr val="tx1"/>
                </a:solidFill>
                <a:latin typeface="Arial" panose="020B0604020202020204" pitchFamily="34" charset="0"/>
                <a:ea typeface="ＭＳ Ｐゴシック" panose="020B0600070205080204" pitchFamily="34" charset="-128"/>
              </a:defRPr>
            </a:lvl9p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en-US" sz="1500" b="1" i="0" u="none" strike="noStrike" kern="1200" cap="none" spc="0" normalizeH="0" baseline="0" noProof="0" dirty="0">
                <a:ln>
                  <a:noFill/>
                </a:ln>
                <a:solidFill>
                  <a:srgbClr val="002060"/>
                </a:solidFill>
                <a:effectLst/>
                <a:uLnTx/>
                <a:uFillTx/>
                <a:latin typeface="Arial" panose="020B0604020202020204" pitchFamily="34" charset="0"/>
                <a:ea typeface="ＭＳ Ｐゴシック" panose="020B0600070205080204" pitchFamily="34" charset="-128"/>
                <a:cs typeface="+mn-cs"/>
              </a:rPr>
              <a:t>d</a:t>
            </a:r>
          </a:p>
        </p:txBody>
      </p:sp>
    </p:spTree>
    <p:extLst>
      <p:ext uri="{BB962C8B-B14F-4D97-AF65-F5344CB8AC3E}">
        <p14:creationId xmlns:p14="http://schemas.microsoft.com/office/powerpoint/2010/main" val="1378568827"/>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AB42B097-D21C-C742-A7CA-88033A10C392}"/>
              </a:ext>
            </a:extLst>
          </p:cNvPr>
          <p:cNvSpPr>
            <a:spLocks noGrp="1"/>
          </p:cNvSpPr>
          <p:nvPr>
            <p:ph type="dt" sz="half" idx="10"/>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sz="1000" b="0" i="0" u="none" strike="noStrike" kern="1200" cap="none" spc="0" normalizeH="0" baseline="0" noProof="0">
                <a:ln>
                  <a:noFill/>
                </a:ln>
                <a:solidFill>
                  <a:srgbClr val="FFFFFF">
                    <a:lumMod val="50000"/>
                  </a:srgbClr>
                </a:solidFill>
                <a:effectLst/>
                <a:uLnTx/>
                <a:uFillTx/>
                <a:latin typeface="Arial"/>
                <a:ea typeface="+mn-ea"/>
                <a:cs typeface="+mn-cs"/>
              </a:rPr>
              <a:t>12/2/19</a:t>
            </a:r>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3" name="Slide Number Placeholder 2">
            <a:extLst>
              <a:ext uri="{FF2B5EF4-FFF2-40B4-BE49-F238E27FC236}">
                <a16:creationId xmlns:a16="http://schemas.microsoft.com/office/drawing/2014/main" id="{6F205FB1-A4DD-5D4D-B8F8-C934F9FE246C}"/>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33</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5" name="Rectangle 19">
            <a:extLst>
              <a:ext uri="{FF2B5EF4-FFF2-40B4-BE49-F238E27FC236}">
                <a16:creationId xmlns:a16="http://schemas.microsoft.com/office/drawing/2014/main" id="{123683E9-4092-3349-8B41-819F3F074F0D}"/>
              </a:ext>
            </a:extLst>
          </p:cNvPr>
          <p:cNvSpPr>
            <a:spLocks noChangeArrowheads="1"/>
          </p:cNvSpPr>
          <p:nvPr/>
        </p:nvSpPr>
        <p:spPr bwMode="auto">
          <a:xfrm>
            <a:off x="0" y="10886"/>
            <a:ext cx="121920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defRPr/>
            </a:pPr>
            <a:r>
              <a:rPr kumimoji="0" lang="en-US" altLang="en-US" sz="2800" b="1" i="0" u="none" strike="noStrike" kern="1200" cap="none" spc="0" normalizeH="0" baseline="0" noProof="0" dirty="0">
                <a:ln>
                  <a:noFill/>
                </a:ln>
                <a:solidFill>
                  <a:srgbClr val="FF0000"/>
                </a:solidFill>
                <a:effectLst/>
                <a:uLnTx/>
                <a:uFillTx/>
                <a:latin typeface="Arial" panose="020B0604020202020204" pitchFamily="34" charset="0"/>
                <a:ea typeface="+mn-ea"/>
                <a:cs typeface="+mn-cs"/>
              </a:rPr>
              <a:t>Weighting field of a strip in a parallel plate geometry</a:t>
            </a:r>
          </a:p>
        </p:txBody>
      </p:sp>
      <p:pic>
        <p:nvPicPr>
          <p:cNvPr id="10" name="Picture 9">
            <a:extLst>
              <a:ext uri="{FF2B5EF4-FFF2-40B4-BE49-F238E27FC236}">
                <a16:creationId xmlns:a16="http://schemas.microsoft.com/office/drawing/2014/main" id="{69964FFA-2C40-3A4A-A830-32737E0145B5}"/>
              </a:ext>
            </a:extLst>
          </p:cNvPr>
          <p:cNvPicPr>
            <a:picLocks noChangeAspect="1"/>
          </p:cNvPicPr>
          <p:nvPr/>
        </p:nvPicPr>
        <p:blipFill>
          <a:blip r:embed="rId2"/>
          <a:stretch>
            <a:fillRect/>
          </a:stretch>
        </p:blipFill>
        <p:spPr>
          <a:xfrm>
            <a:off x="5558481" y="506797"/>
            <a:ext cx="5181600" cy="1639673"/>
          </a:xfrm>
          <a:prstGeom prst="rect">
            <a:avLst/>
          </a:prstGeom>
        </p:spPr>
      </p:pic>
      <p:cxnSp>
        <p:nvCxnSpPr>
          <p:cNvPr id="29" name="Straight Connector 28">
            <a:extLst>
              <a:ext uri="{FF2B5EF4-FFF2-40B4-BE49-F238E27FC236}">
                <a16:creationId xmlns:a16="http://schemas.microsoft.com/office/drawing/2014/main" id="{BACD88FD-9E0E-D745-99F2-2FE432252DA1}"/>
              </a:ext>
            </a:extLst>
          </p:cNvPr>
          <p:cNvCxnSpPr>
            <a:cxnSpLocks noChangeShapeType="1"/>
          </p:cNvCxnSpPr>
          <p:nvPr/>
        </p:nvCxnSpPr>
        <p:spPr bwMode="auto">
          <a:xfrm>
            <a:off x="7637653" y="2027392"/>
            <a:ext cx="1066800" cy="0"/>
          </a:xfrm>
          <a:prstGeom prst="line">
            <a:avLst/>
          </a:prstGeom>
          <a:noFill/>
          <a:ln w="60325">
            <a:solidFill>
              <a:srgbClr val="002060"/>
            </a:solidFill>
            <a:round/>
            <a:headEnd/>
            <a:tailEnd/>
          </a:ln>
          <a:effectLst>
            <a:outerShdw blurRad="63500" dist="23000" dir="5400000" rotWithShape="0">
              <a:srgbClr val="000000">
                <a:alpha val="34999"/>
              </a:srgbClr>
            </a:outerShdw>
          </a:effectLst>
          <a:extLst>
            <a:ext uri="{909E8E84-426E-40dd-AFC4-6F175D3DCCD1}">
              <a14:hiddenFill xmlns="" xmlns:a14="http://schemas.microsoft.com/office/drawing/2010/main">
                <a:noFill/>
              </a14:hiddenFill>
            </a:ext>
          </a:extLst>
        </p:spPr>
      </p:cxnSp>
      <p:cxnSp>
        <p:nvCxnSpPr>
          <p:cNvPr id="41" name="Straight Connector 40">
            <a:extLst>
              <a:ext uri="{FF2B5EF4-FFF2-40B4-BE49-F238E27FC236}">
                <a16:creationId xmlns:a16="http://schemas.microsoft.com/office/drawing/2014/main" id="{8DC366BD-5E63-6846-B313-52DF436516B9}"/>
              </a:ext>
            </a:extLst>
          </p:cNvPr>
          <p:cNvCxnSpPr>
            <a:cxnSpLocks noChangeShapeType="1"/>
          </p:cNvCxnSpPr>
          <p:nvPr/>
        </p:nvCxnSpPr>
        <p:spPr bwMode="auto">
          <a:xfrm>
            <a:off x="8780653" y="2027392"/>
            <a:ext cx="1066800" cy="0"/>
          </a:xfrm>
          <a:prstGeom prst="line">
            <a:avLst/>
          </a:prstGeom>
          <a:noFill/>
          <a:ln w="60325">
            <a:solidFill>
              <a:srgbClr val="002060"/>
            </a:solidFill>
            <a:round/>
            <a:headEnd/>
            <a:tailEnd/>
          </a:ln>
          <a:effectLst>
            <a:outerShdw blurRad="63500" dist="23000" dir="5400000" rotWithShape="0">
              <a:srgbClr val="000000">
                <a:alpha val="34999"/>
              </a:srgbClr>
            </a:outerShdw>
          </a:effectLst>
          <a:extLst>
            <a:ext uri="{909E8E84-426E-40dd-AFC4-6F175D3DCCD1}">
              <a14:hiddenFill xmlns="" xmlns:a14="http://schemas.microsoft.com/office/drawing/2010/main">
                <a:noFill/>
              </a14:hiddenFill>
            </a:ext>
          </a:extLst>
        </p:spPr>
      </p:cxnSp>
      <p:sp>
        <p:nvSpPr>
          <p:cNvPr id="42" name="TextBox 41">
            <a:extLst>
              <a:ext uri="{FF2B5EF4-FFF2-40B4-BE49-F238E27FC236}">
                <a16:creationId xmlns:a16="http://schemas.microsoft.com/office/drawing/2014/main" id="{773BDA2C-8B93-5E4D-A382-24C862BC468B}"/>
              </a:ext>
            </a:extLst>
          </p:cNvPr>
          <p:cNvSpPr txBox="1"/>
          <p:nvPr/>
        </p:nvSpPr>
        <p:spPr>
          <a:xfrm>
            <a:off x="5324882" y="2744966"/>
            <a:ext cx="914400" cy="3554819"/>
          </a:xfrm>
          <a:prstGeom prst="rect">
            <a:avLst/>
          </a:prstGeom>
          <a:noFill/>
        </p:spPr>
        <p:txBody>
          <a:bodyPr wrap="squar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w&gt;&gt;d</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w=d</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w=d/2</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p:txBody>
      </p:sp>
      <p:sp>
        <p:nvSpPr>
          <p:cNvPr id="37" name="Line 4">
            <a:extLst>
              <a:ext uri="{FF2B5EF4-FFF2-40B4-BE49-F238E27FC236}">
                <a16:creationId xmlns:a16="http://schemas.microsoft.com/office/drawing/2014/main" id="{ED17E0F8-77D5-F44A-BE10-2480528B20FE}"/>
              </a:ext>
            </a:extLst>
          </p:cNvPr>
          <p:cNvSpPr>
            <a:spLocks noChangeShapeType="1"/>
          </p:cNvSpPr>
          <p:nvPr/>
        </p:nvSpPr>
        <p:spPr bwMode="auto">
          <a:xfrm>
            <a:off x="7326684" y="1300003"/>
            <a:ext cx="74789" cy="76200"/>
          </a:xfrm>
          <a:prstGeom prst="line">
            <a:avLst/>
          </a:prstGeom>
          <a:noFill/>
          <a:ln>
            <a:noFill/>
          </a:ln>
          <a:extLst>
            <a:ext uri="{909E8E84-426E-40DD-AFC4-6F175D3DCCD1}">
              <a14:hiddenFill xmlns:a14="http://schemas.microsoft.com/office/drawing/2010/main">
                <a:noFill/>
              </a14:hiddenFill>
            </a:ext>
            <a:ext uri="{91240B29-F687-4F45-9708-019B960494DF}">
              <a14:hiddenLine xmlns:a14="http://schemas.microsoft.com/office/drawing/2010/main" w="9525">
                <a:solidFill>
                  <a:srgbClr val="000000"/>
                </a:solidFill>
                <a:round/>
                <a:headEnd/>
                <a:tailEnd/>
              </a14:hiddenLine>
            </a:ext>
          </a:extLst>
        </p:spPr>
        <p:txBody>
          <a:bodyPr lIns="92075" tIns="46038" rIns="92075" bIns="46038"/>
          <a:lstStyle/>
          <a:p>
            <a:pPr marL="0" marR="0" lvl="0" indent="0" algn="l" defTabSz="914400" rtl="0" eaLnBrk="1" fontAlgn="base" latinLnBrk="0" hangingPunct="1">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prstClr val="black"/>
              </a:solidFill>
              <a:effectLst/>
              <a:uLnTx/>
              <a:uFillTx/>
              <a:latin typeface="Arial" charset="0"/>
              <a:ea typeface="+mn-ea"/>
              <a:cs typeface="+mn-cs"/>
            </a:endParaRPr>
          </a:p>
        </p:txBody>
      </p:sp>
      <p:sp>
        <p:nvSpPr>
          <p:cNvPr id="48" name="Oval 47">
            <a:extLst>
              <a:ext uri="{FF2B5EF4-FFF2-40B4-BE49-F238E27FC236}">
                <a16:creationId xmlns:a16="http://schemas.microsoft.com/office/drawing/2014/main" id="{EA5533FC-FCA6-E14F-BCB1-5047D1E7F42A}"/>
              </a:ext>
            </a:extLst>
          </p:cNvPr>
          <p:cNvSpPr/>
          <p:nvPr/>
        </p:nvSpPr>
        <p:spPr>
          <a:xfrm>
            <a:off x="8114205" y="1379750"/>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49" name="Oval 48">
            <a:extLst>
              <a:ext uri="{FF2B5EF4-FFF2-40B4-BE49-F238E27FC236}">
                <a16:creationId xmlns:a16="http://schemas.microsoft.com/office/drawing/2014/main" id="{662BCA3D-0824-B84C-8603-AFFFDEB7E8E5}"/>
              </a:ext>
            </a:extLst>
          </p:cNvPr>
          <p:cNvSpPr/>
          <p:nvPr/>
        </p:nvSpPr>
        <p:spPr>
          <a:xfrm>
            <a:off x="8114197" y="1451758"/>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50" name="Oval 49">
            <a:extLst>
              <a:ext uri="{FF2B5EF4-FFF2-40B4-BE49-F238E27FC236}">
                <a16:creationId xmlns:a16="http://schemas.microsoft.com/office/drawing/2014/main" id="{30D4790C-60C9-C842-A0E1-63339B9F1FFA}"/>
              </a:ext>
            </a:extLst>
          </p:cNvPr>
          <p:cNvSpPr/>
          <p:nvPr/>
        </p:nvSpPr>
        <p:spPr>
          <a:xfrm>
            <a:off x="8114197" y="1523766"/>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51" name="Oval 50">
            <a:extLst>
              <a:ext uri="{FF2B5EF4-FFF2-40B4-BE49-F238E27FC236}">
                <a16:creationId xmlns:a16="http://schemas.microsoft.com/office/drawing/2014/main" id="{E6E7B6DD-D3A0-7340-A15C-A9A7A2D7CC7B}"/>
              </a:ext>
            </a:extLst>
          </p:cNvPr>
          <p:cNvSpPr/>
          <p:nvPr/>
        </p:nvSpPr>
        <p:spPr>
          <a:xfrm>
            <a:off x="8114197" y="1595774"/>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52" name="Oval 51">
            <a:extLst>
              <a:ext uri="{FF2B5EF4-FFF2-40B4-BE49-F238E27FC236}">
                <a16:creationId xmlns:a16="http://schemas.microsoft.com/office/drawing/2014/main" id="{FD618F06-39DE-CC4D-B66C-81B58E814100}"/>
              </a:ext>
            </a:extLst>
          </p:cNvPr>
          <p:cNvSpPr/>
          <p:nvPr/>
        </p:nvSpPr>
        <p:spPr>
          <a:xfrm>
            <a:off x="8114197" y="1667782"/>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53" name="Oval 52">
            <a:extLst>
              <a:ext uri="{FF2B5EF4-FFF2-40B4-BE49-F238E27FC236}">
                <a16:creationId xmlns:a16="http://schemas.microsoft.com/office/drawing/2014/main" id="{80F51222-2B3C-2E43-A5EA-998327398F79}"/>
              </a:ext>
            </a:extLst>
          </p:cNvPr>
          <p:cNvSpPr/>
          <p:nvPr/>
        </p:nvSpPr>
        <p:spPr>
          <a:xfrm>
            <a:off x="8114197" y="1739790"/>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54" name="Oval 53">
            <a:extLst>
              <a:ext uri="{FF2B5EF4-FFF2-40B4-BE49-F238E27FC236}">
                <a16:creationId xmlns:a16="http://schemas.microsoft.com/office/drawing/2014/main" id="{BE5FE092-A9D2-C443-95ED-3A6A45837D0E}"/>
              </a:ext>
            </a:extLst>
          </p:cNvPr>
          <p:cNvSpPr/>
          <p:nvPr/>
        </p:nvSpPr>
        <p:spPr>
          <a:xfrm>
            <a:off x="8114197" y="1811798"/>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55" name="Oval 54">
            <a:extLst>
              <a:ext uri="{FF2B5EF4-FFF2-40B4-BE49-F238E27FC236}">
                <a16:creationId xmlns:a16="http://schemas.microsoft.com/office/drawing/2014/main" id="{2B993C78-2AC6-1C48-8922-26BD90314A4C}"/>
              </a:ext>
            </a:extLst>
          </p:cNvPr>
          <p:cNvSpPr/>
          <p:nvPr/>
        </p:nvSpPr>
        <p:spPr>
          <a:xfrm>
            <a:off x="8114197" y="1883806"/>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56" name="Oval 55">
            <a:extLst>
              <a:ext uri="{FF2B5EF4-FFF2-40B4-BE49-F238E27FC236}">
                <a16:creationId xmlns:a16="http://schemas.microsoft.com/office/drawing/2014/main" id="{89B13491-4A40-D349-AE48-A5115D9EFA1D}"/>
              </a:ext>
            </a:extLst>
          </p:cNvPr>
          <p:cNvSpPr/>
          <p:nvPr/>
        </p:nvSpPr>
        <p:spPr>
          <a:xfrm>
            <a:off x="8186205" y="1379750"/>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57" name="Oval 56">
            <a:extLst>
              <a:ext uri="{FF2B5EF4-FFF2-40B4-BE49-F238E27FC236}">
                <a16:creationId xmlns:a16="http://schemas.microsoft.com/office/drawing/2014/main" id="{908D5AB2-4C3D-074B-83BE-40081D0C67D5}"/>
              </a:ext>
            </a:extLst>
          </p:cNvPr>
          <p:cNvSpPr/>
          <p:nvPr/>
        </p:nvSpPr>
        <p:spPr>
          <a:xfrm>
            <a:off x="8186205" y="1451758"/>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58" name="Oval 57">
            <a:extLst>
              <a:ext uri="{FF2B5EF4-FFF2-40B4-BE49-F238E27FC236}">
                <a16:creationId xmlns:a16="http://schemas.microsoft.com/office/drawing/2014/main" id="{9E879BB2-7DCD-7442-BFE9-6E2A20B7ECED}"/>
              </a:ext>
            </a:extLst>
          </p:cNvPr>
          <p:cNvSpPr/>
          <p:nvPr/>
        </p:nvSpPr>
        <p:spPr>
          <a:xfrm>
            <a:off x="8186205" y="1523766"/>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59" name="Oval 58">
            <a:extLst>
              <a:ext uri="{FF2B5EF4-FFF2-40B4-BE49-F238E27FC236}">
                <a16:creationId xmlns:a16="http://schemas.microsoft.com/office/drawing/2014/main" id="{AA106BA2-D1F2-6B44-9C2A-CD11D36F6478}"/>
              </a:ext>
            </a:extLst>
          </p:cNvPr>
          <p:cNvSpPr/>
          <p:nvPr/>
        </p:nvSpPr>
        <p:spPr>
          <a:xfrm>
            <a:off x="8186205" y="1595774"/>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60" name="Oval 59">
            <a:extLst>
              <a:ext uri="{FF2B5EF4-FFF2-40B4-BE49-F238E27FC236}">
                <a16:creationId xmlns:a16="http://schemas.microsoft.com/office/drawing/2014/main" id="{F625776F-1459-9545-89C6-7821ACBFF339}"/>
              </a:ext>
            </a:extLst>
          </p:cNvPr>
          <p:cNvSpPr/>
          <p:nvPr/>
        </p:nvSpPr>
        <p:spPr>
          <a:xfrm>
            <a:off x="8186205" y="1667782"/>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61" name="Oval 60">
            <a:extLst>
              <a:ext uri="{FF2B5EF4-FFF2-40B4-BE49-F238E27FC236}">
                <a16:creationId xmlns:a16="http://schemas.microsoft.com/office/drawing/2014/main" id="{8177B5FA-9E44-A14E-8826-8D8ED83F2744}"/>
              </a:ext>
            </a:extLst>
          </p:cNvPr>
          <p:cNvSpPr/>
          <p:nvPr/>
        </p:nvSpPr>
        <p:spPr>
          <a:xfrm>
            <a:off x="8186205" y="1739790"/>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62" name="Oval 61">
            <a:extLst>
              <a:ext uri="{FF2B5EF4-FFF2-40B4-BE49-F238E27FC236}">
                <a16:creationId xmlns:a16="http://schemas.microsoft.com/office/drawing/2014/main" id="{E0AD9C15-67CC-4F42-9EA9-C84CB43A5A55}"/>
              </a:ext>
            </a:extLst>
          </p:cNvPr>
          <p:cNvSpPr/>
          <p:nvPr/>
        </p:nvSpPr>
        <p:spPr>
          <a:xfrm>
            <a:off x="8186205" y="1811798"/>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63" name="Oval 62">
            <a:extLst>
              <a:ext uri="{FF2B5EF4-FFF2-40B4-BE49-F238E27FC236}">
                <a16:creationId xmlns:a16="http://schemas.microsoft.com/office/drawing/2014/main" id="{6EE3A4B6-7421-C14C-9F0A-EE515B4241C2}"/>
              </a:ext>
            </a:extLst>
          </p:cNvPr>
          <p:cNvSpPr/>
          <p:nvPr/>
        </p:nvSpPr>
        <p:spPr>
          <a:xfrm>
            <a:off x="8186205" y="1883806"/>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64" name="Oval 63">
            <a:extLst>
              <a:ext uri="{FF2B5EF4-FFF2-40B4-BE49-F238E27FC236}">
                <a16:creationId xmlns:a16="http://schemas.microsoft.com/office/drawing/2014/main" id="{984D5CE1-510B-1A48-A319-77D7C4D9AB80}"/>
              </a:ext>
            </a:extLst>
          </p:cNvPr>
          <p:cNvSpPr/>
          <p:nvPr/>
        </p:nvSpPr>
        <p:spPr>
          <a:xfrm>
            <a:off x="8186205" y="1307742"/>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65" name="Oval 64">
            <a:extLst>
              <a:ext uri="{FF2B5EF4-FFF2-40B4-BE49-F238E27FC236}">
                <a16:creationId xmlns:a16="http://schemas.microsoft.com/office/drawing/2014/main" id="{F8460D23-9AC6-0E41-B4F9-6B2A5B461F91}"/>
              </a:ext>
            </a:extLst>
          </p:cNvPr>
          <p:cNvSpPr/>
          <p:nvPr/>
        </p:nvSpPr>
        <p:spPr>
          <a:xfrm>
            <a:off x="8114197" y="1307742"/>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66" name="Oval 65">
            <a:extLst>
              <a:ext uri="{FF2B5EF4-FFF2-40B4-BE49-F238E27FC236}">
                <a16:creationId xmlns:a16="http://schemas.microsoft.com/office/drawing/2014/main" id="{39CB2C05-6254-DD45-B9C4-981B738AE345}"/>
              </a:ext>
            </a:extLst>
          </p:cNvPr>
          <p:cNvSpPr/>
          <p:nvPr/>
        </p:nvSpPr>
        <p:spPr>
          <a:xfrm>
            <a:off x="8114205" y="1016506"/>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67" name="Oval 66">
            <a:extLst>
              <a:ext uri="{FF2B5EF4-FFF2-40B4-BE49-F238E27FC236}">
                <a16:creationId xmlns:a16="http://schemas.microsoft.com/office/drawing/2014/main" id="{23208728-3BF8-8A41-B135-916872D28F4C}"/>
              </a:ext>
            </a:extLst>
          </p:cNvPr>
          <p:cNvSpPr/>
          <p:nvPr/>
        </p:nvSpPr>
        <p:spPr>
          <a:xfrm>
            <a:off x="8114197" y="1088514"/>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68" name="Oval 67">
            <a:extLst>
              <a:ext uri="{FF2B5EF4-FFF2-40B4-BE49-F238E27FC236}">
                <a16:creationId xmlns:a16="http://schemas.microsoft.com/office/drawing/2014/main" id="{8AF9FD77-067F-5A41-BF08-16F2D3533136}"/>
              </a:ext>
            </a:extLst>
          </p:cNvPr>
          <p:cNvSpPr/>
          <p:nvPr/>
        </p:nvSpPr>
        <p:spPr>
          <a:xfrm>
            <a:off x="8114197" y="1160522"/>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69" name="Oval 68">
            <a:extLst>
              <a:ext uri="{FF2B5EF4-FFF2-40B4-BE49-F238E27FC236}">
                <a16:creationId xmlns:a16="http://schemas.microsoft.com/office/drawing/2014/main" id="{1E36DFB8-A4F6-074A-9D65-DDC181500555}"/>
              </a:ext>
            </a:extLst>
          </p:cNvPr>
          <p:cNvSpPr/>
          <p:nvPr/>
        </p:nvSpPr>
        <p:spPr>
          <a:xfrm>
            <a:off x="8114197" y="1232530"/>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70" name="Oval 69">
            <a:extLst>
              <a:ext uri="{FF2B5EF4-FFF2-40B4-BE49-F238E27FC236}">
                <a16:creationId xmlns:a16="http://schemas.microsoft.com/office/drawing/2014/main" id="{E3F0DABE-959D-1747-9485-2FFEC99429E2}"/>
              </a:ext>
            </a:extLst>
          </p:cNvPr>
          <p:cNvSpPr/>
          <p:nvPr/>
        </p:nvSpPr>
        <p:spPr>
          <a:xfrm>
            <a:off x="8186205" y="1016506"/>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71" name="Oval 70">
            <a:extLst>
              <a:ext uri="{FF2B5EF4-FFF2-40B4-BE49-F238E27FC236}">
                <a16:creationId xmlns:a16="http://schemas.microsoft.com/office/drawing/2014/main" id="{025ACB67-D1EF-FF4A-A5C2-A6DD548349F2}"/>
              </a:ext>
            </a:extLst>
          </p:cNvPr>
          <p:cNvSpPr/>
          <p:nvPr/>
        </p:nvSpPr>
        <p:spPr>
          <a:xfrm>
            <a:off x="8186205" y="1088514"/>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72" name="Oval 71">
            <a:extLst>
              <a:ext uri="{FF2B5EF4-FFF2-40B4-BE49-F238E27FC236}">
                <a16:creationId xmlns:a16="http://schemas.microsoft.com/office/drawing/2014/main" id="{E17CC82A-28DB-1742-A99B-90F4A43A9557}"/>
              </a:ext>
            </a:extLst>
          </p:cNvPr>
          <p:cNvSpPr/>
          <p:nvPr/>
        </p:nvSpPr>
        <p:spPr>
          <a:xfrm>
            <a:off x="8186205" y="1160522"/>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73" name="Oval 72">
            <a:extLst>
              <a:ext uri="{FF2B5EF4-FFF2-40B4-BE49-F238E27FC236}">
                <a16:creationId xmlns:a16="http://schemas.microsoft.com/office/drawing/2014/main" id="{248FF082-352C-C24E-B09D-30D7AB236DE7}"/>
              </a:ext>
            </a:extLst>
          </p:cNvPr>
          <p:cNvSpPr/>
          <p:nvPr/>
        </p:nvSpPr>
        <p:spPr>
          <a:xfrm>
            <a:off x="8186205" y="1232530"/>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74" name="Oval 73">
            <a:extLst>
              <a:ext uri="{FF2B5EF4-FFF2-40B4-BE49-F238E27FC236}">
                <a16:creationId xmlns:a16="http://schemas.microsoft.com/office/drawing/2014/main" id="{8EE7E6E1-5AE5-5F4F-9118-EE2AFFABB447}"/>
              </a:ext>
            </a:extLst>
          </p:cNvPr>
          <p:cNvSpPr/>
          <p:nvPr/>
        </p:nvSpPr>
        <p:spPr>
          <a:xfrm>
            <a:off x="8186205" y="944498"/>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75" name="Oval 74">
            <a:extLst>
              <a:ext uri="{FF2B5EF4-FFF2-40B4-BE49-F238E27FC236}">
                <a16:creationId xmlns:a16="http://schemas.microsoft.com/office/drawing/2014/main" id="{275E6D55-C691-0146-B314-B0FDB5F353DB}"/>
              </a:ext>
            </a:extLst>
          </p:cNvPr>
          <p:cNvSpPr/>
          <p:nvPr/>
        </p:nvSpPr>
        <p:spPr>
          <a:xfrm>
            <a:off x="8114197" y="944498"/>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76" name="TextBox 40">
            <a:extLst>
              <a:ext uri="{FF2B5EF4-FFF2-40B4-BE49-F238E27FC236}">
                <a16:creationId xmlns:a16="http://schemas.microsoft.com/office/drawing/2014/main" id="{0EC0C27E-A1FD-D143-8250-B6B39F0D13C4}"/>
              </a:ext>
            </a:extLst>
          </p:cNvPr>
          <p:cNvSpPr txBox="1">
            <a:spLocks noChangeArrowheads="1"/>
          </p:cNvSpPr>
          <p:nvPr/>
        </p:nvSpPr>
        <p:spPr bwMode="auto">
          <a:xfrm>
            <a:off x="7585992" y="1018628"/>
            <a:ext cx="418704" cy="33855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600" b="0" i="0" u="none" strike="noStrike" kern="1200" cap="none" spc="0" normalizeH="0" baseline="0" noProof="0" dirty="0">
                <a:ln>
                  <a:noFill/>
                </a:ln>
                <a:solidFill>
                  <a:srgbClr val="FF0000"/>
                </a:solidFill>
                <a:effectLst/>
                <a:uLnTx/>
                <a:uFillTx/>
                <a:latin typeface="Arial" charset="0"/>
                <a:ea typeface="+mn-ea"/>
                <a:cs typeface="+mn-cs"/>
              </a:rPr>
              <a:t>+</a:t>
            </a:r>
            <a:r>
              <a:rPr kumimoji="0" lang="en-US" altLang="en-US" sz="1600" b="0" i="0" u="none" strike="noStrike" kern="1200" cap="none" spc="0" normalizeH="0" baseline="0" noProof="0" dirty="0" err="1">
                <a:ln>
                  <a:noFill/>
                </a:ln>
                <a:solidFill>
                  <a:srgbClr val="FF0000"/>
                </a:solidFill>
                <a:effectLst/>
                <a:uLnTx/>
                <a:uFillTx/>
                <a:latin typeface="Arial" charset="0"/>
                <a:ea typeface="+mn-ea"/>
                <a:cs typeface="+mn-cs"/>
              </a:rPr>
              <a:t>λ</a:t>
            </a:r>
            <a:endParaRPr kumimoji="0" lang="en-US" altLang="en-US" sz="1600" b="0" i="0" u="none" strike="noStrike" kern="1200" cap="none" spc="0" normalizeH="0" baseline="-25000" noProof="0" dirty="0">
              <a:ln>
                <a:noFill/>
              </a:ln>
              <a:solidFill>
                <a:srgbClr val="FF0000"/>
              </a:solidFill>
              <a:effectLst/>
              <a:uLnTx/>
              <a:uFillTx/>
              <a:latin typeface="Arial" charset="0"/>
              <a:ea typeface="+mn-ea"/>
              <a:cs typeface="+mn-cs"/>
            </a:endParaRPr>
          </a:p>
        </p:txBody>
      </p:sp>
      <p:sp>
        <p:nvSpPr>
          <p:cNvPr id="78" name="Line 70">
            <a:extLst>
              <a:ext uri="{FF2B5EF4-FFF2-40B4-BE49-F238E27FC236}">
                <a16:creationId xmlns:a16="http://schemas.microsoft.com/office/drawing/2014/main" id="{B5E948A4-C4E4-414E-BB26-05C871A444D9}"/>
              </a:ext>
            </a:extLst>
          </p:cNvPr>
          <p:cNvSpPr>
            <a:spLocks noChangeShapeType="1"/>
          </p:cNvSpPr>
          <p:nvPr/>
        </p:nvSpPr>
        <p:spPr bwMode="auto">
          <a:xfrm>
            <a:off x="7966992" y="1204782"/>
            <a:ext cx="0" cy="324000"/>
          </a:xfrm>
          <a:prstGeom prst="line">
            <a:avLst/>
          </a:prstGeom>
          <a:noFill/>
          <a:ln w="25400">
            <a:solidFill>
              <a:schemeClr val="tx1"/>
            </a:solidFill>
            <a:round/>
            <a:headEnd/>
            <a:tailEnd type="triangle" w="med" len="med"/>
          </a:ln>
          <a:extLst>
            <a:ext uri="{909E8E84-426E-40DD-AFC4-6F175D3DCCD1}">
              <a14:hiddenFill xmlns:a14="http://schemas.microsoft.com/office/drawing/2010/main">
                <a:noFill/>
              </a14:hiddenFill>
            </a:ext>
          </a:extLst>
        </p:spPr>
        <p:txBody>
          <a:bodyPr lIns="92075" tIns="46038" rIns="92075" bIns="46038"/>
          <a:lstStyle/>
          <a:p>
            <a:pPr marL="0" marR="0" lvl="0" indent="0" algn="l" defTabSz="914400" rtl="0" eaLnBrk="1" fontAlgn="base" latinLnBrk="0" hangingPunct="1">
              <a:lnSpc>
                <a:spcPct val="100000"/>
              </a:lnSpc>
              <a:spcBef>
                <a:spcPct val="0"/>
              </a:spcBef>
              <a:spcAft>
                <a:spcPct val="0"/>
              </a:spcAft>
              <a:buClrTx/>
              <a:buSzTx/>
              <a:buFontTx/>
              <a:buNone/>
              <a:tabLst/>
              <a:defRPr/>
            </a:pPr>
            <a:endParaRPr kumimoji="0" lang="en-GB" sz="1800" b="0" i="0" u="none" strike="noStrike" kern="1200" cap="none" spc="0" normalizeH="0" baseline="0" noProof="0">
              <a:ln>
                <a:solidFill>
                  <a:srgbClr val="000000"/>
                </a:solidFill>
              </a:ln>
              <a:solidFill>
                <a:prstClr val="black"/>
              </a:solidFill>
              <a:effectLst/>
              <a:uLnTx/>
              <a:uFillTx/>
              <a:latin typeface="Arial" charset="0"/>
              <a:ea typeface="+mn-ea"/>
              <a:cs typeface="+mn-cs"/>
            </a:endParaRPr>
          </a:p>
        </p:txBody>
      </p:sp>
      <p:sp>
        <p:nvSpPr>
          <p:cNvPr id="79" name="Line 70">
            <a:extLst>
              <a:ext uri="{FF2B5EF4-FFF2-40B4-BE49-F238E27FC236}">
                <a16:creationId xmlns:a16="http://schemas.microsoft.com/office/drawing/2014/main" id="{4C77C8FA-2364-2042-A058-ECAAF6741376}"/>
              </a:ext>
            </a:extLst>
          </p:cNvPr>
          <p:cNvSpPr>
            <a:spLocks noChangeShapeType="1"/>
          </p:cNvSpPr>
          <p:nvPr/>
        </p:nvSpPr>
        <p:spPr bwMode="auto">
          <a:xfrm flipV="1">
            <a:off x="8398074" y="1202724"/>
            <a:ext cx="0" cy="288000"/>
          </a:xfrm>
          <a:prstGeom prst="line">
            <a:avLst/>
          </a:prstGeom>
          <a:noFill/>
          <a:ln w="25400">
            <a:solidFill>
              <a:schemeClr val="tx1"/>
            </a:solidFill>
            <a:round/>
            <a:headEnd/>
            <a:tailEnd type="triangle" w="med" len="med"/>
          </a:ln>
          <a:extLst>
            <a:ext uri="{909E8E84-426E-40DD-AFC4-6F175D3DCCD1}">
              <a14:hiddenFill xmlns:a14="http://schemas.microsoft.com/office/drawing/2010/main">
                <a:noFill/>
              </a14:hiddenFill>
            </a:ext>
          </a:extLst>
        </p:spPr>
        <p:txBody>
          <a:bodyPr lIns="92075" tIns="46038" rIns="92075" bIns="46038"/>
          <a:lstStyle/>
          <a:p>
            <a:pPr marL="0" marR="0" lvl="0" indent="0" algn="l" defTabSz="914400" rtl="0" eaLnBrk="1" fontAlgn="base" latinLnBrk="0" hangingPunct="1">
              <a:lnSpc>
                <a:spcPct val="100000"/>
              </a:lnSpc>
              <a:spcBef>
                <a:spcPct val="0"/>
              </a:spcBef>
              <a:spcAft>
                <a:spcPct val="0"/>
              </a:spcAft>
              <a:buClrTx/>
              <a:buSzTx/>
              <a:buFontTx/>
              <a:buNone/>
              <a:tabLst/>
              <a:defRPr/>
            </a:pPr>
            <a:endParaRPr kumimoji="0" lang="en-GB" sz="1800" b="0" i="0" u="none" strike="noStrike" kern="1200" cap="none" spc="0" normalizeH="0" baseline="0" noProof="0">
              <a:ln>
                <a:solidFill>
                  <a:srgbClr val="000000"/>
                </a:solidFill>
              </a:ln>
              <a:solidFill>
                <a:prstClr val="black"/>
              </a:solidFill>
              <a:effectLst/>
              <a:uLnTx/>
              <a:uFillTx/>
              <a:latin typeface="Arial" charset="0"/>
              <a:ea typeface="+mn-ea"/>
              <a:cs typeface="+mn-cs"/>
            </a:endParaRPr>
          </a:p>
        </p:txBody>
      </p:sp>
      <p:sp>
        <p:nvSpPr>
          <p:cNvPr id="80" name="TextBox 40">
            <a:extLst>
              <a:ext uri="{FF2B5EF4-FFF2-40B4-BE49-F238E27FC236}">
                <a16:creationId xmlns:a16="http://schemas.microsoft.com/office/drawing/2014/main" id="{C38A8098-3B78-B747-831A-DF585636D819}"/>
              </a:ext>
            </a:extLst>
          </p:cNvPr>
          <p:cNvSpPr txBox="1">
            <a:spLocks noChangeArrowheads="1"/>
          </p:cNvSpPr>
          <p:nvPr/>
        </p:nvSpPr>
        <p:spPr bwMode="auto">
          <a:xfrm>
            <a:off x="8259266" y="1397570"/>
            <a:ext cx="367408" cy="33855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600" b="0" i="0" u="none" strike="noStrike" kern="1200" cap="none" spc="0" normalizeH="0" baseline="0" noProof="0" dirty="0">
                <a:ln>
                  <a:noFill/>
                </a:ln>
                <a:solidFill>
                  <a:srgbClr val="0033CC"/>
                </a:solidFill>
                <a:effectLst/>
                <a:uLnTx/>
                <a:uFillTx/>
                <a:latin typeface="Arial" charset="0"/>
                <a:ea typeface="+mn-ea"/>
                <a:cs typeface="+mn-cs"/>
              </a:rPr>
              <a:t>-</a:t>
            </a:r>
            <a:r>
              <a:rPr kumimoji="0" lang="en-US" altLang="en-US" sz="1600" b="0" i="0" u="none" strike="noStrike" kern="1200" cap="none" spc="0" normalizeH="0" baseline="0" noProof="0" dirty="0" err="1">
                <a:ln>
                  <a:noFill/>
                </a:ln>
                <a:solidFill>
                  <a:srgbClr val="0033CC"/>
                </a:solidFill>
                <a:effectLst/>
                <a:uLnTx/>
                <a:uFillTx/>
                <a:latin typeface="Arial" charset="0"/>
                <a:ea typeface="+mn-ea"/>
                <a:cs typeface="+mn-cs"/>
              </a:rPr>
              <a:t>λ</a:t>
            </a:r>
            <a:endParaRPr kumimoji="0" lang="en-US" altLang="en-US" sz="1600" b="0" i="0" u="none" strike="noStrike" kern="1200" cap="none" spc="0" normalizeH="0" baseline="-25000" noProof="0" dirty="0">
              <a:ln>
                <a:noFill/>
              </a:ln>
              <a:solidFill>
                <a:srgbClr val="0033CC"/>
              </a:solidFill>
              <a:effectLst/>
              <a:uLnTx/>
              <a:uFillTx/>
              <a:latin typeface="Arial" charset="0"/>
              <a:ea typeface="+mn-ea"/>
              <a:cs typeface="+mn-cs"/>
            </a:endParaRPr>
          </a:p>
        </p:txBody>
      </p:sp>
      <p:sp>
        <p:nvSpPr>
          <p:cNvPr id="109" name="Oval 108">
            <a:extLst>
              <a:ext uri="{FF2B5EF4-FFF2-40B4-BE49-F238E27FC236}">
                <a16:creationId xmlns:a16="http://schemas.microsoft.com/office/drawing/2014/main" id="{A04C803C-F6E2-D241-818E-0C3BBBBB34CB}"/>
              </a:ext>
            </a:extLst>
          </p:cNvPr>
          <p:cNvSpPr/>
          <p:nvPr/>
        </p:nvSpPr>
        <p:spPr>
          <a:xfrm>
            <a:off x="8110075" y="722411"/>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110" name="Oval 109">
            <a:extLst>
              <a:ext uri="{FF2B5EF4-FFF2-40B4-BE49-F238E27FC236}">
                <a16:creationId xmlns:a16="http://schemas.microsoft.com/office/drawing/2014/main" id="{15466E83-0F5C-944C-AA25-1D6AED2D3976}"/>
              </a:ext>
            </a:extLst>
          </p:cNvPr>
          <p:cNvSpPr/>
          <p:nvPr/>
        </p:nvSpPr>
        <p:spPr>
          <a:xfrm>
            <a:off x="8110075" y="794419"/>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111" name="Oval 110">
            <a:extLst>
              <a:ext uri="{FF2B5EF4-FFF2-40B4-BE49-F238E27FC236}">
                <a16:creationId xmlns:a16="http://schemas.microsoft.com/office/drawing/2014/main" id="{2E990D1B-133E-E94C-A1A5-8F26A9AE4BBF}"/>
              </a:ext>
            </a:extLst>
          </p:cNvPr>
          <p:cNvSpPr/>
          <p:nvPr/>
        </p:nvSpPr>
        <p:spPr>
          <a:xfrm>
            <a:off x="8110075" y="866427"/>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112" name="Oval 111">
            <a:extLst>
              <a:ext uri="{FF2B5EF4-FFF2-40B4-BE49-F238E27FC236}">
                <a16:creationId xmlns:a16="http://schemas.microsoft.com/office/drawing/2014/main" id="{E6AC6663-A680-D243-9E83-775E191F1747}"/>
              </a:ext>
            </a:extLst>
          </p:cNvPr>
          <p:cNvSpPr/>
          <p:nvPr/>
        </p:nvSpPr>
        <p:spPr>
          <a:xfrm>
            <a:off x="8182083" y="722411"/>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113" name="Oval 112">
            <a:extLst>
              <a:ext uri="{FF2B5EF4-FFF2-40B4-BE49-F238E27FC236}">
                <a16:creationId xmlns:a16="http://schemas.microsoft.com/office/drawing/2014/main" id="{62BC691F-7479-134A-BC12-BD4489647B73}"/>
              </a:ext>
            </a:extLst>
          </p:cNvPr>
          <p:cNvSpPr/>
          <p:nvPr/>
        </p:nvSpPr>
        <p:spPr>
          <a:xfrm>
            <a:off x="8182083" y="794419"/>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114" name="Oval 113">
            <a:extLst>
              <a:ext uri="{FF2B5EF4-FFF2-40B4-BE49-F238E27FC236}">
                <a16:creationId xmlns:a16="http://schemas.microsoft.com/office/drawing/2014/main" id="{FFD820F7-9163-E249-A5CC-CBA037BB2B96}"/>
              </a:ext>
            </a:extLst>
          </p:cNvPr>
          <p:cNvSpPr/>
          <p:nvPr/>
        </p:nvSpPr>
        <p:spPr>
          <a:xfrm>
            <a:off x="8182083" y="866427"/>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pic>
        <p:nvPicPr>
          <p:cNvPr id="11" name="Picture 10">
            <a:extLst>
              <a:ext uri="{FF2B5EF4-FFF2-40B4-BE49-F238E27FC236}">
                <a16:creationId xmlns:a16="http://schemas.microsoft.com/office/drawing/2014/main" id="{E7111BC5-95BD-8E43-AB14-2F2B6840CCC8}"/>
              </a:ext>
            </a:extLst>
          </p:cNvPr>
          <p:cNvPicPr>
            <a:picLocks noChangeAspect="1"/>
          </p:cNvPicPr>
          <p:nvPr/>
        </p:nvPicPr>
        <p:blipFill>
          <a:blip r:embed="rId3"/>
          <a:stretch>
            <a:fillRect/>
          </a:stretch>
        </p:blipFill>
        <p:spPr>
          <a:xfrm>
            <a:off x="345530" y="959999"/>
            <a:ext cx="4709160" cy="1059180"/>
          </a:xfrm>
          <a:prstGeom prst="rect">
            <a:avLst/>
          </a:prstGeom>
        </p:spPr>
      </p:pic>
      <p:pic>
        <p:nvPicPr>
          <p:cNvPr id="12" name="Picture 11">
            <a:extLst>
              <a:ext uri="{FF2B5EF4-FFF2-40B4-BE49-F238E27FC236}">
                <a16:creationId xmlns:a16="http://schemas.microsoft.com/office/drawing/2014/main" id="{F622B0C5-8496-C640-BB57-7824CC876BA6}"/>
              </a:ext>
            </a:extLst>
          </p:cNvPr>
          <p:cNvPicPr>
            <a:picLocks noChangeAspect="1"/>
          </p:cNvPicPr>
          <p:nvPr/>
        </p:nvPicPr>
        <p:blipFill>
          <a:blip r:embed="rId4"/>
          <a:stretch>
            <a:fillRect/>
          </a:stretch>
        </p:blipFill>
        <p:spPr>
          <a:xfrm>
            <a:off x="363827" y="2146470"/>
            <a:ext cx="4709160" cy="1059180"/>
          </a:xfrm>
          <a:prstGeom prst="rect">
            <a:avLst/>
          </a:prstGeom>
        </p:spPr>
      </p:pic>
      <p:pic>
        <p:nvPicPr>
          <p:cNvPr id="13" name="Picture 12">
            <a:extLst>
              <a:ext uri="{FF2B5EF4-FFF2-40B4-BE49-F238E27FC236}">
                <a16:creationId xmlns:a16="http://schemas.microsoft.com/office/drawing/2014/main" id="{5ACB6FDF-30A3-7144-8AF2-0C04E00CD87A}"/>
              </a:ext>
            </a:extLst>
          </p:cNvPr>
          <p:cNvPicPr>
            <a:picLocks noChangeAspect="1"/>
          </p:cNvPicPr>
          <p:nvPr/>
        </p:nvPicPr>
        <p:blipFill>
          <a:blip r:embed="rId5"/>
          <a:stretch>
            <a:fillRect/>
          </a:stretch>
        </p:blipFill>
        <p:spPr>
          <a:xfrm>
            <a:off x="435276" y="3520441"/>
            <a:ext cx="2438400" cy="274320"/>
          </a:xfrm>
          <a:prstGeom prst="rect">
            <a:avLst/>
          </a:prstGeom>
        </p:spPr>
      </p:pic>
      <p:pic>
        <p:nvPicPr>
          <p:cNvPr id="115" name="Picture 114">
            <a:extLst>
              <a:ext uri="{FF2B5EF4-FFF2-40B4-BE49-F238E27FC236}">
                <a16:creationId xmlns:a16="http://schemas.microsoft.com/office/drawing/2014/main" id="{F4F6CDD6-5818-E246-B61C-F60464E2C2AF}"/>
              </a:ext>
            </a:extLst>
          </p:cNvPr>
          <p:cNvPicPr>
            <a:picLocks noChangeAspect="1"/>
          </p:cNvPicPr>
          <p:nvPr/>
        </p:nvPicPr>
        <p:blipFill>
          <a:blip r:embed="rId6"/>
          <a:stretch>
            <a:fillRect/>
          </a:stretch>
        </p:blipFill>
        <p:spPr>
          <a:xfrm>
            <a:off x="8791859" y="2335209"/>
            <a:ext cx="2240216" cy="1322392"/>
          </a:xfrm>
          <a:prstGeom prst="rect">
            <a:avLst/>
          </a:prstGeom>
        </p:spPr>
      </p:pic>
      <p:pic>
        <p:nvPicPr>
          <p:cNvPr id="4" name="Picture 3">
            <a:extLst>
              <a:ext uri="{FF2B5EF4-FFF2-40B4-BE49-F238E27FC236}">
                <a16:creationId xmlns:a16="http://schemas.microsoft.com/office/drawing/2014/main" id="{BC5FFAD2-FD5B-5C41-923C-E79CA3D2EB2B}"/>
              </a:ext>
            </a:extLst>
          </p:cNvPr>
          <p:cNvPicPr>
            <a:picLocks noChangeAspect="1"/>
          </p:cNvPicPr>
          <p:nvPr/>
        </p:nvPicPr>
        <p:blipFill>
          <a:blip r:embed="rId7"/>
          <a:stretch>
            <a:fillRect/>
          </a:stretch>
        </p:blipFill>
        <p:spPr>
          <a:xfrm>
            <a:off x="6190565" y="5292978"/>
            <a:ext cx="2182870" cy="1437336"/>
          </a:xfrm>
          <a:prstGeom prst="rect">
            <a:avLst/>
          </a:prstGeom>
        </p:spPr>
      </p:pic>
      <p:pic>
        <p:nvPicPr>
          <p:cNvPr id="8" name="Picture 7">
            <a:extLst>
              <a:ext uri="{FF2B5EF4-FFF2-40B4-BE49-F238E27FC236}">
                <a16:creationId xmlns:a16="http://schemas.microsoft.com/office/drawing/2014/main" id="{955369AF-99A2-6B47-B2F0-228692E6D9A9}"/>
              </a:ext>
            </a:extLst>
          </p:cNvPr>
          <p:cNvPicPr>
            <a:picLocks noChangeAspect="1"/>
          </p:cNvPicPr>
          <p:nvPr/>
        </p:nvPicPr>
        <p:blipFill>
          <a:blip r:embed="rId8"/>
          <a:stretch>
            <a:fillRect/>
          </a:stretch>
        </p:blipFill>
        <p:spPr>
          <a:xfrm>
            <a:off x="8818433" y="5337859"/>
            <a:ext cx="2170843" cy="1375980"/>
          </a:xfrm>
          <a:prstGeom prst="rect">
            <a:avLst/>
          </a:prstGeom>
        </p:spPr>
      </p:pic>
      <p:pic>
        <p:nvPicPr>
          <p:cNvPr id="9" name="Picture 8">
            <a:extLst>
              <a:ext uri="{FF2B5EF4-FFF2-40B4-BE49-F238E27FC236}">
                <a16:creationId xmlns:a16="http://schemas.microsoft.com/office/drawing/2014/main" id="{7838B6B1-4DBD-9A42-A7E0-21491BF0409B}"/>
              </a:ext>
            </a:extLst>
          </p:cNvPr>
          <p:cNvPicPr>
            <a:picLocks noChangeAspect="1"/>
          </p:cNvPicPr>
          <p:nvPr/>
        </p:nvPicPr>
        <p:blipFill>
          <a:blip r:embed="rId9"/>
          <a:stretch>
            <a:fillRect/>
          </a:stretch>
        </p:blipFill>
        <p:spPr>
          <a:xfrm>
            <a:off x="8810196" y="3829393"/>
            <a:ext cx="1973134" cy="1208165"/>
          </a:xfrm>
          <a:prstGeom prst="rect">
            <a:avLst/>
          </a:prstGeom>
        </p:spPr>
      </p:pic>
      <p:pic>
        <p:nvPicPr>
          <p:cNvPr id="15" name="Picture 14">
            <a:extLst>
              <a:ext uri="{FF2B5EF4-FFF2-40B4-BE49-F238E27FC236}">
                <a16:creationId xmlns:a16="http://schemas.microsoft.com/office/drawing/2014/main" id="{8AB12336-6158-9143-A617-3D4EE1752AC2}"/>
              </a:ext>
            </a:extLst>
          </p:cNvPr>
          <p:cNvPicPr>
            <a:picLocks noChangeAspect="1"/>
          </p:cNvPicPr>
          <p:nvPr/>
        </p:nvPicPr>
        <p:blipFill>
          <a:blip r:embed="rId10"/>
          <a:stretch>
            <a:fillRect/>
          </a:stretch>
        </p:blipFill>
        <p:spPr>
          <a:xfrm>
            <a:off x="6215278" y="3732941"/>
            <a:ext cx="2034928" cy="1308615"/>
          </a:xfrm>
          <a:prstGeom prst="rect">
            <a:avLst/>
          </a:prstGeom>
        </p:spPr>
      </p:pic>
      <p:pic>
        <p:nvPicPr>
          <p:cNvPr id="16" name="Picture 15">
            <a:extLst>
              <a:ext uri="{FF2B5EF4-FFF2-40B4-BE49-F238E27FC236}">
                <a16:creationId xmlns:a16="http://schemas.microsoft.com/office/drawing/2014/main" id="{AF82525E-6BA6-4442-A18F-69ECFCF01F27}"/>
              </a:ext>
            </a:extLst>
          </p:cNvPr>
          <p:cNvPicPr>
            <a:picLocks noChangeAspect="1"/>
          </p:cNvPicPr>
          <p:nvPr/>
        </p:nvPicPr>
        <p:blipFill>
          <a:blip r:embed="rId11"/>
          <a:stretch>
            <a:fillRect/>
          </a:stretch>
        </p:blipFill>
        <p:spPr>
          <a:xfrm>
            <a:off x="6248230" y="2373700"/>
            <a:ext cx="1996498" cy="1283902"/>
          </a:xfrm>
          <a:prstGeom prst="rect">
            <a:avLst/>
          </a:prstGeom>
        </p:spPr>
      </p:pic>
      <p:sp>
        <p:nvSpPr>
          <p:cNvPr id="77" name="TextBox 76">
            <a:extLst>
              <a:ext uri="{FF2B5EF4-FFF2-40B4-BE49-F238E27FC236}">
                <a16:creationId xmlns:a16="http://schemas.microsoft.com/office/drawing/2014/main" id="{02DEC67B-8C13-8947-B19C-A422F8F7BE11}"/>
              </a:ext>
            </a:extLst>
          </p:cNvPr>
          <p:cNvSpPr txBox="1"/>
          <p:nvPr/>
        </p:nvSpPr>
        <p:spPr>
          <a:xfrm>
            <a:off x="9322148" y="825549"/>
            <a:ext cx="2378665" cy="1015663"/>
          </a:xfrm>
          <a:prstGeom prst="rect">
            <a:avLst/>
          </a:prstGeom>
          <a:solidFill>
            <a:schemeClr val="bg1"/>
          </a:solidFill>
        </p:spPr>
        <p:txBody>
          <a:bodyPr wrap="squar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rPr>
              <a:t>v</a:t>
            </a:r>
            <a:r>
              <a:rPr kumimoji="0" lang="en-GB" sz="1500" b="0" i="0" u="none" strike="noStrike" kern="1200" cap="none" spc="0" normalizeH="0" baseline="-25000" noProof="0" dirty="0">
                <a:ln>
                  <a:noFill/>
                </a:ln>
                <a:solidFill>
                  <a:srgbClr val="009D00">
                    <a:lumMod val="50000"/>
                  </a:srgbClr>
                </a:solidFill>
                <a:effectLst/>
                <a:uLnTx/>
                <a:uFillTx/>
                <a:latin typeface="Arial" charset="0"/>
                <a:ea typeface="+mn-ea"/>
                <a:cs typeface="+mn-cs"/>
              </a:rPr>
              <a:t>1</a:t>
            </a:r>
            <a:r>
              <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rPr>
              <a:t> = v</a:t>
            </a:r>
            <a:r>
              <a:rPr kumimoji="0" lang="en-GB" sz="1500" b="0" i="0" u="none" strike="noStrike" kern="1200" cap="none" spc="0" normalizeH="0" baseline="-25000" noProof="0" dirty="0">
                <a:ln>
                  <a:noFill/>
                </a:ln>
                <a:solidFill>
                  <a:srgbClr val="009D00">
                    <a:lumMod val="50000"/>
                  </a:srgbClr>
                </a:solidFill>
                <a:effectLst/>
                <a:uLnTx/>
                <a:uFillTx/>
                <a:latin typeface="Arial" charset="0"/>
                <a:ea typeface="+mn-ea"/>
                <a:cs typeface="+mn-cs"/>
              </a:rPr>
              <a:t>2</a:t>
            </a:r>
            <a:r>
              <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rPr>
              <a:t>/3</a:t>
            </a:r>
            <a:r>
              <a:rPr kumimoji="0" lang="en-GB" sz="1500" b="0" i="0" u="none" strike="noStrike" kern="1200" cap="none" spc="0" normalizeH="0" baseline="-25000" noProof="0" dirty="0">
                <a:ln>
                  <a:noFill/>
                </a:ln>
                <a:solidFill>
                  <a:srgbClr val="009D00">
                    <a:lumMod val="50000"/>
                  </a:srgbClr>
                </a:solidFill>
                <a:effectLst/>
                <a:uLnTx/>
                <a:uFillTx/>
                <a:latin typeface="Arial" charset="0"/>
                <a:ea typeface="+mn-ea"/>
                <a:cs typeface="+mn-cs"/>
              </a:rPr>
              <a:t> </a:t>
            </a:r>
            <a:r>
              <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rPr>
              <a:t>e.g. holes moving to the strip and electrons moving away from the strip</a:t>
            </a:r>
            <a:endParaRPr kumimoji="0" lang="en-GB" sz="1500" b="0" i="0" u="none" strike="noStrike" kern="1200" cap="none" spc="0" normalizeH="0" baseline="-25000" noProof="0" dirty="0">
              <a:ln>
                <a:noFill/>
              </a:ln>
              <a:solidFill>
                <a:srgbClr val="009D00">
                  <a:lumMod val="50000"/>
                </a:srgbClr>
              </a:solidFill>
              <a:effectLst/>
              <a:uLnTx/>
              <a:uFillTx/>
              <a:latin typeface="Arial" charset="0"/>
              <a:ea typeface="+mn-ea"/>
              <a:cs typeface="+mn-cs"/>
            </a:endParaRPr>
          </a:p>
        </p:txBody>
      </p:sp>
      <p:sp>
        <p:nvSpPr>
          <p:cNvPr id="81" name="Rectangle 60">
            <a:extLst>
              <a:ext uri="{FF2B5EF4-FFF2-40B4-BE49-F238E27FC236}">
                <a16:creationId xmlns:a16="http://schemas.microsoft.com/office/drawing/2014/main" id="{616008C0-DAA3-A344-91BA-F2BF45261375}"/>
              </a:ext>
            </a:extLst>
          </p:cNvPr>
          <p:cNvSpPr>
            <a:spLocks noChangeArrowheads="1"/>
          </p:cNvSpPr>
          <p:nvPr/>
        </p:nvSpPr>
        <p:spPr bwMode="auto">
          <a:xfrm>
            <a:off x="7653539" y="1275981"/>
            <a:ext cx="457200" cy="30777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400" b="1" i="0" u="none" strike="noStrike" kern="1200" cap="none" spc="0" normalizeH="0" baseline="0" noProof="0" dirty="0">
                <a:ln>
                  <a:noFill/>
                </a:ln>
                <a:solidFill>
                  <a:prstClr val="black"/>
                </a:solidFill>
                <a:effectLst/>
                <a:uLnTx/>
                <a:uFillTx/>
                <a:latin typeface="Arial" charset="0"/>
                <a:ea typeface="+mn-ea"/>
                <a:cs typeface="+mn-cs"/>
              </a:rPr>
              <a:t>v</a:t>
            </a:r>
            <a:r>
              <a:rPr kumimoji="0" lang="en-US" altLang="en-US" sz="1400" b="1" i="0" u="none" strike="noStrike" kern="1200" cap="none" spc="0" normalizeH="0" baseline="-25000" noProof="0" dirty="0">
                <a:ln>
                  <a:noFill/>
                </a:ln>
                <a:solidFill>
                  <a:prstClr val="black"/>
                </a:solidFill>
                <a:effectLst/>
                <a:uLnTx/>
                <a:uFillTx/>
                <a:latin typeface="Arial" charset="0"/>
                <a:ea typeface="+mn-ea"/>
                <a:cs typeface="+mn-cs"/>
              </a:rPr>
              <a:t>1</a:t>
            </a:r>
            <a:endParaRPr kumimoji="0" lang="en-US" altLang="en-US" sz="1400" b="0" i="0" u="none" strike="noStrike" kern="1200" cap="none" spc="0" normalizeH="0" baseline="-25000" noProof="0" dirty="0">
              <a:ln>
                <a:noFill/>
              </a:ln>
              <a:solidFill>
                <a:prstClr val="black"/>
              </a:solidFill>
              <a:effectLst/>
              <a:uLnTx/>
              <a:uFillTx/>
              <a:latin typeface="Arial" charset="0"/>
              <a:ea typeface="+mn-ea"/>
              <a:cs typeface="+mn-cs"/>
            </a:endParaRPr>
          </a:p>
        </p:txBody>
      </p:sp>
      <p:sp>
        <p:nvSpPr>
          <p:cNvPr id="82" name="Rectangle 60">
            <a:extLst>
              <a:ext uri="{FF2B5EF4-FFF2-40B4-BE49-F238E27FC236}">
                <a16:creationId xmlns:a16="http://schemas.microsoft.com/office/drawing/2014/main" id="{57646F04-114D-0948-926D-7BF58C68F17E}"/>
              </a:ext>
            </a:extLst>
          </p:cNvPr>
          <p:cNvSpPr>
            <a:spLocks noChangeArrowheads="1"/>
          </p:cNvSpPr>
          <p:nvPr/>
        </p:nvSpPr>
        <p:spPr bwMode="auto">
          <a:xfrm>
            <a:off x="8376409" y="1106188"/>
            <a:ext cx="457200" cy="30777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400" b="1" i="0" u="none" strike="noStrike" kern="1200" cap="none" spc="0" normalizeH="0" baseline="0" noProof="0" dirty="0">
                <a:ln>
                  <a:noFill/>
                </a:ln>
                <a:solidFill>
                  <a:prstClr val="black"/>
                </a:solidFill>
                <a:effectLst/>
                <a:uLnTx/>
                <a:uFillTx/>
                <a:latin typeface="Arial" charset="0"/>
                <a:ea typeface="+mn-ea"/>
                <a:cs typeface="+mn-cs"/>
              </a:rPr>
              <a:t>v</a:t>
            </a:r>
            <a:r>
              <a:rPr kumimoji="0" lang="en-US" altLang="en-US" sz="1400" b="1" i="0" u="none" strike="noStrike" kern="1200" cap="none" spc="0" normalizeH="0" baseline="-25000" noProof="0" dirty="0">
                <a:ln>
                  <a:noFill/>
                </a:ln>
                <a:solidFill>
                  <a:prstClr val="black"/>
                </a:solidFill>
                <a:effectLst/>
                <a:uLnTx/>
                <a:uFillTx/>
                <a:latin typeface="Arial" charset="0"/>
                <a:ea typeface="+mn-ea"/>
                <a:cs typeface="+mn-cs"/>
              </a:rPr>
              <a:t>2</a:t>
            </a:r>
            <a:endParaRPr kumimoji="0" lang="en-US" altLang="en-US" sz="1400" b="0" i="0" u="none" strike="noStrike" kern="1200" cap="none" spc="0" normalizeH="0" baseline="-25000" noProof="0" dirty="0">
              <a:ln>
                <a:noFill/>
              </a:ln>
              <a:solidFill>
                <a:prstClr val="black"/>
              </a:solidFill>
              <a:effectLst/>
              <a:uLnTx/>
              <a:uFillTx/>
              <a:latin typeface="Arial" charset="0"/>
              <a:ea typeface="+mn-ea"/>
              <a:cs typeface="+mn-cs"/>
            </a:endParaRPr>
          </a:p>
        </p:txBody>
      </p:sp>
      <p:cxnSp>
        <p:nvCxnSpPr>
          <p:cNvPr id="83" name="Straight Arrow Connector 82">
            <a:extLst>
              <a:ext uri="{FF2B5EF4-FFF2-40B4-BE49-F238E27FC236}">
                <a16:creationId xmlns:a16="http://schemas.microsoft.com/office/drawing/2014/main" id="{C31774D9-8052-7C4C-8077-B17046EACB66}"/>
              </a:ext>
            </a:extLst>
          </p:cNvPr>
          <p:cNvCxnSpPr>
            <a:cxnSpLocks noChangeShapeType="1"/>
          </p:cNvCxnSpPr>
          <p:nvPr/>
        </p:nvCxnSpPr>
        <p:spPr bwMode="auto">
          <a:xfrm>
            <a:off x="5745164" y="687389"/>
            <a:ext cx="0" cy="1312864"/>
          </a:xfrm>
          <a:prstGeom prst="straightConnector1">
            <a:avLst/>
          </a:prstGeom>
          <a:noFill/>
          <a:ln w="25400">
            <a:solidFill>
              <a:srgbClr val="002060"/>
            </a:solidFill>
            <a:round/>
            <a:headEnd type="arrow" w="med" len="med"/>
            <a:tailEnd type="arrow" w="med" len="med"/>
          </a:ln>
          <a:effectLst/>
          <a:extLst>
            <a:ext uri="{909E8E84-426E-40dd-AFC4-6F175D3DCCD1}">
              <a14:hiddenFill xmlns="" xmlns:a14="http://schemas.microsoft.com/office/drawing/2010/main">
                <a:noFill/>
              </a14:hiddenFill>
            </a:ext>
          </a:extLst>
        </p:spPr>
      </p:cxnSp>
      <p:sp>
        <p:nvSpPr>
          <p:cNvPr id="84" name="TextBox 83">
            <a:extLst>
              <a:ext uri="{FF2B5EF4-FFF2-40B4-BE49-F238E27FC236}">
                <a16:creationId xmlns:a16="http://schemas.microsoft.com/office/drawing/2014/main" id="{4A654025-8BB8-1E47-B418-BFA042C10316}"/>
              </a:ext>
            </a:extLst>
          </p:cNvPr>
          <p:cNvSpPr txBox="1">
            <a:spLocks noChangeArrowheads="1"/>
          </p:cNvSpPr>
          <p:nvPr/>
        </p:nvSpPr>
        <p:spPr bwMode="auto">
          <a:xfrm>
            <a:off x="5753100" y="1209676"/>
            <a:ext cx="301686" cy="3231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sz="1500" b="1">
                <a:solidFill>
                  <a:schemeClr val="tx1"/>
                </a:solidFill>
                <a:latin typeface="Arial" panose="020B0604020202020204" pitchFamily="34" charset="0"/>
                <a:ea typeface="ＭＳ Ｐゴシック" panose="020B0600070205080204" pitchFamily="34" charset="-128"/>
              </a:defRPr>
            </a:lvl1pPr>
            <a:lvl2pPr marL="742950" indent="-285750">
              <a:defRPr sz="1500" b="1">
                <a:solidFill>
                  <a:schemeClr val="tx1"/>
                </a:solidFill>
                <a:latin typeface="Arial" panose="020B0604020202020204" pitchFamily="34" charset="0"/>
                <a:ea typeface="ＭＳ Ｐゴシック" panose="020B0600070205080204" pitchFamily="34" charset="-128"/>
              </a:defRPr>
            </a:lvl2pPr>
            <a:lvl3pPr marL="1143000" indent="-228600">
              <a:defRPr sz="1500" b="1">
                <a:solidFill>
                  <a:schemeClr val="tx1"/>
                </a:solidFill>
                <a:latin typeface="Arial" panose="020B0604020202020204" pitchFamily="34" charset="0"/>
                <a:ea typeface="ＭＳ Ｐゴシック" panose="020B0600070205080204" pitchFamily="34" charset="-128"/>
              </a:defRPr>
            </a:lvl3pPr>
            <a:lvl4pPr marL="1600200" indent="-228600">
              <a:defRPr sz="1500" b="1">
                <a:solidFill>
                  <a:schemeClr val="tx1"/>
                </a:solidFill>
                <a:latin typeface="Arial" panose="020B0604020202020204" pitchFamily="34" charset="0"/>
                <a:ea typeface="ＭＳ Ｐゴシック" panose="020B0600070205080204" pitchFamily="34" charset="-128"/>
              </a:defRPr>
            </a:lvl4pPr>
            <a:lvl5pPr marL="2057400" indent="-228600">
              <a:defRPr sz="1500" b="1">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lnSpc>
                <a:spcPct val="90000"/>
              </a:lnSpc>
              <a:spcBef>
                <a:spcPct val="30000"/>
              </a:spcBef>
              <a:spcAft>
                <a:spcPct val="0"/>
              </a:spcAft>
              <a:buClr>
                <a:srgbClr val="008000"/>
              </a:buClr>
              <a:buSzPct val="70000"/>
              <a:buFont typeface="Wingdings" pitchFamily="2" charset="2"/>
              <a:defRPr sz="1500" b="1">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lnSpc>
                <a:spcPct val="90000"/>
              </a:lnSpc>
              <a:spcBef>
                <a:spcPct val="30000"/>
              </a:spcBef>
              <a:spcAft>
                <a:spcPct val="0"/>
              </a:spcAft>
              <a:buClr>
                <a:srgbClr val="008000"/>
              </a:buClr>
              <a:buSzPct val="70000"/>
              <a:buFont typeface="Wingdings" pitchFamily="2" charset="2"/>
              <a:defRPr sz="1500" b="1">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lnSpc>
                <a:spcPct val="90000"/>
              </a:lnSpc>
              <a:spcBef>
                <a:spcPct val="30000"/>
              </a:spcBef>
              <a:spcAft>
                <a:spcPct val="0"/>
              </a:spcAft>
              <a:buClr>
                <a:srgbClr val="008000"/>
              </a:buClr>
              <a:buSzPct val="70000"/>
              <a:buFont typeface="Wingdings" pitchFamily="2" charset="2"/>
              <a:defRPr sz="1500" b="1">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lnSpc>
                <a:spcPct val="90000"/>
              </a:lnSpc>
              <a:spcBef>
                <a:spcPct val="30000"/>
              </a:spcBef>
              <a:spcAft>
                <a:spcPct val="0"/>
              </a:spcAft>
              <a:buClr>
                <a:srgbClr val="008000"/>
              </a:buClr>
              <a:buSzPct val="70000"/>
              <a:buFont typeface="Wingdings" pitchFamily="2" charset="2"/>
              <a:defRPr sz="1500" b="1">
                <a:solidFill>
                  <a:schemeClr val="tx1"/>
                </a:solidFill>
                <a:latin typeface="Arial" panose="020B0604020202020204" pitchFamily="34" charset="0"/>
                <a:ea typeface="ＭＳ Ｐゴシック" panose="020B0600070205080204" pitchFamily="34" charset="-128"/>
              </a:defRPr>
            </a:lvl9p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en-US" sz="1500" b="1" i="0" u="none" strike="noStrike" kern="1200" cap="none" spc="0" normalizeH="0" baseline="0" noProof="0" dirty="0">
                <a:ln>
                  <a:noFill/>
                </a:ln>
                <a:solidFill>
                  <a:srgbClr val="002060"/>
                </a:solidFill>
                <a:effectLst/>
                <a:uLnTx/>
                <a:uFillTx/>
                <a:latin typeface="Arial" panose="020B0604020202020204" pitchFamily="34" charset="0"/>
                <a:ea typeface="ＭＳ Ｐゴシック" panose="020B0600070205080204" pitchFamily="34" charset="-128"/>
                <a:cs typeface="+mn-cs"/>
              </a:rPr>
              <a:t>d</a:t>
            </a:r>
          </a:p>
        </p:txBody>
      </p:sp>
      <p:sp>
        <p:nvSpPr>
          <p:cNvPr id="6" name="Rectangle 5">
            <a:extLst>
              <a:ext uri="{FF2B5EF4-FFF2-40B4-BE49-F238E27FC236}">
                <a16:creationId xmlns:a16="http://schemas.microsoft.com/office/drawing/2014/main" id="{6AC59A77-ACC2-C94C-B982-B3990B60B129}"/>
              </a:ext>
            </a:extLst>
          </p:cNvPr>
          <p:cNvSpPr/>
          <p:nvPr/>
        </p:nvSpPr>
        <p:spPr>
          <a:xfrm>
            <a:off x="456480" y="4009190"/>
            <a:ext cx="3941654" cy="2400657"/>
          </a:xfrm>
          <a:prstGeom prst="rect">
            <a:avLst/>
          </a:prstGeom>
        </p:spPr>
        <p:txBody>
          <a:bodyPr wrap="squar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en-US" sz="1500" b="0" i="0" u="none" strike="noStrike" kern="1200" cap="none" spc="0" normalizeH="0" baseline="0" noProof="0" dirty="0">
                <a:ln>
                  <a:noFill/>
                </a:ln>
                <a:solidFill>
                  <a:srgbClr val="002060"/>
                </a:solidFill>
                <a:effectLst/>
                <a:uLnTx/>
                <a:uFillTx/>
                <a:latin typeface="Arial" charset="0"/>
                <a:ea typeface="+mn-ea"/>
                <a:cs typeface="+mn-cs"/>
              </a:rPr>
              <a:t>Different positions of the particle inside the pixel will lead to different pulse-shapes.</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altLang="en-US"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en-US" sz="1500" b="0" i="0" u="none" strike="noStrike" kern="1200" cap="none" spc="0" normalizeH="0" baseline="0" noProof="0" dirty="0">
                <a:ln>
                  <a:noFill/>
                </a:ln>
                <a:solidFill>
                  <a:srgbClr val="009D00">
                    <a:lumMod val="50000"/>
                  </a:srgbClr>
                </a:solidFill>
                <a:effectLst/>
                <a:uLnTx/>
                <a:uFillTx/>
                <a:latin typeface="Arial" charset="0"/>
                <a:ea typeface="+mn-ea"/>
                <a:cs typeface="+mn-cs"/>
              </a:rPr>
              <a:t>The varying signal shape will lead to variations in the </a:t>
            </a:r>
            <a:r>
              <a:rPr kumimoji="0" lang="en-US" altLang="en-US" sz="1500" b="0" i="0" u="none" strike="noStrike" kern="1200" cap="none" spc="0" normalizeH="0" baseline="0" noProof="0" dirty="0" err="1">
                <a:ln>
                  <a:noFill/>
                </a:ln>
                <a:solidFill>
                  <a:srgbClr val="009D00">
                    <a:lumMod val="50000"/>
                  </a:srgbClr>
                </a:solidFill>
                <a:effectLst/>
                <a:uLnTx/>
                <a:uFillTx/>
                <a:latin typeface="Arial" charset="0"/>
                <a:ea typeface="+mn-ea"/>
                <a:cs typeface="+mn-cs"/>
              </a:rPr>
              <a:t>c.o.g</a:t>
            </a:r>
            <a:r>
              <a:rPr kumimoji="0" lang="en-US" altLang="en-US" sz="1500" b="0" i="0" u="none" strike="noStrike" kern="1200" cap="none" spc="0" normalizeH="0" baseline="0" noProof="0" dirty="0">
                <a:ln>
                  <a:noFill/>
                </a:ln>
                <a:solidFill>
                  <a:srgbClr val="009D00">
                    <a:lumMod val="50000"/>
                  </a:srgbClr>
                </a:solidFill>
                <a:effectLst/>
                <a:uLnTx/>
                <a:uFillTx/>
                <a:latin typeface="Arial" charset="0"/>
                <a:ea typeface="+mn-ea"/>
                <a:cs typeface="+mn-cs"/>
              </a:rPr>
              <a:t>. time and therefore affect the time resolution.</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altLang="en-US" sz="1500" b="0" i="0" u="none" strike="noStrike" kern="1200" cap="none" spc="0" normalizeH="0" baseline="0" noProof="0" dirty="0">
              <a:ln>
                <a:noFill/>
              </a:ln>
              <a:solidFill>
                <a:srgbClr val="009D00">
                  <a:lumMod val="5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en-US" sz="1500" b="0" i="0" u="none" strike="noStrike" kern="1200" cap="none" spc="0" normalizeH="0" baseline="0" noProof="0" dirty="0">
                <a:ln>
                  <a:noFill/>
                </a:ln>
                <a:solidFill>
                  <a:srgbClr val="002060"/>
                </a:solidFill>
                <a:effectLst/>
                <a:uLnTx/>
                <a:uFillTx/>
                <a:latin typeface="Arial" charset="0"/>
                <a:ea typeface="+mn-ea"/>
                <a:cs typeface="+mn-cs"/>
              </a:rPr>
              <a:t>This is also called the ‘weighting field effect’.</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altLang="en-US" sz="1500" b="0" i="0" u="none" strike="noStrike" kern="1200" cap="none" spc="0" normalizeH="0" baseline="0" noProof="0" dirty="0">
              <a:ln>
                <a:noFill/>
              </a:ln>
              <a:solidFill>
                <a:srgbClr val="009D00">
                  <a:lumMod val="5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altLang="en-US" sz="1500" b="0" i="0" u="none" strike="noStrike" kern="1200" cap="none" spc="0" normalizeH="0" baseline="0" noProof="0" dirty="0">
              <a:ln>
                <a:noFill/>
              </a:ln>
              <a:solidFill>
                <a:srgbClr val="002060"/>
              </a:solidFill>
              <a:effectLst/>
              <a:uLnTx/>
              <a:uFillTx/>
              <a:latin typeface="Arial" charset="0"/>
              <a:ea typeface="+mn-ea"/>
              <a:cs typeface="+mn-cs"/>
            </a:endParaRPr>
          </a:p>
        </p:txBody>
      </p:sp>
    </p:spTree>
    <p:extLst>
      <p:ext uri="{BB962C8B-B14F-4D97-AF65-F5344CB8AC3E}">
        <p14:creationId xmlns:p14="http://schemas.microsoft.com/office/powerpoint/2010/main" val="4173524761"/>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2D6B06A6-F751-7A4F-A2B3-6E88FF3EA674}"/>
              </a:ext>
            </a:extLst>
          </p:cNvPr>
          <p:cNvSpPr>
            <a:spLocks noGrp="1"/>
          </p:cNvSpPr>
          <p:nvPr>
            <p:ph type="dt" sz="half" idx="10"/>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fld id="{A52BF309-6B9F-3741-9BDB-9CF9B53810AF}" type="datetime1">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l" defTabSz="914400" rtl="0" eaLnBrk="0" fontAlgn="base" latinLnBrk="0" hangingPunct="0">
                <a:lnSpc>
                  <a:spcPct val="100000"/>
                </a:lnSpc>
                <a:spcBef>
                  <a:spcPct val="0"/>
                </a:spcBef>
                <a:spcAft>
                  <a:spcPct val="0"/>
                </a:spcAft>
                <a:buClrTx/>
                <a:buSzTx/>
                <a:buFontTx/>
                <a:buNone/>
                <a:tabLst/>
                <a:defRPr/>
              </a:pPr>
              <a:t>6/13/25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3" name="Slide Number Placeholder 2">
            <a:extLst>
              <a:ext uri="{FF2B5EF4-FFF2-40B4-BE49-F238E27FC236}">
                <a16:creationId xmlns:a16="http://schemas.microsoft.com/office/drawing/2014/main" id="{B9305982-DA4F-FF47-AD1C-B6AF1DDBAED1}"/>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34</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pic>
        <p:nvPicPr>
          <p:cNvPr id="4" name="Picture 3">
            <a:extLst>
              <a:ext uri="{FF2B5EF4-FFF2-40B4-BE49-F238E27FC236}">
                <a16:creationId xmlns:a16="http://schemas.microsoft.com/office/drawing/2014/main" id="{38ACE20B-22DB-8644-B285-43B093FDBCC0}"/>
              </a:ext>
            </a:extLst>
          </p:cNvPr>
          <p:cNvPicPr>
            <a:picLocks noChangeAspect="1"/>
          </p:cNvPicPr>
          <p:nvPr/>
        </p:nvPicPr>
        <p:blipFill>
          <a:blip r:embed="rId2"/>
          <a:stretch>
            <a:fillRect/>
          </a:stretch>
        </p:blipFill>
        <p:spPr>
          <a:xfrm>
            <a:off x="413658" y="686675"/>
            <a:ext cx="4563900" cy="2716926"/>
          </a:xfrm>
          <a:prstGeom prst="rect">
            <a:avLst/>
          </a:prstGeom>
        </p:spPr>
      </p:pic>
      <p:sp>
        <p:nvSpPr>
          <p:cNvPr id="5" name="TextBox 7">
            <a:extLst>
              <a:ext uri="{FF2B5EF4-FFF2-40B4-BE49-F238E27FC236}">
                <a16:creationId xmlns:a16="http://schemas.microsoft.com/office/drawing/2014/main" id="{8848D279-2B75-D64B-A38E-9E3D1E98563A}"/>
              </a:ext>
            </a:extLst>
          </p:cNvPr>
          <p:cNvSpPr txBox="1">
            <a:spLocks noChangeArrowheads="1"/>
          </p:cNvSpPr>
          <p:nvPr/>
        </p:nvSpPr>
        <p:spPr bwMode="auto">
          <a:xfrm>
            <a:off x="0" y="59638"/>
            <a:ext cx="12174582" cy="4873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2000" b="1">
                <a:solidFill>
                  <a:schemeClr val="tx1"/>
                </a:solidFill>
                <a:latin typeface="Arial" panose="020B0604020202020204" pitchFamily="34" charset="0"/>
                <a:ea typeface="ＭＳ Ｐゴシック" panose="020B0600070205080204" pitchFamily="34" charset="-128"/>
              </a:defRPr>
            </a:lvl1pPr>
            <a:lvl2pPr marL="742950" indent="-285750">
              <a:defRPr sz="2000" b="1">
                <a:solidFill>
                  <a:schemeClr val="tx1"/>
                </a:solidFill>
                <a:latin typeface="Arial" panose="020B0604020202020204" pitchFamily="34" charset="0"/>
                <a:ea typeface="ＭＳ Ｐゴシック" panose="020B0600070205080204" pitchFamily="34" charset="-128"/>
              </a:defRPr>
            </a:lvl2pPr>
            <a:lvl3pPr marL="1143000" indent="-228600">
              <a:defRPr sz="2000" b="1">
                <a:solidFill>
                  <a:schemeClr val="tx1"/>
                </a:solidFill>
                <a:latin typeface="Arial" panose="020B0604020202020204" pitchFamily="34" charset="0"/>
                <a:ea typeface="ＭＳ Ｐゴシック" panose="020B0600070205080204" pitchFamily="34" charset="-128"/>
              </a:defRPr>
            </a:lvl3pPr>
            <a:lvl4pPr marL="1600200" indent="-228600">
              <a:defRPr sz="2000" b="1">
                <a:solidFill>
                  <a:schemeClr val="tx1"/>
                </a:solidFill>
                <a:latin typeface="Arial" panose="020B0604020202020204" pitchFamily="34" charset="0"/>
                <a:ea typeface="ＭＳ Ｐゴシック" panose="020B0600070205080204" pitchFamily="34" charset="-128"/>
              </a:defRPr>
            </a:lvl4pPr>
            <a:lvl5pPr marL="2057400" indent="-228600">
              <a:defRPr sz="2000" b="1">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9pPr>
          </a:lstStyle>
          <a:p>
            <a:pPr marL="0" marR="0" lvl="0" indent="0" algn="ctr" defTabSz="914400" rtl="0" eaLnBrk="0" fontAlgn="base" latinLnBrk="0" hangingPunct="0">
              <a:lnSpc>
                <a:spcPct val="90000"/>
              </a:lnSpc>
              <a:spcBef>
                <a:spcPct val="30000"/>
              </a:spcBef>
              <a:spcAft>
                <a:spcPct val="0"/>
              </a:spcAft>
              <a:buClr>
                <a:srgbClr val="008000"/>
              </a:buClr>
              <a:buSzPct val="70000"/>
              <a:buFontTx/>
              <a:buNone/>
              <a:tabLst/>
              <a:defRPr/>
            </a:pPr>
            <a:r>
              <a:rPr kumimoji="0" lang="en-GB" altLang="en-US" sz="2800" b="1" i="0" u="none" strike="noStrike" kern="1200" cap="none" spc="0" normalizeH="0" baseline="0" noProof="0" dirty="0">
                <a:ln>
                  <a:noFill/>
                </a:ln>
                <a:solidFill>
                  <a:srgbClr val="FF0000"/>
                </a:solidFill>
                <a:effectLst/>
                <a:uLnTx/>
                <a:uFillTx/>
                <a:latin typeface="Arial" panose="020B0604020202020204" pitchFamily="34" charset="0"/>
                <a:ea typeface="ＭＳ Ｐゴシック" panose="020B0600070205080204" pitchFamily="34" charset="-128"/>
                <a:cs typeface="+mn-cs"/>
              </a:rPr>
              <a:t>Weighting field fluctuations</a:t>
            </a:r>
          </a:p>
        </p:txBody>
      </p:sp>
      <p:pic>
        <p:nvPicPr>
          <p:cNvPr id="7" name="Picture 6">
            <a:extLst>
              <a:ext uri="{FF2B5EF4-FFF2-40B4-BE49-F238E27FC236}">
                <a16:creationId xmlns:a16="http://schemas.microsoft.com/office/drawing/2014/main" id="{6C3F1720-17C5-D948-8BF3-9DCE8180C5BA}"/>
              </a:ext>
            </a:extLst>
          </p:cNvPr>
          <p:cNvPicPr>
            <a:picLocks noChangeAspect="1"/>
          </p:cNvPicPr>
          <p:nvPr/>
        </p:nvPicPr>
        <p:blipFill>
          <a:blip r:embed="rId3"/>
          <a:stretch>
            <a:fillRect/>
          </a:stretch>
        </p:blipFill>
        <p:spPr>
          <a:xfrm>
            <a:off x="5602515" y="663941"/>
            <a:ext cx="4819832" cy="601034"/>
          </a:xfrm>
          <a:prstGeom prst="rect">
            <a:avLst/>
          </a:prstGeom>
        </p:spPr>
      </p:pic>
      <p:pic>
        <p:nvPicPr>
          <p:cNvPr id="8" name="Picture 7">
            <a:extLst>
              <a:ext uri="{FF2B5EF4-FFF2-40B4-BE49-F238E27FC236}">
                <a16:creationId xmlns:a16="http://schemas.microsoft.com/office/drawing/2014/main" id="{7C1466C1-D615-6B46-B01A-03B15F11A611}"/>
              </a:ext>
            </a:extLst>
          </p:cNvPr>
          <p:cNvPicPr>
            <a:picLocks noChangeAspect="1"/>
          </p:cNvPicPr>
          <p:nvPr/>
        </p:nvPicPr>
        <p:blipFill>
          <a:blip r:embed="rId4"/>
          <a:stretch>
            <a:fillRect/>
          </a:stretch>
        </p:blipFill>
        <p:spPr>
          <a:xfrm>
            <a:off x="5930121" y="1690914"/>
            <a:ext cx="4403159" cy="2079760"/>
          </a:xfrm>
          <a:prstGeom prst="rect">
            <a:avLst/>
          </a:prstGeom>
        </p:spPr>
      </p:pic>
      <p:pic>
        <p:nvPicPr>
          <p:cNvPr id="9" name="Picture 8">
            <a:extLst>
              <a:ext uri="{FF2B5EF4-FFF2-40B4-BE49-F238E27FC236}">
                <a16:creationId xmlns:a16="http://schemas.microsoft.com/office/drawing/2014/main" id="{2905432E-B60E-2C4C-BF9E-54878884A002}"/>
              </a:ext>
            </a:extLst>
          </p:cNvPr>
          <p:cNvPicPr>
            <a:picLocks noChangeAspect="1"/>
          </p:cNvPicPr>
          <p:nvPr/>
        </p:nvPicPr>
        <p:blipFill>
          <a:blip r:embed="rId5"/>
          <a:stretch>
            <a:fillRect/>
          </a:stretch>
        </p:blipFill>
        <p:spPr>
          <a:xfrm>
            <a:off x="5930121" y="4027714"/>
            <a:ext cx="4385229" cy="2036952"/>
          </a:xfrm>
          <a:prstGeom prst="rect">
            <a:avLst/>
          </a:prstGeom>
        </p:spPr>
      </p:pic>
      <p:sp>
        <p:nvSpPr>
          <p:cNvPr id="10" name="TextBox 9">
            <a:extLst>
              <a:ext uri="{FF2B5EF4-FFF2-40B4-BE49-F238E27FC236}">
                <a16:creationId xmlns:a16="http://schemas.microsoft.com/office/drawing/2014/main" id="{B6280826-D8C8-3A4D-9933-516B9A7036BB}"/>
              </a:ext>
            </a:extLst>
          </p:cNvPr>
          <p:cNvSpPr txBox="1"/>
          <p:nvPr/>
        </p:nvSpPr>
        <p:spPr>
          <a:xfrm>
            <a:off x="6326435" y="6160123"/>
            <a:ext cx="3100529" cy="323165"/>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w/d = pixel size/detector thickness</a:t>
            </a:r>
          </a:p>
        </p:txBody>
      </p:sp>
      <p:sp>
        <p:nvSpPr>
          <p:cNvPr id="11" name="TextBox 10">
            <a:extLst>
              <a:ext uri="{FF2B5EF4-FFF2-40B4-BE49-F238E27FC236}">
                <a16:creationId xmlns:a16="http://schemas.microsoft.com/office/drawing/2014/main" id="{806F962A-7561-DD47-BD3E-4AA0C3EDE755}"/>
              </a:ext>
            </a:extLst>
          </p:cNvPr>
          <p:cNvSpPr txBox="1"/>
          <p:nvPr/>
        </p:nvSpPr>
        <p:spPr>
          <a:xfrm>
            <a:off x="812800" y="4027714"/>
            <a:ext cx="3929608" cy="1477328"/>
          </a:xfrm>
          <a:prstGeom prst="rect">
            <a:avLst/>
          </a:prstGeom>
          <a:noFill/>
        </p:spPr>
        <p:txBody>
          <a:bodyPr wrap="squar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This weighting field effect is strongly correlated with the Landau fluctuations. </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rPr>
              <a:t>The structure of the expression for the resolution is however similar to the one before.</a:t>
            </a:r>
          </a:p>
        </p:txBody>
      </p:sp>
    </p:spTree>
    <p:extLst>
      <p:ext uri="{BB962C8B-B14F-4D97-AF65-F5344CB8AC3E}">
        <p14:creationId xmlns:p14="http://schemas.microsoft.com/office/powerpoint/2010/main" val="225940963"/>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2D6B06A6-F751-7A4F-A2B3-6E88FF3EA674}"/>
              </a:ext>
            </a:extLst>
          </p:cNvPr>
          <p:cNvSpPr>
            <a:spLocks noGrp="1"/>
          </p:cNvSpPr>
          <p:nvPr>
            <p:ph type="dt" sz="half" idx="10"/>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fld id="{A52BF309-6B9F-3741-9BDB-9CF9B53810AF}" type="datetime1">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l" defTabSz="914400" rtl="0" eaLnBrk="0" fontAlgn="base" latinLnBrk="0" hangingPunct="0">
                <a:lnSpc>
                  <a:spcPct val="100000"/>
                </a:lnSpc>
                <a:spcBef>
                  <a:spcPct val="0"/>
                </a:spcBef>
                <a:spcAft>
                  <a:spcPct val="0"/>
                </a:spcAft>
                <a:buClrTx/>
                <a:buSzTx/>
                <a:buFontTx/>
                <a:buNone/>
                <a:tabLst/>
                <a:defRPr/>
              </a:pPr>
              <a:t>6/13/25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3" name="Slide Number Placeholder 2">
            <a:extLst>
              <a:ext uri="{FF2B5EF4-FFF2-40B4-BE49-F238E27FC236}">
                <a16:creationId xmlns:a16="http://schemas.microsoft.com/office/drawing/2014/main" id="{B9305982-DA4F-FF47-AD1C-B6AF1DDBAED1}"/>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35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4" name="TextBox 7">
            <a:extLst>
              <a:ext uri="{FF2B5EF4-FFF2-40B4-BE49-F238E27FC236}">
                <a16:creationId xmlns:a16="http://schemas.microsoft.com/office/drawing/2014/main" id="{35DAF39A-4AD2-054C-BF09-0F325CFF080A}"/>
              </a:ext>
            </a:extLst>
          </p:cNvPr>
          <p:cNvSpPr txBox="1">
            <a:spLocks noChangeArrowheads="1"/>
          </p:cNvSpPr>
          <p:nvPr/>
        </p:nvSpPr>
        <p:spPr bwMode="auto">
          <a:xfrm>
            <a:off x="0" y="59638"/>
            <a:ext cx="12174582" cy="4873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2000" b="1">
                <a:solidFill>
                  <a:schemeClr val="tx1"/>
                </a:solidFill>
                <a:latin typeface="Arial" panose="020B0604020202020204" pitchFamily="34" charset="0"/>
                <a:ea typeface="ＭＳ Ｐゴシック" panose="020B0600070205080204" pitchFamily="34" charset="-128"/>
              </a:defRPr>
            </a:lvl1pPr>
            <a:lvl2pPr marL="742950" indent="-285750">
              <a:defRPr sz="2000" b="1">
                <a:solidFill>
                  <a:schemeClr val="tx1"/>
                </a:solidFill>
                <a:latin typeface="Arial" panose="020B0604020202020204" pitchFamily="34" charset="0"/>
                <a:ea typeface="ＭＳ Ｐゴシック" panose="020B0600070205080204" pitchFamily="34" charset="-128"/>
              </a:defRPr>
            </a:lvl2pPr>
            <a:lvl3pPr marL="1143000" indent="-228600">
              <a:defRPr sz="2000" b="1">
                <a:solidFill>
                  <a:schemeClr val="tx1"/>
                </a:solidFill>
                <a:latin typeface="Arial" panose="020B0604020202020204" pitchFamily="34" charset="0"/>
                <a:ea typeface="ＭＳ Ｐゴシック" panose="020B0600070205080204" pitchFamily="34" charset="-128"/>
              </a:defRPr>
            </a:lvl3pPr>
            <a:lvl4pPr marL="1600200" indent="-228600">
              <a:defRPr sz="2000" b="1">
                <a:solidFill>
                  <a:schemeClr val="tx1"/>
                </a:solidFill>
                <a:latin typeface="Arial" panose="020B0604020202020204" pitchFamily="34" charset="0"/>
                <a:ea typeface="ＭＳ Ｐゴシック" panose="020B0600070205080204" pitchFamily="34" charset="-128"/>
              </a:defRPr>
            </a:lvl4pPr>
            <a:lvl5pPr marL="2057400" indent="-228600">
              <a:defRPr sz="2000" b="1">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9pPr>
          </a:lstStyle>
          <a:p>
            <a:pPr marL="0" marR="0" lvl="0" indent="0" algn="ctr" defTabSz="914400" rtl="0" eaLnBrk="0" fontAlgn="base" latinLnBrk="0" hangingPunct="0">
              <a:lnSpc>
                <a:spcPct val="90000"/>
              </a:lnSpc>
              <a:spcBef>
                <a:spcPct val="30000"/>
              </a:spcBef>
              <a:spcAft>
                <a:spcPct val="0"/>
              </a:spcAft>
              <a:buClr>
                <a:srgbClr val="008000"/>
              </a:buClr>
              <a:buSzPct val="70000"/>
              <a:buFontTx/>
              <a:buNone/>
              <a:tabLst/>
              <a:defRPr/>
            </a:pPr>
            <a:r>
              <a:rPr kumimoji="0" lang="en-GB" altLang="en-US" sz="2800" b="1" i="0" u="none" strike="noStrike" kern="1200" cap="none" spc="0" normalizeH="0" baseline="0" noProof="0" dirty="0">
                <a:ln>
                  <a:noFill/>
                </a:ln>
                <a:solidFill>
                  <a:srgbClr val="FF0000"/>
                </a:solidFill>
                <a:effectLst/>
                <a:uLnTx/>
                <a:uFillTx/>
                <a:latin typeface="Arial" panose="020B0604020202020204" pitchFamily="34" charset="0"/>
                <a:ea typeface="ＭＳ Ｐゴシック" panose="020B0600070205080204" pitchFamily="34" charset="-128"/>
                <a:cs typeface="+mn-cs"/>
              </a:rPr>
              <a:t>Weighting field fluctuations</a:t>
            </a:r>
          </a:p>
        </p:txBody>
      </p:sp>
      <p:pic>
        <p:nvPicPr>
          <p:cNvPr id="5" name="Picture 4">
            <a:extLst>
              <a:ext uri="{FF2B5EF4-FFF2-40B4-BE49-F238E27FC236}">
                <a16:creationId xmlns:a16="http://schemas.microsoft.com/office/drawing/2014/main" id="{A4F9B453-5F2C-FB4C-B894-D0D64E6AE5C0}"/>
              </a:ext>
            </a:extLst>
          </p:cNvPr>
          <p:cNvPicPr>
            <a:picLocks noChangeAspect="1"/>
          </p:cNvPicPr>
          <p:nvPr/>
        </p:nvPicPr>
        <p:blipFill>
          <a:blip r:embed="rId2"/>
          <a:stretch>
            <a:fillRect/>
          </a:stretch>
        </p:blipFill>
        <p:spPr>
          <a:xfrm>
            <a:off x="4802726" y="730667"/>
            <a:ext cx="6555307" cy="5839097"/>
          </a:xfrm>
          <a:prstGeom prst="rect">
            <a:avLst/>
          </a:prstGeom>
        </p:spPr>
      </p:pic>
      <p:pic>
        <p:nvPicPr>
          <p:cNvPr id="6" name="Picture 5">
            <a:extLst>
              <a:ext uri="{FF2B5EF4-FFF2-40B4-BE49-F238E27FC236}">
                <a16:creationId xmlns:a16="http://schemas.microsoft.com/office/drawing/2014/main" id="{A681F2A4-1975-ED46-BE1F-7A2586795213}"/>
              </a:ext>
            </a:extLst>
          </p:cNvPr>
          <p:cNvPicPr>
            <a:picLocks noChangeAspect="1"/>
          </p:cNvPicPr>
          <p:nvPr/>
        </p:nvPicPr>
        <p:blipFill>
          <a:blip r:embed="rId3"/>
          <a:stretch>
            <a:fillRect/>
          </a:stretch>
        </p:blipFill>
        <p:spPr>
          <a:xfrm>
            <a:off x="428952" y="730667"/>
            <a:ext cx="3939077" cy="2344964"/>
          </a:xfrm>
          <a:prstGeom prst="rect">
            <a:avLst/>
          </a:prstGeom>
        </p:spPr>
      </p:pic>
      <p:sp>
        <p:nvSpPr>
          <p:cNvPr id="7" name="TextBox 6">
            <a:extLst>
              <a:ext uri="{FF2B5EF4-FFF2-40B4-BE49-F238E27FC236}">
                <a16:creationId xmlns:a16="http://schemas.microsoft.com/office/drawing/2014/main" id="{49BFCAB1-21C4-5E46-BD63-81751E8205B2}"/>
              </a:ext>
            </a:extLst>
          </p:cNvPr>
          <p:cNvSpPr txBox="1"/>
          <p:nvPr/>
        </p:nvSpPr>
        <p:spPr>
          <a:xfrm>
            <a:off x="364906" y="3464400"/>
            <a:ext cx="4215851" cy="3093154"/>
          </a:xfrm>
          <a:prstGeom prst="rect">
            <a:avLst/>
          </a:prstGeom>
          <a:noFill/>
        </p:spPr>
        <p:txBody>
          <a:bodyPr wrap="squar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Because electrons and holes have different velocities, it makes a significant difference whether the electrons or the holes move to the pixel.</a:t>
            </a: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 </a:t>
            </a: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rPr>
              <a:t>For higher fields (thinner sensors) this difference will decrease.</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The dependence on the different parameters is complex. </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FF0000"/>
                </a:solidFill>
                <a:effectLst/>
                <a:uLnTx/>
                <a:uFillTx/>
                <a:latin typeface="Arial" charset="0"/>
                <a:ea typeface="+mn-ea"/>
                <a:cs typeface="+mn-cs"/>
              </a:rPr>
              <a:t>These fluctuations can dominate the time resolution !</a:t>
            </a:r>
          </a:p>
        </p:txBody>
      </p:sp>
    </p:spTree>
    <p:extLst>
      <p:ext uri="{BB962C8B-B14F-4D97-AF65-F5344CB8AC3E}">
        <p14:creationId xmlns:p14="http://schemas.microsoft.com/office/powerpoint/2010/main" val="204064660"/>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29859735-45B0-774A-8828-759043A8BB55}"/>
              </a:ext>
            </a:extLst>
          </p:cNvPr>
          <p:cNvSpPr>
            <a:spLocks noGrp="1"/>
          </p:cNvSpPr>
          <p:nvPr>
            <p:ph type="dt" sz="half" idx="10"/>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fld id="{A52BF309-6B9F-3741-9BDB-9CF9B53810AF}" type="datetime1">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l" defTabSz="914400" rtl="0" eaLnBrk="0" fontAlgn="base" latinLnBrk="0" hangingPunct="0">
                <a:lnSpc>
                  <a:spcPct val="100000"/>
                </a:lnSpc>
                <a:spcBef>
                  <a:spcPct val="0"/>
                </a:spcBef>
                <a:spcAft>
                  <a:spcPct val="0"/>
                </a:spcAft>
                <a:buClrTx/>
                <a:buSzTx/>
                <a:buFontTx/>
                <a:buNone/>
                <a:tabLst/>
                <a:defRPr/>
              </a:pPr>
              <a:t>6/13/25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3" name="Slide Number Placeholder 2">
            <a:extLst>
              <a:ext uri="{FF2B5EF4-FFF2-40B4-BE49-F238E27FC236}">
                <a16:creationId xmlns:a16="http://schemas.microsoft.com/office/drawing/2014/main" id="{7C8BC313-0976-8249-88A5-D1C2FFA425EB}"/>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36</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4" name="Rectangle 2">
            <a:extLst>
              <a:ext uri="{FF2B5EF4-FFF2-40B4-BE49-F238E27FC236}">
                <a16:creationId xmlns:a16="http://schemas.microsoft.com/office/drawing/2014/main" id="{4502F870-CE9D-8446-89DF-961039D7CCAD}"/>
              </a:ext>
            </a:extLst>
          </p:cNvPr>
          <p:cNvSpPr txBox="1">
            <a:spLocks noChangeArrowheads="1"/>
          </p:cNvSpPr>
          <p:nvPr/>
        </p:nvSpPr>
        <p:spPr>
          <a:xfrm>
            <a:off x="0" y="58147"/>
            <a:ext cx="12192000" cy="457200"/>
          </a:xfrm>
          <a:prstGeom prst="rect">
            <a:avLst/>
          </a:prstGeom>
          <a:effectLst/>
        </p:spPr>
        <p:txBody>
          <a:bodyPr/>
          <a:lstStyle>
            <a:lvl1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mj-lt"/>
                <a:ea typeface="+mj-ea"/>
                <a:cs typeface="+mj-cs"/>
              </a:defRPr>
            </a:lvl1pPr>
            <a:lvl2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2pPr>
            <a:lvl3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3pPr>
            <a:lvl4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4pPr>
            <a:lvl5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5pPr>
            <a:lvl6pPr marL="4572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6pPr>
            <a:lvl7pPr marL="9144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7pPr>
            <a:lvl8pPr marL="13716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8pPr>
            <a:lvl9pPr marL="18288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9pPr>
          </a:lstStyle>
          <a:p>
            <a:pPr marL="0" marR="0" lvl="0" indent="0" algn="ctr" defTabSz="914400" rtl="0" eaLnBrk="0" fontAlgn="base" latinLnBrk="0" hangingPunct="0">
              <a:lnSpc>
                <a:spcPct val="90000"/>
              </a:lnSpc>
              <a:spcBef>
                <a:spcPct val="0"/>
              </a:spcBef>
              <a:spcAft>
                <a:spcPct val="0"/>
              </a:spcAft>
              <a:buClrTx/>
              <a:buSzTx/>
              <a:buFontTx/>
              <a:buNone/>
              <a:tabLst/>
              <a:defRPr/>
            </a:pPr>
            <a:r>
              <a:rPr kumimoji="0" lang="en-US" altLang="en-US" sz="3200" b="1" i="0" u="none" strike="noStrike" kern="0" cap="none" spc="0" normalizeH="0" baseline="0" noProof="0" dirty="0">
                <a:ln>
                  <a:noFill/>
                </a:ln>
                <a:solidFill>
                  <a:srgbClr val="FF0000"/>
                </a:solidFill>
                <a:effectLst>
                  <a:outerShdw blurRad="38100" dist="38100" dir="2700000" algn="tl">
                    <a:srgbClr val="C0C0C0"/>
                  </a:outerShdw>
                </a:effectLst>
                <a:uLnTx/>
                <a:uFillTx/>
                <a:latin typeface="Arial"/>
                <a:ea typeface="+mj-ea"/>
                <a:cs typeface="+mj-cs"/>
              </a:rPr>
              <a:t>Time resolution of ‘standard’ silicon sensors</a:t>
            </a:r>
          </a:p>
        </p:txBody>
      </p:sp>
      <p:sp>
        <p:nvSpPr>
          <p:cNvPr id="5" name="Rectangle 4">
            <a:extLst>
              <a:ext uri="{FF2B5EF4-FFF2-40B4-BE49-F238E27FC236}">
                <a16:creationId xmlns:a16="http://schemas.microsoft.com/office/drawing/2014/main" id="{E1C3BB94-52DD-C546-A6E1-6C2F099274CD}"/>
              </a:ext>
            </a:extLst>
          </p:cNvPr>
          <p:cNvSpPr/>
          <p:nvPr/>
        </p:nvSpPr>
        <p:spPr>
          <a:xfrm>
            <a:off x="1546302" y="1554847"/>
            <a:ext cx="8809463" cy="4247317"/>
          </a:xfrm>
          <a:prstGeom prst="rect">
            <a:avLst/>
          </a:prstGeom>
        </p:spPr>
        <p:txBody>
          <a:bodyPr wrap="squar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2060"/>
                </a:solidFill>
                <a:effectLst/>
                <a:uLnTx/>
                <a:uFillTx/>
                <a:latin typeface="Arial" charset="0"/>
                <a:ea typeface="+mn-ea"/>
                <a:cs typeface="+mn-cs"/>
              </a:rPr>
              <a:t>Good time resolution demands thin sensors.</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9D00">
                    <a:lumMod val="50000"/>
                  </a:srgbClr>
                </a:solidFill>
                <a:effectLst/>
                <a:uLnTx/>
                <a:uFillTx/>
                <a:latin typeface="Arial" charset="0"/>
                <a:ea typeface="+mn-ea"/>
                <a:cs typeface="+mn-cs"/>
              </a:rPr>
              <a:t>Thin sensors give small charge and large capacitance i.e. un-</a:t>
            </a:r>
            <a:r>
              <a:rPr kumimoji="0" lang="en-GB" sz="1800" b="0" i="0" u="none" strike="noStrike" kern="1200" cap="none" spc="0" normalizeH="0" baseline="0" noProof="0" dirty="0" err="1">
                <a:ln>
                  <a:noFill/>
                </a:ln>
                <a:solidFill>
                  <a:srgbClr val="009D00">
                    <a:lumMod val="50000"/>
                  </a:srgbClr>
                </a:solidFill>
                <a:effectLst/>
                <a:uLnTx/>
                <a:uFillTx/>
                <a:latin typeface="Arial" charset="0"/>
                <a:ea typeface="+mn-ea"/>
                <a:cs typeface="+mn-cs"/>
              </a:rPr>
              <a:t>favorable</a:t>
            </a:r>
            <a:r>
              <a:rPr kumimoji="0" lang="en-GB" sz="1800" b="0" i="0" u="none" strike="noStrike" kern="1200" cap="none" spc="0" normalizeH="0" baseline="0" noProof="0" dirty="0">
                <a:ln>
                  <a:noFill/>
                </a:ln>
                <a:solidFill>
                  <a:srgbClr val="009D00">
                    <a:lumMod val="50000"/>
                  </a:srgbClr>
                </a:solidFill>
                <a:effectLst/>
                <a:uLnTx/>
                <a:uFillTx/>
                <a:latin typeface="Arial" charset="0"/>
                <a:ea typeface="+mn-ea"/>
                <a:cs typeface="+mn-cs"/>
              </a:rPr>
              <a:t> S/N and k/N.</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2060"/>
                </a:solidFill>
                <a:effectLst/>
                <a:uLnTx/>
                <a:uFillTx/>
                <a:latin typeface="Arial" charset="0"/>
                <a:ea typeface="+mn-ea"/>
                <a:cs typeface="+mn-cs"/>
              </a:rPr>
              <a:t>Capacitance can be reduced by making the pixels small.</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9D00">
                    <a:lumMod val="50000"/>
                  </a:srgbClr>
                </a:solidFill>
                <a:effectLst/>
                <a:uLnTx/>
                <a:uFillTx/>
                <a:latin typeface="Arial" charset="0"/>
                <a:ea typeface="+mn-ea"/>
                <a:cs typeface="+mn-cs"/>
              </a:rPr>
              <a:t>If the pixel size is in the same order as the sensor thickness, the weighting field fluctuations start to dominate … and there will be many channels …</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dirty="0">
              <a:ln>
                <a:noFill/>
              </a:ln>
              <a:solidFill>
                <a:srgbClr val="009D00">
                  <a:lumMod val="5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2060"/>
                </a:solidFill>
                <a:effectLst/>
                <a:uLnTx/>
                <a:uFillTx/>
                <a:latin typeface="Arial" charset="0"/>
                <a:ea typeface="+mn-ea"/>
                <a:cs typeface="+mn-cs"/>
              </a:rPr>
              <a:t>… between a rock and a hard place …</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dirty="0">
              <a:ln>
                <a:noFill/>
              </a:ln>
              <a:solidFill>
                <a:srgbClr val="002060"/>
              </a:solidFill>
              <a:effectLst/>
              <a:uLnTx/>
              <a:uFillTx/>
              <a:latin typeface="Arial" charset="0"/>
              <a:ea typeface="+mn-ea"/>
              <a:cs typeface="+mn-cs"/>
            </a:endParaRPr>
          </a:p>
          <a:p>
            <a:pPr marL="285750" marR="0" lvl="0" indent="-285750" algn="l" defTabSz="914400" rtl="0" eaLnBrk="0" fontAlgn="base" latinLnBrk="0" hangingPunct="0">
              <a:lnSpc>
                <a:spcPct val="100000"/>
              </a:lnSpc>
              <a:spcBef>
                <a:spcPct val="0"/>
              </a:spcBef>
              <a:spcAft>
                <a:spcPct val="0"/>
              </a:spcAft>
              <a:buClrTx/>
              <a:buSzTx/>
              <a:buFont typeface="Wingdings" pitchFamily="2" charset="2"/>
              <a:buChar char="à"/>
              <a:tabLst/>
              <a:defRPr/>
            </a:pPr>
            <a:r>
              <a:rPr kumimoji="0" lang="en-GB" sz="1800" b="0" i="0" u="none" strike="noStrike" kern="1200" cap="none" spc="0" normalizeH="0" baseline="0" noProof="0" dirty="0">
                <a:ln>
                  <a:noFill/>
                </a:ln>
                <a:solidFill>
                  <a:srgbClr val="FF0000"/>
                </a:solidFill>
                <a:effectLst/>
                <a:uLnTx/>
                <a:uFillTx/>
                <a:latin typeface="Arial" charset="0"/>
                <a:ea typeface="+mn-ea"/>
                <a:cs typeface="+mn-cs"/>
                <a:sym typeface="Wingdings" pitchFamily="2" charset="2"/>
              </a:rPr>
              <a:t>Sensors with internal gain to overcome the noise limit (like gas detectors !)</a:t>
            </a:r>
          </a:p>
          <a:p>
            <a:pPr marL="285750" marR="0" lvl="0" indent="-285750" algn="l" defTabSz="914400" rtl="0" eaLnBrk="0" fontAlgn="base" latinLnBrk="0" hangingPunct="0">
              <a:lnSpc>
                <a:spcPct val="100000"/>
              </a:lnSpc>
              <a:spcBef>
                <a:spcPct val="0"/>
              </a:spcBef>
              <a:spcAft>
                <a:spcPct val="0"/>
              </a:spcAft>
              <a:buClrTx/>
              <a:buSzTx/>
              <a:buFont typeface="Wingdings" pitchFamily="2" charset="2"/>
              <a:buChar char="à"/>
              <a:tabLst/>
              <a:defRPr/>
            </a:pPr>
            <a:endParaRPr kumimoji="0" lang="en-GB" sz="1800" b="0" i="0" u="none" strike="noStrike" kern="1200" cap="none" spc="0" normalizeH="0" baseline="0" noProof="0" dirty="0">
              <a:ln>
                <a:noFill/>
              </a:ln>
              <a:solidFill>
                <a:srgbClr val="FF0000"/>
              </a:solidFill>
              <a:effectLst/>
              <a:uLnTx/>
              <a:uFillTx/>
              <a:latin typeface="Arial" charset="0"/>
              <a:ea typeface="+mn-ea"/>
              <a:cs typeface="+mn-cs"/>
              <a:sym typeface="Wingdings" pitchFamily="2" charset="2"/>
            </a:endParaRPr>
          </a:p>
          <a:p>
            <a:pPr marL="285750" marR="0" lvl="0" indent="-285750" algn="l" defTabSz="914400" rtl="0" eaLnBrk="0" fontAlgn="base" latinLnBrk="0" hangingPunct="0">
              <a:lnSpc>
                <a:spcPct val="100000"/>
              </a:lnSpc>
              <a:spcBef>
                <a:spcPct val="0"/>
              </a:spcBef>
              <a:spcAft>
                <a:spcPct val="0"/>
              </a:spcAft>
              <a:buClrTx/>
              <a:buSzTx/>
              <a:buFont typeface="Wingdings" pitchFamily="2" charset="2"/>
              <a:buChar char="à"/>
              <a:tabLst/>
              <a:defRPr/>
            </a:pPr>
            <a:r>
              <a:rPr kumimoji="0" lang="en-GB" sz="1800" b="0" i="0" u="none" strike="noStrike" kern="1200" cap="none" spc="0" normalizeH="0" baseline="0" noProof="0" dirty="0">
                <a:ln>
                  <a:noFill/>
                </a:ln>
                <a:solidFill>
                  <a:srgbClr val="FF0000"/>
                </a:solidFill>
                <a:effectLst/>
                <a:uLnTx/>
                <a:uFillTx/>
                <a:latin typeface="Arial" charset="0"/>
                <a:ea typeface="+mn-ea"/>
                <a:cs typeface="+mn-cs"/>
                <a:sym typeface="Wingdings" pitchFamily="2" charset="2"/>
              </a:rPr>
              <a:t>Turn the by sensor 90 degrees and realise a parallel plate geometry in 3D !</a:t>
            </a: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FF0000"/>
                </a:solidFill>
                <a:effectLst/>
                <a:uLnTx/>
                <a:uFillTx/>
                <a:latin typeface="Arial" charset="0"/>
                <a:ea typeface="+mn-ea"/>
                <a:cs typeface="+mn-cs"/>
                <a:sym typeface="Wingdings" pitchFamily="2" charset="2"/>
              </a:rPr>
              <a:t>     </a:t>
            </a:r>
            <a:endParaRPr kumimoji="0" lang="en-GB" sz="1800" b="0" i="0" u="none" strike="noStrike" kern="1200" cap="none" spc="0" normalizeH="0" baseline="0" noProof="0" dirty="0">
              <a:ln>
                <a:noFill/>
              </a:ln>
              <a:solidFill>
                <a:srgbClr val="002060"/>
              </a:solidFill>
              <a:effectLst/>
              <a:uLnTx/>
              <a:uFillTx/>
              <a:latin typeface="Arial" charset="0"/>
              <a:ea typeface="+mn-ea"/>
              <a:cs typeface="+mn-cs"/>
            </a:endParaRPr>
          </a:p>
        </p:txBody>
      </p:sp>
    </p:spTree>
    <p:extLst>
      <p:ext uri="{BB962C8B-B14F-4D97-AF65-F5344CB8AC3E}">
        <p14:creationId xmlns:p14="http://schemas.microsoft.com/office/powerpoint/2010/main" val="2673533747"/>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5C27D459-D8A0-5C4D-978F-3E6A8348AD49}"/>
              </a:ext>
            </a:extLst>
          </p:cNvPr>
          <p:cNvSpPr>
            <a:spLocks noGrp="1"/>
          </p:cNvSpPr>
          <p:nvPr>
            <p:ph type="dt" sz="half" idx="10"/>
          </p:nvPr>
        </p:nvSpPr>
        <p:spPr/>
        <p:txBody>
          <a:bodyPr/>
          <a:lstStyle/>
          <a:p>
            <a:pPr>
              <a:defRPr/>
            </a:pPr>
            <a:fld id="{A52BF309-6B9F-3741-9BDB-9CF9B53810AF}" type="datetime1">
              <a:rPr lang="en-US" smtClean="0"/>
              <a:t>6/13/25</a:t>
            </a:fld>
            <a:endParaRPr lang="en-US" dirty="0"/>
          </a:p>
        </p:txBody>
      </p:sp>
      <p:sp>
        <p:nvSpPr>
          <p:cNvPr id="3" name="Slide Number Placeholder 2">
            <a:extLst>
              <a:ext uri="{FF2B5EF4-FFF2-40B4-BE49-F238E27FC236}">
                <a16:creationId xmlns:a16="http://schemas.microsoft.com/office/drawing/2014/main" id="{1B7BCB06-62C9-904C-BDE4-A900826165E4}"/>
              </a:ext>
            </a:extLst>
          </p:cNvPr>
          <p:cNvSpPr>
            <a:spLocks noGrp="1"/>
          </p:cNvSpPr>
          <p:nvPr>
            <p:ph type="sldNum" sz="quarter" idx="11"/>
          </p:nvPr>
        </p:nvSpPr>
        <p:spPr/>
        <p:txBody>
          <a:bodyPr/>
          <a:lstStyle/>
          <a:p>
            <a:pPr>
              <a:defRPr/>
            </a:pPr>
            <a:fld id="{7139EE62-D25E-4D29-9274-D0BC29529B49}" type="slidenum">
              <a:rPr lang="en-US" smtClean="0"/>
              <a:pPr>
                <a:defRPr/>
              </a:pPr>
              <a:t>37</a:t>
            </a:fld>
            <a:endParaRPr lang="en-US" dirty="0"/>
          </a:p>
        </p:txBody>
      </p:sp>
    </p:spTree>
    <p:extLst>
      <p:ext uri="{BB962C8B-B14F-4D97-AF65-F5344CB8AC3E}">
        <p14:creationId xmlns:p14="http://schemas.microsoft.com/office/powerpoint/2010/main" val="1818411081"/>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4F812427-EF65-8F40-80E0-60FF12A93C0B}"/>
              </a:ext>
            </a:extLst>
          </p:cNvPr>
          <p:cNvSpPr>
            <a:spLocks noGrp="1"/>
          </p:cNvSpPr>
          <p:nvPr>
            <p:ph type="dt" sz="half" idx="10"/>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fld id="{A52BF309-6B9F-3741-9BDB-9CF9B53810AF}" type="datetime1">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l" defTabSz="914400" rtl="0" eaLnBrk="0" fontAlgn="base" latinLnBrk="0" hangingPunct="0">
                <a:lnSpc>
                  <a:spcPct val="100000"/>
                </a:lnSpc>
                <a:spcBef>
                  <a:spcPct val="0"/>
                </a:spcBef>
                <a:spcAft>
                  <a:spcPct val="0"/>
                </a:spcAft>
                <a:buClrTx/>
                <a:buSzTx/>
                <a:buFontTx/>
                <a:buNone/>
                <a:tabLst/>
                <a:defRPr/>
              </a:pPr>
              <a:t>6/13/25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3" name="Slide Number Placeholder 2">
            <a:extLst>
              <a:ext uri="{FF2B5EF4-FFF2-40B4-BE49-F238E27FC236}">
                <a16:creationId xmlns:a16="http://schemas.microsoft.com/office/drawing/2014/main" id="{CEA449F0-0276-3349-9ADC-5230D8BD6E8E}"/>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38</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4" name="Rectangle 2">
            <a:extLst>
              <a:ext uri="{FF2B5EF4-FFF2-40B4-BE49-F238E27FC236}">
                <a16:creationId xmlns:a16="http://schemas.microsoft.com/office/drawing/2014/main" id="{012FB2A2-B6AE-9349-B185-D9EDFB58D4CF}"/>
              </a:ext>
            </a:extLst>
          </p:cNvPr>
          <p:cNvSpPr txBox="1">
            <a:spLocks noChangeArrowheads="1"/>
          </p:cNvSpPr>
          <p:nvPr/>
        </p:nvSpPr>
        <p:spPr>
          <a:xfrm>
            <a:off x="-17418" y="263217"/>
            <a:ext cx="12192000" cy="457200"/>
          </a:xfrm>
          <a:prstGeom prst="rect">
            <a:avLst/>
          </a:prstGeom>
          <a:effectLst/>
        </p:spPr>
        <p:txBody>
          <a:bodyPr/>
          <a:lstStyle>
            <a:lvl1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mj-lt"/>
                <a:ea typeface="+mj-ea"/>
                <a:cs typeface="+mj-cs"/>
              </a:defRPr>
            </a:lvl1pPr>
            <a:lvl2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2pPr>
            <a:lvl3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3pPr>
            <a:lvl4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4pPr>
            <a:lvl5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5pPr>
            <a:lvl6pPr marL="4572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6pPr>
            <a:lvl7pPr marL="9144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7pPr>
            <a:lvl8pPr marL="13716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8pPr>
            <a:lvl9pPr marL="18288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9pPr>
          </a:lstStyle>
          <a:p>
            <a:pPr marL="0" marR="0" lvl="0" indent="0" algn="ctr" defTabSz="914400" rtl="0" eaLnBrk="0" fontAlgn="base" latinLnBrk="0" hangingPunct="0">
              <a:lnSpc>
                <a:spcPct val="90000"/>
              </a:lnSpc>
              <a:spcBef>
                <a:spcPct val="0"/>
              </a:spcBef>
              <a:spcAft>
                <a:spcPct val="0"/>
              </a:spcAft>
              <a:buClrTx/>
              <a:buSzTx/>
              <a:buFontTx/>
              <a:buNone/>
              <a:tabLst/>
              <a:defRPr/>
            </a:pPr>
            <a:r>
              <a:rPr kumimoji="0" lang="en-US" altLang="en-US" sz="3200" b="1" i="0" u="none" strike="noStrike" kern="0" cap="none" spc="0" normalizeH="0" baseline="0" noProof="0" dirty="0">
                <a:ln>
                  <a:noFill/>
                </a:ln>
                <a:solidFill>
                  <a:srgbClr val="FF0000"/>
                </a:solidFill>
                <a:effectLst>
                  <a:outerShdw blurRad="38100" dist="38100" dir="2700000" algn="tl">
                    <a:srgbClr val="C0C0C0"/>
                  </a:outerShdw>
                </a:effectLst>
                <a:uLnTx/>
                <a:uFillTx/>
                <a:latin typeface="Arial"/>
                <a:ea typeface="+mj-ea"/>
                <a:cs typeface="+mj-cs"/>
              </a:rPr>
              <a:t>Time resolution of MAPS with small readout diodes</a:t>
            </a:r>
          </a:p>
        </p:txBody>
      </p:sp>
      <p:sp>
        <p:nvSpPr>
          <p:cNvPr id="5" name="Rectangle 4">
            <a:extLst>
              <a:ext uri="{FF2B5EF4-FFF2-40B4-BE49-F238E27FC236}">
                <a16:creationId xmlns:a16="http://schemas.microsoft.com/office/drawing/2014/main" id="{9C551505-B2DC-904A-A9DF-C4B63F7F5E8C}"/>
              </a:ext>
            </a:extLst>
          </p:cNvPr>
          <p:cNvSpPr/>
          <p:nvPr/>
        </p:nvSpPr>
        <p:spPr>
          <a:xfrm>
            <a:off x="741415" y="1706680"/>
            <a:ext cx="6367307" cy="3754874"/>
          </a:xfrm>
          <a:prstGeom prst="rect">
            <a:avLst/>
          </a:prstGeom>
        </p:spPr>
        <p:txBody>
          <a:bodyPr wrap="squar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2060"/>
                </a:solidFill>
                <a:effectLst/>
                <a:uLnTx/>
                <a:uFillTx/>
                <a:latin typeface="Arial" charset="0"/>
                <a:ea typeface="+mn-ea"/>
                <a:cs typeface="+mn-cs"/>
              </a:rPr>
              <a:t>One flavour of MAPS sensors uses a small ‘collection’ electrode to minimise the capacitance and therefore the noise </a:t>
            </a:r>
            <a:r>
              <a:rPr kumimoji="0" lang="en-GB" sz="1400" b="0" i="0" u="none" strike="noStrike" kern="1200" cap="none" spc="0" normalizeH="0" baseline="0" noProof="0" dirty="0">
                <a:ln>
                  <a:noFill/>
                </a:ln>
                <a:solidFill>
                  <a:srgbClr val="002060"/>
                </a:solidFill>
                <a:effectLst/>
                <a:uLnTx/>
                <a:uFillTx/>
                <a:latin typeface="Arial" charset="0"/>
                <a:ea typeface="+mn-ea"/>
                <a:cs typeface="+mn-cs"/>
                <a:sym typeface="Wingdings" pitchFamily="2" charset="2"/>
              </a:rPr>
              <a:t> </a:t>
            </a:r>
            <a:r>
              <a:rPr kumimoji="0" lang="en-GB" sz="1400" b="0" i="0" u="none" strike="noStrike" kern="1200" cap="none" spc="0" normalizeH="0" baseline="0" noProof="0" dirty="0">
                <a:ln>
                  <a:noFill/>
                </a:ln>
                <a:solidFill>
                  <a:srgbClr val="002060"/>
                </a:solidFill>
                <a:effectLst/>
                <a:uLnTx/>
                <a:uFillTx/>
                <a:latin typeface="Arial" charset="0"/>
                <a:ea typeface="+mn-ea"/>
                <a:cs typeface="+mn-cs"/>
              </a:rPr>
              <a:t> E.g. ALPIDE</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chemeClr val="accent6">
                    <a:lumMod val="50000"/>
                  </a:schemeClr>
                </a:solidFill>
                <a:effectLst/>
                <a:uLnTx/>
                <a:uFillTx/>
                <a:latin typeface="Arial" charset="0"/>
                <a:ea typeface="+mn-ea"/>
                <a:cs typeface="+mn-cs"/>
              </a:rPr>
              <a:t>Since the ‘weighting field’ of the ‘readout electrode’ is concentrated around the diode, the signal consists to a good approximation of a sequence of delta pulses for each electron arriving at the diode. </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chemeClr val="accent5">
                  <a:lumMod val="10000"/>
                </a:schemeClr>
              </a:solidFill>
              <a:effectLst/>
              <a:uLnTx/>
              <a:uFillTx/>
              <a:latin typeface="Arial" charset="0"/>
              <a:ea typeface="+mn-ea"/>
              <a:cs typeface="+mn-cs"/>
            </a:endParaRPr>
          </a:p>
          <a:p>
            <a:pPr marL="285750" marR="0" lvl="0" indent="-285750" algn="l" defTabSz="914400" rtl="0" eaLnBrk="0" fontAlgn="base" latinLnBrk="0" hangingPunct="0">
              <a:lnSpc>
                <a:spcPct val="100000"/>
              </a:lnSpc>
              <a:spcBef>
                <a:spcPct val="0"/>
              </a:spcBef>
              <a:spcAft>
                <a:spcPct val="0"/>
              </a:spcAft>
              <a:buClrTx/>
              <a:buSzTx/>
              <a:buFont typeface="Wingdings" pitchFamily="2" charset="2"/>
              <a:buChar char="à"/>
              <a:tabLst/>
              <a:defRPr/>
            </a:pPr>
            <a:r>
              <a:rPr kumimoji="0" lang="en-GB" sz="1400" b="0" i="0" u="none" strike="noStrike" kern="1200" cap="none" spc="0" normalizeH="0" baseline="0" noProof="0" dirty="0">
                <a:ln>
                  <a:noFill/>
                </a:ln>
                <a:solidFill>
                  <a:srgbClr val="002060"/>
                </a:solidFill>
                <a:effectLst/>
                <a:uLnTx/>
                <a:uFillTx/>
                <a:latin typeface="Arial" charset="0"/>
                <a:ea typeface="+mn-ea"/>
                <a:cs typeface="+mn-cs"/>
                <a:sym typeface="Wingdings" pitchFamily="2" charset="2"/>
              </a:rPr>
              <a:t>Arrival time distribution.</a:t>
            </a:r>
          </a:p>
          <a:p>
            <a:pPr marL="285750" marR="0" lvl="0" indent="-285750" algn="l" defTabSz="914400" rtl="0" eaLnBrk="0" fontAlgn="base" latinLnBrk="0" hangingPunct="0">
              <a:lnSpc>
                <a:spcPct val="100000"/>
              </a:lnSpc>
              <a:spcBef>
                <a:spcPct val="0"/>
              </a:spcBef>
              <a:spcAft>
                <a:spcPct val="0"/>
              </a:spcAft>
              <a:buClrTx/>
              <a:buSzTx/>
              <a:buFont typeface="Wingdings" pitchFamily="2" charset="2"/>
              <a:buChar char="à"/>
              <a:tabLst/>
              <a:defRPr/>
            </a:pPr>
            <a:endParaRPr kumimoji="0" lang="en-GB" sz="1400" b="0" i="0" u="none" strike="noStrike" kern="1200" cap="none" spc="0" normalizeH="0" baseline="0" noProof="0" dirty="0">
              <a:ln>
                <a:noFill/>
              </a:ln>
              <a:solidFill>
                <a:schemeClr val="accent5">
                  <a:lumMod val="10000"/>
                </a:schemeClr>
              </a:solidFill>
              <a:effectLst/>
              <a:uLnTx/>
              <a:uFillTx/>
              <a:latin typeface="Arial" charset="0"/>
              <a:ea typeface="+mn-ea"/>
              <a:cs typeface="+mn-cs"/>
              <a:sym typeface="Wingdings" pitchFamily="2" charset="2"/>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chemeClr val="accent6">
                    <a:lumMod val="50000"/>
                  </a:schemeClr>
                </a:solidFill>
                <a:effectLst/>
                <a:uLnTx/>
                <a:uFillTx/>
                <a:latin typeface="Arial" charset="0"/>
                <a:ea typeface="+mn-ea"/>
                <a:cs typeface="+mn-cs"/>
                <a:sym typeface="Wingdings" pitchFamily="2" charset="2"/>
              </a:rPr>
              <a:t>The time resolution will be somewhere between the arrival time statistics of the first electron and the </a:t>
            </a:r>
            <a:r>
              <a:rPr kumimoji="0" lang="en-GB" sz="1400" b="0" i="0" u="none" strike="noStrike" kern="1200" cap="none" spc="0" normalizeH="0" baseline="0" noProof="0" dirty="0" err="1">
                <a:ln>
                  <a:noFill/>
                </a:ln>
                <a:solidFill>
                  <a:schemeClr val="accent6">
                    <a:lumMod val="50000"/>
                  </a:schemeClr>
                </a:solidFill>
                <a:effectLst/>
                <a:uLnTx/>
                <a:uFillTx/>
                <a:latin typeface="Arial" charset="0"/>
                <a:ea typeface="+mn-ea"/>
                <a:cs typeface="+mn-cs"/>
                <a:sym typeface="Wingdings" pitchFamily="2" charset="2"/>
              </a:rPr>
              <a:t>center</a:t>
            </a:r>
            <a:r>
              <a:rPr kumimoji="0" lang="en-GB" sz="1400" b="0" i="0" u="none" strike="noStrike" kern="1200" cap="none" spc="0" normalizeH="0" baseline="0" noProof="0" dirty="0">
                <a:ln>
                  <a:noFill/>
                </a:ln>
                <a:solidFill>
                  <a:schemeClr val="accent6">
                    <a:lumMod val="50000"/>
                  </a:schemeClr>
                </a:solidFill>
                <a:effectLst/>
                <a:uLnTx/>
                <a:uFillTx/>
                <a:latin typeface="Arial" charset="0"/>
                <a:ea typeface="+mn-ea"/>
                <a:cs typeface="+mn-cs"/>
                <a:sym typeface="Wingdings" pitchFamily="2" charset="2"/>
              </a:rPr>
              <a:t> of gravity time of all electron arrival times.</a:t>
            </a:r>
          </a:p>
          <a:p>
            <a:pPr marL="0" marR="0" lvl="0" indent="0" algn="l" defTabSz="914400" rtl="0" eaLnBrk="0" fontAlgn="base" latinLnBrk="0" hangingPunct="0">
              <a:lnSpc>
                <a:spcPct val="100000"/>
              </a:lnSpc>
              <a:spcBef>
                <a:spcPct val="0"/>
              </a:spcBef>
              <a:spcAft>
                <a:spcPct val="0"/>
              </a:spcAft>
              <a:buClrTx/>
              <a:buSzTx/>
              <a:buFontTx/>
              <a:buNone/>
              <a:tabLst/>
              <a:defRPr/>
            </a:pPr>
            <a:endParaRPr lang="en-GB" sz="1400" dirty="0">
              <a:solidFill>
                <a:schemeClr val="accent6">
                  <a:lumMod val="50000"/>
                </a:schemeClr>
              </a:solidFill>
              <a:sym typeface="Wingdings" pitchFamily="2" charset="2"/>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2060"/>
                </a:solidFill>
                <a:effectLst/>
                <a:uLnTx/>
                <a:uFillTx/>
                <a:latin typeface="Arial" charset="0"/>
                <a:ea typeface="+mn-ea"/>
                <a:cs typeface="+mn-cs"/>
                <a:sym typeface="Wingdings" pitchFamily="2" charset="2"/>
              </a:rPr>
              <a:t>The values depend entirely on the geometry and electric field distribution in the sensor and MC simulations are used for evaluation. </a:t>
            </a: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p:txBody>
      </p:sp>
      <p:pic>
        <p:nvPicPr>
          <p:cNvPr id="6" name="Picture 5">
            <a:extLst>
              <a:ext uri="{FF2B5EF4-FFF2-40B4-BE49-F238E27FC236}">
                <a16:creationId xmlns:a16="http://schemas.microsoft.com/office/drawing/2014/main" id="{AEAD97A1-158E-7146-B25D-D190989BEE93}"/>
              </a:ext>
            </a:extLst>
          </p:cNvPr>
          <p:cNvPicPr>
            <a:picLocks noChangeAspect="1"/>
          </p:cNvPicPr>
          <p:nvPr/>
        </p:nvPicPr>
        <p:blipFill rotWithShape="1">
          <a:blip r:embed="rId2"/>
          <a:srcRect l="3708" r="1730"/>
          <a:stretch/>
        </p:blipFill>
        <p:spPr>
          <a:xfrm>
            <a:off x="7819922" y="994833"/>
            <a:ext cx="3294381" cy="2918405"/>
          </a:xfrm>
          <a:prstGeom prst="rect">
            <a:avLst/>
          </a:prstGeom>
        </p:spPr>
      </p:pic>
      <p:pic>
        <p:nvPicPr>
          <p:cNvPr id="7" name="Picture 6">
            <a:extLst>
              <a:ext uri="{FF2B5EF4-FFF2-40B4-BE49-F238E27FC236}">
                <a16:creationId xmlns:a16="http://schemas.microsoft.com/office/drawing/2014/main" id="{082DC5AE-D56B-D441-9CBA-D6201A5FEDD0}"/>
              </a:ext>
            </a:extLst>
          </p:cNvPr>
          <p:cNvPicPr>
            <a:picLocks noChangeAspect="1"/>
          </p:cNvPicPr>
          <p:nvPr/>
        </p:nvPicPr>
        <p:blipFill>
          <a:blip r:embed="rId3"/>
          <a:stretch>
            <a:fillRect/>
          </a:stretch>
        </p:blipFill>
        <p:spPr>
          <a:xfrm>
            <a:off x="7819922" y="4004871"/>
            <a:ext cx="3643460" cy="2748645"/>
          </a:xfrm>
          <a:prstGeom prst="rect">
            <a:avLst/>
          </a:prstGeom>
        </p:spPr>
      </p:pic>
      <p:sp>
        <p:nvSpPr>
          <p:cNvPr id="9" name="TextBox 8">
            <a:extLst>
              <a:ext uri="{FF2B5EF4-FFF2-40B4-BE49-F238E27FC236}">
                <a16:creationId xmlns:a16="http://schemas.microsoft.com/office/drawing/2014/main" id="{4E4E9155-5F14-844E-BA34-95F8686AEF98}"/>
              </a:ext>
            </a:extLst>
          </p:cNvPr>
          <p:cNvSpPr txBox="1"/>
          <p:nvPr/>
        </p:nvSpPr>
        <p:spPr>
          <a:xfrm>
            <a:off x="8850435" y="5225304"/>
            <a:ext cx="2146742" cy="307777"/>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0000"/>
                </a:solidFill>
                <a:effectLst/>
                <a:uLnTx/>
                <a:uFillTx/>
                <a:latin typeface="Arial" charset="0"/>
                <a:ea typeface="+mn-ea"/>
                <a:cs typeface="+mn-cs"/>
              </a:rPr>
              <a:t>GARFIELD++ simulation</a:t>
            </a:r>
          </a:p>
        </p:txBody>
      </p:sp>
      <p:sp>
        <p:nvSpPr>
          <p:cNvPr id="10" name="TextBox 9">
            <a:extLst>
              <a:ext uri="{FF2B5EF4-FFF2-40B4-BE49-F238E27FC236}">
                <a16:creationId xmlns:a16="http://schemas.microsoft.com/office/drawing/2014/main" id="{2FC832B5-9224-B341-B67B-0ED2457AB9A9}"/>
              </a:ext>
            </a:extLst>
          </p:cNvPr>
          <p:cNvSpPr txBox="1"/>
          <p:nvPr/>
        </p:nvSpPr>
        <p:spPr>
          <a:xfrm>
            <a:off x="9601402" y="5446824"/>
            <a:ext cx="1367682" cy="276999"/>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200" b="0" i="0" u="none" strike="noStrike" kern="1200" cap="none" spc="0" normalizeH="0" baseline="0" noProof="0" dirty="0">
                <a:ln>
                  <a:noFill/>
                </a:ln>
                <a:solidFill>
                  <a:srgbClr val="000000"/>
                </a:solidFill>
                <a:effectLst/>
                <a:uLnTx/>
                <a:uFillTx/>
                <a:latin typeface="Arial" charset="0"/>
                <a:ea typeface="+mn-ea"/>
                <a:cs typeface="+mn-cs"/>
                <a:sym typeface="Wingdings" pitchFamily="2" charset="2"/>
              </a:rPr>
              <a:t>Jan </a:t>
            </a:r>
            <a:r>
              <a:rPr kumimoji="0" lang="en-GB" sz="1200" b="0" i="0" u="none" strike="noStrike" kern="1200" cap="none" spc="0" normalizeH="0" baseline="0" noProof="0" dirty="0" err="1">
                <a:ln>
                  <a:noFill/>
                </a:ln>
                <a:solidFill>
                  <a:srgbClr val="000000"/>
                </a:solidFill>
                <a:effectLst/>
                <a:uLnTx/>
                <a:uFillTx/>
                <a:latin typeface="Arial" charset="0"/>
                <a:ea typeface="+mn-ea"/>
                <a:cs typeface="+mn-cs"/>
                <a:sym typeface="Wingdings" pitchFamily="2" charset="2"/>
              </a:rPr>
              <a:t>Hasenbichler</a:t>
            </a:r>
            <a:endParaRPr kumimoji="0" lang="en-GB" sz="1200" b="0" i="0" u="none" strike="noStrike" kern="1200" cap="none" spc="0" normalizeH="0" baseline="0" noProof="0" dirty="0">
              <a:ln>
                <a:noFill/>
              </a:ln>
              <a:solidFill>
                <a:srgbClr val="000000"/>
              </a:solidFill>
              <a:effectLst/>
              <a:uLnTx/>
              <a:uFillTx/>
              <a:latin typeface="Arial" charset="0"/>
              <a:ea typeface="+mn-ea"/>
              <a:cs typeface="+mn-cs"/>
            </a:endParaRPr>
          </a:p>
        </p:txBody>
      </p:sp>
    </p:spTree>
    <p:extLst>
      <p:ext uri="{BB962C8B-B14F-4D97-AF65-F5344CB8AC3E}">
        <p14:creationId xmlns:p14="http://schemas.microsoft.com/office/powerpoint/2010/main" val="3568822683"/>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5D0B407B-9A5F-3841-8089-9D374C69EA94}"/>
              </a:ext>
            </a:extLst>
          </p:cNvPr>
          <p:cNvSpPr>
            <a:spLocks noGrp="1"/>
          </p:cNvSpPr>
          <p:nvPr>
            <p:ph type="dt" sz="half" idx="10"/>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fld id="{A52BF309-6B9F-3741-9BDB-9CF9B53810AF}" type="datetime1">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l" defTabSz="914400" rtl="0" eaLnBrk="0" fontAlgn="base" latinLnBrk="0" hangingPunct="0">
                <a:lnSpc>
                  <a:spcPct val="100000"/>
                </a:lnSpc>
                <a:spcBef>
                  <a:spcPct val="0"/>
                </a:spcBef>
                <a:spcAft>
                  <a:spcPct val="0"/>
                </a:spcAft>
                <a:buClrTx/>
                <a:buSzTx/>
                <a:buFontTx/>
                <a:buNone/>
                <a:tabLst/>
                <a:defRPr/>
              </a:pPr>
              <a:t>6/13/25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3" name="Slide Number Placeholder 2">
            <a:extLst>
              <a:ext uri="{FF2B5EF4-FFF2-40B4-BE49-F238E27FC236}">
                <a16:creationId xmlns:a16="http://schemas.microsoft.com/office/drawing/2014/main" id="{88AAB718-8101-4E42-82D7-5260F1DC1853}"/>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39</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pic>
        <p:nvPicPr>
          <p:cNvPr id="4" name="Picture 3">
            <a:extLst>
              <a:ext uri="{FF2B5EF4-FFF2-40B4-BE49-F238E27FC236}">
                <a16:creationId xmlns:a16="http://schemas.microsoft.com/office/drawing/2014/main" id="{954A69CB-333E-8646-B9A8-19B4045B57A2}"/>
              </a:ext>
            </a:extLst>
          </p:cNvPr>
          <p:cNvPicPr>
            <a:picLocks noChangeAspect="1"/>
          </p:cNvPicPr>
          <p:nvPr/>
        </p:nvPicPr>
        <p:blipFill>
          <a:blip r:embed="rId2"/>
          <a:stretch>
            <a:fillRect/>
          </a:stretch>
        </p:blipFill>
        <p:spPr>
          <a:xfrm>
            <a:off x="216658" y="831852"/>
            <a:ext cx="5283200" cy="3017520"/>
          </a:xfrm>
          <a:prstGeom prst="rect">
            <a:avLst/>
          </a:prstGeom>
          <a:ln>
            <a:solidFill>
              <a:schemeClr val="tx1"/>
            </a:solidFill>
          </a:ln>
        </p:spPr>
      </p:pic>
      <p:sp>
        <p:nvSpPr>
          <p:cNvPr id="5" name="TextBox 4">
            <a:extLst>
              <a:ext uri="{FF2B5EF4-FFF2-40B4-BE49-F238E27FC236}">
                <a16:creationId xmlns:a16="http://schemas.microsoft.com/office/drawing/2014/main" id="{C1893499-3369-6949-BCEF-B0E96C77A505}"/>
              </a:ext>
            </a:extLst>
          </p:cNvPr>
          <p:cNvSpPr txBox="1">
            <a:spLocks noChangeArrowheads="1"/>
          </p:cNvSpPr>
          <p:nvPr/>
        </p:nvSpPr>
        <p:spPr bwMode="auto">
          <a:xfrm>
            <a:off x="0" y="8016"/>
            <a:ext cx="12174582" cy="4873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2000" b="1">
                <a:solidFill>
                  <a:schemeClr val="tx1"/>
                </a:solidFill>
                <a:latin typeface="Arial" panose="020B0604020202020204" pitchFamily="34" charset="0"/>
                <a:ea typeface="ＭＳ Ｐゴシック" panose="020B0600070205080204" pitchFamily="34" charset="-128"/>
              </a:defRPr>
            </a:lvl1pPr>
            <a:lvl2pPr marL="742950" indent="-285750">
              <a:defRPr sz="2000" b="1">
                <a:solidFill>
                  <a:schemeClr val="tx1"/>
                </a:solidFill>
                <a:latin typeface="Arial" panose="020B0604020202020204" pitchFamily="34" charset="0"/>
                <a:ea typeface="ＭＳ Ｐゴシック" panose="020B0600070205080204" pitchFamily="34" charset="-128"/>
              </a:defRPr>
            </a:lvl2pPr>
            <a:lvl3pPr marL="1143000" indent="-228600">
              <a:defRPr sz="2000" b="1">
                <a:solidFill>
                  <a:schemeClr val="tx1"/>
                </a:solidFill>
                <a:latin typeface="Arial" panose="020B0604020202020204" pitchFamily="34" charset="0"/>
                <a:ea typeface="ＭＳ Ｐゴシック" panose="020B0600070205080204" pitchFamily="34" charset="-128"/>
              </a:defRPr>
            </a:lvl3pPr>
            <a:lvl4pPr marL="1600200" indent="-228600">
              <a:defRPr sz="2000" b="1">
                <a:solidFill>
                  <a:schemeClr val="tx1"/>
                </a:solidFill>
                <a:latin typeface="Arial" panose="020B0604020202020204" pitchFamily="34" charset="0"/>
                <a:ea typeface="ＭＳ Ｐゴシック" panose="020B0600070205080204" pitchFamily="34" charset="-128"/>
              </a:defRPr>
            </a:lvl4pPr>
            <a:lvl5pPr marL="2057400" indent="-228600">
              <a:defRPr sz="2000" b="1">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9pPr>
          </a:lstStyle>
          <a:p>
            <a:pPr marL="0" marR="0" lvl="0" indent="0" algn="ctr" defTabSz="914400" rtl="0" eaLnBrk="0" fontAlgn="base" latinLnBrk="0" hangingPunct="0">
              <a:lnSpc>
                <a:spcPct val="90000"/>
              </a:lnSpc>
              <a:spcBef>
                <a:spcPct val="30000"/>
              </a:spcBef>
              <a:spcAft>
                <a:spcPct val="0"/>
              </a:spcAft>
              <a:buClr>
                <a:srgbClr val="008000"/>
              </a:buClr>
              <a:buSzPct val="70000"/>
              <a:buFontTx/>
              <a:buNone/>
              <a:tabLst/>
              <a:defRPr/>
            </a:pPr>
            <a:r>
              <a:rPr kumimoji="0" lang="en-GB" altLang="en-US" sz="2800" b="1" i="0" u="none" strike="noStrike" kern="1200" cap="none" spc="0" normalizeH="0" baseline="0" noProof="0" dirty="0">
                <a:ln>
                  <a:noFill/>
                </a:ln>
                <a:solidFill>
                  <a:srgbClr val="FF0000"/>
                </a:solidFill>
                <a:effectLst/>
                <a:uLnTx/>
                <a:uFillTx/>
                <a:latin typeface="Arial" panose="020B0604020202020204" pitchFamily="34" charset="0"/>
                <a:ea typeface="ＭＳ Ｐゴシック" panose="020B0600070205080204" pitchFamily="34" charset="-128"/>
                <a:cs typeface="+mn-cs"/>
              </a:rPr>
              <a:t>FASTPIX: a monolithic CMOS Sensor with &lt;200ps timing</a:t>
            </a:r>
          </a:p>
        </p:txBody>
      </p:sp>
      <p:sp>
        <p:nvSpPr>
          <p:cNvPr id="6" name="Rectangle 5">
            <a:extLst>
              <a:ext uri="{FF2B5EF4-FFF2-40B4-BE49-F238E27FC236}">
                <a16:creationId xmlns:a16="http://schemas.microsoft.com/office/drawing/2014/main" id="{ABCA5E42-4C38-C845-9C66-C22E20DF9B60}"/>
              </a:ext>
            </a:extLst>
          </p:cNvPr>
          <p:cNvSpPr/>
          <p:nvPr/>
        </p:nvSpPr>
        <p:spPr>
          <a:xfrm>
            <a:off x="236054" y="4834268"/>
            <a:ext cx="6096000" cy="600164"/>
          </a:xfrm>
          <a:prstGeom prst="rect">
            <a:avLst/>
          </a:prstGeom>
        </p:spPr>
        <p:txBody>
          <a:bodyPr>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sz="1200" b="0" i="0" u="none" strike="noStrike" kern="1200" cap="none" spc="0" normalizeH="0" baseline="0" noProof="0" dirty="0">
                <a:ln>
                  <a:noFill/>
                </a:ln>
                <a:solidFill>
                  <a:srgbClr val="FFFFFF"/>
                </a:solidFill>
                <a:effectLst/>
                <a:uLnTx/>
                <a:uFillTx/>
                <a:latin typeface="Arial"/>
                <a:ea typeface="+mn-ea"/>
                <a:cs typeface="+mn-cs"/>
                <a:hlinkClick r:id="rId3"/>
              </a:rPr>
              <a:t>WORKSHOP ON PICO-SECOND TIMING DETECTORS FOR PHYSICS</a:t>
            </a:r>
            <a:endParaRPr kumimoji="0" lang="en-US" sz="1200" b="0" i="0" u="none" strike="noStrike" kern="1200" cap="none" spc="0" normalizeH="0" baseline="0" noProof="0" dirty="0">
              <a:ln>
                <a:noFill/>
              </a:ln>
              <a:solidFill>
                <a:srgbClr val="555555"/>
              </a:solidFill>
              <a:effectLst/>
              <a:uLnTx/>
              <a:uFillTx/>
              <a:latin typeface="Arial"/>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sz="1050" b="0" i="0" u="none" strike="noStrike" kern="1200" cap="none" spc="0" normalizeH="0" baseline="0" noProof="0" dirty="0">
                <a:ln>
                  <a:noFill/>
                </a:ln>
                <a:solidFill>
                  <a:srgbClr val="24425A"/>
                </a:solidFill>
                <a:effectLst/>
                <a:uLnTx/>
                <a:uFillTx/>
                <a:latin typeface="Arial"/>
                <a:ea typeface="+mn-ea"/>
                <a:cs typeface="+mn-cs"/>
              </a:rPr>
              <a:t>9–11 Sep 2021</a:t>
            </a: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sz="1050" b="0" i="0" u="none" strike="noStrike" kern="1200" cap="none" spc="0" normalizeH="0" baseline="0" noProof="0" dirty="0">
                <a:ln>
                  <a:noFill/>
                </a:ln>
                <a:solidFill>
                  <a:srgbClr val="24425A"/>
                </a:solidFill>
                <a:effectLst/>
                <a:uLnTx/>
                <a:uFillTx/>
                <a:latin typeface="Arial"/>
                <a:ea typeface="+mn-ea"/>
                <a:cs typeface="+mn-cs"/>
              </a:rPr>
              <a:t>University of Zurich</a:t>
            </a:r>
          </a:p>
        </p:txBody>
      </p:sp>
      <p:sp>
        <p:nvSpPr>
          <p:cNvPr id="7" name="Rectangle 6">
            <a:extLst>
              <a:ext uri="{FF2B5EF4-FFF2-40B4-BE49-F238E27FC236}">
                <a16:creationId xmlns:a16="http://schemas.microsoft.com/office/drawing/2014/main" id="{CD3D2B37-BF5D-B848-A1DA-721A11176138}"/>
              </a:ext>
            </a:extLst>
          </p:cNvPr>
          <p:cNvSpPr/>
          <p:nvPr/>
        </p:nvSpPr>
        <p:spPr>
          <a:xfrm>
            <a:off x="236054" y="5377805"/>
            <a:ext cx="4805611" cy="523220"/>
          </a:xfrm>
          <a:prstGeom prst="rect">
            <a:avLst/>
          </a:prstGeom>
        </p:spPr>
        <p:txBody>
          <a:bodyPr wrap="non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0000"/>
                </a:solidFill>
                <a:effectLst/>
                <a:uLnTx/>
                <a:uFillTx/>
                <a:latin typeface="Arial" charset="0"/>
                <a:ea typeface="+mn-ea"/>
                <a:cs typeface="+mn-cs"/>
              </a:rPr>
              <a:t>Eric </a:t>
            </a:r>
            <a:r>
              <a:rPr kumimoji="0" lang="en-GB" sz="1400" b="0" i="0" u="none" strike="noStrike" kern="1200" cap="none" spc="0" normalizeH="0" baseline="0" noProof="0" dirty="0" err="1">
                <a:ln>
                  <a:noFill/>
                </a:ln>
                <a:solidFill>
                  <a:srgbClr val="000000"/>
                </a:solidFill>
                <a:effectLst/>
                <a:uLnTx/>
                <a:uFillTx/>
                <a:latin typeface="Arial" charset="0"/>
                <a:ea typeface="+mn-ea"/>
                <a:cs typeface="+mn-cs"/>
              </a:rPr>
              <a:t>Buschmann</a:t>
            </a:r>
            <a:endParaRPr kumimoji="0" lang="en-GB" sz="1400" b="0" i="0" u="none" strike="noStrike" kern="1200" cap="none" spc="0" normalizeH="0" baseline="0" noProof="0" dirty="0">
              <a:ln>
                <a:noFill/>
              </a:ln>
              <a:solidFill>
                <a:srgbClr val="00000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0000"/>
                </a:solidFill>
                <a:effectLst/>
                <a:uLnTx/>
                <a:uFillTx/>
                <a:latin typeface="Arial" charset="0"/>
                <a:ea typeface="+mn-ea"/>
                <a:cs typeface="+mn-cs"/>
              </a:rPr>
              <a:t>https://</a:t>
            </a:r>
            <a:r>
              <a:rPr kumimoji="0" lang="en-GB" sz="1400" b="0" i="0" u="none" strike="noStrike" kern="1200" cap="none" spc="0" normalizeH="0" baseline="0" noProof="0" dirty="0" err="1">
                <a:ln>
                  <a:noFill/>
                </a:ln>
                <a:solidFill>
                  <a:srgbClr val="000000"/>
                </a:solidFill>
                <a:effectLst/>
                <a:uLnTx/>
                <a:uFillTx/>
                <a:latin typeface="Arial" charset="0"/>
                <a:ea typeface="+mn-ea"/>
                <a:cs typeface="+mn-cs"/>
              </a:rPr>
              <a:t>indico.cern.ch</a:t>
            </a:r>
            <a:r>
              <a:rPr kumimoji="0" lang="en-GB" sz="1400" b="0" i="0" u="none" strike="noStrike" kern="1200" cap="none" spc="0" normalizeH="0" baseline="0" noProof="0" dirty="0">
                <a:ln>
                  <a:noFill/>
                </a:ln>
                <a:solidFill>
                  <a:srgbClr val="000000"/>
                </a:solidFill>
                <a:effectLst/>
                <a:uLnTx/>
                <a:uFillTx/>
                <a:latin typeface="Arial" charset="0"/>
                <a:ea typeface="+mn-ea"/>
                <a:cs typeface="+mn-cs"/>
              </a:rPr>
              <a:t>/event/861104/contributions/4503032/</a:t>
            </a:r>
          </a:p>
        </p:txBody>
      </p:sp>
      <p:pic>
        <p:nvPicPr>
          <p:cNvPr id="8" name="Picture 7">
            <a:extLst>
              <a:ext uri="{FF2B5EF4-FFF2-40B4-BE49-F238E27FC236}">
                <a16:creationId xmlns:a16="http://schemas.microsoft.com/office/drawing/2014/main" id="{E87488A7-2F87-3A4C-BECD-28B605AE612D}"/>
              </a:ext>
            </a:extLst>
          </p:cNvPr>
          <p:cNvPicPr>
            <a:picLocks noChangeAspect="1"/>
          </p:cNvPicPr>
          <p:nvPr/>
        </p:nvPicPr>
        <p:blipFill>
          <a:blip r:embed="rId4"/>
          <a:stretch>
            <a:fillRect/>
          </a:stretch>
        </p:blipFill>
        <p:spPr>
          <a:xfrm>
            <a:off x="5943599" y="836023"/>
            <a:ext cx="5881671" cy="3013349"/>
          </a:xfrm>
          <a:prstGeom prst="rect">
            <a:avLst/>
          </a:prstGeom>
          <a:ln>
            <a:solidFill>
              <a:schemeClr val="tx1"/>
            </a:solidFill>
          </a:ln>
        </p:spPr>
      </p:pic>
      <p:sp>
        <p:nvSpPr>
          <p:cNvPr id="9" name="Rectangle 8">
            <a:extLst>
              <a:ext uri="{FF2B5EF4-FFF2-40B4-BE49-F238E27FC236}">
                <a16:creationId xmlns:a16="http://schemas.microsoft.com/office/drawing/2014/main" id="{65DA6BEA-3DB1-D74D-BA39-EEEF87CBAE56}"/>
              </a:ext>
            </a:extLst>
          </p:cNvPr>
          <p:cNvSpPr/>
          <p:nvPr/>
        </p:nvSpPr>
        <p:spPr>
          <a:xfrm>
            <a:off x="6087291" y="4603435"/>
            <a:ext cx="5376091" cy="338554"/>
          </a:xfrm>
          <a:prstGeom prst="rect">
            <a:avLst/>
          </a:prstGeom>
        </p:spPr>
        <p:txBody>
          <a:bodyPr wrap="square">
            <a:spAutoFit/>
          </a:bodyPr>
          <a:lstStyle/>
          <a:p>
            <a:pPr marL="0" marR="0" lvl="0" indent="0" algn="l" defTabSz="608691" rtl="0" eaLnBrk="1" fontAlgn="auto" latinLnBrk="0" hangingPunct="1">
              <a:lnSpc>
                <a:spcPct val="100000"/>
              </a:lnSpc>
              <a:spcBef>
                <a:spcPts val="0"/>
              </a:spcBef>
              <a:spcAft>
                <a:spcPts val="0"/>
              </a:spcAft>
              <a:buClrTx/>
              <a:buSzTx/>
              <a:buFontTx/>
              <a:buNone/>
              <a:tabLst/>
              <a:defRPr/>
            </a:pPr>
            <a:r>
              <a:rPr kumimoji="0" lang="en-GB" sz="1600" b="0" i="0" u="none" strike="noStrike" kern="1200" cap="none" spc="0" normalizeH="0" baseline="0" noProof="0" dirty="0">
                <a:ln>
                  <a:noFill/>
                </a:ln>
                <a:solidFill>
                  <a:srgbClr val="002060"/>
                </a:solidFill>
                <a:effectLst/>
                <a:uLnTx/>
                <a:uFillTx/>
                <a:latin typeface="Calibri" panose="020F0502020204030204" pitchFamily="34" charset="0"/>
                <a:ea typeface="+mn-ea"/>
                <a:cs typeface="Calibri" panose="020F0502020204030204" pitchFamily="34" charset="0"/>
              </a:rPr>
              <a:t>&lt; 200ps achieved with a MAPS sensor !</a:t>
            </a:r>
            <a:endParaRPr kumimoji="0" lang="en-GB" sz="1600" b="0" i="0" u="none" strike="noStrike" kern="1200" cap="none" spc="0" normalizeH="0" baseline="0" noProof="0" dirty="0">
              <a:ln>
                <a:noFill/>
              </a:ln>
              <a:solidFill>
                <a:srgbClr val="009D00">
                  <a:lumMod val="50000"/>
                </a:srgbClr>
              </a:solidFill>
              <a:effectLst/>
              <a:uLnTx/>
              <a:uFillTx/>
              <a:latin typeface="Calibri" panose="020F0502020204030204" pitchFamily="34" charset="0"/>
              <a:ea typeface="+mn-ea"/>
              <a:cs typeface="Calibri" panose="020F0502020204030204" pitchFamily="34" charset="0"/>
            </a:endParaRPr>
          </a:p>
        </p:txBody>
      </p:sp>
    </p:spTree>
    <p:extLst>
      <p:ext uri="{BB962C8B-B14F-4D97-AF65-F5344CB8AC3E}">
        <p14:creationId xmlns:p14="http://schemas.microsoft.com/office/powerpoint/2010/main" val="1417381452"/>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5DAF01A7-95A4-6D4B-856D-7F33EAA0DB0F}"/>
              </a:ext>
            </a:extLst>
          </p:cNvPr>
          <p:cNvSpPr>
            <a:spLocks noGrp="1"/>
          </p:cNvSpPr>
          <p:nvPr>
            <p:ph type="dt" sz="half" idx="10"/>
          </p:nvPr>
        </p:nvSpPr>
        <p:spPr/>
        <p:txBody>
          <a:bodyPr/>
          <a:lstStyle/>
          <a:p>
            <a:pPr>
              <a:defRPr/>
            </a:pPr>
            <a:fld id="{A52BF309-6B9F-3741-9BDB-9CF9B53810AF}" type="datetime1">
              <a:rPr lang="en-US" smtClean="0"/>
              <a:t>6/13/25</a:t>
            </a:fld>
            <a:endParaRPr lang="en-US" dirty="0"/>
          </a:p>
        </p:txBody>
      </p:sp>
      <p:sp>
        <p:nvSpPr>
          <p:cNvPr id="3" name="Slide Number Placeholder 2">
            <a:extLst>
              <a:ext uri="{FF2B5EF4-FFF2-40B4-BE49-F238E27FC236}">
                <a16:creationId xmlns:a16="http://schemas.microsoft.com/office/drawing/2014/main" id="{25577F0F-3781-9743-908D-B0F78E896ADA}"/>
              </a:ext>
            </a:extLst>
          </p:cNvPr>
          <p:cNvSpPr>
            <a:spLocks noGrp="1"/>
          </p:cNvSpPr>
          <p:nvPr>
            <p:ph type="sldNum" sz="quarter" idx="11"/>
          </p:nvPr>
        </p:nvSpPr>
        <p:spPr/>
        <p:txBody>
          <a:bodyPr/>
          <a:lstStyle/>
          <a:p>
            <a:pPr>
              <a:defRPr/>
            </a:pPr>
            <a:fld id="{7139EE62-D25E-4D29-9274-D0BC29529B49}" type="slidenum">
              <a:rPr lang="en-US" smtClean="0"/>
              <a:pPr>
                <a:defRPr/>
              </a:pPr>
              <a:t>40</a:t>
            </a:fld>
            <a:endParaRPr lang="en-US" dirty="0"/>
          </a:p>
        </p:txBody>
      </p:sp>
    </p:spTree>
    <p:extLst>
      <p:ext uri="{BB962C8B-B14F-4D97-AF65-F5344CB8AC3E}">
        <p14:creationId xmlns:p14="http://schemas.microsoft.com/office/powerpoint/2010/main" val="1401098897"/>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4F812427-EF65-8F40-80E0-60FF12A93C0B}"/>
              </a:ext>
            </a:extLst>
          </p:cNvPr>
          <p:cNvSpPr>
            <a:spLocks noGrp="1"/>
          </p:cNvSpPr>
          <p:nvPr>
            <p:ph type="dt" sz="half" idx="10"/>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fld id="{A52BF309-6B9F-3741-9BDB-9CF9B53810AF}" type="datetime1">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l" defTabSz="914400" rtl="0" eaLnBrk="0" fontAlgn="base" latinLnBrk="0" hangingPunct="0">
                <a:lnSpc>
                  <a:spcPct val="100000"/>
                </a:lnSpc>
                <a:spcBef>
                  <a:spcPct val="0"/>
                </a:spcBef>
                <a:spcAft>
                  <a:spcPct val="0"/>
                </a:spcAft>
                <a:buClrTx/>
                <a:buSzTx/>
                <a:buFontTx/>
                <a:buNone/>
                <a:tabLst/>
                <a:defRPr/>
              </a:pPr>
              <a:t>6/13/25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3" name="Slide Number Placeholder 2">
            <a:extLst>
              <a:ext uri="{FF2B5EF4-FFF2-40B4-BE49-F238E27FC236}">
                <a16:creationId xmlns:a16="http://schemas.microsoft.com/office/drawing/2014/main" id="{CEA449F0-0276-3349-9ADC-5230D8BD6E8E}"/>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41</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4" name="Rectangle 2">
            <a:extLst>
              <a:ext uri="{FF2B5EF4-FFF2-40B4-BE49-F238E27FC236}">
                <a16:creationId xmlns:a16="http://schemas.microsoft.com/office/drawing/2014/main" id="{012FB2A2-B6AE-9349-B185-D9EDFB58D4CF}"/>
              </a:ext>
            </a:extLst>
          </p:cNvPr>
          <p:cNvSpPr txBox="1">
            <a:spLocks noChangeArrowheads="1"/>
          </p:cNvSpPr>
          <p:nvPr/>
        </p:nvSpPr>
        <p:spPr>
          <a:xfrm>
            <a:off x="67377" y="2468723"/>
            <a:ext cx="12192000" cy="457200"/>
          </a:xfrm>
          <a:prstGeom prst="rect">
            <a:avLst/>
          </a:prstGeom>
          <a:effectLst/>
        </p:spPr>
        <p:txBody>
          <a:bodyPr/>
          <a:lstStyle>
            <a:lvl1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mj-lt"/>
                <a:ea typeface="+mj-ea"/>
                <a:cs typeface="+mj-cs"/>
              </a:defRPr>
            </a:lvl1pPr>
            <a:lvl2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2pPr>
            <a:lvl3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3pPr>
            <a:lvl4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4pPr>
            <a:lvl5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5pPr>
            <a:lvl6pPr marL="4572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6pPr>
            <a:lvl7pPr marL="9144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7pPr>
            <a:lvl8pPr marL="13716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8pPr>
            <a:lvl9pPr marL="18288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9pPr>
          </a:lstStyle>
          <a:p>
            <a:pPr marL="0" marR="0" lvl="0" indent="0" algn="ctr" defTabSz="914400" rtl="0" eaLnBrk="0" fontAlgn="base" latinLnBrk="0" hangingPunct="0">
              <a:lnSpc>
                <a:spcPct val="90000"/>
              </a:lnSpc>
              <a:spcBef>
                <a:spcPct val="0"/>
              </a:spcBef>
              <a:spcAft>
                <a:spcPct val="0"/>
              </a:spcAft>
              <a:buClrTx/>
              <a:buSzTx/>
              <a:buFontTx/>
              <a:buNone/>
              <a:tabLst/>
              <a:defRPr/>
            </a:pPr>
            <a:r>
              <a:rPr kumimoji="0" lang="en-US" altLang="en-US" sz="3200" b="1" i="0" u="none" strike="noStrike" kern="0" cap="none" spc="0" normalizeH="0" baseline="0" noProof="0" dirty="0">
                <a:ln>
                  <a:noFill/>
                </a:ln>
                <a:solidFill>
                  <a:srgbClr val="FF0000"/>
                </a:solidFill>
                <a:effectLst>
                  <a:outerShdw blurRad="38100" dist="38100" dir="2700000" algn="tl">
                    <a:srgbClr val="C0C0C0"/>
                  </a:outerShdw>
                </a:effectLst>
                <a:uLnTx/>
                <a:uFillTx/>
                <a:latin typeface="Arial"/>
                <a:ea typeface="+mj-ea"/>
                <a:cs typeface="+mj-cs"/>
              </a:rPr>
              <a:t>Time resolution of LGADs</a:t>
            </a:r>
          </a:p>
        </p:txBody>
      </p:sp>
    </p:spTree>
    <p:extLst>
      <p:ext uri="{BB962C8B-B14F-4D97-AF65-F5344CB8AC3E}">
        <p14:creationId xmlns:p14="http://schemas.microsoft.com/office/powerpoint/2010/main" val="142664780"/>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Number Placeholder 1">
            <a:extLst>
              <a:ext uri="{FF2B5EF4-FFF2-40B4-BE49-F238E27FC236}">
                <a16:creationId xmlns:a16="http://schemas.microsoft.com/office/drawing/2014/main" id="{9097B7BC-9370-2A42-A8F6-6727E557D0B1}"/>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000000"/>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42</a:t>
            </a:fld>
            <a:endParaRPr kumimoji="0" lang="en-US" sz="1000" b="0" i="0" u="none" strike="noStrike" kern="1200" cap="none" spc="0" normalizeH="0" baseline="0" noProof="0" dirty="0">
              <a:ln>
                <a:noFill/>
              </a:ln>
              <a:solidFill>
                <a:srgbClr val="000000"/>
              </a:solidFill>
              <a:effectLst/>
              <a:uLnTx/>
              <a:uFillTx/>
              <a:latin typeface="Arial"/>
              <a:ea typeface="+mn-ea"/>
              <a:cs typeface="+mn-cs"/>
            </a:endParaRPr>
          </a:p>
        </p:txBody>
      </p:sp>
      <p:sp>
        <p:nvSpPr>
          <p:cNvPr id="3" name="Footer Placeholder 2">
            <a:extLst>
              <a:ext uri="{FF2B5EF4-FFF2-40B4-BE49-F238E27FC236}">
                <a16:creationId xmlns:a16="http://schemas.microsoft.com/office/drawing/2014/main" id="{6D476672-BE4F-8A4D-A50F-F8B92B49227D}"/>
              </a:ext>
            </a:extLst>
          </p:cNvPr>
          <p:cNvSpPr>
            <a:spLocks noGrp="1"/>
          </p:cNvSpPr>
          <p:nvPr>
            <p:ph type="ftr" sz="quarter" idx="12"/>
          </p:nvPr>
        </p:nvSpPr>
        <p:spPr/>
        <p:txBody>
          <a:bodyPr/>
          <a:lstStyle/>
          <a:p>
            <a:pPr marL="0" marR="0" lvl="0" indent="0" algn="ctr" defTabSz="914400" rtl="0" eaLnBrk="0" fontAlgn="base" latinLnBrk="0" hangingPunct="0">
              <a:lnSpc>
                <a:spcPct val="100000"/>
              </a:lnSpc>
              <a:spcBef>
                <a:spcPct val="0"/>
              </a:spcBef>
              <a:spcAft>
                <a:spcPct val="0"/>
              </a:spcAft>
              <a:buClrTx/>
              <a:buSzTx/>
              <a:buFontTx/>
              <a:buNone/>
              <a:tabLst/>
              <a:defRPr/>
            </a:pPr>
            <a:r>
              <a:rPr kumimoji="0" lang="en-US" sz="1000" b="0" i="0" u="none" strike="noStrike" kern="1200" cap="none" spc="0" normalizeH="0" baseline="0" noProof="0">
                <a:ln>
                  <a:noFill/>
                </a:ln>
                <a:solidFill>
                  <a:srgbClr val="000000"/>
                </a:solidFill>
                <a:effectLst/>
                <a:uLnTx/>
                <a:uFillTx/>
                <a:latin typeface="Arial"/>
                <a:ea typeface="+mn-ea"/>
                <a:cs typeface="+mn-cs"/>
              </a:rPr>
              <a:t>Signals in Particle Detectors, W. Riegler/CERN</a:t>
            </a:r>
          </a:p>
        </p:txBody>
      </p:sp>
      <p:sp>
        <p:nvSpPr>
          <p:cNvPr id="4" name="Rectangle 19">
            <a:extLst>
              <a:ext uri="{FF2B5EF4-FFF2-40B4-BE49-F238E27FC236}">
                <a16:creationId xmlns:a16="http://schemas.microsoft.com/office/drawing/2014/main" id="{05B52F5D-8652-9040-A76B-E1EA6CF00076}"/>
              </a:ext>
            </a:extLst>
          </p:cNvPr>
          <p:cNvSpPr>
            <a:spLocks noChangeArrowheads="1"/>
          </p:cNvSpPr>
          <p:nvPr/>
        </p:nvSpPr>
        <p:spPr bwMode="auto">
          <a:xfrm>
            <a:off x="0" y="152400"/>
            <a:ext cx="121920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defRPr/>
            </a:pPr>
            <a:r>
              <a:rPr kumimoji="0" lang="en-US" altLang="en-US" sz="2800" b="1" i="0" u="none" strike="noStrike" kern="1200" cap="none" spc="0" normalizeH="0" baseline="0" noProof="0" dirty="0">
                <a:ln>
                  <a:noFill/>
                </a:ln>
                <a:solidFill>
                  <a:srgbClr val="FF0000"/>
                </a:solidFill>
                <a:effectLst/>
                <a:uLnTx/>
                <a:uFillTx/>
                <a:latin typeface="Arial" panose="020B0604020202020204" pitchFamily="34" charset="0"/>
                <a:ea typeface="+mn-ea"/>
                <a:cs typeface="+mn-cs"/>
              </a:rPr>
              <a:t>Avalanche Photo Diode, Low Gain Avalanche Diode</a:t>
            </a:r>
          </a:p>
        </p:txBody>
      </p:sp>
      <p:pic>
        <p:nvPicPr>
          <p:cNvPr id="5" name="Picture 4">
            <a:extLst>
              <a:ext uri="{FF2B5EF4-FFF2-40B4-BE49-F238E27FC236}">
                <a16:creationId xmlns:a16="http://schemas.microsoft.com/office/drawing/2014/main" id="{703989AD-4FD7-604A-BCAF-530E973B8488}"/>
              </a:ext>
            </a:extLst>
          </p:cNvPr>
          <p:cNvPicPr>
            <a:picLocks noChangeAspect="1"/>
          </p:cNvPicPr>
          <p:nvPr/>
        </p:nvPicPr>
        <p:blipFill>
          <a:blip r:embed="rId2"/>
          <a:stretch>
            <a:fillRect/>
          </a:stretch>
        </p:blipFill>
        <p:spPr>
          <a:xfrm>
            <a:off x="152400" y="990600"/>
            <a:ext cx="3299382" cy="1524000"/>
          </a:xfrm>
          <a:prstGeom prst="rect">
            <a:avLst/>
          </a:prstGeom>
        </p:spPr>
      </p:pic>
      <p:pic>
        <p:nvPicPr>
          <p:cNvPr id="6" name="Picture 5">
            <a:extLst>
              <a:ext uri="{FF2B5EF4-FFF2-40B4-BE49-F238E27FC236}">
                <a16:creationId xmlns:a16="http://schemas.microsoft.com/office/drawing/2014/main" id="{B569B632-2FE6-2541-9780-2B6F04748E59}"/>
              </a:ext>
            </a:extLst>
          </p:cNvPr>
          <p:cNvPicPr>
            <a:picLocks noChangeAspect="1"/>
          </p:cNvPicPr>
          <p:nvPr/>
        </p:nvPicPr>
        <p:blipFill>
          <a:blip r:embed="rId3"/>
          <a:stretch>
            <a:fillRect/>
          </a:stretch>
        </p:blipFill>
        <p:spPr>
          <a:xfrm>
            <a:off x="381000" y="3505200"/>
            <a:ext cx="2848897" cy="2370894"/>
          </a:xfrm>
          <a:prstGeom prst="rect">
            <a:avLst/>
          </a:prstGeom>
        </p:spPr>
      </p:pic>
      <p:pic>
        <p:nvPicPr>
          <p:cNvPr id="7" name="Picture 6">
            <a:extLst>
              <a:ext uri="{FF2B5EF4-FFF2-40B4-BE49-F238E27FC236}">
                <a16:creationId xmlns:a16="http://schemas.microsoft.com/office/drawing/2014/main" id="{E1B79F11-B86D-3944-9DE0-405807E68B12}"/>
              </a:ext>
            </a:extLst>
          </p:cNvPr>
          <p:cNvPicPr>
            <a:picLocks noChangeAspect="1"/>
          </p:cNvPicPr>
          <p:nvPr/>
        </p:nvPicPr>
        <p:blipFill>
          <a:blip r:embed="rId4"/>
          <a:stretch>
            <a:fillRect/>
          </a:stretch>
        </p:blipFill>
        <p:spPr>
          <a:xfrm>
            <a:off x="9154346" y="762000"/>
            <a:ext cx="3037654" cy="3352800"/>
          </a:xfrm>
          <a:prstGeom prst="rect">
            <a:avLst/>
          </a:prstGeom>
        </p:spPr>
      </p:pic>
      <p:pic>
        <p:nvPicPr>
          <p:cNvPr id="8" name="Picture 7">
            <a:extLst>
              <a:ext uri="{FF2B5EF4-FFF2-40B4-BE49-F238E27FC236}">
                <a16:creationId xmlns:a16="http://schemas.microsoft.com/office/drawing/2014/main" id="{C375FE5F-D33D-834F-ACB9-26265268F8E9}"/>
              </a:ext>
            </a:extLst>
          </p:cNvPr>
          <p:cNvPicPr>
            <a:picLocks noChangeAspect="1"/>
          </p:cNvPicPr>
          <p:nvPr/>
        </p:nvPicPr>
        <p:blipFill>
          <a:blip r:embed="rId5"/>
          <a:stretch>
            <a:fillRect/>
          </a:stretch>
        </p:blipFill>
        <p:spPr>
          <a:xfrm>
            <a:off x="9067800" y="533400"/>
            <a:ext cx="2970196" cy="229243"/>
          </a:xfrm>
          <a:prstGeom prst="rect">
            <a:avLst/>
          </a:prstGeom>
        </p:spPr>
      </p:pic>
      <p:sp>
        <p:nvSpPr>
          <p:cNvPr id="9" name="Rectangle 21">
            <a:extLst>
              <a:ext uri="{FF2B5EF4-FFF2-40B4-BE49-F238E27FC236}">
                <a16:creationId xmlns:a16="http://schemas.microsoft.com/office/drawing/2014/main" id="{342F0F60-BD3C-8D44-A2AC-D10E2BFBA19A}"/>
              </a:ext>
            </a:extLst>
          </p:cNvPr>
          <p:cNvSpPr>
            <a:spLocks noChangeArrowheads="1"/>
          </p:cNvSpPr>
          <p:nvPr/>
        </p:nvSpPr>
        <p:spPr bwMode="auto">
          <a:xfrm>
            <a:off x="3720670" y="1095239"/>
            <a:ext cx="5081359" cy="517064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1500" b="1">
                <a:solidFill>
                  <a:schemeClr val="tx1"/>
                </a:solidFill>
                <a:latin typeface="Arial" panose="020B0604020202020204" pitchFamily="34" charset="0"/>
                <a:ea typeface="ＭＳ Ｐゴシック" panose="020B0600070205080204" pitchFamily="34" charset="-128"/>
              </a:defRPr>
            </a:lvl1pPr>
            <a:lvl2pPr marL="742950" indent="-285750">
              <a:defRPr sz="1500" b="1">
                <a:solidFill>
                  <a:schemeClr val="tx1"/>
                </a:solidFill>
                <a:latin typeface="Arial" panose="020B0604020202020204" pitchFamily="34" charset="0"/>
                <a:ea typeface="ＭＳ Ｐゴシック" panose="020B0600070205080204" pitchFamily="34" charset="-128"/>
              </a:defRPr>
            </a:lvl2pPr>
            <a:lvl3pPr marL="1143000" indent="-228600">
              <a:defRPr sz="1500" b="1">
                <a:solidFill>
                  <a:schemeClr val="tx1"/>
                </a:solidFill>
                <a:latin typeface="Arial" panose="020B0604020202020204" pitchFamily="34" charset="0"/>
                <a:ea typeface="ＭＳ Ｐゴシック" panose="020B0600070205080204" pitchFamily="34" charset="-128"/>
              </a:defRPr>
            </a:lvl3pPr>
            <a:lvl4pPr marL="1600200" indent="-228600">
              <a:defRPr sz="1500" b="1">
                <a:solidFill>
                  <a:schemeClr val="tx1"/>
                </a:solidFill>
                <a:latin typeface="Arial" panose="020B0604020202020204" pitchFamily="34" charset="0"/>
                <a:ea typeface="ＭＳ Ｐゴシック" panose="020B0600070205080204" pitchFamily="34" charset="-128"/>
              </a:defRPr>
            </a:lvl4pPr>
            <a:lvl5pPr marL="2057400" indent="-228600">
              <a:defRPr sz="1500" b="1">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lnSpc>
                <a:spcPct val="90000"/>
              </a:lnSpc>
              <a:spcBef>
                <a:spcPct val="30000"/>
              </a:spcBef>
              <a:spcAft>
                <a:spcPct val="0"/>
              </a:spcAft>
              <a:buClr>
                <a:srgbClr val="008000"/>
              </a:buClr>
              <a:buSzPct val="70000"/>
              <a:buFont typeface="Wingdings" pitchFamily="2" charset="2"/>
              <a:defRPr sz="1500" b="1">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lnSpc>
                <a:spcPct val="90000"/>
              </a:lnSpc>
              <a:spcBef>
                <a:spcPct val="30000"/>
              </a:spcBef>
              <a:spcAft>
                <a:spcPct val="0"/>
              </a:spcAft>
              <a:buClr>
                <a:srgbClr val="008000"/>
              </a:buClr>
              <a:buSzPct val="70000"/>
              <a:buFont typeface="Wingdings" pitchFamily="2" charset="2"/>
              <a:defRPr sz="1500" b="1">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lnSpc>
                <a:spcPct val="90000"/>
              </a:lnSpc>
              <a:spcBef>
                <a:spcPct val="30000"/>
              </a:spcBef>
              <a:spcAft>
                <a:spcPct val="0"/>
              </a:spcAft>
              <a:buClr>
                <a:srgbClr val="008000"/>
              </a:buClr>
              <a:buSzPct val="70000"/>
              <a:buFont typeface="Wingdings" pitchFamily="2" charset="2"/>
              <a:defRPr sz="1500" b="1">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lnSpc>
                <a:spcPct val="90000"/>
              </a:lnSpc>
              <a:spcBef>
                <a:spcPct val="30000"/>
              </a:spcBef>
              <a:spcAft>
                <a:spcPct val="0"/>
              </a:spcAft>
              <a:buClr>
                <a:srgbClr val="008000"/>
              </a:buClr>
              <a:buSzPct val="70000"/>
              <a:buFont typeface="Wingdings" pitchFamily="2" charset="2"/>
              <a:defRPr sz="1500" b="1">
                <a:solidFill>
                  <a:schemeClr val="tx1"/>
                </a:solidFill>
                <a:latin typeface="Arial" panose="020B0604020202020204" pitchFamily="34" charset="0"/>
                <a:ea typeface="ＭＳ Ｐゴシック" panose="020B0600070205080204" pitchFamily="34" charset="-128"/>
              </a:defRPr>
            </a:lvl9p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en-US" sz="1500" b="0" i="0" u="none" strike="noStrike" kern="1200" cap="none" spc="0" normalizeH="0" baseline="0" noProof="0" dirty="0">
                <a:ln>
                  <a:noFill/>
                </a:ln>
                <a:solidFill>
                  <a:srgbClr val="002060"/>
                </a:solidFill>
                <a:effectLst/>
                <a:uLnTx/>
                <a:uFillTx/>
                <a:latin typeface="Arial" panose="020B0604020202020204" pitchFamily="34" charset="0"/>
                <a:ea typeface="ＭＳ Ｐゴシック" panose="020B0600070205080204" pitchFamily="34" charset="-128"/>
                <a:cs typeface="+mn-cs"/>
              </a:rPr>
              <a:t>Idea goes back to the 1960ies.</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altLang="en-US" sz="1500" b="0" i="0" u="none" strike="noStrike" kern="1200" cap="none" spc="0" normalizeH="0" baseline="0" noProof="0" dirty="0">
              <a:ln>
                <a:noFill/>
              </a:ln>
              <a:solidFill>
                <a:srgbClr val="002060"/>
              </a:solidFill>
              <a:effectLst/>
              <a:uLnTx/>
              <a:uFillTx/>
              <a:latin typeface="Arial" panose="020B0604020202020204" pitchFamily="34" charset="0"/>
              <a:ea typeface="ＭＳ Ｐゴシック" panose="020B0600070205080204" pitchFamily="34" charset="-128"/>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en-US" sz="1500" b="0" i="0" u="none" strike="noStrike" kern="1200" cap="none" spc="0" normalizeH="0" baseline="0" noProof="0" dirty="0">
                <a:ln>
                  <a:noFill/>
                </a:ln>
                <a:solidFill>
                  <a:srgbClr val="009D00">
                    <a:lumMod val="50000"/>
                  </a:srgbClr>
                </a:solidFill>
                <a:effectLst/>
                <a:uLnTx/>
                <a:uFillTx/>
                <a:latin typeface="Arial" panose="020B0604020202020204" pitchFamily="34" charset="0"/>
                <a:ea typeface="ＭＳ Ｐゴシック" panose="020B0600070205080204" pitchFamily="34" charset="-128"/>
                <a:cs typeface="+mn-cs"/>
              </a:rPr>
              <a:t>A high field region is implemented in a silicon sensor by doping.</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altLang="en-US" sz="1500" b="0" i="0" u="none" strike="noStrike" kern="1200" cap="none" spc="0" normalizeH="0" baseline="0" noProof="0" dirty="0">
              <a:ln>
                <a:noFill/>
              </a:ln>
              <a:solidFill>
                <a:srgbClr val="009D00">
                  <a:lumMod val="50000"/>
                </a:srgbClr>
              </a:solidFill>
              <a:effectLst/>
              <a:uLnTx/>
              <a:uFillTx/>
              <a:latin typeface="Arial" panose="020B0604020202020204" pitchFamily="34" charset="0"/>
              <a:ea typeface="ＭＳ Ｐゴシック" panose="020B0600070205080204" pitchFamily="34" charset="-128"/>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en-US" sz="1500" b="0" i="0" u="none" strike="noStrike" kern="1200" cap="none" spc="0" normalizeH="0" baseline="0" noProof="0" dirty="0">
                <a:ln>
                  <a:noFill/>
                </a:ln>
                <a:solidFill>
                  <a:srgbClr val="002060"/>
                </a:solidFill>
                <a:effectLst/>
                <a:uLnTx/>
                <a:uFillTx/>
                <a:latin typeface="Arial" panose="020B0604020202020204" pitchFamily="34" charset="0"/>
                <a:ea typeface="ＭＳ Ｐゴシック" panose="020B0600070205080204" pitchFamily="34" charset="-128"/>
                <a:cs typeface="+mn-cs"/>
              </a:rPr>
              <a:t>Electrons will produce an avalanche in this high field region.</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altLang="en-US" sz="1500" b="0" i="0" u="none" strike="noStrike" kern="1200" cap="none" spc="0" normalizeH="0" baseline="0" noProof="0" dirty="0">
              <a:ln>
                <a:noFill/>
              </a:ln>
              <a:solidFill>
                <a:srgbClr val="009D00">
                  <a:lumMod val="50000"/>
                </a:srgbClr>
              </a:solidFill>
              <a:effectLst/>
              <a:uLnTx/>
              <a:uFillTx/>
              <a:latin typeface="Arial" panose="020B0604020202020204" pitchFamily="34" charset="0"/>
              <a:ea typeface="ＭＳ Ｐゴシック" panose="020B0600070205080204" pitchFamily="34" charset="-128"/>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en-US" sz="1500" b="0" i="0" u="none" strike="noStrike" kern="1200" cap="none" spc="0" normalizeH="0" baseline="0" noProof="0" dirty="0">
                <a:ln>
                  <a:noFill/>
                </a:ln>
                <a:solidFill>
                  <a:srgbClr val="009D00">
                    <a:lumMod val="50000"/>
                  </a:srgbClr>
                </a:solidFill>
                <a:effectLst/>
                <a:uLnTx/>
                <a:uFillTx/>
                <a:latin typeface="Arial" panose="020B0604020202020204" pitchFamily="34" charset="0"/>
                <a:ea typeface="ＭＳ Ｐゴシック" panose="020B0600070205080204" pitchFamily="34" charset="-128"/>
                <a:cs typeface="+mn-cs"/>
              </a:rPr>
              <a:t>The high field region is implemented by doping and related ’space-charge’ in the volume.</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altLang="en-US" sz="1500" b="0" i="0" u="none" strike="noStrike" kern="1200" cap="none" spc="0" normalizeH="0" baseline="0" noProof="0" dirty="0">
              <a:ln>
                <a:noFill/>
              </a:ln>
              <a:solidFill>
                <a:srgbClr val="009D00">
                  <a:lumMod val="50000"/>
                </a:srgbClr>
              </a:solidFill>
              <a:effectLst/>
              <a:uLnTx/>
              <a:uFillTx/>
              <a:latin typeface="Arial" panose="020B0604020202020204" pitchFamily="34" charset="0"/>
              <a:ea typeface="ＭＳ Ｐゴシック" panose="020B0600070205080204" pitchFamily="34" charset="-128"/>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en-US" sz="1500" b="0" i="0" u="none" strike="noStrike" kern="1200" cap="none" spc="0" normalizeH="0" baseline="0" noProof="0" dirty="0">
                <a:ln>
                  <a:noFill/>
                </a:ln>
                <a:solidFill>
                  <a:srgbClr val="002060"/>
                </a:solidFill>
                <a:effectLst/>
                <a:uLnTx/>
                <a:uFillTx/>
                <a:latin typeface="Arial" panose="020B0604020202020204" pitchFamily="34" charset="0"/>
                <a:ea typeface="ＭＳ Ｐゴシック" panose="020B0600070205080204" pitchFamily="34" charset="-128"/>
                <a:cs typeface="+mn-cs"/>
              </a:rPr>
              <a:t>The sensor is operated in a region where there is electron multiplication but not yet hole multiplication.</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altLang="en-US" sz="1500" b="0" i="0" u="none" strike="noStrike" kern="1200" cap="none" spc="0" normalizeH="0" baseline="0" noProof="0" dirty="0">
              <a:ln>
                <a:noFill/>
              </a:ln>
              <a:solidFill>
                <a:srgbClr val="002060"/>
              </a:solidFill>
              <a:effectLst/>
              <a:uLnTx/>
              <a:uFillTx/>
              <a:latin typeface="Arial" panose="020B0604020202020204" pitchFamily="34" charset="0"/>
              <a:ea typeface="ＭＳ Ｐゴシック" panose="020B0600070205080204" pitchFamily="34" charset="-128"/>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en-US" sz="1500" b="0" i="0" u="none" strike="noStrike" kern="1200" cap="none" spc="0" normalizeH="0" baseline="0" noProof="0" dirty="0">
                <a:ln>
                  <a:noFill/>
                </a:ln>
                <a:solidFill>
                  <a:srgbClr val="009D00">
                    <a:lumMod val="50000"/>
                  </a:srgbClr>
                </a:solidFill>
                <a:effectLst/>
                <a:uLnTx/>
                <a:uFillTx/>
                <a:latin typeface="Arial" panose="020B0604020202020204" pitchFamily="34" charset="0"/>
                <a:ea typeface="ＭＳ Ｐゴシック" panose="020B0600070205080204" pitchFamily="34" charset="-128"/>
                <a:cs typeface="+mn-cs"/>
              </a:rPr>
              <a:t>This allows to have thin sensors (high field, short signal) but still have enough signal charge to overcome the limitation from noise.</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altLang="en-US" sz="1500" b="0" i="0" u="none" strike="noStrike" kern="1200" cap="none" spc="0" normalizeH="0" baseline="0" noProof="0" dirty="0">
              <a:ln>
                <a:noFill/>
              </a:ln>
              <a:solidFill>
                <a:srgbClr val="002060"/>
              </a:solidFill>
              <a:effectLst/>
              <a:uLnTx/>
              <a:uFillTx/>
              <a:latin typeface="Arial" panose="020B0604020202020204" pitchFamily="34" charset="0"/>
              <a:ea typeface="ＭＳ Ｐゴシック" panose="020B0600070205080204" pitchFamily="34" charset="-128"/>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en-US" sz="1500" b="0" i="0" u="none" strike="noStrike" kern="1200" cap="none" spc="0" normalizeH="0" baseline="0" noProof="0" dirty="0">
                <a:ln>
                  <a:noFill/>
                </a:ln>
                <a:solidFill>
                  <a:srgbClr val="002060"/>
                </a:solidFill>
                <a:effectLst/>
                <a:uLnTx/>
                <a:uFillTx/>
                <a:latin typeface="Arial" panose="020B0604020202020204" pitchFamily="34" charset="0"/>
                <a:ea typeface="ＭＳ Ｐゴシック" panose="020B0600070205080204" pitchFamily="34" charset="-128"/>
                <a:cs typeface="+mn-cs"/>
              </a:rPr>
              <a:t>For higher fields </a:t>
            </a:r>
            <a:r>
              <a:rPr kumimoji="0" lang="en-US" altLang="en-US" sz="1500" b="0" i="0" u="none" strike="noStrike" kern="1200" cap="none" spc="0" normalizeH="0" baseline="0" noProof="0" dirty="0">
                <a:ln>
                  <a:noFill/>
                </a:ln>
                <a:solidFill>
                  <a:srgbClr val="002060"/>
                </a:solidFill>
                <a:effectLst/>
                <a:uLnTx/>
                <a:uFillTx/>
                <a:latin typeface="Arial" panose="020B0604020202020204" pitchFamily="34" charset="0"/>
                <a:ea typeface="ＭＳ Ｐゴシック" panose="020B0600070205080204" pitchFamily="34" charset="-128"/>
                <a:cs typeface="+mn-cs"/>
                <a:sym typeface="Wingdings" pitchFamily="2" charset="2"/>
              </a:rPr>
              <a:t> </a:t>
            </a:r>
            <a:r>
              <a:rPr kumimoji="0" lang="en-US" altLang="en-US" sz="1500" b="0" i="0" u="none" strike="noStrike" kern="1200" cap="none" spc="0" normalizeH="0" baseline="0" noProof="0" dirty="0" err="1">
                <a:ln>
                  <a:noFill/>
                </a:ln>
                <a:solidFill>
                  <a:srgbClr val="002060"/>
                </a:solidFill>
                <a:effectLst/>
                <a:uLnTx/>
                <a:uFillTx/>
                <a:latin typeface="Arial" panose="020B0604020202020204" pitchFamily="34" charset="0"/>
                <a:ea typeface="ＭＳ Ｐゴシック" panose="020B0600070205080204" pitchFamily="34" charset="-128"/>
                <a:cs typeface="+mn-cs"/>
                <a:sym typeface="Wingdings" pitchFamily="2" charset="2"/>
              </a:rPr>
              <a:t>electron+hole</a:t>
            </a:r>
            <a:r>
              <a:rPr kumimoji="0" lang="en-US" altLang="en-US" sz="1500" b="0" i="0" u="none" strike="noStrike" kern="1200" cap="none" spc="0" normalizeH="0" baseline="0" noProof="0" dirty="0">
                <a:ln>
                  <a:noFill/>
                </a:ln>
                <a:solidFill>
                  <a:srgbClr val="002060"/>
                </a:solidFill>
                <a:effectLst/>
                <a:uLnTx/>
                <a:uFillTx/>
                <a:latin typeface="Arial" panose="020B0604020202020204" pitchFamily="34" charset="0"/>
                <a:ea typeface="ＭＳ Ｐゴシック" panose="020B0600070205080204" pitchFamily="34" charset="-128"/>
                <a:cs typeface="+mn-cs"/>
                <a:sym typeface="Wingdings" pitchFamily="2" charset="2"/>
              </a:rPr>
              <a:t> multiplication  avalanche divergence  quench resistor  </a:t>
            </a:r>
            <a:r>
              <a:rPr kumimoji="0" lang="en-US" altLang="en-US" sz="1500" b="0" i="0" u="none" strike="noStrike" kern="1200" cap="none" spc="0" normalizeH="0" baseline="0" noProof="0" dirty="0" err="1">
                <a:ln>
                  <a:noFill/>
                </a:ln>
                <a:solidFill>
                  <a:srgbClr val="002060"/>
                </a:solidFill>
                <a:effectLst/>
                <a:uLnTx/>
                <a:uFillTx/>
                <a:latin typeface="Arial" panose="020B0604020202020204" pitchFamily="34" charset="0"/>
                <a:ea typeface="ＭＳ Ｐゴシック" panose="020B0600070205080204" pitchFamily="34" charset="-128"/>
                <a:cs typeface="+mn-cs"/>
                <a:sym typeface="Wingdings" pitchFamily="2" charset="2"/>
              </a:rPr>
              <a:t>SiPM</a:t>
            </a:r>
            <a:r>
              <a:rPr kumimoji="0" lang="en-US" altLang="en-US" sz="1500" b="0" i="0" u="none" strike="noStrike" kern="1200" cap="none" spc="0" normalizeH="0" baseline="0" noProof="0" dirty="0">
                <a:ln>
                  <a:noFill/>
                </a:ln>
                <a:solidFill>
                  <a:srgbClr val="002060"/>
                </a:solidFill>
                <a:effectLst/>
                <a:uLnTx/>
                <a:uFillTx/>
                <a:latin typeface="Arial" panose="020B0604020202020204" pitchFamily="34" charset="0"/>
                <a:ea typeface="ＭＳ Ｐゴシック" panose="020B0600070205080204" pitchFamily="34" charset="-128"/>
                <a:cs typeface="+mn-cs"/>
              </a:rPr>
              <a:t> </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altLang="en-US" sz="1500" b="0" i="0" u="none" strike="noStrike" kern="1200" cap="none" spc="0" normalizeH="0" baseline="0" noProof="0" dirty="0">
              <a:ln>
                <a:noFill/>
              </a:ln>
              <a:solidFill>
                <a:srgbClr val="009D00">
                  <a:lumMod val="50000"/>
                </a:srgbClr>
              </a:solidFill>
              <a:effectLst/>
              <a:uLnTx/>
              <a:uFillTx/>
              <a:latin typeface="Arial" panose="020B0604020202020204" pitchFamily="34" charset="0"/>
              <a:ea typeface="ＭＳ Ｐゴシック" panose="020B0600070205080204" pitchFamily="34" charset="-128"/>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altLang="en-US" sz="1500" b="0" i="0" u="none" strike="noStrike" kern="1200" cap="none" spc="0" normalizeH="0" baseline="0" noProof="0" dirty="0">
              <a:ln>
                <a:noFill/>
              </a:ln>
              <a:solidFill>
                <a:srgbClr val="002060"/>
              </a:solidFill>
              <a:effectLst/>
              <a:uLnTx/>
              <a:uFillTx/>
              <a:latin typeface="Arial" panose="020B0604020202020204" pitchFamily="34" charset="0"/>
              <a:ea typeface="ＭＳ Ｐゴシック" panose="020B0600070205080204" pitchFamily="34" charset="-128"/>
              <a:cs typeface="+mn-cs"/>
            </a:endParaRPr>
          </a:p>
        </p:txBody>
      </p:sp>
      <p:pic>
        <p:nvPicPr>
          <p:cNvPr id="10" name="Picture 9">
            <a:extLst>
              <a:ext uri="{FF2B5EF4-FFF2-40B4-BE49-F238E27FC236}">
                <a16:creationId xmlns:a16="http://schemas.microsoft.com/office/drawing/2014/main" id="{38F875BF-8ECF-9A44-9D24-3E3036CEDA7F}"/>
              </a:ext>
            </a:extLst>
          </p:cNvPr>
          <p:cNvPicPr>
            <a:picLocks noChangeAspect="1"/>
          </p:cNvPicPr>
          <p:nvPr/>
        </p:nvPicPr>
        <p:blipFill>
          <a:blip r:embed="rId6"/>
          <a:stretch>
            <a:fillRect/>
          </a:stretch>
        </p:blipFill>
        <p:spPr>
          <a:xfrm>
            <a:off x="8915400" y="4648200"/>
            <a:ext cx="3195961" cy="2057400"/>
          </a:xfrm>
          <a:prstGeom prst="rect">
            <a:avLst/>
          </a:prstGeom>
        </p:spPr>
      </p:pic>
      <p:sp>
        <p:nvSpPr>
          <p:cNvPr id="11" name="TextBox 10">
            <a:extLst>
              <a:ext uri="{FF2B5EF4-FFF2-40B4-BE49-F238E27FC236}">
                <a16:creationId xmlns:a16="http://schemas.microsoft.com/office/drawing/2014/main" id="{94F83E8F-C937-1748-AA9F-240246989277}"/>
              </a:ext>
            </a:extLst>
          </p:cNvPr>
          <p:cNvSpPr txBox="1"/>
          <p:nvPr/>
        </p:nvSpPr>
        <p:spPr>
          <a:xfrm>
            <a:off x="9372600" y="4267200"/>
            <a:ext cx="2470548" cy="461665"/>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200" b="0" i="0" u="none" strike="noStrike" kern="1200" cap="none" spc="0" normalizeH="0" baseline="0" noProof="0" dirty="0">
                <a:ln>
                  <a:noFill/>
                </a:ln>
                <a:solidFill>
                  <a:srgbClr val="B7C6FE">
                    <a:lumMod val="25000"/>
                  </a:srgbClr>
                </a:solidFill>
                <a:effectLst/>
                <a:uLnTx/>
                <a:uFillTx/>
                <a:latin typeface="Arial" charset="0"/>
                <a:ea typeface="+mn-ea"/>
                <a:cs typeface="+mn-cs"/>
              </a:rPr>
              <a:t>Electron (alpha)  and hole (beta)  </a:t>
            </a: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200" b="0" i="0" u="none" strike="noStrike" kern="1200" cap="none" spc="0" normalizeH="0" baseline="0" noProof="0" dirty="0">
                <a:ln>
                  <a:noFill/>
                </a:ln>
                <a:solidFill>
                  <a:srgbClr val="B7C6FE">
                    <a:lumMod val="25000"/>
                  </a:srgbClr>
                </a:solidFill>
                <a:effectLst/>
                <a:uLnTx/>
                <a:uFillTx/>
                <a:latin typeface="Arial" charset="0"/>
                <a:ea typeface="+mn-ea"/>
                <a:cs typeface="+mn-cs"/>
              </a:rPr>
              <a:t>multiplication coefficient in silicon</a:t>
            </a:r>
          </a:p>
        </p:txBody>
      </p:sp>
      <p:sp>
        <p:nvSpPr>
          <p:cNvPr id="12" name="Date Placeholder 11">
            <a:extLst>
              <a:ext uri="{FF2B5EF4-FFF2-40B4-BE49-F238E27FC236}">
                <a16:creationId xmlns:a16="http://schemas.microsoft.com/office/drawing/2014/main" id="{1B89D9D5-6A72-F243-9E92-1D5E6C33C559}"/>
              </a:ext>
            </a:extLst>
          </p:cNvPr>
          <p:cNvSpPr>
            <a:spLocks noGrp="1"/>
          </p:cNvSpPr>
          <p:nvPr>
            <p:ph type="dt" sz="half" idx="10"/>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sz="1000" b="0" i="0" u="none" strike="noStrike" kern="1200" cap="none" spc="0" normalizeH="0" baseline="0" noProof="0">
                <a:ln>
                  <a:noFill/>
                </a:ln>
                <a:solidFill>
                  <a:srgbClr val="000000"/>
                </a:solidFill>
                <a:effectLst/>
                <a:uLnTx/>
                <a:uFillTx/>
                <a:latin typeface="Arial"/>
                <a:ea typeface="+mn-ea"/>
                <a:cs typeface="+mn-cs"/>
              </a:rPr>
              <a:t>12/2/19</a:t>
            </a:r>
          </a:p>
        </p:txBody>
      </p:sp>
    </p:spTree>
    <p:extLst>
      <p:ext uri="{BB962C8B-B14F-4D97-AF65-F5344CB8AC3E}">
        <p14:creationId xmlns:p14="http://schemas.microsoft.com/office/powerpoint/2010/main" val="155370631"/>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33136342-786C-494A-B61A-BF37ACE749A1}"/>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52854B06-6151-4977-8C01-013ED46CC7DC}"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43</a:t>
            </a:fld>
            <a:endParaRPr kumimoji="0" lang="en-US" sz="1000" b="0" i="0" u="none" strike="noStrike" kern="1200" cap="none" spc="0" normalizeH="0" baseline="0" noProof="0">
              <a:ln>
                <a:noFill/>
              </a:ln>
              <a:solidFill>
                <a:srgbClr val="FFFFFF">
                  <a:lumMod val="50000"/>
                </a:srgbClr>
              </a:solidFill>
              <a:effectLst/>
              <a:uLnTx/>
              <a:uFillTx/>
              <a:latin typeface="Arial"/>
              <a:ea typeface="+mn-ea"/>
              <a:cs typeface="+mn-cs"/>
            </a:endParaRPr>
          </a:p>
        </p:txBody>
      </p:sp>
      <p:sp>
        <p:nvSpPr>
          <p:cNvPr id="2" name="Footer Placeholder 1">
            <a:extLst>
              <a:ext uri="{FF2B5EF4-FFF2-40B4-BE49-F238E27FC236}">
                <a16:creationId xmlns:a16="http://schemas.microsoft.com/office/drawing/2014/main" id="{BE866E9E-121F-1849-81AD-2E1576E85865}"/>
              </a:ext>
            </a:extLst>
          </p:cNvPr>
          <p:cNvSpPr>
            <a:spLocks noGrp="1"/>
          </p:cNvSpPr>
          <p:nvPr>
            <p:ph type="ftr" sz="quarter" idx="12"/>
          </p:nvPr>
        </p:nvSpPr>
        <p:spPr/>
        <p:txBody>
          <a:bodyPr/>
          <a:lstStyle/>
          <a:p>
            <a:pPr marL="0" marR="0" lvl="0" indent="0" algn="ctr" defTabSz="914400" rtl="0" eaLnBrk="0" fontAlgn="base" latinLnBrk="0" hangingPunct="0">
              <a:lnSpc>
                <a:spcPct val="100000"/>
              </a:lnSpc>
              <a:spcBef>
                <a:spcPct val="0"/>
              </a:spcBef>
              <a:spcAft>
                <a:spcPct val="0"/>
              </a:spcAft>
              <a:buClrTx/>
              <a:buSzTx/>
              <a:buFontTx/>
              <a:buNone/>
              <a:tabLst/>
              <a:defRPr/>
            </a:pPr>
            <a:r>
              <a:rPr kumimoji="0" lang="en-US" sz="1000" b="0" i="0" u="none" strike="noStrike" kern="1200" cap="none" spc="0" normalizeH="0" baseline="0" noProof="0">
                <a:ln>
                  <a:noFill/>
                </a:ln>
                <a:solidFill>
                  <a:srgbClr val="FFFFFF">
                    <a:lumMod val="50000"/>
                  </a:srgbClr>
                </a:solidFill>
                <a:effectLst/>
                <a:uLnTx/>
                <a:uFillTx/>
                <a:latin typeface="Arial"/>
                <a:ea typeface="+mn-ea"/>
                <a:cs typeface="+mn-cs"/>
              </a:rPr>
              <a:t>Signals in Particle Detectors, W. Riegler/CERN</a:t>
            </a:r>
          </a:p>
        </p:txBody>
      </p:sp>
      <p:sp>
        <p:nvSpPr>
          <p:cNvPr id="7" name="Rectangle 19">
            <a:extLst>
              <a:ext uri="{FF2B5EF4-FFF2-40B4-BE49-F238E27FC236}">
                <a16:creationId xmlns:a16="http://schemas.microsoft.com/office/drawing/2014/main" id="{22AF84F8-76A3-6946-93CD-D33BEAEB52DD}"/>
              </a:ext>
            </a:extLst>
          </p:cNvPr>
          <p:cNvSpPr>
            <a:spLocks noChangeArrowheads="1"/>
          </p:cNvSpPr>
          <p:nvPr/>
        </p:nvSpPr>
        <p:spPr bwMode="auto">
          <a:xfrm>
            <a:off x="0" y="76200"/>
            <a:ext cx="121920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defRPr/>
            </a:pPr>
            <a:r>
              <a:rPr kumimoji="0" lang="en-US" altLang="en-US" sz="2800" b="1" i="0" u="none" strike="noStrike" kern="1200" cap="none" spc="0" normalizeH="0" baseline="0" noProof="0" dirty="0" err="1">
                <a:ln>
                  <a:noFill/>
                </a:ln>
                <a:solidFill>
                  <a:srgbClr val="FF0000"/>
                </a:solidFill>
                <a:effectLst/>
                <a:uLnTx/>
                <a:uFillTx/>
                <a:latin typeface="Arial" panose="020B0604020202020204" pitchFamily="34" charset="0"/>
                <a:ea typeface="+mn-ea"/>
                <a:cs typeface="+mn-cs"/>
              </a:rPr>
              <a:t>AvalanchePhotoDiode</a:t>
            </a:r>
            <a:endParaRPr kumimoji="0" lang="en-US" altLang="en-US" sz="2800" b="1" i="0" u="none" strike="noStrike" kern="1200" cap="none" spc="0" normalizeH="0" baseline="0" noProof="0" dirty="0">
              <a:ln>
                <a:noFill/>
              </a:ln>
              <a:solidFill>
                <a:srgbClr val="FF0000"/>
              </a:solidFill>
              <a:effectLst/>
              <a:uLnTx/>
              <a:uFillTx/>
              <a:latin typeface="Arial" panose="020B0604020202020204" pitchFamily="34" charset="0"/>
              <a:ea typeface="+mn-ea"/>
              <a:cs typeface="+mn-cs"/>
            </a:endParaRPr>
          </a:p>
        </p:txBody>
      </p:sp>
      <p:pic>
        <p:nvPicPr>
          <p:cNvPr id="13" name="Picture 12">
            <a:extLst>
              <a:ext uri="{FF2B5EF4-FFF2-40B4-BE49-F238E27FC236}">
                <a16:creationId xmlns:a16="http://schemas.microsoft.com/office/drawing/2014/main" id="{9C15C931-E2E5-544B-B887-361AAFE15391}"/>
              </a:ext>
            </a:extLst>
          </p:cNvPr>
          <p:cNvPicPr>
            <a:picLocks noChangeAspect="1"/>
          </p:cNvPicPr>
          <p:nvPr/>
        </p:nvPicPr>
        <p:blipFill rotWithShape="1">
          <a:blip r:embed="rId2"/>
          <a:srcRect b="7368"/>
          <a:stretch/>
        </p:blipFill>
        <p:spPr>
          <a:xfrm>
            <a:off x="457200" y="914400"/>
            <a:ext cx="4949073" cy="2117558"/>
          </a:xfrm>
          <a:prstGeom prst="rect">
            <a:avLst/>
          </a:prstGeom>
        </p:spPr>
      </p:pic>
      <p:sp>
        <p:nvSpPr>
          <p:cNvPr id="14" name="Line 70">
            <a:extLst>
              <a:ext uri="{FF2B5EF4-FFF2-40B4-BE49-F238E27FC236}">
                <a16:creationId xmlns:a16="http://schemas.microsoft.com/office/drawing/2014/main" id="{336F2482-2A61-0245-9E9E-7706190CEA4B}"/>
              </a:ext>
            </a:extLst>
          </p:cNvPr>
          <p:cNvSpPr>
            <a:spLocks noChangeShapeType="1"/>
          </p:cNvSpPr>
          <p:nvPr/>
        </p:nvSpPr>
        <p:spPr bwMode="auto">
          <a:xfrm>
            <a:off x="3429000" y="2057400"/>
            <a:ext cx="0" cy="415556"/>
          </a:xfrm>
          <a:prstGeom prst="line">
            <a:avLst/>
          </a:prstGeom>
          <a:noFill/>
          <a:ln w="25400">
            <a:solidFill>
              <a:schemeClr val="tx1"/>
            </a:solidFill>
            <a:round/>
            <a:headEnd/>
            <a:tailEnd type="triangle" w="med" len="med"/>
          </a:ln>
          <a:extLst>
            <a:ext uri="{909E8E84-426E-40DD-AFC4-6F175D3DCCD1}">
              <a14:hiddenFill xmlns:a14="http://schemas.microsoft.com/office/drawing/2010/main">
                <a:noFill/>
              </a14:hiddenFill>
            </a:ext>
          </a:extLst>
        </p:spPr>
        <p:txBody>
          <a:bodyPr lIns="92075" tIns="46038" rIns="92075" bIns="46038"/>
          <a:lstStyle/>
          <a:p>
            <a:pPr marL="0" marR="0" lvl="0" indent="0" algn="l" defTabSz="914400" rtl="0" eaLnBrk="1" fontAlgn="base" latinLnBrk="0" hangingPunct="1">
              <a:lnSpc>
                <a:spcPct val="100000"/>
              </a:lnSpc>
              <a:spcBef>
                <a:spcPct val="0"/>
              </a:spcBef>
              <a:spcAft>
                <a:spcPct val="0"/>
              </a:spcAft>
              <a:buClrTx/>
              <a:buSzTx/>
              <a:buFontTx/>
              <a:buNone/>
              <a:tabLst/>
              <a:defRPr/>
            </a:pPr>
            <a:endParaRPr kumimoji="0" lang="en-GB" sz="1800" b="0" i="0" u="none" strike="noStrike" kern="1200" cap="none" spc="0" normalizeH="0" baseline="0" noProof="0">
              <a:ln>
                <a:solidFill>
                  <a:srgbClr val="000000"/>
                </a:solidFill>
              </a:ln>
              <a:solidFill>
                <a:prstClr val="black"/>
              </a:solidFill>
              <a:effectLst/>
              <a:uLnTx/>
              <a:uFillTx/>
              <a:latin typeface="Arial" charset="0"/>
              <a:ea typeface="+mn-ea"/>
              <a:cs typeface="+mn-cs"/>
            </a:endParaRPr>
          </a:p>
        </p:txBody>
      </p:sp>
      <p:sp>
        <p:nvSpPr>
          <p:cNvPr id="15" name="Oval 14">
            <a:extLst>
              <a:ext uri="{FF2B5EF4-FFF2-40B4-BE49-F238E27FC236}">
                <a16:creationId xmlns:a16="http://schemas.microsoft.com/office/drawing/2014/main" id="{2A696082-C1CF-E14B-8EEB-3CEC14827BA6}"/>
              </a:ext>
            </a:extLst>
          </p:cNvPr>
          <p:cNvSpPr/>
          <p:nvPr/>
        </p:nvSpPr>
        <p:spPr>
          <a:xfrm>
            <a:off x="3534336" y="1959252"/>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16" name="Oval 15">
            <a:extLst>
              <a:ext uri="{FF2B5EF4-FFF2-40B4-BE49-F238E27FC236}">
                <a16:creationId xmlns:a16="http://schemas.microsoft.com/office/drawing/2014/main" id="{63ED553A-047F-F541-9C7E-77223A8BF3C9}"/>
              </a:ext>
            </a:extLst>
          </p:cNvPr>
          <p:cNvSpPr/>
          <p:nvPr/>
        </p:nvSpPr>
        <p:spPr>
          <a:xfrm>
            <a:off x="3534328" y="2031260"/>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17" name="Oval 16">
            <a:extLst>
              <a:ext uri="{FF2B5EF4-FFF2-40B4-BE49-F238E27FC236}">
                <a16:creationId xmlns:a16="http://schemas.microsoft.com/office/drawing/2014/main" id="{81B83555-BAFF-A943-8D60-68961AEB60D3}"/>
              </a:ext>
            </a:extLst>
          </p:cNvPr>
          <p:cNvSpPr/>
          <p:nvPr/>
        </p:nvSpPr>
        <p:spPr>
          <a:xfrm>
            <a:off x="3534328" y="2103268"/>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18" name="Oval 17">
            <a:extLst>
              <a:ext uri="{FF2B5EF4-FFF2-40B4-BE49-F238E27FC236}">
                <a16:creationId xmlns:a16="http://schemas.microsoft.com/office/drawing/2014/main" id="{30650452-7B73-DF4B-89AA-9755EA2823BA}"/>
              </a:ext>
            </a:extLst>
          </p:cNvPr>
          <p:cNvSpPr/>
          <p:nvPr/>
        </p:nvSpPr>
        <p:spPr>
          <a:xfrm>
            <a:off x="3534328" y="2175276"/>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19" name="Oval 18">
            <a:extLst>
              <a:ext uri="{FF2B5EF4-FFF2-40B4-BE49-F238E27FC236}">
                <a16:creationId xmlns:a16="http://schemas.microsoft.com/office/drawing/2014/main" id="{A19853AD-CC66-A246-9436-D60FAEAE1E85}"/>
              </a:ext>
            </a:extLst>
          </p:cNvPr>
          <p:cNvSpPr/>
          <p:nvPr/>
        </p:nvSpPr>
        <p:spPr>
          <a:xfrm>
            <a:off x="3534328" y="2247284"/>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20" name="Oval 19">
            <a:extLst>
              <a:ext uri="{FF2B5EF4-FFF2-40B4-BE49-F238E27FC236}">
                <a16:creationId xmlns:a16="http://schemas.microsoft.com/office/drawing/2014/main" id="{6BD48015-B813-1A45-916E-BF3AF477475E}"/>
              </a:ext>
            </a:extLst>
          </p:cNvPr>
          <p:cNvSpPr/>
          <p:nvPr/>
        </p:nvSpPr>
        <p:spPr>
          <a:xfrm>
            <a:off x="3534328" y="2319292"/>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21" name="Oval 20">
            <a:extLst>
              <a:ext uri="{FF2B5EF4-FFF2-40B4-BE49-F238E27FC236}">
                <a16:creationId xmlns:a16="http://schemas.microsoft.com/office/drawing/2014/main" id="{C381236F-CF12-2040-A162-22FB57135389}"/>
              </a:ext>
            </a:extLst>
          </p:cNvPr>
          <p:cNvSpPr/>
          <p:nvPr/>
        </p:nvSpPr>
        <p:spPr>
          <a:xfrm>
            <a:off x="3534328" y="2391300"/>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22" name="Oval 21">
            <a:extLst>
              <a:ext uri="{FF2B5EF4-FFF2-40B4-BE49-F238E27FC236}">
                <a16:creationId xmlns:a16="http://schemas.microsoft.com/office/drawing/2014/main" id="{959C854D-CFE3-0D4A-9D9E-0C1815ADC955}"/>
              </a:ext>
            </a:extLst>
          </p:cNvPr>
          <p:cNvSpPr/>
          <p:nvPr/>
        </p:nvSpPr>
        <p:spPr>
          <a:xfrm>
            <a:off x="3534328" y="2463308"/>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23" name="Oval 22">
            <a:extLst>
              <a:ext uri="{FF2B5EF4-FFF2-40B4-BE49-F238E27FC236}">
                <a16:creationId xmlns:a16="http://schemas.microsoft.com/office/drawing/2014/main" id="{11C1267A-9BEE-024A-B268-9FE9259F94B6}"/>
              </a:ext>
            </a:extLst>
          </p:cNvPr>
          <p:cNvSpPr/>
          <p:nvPr/>
        </p:nvSpPr>
        <p:spPr>
          <a:xfrm>
            <a:off x="3606336" y="1959252"/>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24" name="Oval 23">
            <a:extLst>
              <a:ext uri="{FF2B5EF4-FFF2-40B4-BE49-F238E27FC236}">
                <a16:creationId xmlns:a16="http://schemas.microsoft.com/office/drawing/2014/main" id="{4D86201F-5A93-1C46-A9F9-BD4FDAD6F3D9}"/>
              </a:ext>
            </a:extLst>
          </p:cNvPr>
          <p:cNvSpPr/>
          <p:nvPr/>
        </p:nvSpPr>
        <p:spPr>
          <a:xfrm>
            <a:off x="3606336" y="2031260"/>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25" name="Oval 24">
            <a:extLst>
              <a:ext uri="{FF2B5EF4-FFF2-40B4-BE49-F238E27FC236}">
                <a16:creationId xmlns:a16="http://schemas.microsoft.com/office/drawing/2014/main" id="{B975902D-7E7A-244C-A0E0-624013133573}"/>
              </a:ext>
            </a:extLst>
          </p:cNvPr>
          <p:cNvSpPr/>
          <p:nvPr/>
        </p:nvSpPr>
        <p:spPr>
          <a:xfrm>
            <a:off x="3606336" y="2103268"/>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26" name="Oval 25">
            <a:extLst>
              <a:ext uri="{FF2B5EF4-FFF2-40B4-BE49-F238E27FC236}">
                <a16:creationId xmlns:a16="http://schemas.microsoft.com/office/drawing/2014/main" id="{2458031B-BA20-8843-ACC0-1C3EAB1F39E4}"/>
              </a:ext>
            </a:extLst>
          </p:cNvPr>
          <p:cNvSpPr/>
          <p:nvPr/>
        </p:nvSpPr>
        <p:spPr>
          <a:xfrm>
            <a:off x="3606336" y="2175276"/>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27" name="Oval 26">
            <a:extLst>
              <a:ext uri="{FF2B5EF4-FFF2-40B4-BE49-F238E27FC236}">
                <a16:creationId xmlns:a16="http://schemas.microsoft.com/office/drawing/2014/main" id="{D2ACBA69-C025-594C-B76A-34E8962AF3DA}"/>
              </a:ext>
            </a:extLst>
          </p:cNvPr>
          <p:cNvSpPr/>
          <p:nvPr/>
        </p:nvSpPr>
        <p:spPr>
          <a:xfrm>
            <a:off x="3606336" y="2247284"/>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28" name="Oval 27">
            <a:extLst>
              <a:ext uri="{FF2B5EF4-FFF2-40B4-BE49-F238E27FC236}">
                <a16:creationId xmlns:a16="http://schemas.microsoft.com/office/drawing/2014/main" id="{60FE600D-E4F9-A340-B5CB-92CFF71FE5D7}"/>
              </a:ext>
            </a:extLst>
          </p:cNvPr>
          <p:cNvSpPr/>
          <p:nvPr/>
        </p:nvSpPr>
        <p:spPr>
          <a:xfrm>
            <a:off x="3606336" y="2319292"/>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29" name="Oval 28">
            <a:extLst>
              <a:ext uri="{FF2B5EF4-FFF2-40B4-BE49-F238E27FC236}">
                <a16:creationId xmlns:a16="http://schemas.microsoft.com/office/drawing/2014/main" id="{F969ADAD-8FFC-BB44-A402-D0757C367297}"/>
              </a:ext>
            </a:extLst>
          </p:cNvPr>
          <p:cNvSpPr/>
          <p:nvPr/>
        </p:nvSpPr>
        <p:spPr>
          <a:xfrm>
            <a:off x="3606336" y="2391300"/>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30" name="Oval 29">
            <a:extLst>
              <a:ext uri="{FF2B5EF4-FFF2-40B4-BE49-F238E27FC236}">
                <a16:creationId xmlns:a16="http://schemas.microsoft.com/office/drawing/2014/main" id="{66ABF566-617A-6E4C-86D9-AE86935853A2}"/>
              </a:ext>
            </a:extLst>
          </p:cNvPr>
          <p:cNvSpPr/>
          <p:nvPr/>
        </p:nvSpPr>
        <p:spPr>
          <a:xfrm>
            <a:off x="3606336" y="2463308"/>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31" name="Oval 30">
            <a:extLst>
              <a:ext uri="{FF2B5EF4-FFF2-40B4-BE49-F238E27FC236}">
                <a16:creationId xmlns:a16="http://schemas.microsoft.com/office/drawing/2014/main" id="{4602125F-506F-964B-9331-4334B2E80E6C}"/>
              </a:ext>
            </a:extLst>
          </p:cNvPr>
          <p:cNvSpPr/>
          <p:nvPr/>
        </p:nvSpPr>
        <p:spPr>
          <a:xfrm>
            <a:off x="3606336" y="1887244"/>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32" name="Oval 31">
            <a:extLst>
              <a:ext uri="{FF2B5EF4-FFF2-40B4-BE49-F238E27FC236}">
                <a16:creationId xmlns:a16="http://schemas.microsoft.com/office/drawing/2014/main" id="{BDDC856A-7A53-BF48-883A-014BBB2D610B}"/>
              </a:ext>
            </a:extLst>
          </p:cNvPr>
          <p:cNvSpPr/>
          <p:nvPr/>
        </p:nvSpPr>
        <p:spPr>
          <a:xfrm>
            <a:off x="3534328" y="1887244"/>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33" name="Oval 32">
            <a:extLst>
              <a:ext uri="{FF2B5EF4-FFF2-40B4-BE49-F238E27FC236}">
                <a16:creationId xmlns:a16="http://schemas.microsoft.com/office/drawing/2014/main" id="{C6E590B3-4D51-9A4A-8CF9-7673E9230CC8}"/>
              </a:ext>
            </a:extLst>
          </p:cNvPr>
          <p:cNvSpPr/>
          <p:nvPr/>
        </p:nvSpPr>
        <p:spPr>
          <a:xfrm>
            <a:off x="3534336" y="1596008"/>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34" name="Oval 33">
            <a:extLst>
              <a:ext uri="{FF2B5EF4-FFF2-40B4-BE49-F238E27FC236}">
                <a16:creationId xmlns:a16="http://schemas.microsoft.com/office/drawing/2014/main" id="{7D627290-CA17-4543-BD5E-660B2E906299}"/>
              </a:ext>
            </a:extLst>
          </p:cNvPr>
          <p:cNvSpPr/>
          <p:nvPr/>
        </p:nvSpPr>
        <p:spPr>
          <a:xfrm>
            <a:off x="3534328" y="1668016"/>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35" name="Oval 34">
            <a:extLst>
              <a:ext uri="{FF2B5EF4-FFF2-40B4-BE49-F238E27FC236}">
                <a16:creationId xmlns:a16="http://schemas.microsoft.com/office/drawing/2014/main" id="{C9656220-8345-264C-8A4C-FE958EC3D91A}"/>
              </a:ext>
            </a:extLst>
          </p:cNvPr>
          <p:cNvSpPr/>
          <p:nvPr/>
        </p:nvSpPr>
        <p:spPr>
          <a:xfrm>
            <a:off x="3534328" y="1740024"/>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36" name="Oval 35">
            <a:extLst>
              <a:ext uri="{FF2B5EF4-FFF2-40B4-BE49-F238E27FC236}">
                <a16:creationId xmlns:a16="http://schemas.microsoft.com/office/drawing/2014/main" id="{804CC0FF-2487-5A47-9085-8DD66889CDB6}"/>
              </a:ext>
            </a:extLst>
          </p:cNvPr>
          <p:cNvSpPr/>
          <p:nvPr/>
        </p:nvSpPr>
        <p:spPr>
          <a:xfrm>
            <a:off x="3534328" y="1812032"/>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37" name="Oval 36">
            <a:extLst>
              <a:ext uri="{FF2B5EF4-FFF2-40B4-BE49-F238E27FC236}">
                <a16:creationId xmlns:a16="http://schemas.microsoft.com/office/drawing/2014/main" id="{C0E67EE9-75E5-F843-BD4E-D91FC5989DF9}"/>
              </a:ext>
            </a:extLst>
          </p:cNvPr>
          <p:cNvSpPr/>
          <p:nvPr/>
        </p:nvSpPr>
        <p:spPr>
          <a:xfrm>
            <a:off x="3606336" y="1596008"/>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38" name="Oval 37">
            <a:extLst>
              <a:ext uri="{FF2B5EF4-FFF2-40B4-BE49-F238E27FC236}">
                <a16:creationId xmlns:a16="http://schemas.microsoft.com/office/drawing/2014/main" id="{87C4EDFE-5DE0-0C45-A11C-BDF58BAE4FB4}"/>
              </a:ext>
            </a:extLst>
          </p:cNvPr>
          <p:cNvSpPr/>
          <p:nvPr/>
        </p:nvSpPr>
        <p:spPr>
          <a:xfrm>
            <a:off x="3606336" y="1668016"/>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39" name="Oval 38">
            <a:extLst>
              <a:ext uri="{FF2B5EF4-FFF2-40B4-BE49-F238E27FC236}">
                <a16:creationId xmlns:a16="http://schemas.microsoft.com/office/drawing/2014/main" id="{A794AF97-CF3E-2647-AB10-F1DD42B1833E}"/>
              </a:ext>
            </a:extLst>
          </p:cNvPr>
          <p:cNvSpPr/>
          <p:nvPr/>
        </p:nvSpPr>
        <p:spPr>
          <a:xfrm>
            <a:off x="3606336" y="1740024"/>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40" name="Oval 39">
            <a:extLst>
              <a:ext uri="{FF2B5EF4-FFF2-40B4-BE49-F238E27FC236}">
                <a16:creationId xmlns:a16="http://schemas.microsoft.com/office/drawing/2014/main" id="{093F6795-4F93-DE49-81CD-5B344EC6C15B}"/>
              </a:ext>
            </a:extLst>
          </p:cNvPr>
          <p:cNvSpPr/>
          <p:nvPr/>
        </p:nvSpPr>
        <p:spPr>
          <a:xfrm>
            <a:off x="3606336" y="1812032"/>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41" name="Oval 40">
            <a:extLst>
              <a:ext uri="{FF2B5EF4-FFF2-40B4-BE49-F238E27FC236}">
                <a16:creationId xmlns:a16="http://schemas.microsoft.com/office/drawing/2014/main" id="{FE0A94C5-B6C8-A84A-A818-BB021F578182}"/>
              </a:ext>
            </a:extLst>
          </p:cNvPr>
          <p:cNvSpPr/>
          <p:nvPr/>
        </p:nvSpPr>
        <p:spPr>
          <a:xfrm>
            <a:off x="3606336" y="1524000"/>
            <a:ext cx="72000" cy="72000"/>
          </a:xfrm>
          <a:prstGeom prst="ellipse">
            <a:avLst/>
          </a:prstGeom>
          <a:solidFill>
            <a:srgbClr val="0033CC"/>
          </a:solidFill>
          <a:ln>
            <a:solidFill>
              <a:srgbClr val="0033CC"/>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42" name="Oval 41">
            <a:extLst>
              <a:ext uri="{FF2B5EF4-FFF2-40B4-BE49-F238E27FC236}">
                <a16:creationId xmlns:a16="http://schemas.microsoft.com/office/drawing/2014/main" id="{6A217405-A7EF-6F4F-9EAA-824E1BA1298F}"/>
              </a:ext>
            </a:extLst>
          </p:cNvPr>
          <p:cNvSpPr/>
          <p:nvPr/>
        </p:nvSpPr>
        <p:spPr>
          <a:xfrm>
            <a:off x="3534328" y="1524000"/>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43" name="TextBox 42">
            <a:extLst>
              <a:ext uri="{FF2B5EF4-FFF2-40B4-BE49-F238E27FC236}">
                <a16:creationId xmlns:a16="http://schemas.microsoft.com/office/drawing/2014/main" id="{A99543E8-5BD6-3D46-B529-D04F62E4885A}"/>
              </a:ext>
            </a:extLst>
          </p:cNvPr>
          <p:cNvSpPr txBox="1"/>
          <p:nvPr/>
        </p:nvSpPr>
        <p:spPr>
          <a:xfrm>
            <a:off x="2971800" y="2133600"/>
            <a:ext cx="489236" cy="246221"/>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000" b="0" i="0" u="none" strike="noStrike" kern="1200" cap="none" spc="0" normalizeH="0" baseline="0" noProof="0" dirty="0">
                <a:ln>
                  <a:noFill/>
                </a:ln>
                <a:solidFill>
                  <a:srgbClr val="FF0000"/>
                </a:solidFill>
                <a:effectLst/>
                <a:uLnTx/>
                <a:uFillTx/>
                <a:latin typeface="Arial" charset="0"/>
                <a:ea typeface="+mn-ea"/>
                <a:cs typeface="+mn-cs"/>
              </a:rPr>
              <a:t>holes</a:t>
            </a:r>
          </a:p>
        </p:txBody>
      </p:sp>
      <p:sp>
        <p:nvSpPr>
          <p:cNvPr id="44" name="TextBox 43">
            <a:extLst>
              <a:ext uri="{FF2B5EF4-FFF2-40B4-BE49-F238E27FC236}">
                <a16:creationId xmlns:a16="http://schemas.microsoft.com/office/drawing/2014/main" id="{2E2F7757-545D-C949-8C4C-BC86A792073A}"/>
              </a:ext>
            </a:extLst>
          </p:cNvPr>
          <p:cNvSpPr txBox="1"/>
          <p:nvPr/>
        </p:nvSpPr>
        <p:spPr>
          <a:xfrm rot="5400000">
            <a:off x="3581892" y="2209308"/>
            <a:ext cx="702436" cy="246221"/>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000" b="0" i="0" u="none" strike="noStrike" kern="1200" cap="none" spc="0" normalizeH="0" baseline="0" noProof="0" dirty="0">
                <a:ln>
                  <a:noFill/>
                </a:ln>
                <a:solidFill>
                  <a:srgbClr val="618FFD">
                    <a:lumMod val="50000"/>
                  </a:srgbClr>
                </a:solidFill>
                <a:effectLst/>
                <a:uLnTx/>
                <a:uFillTx/>
                <a:latin typeface="Arial" charset="0"/>
                <a:ea typeface="+mn-ea"/>
                <a:cs typeface="+mn-cs"/>
              </a:rPr>
              <a:t>electrons</a:t>
            </a:r>
          </a:p>
        </p:txBody>
      </p:sp>
      <p:sp>
        <p:nvSpPr>
          <p:cNvPr id="45" name="Line 70">
            <a:extLst>
              <a:ext uri="{FF2B5EF4-FFF2-40B4-BE49-F238E27FC236}">
                <a16:creationId xmlns:a16="http://schemas.microsoft.com/office/drawing/2014/main" id="{A6E33AC1-8E1E-0945-BE69-6929D1A1DD8D}"/>
              </a:ext>
            </a:extLst>
          </p:cNvPr>
          <p:cNvSpPr>
            <a:spLocks noChangeShapeType="1"/>
          </p:cNvSpPr>
          <p:nvPr/>
        </p:nvSpPr>
        <p:spPr bwMode="auto">
          <a:xfrm flipV="1">
            <a:off x="3810000" y="2057400"/>
            <a:ext cx="0" cy="381000"/>
          </a:xfrm>
          <a:prstGeom prst="line">
            <a:avLst/>
          </a:prstGeom>
          <a:noFill/>
          <a:ln w="25400">
            <a:solidFill>
              <a:schemeClr val="tx1"/>
            </a:solidFill>
            <a:round/>
            <a:headEnd/>
            <a:tailEnd type="triangle" w="med" len="med"/>
          </a:ln>
          <a:extLst>
            <a:ext uri="{909E8E84-426E-40DD-AFC4-6F175D3DCCD1}">
              <a14:hiddenFill xmlns:a14="http://schemas.microsoft.com/office/drawing/2010/main">
                <a:noFill/>
              </a14:hiddenFill>
            </a:ext>
          </a:extLst>
        </p:spPr>
        <p:txBody>
          <a:bodyPr lIns="92075" tIns="46038" rIns="92075" bIns="46038"/>
          <a:lstStyle/>
          <a:p>
            <a:pPr marL="0" marR="0" lvl="0" indent="0" algn="l" defTabSz="914400" rtl="0" eaLnBrk="1" fontAlgn="base" latinLnBrk="0" hangingPunct="1">
              <a:lnSpc>
                <a:spcPct val="100000"/>
              </a:lnSpc>
              <a:spcBef>
                <a:spcPct val="0"/>
              </a:spcBef>
              <a:spcAft>
                <a:spcPct val="0"/>
              </a:spcAft>
              <a:buClrTx/>
              <a:buSzTx/>
              <a:buFontTx/>
              <a:buNone/>
              <a:tabLst/>
              <a:defRPr/>
            </a:pPr>
            <a:endParaRPr kumimoji="0" lang="en-GB" sz="1800" b="0" i="0" u="none" strike="noStrike" kern="1200" cap="none" spc="0" normalizeH="0" baseline="0" noProof="0">
              <a:ln>
                <a:solidFill>
                  <a:srgbClr val="000000"/>
                </a:solidFill>
              </a:ln>
              <a:solidFill>
                <a:prstClr val="black"/>
              </a:solidFill>
              <a:effectLst/>
              <a:uLnTx/>
              <a:uFillTx/>
              <a:latin typeface="Arial" charset="0"/>
              <a:ea typeface="+mn-ea"/>
              <a:cs typeface="+mn-cs"/>
            </a:endParaRPr>
          </a:p>
        </p:txBody>
      </p:sp>
      <p:sp>
        <p:nvSpPr>
          <p:cNvPr id="46" name="Oval 45">
            <a:extLst>
              <a:ext uri="{FF2B5EF4-FFF2-40B4-BE49-F238E27FC236}">
                <a16:creationId xmlns:a16="http://schemas.microsoft.com/office/drawing/2014/main" id="{30CAA300-543B-B44F-800E-05FB4AF739BE}"/>
              </a:ext>
            </a:extLst>
          </p:cNvPr>
          <p:cNvSpPr/>
          <p:nvPr/>
        </p:nvSpPr>
        <p:spPr>
          <a:xfrm>
            <a:off x="3814200" y="1524000"/>
            <a:ext cx="144000" cy="144000"/>
          </a:xfrm>
          <a:prstGeom prst="ellipse">
            <a:avLst/>
          </a:prstGeom>
          <a:solidFill>
            <a:srgbClr val="00FDFF"/>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00FDFF"/>
              </a:solidFill>
              <a:effectLst/>
              <a:uLnTx/>
              <a:uFillTx/>
              <a:latin typeface="Arial"/>
              <a:ea typeface="+mn-ea"/>
              <a:cs typeface="+mn-cs"/>
            </a:endParaRPr>
          </a:p>
        </p:txBody>
      </p:sp>
      <p:sp>
        <p:nvSpPr>
          <p:cNvPr id="47" name="Oval 46">
            <a:extLst>
              <a:ext uri="{FF2B5EF4-FFF2-40B4-BE49-F238E27FC236}">
                <a16:creationId xmlns:a16="http://schemas.microsoft.com/office/drawing/2014/main" id="{47513D2D-114F-8344-AF69-5100BBEBABF5}"/>
              </a:ext>
            </a:extLst>
          </p:cNvPr>
          <p:cNvSpPr/>
          <p:nvPr/>
        </p:nvSpPr>
        <p:spPr>
          <a:xfrm>
            <a:off x="3810000" y="1676400"/>
            <a:ext cx="144000" cy="144000"/>
          </a:xfrm>
          <a:prstGeom prst="ellipse">
            <a:avLst/>
          </a:prstGeom>
          <a:solidFill>
            <a:srgbClr val="00FDFF"/>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00FDFF"/>
              </a:solidFill>
              <a:effectLst/>
              <a:uLnTx/>
              <a:uFillTx/>
              <a:latin typeface="Arial"/>
              <a:ea typeface="+mn-ea"/>
              <a:cs typeface="+mn-cs"/>
            </a:endParaRPr>
          </a:p>
        </p:txBody>
      </p:sp>
      <p:sp>
        <p:nvSpPr>
          <p:cNvPr id="48" name="Oval 47">
            <a:extLst>
              <a:ext uri="{FF2B5EF4-FFF2-40B4-BE49-F238E27FC236}">
                <a16:creationId xmlns:a16="http://schemas.microsoft.com/office/drawing/2014/main" id="{CA5B03F5-81E1-714C-9225-3E38692A6E85}"/>
              </a:ext>
            </a:extLst>
          </p:cNvPr>
          <p:cNvSpPr/>
          <p:nvPr/>
        </p:nvSpPr>
        <p:spPr>
          <a:xfrm>
            <a:off x="3810000" y="1828800"/>
            <a:ext cx="144000" cy="144000"/>
          </a:xfrm>
          <a:prstGeom prst="ellipse">
            <a:avLst/>
          </a:prstGeom>
          <a:solidFill>
            <a:srgbClr val="00FDFF"/>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00FDFF"/>
              </a:solidFill>
              <a:effectLst/>
              <a:uLnTx/>
              <a:uFillTx/>
              <a:latin typeface="Arial"/>
              <a:ea typeface="+mn-ea"/>
              <a:cs typeface="+mn-cs"/>
            </a:endParaRPr>
          </a:p>
        </p:txBody>
      </p:sp>
      <p:sp>
        <p:nvSpPr>
          <p:cNvPr id="49" name="TextBox 48">
            <a:extLst>
              <a:ext uri="{FF2B5EF4-FFF2-40B4-BE49-F238E27FC236}">
                <a16:creationId xmlns:a16="http://schemas.microsoft.com/office/drawing/2014/main" id="{F54A7742-E556-FF40-B6E3-5E9C233CC074}"/>
              </a:ext>
            </a:extLst>
          </p:cNvPr>
          <p:cNvSpPr txBox="1"/>
          <p:nvPr/>
        </p:nvSpPr>
        <p:spPr>
          <a:xfrm rot="5400000">
            <a:off x="3764807" y="1721593"/>
            <a:ext cx="793807" cy="246221"/>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000" b="0" i="0" u="none" strike="noStrike" kern="1200" cap="none" spc="0" normalizeH="0" baseline="0" noProof="0" dirty="0">
                <a:ln>
                  <a:noFill/>
                </a:ln>
                <a:solidFill>
                  <a:srgbClr val="00FDFF"/>
                </a:solidFill>
                <a:effectLst/>
                <a:uLnTx/>
                <a:uFillTx/>
                <a:latin typeface="Arial" charset="0"/>
                <a:ea typeface="+mn-ea"/>
                <a:cs typeface="+mn-cs"/>
              </a:rPr>
              <a:t>Gain holes</a:t>
            </a:r>
          </a:p>
        </p:txBody>
      </p:sp>
      <p:sp>
        <p:nvSpPr>
          <p:cNvPr id="51" name="Line 70">
            <a:extLst>
              <a:ext uri="{FF2B5EF4-FFF2-40B4-BE49-F238E27FC236}">
                <a16:creationId xmlns:a16="http://schemas.microsoft.com/office/drawing/2014/main" id="{DE1E4D21-034D-7F41-BA52-85AEAC870C0E}"/>
              </a:ext>
            </a:extLst>
          </p:cNvPr>
          <p:cNvSpPr>
            <a:spLocks noChangeShapeType="1"/>
          </p:cNvSpPr>
          <p:nvPr/>
        </p:nvSpPr>
        <p:spPr bwMode="auto">
          <a:xfrm>
            <a:off x="4038600" y="1524000"/>
            <a:ext cx="0" cy="415556"/>
          </a:xfrm>
          <a:prstGeom prst="line">
            <a:avLst/>
          </a:prstGeom>
          <a:noFill/>
          <a:ln w="25400">
            <a:solidFill>
              <a:schemeClr val="tx1"/>
            </a:solidFill>
            <a:round/>
            <a:headEnd/>
            <a:tailEnd type="triangle" w="med" len="med"/>
          </a:ln>
          <a:extLst>
            <a:ext uri="{909E8E84-426E-40DD-AFC4-6F175D3DCCD1}">
              <a14:hiddenFill xmlns:a14="http://schemas.microsoft.com/office/drawing/2010/main">
                <a:noFill/>
              </a14:hiddenFill>
            </a:ext>
          </a:extLst>
        </p:spPr>
        <p:txBody>
          <a:bodyPr lIns="92075" tIns="46038" rIns="92075" bIns="46038"/>
          <a:lstStyle/>
          <a:p>
            <a:pPr marL="0" marR="0" lvl="0" indent="0" algn="l" defTabSz="914400" rtl="0" eaLnBrk="1" fontAlgn="base" latinLnBrk="0" hangingPunct="1">
              <a:lnSpc>
                <a:spcPct val="100000"/>
              </a:lnSpc>
              <a:spcBef>
                <a:spcPct val="0"/>
              </a:spcBef>
              <a:spcAft>
                <a:spcPct val="0"/>
              </a:spcAft>
              <a:buClrTx/>
              <a:buSzTx/>
              <a:buFontTx/>
              <a:buNone/>
              <a:tabLst/>
              <a:defRPr/>
            </a:pPr>
            <a:endParaRPr kumimoji="0" lang="en-GB" sz="1800" b="0" i="0" u="none" strike="noStrike" kern="1200" cap="none" spc="0" normalizeH="0" baseline="0" noProof="0">
              <a:ln>
                <a:solidFill>
                  <a:srgbClr val="000000"/>
                </a:solidFill>
              </a:ln>
              <a:solidFill>
                <a:prstClr val="black"/>
              </a:solidFill>
              <a:effectLst/>
              <a:uLnTx/>
              <a:uFillTx/>
              <a:latin typeface="Arial" charset="0"/>
              <a:ea typeface="+mn-ea"/>
              <a:cs typeface="+mn-cs"/>
            </a:endParaRPr>
          </a:p>
        </p:txBody>
      </p:sp>
      <p:pic>
        <p:nvPicPr>
          <p:cNvPr id="52" name="Picture 51">
            <a:extLst>
              <a:ext uri="{FF2B5EF4-FFF2-40B4-BE49-F238E27FC236}">
                <a16:creationId xmlns:a16="http://schemas.microsoft.com/office/drawing/2014/main" id="{FD2A4BAB-1DE9-544C-9987-772472D77254}"/>
              </a:ext>
            </a:extLst>
          </p:cNvPr>
          <p:cNvPicPr>
            <a:picLocks noChangeAspect="1"/>
          </p:cNvPicPr>
          <p:nvPr/>
        </p:nvPicPr>
        <p:blipFill>
          <a:blip r:embed="rId3"/>
          <a:stretch>
            <a:fillRect/>
          </a:stretch>
        </p:blipFill>
        <p:spPr>
          <a:xfrm>
            <a:off x="609600" y="3460807"/>
            <a:ext cx="4748192" cy="2705100"/>
          </a:xfrm>
          <a:prstGeom prst="rect">
            <a:avLst/>
          </a:prstGeom>
        </p:spPr>
      </p:pic>
      <p:sp>
        <p:nvSpPr>
          <p:cNvPr id="53" name="TextBox 52">
            <a:extLst>
              <a:ext uri="{FF2B5EF4-FFF2-40B4-BE49-F238E27FC236}">
                <a16:creationId xmlns:a16="http://schemas.microsoft.com/office/drawing/2014/main" id="{35DD7EB2-E9E0-F140-BA88-F6827CF63FCD}"/>
              </a:ext>
            </a:extLst>
          </p:cNvPr>
          <p:cNvSpPr txBox="1"/>
          <p:nvPr/>
        </p:nvSpPr>
        <p:spPr>
          <a:xfrm>
            <a:off x="609600" y="3503472"/>
            <a:ext cx="3821367" cy="323165"/>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Total drift time for a given sensor thickness</a:t>
            </a:r>
          </a:p>
        </p:txBody>
      </p:sp>
      <p:sp>
        <p:nvSpPr>
          <p:cNvPr id="54" name="Date Placeholder 53">
            <a:extLst>
              <a:ext uri="{FF2B5EF4-FFF2-40B4-BE49-F238E27FC236}">
                <a16:creationId xmlns:a16="http://schemas.microsoft.com/office/drawing/2014/main" id="{608B92F3-4035-7E42-BB96-4220CE92406D}"/>
              </a:ext>
            </a:extLst>
          </p:cNvPr>
          <p:cNvSpPr>
            <a:spLocks noGrp="1"/>
          </p:cNvSpPr>
          <p:nvPr>
            <p:ph type="dt" sz="half" idx="10"/>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sz="1000" b="0" i="0" u="none" strike="noStrike" kern="1200" cap="none" spc="0" normalizeH="0" baseline="0" noProof="0">
                <a:ln>
                  <a:noFill/>
                </a:ln>
                <a:solidFill>
                  <a:srgbClr val="000000"/>
                </a:solidFill>
                <a:effectLst/>
                <a:uLnTx/>
                <a:uFillTx/>
                <a:latin typeface="Arial"/>
                <a:ea typeface="+mn-ea"/>
                <a:cs typeface="+mn-cs"/>
              </a:rPr>
              <a:t>12/2/19</a:t>
            </a:r>
          </a:p>
        </p:txBody>
      </p:sp>
      <p:sp>
        <p:nvSpPr>
          <p:cNvPr id="50" name="Rectangle 21">
            <a:extLst>
              <a:ext uri="{FF2B5EF4-FFF2-40B4-BE49-F238E27FC236}">
                <a16:creationId xmlns:a16="http://schemas.microsoft.com/office/drawing/2014/main" id="{E08AB01C-F138-C44B-9533-13CE563A945F}"/>
              </a:ext>
            </a:extLst>
          </p:cNvPr>
          <p:cNvSpPr>
            <a:spLocks noChangeArrowheads="1"/>
          </p:cNvSpPr>
          <p:nvPr/>
        </p:nvSpPr>
        <p:spPr bwMode="auto">
          <a:xfrm>
            <a:off x="5826369" y="4785213"/>
            <a:ext cx="5682761" cy="124649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1500" b="1">
                <a:solidFill>
                  <a:schemeClr val="tx1"/>
                </a:solidFill>
                <a:latin typeface="Arial" panose="020B0604020202020204" pitchFamily="34" charset="0"/>
                <a:ea typeface="ＭＳ Ｐゴシック" panose="020B0600070205080204" pitchFamily="34" charset="-128"/>
              </a:defRPr>
            </a:lvl1pPr>
            <a:lvl2pPr marL="742950" indent="-285750">
              <a:defRPr sz="1500" b="1">
                <a:solidFill>
                  <a:schemeClr val="tx1"/>
                </a:solidFill>
                <a:latin typeface="Arial" panose="020B0604020202020204" pitchFamily="34" charset="0"/>
                <a:ea typeface="ＭＳ Ｐゴシック" panose="020B0600070205080204" pitchFamily="34" charset="-128"/>
              </a:defRPr>
            </a:lvl2pPr>
            <a:lvl3pPr marL="1143000" indent="-228600">
              <a:defRPr sz="1500" b="1">
                <a:solidFill>
                  <a:schemeClr val="tx1"/>
                </a:solidFill>
                <a:latin typeface="Arial" panose="020B0604020202020204" pitchFamily="34" charset="0"/>
                <a:ea typeface="ＭＳ Ｐゴシック" panose="020B0600070205080204" pitchFamily="34" charset="-128"/>
              </a:defRPr>
            </a:lvl3pPr>
            <a:lvl4pPr marL="1600200" indent="-228600">
              <a:defRPr sz="1500" b="1">
                <a:solidFill>
                  <a:schemeClr val="tx1"/>
                </a:solidFill>
                <a:latin typeface="Arial" panose="020B0604020202020204" pitchFamily="34" charset="0"/>
                <a:ea typeface="ＭＳ Ｐゴシック" panose="020B0600070205080204" pitchFamily="34" charset="-128"/>
              </a:defRPr>
            </a:lvl4pPr>
            <a:lvl5pPr marL="2057400" indent="-228600">
              <a:defRPr sz="1500" b="1">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lnSpc>
                <a:spcPct val="90000"/>
              </a:lnSpc>
              <a:spcBef>
                <a:spcPct val="30000"/>
              </a:spcBef>
              <a:spcAft>
                <a:spcPct val="0"/>
              </a:spcAft>
              <a:buClr>
                <a:srgbClr val="008000"/>
              </a:buClr>
              <a:buSzPct val="70000"/>
              <a:buFont typeface="Wingdings" pitchFamily="2" charset="2"/>
              <a:defRPr sz="1500" b="1">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lnSpc>
                <a:spcPct val="90000"/>
              </a:lnSpc>
              <a:spcBef>
                <a:spcPct val="30000"/>
              </a:spcBef>
              <a:spcAft>
                <a:spcPct val="0"/>
              </a:spcAft>
              <a:buClr>
                <a:srgbClr val="008000"/>
              </a:buClr>
              <a:buSzPct val="70000"/>
              <a:buFont typeface="Wingdings" pitchFamily="2" charset="2"/>
              <a:defRPr sz="1500" b="1">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lnSpc>
                <a:spcPct val="90000"/>
              </a:lnSpc>
              <a:spcBef>
                <a:spcPct val="30000"/>
              </a:spcBef>
              <a:spcAft>
                <a:spcPct val="0"/>
              </a:spcAft>
              <a:buClr>
                <a:srgbClr val="008000"/>
              </a:buClr>
              <a:buSzPct val="70000"/>
              <a:buFont typeface="Wingdings" pitchFamily="2" charset="2"/>
              <a:defRPr sz="1500" b="1">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lnSpc>
                <a:spcPct val="90000"/>
              </a:lnSpc>
              <a:spcBef>
                <a:spcPct val="30000"/>
              </a:spcBef>
              <a:spcAft>
                <a:spcPct val="0"/>
              </a:spcAft>
              <a:buClr>
                <a:srgbClr val="008000"/>
              </a:buClr>
              <a:buSzPct val="70000"/>
              <a:buFont typeface="Wingdings" pitchFamily="2" charset="2"/>
              <a:defRPr sz="1500" b="1">
                <a:solidFill>
                  <a:schemeClr val="tx1"/>
                </a:solidFill>
                <a:latin typeface="Arial" panose="020B0604020202020204" pitchFamily="34" charset="0"/>
                <a:ea typeface="ＭＳ Ｐゴシック" panose="020B0600070205080204" pitchFamily="34" charset="-128"/>
              </a:defRPr>
            </a:lvl9p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en-US" sz="1500" b="0" i="0" u="none" strike="noStrike" kern="1200" cap="none" spc="0" normalizeH="0" baseline="0" noProof="0" dirty="0">
                <a:ln>
                  <a:noFill/>
                </a:ln>
                <a:solidFill>
                  <a:srgbClr val="002060"/>
                </a:solidFill>
                <a:effectLst/>
                <a:uLnTx/>
                <a:uFillTx/>
                <a:latin typeface="Arial" panose="020B0604020202020204" pitchFamily="34" charset="0"/>
                <a:ea typeface="ＭＳ Ｐゴシック" panose="020B0600070205080204" pitchFamily="34" charset="-128"/>
                <a:cs typeface="+mn-cs"/>
              </a:rPr>
              <a:t>A high field region is implemented in a silicon sensor by doping.</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altLang="en-US" sz="1500" b="0" i="0" u="none" strike="noStrike" kern="1200" cap="none" spc="0" normalizeH="0" baseline="0" noProof="0" dirty="0">
              <a:ln>
                <a:noFill/>
              </a:ln>
              <a:solidFill>
                <a:srgbClr val="002060"/>
              </a:solidFill>
              <a:effectLst/>
              <a:uLnTx/>
              <a:uFillTx/>
              <a:latin typeface="Arial" panose="020B0604020202020204" pitchFamily="34" charset="0"/>
              <a:ea typeface="ＭＳ Ｐゴシック" panose="020B0600070205080204" pitchFamily="34" charset="-128"/>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en-US" sz="1500" b="0" i="0" u="none" strike="noStrike" kern="1200" cap="none" spc="0" normalizeH="0" baseline="0" noProof="0" dirty="0">
                <a:ln>
                  <a:noFill/>
                </a:ln>
                <a:solidFill>
                  <a:srgbClr val="009D00">
                    <a:lumMod val="50000"/>
                  </a:srgbClr>
                </a:solidFill>
                <a:effectLst/>
                <a:uLnTx/>
                <a:uFillTx/>
                <a:latin typeface="Arial" panose="020B0604020202020204" pitchFamily="34" charset="0"/>
                <a:ea typeface="ＭＳ Ｐゴシック" panose="020B0600070205080204" pitchFamily="34" charset="-128"/>
                <a:cs typeface="+mn-cs"/>
              </a:rPr>
              <a:t>Electrons will produce an avalanche in this high field region.</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altLang="en-US" sz="1500" b="0" i="0" u="none" strike="noStrike" kern="1200" cap="none" spc="0" normalizeH="0" baseline="0" noProof="0" dirty="0">
              <a:ln>
                <a:noFill/>
              </a:ln>
              <a:solidFill>
                <a:srgbClr val="002060"/>
              </a:solidFill>
              <a:effectLst/>
              <a:uLnTx/>
              <a:uFillTx/>
              <a:latin typeface="Arial" panose="020B0604020202020204" pitchFamily="34" charset="0"/>
              <a:ea typeface="ＭＳ Ｐゴシック" panose="020B0600070205080204" pitchFamily="34" charset="-128"/>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altLang="en-US" sz="1500" b="0" i="0" u="none" strike="noStrike" kern="1200" cap="none" spc="0" normalizeH="0" baseline="0" noProof="0" dirty="0">
              <a:ln>
                <a:noFill/>
              </a:ln>
              <a:solidFill>
                <a:srgbClr val="002060"/>
              </a:solidFill>
              <a:effectLst/>
              <a:uLnTx/>
              <a:uFillTx/>
              <a:latin typeface="Arial" panose="020B0604020202020204" pitchFamily="34" charset="0"/>
              <a:ea typeface="ＭＳ Ｐゴシック" panose="020B0600070205080204" pitchFamily="34" charset="-128"/>
              <a:cs typeface="+mn-cs"/>
            </a:endParaRPr>
          </a:p>
        </p:txBody>
      </p:sp>
      <p:grpSp>
        <p:nvGrpSpPr>
          <p:cNvPr id="6" name="Group 5">
            <a:extLst>
              <a:ext uri="{FF2B5EF4-FFF2-40B4-BE49-F238E27FC236}">
                <a16:creationId xmlns:a16="http://schemas.microsoft.com/office/drawing/2014/main" id="{8EBC0C3F-F769-734B-AE82-093A1DA6ED86}"/>
              </a:ext>
            </a:extLst>
          </p:cNvPr>
          <p:cNvGrpSpPr/>
          <p:nvPr/>
        </p:nvGrpSpPr>
        <p:grpSpPr>
          <a:xfrm>
            <a:off x="8264525" y="146050"/>
            <a:ext cx="3736975" cy="1097523"/>
            <a:chOff x="3130550" y="2508250"/>
            <a:chExt cx="3736975" cy="1097523"/>
          </a:xfrm>
        </p:grpSpPr>
        <p:pic>
          <p:nvPicPr>
            <p:cNvPr id="4" name="Picture 3">
              <a:extLst>
                <a:ext uri="{FF2B5EF4-FFF2-40B4-BE49-F238E27FC236}">
                  <a16:creationId xmlns:a16="http://schemas.microsoft.com/office/drawing/2014/main" id="{CC7F2197-EB7B-7E4C-A9B3-5D8C2B1A28BB}"/>
                </a:ext>
              </a:extLst>
            </p:cNvPr>
            <p:cNvPicPr>
              <a:picLocks noChangeAspect="1"/>
            </p:cNvPicPr>
            <p:nvPr/>
          </p:nvPicPr>
          <p:blipFill>
            <a:blip r:embed="rId4"/>
            <a:stretch>
              <a:fillRect/>
            </a:stretch>
          </p:blipFill>
          <p:spPr>
            <a:xfrm>
              <a:off x="3130550" y="2749550"/>
              <a:ext cx="3736975" cy="856223"/>
            </a:xfrm>
            <a:prstGeom prst="rect">
              <a:avLst/>
            </a:prstGeom>
          </p:spPr>
        </p:pic>
        <p:pic>
          <p:nvPicPr>
            <p:cNvPr id="5" name="Picture 4">
              <a:extLst>
                <a:ext uri="{FF2B5EF4-FFF2-40B4-BE49-F238E27FC236}">
                  <a16:creationId xmlns:a16="http://schemas.microsoft.com/office/drawing/2014/main" id="{E785D837-AEB2-FA4D-97DB-E37ECCF5DEAF}"/>
                </a:ext>
              </a:extLst>
            </p:cNvPr>
            <p:cNvPicPr>
              <a:picLocks noChangeAspect="1"/>
            </p:cNvPicPr>
            <p:nvPr/>
          </p:nvPicPr>
          <p:blipFill>
            <a:blip r:embed="rId5"/>
            <a:stretch>
              <a:fillRect/>
            </a:stretch>
          </p:blipFill>
          <p:spPr>
            <a:xfrm>
              <a:off x="3203575" y="2508250"/>
              <a:ext cx="3479800" cy="241300"/>
            </a:xfrm>
            <a:prstGeom prst="rect">
              <a:avLst/>
            </a:prstGeom>
          </p:spPr>
        </p:pic>
      </p:grpSp>
      <p:pic>
        <p:nvPicPr>
          <p:cNvPr id="8" name="Picture 7">
            <a:extLst>
              <a:ext uri="{FF2B5EF4-FFF2-40B4-BE49-F238E27FC236}">
                <a16:creationId xmlns:a16="http://schemas.microsoft.com/office/drawing/2014/main" id="{EF8919DA-5B25-E746-8D6B-BCD235C63E4E}"/>
              </a:ext>
            </a:extLst>
          </p:cNvPr>
          <p:cNvPicPr>
            <a:picLocks noChangeAspect="1"/>
          </p:cNvPicPr>
          <p:nvPr/>
        </p:nvPicPr>
        <p:blipFill>
          <a:blip r:embed="rId6"/>
          <a:stretch>
            <a:fillRect/>
          </a:stretch>
        </p:blipFill>
        <p:spPr>
          <a:xfrm>
            <a:off x="6731000" y="1428750"/>
            <a:ext cx="4189324" cy="2914650"/>
          </a:xfrm>
          <a:prstGeom prst="rect">
            <a:avLst/>
          </a:prstGeom>
        </p:spPr>
      </p:pic>
    </p:spTree>
    <p:extLst>
      <p:ext uri="{BB962C8B-B14F-4D97-AF65-F5344CB8AC3E}">
        <p14:creationId xmlns:p14="http://schemas.microsoft.com/office/powerpoint/2010/main" val="1261578607"/>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C306785C-529A-9843-AEF3-CCE3F7678C0A}"/>
              </a:ext>
            </a:extLst>
          </p:cNvPr>
          <p:cNvSpPr>
            <a:spLocks noGrp="1"/>
          </p:cNvSpPr>
          <p:nvPr>
            <p:ph type="dt" sz="half" idx="10"/>
          </p:nvPr>
        </p:nvSpPr>
        <p:spPr/>
        <p:txBody>
          <a:bodyPr/>
          <a:lstStyle/>
          <a:p>
            <a:pPr>
              <a:defRPr/>
            </a:pPr>
            <a:r>
              <a:rPr lang="en-US"/>
              <a:t>12/2/19</a:t>
            </a:r>
            <a:endParaRPr lang="en-US" dirty="0"/>
          </a:p>
        </p:txBody>
      </p:sp>
      <p:sp>
        <p:nvSpPr>
          <p:cNvPr id="3" name="Slide Number Placeholder 2">
            <a:extLst>
              <a:ext uri="{FF2B5EF4-FFF2-40B4-BE49-F238E27FC236}">
                <a16:creationId xmlns:a16="http://schemas.microsoft.com/office/drawing/2014/main" id="{829AAA7D-073B-B046-8613-42192194331C}"/>
              </a:ext>
            </a:extLst>
          </p:cNvPr>
          <p:cNvSpPr>
            <a:spLocks noGrp="1"/>
          </p:cNvSpPr>
          <p:nvPr>
            <p:ph type="sldNum" sz="quarter" idx="11"/>
          </p:nvPr>
        </p:nvSpPr>
        <p:spPr/>
        <p:txBody>
          <a:bodyPr/>
          <a:lstStyle/>
          <a:p>
            <a:pPr>
              <a:defRPr/>
            </a:pPr>
            <a:fld id="{7139EE62-D25E-4D29-9274-D0BC29529B49}" type="slidenum">
              <a:rPr lang="en-US" smtClean="0"/>
              <a:pPr>
                <a:defRPr/>
              </a:pPr>
              <a:t>44</a:t>
            </a:fld>
            <a:endParaRPr lang="en-US" dirty="0"/>
          </a:p>
        </p:txBody>
      </p:sp>
      <p:sp>
        <p:nvSpPr>
          <p:cNvPr id="4" name="Footer Placeholder 3">
            <a:extLst>
              <a:ext uri="{FF2B5EF4-FFF2-40B4-BE49-F238E27FC236}">
                <a16:creationId xmlns:a16="http://schemas.microsoft.com/office/drawing/2014/main" id="{1688444F-9A5C-0946-B66E-9D1AE3D3F69C}"/>
              </a:ext>
            </a:extLst>
          </p:cNvPr>
          <p:cNvSpPr>
            <a:spLocks noGrp="1"/>
          </p:cNvSpPr>
          <p:nvPr>
            <p:ph type="ftr" sz="quarter" idx="12"/>
          </p:nvPr>
        </p:nvSpPr>
        <p:spPr/>
        <p:txBody>
          <a:bodyPr/>
          <a:lstStyle/>
          <a:p>
            <a:pPr>
              <a:defRPr/>
            </a:pPr>
            <a:r>
              <a:rPr lang="en-US"/>
              <a:t>Signals in Particle Detectors, W. Riegler/CERN</a:t>
            </a:r>
            <a:endParaRPr lang="en-US" dirty="0"/>
          </a:p>
        </p:txBody>
      </p:sp>
      <p:pic>
        <p:nvPicPr>
          <p:cNvPr id="6" name="Picture 5">
            <a:extLst>
              <a:ext uri="{FF2B5EF4-FFF2-40B4-BE49-F238E27FC236}">
                <a16:creationId xmlns:a16="http://schemas.microsoft.com/office/drawing/2014/main" id="{AD973C24-86FF-3941-A29B-6D230DC7E25A}"/>
              </a:ext>
            </a:extLst>
          </p:cNvPr>
          <p:cNvPicPr>
            <a:picLocks noChangeAspect="1"/>
          </p:cNvPicPr>
          <p:nvPr/>
        </p:nvPicPr>
        <p:blipFill>
          <a:blip r:embed="rId2"/>
          <a:stretch>
            <a:fillRect/>
          </a:stretch>
        </p:blipFill>
        <p:spPr>
          <a:xfrm>
            <a:off x="7026162" y="112587"/>
            <a:ext cx="3163972" cy="2194146"/>
          </a:xfrm>
          <a:prstGeom prst="rect">
            <a:avLst/>
          </a:prstGeom>
        </p:spPr>
      </p:pic>
      <p:pic>
        <p:nvPicPr>
          <p:cNvPr id="7" name="Picture 6">
            <a:extLst>
              <a:ext uri="{FF2B5EF4-FFF2-40B4-BE49-F238E27FC236}">
                <a16:creationId xmlns:a16="http://schemas.microsoft.com/office/drawing/2014/main" id="{09951C2D-B871-4944-BFF5-6CA220737EAB}"/>
              </a:ext>
            </a:extLst>
          </p:cNvPr>
          <p:cNvPicPr>
            <a:picLocks noChangeAspect="1"/>
          </p:cNvPicPr>
          <p:nvPr/>
        </p:nvPicPr>
        <p:blipFill>
          <a:blip r:embed="rId3"/>
          <a:stretch>
            <a:fillRect/>
          </a:stretch>
        </p:blipFill>
        <p:spPr>
          <a:xfrm>
            <a:off x="7071448" y="2309308"/>
            <a:ext cx="3139178" cy="2176951"/>
          </a:xfrm>
          <a:prstGeom prst="rect">
            <a:avLst/>
          </a:prstGeom>
        </p:spPr>
      </p:pic>
      <p:pic>
        <p:nvPicPr>
          <p:cNvPr id="8" name="Picture 7">
            <a:extLst>
              <a:ext uri="{FF2B5EF4-FFF2-40B4-BE49-F238E27FC236}">
                <a16:creationId xmlns:a16="http://schemas.microsoft.com/office/drawing/2014/main" id="{35D48EC8-E20A-6846-940E-8F9955FA3725}"/>
              </a:ext>
            </a:extLst>
          </p:cNvPr>
          <p:cNvPicPr>
            <a:picLocks noChangeAspect="1"/>
          </p:cNvPicPr>
          <p:nvPr/>
        </p:nvPicPr>
        <p:blipFill>
          <a:blip r:embed="rId4"/>
          <a:stretch>
            <a:fillRect/>
          </a:stretch>
        </p:blipFill>
        <p:spPr>
          <a:xfrm>
            <a:off x="7071448" y="4553303"/>
            <a:ext cx="3125919" cy="2045438"/>
          </a:xfrm>
          <a:prstGeom prst="rect">
            <a:avLst/>
          </a:prstGeom>
        </p:spPr>
      </p:pic>
      <p:grpSp>
        <p:nvGrpSpPr>
          <p:cNvPr id="11" name="Group 10">
            <a:extLst>
              <a:ext uri="{FF2B5EF4-FFF2-40B4-BE49-F238E27FC236}">
                <a16:creationId xmlns:a16="http://schemas.microsoft.com/office/drawing/2014/main" id="{6C091E14-D270-754C-BBFE-F7133D08C60A}"/>
              </a:ext>
            </a:extLst>
          </p:cNvPr>
          <p:cNvGrpSpPr/>
          <p:nvPr/>
        </p:nvGrpSpPr>
        <p:grpSpPr>
          <a:xfrm>
            <a:off x="193346" y="428984"/>
            <a:ext cx="4383691" cy="5712426"/>
            <a:chOff x="1450646" y="-102571"/>
            <a:chExt cx="4383691" cy="5712426"/>
          </a:xfrm>
        </p:grpSpPr>
        <p:pic>
          <p:nvPicPr>
            <p:cNvPr id="9" name="Picture 8">
              <a:extLst>
                <a:ext uri="{FF2B5EF4-FFF2-40B4-BE49-F238E27FC236}">
                  <a16:creationId xmlns:a16="http://schemas.microsoft.com/office/drawing/2014/main" id="{F3CCF1A6-C927-8B4D-9645-2813B1D024B3}"/>
                </a:ext>
              </a:extLst>
            </p:cNvPr>
            <p:cNvPicPr>
              <a:picLocks noChangeAspect="1"/>
            </p:cNvPicPr>
            <p:nvPr/>
          </p:nvPicPr>
          <p:blipFill>
            <a:blip r:embed="rId5"/>
            <a:stretch>
              <a:fillRect/>
            </a:stretch>
          </p:blipFill>
          <p:spPr>
            <a:xfrm>
              <a:off x="1450646" y="-102571"/>
              <a:ext cx="4383691" cy="5712426"/>
            </a:xfrm>
            <a:prstGeom prst="rect">
              <a:avLst/>
            </a:prstGeom>
          </p:spPr>
        </p:pic>
        <p:sp>
          <p:nvSpPr>
            <p:cNvPr id="10" name="Rectangle 9">
              <a:extLst>
                <a:ext uri="{FF2B5EF4-FFF2-40B4-BE49-F238E27FC236}">
                  <a16:creationId xmlns:a16="http://schemas.microsoft.com/office/drawing/2014/main" id="{DD091ADA-532D-1F44-8CDA-31CBA5758118}"/>
                </a:ext>
              </a:extLst>
            </p:cNvPr>
            <p:cNvSpPr/>
            <p:nvPr/>
          </p:nvSpPr>
          <p:spPr bwMode="auto">
            <a:xfrm>
              <a:off x="1664397" y="4454252"/>
              <a:ext cx="3453703" cy="727348"/>
            </a:xfrm>
            <a:prstGeom prst="rect">
              <a:avLst/>
            </a:prstGeom>
            <a:solidFill>
              <a:schemeClr val="bg1"/>
            </a:solidFill>
            <a:ln w="9525" cap="flat" cmpd="sng" algn="ctr">
              <a:noFill/>
              <a:prstDash val="solid"/>
              <a:round/>
              <a:headEnd type="none" w="med" len="med"/>
              <a:tailEnd type="none" w="med" len="med"/>
            </a:ln>
            <a:effectLst/>
          </p:spPr>
          <p:txBody>
            <a:bodyPr vert="horz" wrap="square" lIns="92075" tIns="46038" rIns="92075" bIns="46038" numCol="1" rtlCol="0" anchor="t" anchorCtr="0" compatLnSpc="1">
              <a:prstTxWarp prst="textNoShape">
                <a:avLst/>
              </a:prstTxWarp>
            </a:bodyPr>
            <a:lstStyle/>
            <a:p>
              <a:pPr marL="0" marR="0" indent="0" algn="l" defTabSz="914400" rtl="0" eaLnBrk="0" fontAlgn="base" latinLnBrk="0" hangingPunct="0">
                <a:lnSpc>
                  <a:spcPct val="90000"/>
                </a:lnSpc>
                <a:spcBef>
                  <a:spcPct val="30000"/>
                </a:spcBef>
                <a:spcAft>
                  <a:spcPct val="0"/>
                </a:spcAft>
                <a:buClr>
                  <a:srgbClr val="008000"/>
                </a:buClr>
                <a:buSzPct val="70000"/>
                <a:buFont typeface="Wingdings" pitchFamily="2" charset="2"/>
                <a:buNone/>
                <a:tabLst/>
              </a:pPr>
              <a:endParaRPr kumimoji="0" lang="en-GB" sz="1500" b="1" i="0" u="none" strike="noStrike" cap="none" normalizeH="0" baseline="0">
                <a:ln>
                  <a:noFill/>
                </a:ln>
                <a:solidFill>
                  <a:schemeClr val="tx1"/>
                </a:solidFill>
                <a:effectLst/>
                <a:latin typeface="Arial" pitchFamily="34" charset="0"/>
              </a:endParaRPr>
            </a:p>
          </p:txBody>
        </p:sp>
      </p:grpSp>
      <p:sp>
        <p:nvSpPr>
          <p:cNvPr id="16" name="Rectangle 19">
            <a:extLst>
              <a:ext uri="{FF2B5EF4-FFF2-40B4-BE49-F238E27FC236}">
                <a16:creationId xmlns:a16="http://schemas.microsoft.com/office/drawing/2014/main" id="{5D3ECB99-69CE-8146-BD20-896226CAC9B2}"/>
              </a:ext>
            </a:extLst>
          </p:cNvPr>
          <p:cNvSpPr>
            <a:spLocks noChangeArrowheads="1"/>
          </p:cNvSpPr>
          <p:nvPr/>
        </p:nvSpPr>
        <p:spPr bwMode="auto">
          <a:xfrm>
            <a:off x="28876" y="-4425"/>
            <a:ext cx="8111266"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defRPr/>
            </a:pPr>
            <a:r>
              <a:rPr kumimoji="0" lang="en-US" altLang="en-US" sz="2800" b="1" i="0" u="none" strike="noStrike" kern="1200" cap="none" spc="0" normalizeH="0" baseline="0" noProof="0" dirty="0">
                <a:ln>
                  <a:noFill/>
                </a:ln>
                <a:solidFill>
                  <a:srgbClr val="FF0000"/>
                </a:solidFill>
                <a:effectLst/>
                <a:uLnTx/>
                <a:uFillTx/>
                <a:latin typeface="Arial" panose="020B0604020202020204" pitchFamily="34" charset="0"/>
                <a:ea typeface="+mn-ea"/>
                <a:cs typeface="+mn-cs"/>
              </a:rPr>
              <a:t>LGAD</a:t>
            </a:r>
          </a:p>
        </p:txBody>
      </p:sp>
      <p:sp>
        <p:nvSpPr>
          <p:cNvPr id="17" name="TextBox 16">
            <a:extLst>
              <a:ext uri="{FF2B5EF4-FFF2-40B4-BE49-F238E27FC236}">
                <a16:creationId xmlns:a16="http://schemas.microsoft.com/office/drawing/2014/main" id="{CED9152F-FAAF-B344-8DDB-F6AFBAE8E689}"/>
              </a:ext>
            </a:extLst>
          </p:cNvPr>
          <p:cNvSpPr txBox="1"/>
          <p:nvPr/>
        </p:nvSpPr>
        <p:spPr>
          <a:xfrm>
            <a:off x="5246660" y="1150299"/>
            <a:ext cx="883575" cy="369332"/>
          </a:xfrm>
          <a:prstGeom prst="rect">
            <a:avLst/>
          </a:prstGeom>
          <a:noFill/>
        </p:spPr>
        <p:txBody>
          <a:bodyPr wrap="none" rtlCol="0">
            <a:spAutoFit/>
          </a:bodyPr>
          <a:lstStyle/>
          <a:p>
            <a:r>
              <a:rPr lang="en-GB" dirty="0"/>
              <a:t>z=0.1d</a:t>
            </a:r>
          </a:p>
        </p:txBody>
      </p:sp>
      <p:sp>
        <p:nvSpPr>
          <p:cNvPr id="18" name="TextBox 17">
            <a:extLst>
              <a:ext uri="{FF2B5EF4-FFF2-40B4-BE49-F238E27FC236}">
                <a16:creationId xmlns:a16="http://schemas.microsoft.com/office/drawing/2014/main" id="{7554CAAA-161D-3E42-B058-5C713F03E8CE}"/>
              </a:ext>
            </a:extLst>
          </p:cNvPr>
          <p:cNvSpPr txBox="1"/>
          <p:nvPr/>
        </p:nvSpPr>
        <p:spPr>
          <a:xfrm>
            <a:off x="5246660" y="2887926"/>
            <a:ext cx="883575" cy="369332"/>
          </a:xfrm>
          <a:prstGeom prst="rect">
            <a:avLst/>
          </a:prstGeom>
          <a:noFill/>
        </p:spPr>
        <p:txBody>
          <a:bodyPr wrap="none" rtlCol="0">
            <a:spAutoFit/>
          </a:bodyPr>
          <a:lstStyle/>
          <a:p>
            <a:r>
              <a:rPr lang="en-GB" dirty="0"/>
              <a:t>z=0.5d</a:t>
            </a:r>
          </a:p>
        </p:txBody>
      </p:sp>
      <p:sp>
        <p:nvSpPr>
          <p:cNvPr id="19" name="TextBox 18">
            <a:extLst>
              <a:ext uri="{FF2B5EF4-FFF2-40B4-BE49-F238E27FC236}">
                <a16:creationId xmlns:a16="http://schemas.microsoft.com/office/drawing/2014/main" id="{FF943715-99B1-BB43-9B48-960261333ECC}"/>
              </a:ext>
            </a:extLst>
          </p:cNvPr>
          <p:cNvSpPr txBox="1"/>
          <p:nvPr/>
        </p:nvSpPr>
        <p:spPr>
          <a:xfrm>
            <a:off x="5246660" y="4801141"/>
            <a:ext cx="883575" cy="369332"/>
          </a:xfrm>
          <a:prstGeom prst="rect">
            <a:avLst/>
          </a:prstGeom>
          <a:noFill/>
        </p:spPr>
        <p:txBody>
          <a:bodyPr wrap="none" rtlCol="0">
            <a:spAutoFit/>
          </a:bodyPr>
          <a:lstStyle/>
          <a:p>
            <a:r>
              <a:rPr lang="en-GB" dirty="0"/>
              <a:t>z=0.9d</a:t>
            </a:r>
          </a:p>
        </p:txBody>
      </p:sp>
    </p:spTree>
    <p:extLst>
      <p:ext uri="{BB962C8B-B14F-4D97-AF65-F5344CB8AC3E}">
        <p14:creationId xmlns:p14="http://schemas.microsoft.com/office/powerpoint/2010/main" val="3570880400"/>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8ED4C25B-A101-384E-A4A6-E3B76EAA3595}"/>
              </a:ext>
            </a:extLst>
          </p:cNvPr>
          <p:cNvSpPr>
            <a:spLocks noGrp="1"/>
          </p:cNvSpPr>
          <p:nvPr>
            <p:ph type="dt" sz="half" idx="10"/>
          </p:nvPr>
        </p:nvSpPr>
        <p:spPr/>
        <p:txBody>
          <a:bodyPr/>
          <a:lstStyle/>
          <a:p>
            <a:pPr>
              <a:defRPr/>
            </a:pPr>
            <a:r>
              <a:rPr lang="en-US"/>
              <a:t>12/2/19</a:t>
            </a:r>
            <a:endParaRPr lang="en-US" dirty="0"/>
          </a:p>
        </p:txBody>
      </p:sp>
      <p:sp>
        <p:nvSpPr>
          <p:cNvPr id="3" name="Slide Number Placeholder 2">
            <a:extLst>
              <a:ext uri="{FF2B5EF4-FFF2-40B4-BE49-F238E27FC236}">
                <a16:creationId xmlns:a16="http://schemas.microsoft.com/office/drawing/2014/main" id="{4B589F2B-2F5F-924A-9DD4-58107A009816}"/>
              </a:ext>
            </a:extLst>
          </p:cNvPr>
          <p:cNvSpPr>
            <a:spLocks noGrp="1"/>
          </p:cNvSpPr>
          <p:nvPr>
            <p:ph type="sldNum" sz="quarter" idx="11"/>
          </p:nvPr>
        </p:nvSpPr>
        <p:spPr/>
        <p:txBody>
          <a:bodyPr/>
          <a:lstStyle/>
          <a:p>
            <a:pPr>
              <a:defRPr/>
            </a:pPr>
            <a:fld id="{7139EE62-D25E-4D29-9274-D0BC29529B49}" type="slidenum">
              <a:rPr lang="en-US" smtClean="0"/>
              <a:pPr>
                <a:defRPr/>
              </a:pPr>
              <a:t>45</a:t>
            </a:fld>
            <a:endParaRPr lang="en-US" dirty="0"/>
          </a:p>
        </p:txBody>
      </p:sp>
      <p:sp>
        <p:nvSpPr>
          <p:cNvPr id="4" name="Footer Placeholder 3">
            <a:extLst>
              <a:ext uri="{FF2B5EF4-FFF2-40B4-BE49-F238E27FC236}">
                <a16:creationId xmlns:a16="http://schemas.microsoft.com/office/drawing/2014/main" id="{F3DD49C3-5500-1D4E-A5DB-0198BA84FEE8}"/>
              </a:ext>
            </a:extLst>
          </p:cNvPr>
          <p:cNvSpPr>
            <a:spLocks noGrp="1"/>
          </p:cNvSpPr>
          <p:nvPr>
            <p:ph type="ftr" sz="quarter" idx="12"/>
          </p:nvPr>
        </p:nvSpPr>
        <p:spPr/>
        <p:txBody>
          <a:bodyPr/>
          <a:lstStyle/>
          <a:p>
            <a:pPr>
              <a:defRPr/>
            </a:pPr>
            <a:r>
              <a:rPr lang="en-US"/>
              <a:t>Signals in Particle Detectors, W. Riegler/CERN</a:t>
            </a:r>
            <a:endParaRPr lang="en-US" dirty="0"/>
          </a:p>
        </p:txBody>
      </p:sp>
      <p:pic>
        <p:nvPicPr>
          <p:cNvPr id="5" name="Picture 4">
            <a:extLst>
              <a:ext uri="{FF2B5EF4-FFF2-40B4-BE49-F238E27FC236}">
                <a16:creationId xmlns:a16="http://schemas.microsoft.com/office/drawing/2014/main" id="{3E39D1DF-D218-564E-AFC5-691B0E7B2C7C}"/>
              </a:ext>
            </a:extLst>
          </p:cNvPr>
          <p:cNvPicPr>
            <a:picLocks noChangeAspect="1"/>
          </p:cNvPicPr>
          <p:nvPr/>
        </p:nvPicPr>
        <p:blipFill>
          <a:blip r:embed="rId2"/>
          <a:stretch>
            <a:fillRect/>
          </a:stretch>
        </p:blipFill>
        <p:spPr>
          <a:xfrm>
            <a:off x="4483100" y="1479592"/>
            <a:ext cx="6959600" cy="609600"/>
          </a:xfrm>
          <a:prstGeom prst="rect">
            <a:avLst/>
          </a:prstGeom>
        </p:spPr>
      </p:pic>
      <p:grpSp>
        <p:nvGrpSpPr>
          <p:cNvPr id="6" name="Group 5">
            <a:extLst>
              <a:ext uri="{FF2B5EF4-FFF2-40B4-BE49-F238E27FC236}">
                <a16:creationId xmlns:a16="http://schemas.microsoft.com/office/drawing/2014/main" id="{ABE10D5E-07A1-5547-B0AB-7ACE8DD4DECB}"/>
              </a:ext>
            </a:extLst>
          </p:cNvPr>
          <p:cNvGrpSpPr/>
          <p:nvPr/>
        </p:nvGrpSpPr>
        <p:grpSpPr>
          <a:xfrm>
            <a:off x="99409" y="418932"/>
            <a:ext cx="4383691" cy="5712426"/>
            <a:chOff x="1450646" y="-102571"/>
            <a:chExt cx="4383691" cy="5712426"/>
          </a:xfrm>
        </p:grpSpPr>
        <p:pic>
          <p:nvPicPr>
            <p:cNvPr id="7" name="Picture 6">
              <a:extLst>
                <a:ext uri="{FF2B5EF4-FFF2-40B4-BE49-F238E27FC236}">
                  <a16:creationId xmlns:a16="http://schemas.microsoft.com/office/drawing/2014/main" id="{DC059AC9-B32C-9D47-A57A-0066FC05864F}"/>
                </a:ext>
              </a:extLst>
            </p:cNvPr>
            <p:cNvPicPr>
              <a:picLocks noChangeAspect="1"/>
            </p:cNvPicPr>
            <p:nvPr/>
          </p:nvPicPr>
          <p:blipFill>
            <a:blip r:embed="rId3"/>
            <a:stretch>
              <a:fillRect/>
            </a:stretch>
          </p:blipFill>
          <p:spPr>
            <a:xfrm>
              <a:off x="1450646" y="-102571"/>
              <a:ext cx="4383691" cy="5712426"/>
            </a:xfrm>
            <a:prstGeom prst="rect">
              <a:avLst/>
            </a:prstGeom>
          </p:spPr>
        </p:pic>
        <p:sp>
          <p:nvSpPr>
            <p:cNvPr id="8" name="Rectangle 7">
              <a:extLst>
                <a:ext uri="{FF2B5EF4-FFF2-40B4-BE49-F238E27FC236}">
                  <a16:creationId xmlns:a16="http://schemas.microsoft.com/office/drawing/2014/main" id="{6D6213C8-EC6C-3E49-8AF6-8A1FC51C35B9}"/>
                </a:ext>
              </a:extLst>
            </p:cNvPr>
            <p:cNvSpPr/>
            <p:nvPr/>
          </p:nvSpPr>
          <p:spPr bwMode="auto">
            <a:xfrm>
              <a:off x="1664397" y="4454252"/>
              <a:ext cx="3453703" cy="727348"/>
            </a:xfrm>
            <a:prstGeom prst="rect">
              <a:avLst/>
            </a:prstGeom>
            <a:solidFill>
              <a:schemeClr val="bg1"/>
            </a:solidFill>
            <a:ln w="9525" cap="flat" cmpd="sng" algn="ctr">
              <a:noFill/>
              <a:prstDash val="solid"/>
              <a:round/>
              <a:headEnd type="none" w="med" len="med"/>
              <a:tailEnd type="none" w="med" len="med"/>
            </a:ln>
            <a:effectLst/>
          </p:spPr>
          <p:txBody>
            <a:bodyPr vert="horz" wrap="square" lIns="92075" tIns="46038" rIns="92075" bIns="46038" numCol="1" rtlCol="0" anchor="t" anchorCtr="0" compatLnSpc="1">
              <a:prstTxWarp prst="textNoShape">
                <a:avLst/>
              </a:prstTxWarp>
            </a:bodyPr>
            <a:lstStyle/>
            <a:p>
              <a:pPr marL="0" marR="0" indent="0" algn="l" defTabSz="914400" rtl="0" eaLnBrk="0" fontAlgn="base" latinLnBrk="0" hangingPunct="0">
                <a:lnSpc>
                  <a:spcPct val="90000"/>
                </a:lnSpc>
                <a:spcBef>
                  <a:spcPct val="30000"/>
                </a:spcBef>
                <a:spcAft>
                  <a:spcPct val="0"/>
                </a:spcAft>
                <a:buClr>
                  <a:srgbClr val="008000"/>
                </a:buClr>
                <a:buSzPct val="70000"/>
                <a:buFont typeface="Wingdings" pitchFamily="2" charset="2"/>
                <a:buNone/>
                <a:tabLst/>
              </a:pPr>
              <a:endParaRPr kumimoji="0" lang="en-GB" sz="1500" b="1" i="0" u="none" strike="noStrike" cap="none" normalizeH="0" baseline="0">
                <a:ln>
                  <a:noFill/>
                </a:ln>
                <a:solidFill>
                  <a:schemeClr val="tx1"/>
                </a:solidFill>
                <a:effectLst/>
                <a:latin typeface="Arial" pitchFamily="34" charset="0"/>
              </a:endParaRPr>
            </a:p>
          </p:txBody>
        </p:sp>
      </p:grpSp>
      <p:pic>
        <p:nvPicPr>
          <p:cNvPr id="9" name="Picture 8">
            <a:extLst>
              <a:ext uri="{FF2B5EF4-FFF2-40B4-BE49-F238E27FC236}">
                <a16:creationId xmlns:a16="http://schemas.microsoft.com/office/drawing/2014/main" id="{961DA110-8B08-B447-B8F3-B73996B5EE09}"/>
              </a:ext>
            </a:extLst>
          </p:cNvPr>
          <p:cNvPicPr>
            <a:picLocks noChangeAspect="1"/>
          </p:cNvPicPr>
          <p:nvPr/>
        </p:nvPicPr>
        <p:blipFill>
          <a:blip r:embed="rId4"/>
          <a:stretch>
            <a:fillRect/>
          </a:stretch>
        </p:blipFill>
        <p:spPr>
          <a:xfrm>
            <a:off x="4905381" y="2627933"/>
            <a:ext cx="6115037" cy="647212"/>
          </a:xfrm>
          <a:prstGeom prst="rect">
            <a:avLst/>
          </a:prstGeom>
        </p:spPr>
      </p:pic>
      <p:pic>
        <p:nvPicPr>
          <p:cNvPr id="10" name="Picture 9">
            <a:extLst>
              <a:ext uri="{FF2B5EF4-FFF2-40B4-BE49-F238E27FC236}">
                <a16:creationId xmlns:a16="http://schemas.microsoft.com/office/drawing/2014/main" id="{645B57AD-E11B-0D41-A9BB-6A6C9B260843}"/>
              </a:ext>
            </a:extLst>
          </p:cNvPr>
          <p:cNvPicPr>
            <a:picLocks noChangeAspect="1"/>
          </p:cNvPicPr>
          <p:nvPr/>
        </p:nvPicPr>
        <p:blipFill>
          <a:blip r:embed="rId5"/>
          <a:stretch>
            <a:fillRect/>
          </a:stretch>
        </p:blipFill>
        <p:spPr>
          <a:xfrm>
            <a:off x="5035705" y="3945289"/>
            <a:ext cx="7156295" cy="671626"/>
          </a:xfrm>
          <a:prstGeom prst="rect">
            <a:avLst/>
          </a:prstGeom>
        </p:spPr>
      </p:pic>
      <p:pic>
        <p:nvPicPr>
          <p:cNvPr id="11" name="Picture 10">
            <a:extLst>
              <a:ext uri="{FF2B5EF4-FFF2-40B4-BE49-F238E27FC236}">
                <a16:creationId xmlns:a16="http://schemas.microsoft.com/office/drawing/2014/main" id="{7DCA0BD6-09E2-B34F-B963-8EA4D4BC03FF}"/>
              </a:ext>
            </a:extLst>
          </p:cNvPr>
          <p:cNvPicPr>
            <a:picLocks noChangeAspect="1"/>
          </p:cNvPicPr>
          <p:nvPr/>
        </p:nvPicPr>
        <p:blipFill>
          <a:blip r:embed="rId6"/>
          <a:stretch>
            <a:fillRect/>
          </a:stretch>
        </p:blipFill>
        <p:spPr>
          <a:xfrm>
            <a:off x="5193991" y="5497005"/>
            <a:ext cx="4191618" cy="771790"/>
          </a:xfrm>
          <a:prstGeom prst="rect">
            <a:avLst/>
          </a:prstGeom>
        </p:spPr>
      </p:pic>
      <p:sp>
        <p:nvSpPr>
          <p:cNvPr id="12" name="TextBox 11">
            <a:extLst>
              <a:ext uri="{FF2B5EF4-FFF2-40B4-BE49-F238E27FC236}">
                <a16:creationId xmlns:a16="http://schemas.microsoft.com/office/drawing/2014/main" id="{8BAC22F2-1856-F549-B10C-92992FE9E2A2}"/>
              </a:ext>
            </a:extLst>
          </p:cNvPr>
          <p:cNvSpPr txBox="1"/>
          <p:nvPr/>
        </p:nvSpPr>
        <p:spPr>
          <a:xfrm>
            <a:off x="5066515" y="983068"/>
            <a:ext cx="1736373" cy="369332"/>
          </a:xfrm>
          <a:prstGeom prst="rect">
            <a:avLst/>
          </a:prstGeom>
          <a:noFill/>
        </p:spPr>
        <p:txBody>
          <a:bodyPr wrap="none" rtlCol="0">
            <a:spAutoFit/>
          </a:bodyPr>
          <a:lstStyle/>
          <a:p>
            <a:r>
              <a:rPr lang="en-GB" dirty="0"/>
              <a:t>Induced signal:</a:t>
            </a:r>
          </a:p>
        </p:txBody>
      </p:sp>
      <p:sp>
        <p:nvSpPr>
          <p:cNvPr id="13" name="TextBox 12">
            <a:extLst>
              <a:ext uri="{FF2B5EF4-FFF2-40B4-BE49-F238E27FC236}">
                <a16:creationId xmlns:a16="http://schemas.microsoft.com/office/drawing/2014/main" id="{4CBCDD0D-A16D-0842-B45A-D6797B6FE3C4}"/>
              </a:ext>
            </a:extLst>
          </p:cNvPr>
          <p:cNvSpPr txBox="1"/>
          <p:nvPr/>
        </p:nvSpPr>
        <p:spPr>
          <a:xfrm>
            <a:off x="5124222" y="2286479"/>
            <a:ext cx="1620957" cy="369332"/>
          </a:xfrm>
          <a:prstGeom prst="rect">
            <a:avLst/>
          </a:prstGeom>
          <a:noFill/>
        </p:spPr>
        <p:txBody>
          <a:bodyPr wrap="none" rtlCol="0">
            <a:spAutoFit/>
          </a:bodyPr>
          <a:lstStyle/>
          <a:p>
            <a:r>
              <a:rPr lang="en-GB" dirty="0"/>
              <a:t>Centroid time:</a:t>
            </a:r>
          </a:p>
        </p:txBody>
      </p:sp>
      <p:sp>
        <p:nvSpPr>
          <p:cNvPr id="14" name="TextBox 13">
            <a:extLst>
              <a:ext uri="{FF2B5EF4-FFF2-40B4-BE49-F238E27FC236}">
                <a16:creationId xmlns:a16="http://schemas.microsoft.com/office/drawing/2014/main" id="{91BE8EDD-B3F1-A542-994F-783CEEBB71AB}"/>
              </a:ext>
            </a:extLst>
          </p:cNvPr>
          <p:cNvSpPr txBox="1"/>
          <p:nvPr/>
        </p:nvSpPr>
        <p:spPr>
          <a:xfrm>
            <a:off x="5066515" y="3372561"/>
            <a:ext cx="4852036" cy="369332"/>
          </a:xfrm>
          <a:prstGeom prst="rect">
            <a:avLst/>
          </a:prstGeom>
          <a:noFill/>
        </p:spPr>
        <p:txBody>
          <a:bodyPr wrap="square" rtlCol="0">
            <a:spAutoFit/>
          </a:bodyPr>
          <a:lstStyle/>
          <a:p>
            <a:r>
              <a:rPr lang="en-GB" dirty="0"/>
              <a:t>Variance for uniform distribution of z:</a:t>
            </a:r>
          </a:p>
        </p:txBody>
      </p:sp>
      <p:sp>
        <p:nvSpPr>
          <p:cNvPr id="15" name="TextBox 14">
            <a:extLst>
              <a:ext uri="{FF2B5EF4-FFF2-40B4-BE49-F238E27FC236}">
                <a16:creationId xmlns:a16="http://schemas.microsoft.com/office/drawing/2014/main" id="{4F36658D-3D98-D740-ADBB-B066EC933830}"/>
              </a:ext>
            </a:extLst>
          </p:cNvPr>
          <p:cNvSpPr txBox="1"/>
          <p:nvPr/>
        </p:nvSpPr>
        <p:spPr>
          <a:xfrm>
            <a:off x="4927031" y="5030257"/>
            <a:ext cx="4852036" cy="369332"/>
          </a:xfrm>
          <a:prstGeom prst="rect">
            <a:avLst/>
          </a:prstGeom>
          <a:noFill/>
        </p:spPr>
        <p:txBody>
          <a:bodyPr wrap="square" rtlCol="0">
            <a:spAutoFit/>
          </a:bodyPr>
          <a:lstStyle/>
          <a:p>
            <a:r>
              <a:rPr lang="en-GB" dirty="0"/>
              <a:t>Variance for Landau fluctuations for G&gt;10:</a:t>
            </a:r>
          </a:p>
        </p:txBody>
      </p:sp>
      <p:sp>
        <p:nvSpPr>
          <p:cNvPr id="16" name="Rectangle 19">
            <a:extLst>
              <a:ext uri="{FF2B5EF4-FFF2-40B4-BE49-F238E27FC236}">
                <a16:creationId xmlns:a16="http://schemas.microsoft.com/office/drawing/2014/main" id="{1CE363B6-AF34-2C47-9334-B5D4A657CB18}"/>
              </a:ext>
            </a:extLst>
          </p:cNvPr>
          <p:cNvSpPr>
            <a:spLocks noChangeArrowheads="1"/>
          </p:cNvSpPr>
          <p:nvPr/>
        </p:nvSpPr>
        <p:spPr bwMode="auto">
          <a:xfrm>
            <a:off x="28876" y="-4425"/>
            <a:ext cx="12163124"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defRPr/>
            </a:pPr>
            <a:r>
              <a:rPr kumimoji="0" lang="en-US" altLang="en-US" sz="2800" b="1" i="0" u="none" strike="noStrike" kern="1200" cap="none" spc="0" normalizeH="0" baseline="0" noProof="0" dirty="0">
                <a:ln>
                  <a:noFill/>
                </a:ln>
                <a:solidFill>
                  <a:srgbClr val="FF0000"/>
                </a:solidFill>
                <a:effectLst/>
                <a:uLnTx/>
                <a:uFillTx/>
                <a:latin typeface="Arial" panose="020B0604020202020204" pitchFamily="34" charset="0"/>
                <a:ea typeface="+mn-ea"/>
                <a:cs typeface="+mn-cs"/>
              </a:rPr>
              <a:t>LGAD</a:t>
            </a:r>
          </a:p>
        </p:txBody>
      </p:sp>
    </p:spTree>
    <p:extLst>
      <p:ext uri="{BB962C8B-B14F-4D97-AF65-F5344CB8AC3E}">
        <p14:creationId xmlns:p14="http://schemas.microsoft.com/office/powerpoint/2010/main" val="2637457040"/>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A67BAE44-1C7E-BF4B-9BD5-9A8D910EA53A}"/>
              </a:ext>
            </a:extLst>
          </p:cNvPr>
          <p:cNvSpPr>
            <a:spLocks noGrp="1"/>
          </p:cNvSpPr>
          <p:nvPr>
            <p:ph type="dt" sz="half" idx="10"/>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fld id="{A52BF309-6B9F-3741-9BDB-9CF9B53810AF}" type="datetime1">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l" defTabSz="914400" rtl="0" eaLnBrk="0" fontAlgn="base" latinLnBrk="0" hangingPunct="0">
                <a:lnSpc>
                  <a:spcPct val="100000"/>
                </a:lnSpc>
                <a:spcBef>
                  <a:spcPct val="0"/>
                </a:spcBef>
                <a:spcAft>
                  <a:spcPct val="0"/>
                </a:spcAft>
                <a:buClrTx/>
                <a:buSzTx/>
                <a:buFontTx/>
                <a:buNone/>
                <a:tabLst/>
                <a:defRPr/>
              </a:pPr>
              <a:t>6/13/25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3" name="Slide Number Placeholder 2">
            <a:extLst>
              <a:ext uri="{FF2B5EF4-FFF2-40B4-BE49-F238E27FC236}">
                <a16:creationId xmlns:a16="http://schemas.microsoft.com/office/drawing/2014/main" id="{8207A2D9-AB53-AC4F-A7F5-7288D8A4E4F1}"/>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46</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4" name="Rectangle 19">
            <a:extLst>
              <a:ext uri="{FF2B5EF4-FFF2-40B4-BE49-F238E27FC236}">
                <a16:creationId xmlns:a16="http://schemas.microsoft.com/office/drawing/2014/main" id="{F3384460-11F9-AE4B-98B7-1F77CD2D5E94}"/>
              </a:ext>
            </a:extLst>
          </p:cNvPr>
          <p:cNvSpPr>
            <a:spLocks noChangeArrowheads="1"/>
          </p:cNvSpPr>
          <p:nvPr/>
        </p:nvSpPr>
        <p:spPr bwMode="auto">
          <a:xfrm>
            <a:off x="0" y="152400"/>
            <a:ext cx="121920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defRPr/>
            </a:pPr>
            <a:r>
              <a:rPr kumimoji="0" lang="en-US" altLang="en-US" sz="2800" b="1" i="0" u="none" strike="noStrike" kern="1200" cap="none" spc="0" normalizeH="0" baseline="0" noProof="0" dirty="0">
                <a:ln>
                  <a:noFill/>
                </a:ln>
                <a:solidFill>
                  <a:srgbClr val="FF0000"/>
                </a:solidFill>
                <a:effectLst/>
                <a:uLnTx/>
                <a:uFillTx/>
                <a:latin typeface="Arial" panose="020B0604020202020204" pitchFamily="34" charset="0"/>
                <a:ea typeface="+mn-ea"/>
                <a:cs typeface="+mn-cs"/>
              </a:rPr>
              <a:t>LGAD</a:t>
            </a:r>
          </a:p>
        </p:txBody>
      </p:sp>
      <p:pic>
        <p:nvPicPr>
          <p:cNvPr id="5" name="Picture 4">
            <a:extLst>
              <a:ext uri="{FF2B5EF4-FFF2-40B4-BE49-F238E27FC236}">
                <a16:creationId xmlns:a16="http://schemas.microsoft.com/office/drawing/2014/main" id="{746013D6-F5A5-1C48-847E-B2FD774A1476}"/>
              </a:ext>
            </a:extLst>
          </p:cNvPr>
          <p:cNvPicPr>
            <a:picLocks noChangeAspect="1"/>
          </p:cNvPicPr>
          <p:nvPr/>
        </p:nvPicPr>
        <p:blipFill rotWithShape="1">
          <a:blip r:embed="rId2"/>
          <a:srcRect t="42105"/>
          <a:stretch/>
        </p:blipFill>
        <p:spPr>
          <a:xfrm>
            <a:off x="348744" y="1382897"/>
            <a:ext cx="5303909" cy="2410215"/>
          </a:xfrm>
          <a:prstGeom prst="rect">
            <a:avLst/>
          </a:prstGeom>
        </p:spPr>
      </p:pic>
      <p:pic>
        <p:nvPicPr>
          <p:cNvPr id="6" name="Picture 5">
            <a:extLst>
              <a:ext uri="{FF2B5EF4-FFF2-40B4-BE49-F238E27FC236}">
                <a16:creationId xmlns:a16="http://schemas.microsoft.com/office/drawing/2014/main" id="{4474004E-00F3-2740-B427-6F6BF4E195A5}"/>
              </a:ext>
            </a:extLst>
          </p:cNvPr>
          <p:cNvPicPr>
            <a:picLocks noChangeAspect="1"/>
          </p:cNvPicPr>
          <p:nvPr/>
        </p:nvPicPr>
        <p:blipFill rotWithShape="1">
          <a:blip r:embed="rId3"/>
          <a:srcRect t="42736"/>
          <a:stretch/>
        </p:blipFill>
        <p:spPr>
          <a:xfrm>
            <a:off x="6453611" y="1270321"/>
            <a:ext cx="5423027" cy="2381345"/>
          </a:xfrm>
          <a:prstGeom prst="rect">
            <a:avLst/>
          </a:prstGeom>
        </p:spPr>
      </p:pic>
      <p:sp>
        <p:nvSpPr>
          <p:cNvPr id="7" name="TextBox 6">
            <a:extLst>
              <a:ext uri="{FF2B5EF4-FFF2-40B4-BE49-F238E27FC236}">
                <a16:creationId xmlns:a16="http://schemas.microsoft.com/office/drawing/2014/main" id="{F3602FA1-F52E-5A47-AC07-359000164351}"/>
              </a:ext>
            </a:extLst>
          </p:cNvPr>
          <p:cNvSpPr txBox="1"/>
          <p:nvPr/>
        </p:nvSpPr>
        <p:spPr>
          <a:xfrm>
            <a:off x="488887" y="798797"/>
            <a:ext cx="3262432" cy="369332"/>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2060"/>
                </a:solidFill>
                <a:effectLst/>
                <a:uLnTx/>
                <a:uFillTx/>
                <a:latin typeface="Arial" charset="0"/>
                <a:ea typeface="+mn-ea"/>
                <a:cs typeface="+mn-cs"/>
              </a:rPr>
              <a:t>LGAD centroid time resolution</a:t>
            </a:r>
          </a:p>
        </p:txBody>
      </p:sp>
      <p:sp>
        <p:nvSpPr>
          <p:cNvPr id="8" name="TextBox 7">
            <a:extLst>
              <a:ext uri="{FF2B5EF4-FFF2-40B4-BE49-F238E27FC236}">
                <a16:creationId xmlns:a16="http://schemas.microsoft.com/office/drawing/2014/main" id="{301C2B93-5382-714D-A431-28D18EFF23A8}"/>
              </a:ext>
            </a:extLst>
          </p:cNvPr>
          <p:cNvSpPr txBox="1"/>
          <p:nvPr/>
        </p:nvSpPr>
        <p:spPr>
          <a:xfrm>
            <a:off x="6453611" y="798797"/>
            <a:ext cx="5032147" cy="369332"/>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2060"/>
                </a:solidFill>
                <a:effectLst/>
                <a:uLnTx/>
                <a:uFillTx/>
                <a:latin typeface="Arial" charset="0"/>
                <a:ea typeface="+mn-ea"/>
                <a:cs typeface="+mn-cs"/>
              </a:rPr>
              <a:t>Standard silicon sensor centroid time resolution</a:t>
            </a:r>
          </a:p>
        </p:txBody>
      </p:sp>
      <p:sp>
        <p:nvSpPr>
          <p:cNvPr id="9" name="TextBox 8">
            <a:extLst>
              <a:ext uri="{FF2B5EF4-FFF2-40B4-BE49-F238E27FC236}">
                <a16:creationId xmlns:a16="http://schemas.microsoft.com/office/drawing/2014/main" id="{3774255F-6AED-8B40-98F1-EEB268D9C28D}"/>
              </a:ext>
            </a:extLst>
          </p:cNvPr>
          <p:cNvSpPr txBox="1"/>
          <p:nvPr/>
        </p:nvSpPr>
        <p:spPr>
          <a:xfrm>
            <a:off x="1922471" y="4039159"/>
            <a:ext cx="3253839" cy="923330"/>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2060"/>
                </a:solidFill>
                <a:effectLst/>
                <a:uLnTx/>
                <a:uFillTx/>
                <a:latin typeface="Arial" charset="0"/>
                <a:ea typeface="+mn-ea"/>
                <a:cs typeface="+mn-cs"/>
              </a:rPr>
              <a:t>50um sensor at 200V:  30ps</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dirty="0">
              <a:ln>
                <a:noFill/>
              </a:ln>
              <a:solidFill>
                <a:srgbClr val="00000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9D00">
                    <a:lumMod val="50000"/>
                  </a:srgbClr>
                </a:solidFill>
                <a:effectLst/>
                <a:uLnTx/>
                <a:uFillTx/>
                <a:latin typeface="Arial" charset="0"/>
                <a:ea typeface="+mn-ea"/>
                <a:cs typeface="+mn-cs"/>
              </a:rPr>
              <a:t>200um sensor at 200V: 140ps</a:t>
            </a:r>
          </a:p>
        </p:txBody>
      </p:sp>
      <p:sp>
        <p:nvSpPr>
          <p:cNvPr id="10" name="TextBox 9">
            <a:extLst>
              <a:ext uri="{FF2B5EF4-FFF2-40B4-BE49-F238E27FC236}">
                <a16:creationId xmlns:a16="http://schemas.microsoft.com/office/drawing/2014/main" id="{7272991A-74D7-C34D-B1E2-4837649D8C58}"/>
              </a:ext>
            </a:extLst>
          </p:cNvPr>
          <p:cNvSpPr txBox="1"/>
          <p:nvPr/>
        </p:nvSpPr>
        <p:spPr>
          <a:xfrm>
            <a:off x="7036170" y="4039159"/>
            <a:ext cx="3125599" cy="923330"/>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2060"/>
                </a:solidFill>
                <a:effectLst/>
                <a:uLnTx/>
                <a:uFillTx/>
                <a:latin typeface="Arial" charset="0"/>
                <a:ea typeface="+mn-ea"/>
                <a:cs typeface="+mn-cs"/>
              </a:rPr>
              <a:t>50um sensor at 200V: 13ps</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dirty="0">
              <a:ln>
                <a:noFill/>
              </a:ln>
              <a:solidFill>
                <a:srgbClr val="00000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9D00">
                    <a:lumMod val="50000"/>
                  </a:srgbClr>
                </a:solidFill>
                <a:effectLst/>
                <a:uLnTx/>
                <a:uFillTx/>
                <a:latin typeface="Arial" charset="0"/>
                <a:ea typeface="+mn-ea"/>
                <a:cs typeface="+mn-cs"/>
              </a:rPr>
              <a:t>200um sensor at 200V: 70ps</a:t>
            </a:r>
          </a:p>
        </p:txBody>
      </p:sp>
      <p:sp>
        <p:nvSpPr>
          <p:cNvPr id="11" name="TextBox 10">
            <a:extLst>
              <a:ext uri="{FF2B5EF4-FFF2-40B4-BE49-F238E27FC236}">
                <a16:creationId xmlns:a16="http://schemas.microsoft.com/office/drawing/2014/main" id="{1FF63240-86C8-FA43-878C-0B19FA08AC81}"/>
              </a:ext>
            </a:extLst>
          </p:cNvPr>
          <p:cNvSpPr txBox="1"/>
          <p:nvPr/>
        </p:nvSpPr>
        <p:spPr>
          <a:xfrm>
            <a:off x="812800" y="5226120"/>
            <a:ext cx="10159496" cy="1246495"/>
          </a:xfrm>
          <a:prstGeom prst="rect">
            <a:avLst/>
          </a:prstGeom>
          <a:noFill/>
        </p:spPr>
        <p:txBody>
          <a:bodyPr wrap="squar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The </a:t>
            </a:r>
            <a:r>
              <a:rPr kumimoji="0" lang="en-GB" sz="1500" b="0" i="0" u="none" strike="noStrike" kern="1200" cap="none" spc="0" normalizeH="0" baseline="0" noProof="0" dirty="0" err="1">
                <a:ln>
                  <a:noFill/>
                </a:ln>
                <a:solidFill>
                  <a:srgbClr val="002060"/>
                </a:solidFill>
                <a:effectLst/>
                <a:uLnTx/>
                <a:uFillTx/>
                <a:latin typeface="Arial" charset="0"/>
                <a:ea typeface="+mn-ea"/>
                <a:cs typeface="+mn-cs"/>
              </a:rPr>
              <a:t>c.o.g</a:t>
            </a:r>
            <a:r>
              <a:rPr kumimoji="0" lang="en-GB" sz="1500" b="0" i="0" u="none" strike="noStrike" kern="1200" cap="none" spc="0" normalizeH="0" baseline="0" noProof="0" dirty="0">
                <a:ln>
                  <a:noFill/>
                </a:ln>
                <a:solidFill>
                  <a:srgbClr val="002060"/>
                </a:solidFill>
                <a:effectLst/>
                <a:uLnTx/>
                <a:uFillTx/>
                <a:latin typeface="Arial" charset="0"/>
                <a:ea typeface="+mn-ea"/>
                <a:cs typeface="+mn-cs"/>
              </a:rPr>
              <a:t>. time resolution of LGADs is worse than the one for standard silicon sensors due to the very different signal characteristics – essentially an electron arrival time distribution.</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rPr>
              <a:t>Of course – the fact that the signal is larger by a factor 10-15 allows much more relaxed noise requirements, larger pixels etc. …</a:t>
            </a:r>
          </a:p>
        </p:txBody>
      </p:sp>
    </p:spTree>
    <p:extLst>
      <p:ext uri="{BB962C8B-B14F-4D97-AF65-F5344CB8AC3E}">
        <p14:creationId xmlns:p14="http://schemas.microsoft.com/office/powerpoint/2010/main" val="413296382"/>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2D6B06A6-F751-7A4F-A2B3-6E88FF3EA674}"/>
              </a:ext>
            </a:extLst>
          </p:cNvPr>
          <p:cNvSpPr>
            <a:spLocks noGrp="1"/>
          </p:cNvSpPr>
          <p:nvPr>
            <p:ph type="dt" sz="half" idx="10"/>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fld id="{A52BF309-6B9F-3741-9BDB-9CF9B53810AF}" type="datetime1">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l" defTabSz="914400" rtl="0" eaLnBrk="0" fontAlgn="base" latinLnBrk="0" hangingPunct="0">
                <a:lnSpc>
                  <a:spcPct val="100000"/>
                </a:lnSpc>
                <a:spcBef>
                  <a:spcPct val="0"/>
                </a:spcBef>
                <a:spcAft>
                  <a:spcPct val="0"/>
                </a:spcAft>
                <a:buClrTx/>
                <a:buSzTx/>
                <a:buFontTx/>
                <a:buNone/>
                <a:tabLst/>
                <a:defRPr/>
              </a:pPr>
              <a:t>6/13/25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3" name="Slide Number Placeholder 2">
            <a:extLst>
              <a:ext uri="{FF2B5EF4-FFF2-40B4-BE49-F238E27FC236}">
                <a16:creationId xmlns:a16="http://schemas.microsoft.com/office/drawing/2014/main" id="{B9305982-DA4F-FF47-AD1C-B6AF1DDBAED1}"/>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47</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4" name="TextBox 7">
            <a:extLst>
              <a:ext uri="{FF2B5EF4-FFF2-40B4-BE49-F238E27FC236}">
                <a16:creationId xmlns:a16="http://schemas.microsoft.com/office/drawing/2014/main" id="{F809222D-FB4C-EE4B-9A40-61EA4CDCF05E}"/>
              </a:ext>
            </a:extLst>
          </p:cNvPr>
          <p:cNvSpPr txBox="1">
            <a:spLocks noChangeArrowheads="1"/>
          </p:cNvSpPr>
          <p:nvPr/>
        </p:nvSpPr>
        <p:spPr bwMode="auto">
          <a:xfrm>
            <a:off x="0" y="116377"/>
            <a:ext cx="12174582" cy="4873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2000" b="1">
                <a:solidFill>
                  <a:schemeClr val="tx1"/>
                </a:solidFill>
                <a:latin typeface="Arial" panose="020B0604020202020204" pitchFamily="34" charset="0"/>
                <a:ea typeface="ＭＳ Ｐゴシック" panose="020B0600070205080204" pitchFamily="34" charset="-128"/>
              </a:defRPr>
            </a:lvl1pPr>
            <a:lvl2pPr marL="742950" indent="-285750">
              <a:defRPr sz="2000" b="1">
                <a:solidFill>
                  <a:schemeClr val="tx1"/>
                </a:solidFill>
                <a:latin typeface="Arial" panose="020B0604020202020204" pitchFamily="34" charset="0"/>
                <a:ea typeface="ＭＳ Ｐゴシック" panose="020B0600070205080204" pitchFamily="34" charset="-128"/>
              </a:defRPr>
            </a:lvl2pPr>
            <a:lvl3pPr marL="1143000" indent="-228600">
              <a:defRPr sz="2000" b="1">
                <a:solidFill>
                  <a:schemeClr val="tx1"/>
                </a:solidFill>
                <a:latin typeface="Arial" panose="020B0604020202020204" pitchFamily="34" charset="0"/>
                <a:ea typeface="ＭＳ Ｐゴシック" panose="020B0600070205080204" pitchFamily="34" charset="-128"/>
              </a:defRPr>
            </a:lvl3pPr>
            <a:lvl4pPr marL="1600200" indent="-228600">
              <a:defRPr sz="2000" b="1">
                <a:solidFill>
                  <a:schemeClr val="tx1"/>
                </a:solidFill>
                <a:latin typeface="Arial" panose="020B0604020202020204" pitchFamily="34" charset="0"/>
                <a:ea typeface="ＭＳ Ｐゴシック" panose="020B0600070205080204" pitchFamily="34" charset="-128"/>
              </a:defRPr>
            </a:lvl4pPr>
            <a:lvl5pPr marL="2057400" indent="-228600">
              <a:defRPr sz="2000" b="1">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9pPr>
          </a:lstStyle>
          <a:p>
            <a:pPr marL="0" marR="0" lvl="0" indent="0" algn="ctr" defTabSz="914400" rtl="0" eaLnBrk="0" fontAlgn="base" latinLnBrk="0" hangingPunct="0">
              <a:lnSpc>
                <a:spcPct val="90000"/>
              </a:lnSpc>
              <a:spcBef>
                <a:spcPct val="30000"/>
              </a:spcBef>
              <a:spcAft>
                <a:spcPct val="0"/>
              </a:spcAft>
              <a:buClr>
                <a:srgbClr val="008000"/>
              </a:buClr>
              <a:buSzPct val="70000"/>
              <a:buFontTx/>
              <a:buNone/>
              <a:tabLst/>
              <a:defRPr/>
            </a:pPr>
            <a:r>
              <a:rPr kumimoji="0" lang="en-GB" altLang="en-US" sz="2800" b="1" i="0" u="none" strike="noStrike" kern="1200" cap="none" spc="0" normalizeH="0" baseline="0" noProof="0" dirty="0">
                <a:ln>
                  <a:noFill/>
                </a:ln>
                <a:solidFill>
                  <a:srgbClr val="FF0000"/>
                </a:solidFill>
                <a:effectLst/>
                <a:uLnTx/>
                <a:uFillTx/>
                <a:latin typeface="Arial" panose="020B0604020202020204" pitchFamily="34" charset="0"/>
                <a:ea typeface="ＭＳ Ｐゴシック" panose="020B0600070205080204" pitchFamily="34" charset="-128"/>
                <a:cs typeface="+mn-cs"/>
              </a:rPr>
              <a:t>LGAD Leading edge discrimination</a:t>
            </a:r>
          </a:p>
        </p:txBody>
      </p:sp>
      <p:pic>
        <p:nvPicPr>
          <p:cNvPr id="5" name="Picture 4">
            <a:extLst>
              <a:ext uri="{FF2B5EF4-FFF2-40B4-BE49-F238E27FC236}">
                <a16:creationId xmlns:a16="http://schemas.microsoft.com/office/drawing/2014/main" id="{008A890C-D18A-004D-A686-89904A9A3A93}"/>
              </a:ext>
            </a:extLst>
          </p:cNvPr>
          <p:cNvPicPr>
            <a:picLocks noChangeAspect="1"/>
          </p:cNvPicPr>
          <p:nvPr/>
        </p:nvPicPr>
        <p:blipFill>
          <a:blip r:embed="rId2"/>
          <a:stretch>
            <a:fillRect/>
          </a:stretch>
        </p:blipFill>
        <p:spPr>
          <a:xfrm>
            <a:off x="486703" y="640714"/>
            <a:ext cx="2744649" cy="1803682"/>
          </a:xfrm>
          <a:prstGeom prst="rect">
            <a:avLst/>
          </a:prstGeom>
        </p:spPr>
      </p:pic>
      <p:pic>
        <p:nvPicPr>
          <p:cNvPr id="6" name="Picture 5">
            <a:extLst>
              <a:ext uri="{FF2B5EF4-FFF2-40B4-BE49-F238E27FC236}">
                <a16:creationId xmlns:a16="http://schemas.microsoft.com/office/drawing/2014/main" id="{F0CB5F59-A46D-084C-AB5B-618C99BCAE5B}"/>
              </a:ext>
            </a:extLst>
          </p:cNvPr>
          <p:cNvPicPr>
            <a:picLocks noChangeAspect="1"/>
          </p:cNvPicPr>
          <p:nvPr/>
        </p:nvPicPr>
        <p:blipFill>
          <a:blip r:embed="rId3"/>
          <a:stretch>
            <a:fillRect/>
          </a:stretch>
        </p:blipFill>
        <p:spPr>
          <a:xfrm>
            <a:off x="486703" y="2605407"/>
            <a:ext cx="2744650" cy="814879"/>
          </a:xfrm>
          <a:prstGeom prst="rect">
            <a:avLst/>
          </a:prstGeom>
        </p:spPr>
      </p:pic>
      <p:pic>
        <p:nvPicPr>
          <p:cNvPr id="9" name="Picture 8">
            <a:extLst>
              <a:ext uri="{FF2B5EF4-FFF2-40B4-BE49-F238E27FC236}">
                <a16:creationId xmlns:a16="http://schemas.microsoft.com/office/drawing/2014/main" id="{26AEE8A2-E6EE-E942-8E21-0FEC35076D00}"/>
              </a:ext>
            </a:extLst>
          </p:cNvPr>
          <p:cNvPicPr>
            <a:picLocks noChangeAspect="1"/>
          </p:cNvPicPr>
          <p:nvPr/>
        </p:nvPicPr>
        <p:blipFill>
          <a:blip r:embed="rId4"/>
          <a:stretch>
            <a:fillRect/>
          </a:stretch>
        </p:blipFill>
        <p:spPr>
          <a:xfrm>
            <a:off x="568334" y="3581297"/>
            <a:ext cx="2663018" cy="456954"/>
          </a:xfrm>
          <a:prstGeom prst="rect">
            <a:avLst/>
          </a:prstGeom>
        </p:spPr>
      </p:pic>
      <p:pic>
        <p:nvPicPr>
          <p:cNvPr id="12" name="Picture 11">
            <a:extLst>
              <a:ext uri="{FF2B5EF4-FFF2-40B4-BE49-F238E27FC236}">
                <a16:creationId xmlns:a16="http://schemas.microsoft.com/office/drawing/2014/main" id="{62740538-045C-F840-80D4-EA53B41D99C9}"/>
              </a:ext>
            </a:extLst>
          </p:cNvPr>
          <p:cNvPicPr>
            <a:picLocks noChangeAspect="1"/>
          </p:cNvPicPr>
          <p:nvPr/>
        </p:nvPicPr>
        <p:blipFill>
          <a:blip r:embed="rId5"/>
          <a:stretch>
            <a:fillRect/>
          </a:stretch>
        </p:blipFill>
        <p:spPr>
          <a:xfrm>
            <a:off x="4686700" y="975301"/>
            <a:ext cx="6630131" cy="3062950"/>
          </a:xfrm>
          <a:prstGeom prst="rect">
            <a:avLst/>
          </a:prstGeom>
        </p:spPr>
      </p:pic>
      <p:pic>
        <p:nvPicPr>
          <p:cNvPr id="13" name="Picture 12">
            <a:extLst>
              <a:ext uri="{FF2B5EF4-FFF2-40B4-BE49-F238E27FC236}">
                <a16:creationId xmlns:a16="http://schemas.microsoft.com/office/drawing/2014/main" id="{6CD46826-2A74-864A-945D-B178597F46DC}"/>
              </a:ext>
            </a:extLst>
          </p:cNvPr>
          <p:cNvPicPr>
            <a:picLocks noChangeAspect="1"/>
          </p:cNvPicPr>
          <p:nvPr/>
        </p:nvPicPr>
        <p:blipFill>
          <a:blip r:embed="rId6"/>
          <a:stretch>
            <a:fillRect/>
          </a:stretch>
        </p:blipFill>
        <p:spPr>
          <a:xfrm>
            <a:off x="164467" y="4634494"/>
            <a:ext cx="3789386" cy="1574920"/>
          </a:xfrm>
          <a:prstGeom prst="rect">
            <a:avLst/>
          </a:prstGeom>
        </p:spPr>
      </p:pic>
      <p:sp>
        <p:nvSpPr>
          <p:cNvPr id="14" name="TextBox 13">
            <a:extLst>
              <a:ext uri="{FF2B5EF4-FFF2-40B4-BE49-F238E27FC236}">
                <a16:creationId xmlns:a16="http://schemas.microsoft.com/office/drawing/2014/main" id="{F62BE7E6-0ED2-DB4F-ADFA-0CF74D83AAA6}"/>
              </a:ext>
            </a:extLst>
          </p:cNvPr>
          <p:cNvSpPr txBox="1"/>
          <p:nvPr/>
        </p:nvSpPr>
        <p:spPr>
          <a:xfrm>
            <a:off x="325924" y="4257648"/>
            <a:ext cx="2188420" cy="323165"/>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Standard silicon sensor</a:t>
            </a:r>
          </a:p>
        </p:txBody>
      </p:sp>
      <p:sp>
        <p:nvSpPr>
          <p:cNvPr id="15" name="TextBox 14">
            <a:extLst>
              <a:ext uri="{FF2B5EF4-FFF2-40B4-BE49-F238E27FC236}">
                <a16:creationId xmlns:a16="http://schemas.microsoft.com/office/drawing/2014/main" id="{99E34C73-5632-5145-9B9D-F5F944A63C30}"/>
              </a:ext>
            </a:extLst>
          </p:cNvPr>
          <p:cNvSpPr txBox="1"/>
          <p:nvPr/>
        </p:nvSpPr>
        <p:spPr>
          <a:xfrm>
            <a:off x="4887086" y="4152545"/>
            <a:ext cx="6040171" cy="1938992"/>
          </a:xfrm>
          <a:prstGeom prst="rect">
            <a:avLst/>
          </a:prstGeom>
          <a:noFill/>
        </p:spPr>
        <p:txBody>
          <a:bodyPr wrap="squar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For LGADs the time resolution does not improve over the centroid time resolution when using leading edge discrimination on the signal normalized to the total deposited charge.</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rPr>
              <a:t>While for standard silicon sensors, the leading edge of the signal is proportional to (equal to) the total amount of charge in the sensor, for the LGADs there is no relation between the leading edge and the total charge deposit.</a:t>
            </a:r>
          </a:p>
        </p:txBody>
      </p:sp>
      <p:pic>
        <p:nvPicPr>
          <p:cNvPr id="16" name="Picture 15">
            <a:extLst>
              <a:ext uri="{FF2B5EF4-FFF2-40B4-BE49-F238E27FC236}">
                <a16:creationId xmlns:a16="http://schemas.microsoft.com/office/drawing/2014/main" id="{43E3BF6E-705E-E842-89B1-94E6A72B9256}"/>
              </a:ext>
            </a:extLst>
          </p:cNvPr>
          <p:cNvPicPr>
            <a:picLocks noChangeAspect="1"/>
          </p:cNvPicPr>
          <p:nvPr/>
        </p:nvPicPr>
        <p:blipFill>
          <a:blip r:embed="rId7"/>
          <a:stretch>
            <a:fillRect/>
          </a:stretch>
        </p:blipFill>
        <p:spPr>
          <a:xfrm>
            <a:off x="7093408" y="6008110"/>
            <a:ext cx="1461508" cy="561654"/>
          </a:xfrm>
          <a:prstGeom prst="rect">
            <a:avLst/>
          </a:prstGeom>
        </p:spPr>
      </p:pic>
    </p:spTree>
    <p:extLst>
      <p:ext uri="{BB962C8B-B14F-4D97-AF65-F5344CB8AC3E}">
        <p14:creationId xmlns:p14="http://schemas.microsoft.com/office/powerpoint/2010/main" val="1603253189"/>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1" name="Picture 10">
            <a:extLst>
              <a:ext uri="{FF2B5EF4-FFF2-40B4-BE49-F238E27FC236}">
                <a16:creationId xmlns:a16="http://schemas.microsoft.com/office/drawing/2014/main" id="{52098028-FE1C-D44E-96B0-B01A5C414AD4}"/>
              </a:ext>
            </a:extLst>
          </p:cNvPr>
          <p:cNvPicPr>
            <a:picLocks noChangeAspect="1"/>
          </p:cNvPicPr>
          <p:nvPr/>
        </p:nvPicPr>
        <p:blipFill>
          <a:blip r:embed="rId2"/>
          <a:stretch>
            <a:fillRect/>
          </a:stretch>
        </p:blipFill>
        <p:spPr>
          <a:xfrm>
            <a:off x="4544242" y="2624353"/>
            <a:ext cx="7274740" cy="2622134"/>
          </a:xfrm>
          <a:prstGeom prst="rect">
            <a:avLst/>
          </a:prstGeom>
        </p:spPr>
      </p:pic>
      <p:sp>
        <p:nvSpPr>
          <p:cNvPr id="2" name="Date Placeholder 1">
            <a:extLst>
              <a:ext uri="{FF2B5EF4-FFF2-40B4-BE49-F238E27FC236}">
                <a16:creationId xmlns:a16="http://schemas.microsoft.com/office/drawing/2014/main" id="{2D6B06A6-F751-7A4F-A2B3-6E88FF3EA674}"/>
              </a:ext>
            </a:extLst>
          </p:cNvPr>
          <p:cNvSpPr>
            <a:spLocks noGrp="1"/>
          </p:cNvSpPr>
          <p:nvPr>
            <p:ph type="dt" sz="half" idx="10"/>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fld id="{A52BF309-6B9F-3741-9BDB-9CF9B53810AF}" type="datetime1">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l" defTabSz="914400" rtl="0" eaLnBrk="0" fontAlgn="base" latinLnBrk="0" hangingPunct="0">
                <a:lnSpc>
                  <a:spcPct val="100000"/>
                </a:lnSpc>
                <a:spcBef>
                  <a:spcPct val="0"/>
                </a:spcBef>
                <a:spcAft>
                  <a:spcPct val="0"/>
                </a:spcAft>
                <a:buClrTx/>
                <a:buSzTx/>
                <a:buFontTx/>
                <a:buNone/>
                <a:tabLst/>
                <a:defRPr/>
              </a:pPr>
              <a:t>6/13/25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3" name="Slide Number Placeholder 2">
            <a:extLst>
              <a:ext uri="{FF2B5EF4-FFF2-40B4-BE49-F238E27FC236}">
                <a16:creationId xmlns:a16="http://schemas.microsoft.com/office/drawing/2014/main" id="{B9305982-DA4F-FF47-AD1C-B6AF1DDBAED1}"/>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48</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pic>
        <p:nvPicPr>
          <p:cNvPr id="4" name="Picture 3">
            <a:extLst>
              <a:ext uri="{FF2B5EF4-FFF2-40B4-BE49-F238E27FC236}">
                <a16:creationId xmlns:a16="http://schemas.microsoft.com/office/drawing/2014/main" id="{38ACE20B-22DB-8644-B285-43B093FDBCC0}"/>
              </a:ext>
            </a:extLst>
          </p:cNvPr>
          <p:cNvPicPr>
            <a:picLocks noChangeAspect="1"/>
          </p:cNvPicPr>
          <p:nvPr/>
        </p:nvPicPr>
        <p:blipFill>
          <a:blip r:embed="rId3"/>
          <a:stretch>
            <a:fillRect/>
          </a:stretch>
        </p:blipFill>
        <p:spPr>
          <a:xfrm>
            <a:off x="413658" y="686675"/>
            <a:ext cx="3910798" cy="2328129"/>
          </a:xfrm>
          <a:prstGeom prst="rect">
            <a:avLst/>
          </a:prstGeom>
        </p:spPr>
      </p:pic>
      <p:sp>
        <p:nvSpPr>
          <p:cNvPr id="5" name="TextBox 7">
            <a:extLst>
              <a:ext uri="{FF2B5EF4-FFF2-40B4-BE49-F238E27FC236}">
                <a16:creationId xmlns:a16="http://schemas.microsoft.com/office/drawing/2014/main" id="{8848D279-2B75-D64B-A38E-9E3D1E98563A}"/>
              </a:ext>
            </a:extLst>
          </p:cNvPr>
          <p:cNvSpPr txBox="1">
            <a:spLocks noChangeArrowheads="1"/>
          </p:cNvSpPr>
          <p:nvPr/>
        </p:nvSpPr>
        <p:spPr bwMode="auto">
          <a:xfrm>
            <a:off x="0" y="59638"/>
            <a:ext cx="12174582" cy="4873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2000" b="1">
                <a:solidFill>
                  <a:schemeClr val="tx1"/>
                </a:solidFill>
                <a:latin typeface="Arial" panose="020B0604020202020204" pitchFamily="34" charset="0"/>
                <a:ea typeface="ＭＳ Ｐゴシック" panose="020B0600070205080204" pitchFamily="34" charset="-128"/>
              </a:defRPr>
            </a:lvl1pPr>
            <a:lvl2pPr marL="742950" indent="-285750">
              <a:defRPr sz="2000" b="1">
                <a:solidFill>
                  <a:schemeClr val="tx1"/>
                </a:solidFill>
                <a:latin typeface="Arial" panose="020B0604020202020204" pitchFamily="34" charset="0"/>
                <a:ea typeface="ＭＳ Ｐゴシック" panose="020B0600070205080204" pitchFamily="34" charset="-128"/>
              </a:defRPr>
            </a:lvl2pPr>
            <a:lvl3pPr marL="1143000" indent="-228600">
              <a:defRPr sz="2000" b="1">
                <a:solidFill>
                  <a:schemeClr val="tx1"/>
                </a:solidFill>
                <a:latin typeface="Arial" panose="020B0604020202020204" pitchFamily="34" charset="0"/>
                <a:ea typeface="ＭＳ Ｐゴシック" panose="020B0600070205080204" pitchFamily="34" charset="-128"/>
              </a:defRPr>
            </a:lvl3pPr>
            <a:lvl4pPr marL="1600200" indent="-228600">
              <a:defRPr sz="2000" b="1">
                <a:solidFill>
                  <a:schemeClr val="tx1"/>
                </a:solidFill>
                <a:latin typeface="Arial" panose="020B0604020202020204" pitchFamily="34" charset="0"/>
                <a:ea typeface="ＭＳ Ｐゴシック" panose="020B0600070205080204" pitchFamily="34" charset="-128"/>
              </a:defRPr>
            </a:lvl4pPr>
            <a:lvl5pPr marL="2057400" indent="-228600">
              <a:defRPr sz="2000" b="1">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9pPr>
          </a:lstStyle>
          <a:p>
            <a:pPr marL="0" marR="0" lvl="0" indent="0" algn="ctr" defTabSz="914400" rtl="0" eaLnBrk="0" fontAlgn="base" latinLnBrk="0" hangingPunct="0">
              <a:lnSpc>
                <a:spcPct val="90000"/>
              </a:lnSpc>
              <a:spcBef>
                <a:spcPct val="30000"/>
              </a:spcBef>
              <a:spcAft>
                <a:spcPct val="0"/>
              </a:spcAft>
              <a:buClr>
                <a:srgbClr val="008000"/>
              </a:buClr>
              <a:buSzPct val="70000"/>
              <a:buFontTx/>
              <a:buNone/>
              <a:tabLst/>
              <a:defRPr/>
            </a:pPr>
            <a:r>
              <a:rPr kumimoji="0" lang="en-GB" altLang="en-US" sz="2800" b="1" i="0" u="none" strike="noStrike" kern="1200" cap="none" spc="0" normalizeH="0" baseline="0" noProof="0" dirty="0">
                <a:ln>
                  <a:noFill/>
                </a:ln>
                <a:solidFill>
                  <a:srgbClr val="FF0000"/>
                </a:solidFill>
                <a:effectLst/>
                <a:uLnTx/>
                <a:uFillTx/>
                <a:latin typeface="Arial" panose="020B0604020202020204" pitchFamily="34" charset="0"/>
                <a:ea typeface="ＭＳ Ｐゴシック" panose="020B0600070205080204" pitchFamily="34" charset="-128"/>
                <a:cs typeface="+mn-cs"/>
              </a:rPr>
              <a:t>Weighting field fluctuations</a:t>
            </a:r>
          </a:p>
        </p:txBody>
      </p:sp>
      <p:sp>
        <p:nvSpPr>
          <p:cNvPr id="10" name="TextBox 9">
            <a:extLst>
              <a:ext uri="{FF2B5EF4-FFF2-40B4-BE49-F238E27FC236}">
                <a16:creationId xmlns:a16="http://schemas.microsoft.com/office/drawing/2014/main" id="{B6280826-D8C8-3A4D-9933-516B9A7036BB}"/>
              </a:ext>
            </a:extLst>
          </p:cNvPr>
          <p:cNvSpPr txBox="1"/>
          <p:nvPr/>
        </p:nvSpPr>
        <p:spPr>
          <a:xfrm>
            <a:off x="9401701" y="4088352"/>
            <a:ext cx="2265178" cy="246221"/>
          </a:xfrm>
          <a:prstGeom prst="rect">
            <a:avLst/>
          </a:prstGeom>
          <a:noFill/>
        </p:spPr>
        <p:txBody>
          <a:bodyPr wrap="squar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000" b="0" i="0" u="none" strike="noStrike" kern="1200" cap="none" spc="0" normalizeH="0" baseline="0" noProof="0" dirty="0">
                <a:ln>
                  <a:noFill/>
                </a:ln>
                <a:solidFill>
                  <a:srgbClr val="002060"/>
                </a:solidFill>
                <a:effectLst/>
                <a:uLnTx/>
                <a:uFillTx/>
                <a:latin typeface="Arial" charset="0"/>
                <a:ea typeface="+mn-ea"/>
                <a:cs typeface="+mn-cs"/>
              </a:rPr>
              <a:t>w/d = pixel size/detector thickness</a:t>
            </a:r>
          </a:p>
        </p:txBody>
      </p:sp>
      <p:pic>
        <p:nvPicPr>
          <p:cNvPr id="6" name="Picture 5">
            <a:extLst>
              <a:ext uri="{FF2B5EF4-FFF2-40B4-BE49-F238E27FC236}">
                <a16:creationId xmlns:a16="http://schemas.microsoft.com/office/drawing/2014/main" id="{32C14545-3F08-5C45-8387-9C2BAE531C2E}"/>
              </a:ext>
            </a:extLst>
          </p:cNvPr>
          <p:cNvPicPr>
            <a:picLocks noChangeAspect="1"/>
          </p:cNvPicPr>
          <p:nvPr/>
        </p:nvPicPr>
        <p:blipFill>
          <a:blip r:embed="rId4"/>
          <a:stretch>
            <a:fillRect/>
          </a:stretch>
        </p:blipFill>
        <p:spPr>
          <a:xfrm>
            <a:off x="4771915" y="1594991"/>
            <a:ext cx="5647997" cy="832016"/>
          </a:xfrm>
          <a:prstGeom prst="rect">
            <a:avLst/>
          </a:prstGeom>
        </p:spPr>
      </p:pic>
      <p:sp>
        <p:nvSpPr>
          <p:cNvPr id="12" name="Rectangle 11">
            <a:extLst>
              <a:ext uri="{FF2B5EF4-FFF2-40B4-BE49-F238E27FC236}">
                <a16:creationId xmlns:a16="http://schemas.microsoft.com/office/drawing/2014/main" id="{90EC0868-49AE-A347-B8CC-B2E8E8F80AB7}"/>
              </a:ext>
            </a:extLst>
          </p:cNvPr>
          <p:cNvSpPr/>
          <p:nvPr/>
        </p:nvSpPr>
        <p:spPr>
          <a:xfrm>
            <a:off x="413658" y="3245707"/>
            <a:ext cx="3875630" cy="2862322"/>
          </a:xfrm>
          <a:prstGeom prst="rect">
            <a:avLst/>
          </a:prstGeom>
        </p:spPr>
        <p:txBody>
          <a:bodyPr wrap="squar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rPr>
              <a:t>The effect of finite pixel size and varying signal shape with the weighting field is de-correlated from the Landau fluctuations, in contrast to the standard silicon sensors.</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The expression very basic and universal !</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endParaRPr>
          </a:p>
          <a:p>
            <a:pPr marL="285750" marR="0" lvl="0" indent="-285750" algn="l" defTabSz="914400" rtl="0" eaLnBrk="0" fontAlgn="base" latinLnBrk="0" hangingPunct="0">
              <a:lnSpc>
                <a:spcPct val="100000"/>
              </a:lnSpc>
              <a:spcBef>
                <a:spcPct val="0"/>
              </a:spcBef>
              <a:spcAft>
                <a:spcPct val="0"/>
              </a:spcAft>
              <a:buClrTx/>
              <a:buSzTx/>
              <a:buFont typeface="Arial" panose="020B0604020202020204" pitchFamily="34" charset="0"/>
              <a:buChar char="•"/>
              <a:tabLst/>
              <a:defRPr/>
            </a:pPr>
            <a:r>
              <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rPr>
              <a:t>The Landau fluctuations are related to the total electron drift-time</a:t>
            </a:r>
          </a:p>
          <a:p>
            <a:pPr marL="285750" marR="0" lvl="0" indent="-285750" algn="l" defTabSz="914400" rtl="0" eaLnBrk="0" fontAlgn="base" latinLnBrk="0" hangingPunct="0">
              <a:lnSpc>
                <a:spcPct val="100000"/>
              </a:lnSpc>
              <a:spcBef>
                <a:spcPct val="0"/>
              </a:spcBef>
              <a:spcAft>
                <a:spcPct val="0"/>
              </a:spcAft>
              <a:buClrTx/>
              <a:buSzTx/>
              <a:buFont typeface="Arial" panose="020B0604020202020204" pitchFamily="34" charset="0"/>
              <a:buChar char="•"/>
              <a:tabLst/>
              <a:defRPr/>
            </a:pPr>
            <a:endPar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endParaRPr>
          </a:p>
          <a:p>
            <a:pPr marL="285750" marR="0" lvl="0" indent="-285750" algn="l" defTabSz="914400" rtl="0" eaLnBrk="0" fontAlgn="base" latinLnBrk="0" hangingPunct="0">
              <a:lnSpc>
                <a:spcPct val="100000"/>
              </a:lnSpc>
              <a:spcBef>
                <a:spcPct val="0"/>
              </a:spcBef>
              <a:spcAft>
                <a:spcPct val="0"/>
              </a:spcAft>
              <a:buClrTx/>
              <a:buSzTx/>
              <a:buFont typeface="Arial" panose="020B0604020202020204" pitchFamily="34" charset="0"/>
              <a:buChar char="•"/>
              <a:tabLst/>
              <a:defRPr/>
            </a:pPr>
            <a:r>
              <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rPr>
              <a:t>The weighting field fluctuations are related to the total hole drift time.</a:t>
            </a:r>
          </a:p>
        </p:txBody>
      </p:sp>
      <p:sp>
        <p:nvSpPr>
          <p:cNvPr id="13" name="Rectangle 12">
            <a:extLst>
              <a:ext uri="{FF2B5EF4-FFF2-40B4-BE49-F238E27FC236}">
                <a16:creationId xmlns:a16="http://schemas.microsoft.com/office/drawing/2014/main" id="{0A254FEF-2271-8A4C-9279-40AB1C7CA788}"/>
              </a:ext>
            </a:extLst>
          </p:cNvPr>
          <p:cNvSpPr/>
          <p:nvPr/>
        </p:nvSpPr>
        <p:spPr>
          <a:xfrm>
            <a:off x="5965068" y="5495316"/>
            <a:ext cx="4650632" cy="323165"/>
          </a:xfrm>
          <a:prstGeom prst="rect">
            <a:avLst/>
          </a:prstGeom>
        </p:spPr>
        <p:txBody>
          <a:bodyPr wrap="non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These expressions are valid for perpendicular tracks</a:t>
            </a:r>
          </a:p>
        </p:txBody>
      </p:sp>
      <p:sp>
        <p:nvSpPr>
          <p:cNvPr id="7" name="TextBox 6">
            <a:extLst>
              <a:ext uri="{FF2B5EF4-FFF2-40B4-BE49-F238E27FC236}">
                <a16:creationId xmlns:a16="http://schemas.microsoft.com/office/drawing/2014/main" id="{E8B75940-F9E9-904E-A9EB-E7C9A70F4816}"/>
              </a:ext>
            </a:extLst>
          </p:cNvPr>
          <p:cNvSpPr txBox="1"/>
          <p:nvPr/>
        </p:nvSpPr>
        <p:spPr>
          <a:xfrm>
            <a:off x="4984955" y="901016"/>
            <a:ext cx="2735044" cy="523220"/>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0000"/>
                </a:solidFill>
                <a:effectLst/>
                <a:uLnTx/>
                <a:uFillTx/>
                <a:latin typeface="Arial" charset="0"/>
                <a:ea typeface="+mn-ea"/>
                <a:cs typeface="+mn-cs"/>
              </a:rPr>
              <a:t>T</a:t>
            </a:r>
            <a:r>
              <a:rPr kumimoji="0" lang="en-GB" sz="1400" b="0" i="0" u="none" strike="noStrike" kern="1200" cap="none" spc="0" normalizeH="0" baseline="-25000" noProof="0" dirty="0">
                <a:ln>
                  <a:noFill/>
                </a:ln>
                <a:solidFill>
                  <a:srgbClr val="000000"/>
                </a:solidFill>
                <a:effectLst/>
                <a:uLnTx/>
                <a:uFillTx/>
                <a:latin typeface="Arial" charset="0"/>
                <a:ea typeface="+mn-ea"/>
                <a:cs typeface="+mn-cs"/>
              </a:rPr>
              <a:t>1</a:t>
            </a:r>
            <a:r>
              <a:rPr kumimoji="0" lang="en-GB" sz="1400" b="0" i="0" u="none" strike="noStrike" kern="1200" cap="none" spc="0" normalizeH="0" baseline="0" noProof="0" dirty="0">
                <a:ln>
                  <a:noFill/>
                </a:ln>
                <a:solidFill>
                  <a:srgbClr val="000000"/>
                </a:solidFill>
                <a:effectLst/>
                <a:uLnTx/>
                <a:uFillTx/>
                <a:latin typeface="Arial" charset="0"/>
                <a:ea typeface="+mn-ea"/>
                <a:cs typeface="+mn-cs"/>
              </a:rPr>
              <a:t>=d/</a:t>
            </a:r>
            <a:r>
              <a:rPr kumimoji="0" lang="en-GB" sz="1400" b="0" i="0" u="none" strike="noStrike" kern="1200" cap="none" spc="0" normalizeH="0" baseline="0" noProof="0" dirty="0" err="1">
                <a:ln>
                  <a:noFill/>
                </a:ln>
                <a:solidFill>
                  <a:srgbClr val="000000"/>
                </a:solidFill>
                <a:effectLst/>
                <a:uLnTx/>
                <a:uFillTx/>
                <a:latin typeface="Arial" charset="0"/>
                <a:ea typeface="+mn-ea"/>
                <a:cs typeface="+mn-cs"/>
              </a:rPr>
              <a:t>v</a:t>
            </a:r>
            <a:r>
              <a:rPr kumimoji="0" lang="en-GB" sz="1400" b="0" i="0" u="none" strike="noStrike" kern="1200" cap="none" spc="0" normalizeH="0" baseline="-25000" noProof="0" dirty="0" err="1">
                <a:ln>
                  <a:noFill/>
                </a:ln>
                <a:solidFill>
                  <a:srgbClr val="000000"/>
                </a:solidFill>
                <a:effectLst/>
                <a:uLnTx/>
                <a:uFillTx/>
                <a:latin typeface="Arial" charset="0"/>
                <a:ea typeface="+mn-ea"/>
                <a:cs typeface="+mn-cs"/>
              </a:rPr>
              <a:t>e</a:t>
            </a:r>
            <a:r>
              <a:rPr kumimoji="0" lang="en-GB" sz="1400" b="0" i="0" u="none" strike="noStrike" kern="1200" cap="none" spc="0" normalizeH="0" baseline="0" noProof="0" dirty="0">
                <a:ln>
                  <a:noFill/>
                </a:ln>
                <a:solidFill>
                  <a:srgbClr val="000000"/>
                </a:solidFill>
                <a:effectLst/>
                <a:uLnTx/>
                <a:uFillTx/>
                <a:latin typeface="Arial" charset="0"/>
                <a:ea typeface="+mn-ea"/>
                <a:cs typeface="+mn-cs"/>
              </a:rPr>
              <a:t> = total electron drift time</a:t>
            </a: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0000"/>
                </a:solidFill>
                <a:effectLst/>
                <a:uLnTx/>
                <a:uFillTx/>
                <a:latin typeface="Arial" charset="0"/>
                <a:ea typeface="+mn-ea"/>
                <a:cs typeface="+mn-cs"/>
              </a:rPr>
              <a:t>T</a:t>
            </a:r>
            <a:r>
              <a:rPr kumimoji="0" lang="en-GB" sz="1400" b="0" i="0" u="none" strike="noStrike" kern="1200" cap="none" spc="0" normalizeH="0" baseline="-25000" noProof="0" dirty="0">
                <a:ln>
                  <a:noFill/>
                </a:ln>
                <a:solidFill>
                  <a:srgbClr val="000000"/>
                </a:solidFill>
                <a:effectLst/>
                <a:uLnTx/>
                <a:uFillTx/>
                <a:latin typeface="Arial" charset="0"/>
                <a:ea typeface="+mn-ea"/>
                <a:cs typeface="+mn-cs"/>
              </a:rPr>
              <a:t>2</a:t>
            </a:r>
            <a:r>
              <a:rPr kumimoji="0" lang="en-GB" sz="1400" b="0" i="0" u="none" strike="noStrike" kern="1200" cap="none" spc="0" normalizeH="0" baseline="0" noProof="0" dirty="0">
                <a:ln>
                  <a:noFill/>
                </a:ln>
                <a:solidFill>
                  <a:srgbClr val="000000"/>
                </a:solidFill>
                <a:effectLst/>
                <a:uLnTx/>
                <a:uFillTx/>
                <a:latin typeface="Arial" charset="0"/>
                <a:ea typeface="+mn-ea"/>
                <a:cs typeface="+mn-cs"/>
              </a:rPr>
              <a:t>=d/</a:t>
            </a:r>
            <a:r>
              <a:rPr kumimoji="0" lang="en-GB" sz="1400" b="0" i="0" u="none" strike="noStrike" kern="1200" cap="none" spc="0" normalizeH="0" baseline="0" noProof="0" dirty="0" err="1">
                <a:ln>
                  <a:noFill/>
                </a:ln>
                <a:solidFill>
                  <a:srgbClr val="000000"/>
                </a:solidFill>
                <a:effectLst/>
                <a:uLnTx/>
                <a:uFillTx/>
                <a:latin typeface="Arial" charset="0"/>
                <a:ea typeface="+mn-ea"/>
                <a:cs typeface="+mn-cs"/>
              </a:rPr>
              <a:t>v</a:t>
            </a:r>
            <a:r>
              <a:rPr kumimoji="0" lang="en-GB" sz="1400" b="0" i="0" u="none" strike="noStrike" kern="1200" cap="none" spc="0" normalizeH="0" baseline="-25000" noProof="0" dirty="0" err="1">
                <a:ln>
                  <a:noFill/>
                </a:ln>
                <a:solidFill>
                  <a:srgbClr val="000000"/>
                </a:solidFill>
                <a:effectLst/>
                <a:uLnTx/>
                <a:uFillTx/>
                <a:latin typeface="Arial" charset="0"/>
                <a:ea typeface="+mn-ea"/>
                <a:cs typeface="+mn-cs"/>
              </a:rPr>
              <a:t>h</a:t>
            </a:r>
            <a:r>
              <a:rPr kumimoji="0" lang="en-GB" sz="1400" b="0" i="0" u="none" strike="noStrike" kern="1200" cap="none" spc="0" normalizeH="0" baseline="0" noProof="0" dirty="0">
                <a:ln>
                  <a:noFill/>
                </a:ln>
                <a:solidFill>
                  <a:srgbClr val="000000"/>
                </a:solidFill>
                <a:effectLst/>
                <a:uLnTx/>
                <a:uFillTx/>
                <a:latin typeface="Arial" charset="0"/>
                <a:ea typeface="+mn-ea"/>
                <a:cs typeface="+mn-cs"/>
              </a:rPr>
              <a:t> = total hole drift time</a:t>
            </a:r>
          </a:p>
        </p:txBody>
      </p:sp>
    </p:spTree>
    <p:extLst>
      <p:ext uri="{BB962C8B-B14F-4D97-AF65-F5344CB8AC3E}">
        <p14:creationId xmlns:p14="http://schemas.microsoft.com/office/powerpoint/2010/main" val="3129819958"/>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4F812427-EF65-8F40-80E0-60FF12A93C0B}"/>
              </a:ext>
            </a:extLst>
          </p:cNvPr>
          <p:cNvSpPr>
            <a:spLocks noGrp="1"/>
          </p:cNvSpPr>
          <p:nvPr>
            <p:ph type="dt" sz="half" idx="10"/>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fld id="{A52BF309-6B9F-3741-9BDB-9CF9B53810AF}" type="datetime1">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l" defTabSz="914400" rtl="0" eaLnBrk="0" fontAlgn="base" latinLnBrk="0" hangingPunct="0">
                <a:lnSpc>
                  <a:spcPct val="100000"/>
                </a:lnSpc>
                <a:spcBef>
                  <a:spcPct val="0"/>
                </a:spcBef>
                <a:spcAft>
                  <a:spcPct val="0"/>
                </a:spcAft>
                <a:buClrTx/>
                <a:buSzTx/>
                <a:buFontTx/>
                <a:buNone/>
                <a:tabLst/>
                <a:defRPr/>
              </a:pPr>
              <a:t>6/13/25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3" name="Slide Number Placeholder 2">
            <a:extLst>
              <a:ext uri="{FF2B5EF4-FFF2-40B4-BE49-F238E27FC236}">
                <a16:creationId xmlns:a16="http://schemas.microsoft.com/office/drawing/2014/main" id="{CEA449F0-0276-3349-9ADC-5230D8BD6E8E}"/>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49</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4" name="Rectangle 2">
            <a:extLst>
              <a:ext uri="{FF2B5EF4-FFF2-40B4-BE49-F238E27FC236}">
                <a16:creationId xmlns:a16="http://schemas.microsoft.com/office/drawing/2014/main" id="{012FB2A2-B6AE-9349-B185-D9EDFB58D4CF}"/>
              </a:ext>
            </a:extLst>
          </p:cNvPr>
          <p:cNvSpPr txBox="1">
            <a:spLocks noChangeArrowheads="1"/>
          </p:cNvSpPr>
          <p:nvPr/>
        </p:nvSpPr>
        <p:spPr>
          <a:xfrm>
            <a:off x="0" y="53449"/>
            <a:ext cx="12192000" cy="457200"/>
          </a:xfrm>
          <a:prstGeom prst="rect">
            <a:avLst/>
          </a:prstGeom>
          <a:effectLst/>
        </p:spPr>
        <p:txBody>
          <a:bodyPr/>
          <a:lstStyle>
            <a:lvl1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mj-lt"/>
                <a:ea typeface="+mj-ea"/>
                <a:cs typeface="+mj-cs"/>
              </a:defRPr>
            </a:lvl1pPr>
            <a:lvl2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2pPr>
            <a:lvl3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3pPr>
            <a:lvl4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4pPr>
            <a:lvl5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5pPr>
            <a:lvl6pPr marL="4572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6pPr>
            <a:lvl7pPr marL="9144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7pPr>
            <a:lvl8pPr marL="13716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8pPr>
            <a:lvl9pPr marL="18288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9pPr>
          </a:lstStyle>
          <a:p>
            <a:pPr marL="0" marR="0" lvl="0" indent="0" algn="ctr" defTabSz="914400" rtl="0" eaLnBrk="0" fontAlgn="base" latinLnBrk="0" hangingPunct="0">
              <a:lnSpc>
                <a:spcPct val="90000"/>
              </a:lnSpc>
              <a:spcBef>
                <a:spcPct val="0"/>
              </a:spcBef>
              <a:spcAft>
                <a:spcPct val="0"/>
              </a:spcAft>
              <a:buClrTx/>
              <a:buSzTx/>
              <a:buFontTx/>
              <a:buNone/>
              <a:tabLst/>
              <a:defRPr/>
            </a:pPr>
            <a:r>
              <a:rPr kumimoji="0" lang="en-US" altLang="en-US" sz="3200" b="1" i="0" u="none" strike="noStrike" kern="0" cap="none" spc="0" normalizeH="0" baseline="0" noProof="0" dirty="0">
                <a:ln>
                  <a:noFill/>
                </a:ln>
                <a:solidFill>
                  <a:srgbClr val="FF0000"/>
                </a:solidFill>
                <a:effectLst>
                  <a:outerShdw blurRad="38100" dist="38100" dir="2700000" algn="tl">
                    <a:srgbClr val="C0C0C0"/>
                  </a:outerShdw>
                </a:effectLst>
                <a:uLnTx/>
                <a:uFillTx/>
                <a:latin typeface="Arial"/>
                <a:ea typeface="+mj-ea"/>
                <a:cs typeface="+mj-cs"/>
              </a:rPr>
              <a:t>Time resolution of LGADs</a:t>
            </a:r>
          </a:p>
        </p:txBody>
      </p:sp>
      <p:sp>
        <p:nvSpPr>
          <p:cNvPr id="6" name="TextBox 5">
            <a:extLst>
              <a:ext uri="{FF2B5EF4-FFF2-40B4-BE49-F238E27FC236}">
                <a16:creationId xmlns:a16="http://schemas.microsoft.com/office/drawing/2014/main" id="{C6FDDD4B-B1CD-3F48-A3E3-FA45DBD1F070}"/>
              </a:ext>
            </a:extLst>
          </p:cNvPr>
          <p:cNvSpPr txBox="1"/>
          <p:nvPr/>
        </p:nvSpPr>
        <p:spPr>
          <a:xfrm>
            <a:off x="997461" y="1408540"/>
            <a:ext cx="6099080" cy="3600986"/>
          </a:xfrm>
          <a:prstGeom prst="rect">
            <a:avLst/>
          </a:prstGeom>
          <a:noFill/>
        </p:spPr>
        <p:txBody>
          <a:bodyPr wrap="square" rtlCol="0">
            <a:spAutoFit/>
          </a:bodyPr>
          <a:lstStyle/>
          <a:p>
            <a:pPr marL="285750" marR="0" lvl="0" indent="-285750" algn="l" defTabSz="914400" rtl="0" eaLnBrk="0" fontAlgn="base" latinLnBrk="0" hangingPunct="0">
              <a:lnSpc>
                <a:spcPct val="100000"/>
              </a:lnSpc>
              <a:spcBef>
                <a:spcPct val="0"/>
              </a:spcBef>
              <a:spcAft>
                <a:spcPct val="0"/>
              </a:spcAft>
              <a:buClrTx/>
              <a:buSzTx/>
              <a:buFont typeface="Arial" panose="020B0604020202020204" pitchFamily="34" charset="0"/>
              <a:buChar char="•"/>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Centroid time resolution is worse when compared to standard silicon sensors. </a:t>
            </a:r>
          </a:p>
          <a:p>
            <a:pPr marL="285750" marR="0" lvl="0" indent="-285750" algn="l" defTabSz="914400" rtl="0" eaLnBrk="0" fontAlgn="base" latinLnBrk="0" hangingPunct="0">
              <a:lnSpc>
                <a:spcPct val="100000"/>
              </a:lnSpc>
              <a:spcBef>
                <a:spcPct val="0"/>
              </a:spcBef>
              <a:spcAft>
                <a:spcPct val="0"/>
              </a:spcAft>
              <a:buClrTx/>
              <a:buSzTx/>
              <a:buFont typeface="Arial" panose="020B0604020202020204" pitchFamily="34" charset="0"/>
              <a:buChar char="•"/>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285750" marR="0" lvl="0" indent="-285750" algn="l" defTabSz="914400" rtl="0" eaLnBrk="0" fontAlgn="base" latinLnBrk="0" hangingPunct="0">
              <a:lnSpc>
                <a:spcPct val="100000"/>
              </a:lnSpc>
              <a:spcBef>
                <a:spcPct val="0"/>
              </a:spcBef>
              <a:spcAft>
                <a:spcPct val="0"/>
              </a:spcAft>
              <a:buClrTx/>
              <a:buSzTx/>
              <a:buFont typeface="Arial" panose="020B0604020202020204" pitchFamily="34" charset="0"/>
              <a:buChar char="•"/>
              <a:tabLst/>
              <a:defRPr/>
            </a:pPr>
            <a:r>
              <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rPr>
              <a:t>The big advantage is of course the much increased signal charge and therefore much relaxed noise specification, which allows very thin sensors for excellent time resolution as well as large pads. </a:t>
            </a:r>
          </a:p>
          <a:p>
            <a:pPr marL="285750" marR="0" lvl="0" indent="-285750" algn="l" defTabSz="914400" rtl="0" eaLnBrk="0" fontAlgn="base" latinLnBrk="0" hangingPunct="0">
              <a:lnSpc>
                <a:spcPct val="100000"/>
              </a:lnSpc>
              <a:spcBef>
                <a:spcPct val="0"/>
              </a:spcBef>
              <a:spcAft>
                <a:spcPct val="0"/>
              </a:spcAft>
              <a:buClrTx/>
              <a:buSzTx/>
              <a:buFont typeface="Arial" panose="020B0604020202020204" pitchFamily="34" charset="0"/>
              <a:buChar char="•"/>
              <a:tabLst/>
              <a:defRPr/>
            </a:pPr>
            <a:endPar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endParaRPr>
          </a:p>
          <a:p>
            <a:pPr marL="285750" marR="0" lvl="0" indent="-285750" algn="l" defTabSz="914400" rtl="0" eaLnBrk="0" fontAlgn="base" latinLnBrk="0" hangingPunct="0">
              <a:lnSpc>
                <a:spcPct val="100000"/>
              </a:lnSpc>
              <a:spcBef>
                <a:spcPct val="0"/>
              </a:spcBef>
              <a:spcAft>
                <a:spcPct val="0"/>
              </a:spcAft>
              <a:buClrTx/>
              <a:buSzTx/>
              <a:buFont typeface="Arial" panose="020B0604020202020204" pitchFamily="34" charset="0"/>
              <a:buChar char="•"/>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The resolution cannot be significantly improved when using faster amplifiers. The centroid time resolution is essentially THE time resolution of the LGAD sensor.</a:t>
            </a:r>
          </a:p>
          <a:p>
            <a:pPr marL="285750" marR="0" lvl="0" indent="-285750" algn="l" defTabSz="914400" rtl="0" eaLnBrk="0" fontAlgn="base" latinLnBrk="0" hangingPunct="0">
              <a:lnSpc>
                <a:spcPct val="100000"/>
              </a:lnSpc>
              <a:spcBef>
                <a:spcPct val="0"/>
              </a:spcBef>
              <a:spcAft>
                <a:spcPct val="0"/>
              </a:spcAft>
              <a:buClrTx/>
              <a:buSzTx/>
              <a:buFont typeface="Arial" panose="020B0604020202020204" pitchFamily="34" charset="0"/>
              <a:buChar char="•"/>
              <a:tabLst/>
              <a:defRPr/>
            </a:pPr>
            <a:endPar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endParaRPr>
          </a:p>
          <a:p>
            <a:pPr marL="285750" marR="0" lvl="0" indent="-285750" algn="l" defTabSz="914400" rtl="0" eaLnBrk="0" fontAlgn="base" latinLnBrk="0" hangingPunct="0">
              <a:lnSpc>
                <a:spcPct val="100000"/>
              </a:lnSpc>
              <a:spcBef>
                <a:spcPct val="0"/>
              </a:spcBef>
              <a:spcAft>
                <a:spcPct val="0"/>
              </a:spcAft>
              <a:buClrTx/>
              <a:buSzTx/>
              <a:buFont typeface="Arial" panose="020B0604020202020204" pitchFamily="34" charset="0"/>
              <a:buChar char="•"/>
              <a:tabLst/>
              <a:defRPr/>
            </a:pPr>
            <a:r>
              <a:rPr kumimoji="0" lang="en-GB" sz="1500" b="0" i="0" u="none" strike="noStrike" kern="1200" cap="none" spc="0" normalizeH="0" baseline="0" noProof="0" dirty="0">
                <a:ln>
                  <a:noFill/>
                </a:ln>
                <a:solidFill>
                  <a:srgbClr val="009D00">
                    <a:lumMod val="50000"/>
                  </a:srgbClr>
                </a:solidFill>
                <a:effectLst/>
                <a:uLnTx/>
                <a:uFillTx/>
                <a:latin typeface="Arial" charset="0"/>
                <a:ea typeface="+mn-ea"/>
                <a:cs typeface="+mn-cs"/>
              </a:rPr>
              <a:t>Weighting field fluctuations and Landau fluctuations are de-correlated. </a:t>
            </a:r>
          </a:p>
          <a:p>
            <a:pPr marL="285750" marR="0" lvl="0" indent="-285750" algn="l" defTabSz="914400" rtl="0" eaLnBrk="0" fontAlgn="base" latinLnBrk="0" hangingPunct="0">
              <a:lnSpc>
                <a:spcPct val="100000"/>
              </a:lnSpc>
              <a:spcBef>
                <a:spcPct val="0"/>
              </a:spcBef>
              <a:spcAft>
                <a:spcPct val="0"/>
              </a:spcAft>
              <a:buClrTx/>
              <a:buSzTx/>
              <a:buFont typeface="Arial" panose="020B0604020202020204" pitchFamily="34" charset="0"/>
              <a:buChar char="•"/>
              <a:tabLst/>
              <a:defRPr/>
            </a:pPr>
            <a:endParaRPr kumimoji="0" lang="en-GB" sz="15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dirty="0">
              <a:ln>
                <a:noFill/>
              </a:ln>
              <a:solidFill>
                <a:srgbClr val="002060"/>
              </a:solidFill>
              <a:effectLst/>
              <a:uLnTx/>
              <a:uFillTx/>
              <a:latin typeface="Arial" charset="0"/>
              <a:ea typeface="+mn-ea"/>
              <a:cs typeface="+mn-cs"/>
            </a:endParaRPr>
          </a:p>
        </p:txBody>
      </p:sp>
      <p:pic>
        <p:nvPicPr>
          <p:cNvPr id="5" name="Picture 4">
            <a:extLst>
              <a:ext uri="{FF2B5EF4-FFF2-40B4-BE49-F238E27FC236}">
                <a16:creationId xmlns:a16="http://schemas.microsoft.com/office/drawing/2014/main" id="{3BC90C4F-45B3-3949-8A45-2F6035ADEBA0}"/>
              </a:ext>
            </a:extLst>
          </p:cNvPr>
          <p:cNvPicPr>
            <a:picLocks noChangeAspect="1"/>
          </p:cNvPicPr>
          <p:nvPr/>
        </p:nvPicPr>
        <p:blipFill>
          <a:blip r:embed="rId2"/>
          <a:stretch>
            <a:fillRect/>
          </a:stretch>
        </p:blipFill>
        <p:spPr>
          <a:xfrm>
            <a:off x="8231161" y="3890789"/>
            <a:ext cx="2993195" cy="2092927"/>
          </a:xfrm>
          <a:prstGeom prst="rect">
            <a:avLst/>
          </a:prstGeom>
        </p:spPr>
      </p:pic>
      <p:pic>
        <p:nvPicPr>
          <p:cNvPr id="8" name="Picture 7">
            <a:extLst>
              <a:ext uri="{FF2B5EF4-FFF2-40B4-BE49-F238E27FC236}">
                <a16:creationId xmlns:a16="http://schemas.microsoft.com/office/drawing/2014/main" id="{35578587-2D1E-474F-9E12-F61EC73A0F45}"/>
              </a:ext>
            </a:extLst>
          </p:cNvPr>
          <p:cNvPicPr>
            <a:picLocks noChangeAspect="1"/>
          </p:cNvPicPr>
          <p:nvPr/>
        </p:nvPicPr>
        <p:blipFill>
          <a:blip r:embed="rId3"/>
          <a:stretch>
            <a:fillRect/>
          </a:stretch>
        </p:blipFill>
        <p:spPr>
          <a:xfrm>
            <a:off x="8231161" y="1373658"/>
            <a:ext cx="2993195" cy="2160443"/>
          </a:xfrm>
          <a:prstGeom prst="rect">
            <a:avLst/>
          </a:prstGeom>
        </p:spPr>
      </p:pic>
    </p:spTree>
    <p:extLst>
      <p:ext uri="{BB962C8B-B14F-4D97-AF65-F5344CB8AC3E}">
        <p14:creationId xmlns:p14="http://schemas.microsoft.com/office/powerpoint/2010/main" val="2385973847"/>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4F812427-EF65-8F40-80E0-60FF12A93C0B}"/>
              </a:ext>
            </a:extLst>
          </p:cNvPr>
          <p:cNvSpPr>
            <a:spLocks noGrp="1"/>
          </p:cNvSpPr>
          <p:nvPr>
            <p:ph type="dt" sz="half" idx="10"/>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fld id="{A52BF309-6B9F-3741-9BDB-9CF9B53810AF}" type="datetime1">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l" defTabSz="914400" rtl="0" eaLnBrk="0" fontAlgn="base" latinLnBrk="0" hangingPunct="0">
                <a:lnSpc>
                  <a:spcPct val="100000"/>
                </a:lnSpc>
                <a:spcBef>
                  <a:spcPct val="0"/>
                </a:spcBef>
                <a:spcAft>
                  <a:spcPct val="0"/>
                </a:spcAft>
                <a:buClrTx/>
                <a:buSzTx/>
                <a:buFontTx/>
                <a:buNone/>
                <a:tabLst/>
                <a:defRPr/>
              </a:pPr>
              <a:t>6/13/25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3" name="Slide Number Placeholder 2">
            <a:extLst>
              <a:ext uri="{FF2B5EF4-FFF2-40B4-BE49-F238E27FC236}">
                <a16:creationId xmlns:a16="http://schemas.microsoft.com/office/drawing/2014/main" id="{CEA449F0-0276-3349-9ADC-5230D8BD6E8E}"/>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50</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4" name="Rectangle 2">
            <a:extLst>
              <a:ext uri="{FF2B5EF4-FFF2-40B4-BE49-F238E27FC236}">
                <a16:creationId xmlns:a16="http://schemas.microsoft.com/office/drawing/2014/main" id="{012FB2A2-B6AE-9349-B185-D9EDFB58D4CF}"/>
              </a:ext>
            </a:extLst>
          </p:cNvPr>
          <p:cNvSpPr txBox="1">
            <a:spLocks noChangeArrowheads="1"/>
          </p:cNvSpPr>
          <p:nvPr/>
        </p:nvSpPr>
        <p:spPr>
          <a:xfrm>
            <a:off x="0" y="1514994"/>
            <a:ext cx="12192000" cy="457200"/>
          </a:xfrm>
          <a:prstGeom prst="rect">
            <a:avLst/>
          </a:prstGeom>
          <a:effectLst/>
        </p:spPr>
        <p:txBody>
          <a:bodyPr/>
          <a:lstStyle>
            <a:lvl1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mj-lt"/>
                <a:ea typeface="+mj-ea"/>
                <a:cs typeface="+mj-cs"/>
              </a:defRPr>
            </a:lvl1pPr>
            <a:lvl2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2pPr>
            <a:lvl3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3pPr>
            <a:lvl4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4pPr>
            <a:lvl5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5pPr>
            <a:lvl6pPr marL="4572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6pPr>
            <a:lvl7pPr marL="9144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7pPr>
            <a:lvl8pPr marL="13716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8pPr>
            <a:lvl9pPr marL="18288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9pPr>
          </a:lstStyle>
          <a:p>
            <a:pPr marL="0" marR="0" lvl="0" indent="0" algn="ctr" defTabSz="914400" rtl="0" eaLnBrk="0" fontAlgn="base" latinLnBrk="0" hangingPunct="0">
              <a:lnSpc>
                <a:spcPct val="90000"/>
              </a:lnSpc>
              <a:spcBef>
                <a:spcPct val="0"/>
              </a:spcBef>
              <a:spcAft>
                <a:spcPct val="0"/>
              </a:spcAft>
              <a:buClrTx/>
              <a:buSzTx/>
              <a:buFontTx/>
              <a:buNone/>
              <a:tabLst/>
              <a:defRPr/>
            </a:pPr>
            <a:r>
              <a:rPr kumimoji="0" lang="en-US" altLang="en-US" sz="3200" b="1" i="0" u="none" strike="noStrike" kern="0" cap="none" spc="0" normalizeH="0" baseline="0" noProof="0" dirty="0">
                <a:ln>
                  <a:noFill/>
                </a:ln>
                <a:solidFill>
                  <a:srgbClr val="FF0000"/>
                </a:solidFill>
                <a:effectLst>
                  <a:outerShdw blurRad="38100" dist="38100" dir="2700000" algn="tl">
                    <a:srgbClr val="C0C0C0"/>
                  </a:outerShdw>
                </a:effectLst>
                <a:uLnTx/>
                <a:uFillTx/>
                <a:latin typeface="Arial"/>
                <a:ea typeface="+mj-ea"/>
                <a:cs typeface="+mj-cs"/>
              </a:rPr>
              <a:t>Time resolution of Single  Photon Avalanche Diodes</a:t>
            </a:r>
          </a:p>
          <a:p>
            <a:pPr marL="0" marR="0" lvl="0" indent="0" algn="ctr" defTabSz="914400" rtl="0" eaLnBrk="0" fontAlgn="base" latinLnBrk="0" hangingPunct="0">
              <a:lnSpc>
                <a:spcPct val="90000"/>
              </a:lnSpc>
              <a:spcBef>
                <a:spcPct val="0"/>
              </a:spcBef>
              <a:spcAft>
                <a:spcPct val="0"/>
              </a:spcAft>
              <a:buClrTx/>
              <a:buSzTx/>
              <a:buFontTx/>
              <a:buNone/>
              <a:tabLst/>
              <a:defRPr/>
            </a:pPr>
            <a:r>
              <a:rPr kumimoji="0" lang="en-US" altLang="en-US" sz="3200" b="1" i="0" u="none" strike="noStrike" kern="0" cap="none" spc="0" normalizeH="0" baseline="0" noProof="0" dirty="0">
                <a:ln>
                  <a:noFill/>
                </a:ln>
                <a:solidFill>
                  <a:srgbClr val="FF0000"/>
                </a:solidFill>
                <a:effectLst>
                  <a:outerShdw blurRad="38100" dist="38100" dir="2700000" algn="tl">
                    <a:srgbClr val="C0C0C0"/>
                  </a:outerShdw>
                </a:effectLst>
                <a:uLnTx/>
                <a:uFillTx/>
                <a:latin typeface="Arial"/>
                <a:ea typeface="+mj-ea"/>
                <a:cs typeface="+mj-cs"/>
              </a:rPr>
              <a:t>(SPADs) </a:t>
            </a:r>
          </a:p>
        </p:txBody>
      </p:sp>
    </p:spTree>
    <p:extLst>
      <p:ext uri="{BB962C8B-B14F-4D97-AF65-F5344CB8AC3E}">
        <p14:creationId xmlns:p14="http://schemas.microsoft.com/office/powerpoint/2010/main" val="3198721405"/>
      </p:ext>
    </p:extLst>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7AE8291F-FAC3-DE46-A3AB-B19937E09058}"/>
              </a:ext>
            </a:extLst>
          </p:cNvPr>
          <p:cNvSpPr>
            <a:spLocks noGrp="1"/>
          </p:cNvSpPr>
          <p:nvPr>
            <p:ph type="dt" sz="half" idx="10"/>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fld id="{A52BF309-6B9F-3741-9BDB-9CF9B53810AF}" type="datetime1">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l" defTabSz="914400" rtl="0" eaLnBrk="0" fontAlgn="base" latinLnBrk="0" hangingPunct="0">
                <a:lnSpc>
                  <a:spcPct val="100000"/>
                </a:lnSpc>
                <a:spcBef>
                  <a:spcPct val="0"/>
                </a:spcBef>
                <a:spcAft>
                  <a:spcPct val="0"/>
                </a:spcAft>
                <a:buClrTx/>
                <a:buSzTx/>
                <a:buFontTx/>
                <a:buNone/>
                <a:tabLst/>
                <a:defRPr/>
              </a:pPr>
              <a:t>6/13/25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3" name="Slide Number Placeholder 2">
            <a:extLst>
              <a:ext uri="{FF2B5EF4-FFF2-40B4-BE49-F238E27FC236}">
                <a16:creationId xmlns:a16="http://schemas.microsoft.com/office/drawing/2014/main" id="{73E0127E-5133-A740-919F-4182A13C250F}"/>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51</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pic>
        <p:nvPicPr>
          <p:cNvPr id="4" name="Picture 3">
            <a:extLst>
              <a:ext uri="{FF2B5EF4-FFF2-40B4-BE49-F238E27FC236}">
                <a16:creationId xmlns:a16="http://schemas.microsoft.com/office/drawing/2014/main" id="{3BAA2B0D-2B98-1441-B8A5-55B0FEBE3605}"/>
              </a:ext>
            </a:extLst>
          </p:cNvPr>
          <p:cNvPicPr>
            <a:picLocks noChangeAspect="1"/>
          </p:cNvPicPr>
          <p:nvPr/>
        </p:nvPicPr>
        <p:blipFill>
          <a:blip r:embed="rId2"/>
          <a:stretch>
            <a:fillRect/>
          </a:stretch>
        </p:blipFill>
        <p:spPr>
          <a:xfrm>
            <a:off x="8927493" y="1638437"/>
            <a:ext cx="2645653" cy="1344801"/>
          </a:xfrm>
          <a:prstGeom prst="rect">
            <a:avLst/>
          </a:prstGeom>
        </p:spPr>
      </p:pic>
      <p:sp>
        <p:nvSpPr>
          <p:cNvPr id="5" name="TextBox 7">
            <a:extLst>
              <a:ext uri="{FF2B5EF4-FFF2-40B4-BE49-F238E27FC236}">
                <a16:creationId xmlns:a16="http://schemas.microsoft.com/office/drawing/2014/main" id="{7A676EC7-0B0A-9648-97E0-B58283B62B3D}"/>
              </a:ext>
            </a:extLst>
          </p:cNvPr>
          <p:cNvSpPr txBox="1">
            <a:spLocks noChangeArrowheads="1"/>
          </p:cNvSpPr>
          <p:nvPr/>
        </p:nvSpPr>
        <p:spPr bwMode="auto">
          <a:xfrm>
            <a:off x="0" y="17076"/>
            <a:ext cx="8733083" cy="4873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2000" b="1">
                <a:solidFill>
                  <a:schemeClr val="tx1"/>
                </a:solidFill>
                <a:latin typeface="Arial" panose="020B0604020202020204" pitchFamily="34" charset="0"/>
                <a:ea typeface="ＭＳ Ｐゴシック" panose="020B0600070205080204" pitchFamily="34" charset="-128"/>
              </a:defRPr>
            </a:lvl1pPr>
            <a:lvl2pPr marL="742950" indent="-285750">
              <a:defRPr sz="2000" b="1">
                <a:solidFill>
                  <a:schemeClr val="tx1"/>
                </a:solidFill>
                <a:latin typeface="Arial" panose="020B0604020202020204" pitchFamily="34" charset="0"/>
                <a:ea typeface="ＭＳ Ｐゴシック" panose="020B0600070205080204" pitchFamily="34" charset="-128"/>
              </a:defRPr>
            </a:lvl2pPr>
            <a:lvl3pPr marL="1143000" indent="-228600">
              <a:defRPr sz="2000" b="1">
                <a:solidFill>
                  <a:schemeClr val="tx1"/>
                </a:solidFill>
                <a:latin typeface="Arial" panose="020B0604020202020204" pitchFamily="34" charset="0"/>
                <a:ea typeface="ＭＳ Ｐゴシック" panose="020B0600070205080204" pitchFamily="34" charset="-128"/>
              </a:defRPr>
            </a:lvl3pPr>
            <a:lvl4pPr marL="1600200" indent="-228600">
              <a:defRPr sz="2000" b="1">
                <a:solidFill>
                  <a:schemeClr val="tx1"/>
                </a:solidFill>
                <a:latin typeface="Arial" panose="020B0604020202020204" pitchFamily="34" charset="0"/>
                <a:ea typeface="ＭＳ Ｐゴシック" panose="020B0600070205080204" pitchFamily="34" charset="-128"/>
              </a:defRPr>
            </a:lvl4pPr>
            <a:lvl5pPr marL="2057400" indent="-228600">
              <a:defRPr sz="2000" b="1">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9pPr>
          </a:lstStyle>
          <a:p>
            <a:pPr marL="0" marR="0" lvl="0" indent="0" algn="ctr" defTabSz="914400" rtl="0" eaLnBrk="0" fontAlgn="base" latinLnBrk="0" hangingPunct="0">
              <a:lnSpc>
                <a:spcPct val="90000"/>
              </a:lnSpc>
              <a:spcBef>
                <a:spcPct val="30000"/>
              </a:spcBef>
              <a:spcAft>
                <a:spcPct val="0"/>
              </a:spcAft>
              <a:buClr>
                <a:srgbClr val="008000"/>
              </a:buClr>
              <a:buSzPct val="70000"/>
              <a:buFontTx/>
              <a:buNone/>
              <a:tabLst/>
              <a:defRPr/>
            </a:pPr>
            <a:r>
              <a:rPr kumimoji="0" lang="en-GB" altLang="en-US" sz="2800" b="1" i="0" u="none" strike="noStrike" kern="1200" cap="none" spc="0" normalizeH="0" baseline="0" noProof="0" dirty="0">
                <a:ln>
                  <a:noFill/>
                </a:ln>
                <a:solidFill>
                  <a:srgbClr val="FF0000"/>
                </a:solidFill>
                <a:effectLst/>
                <a:uLnTx/>
                <a:uFillTx/>
                <a:latin typeface="Arial" panose="020B0604020202020204" pitchFamily="34" charset="0"/>
                <a:ea typeface="ＭＳ Ｐゴシック" panose="020B0600070205080204" pitchFamily="34" charset="-128"/>
                <a:cs typeface="+mn-cs"/>
              </a:rPr>
              <a:t>Single Photon Avalanche Diodes</a:t>
            </a:r>
          </a:p>
        </p:txBody>
      </p:sp>
      <p:pic>
        <p:nvPicPr>
          <p:cNvPr id="6" name="Picture 5">
            <a:extLst>
              <a:ext uri="{FF2B5EF4-FFF2-40B4-BE49-F238E27FC236}">
                <a16:creationId xmlns:a16="http://schemas.microsoft.com/office/drawing/2014/main" id="{44C0BEC2-7FFF-6D4C-A308-D70BF542F362}"/>
              </a:ext>
            </a:extLst>
          </p:cNvPr>
          <p:cNvPicPr>
            <a:picLocks noChangeAspect="1"/>
          </p:cNvPicPr>
          <p:nvPr/>
        </p:nvPicPr>
        <p:blipFill rotWithShape="1">
          <a:blip r:embed="rId3"/>
          <a:srcRect l="1957"/>
          <a:stretch/>
        </p:blipFill>
        <p:spPr>
          <a:xfrm>
            <a:off x="8733083" y="3077324"/>
            <a:ext cx="3034472" cy="1426334"/>
          </a:xfrm>
          <a:prstGeom prst="rect">
            <a:avLst/>
          </a:prstGeom>
        </p:spPr>
      </p:pic>
      <p:pic>
        <p:nvPicPr>
          <p:cNvPr id="7" name="Picture 6">
            <a:extLst>
              <a:ext uri="{FF2B5EF4-FFF2-40B4-BE49-F238E27FC236}">
                <a16:creationId xmlns:a16="http://schemas.microsoft.com/office/drawing/2014/main" id="{29C01D20-9EC4-004D-978F-6625A51EEFB5}"/>
              </a:ext>
            </a:extLst>
          </p:cNvPr>
          <p:cNvPicPr>
            <a:picLocks noChangeAspect="1"/>
          </p:cNvPicPr>
          <p:nvPr/>
        </p:nvPicPr>
        <p:blipFill rotWithShape="1">
          <a:blip r:embed="rId4"/>
          <a:srcRect r="51191" b="28176"/>
          <a:stretch/>
        </p:blipFill>
        <p:spPr>
          <a:xfrm>
            <a:off x="8604399" y="4768978"/>
            <a:ext cx="2679527" cy="1781482"/>
          </a:xfrm>
          <a:prstGeom prst="rect">
            <a:avLst/>
          </a:prstGeom>
        </p:spPr>
      </p:pic>
      <p:pic>
        <p:nvPicPr>
          <p:cNvPr id="8" name="Picture 7">
            <a:extLst>
              <a:ext uri="{FF2B5EF4-FFF2-40B4-BE49-F238E27FC236}">
                <a16:creationId xmlns:a16="http://schemas.microsoft.com/office/drawing/2014/main" id="{AB6D09C4-6A8E-1C4A-9B2E-56CF3F45AF5A}"/>
              </a:ext>
            </a:extLst>
          </p:cNvPr>
          <p:cNvPicPr>
            <a:picLocks noChangeAspect="1"/>
          </p:cNvPicPr>
          <p:nvPr/>
        </p:nvPicPr>
        <p:blipFill>
          <a:blip r:embed="rId5"/>
          <a:stretch>
            <a:fillRect/>
          </a:stretch>
        </p:blipFill>
        <p:spPr>
          <a:xfrm>
            <a:off x="8604399" y="325335"/>
            <a:ext cx="3291840" cy="966249"/>
          </a:xfrm>
          <a:prstGeom prst="rect">
            <a:avLst/>
          </a:prstGeom>
        </p:spPr>
      </p:pic>
      <p:cxnSp>
        <p:nvCxnSpPr>
          <p:cNvPr id="17" name="Straight Connector 16">
            <a:extLst>
              <a:ext uri="{FF2B5EF4-FFF2-40B4-BE49-F238E27FC236}">
                <a16:creationId xmlns:a16="http://schemas.microsoft.com/office/drawing/2014/main" id="{B7C9B772-C82D-F147-9564-D67A12C3892E}"/>
              </a:ext>
            </a:extLst>
          </p:cNvPr>
          <p:cNvCxnSpPr/>
          <p:nvPr/>
        </p:nvCxnSpPr>
        <p:spPr bwMode="auto">
          <a:xfrm>
            <a:off x="5919525" y="1524987"/>
            <a:ext cx="0" cy="1925523"/>
          </a:xfrm>
          <a:prstGeom prst="line">
            <a:avLst/>
          </a:prstGeom>
          <a:noFill/>
          <a:ln w="38100" cap="flat" cmpd="sng" algn="ctr">
            <a:solidFill>
              <a:schemeClr val="tx1"/>
            </a:solidFill>
            <a:prstDash val="solid"/>
            <a:round/>
            <a:headEnd type="none" w="med" len="med"/>
            <a:tailEnd type="none"/>
          </a:ln>
          <a:effectLst/>
        </p:spPr>
      </p:cxnSp>
      <p:cxnSp>
        <p:nvCxnSpPr>
          <p:cNvPr id="18" name="Straight Connector 17">
            <a:extLst>
              <a:ext uri="{FF2B5EF4-FFF2-40B4-BE49-F238E27FC236}">
                <a16:creationId xmlns:a16="http://schemas.microsoft.com/office/drawing/2014/main" id="{448127EF-CB3B-B742-8680-F9C6909DB57B}"/>
              </a:ext>
            </a:extLst>
          </p:cNvPr>
          <p:cNvCxnSpPr/>
          <p:nvPr/>
        </p:nvCxnSpPr>
        <p:spPr bwMode="auto">
          <a:xfrm>
            <a:off x="6732325" y="1524987"/>
            <a:ext cx="0" cy="1925523"/>
          </a:xfrm>
          <a:prstGeom prst="line">
            <a:avLst/>
          </a:prstGeom>
          <a:noFill/>
          <a:ln w="38100" cap="flat" cmpd="sng" algn="ctr">
            <a:solidFill>
              <a:schemeClr val="tx1"/>
            </a:solidFill>
            <a:prstDash val="solid"/>
            <a:round/>
            <a:headEnd type="none" w="med" len="med"/>
            <a:tailEnd type="none"/>
          </a:ln>
          <a:effectLst/>
        </p:spPr>
      </p:cxnSp>
      <p:sp>
        <p:nvSpPr>
          <p:cNvPr id="19" name="TextBox 18">
            <a:extLst>
              <a:ext uri="{FF2B5EF4-FFF2-40B4-BE49-F238E27FC236}">
                <a16:creationId xmlns:a16="http://schemas.microsoft.com/office/drawing/2014/main" id="{BAE7ECCB-2FAA-ED44-90B6-1C179CCBF7EB}"/>
              </a:ext>
            </a:extLst>
          </p:cNvPr>
          <p:cNvSpPr txBox="1"/>
          <p:nvPr/>
        </p:nvSpPr>
        <p:spPr>
          <a:xfrm>
            <a:off x="6189772" y="1037625"/>
            <a:ext cx="312906" cy="369332"/>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0000"/>
                </a:solidFill>
                <a:effectLst/>
                <a:uLnTx/>
                <a:uFillTx/>
                <a:latin typeface="Arial" charset="0"/>
                <a:ea typeface="+mn-ea"/>
                <a:cs typeface="+mn-cs"/>
              </a:rPr>
              <a:t>d</a:t>
            </a:r>
          </a:p>
        </p:txBody>
      </p:sp>
      <p:cxnSp>
        <p:nvCxnSpPr>
          <p:cNvPr id="20" name="Straight Arrow Connector 19">
            <a:extLst>
              <a:ext uri="{FF2B5EF4-FFF2-40B4-BE49-F238E27FC236}">
                <a16:creationId xmlns:a16="http://schemas.microsoft.com/office/drawing/2014/main" id="{430EBDDD-9227-0145-AC0D-7331C75B8646}"/>
              </a:ext>
            </a:extLst>
          </p:cNvPr>
          <p:cNvCxnSpPr/>
          <p:nvPr/>
        </p:nvCxnSpPr>
        <p:spPr bwMode="auto">
          <a:xfrm>
            <a:off x="5939825" y="1377222"/>
            <a:ext cx="812800" cy="0"/>
          </a:xfrm>
          <a:prstGeom prst="straightConnector1">
            <a:avLst/>
          </a:prstGeom>
          <a:noFill/>
          <a:ln w="19050" cap="flat" cmpd="sng" algn="ctr">
            <a:solidFill>
              <a:schemeClr val="tx1"/>
            </a:solidFill>
            <a:prstDash val="solid"/>
            <a:round/>
            <a:headEnd type="triangle"/>
            <a:tailEnd type="triangle"/>
          </a:ln>
          <a:effectLst/>
        </p:spPr>
      </p:cxnSp>
      <p:sp>
        <p:nvSpPr>
          <p:cNvPr id="21" name="Oval 20">
            <a:extLst>
              <a:ext uri="{FF2B5EF4-FFF2-40B4-BE49-F238E27FC236}">
                <a16:creationId xmlns:a16="http://schemas.microsoft.com/office/drawing/2014/main" id="{1F6CC80C-88D5-EB43-B2C0-BB47434699A7}"/>
              </a:ext>
            </a:extLst>
          </p:cNvPr>
          <p:cNvSpPr/>
          <p:nvPr/>
        </p:nvSpPr>
        <p:spPr>
          <a:xfrm>
            <a:off x="6147569" y="2053392"/>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22" name="TextBox 21">
            <a:extLst>
              <a:ext uri="{FF2B5EF4-FFF2-40B4-BE49-F238E27FC236}">
                <a16:creationId xmlns:a16="http://schemas.microsoft.com/office/drawing/2014/main" id="{E9D53BE7-B1C6-094F-9F97-6A54D8183473}"/>
              </a:ext>
            </a:extLst>
          </p:cNvPr>
          <p:cNvSpPr txBox="1"/>
          <p:nvPr/>
        </p:nvSpPr>
        <p:spPr>
          <a:xfrm>
            <a:off x="5693866" y="3567183"/>
            <a:ext cx="500458" cy="323165"/>
          </a:xfrm>
          <a:prstGeom prst="rect">
            <a:avLst/>
          </a:prstGeom>
          <a:solidFill>
            <a:schemeClr val="bg1"/>
          </a:solid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x=0</a:t>
            </a:r>
          </a:p>
        </p:txBody>
      </p:sp>
      <p:sp>
        <p:nvSpPr>
          <p:cNvPr id="23" name="TextBox 22">
            <a:extLst>
              <a:ext uri="{FF2B5EF4-FFF2-40B4-BE49-F238E27FC236}">
                <a16:creationId xmlns:a16="http://schemas.microsoft.com/office/drawing/2014/main" id="{DA7E2ED6-8AEE-C349-BBA2-BE70FB46A7C4}"/>
              </a:ext>
            </a:extLst>
          </p:cNvPr>
          <p:cNvSpPr txBox="1"/>
          <p:nvPr/>
        </p:nvSpPr>
        <p:spPr>
          <a:xfrm>
            <a:off x="6419949" y="3567183"/>
            <a:ext cx="500458" cy="323165"/>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x=d</a:t>
            </a:r>
          </a:p>
        </p:txBody>
      </p:sp>
      <p:cxnSp>
        <p:nvCxnSpPr>
          <p:cNvPr id="24" name="Straight Arrow Connector 23">
            <a:extLst>
              <a:ext uri="{FF2B5EF4-FFF2-40B4-BE49-F238E27FC236}">
                <a16:creationId xmlns:a16="http://schemas.microsoft.com/office/drawing/2014/main" id="{57D76C29-F1AB-7D48-B357-A1628351C32E}"/>
              </a:ext>
            </a:extLst>
          </p:cNvPr>
          <p:cNvCxnSpPr>
            <a:cxnSpLocks/>
          </p:cNvCxnSpPr>
          <p:nvPr/>
        </p:nvCxnSpPr>
        <p:spPr bwMode="auto">
          <a:xfrm>
            <a:off x="6183569" y="1988640"/>
            <a:ext cx="275075" cy="0"/>
          </a:xfrm>
          <a:prstGeom prst="straightConnector1">
            <a:avLst/>
          </a:prstGeom>
          <a:noFill/>
          <a:ln w="19050" cap="flat" cmpd="sng" algn="ctr">
            <a:solidFill>
              <a:schemeClr val="tx1"/>
            </a:solidFill>
            <a:prstDash val="solid"/>
            <a:round/>
            <a:headEnd type="none" w="med" len="med"/>
            <a:tailEnd type="triangle"/>
          </a:ln>
          <a:effectLst/>
        </p:spPr>
      </p:cxnSp>
      <p:sp>
        <p:nvSpPr>
          <p:cNvPr id="25" name="Oval 24">
            <a:extLst>
              <a:ext uri="{FF2B5EF4-FFF2-40B4-BE49-F238E27FC236}">
                <a16:creationId xmlns:a16="http://schemas.microsoft.com/office/drawing/2014/main" id="{4EDC3BEF-2E8C-E841-AF24-E4EA398DA3B7}"/>
              </a:ext>
            </a:extLst>
          </p:cNvPr>
          <p:cNvSpPr/>
          <p:nvPr/>
        </p:nvSpPr>
        <p:spPr>
          <a:xfrm>
            <a:off x="6296761" y="2758486"/>
            <a:ext cx="72000" cy="72000"/>
          </a:xfrm>
          <a:prstGeom prst="ellipse">
            <a:avLst/>
          </a:prstGeom>
          <a:solidFill>
            <a:schemeClr val="accent1">
              <a:lumMod val="50000"/>
            </a:schemeClr>
          </a:solidFill>
          <a:ln>
            <a:solidFill>
              <a:schemeClr val="accent1">
                <a:lumMod val="50000"/>
              </a:schemeClr>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618FFD">
                  <a:lumMod val="50000"/>
                </a:srgbClr>
              </a:solidFill>
              <a:effectLst/>
              <a:uLnTx/>
              <a:uFillTx/>
              <a:latin typeface="Arial"/>
              <a:ea typeface="+mn-ea"/>
              <a:cs typeface="+mn-cs"/>
            </a:endParaRPr>
          </a:p>
        </p:txBody>
      </p:sp>
      <p:cxnSp>
        <p:nvCxnSpPr>
          <p:cNvPr id="26" name="Straight Arrow Connector 25">
            <a:extLst>
              <a:ext uri="{FF2B5EF4-FFF2-40B4-BE49-F238E27FC236}">
                <a16:creationId xmlns:a16="http://schemas.microsoft.com/office/drawing/2014/main" id="{BE346D48-851A-134D-B7D7-45DE4A197C2F}"/>
              </a:ext>
            </a:extLst>
          </p:cNvPr>
          <p:cNvCxnSpPr>
            <a:cxnSpLocks/>
          </p:cNvCxnSpPr>
          <p:nvPr/>
        </p:nvCxnSpPr>
        <p:spPr bwMode="auto">
          <a:xfrm flipH="1">
            <a:off x="6078877" y="2689806"/>
            <a:ext cx="267348" cy="0"/>
          </a:xfrm>
          <a:prstGeom prst="straightConnector1">
            <a:avLst/>
          </a:prstGeom>
          <a:noFill/>
          <a:ln w="19050" cap="flat" cmpd="sng" algn="ctr">
            <a:solidFill>
              <a:schemeClr val="tx1"/>
            </a:solidFill>
            <a:prstDash val="solid"/>
            <a:round/>
            <a:headEnd type="none" w="med" len="med"/>
            <a:tailEnd type="triangle"/>
          </a:ln>
          <a:effectLst/>
        </p:spPr>
      </p:cxnSp>
      <p:sp>
        <p:nvSpPr>
          <p:cNvPr id="27" name="TextBox 26">
            <a:extLst>
              <a:ext uri="{FF2B5EF4-FFF2-40B4-BE49-F238E27FC236}">
                <a16:creationId xmlns:a16="http://schemas.microsoft.com/office/drawing/2014/main" id="{DDA37130-2425-6142-BDB2-88208343F825}"/>
              </a:ext>
            </a:extLst>
          </p:cNvPr>
          <p:cNvSpPr txBox="1"/>
          <p:nvPr/>
        </p:nvSpPr>
        <p:spPr>
          <a:xfrm>
            <a:off x="5943328" y="1635436"/>
            <a:ext cx="591829" cy="323165"/>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FF0000"/>
                </a:solidFill>
                <a:effectLst/>
                <a:uLnTx/>
                <a:uFillTx/>
                <a:latin typeface="Arial" charset="0"/>
                <a:ea typeface="+mn-ea"/>
                <a:cs typeface="+mn-cs"/>
              </a:rPr>
              <a:t>elec.</a:t>
            </a:r>
          </a:p>
        </p:txBody>
      </p:sp>
      <p:sp>
        <p:nvSpPr>
          <p:cNvPr id="28" name="TextBox 27">
            <a:extLst>
              <a:ext uri="{FF2B5EF4-FFF2-40B4-BE49-F238E27FC236}">
                <a16:creationId xmlns:a16="http://schemas.microsoft.com/office/drawing/2014/main" id="{3D7D12DC-31A9-E34A-B576-6BD4F3D75F44}"/>
              </a:ext>
            </a:extLst>
          </p:cNvPr>
          <p:cNvSpPr txBox="1"/>
          <p:nvPr/>
        </p:nvSpPr>
        <p:spPr>
          <a:xfrm>
            <a:off x="6156200" y="2366641"/>
            <a:ext cx="550151" cy="323165"/>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618FFD">
                    <a:lumMod val="50000"/>
                  </a:srgbClr>
                </a:solidFill>
                <a:effectLst/>
                <a:uLnTx/>
                <a:uFillTx/>
                <a:latin typeface="Arial" charset="0"/>
                <a:ea typeface="+mn-ea"/>
                <a:cs typeface="+mn-cs"/>
              </a:rPr>
              <a:t>hole</a:t>
            </a:r>
          </a:p>
        </p:txBody>
      </p:sp>
      <p:sp>
        <p:nvSpPr>
          <p:cNvPr id="30" name="TextBox 29">
            <a:extLst>
              <a:ext uri="{FF2B5EF4-FFF2-40B4-BE49-F238E27FC236}">
                <a16:creationId xmlns:a16="http://schemas.microsoft.com/office/drawing/2014/main" id="{0B6990F7-D942-9247-A31E-CA3400E37A02}"/>
              </a:ext>
            </a:extLst>
          </p:cNvPr>
          <p:cNvSpPr txBox="1"/>
          <p:nvPr/>
        </p:nvSpPr>
        <p:spPr>
          <a:xfrm>
            <a:off x="430299" y="671866"/>
            <a:ext cx="4124062" cy="1815882"/>
          </a:xfrm>
          <a:prstGeom prst="rect">
            <a:avLst/>
          </a:prstGeom>
          <a:noFill/>
        </p:spPr>
        <p:txBody>
          <a:bodyPr wrap="squar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2060"/>
                </a:solidFill>
                <a:effectLst/>
                <a:uLnTx/>
                <a:uFillTx/>
                <a:latin typeface="Arial" charset="0"/>
                <a:ea typeface="+mn-ea"/>
                <a:cs typeface="+mn-cs"/>
              </a:rPr>
              <a:t>For very large electric fields, also the holes start to contribute to the avalanche.</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9D00">
                    <a:lumMod val="50000"/>
                  </a:srgbClr>
                </a:solidFill>
                <a:effectLst/>
                <a:uLnTx/>
                <a:uFillTx/>
                <a:latin typeface="Arial" charset="0"/>
                <a:ea typeface="+mn-ea"/>
                <a:cs typeface="+mn-cs"/>
              </a:rPr>
              <a:t>α dx = probability for an electron to produce an additional e-h pair along a distance dx</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2060"/>
                </a:solidFill>
                <a:effectLst/>
                <a:uLnTx/>
                <a:uFillTx/>
                <a:latin typeface="Arial" charset="0"/>
                <a:ea typeface="+mn-ea"/>
                <a:cs typeface="+mn-cs"/>
              </a:rPr>
              <a:t>β dx = probability for a hole to produce an additional e-h pair along a distance dx</a:t>
            </a:r>
          </a:p>
        </p:txBody>
      </p:sp>
      <p:pic>
        <p:nvPicPr>
          <p:cNvPr id="12" name="Picture 11">
            <a:extLst>
              <a:ext uri="{FF2B5EF4-FFF2-40B4-BE49-F238E27FC236}">
                <a16:creationId xmlns:a16="http://schemas.microsoft.com/office/drawing/2014/main" id="{D3C85003-A767-5C4C-9024-2CADF4C2C8D2}"/>
              </a:ext>
            </a:extLst>
          </p:cNvPr>
          <p:cNvPicPr>
            <a:picLocks noChangeAspect="1"/>
          </p:cNvPicPr>
          <p:nvPr/>
        </p:nvPicPr>
        <p:blipFill>
          <a:blip r:embed="rId6"/>
          <a:stretch>
            <a:fillRect/>
          </a:stretch>
        </p:blipFill>
        <p:spPr>
          <a:xfrm>
            <a:off x="98011" y="3134787"/>
            <a:ext cx="4492112" cy="3167705"/>
          </a:xfrm>
          <a:prstGeom prst="rect">
            <a:avLst/>
          </a:prstGeom>
        </p:spPr>
      </p:pic>
      <p:pic>
        <p:nvPicPr>
          <p:cNvPr id="31" name="Picture 30">
            <a:extLst>
              <a:ext uri="{FF2B5EF4-FFF2-40B4-BE49-F238E27FC236}">
                <a16:creationId xmlns:a16="http://schemas.microsoft.com/office/drawing/2014/main" id="{287A39CD-4EE1-1D41-8C55-05197526816F}"/>
              </a:ext>
            </a:extLst>
          </p:cNvPr>
          <p:cNvPicPr>
            <a:picLocks noChangeAspect="1"/>
          </p:cNvPicPr>
          <p:nvPr/>
        </p:nvPicPr>
        <p:blipFill rotWithShape="1">
          <a:blip r:embed="rId7"/>
          <a:srcRect l="64951" b="49098"/>
          <a:stretch/>
        </p:blipFill>
        <p:spPr>
          <a:xfrm>
            <a:off x="5515385" y="4228246"/>
            <a:ext cx="1507235" cy="1044212"/>
          </a:xfrm>
          <a:prstGeom prst="rect">
            <a:avLst/>
          </a:prstGeom>
        </p:spPr>
      </p:pic>
      <p:pic>
        <p:nvPicPr>
          <p:cNvPr id="32" name="Picture 31">
            <a:extLst>
              <a:ext uri="{FF2B5EF4-FFF2-40B4-BE49-F238E27FC236}">
                <a16:creationId xmlns:a16="http://schemas.microsoft.com/office/drawing/2014/main" id="{178BEEA4-E1A3-F14C-AE8D-902C12518CFD}"/>
              </a:ext>
            </a:extLst>
          </p:cNvPr>
          <p:cNvPicPr>
            <a:picLocks noChangeAspect="1"/>
          </p:cNvPicPr>
          <p:nvPr/>
        </p:nvPicPr>
        <p:blipFill rotWithShape="1">
          <a:blip r:embed="rId7"/>
          <a:srcRect l="64951" t="50104"/>
          <a:stretch/>
        </p:blipFill>
        <p:spPr>
          <a:xfrm rot="10800000">
            <a:off x="5666632" y="5472341"/>
            <a:ext cx="1457004" cy="989463"/>
          </a:xfrm>
          <a:prstGeom prst="rect">
            <a:avLst/>
          </a:prstGeom>
        </p:spPr>
      </p:pic>
    </p:spTree>
    <p:extLst>
      <p:ext uri="{BB962C8B-B14F-4D97-AF65-F5344CB8AC3E}">
        <p14:creationId xmlns:p14="http://schemas.microsoft.com/office/powerpoint/2010/main" val="3659237481"/>
      </p:ext>
    </p:extLst>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73E0127E-5133-A740-919F-4182A13C250F}"/>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52</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5" name="TextBox 7">
            <a:extLst>
              <a:ext uri="{FF2B5EF4-FFF2-40B4-BE49-F238E27FC236}">
                <a16:creationId xmlns:a16="http://schemas.microsoft.com/office/drawing/2014/main" id="{7A676EC7-0B0A-9648-97E0-B58283B62B3D}"/>
              </a:ext>
            </a:extLst>
          </p:cNvPr>
          <p:cNvSpPr txBox="1">
            <a:spLocks noChangeArrowheads="1"/>
          </p:cNvSpPr>
          <p:nvPr/>
        </p:nvSpPr>
        <p:spPr bwMode="auto">
          <a:xfrm>
            <a:off x="0" y="8016"/>
            <a:ext cx="6538452" cy="4873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2000" b="1">
                <a:solidFill>
                  <a:schemeClr val="tx1"/>
                </a:solidFill>
                <a:latin typeface="Arial" panose="020B0604020202020204" pitchFamily="34" charset="0"/>
                <a:ea typeface="ＭＳ Ｐゴシック" panose="020B0600070205080204" pitchFamily="34" charset="-128"/>
              </a:defRPr>
            </a:lvl1pPr>
            <a:lvl2pPr marL="742950" indent="-285750">
              <a:defRPr sz="2000" b="1">
                <a:solidFill>
                  <a:schemeClr val="tx1"/>
                </a:solidFill>
                <a:latin typeface="Arial" panose="020B0604020202020204" pitchFamily="34" charset="0"/>
                <a:ea typeface="ＭＳ Ｐゴシック" panose="020B0600070205080204" pitchFamily="34" charset="-128"/>
              </a:defRPr>
            </a:lvl2pPr>
            <a:lvl3pPr marL="1143000" indent="-228600">
              <a:defRPr sz="2000" b="1">
                <a:solidFill>
                  <a:schemeClr val="tx1"/>
                </a:solidFill>
                <a:latin typeface="Arial" panose="020B0604020202020204" pitchFamily="34" charset="0"/>
                <a:ea typeface="ＭＳ Ｐゴシック" panose="020B0600070205080204" pitchFamily="34" charset="-128"/>
              </a:defRPr>
            </a:lvl3pPr>
            <a:lvl4pPr marL="1600200" indent="-228600">
              <a:defRPr sz="2000" b="1">
                <a:solidFill>
                  <a:schemeClr val="tx1"/>
                </a:solidFill>
                <a:latin typeface="Arial" panose="020B0604020202020204" pitchFamily="34" charset="0"/>
                <a:ea typeface="ＭＳ Ｐゴシック" panose="020B0600070205080204" pitchFamily="34" charset="-128"/>
              </a:defRPr>
            </a:lvl4pPr>
            <a:lvl5pPr marL="2057400" indent="-228600">
              <a:defRPr sz="2000" b="1">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9pPr>
          </a:lstStyle>
          <a:p>
            <a:pPr marL="0" marR="0" lvl="0" indent="0" algn="ctr" defTabSz="914400" rtl="0" eaLnBrk="0" fontAlgn="base" latinLnBrk="0" hangingPunct="0">
              <a:lnSpc>
                <a:spcPct val="90000"/>
              </a:lnSpc>
              <a:spcBef>
                <a:spcPct val="30000"/>
              </a:spcBef>
              <a:spcAft>
                <a:spcPct val="0"/>
              </a:spcAft>
              <a:buClr>
                <a:srgbClr val="008000"/>
              </a:buClr>
              <a:buSzPct val="70000"/>
              <a:buFontTx/>
              <a:buNone/>
              <a:tabLst/>
              <a:defRPr/>
            </a:pPr>
            <a:r>
              <a:rPr kumimoji="0" lang="en-GB" altLang="en-US" sz="2800" b="1" i="0" u="none" strike="noStrike" kern="1200" cap="none" spc="0" normalizeH="0" baseline="0" noProof="0" dirty="0">
                <a:ln>
                  <a:noFill/>
                </a:ln>
                <a:solidFill>
                  <a:srgbClr val="FF0000"/>
                </a:solidFill>
                <a:effectLst/>
                <a:uLnTx/>
                <a:uFillTx/>
                <a:latin typeface="Arial" panose="020B0604020202020204" pitchFamily="34" charset="0"/>
                <a:ea typeface="ＭＳ Ｐゴシック" panose="020B0600070205080204" pitchFamily="34" charset="-128"/>
                <a:cs typeface="+mn-cs"/>
              </a:rPr>
              <a:t>SPADs Breakdown Condition</a:t>
            </a:r>
          </a:p>
        </p:txBody>
      </p:sp>
      <p:sp>
        <p:nvSpPr>
          <p:cNvPr id="11" name="TextBox 10">
            <a:extLst>
              <a:ext uri="{FF2B5EF4-FFF2-40B4-BE49-F238E27FC236}">
                <a16:creationId xmlns:a16="http://schemas.microsoft.com/office/drawing/2014/main" id="{DE2D9C0A-1F28-F640-8BBC-5970EC4102AA}"/>
              </a:ext>
            </a:extLst>
          </p:cNvPr>
          <p:cNvSpPr txBox="1"/>
          <p:nvPr/>
        </p:nvSpPr>
        <p:spPr>
          <a:xfrm>
            <a:off x="310755" y="612366"/>
            <a:ext cx="4124062" cy="1169551"/>
          </a:xfrm>
          <a:prstGeom prst="rect">
            <a:avLst/>
          </a:prstGeom>
          <a:noFill/>
        </p:spPr>
        <p:txBody>
          <a:bodyPr wrap="squar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2060"/>
                </a:solidFill>
                <a:effectLst/>
                <a:uLnTx/>
                <a:uFillTx/>
                <a:latin typeface="Arial" charset="0"/>
                <a:ea typeface="+mn-ea"/>
                <a:cs typeface="+mn-cs"/>
              </a:rPr>
              <a:t>α dx = probability for an electron to produce an additional e-h pair along a distance dx</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9D00">
                    <a:lumMod val="50000"/>
                  </a:srgbClr>
                </a:solidFill>
                <a:effectLst/>
                <a:uLnTx/>
                <a:uFillTx/>
                <a:latin typeface="Arial" charset="0"/>
                <a:ea typeface="+mn-ea"/>
                <a:cs typeface="+mn-cs"/>
              </a:rPr>
              <a:t>β dx = probability for a hole to produce an additional e-h pair along a distance dx</a:t>
            </a:r>
          </a:p>
        </p:txBody>
      </p:sp>
      <p:cxnSp>
        <p:nvCxnSpPr>
          <p:cNvPr id="17" name="Straight Connector 16">
            <a:extLst>
              <a:ext uri="{FF2B5EF4-FFF2-40B4-BE49-F238E27FC236}">
                <a16:creationId xmlns:a16="http://schemas.microsoft.com/office/drawing/2014/main" id="{B7C9B772-C82D-F147-9564-D67A12C3892E}"/>
              </a:ext>
            </a:extLst>
          </p:cNvPr>
          <p:cNvCxnSpPr/>
          <p:nvPr/>
        </p:nvCxnSpPr>
        <p:spPr bwMode="auto">
          <a:xfrm>
            <a:off x="4828071" y="1177747"/>
            <a:ext cx="0" cy="1925523"/>
          </a:xfrm>
          <a:prstGeom prst="line">
            <a:avLst/>
          </a:prstGeom>
          <a:noFill/>
          <a:ln w="38100" cap="flat" cmpd="sng" algn="ctr">
            <a:solidFill>
              <a:schemeClr val="tx1"/>
            </a:solidFill>
            <a:prstDash val="solid"/>
            <a:round/>
            <a:headEnd type="none" w="med" len="med"/>
            <a:tailEnd type="none"/>
          </a:ln>
          <a:effectLst/>
        </p:spPr>
      </p:cxnSp>
      <p:cxnSp>
        <p:nvCxnSpPr>
          <p:cNvPr id="18" name="Straight Connector 17">
            <a:extLst>
              <a:ext uri="{FF2B5EF4-FFF2-40B4-BE49-F238E27FC236}">
                <a16:creationId xmlns:a16="http://schemas.microsoft.com/office/drawing/2014/main" id="{448127EF-CB3B-B742-8680-F9C6909DB57B}"/>
              </a:ext>
            </a:extLst>
          </p:cNvPr>
          <p:cNvCxnSpPr/>
          <p:nvPr/>
        </p:nvCxnSpPr>
        <p:spPr bwMode="auto">
          <a:xfrm>
            <a:off x="5640871" y="1177747"/>
            <a:ext cx="0" cy="1925523"/>
          </a:xfrm>
          <a:prstGeom prst="line">
            <a:avLst/>
          </a:prstGeom>
          <a:noFill/>
          <a:ln w="38100" cap="flat" cmpd="sng" algn="ctr">
            <a:solidFill>
              <a:schemeClr val="tx1"/>
            </a:solidFill>
            <a:prstDash val="solid"/>
            <a:round/>
            <a:headEnd type="none" w="med" len="med"/>
            <a:tailEnd type="none"/>
          </a:ln>
          <a:effectLst/>
        </p:spPr>
      </p:cxnSp>
      <p:sp>
        <p:nvSpPr>
          <p:cNvPr id="19" name="TextBox 18">
            <a:extLst>
              <a:ext uri="{FF2B5EF4-FFF2-40B4-BE49-F238E27FC236}">
                <a16:creationId xmlns:a16="http://schemas.microsoft.com/office/drawing/2014/main" id="{BAE7ECCB-2FAA-ED44-90B6-1C179CCBF7EB}"/>
              </a:ext>
            </a:extLst>
          </p:cNvPr>
          <p:cNvSpPr txBox="1"/>
          <p:nvPr/>
        </p:nvSpPr>
        <p:spPr>
          <a:xfrm>
            <a:off x="5098318" y="690385"/>
            <a:ext cx="312906" cy="369332"/>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0000"/>
                </a:solidFill>
                <a:effectLst/>
                <a:uLnTx/>
                <a:uFillTx/>
                <a:latin typeface="Arial" charset="0"/>
                <a:ea typeface="+mn-ea"/>
                <a:cs typeface="+mn-cs"/>
              </a:rPr>
              <a:t>d</a:t>
            </a:r>
          </a:p>
        </p:txBody>
      </p:sp>
      <p:cxnSp>
        <p:nvCxnSpPr>
          <p:cNvPr id="20" name="Straight Arrow Connector 19">
            <a:extLst>
              <a:ext uri="{FF2B5EF4-FFF2-40B4-BE49-F238E27FC236}">
                <a16:creationId xmlns:a16="http://schemas.microsoft.com/office/drawing/2014/main" id="{430EBDDD-9227-0145-AC0D-7331C75B8646}"/>
              </a:ext>
            </a:extLst>
          </p:cNvPr>
          <p:cNvCxnSpPr/>
          <p:nvPr/>
        </p:nvCxnSpPr>
        <p:spPr bwMode="auto">
          <a:xfrm>
            <a:off x="4848371" y="1029982"/>
            <a:ext cx="812800" cy="0"/>
          </a:xfrm>
          <a:prstGeom prst="straightConnector1">
            <a:avLst/>
          </a:prstGeom>
          <a:noFill/>
          <a:ln w="19050" cap="flat" cmpd="sng" algn="ctr">
            <a:solidFill>
              <a:schemeClr val="tx1"/>
            </a:solidFill>
            <a:prstDash val="solid"/>
            <a:round/>
            <a:headEnd type="triangle"/>
            <a:tailEnd type="triangle"/>
          </a:ln>
          <a:effectLst/>
        </p:spPr>
      </p:cxnSp>
      <p:sp>
        <p:nvSpPr>
          <p:cNvPr id="21" name="Oval 20">
            <a:extLst>
              <a:ext uri="{FF2B5EF4-FFF2-40B4-BE49-F238E27FC236}">
                <a16:creationId xmlns:a16="http://schemas.microsoft.com/office/drawing/2014/main" id="{1F6CC80C-88D5-EB43-B2C0-BB47434699A7}"/>
              </a:ext>
            </a:extLst>
          </p:cNvPr>
          <p:cNvSpPr/>
          <p:nvPr/>
        </p:nvSpPr>
        <p:spPr>
          <a:xfrm>
            <a:off x="5056115" y="1706152"/>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22" name="TextBox 21">
            <a:extLst>
              <a:ext uri="{FF2B5EF4-FFF2-40B4-BE49-F238E27FC236}">
                <a16:creationId xmlns:a16="http://schemas.microsoft.com/office/drawing/2014/main" id="{E9D53BE7-B1C6-094F-9F97-6A54D8183473}"/>
              </a:ext>
            </a:extLst>
          </p:cNvPr>
          <p:cNvSpPr txBox="1"/>
          <p:nvPr/>
        </p:nvSpPr>
        <p:spPr>
          <a:xfrm>
            <a:off x="4602412" y="3219943"/>
            <a:ext cx="500458" cy="323165"/>
          </a:xfrm>
          <a:prstGeom prst="rect">
            <a:avLst/>
          </a:prstGeom>
          <a:solidFill>
            <a:schemeClr val="bg1"/>
          </a:solid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x=0</a:t>
            </a:r>
          </a:p>
        </p:txBody>
      </p:sp>
      <p:sp>
        <p:nvSpPr>
          <p:cNvPr id="23" name="TextBox 22">
            <a:extLst>
              <a:ext uri="{FF2B5EF4-FFF2-40B4-BE49-F238E27FC236}">
                <a16:creationId xmlns:a16="http://schemas.microsoft.com/office/drawing/2014/main" id="{DA7E2ED6-8AEE-C349-BBA2-BE70FB46A7C4}"/>
              </a:ext>
            </a:extLst>
          </p:cNvPr>
          <p:cNvSpPr txBox="1"/>
          <p:nvPr/>
        </p:nvSpPr>
        <p:spPr>
          <a:xfrm>
            <a:off x="5328495" y="3219943"/>
            <a:ext cx="500458" cy="323165"/>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x=d</a:t>
            </a:r>
          </a:p>
        </p:txBody>
      </p:sp>
      <p:cxnSp>
        <p:nvCxnSpPr>
          <p:cNvPr id="24" name="Straight Arrow Connector 23">
            <a:extLst>
              <a:ext uri="{FF2B5EF4-FFF2-40B4-BE49-F238E27FC236}">
                <a16:creationId xmlns:a16="http://schemas.microsoft.com/office/drawing/2014/main" id="{57D76C29-F1AB-7D48-B357-A1628351C32E}"/>
              </a:ext>
            </a:extLst>
          </p:cNvPr>
          <p:cNvCxnSpPr>
            <a:cxnSpLocks/>
          </p:cNvCxnSpPr>
          <p:nvPr/>
        </p:nvCxnSpPr>
        <p:spPr bwMode="auto">
          <a:xfrm>
            <a:off x="5092115" y="1641400"/>
            <a:ext cx="275075" cy="0"/>
          </a:xfrm>
          <a:prstGeom prst="straightConnector1">
            <a:avLst/>
          </a:prstGeom>
          <a:noFill/>
          <a:ln w="19050" cap="flat" cmpd="sng" algn="ctr">
            <a:solidFill>
              <a:schemeClr val="tx1"/>
            </a:solidFill>
            <a:prstDash val="solid"/>
            <a:round/>
            <a:headEnd type="none" w="med" len="med"/>
            <a:tailEnd type="triangle"/>
          </a:ln>
          <a:effectLst/>
        </p:spPr>
      </p:cxnSp>
      <p:sp>
        <p:nvSpPr>
          <p:cNvPr id="25" name="Oval 24">
            <a:extLst>
              <a:ext uri="{FF2B5EF4-FFF2-40B4-BE49-F238E27FC236}">
                <a16:creationId xmlns:a16="http://schemas.microsoft.com/office/drawing/2014/main" id="{4EDC3BEF-2E8C-E841-AF24-E4EA398DA3B7}"/>
              </a:ext>
            </a:extLst>
          </p:cNvPr>
          <p:cNvSpPr/>
          <p:nvPr/>
        </p:nvSpPr>
        <p:spPr>
          <a:xfrm>
            <a:off x="5205307" y="2411246"/>
            <a:ext cx="72000" cy="72000"/>
          </a:xfrm>
          <a:prstGeom prst="ellipse">
            <a:avLst/>
          </a:prstGeom>
          <a:solidFill>
            <a:schemeClr val="accent1">
              <a:lumMod val="50000"/>
            </a:schemeClr>
          </a:solidFill>
          <a:ln>
            <a:solidFill>
              <a:schemeClr val="accent1">
                <a:lumMod val="50000"/>
              </a:schemeClr>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618FFD">
                  <a:lumMod val="50000"/>
                </a:srgbClr>
              </a:solidFill>
              <a:effectLst/>
              <a:uLnTx/>
              <a:uFillTx/>
              <a:latin typeface="Arial"/>
              <a:ea typeface="+mn-ea"/>
              <a:cs typeface="+mn-cs"/>
            </a:endParaRPr>
          </a:p>
        </p:txBody>
      </p:sp>
      <p:cxnSp>
        <p:nvCxnSpPr>
          <p:cNvPr id="26" name="Straight Arrow Connector 25">
            <a:extLst>
              <a:ext uri="{FF2B5EF4-FFF2-40B4-BE49-F238E27FC236}">
                <a16:creationId xmlns:a16="http://schemas.microsoft.com/office/drawing/2014/main" id="{BE346D48-851A-134D-B7D7-45DE4A197C2F}"/>
              </a:ext>
            </a:extLst>
          </p:cNvPr>
          <p:cNvCxnSpPr>
            <a:cxnSpLocks/>
          </p:cNvCxnSpPr>
          <p:nvPr/>
        </p:nvCxnSpPr>
        <p:spPr bwMode="auto">
          <a:xfrm flipH="1">
            <a:off x="4987423" y="2342566"/>
            <a:ext cx="267348" cy="0"/>
          </a:xfrm>
          <a:prstGeom prst="straightConnector1">
            <a:avLst/>
          </a:prstGeom>
          <a:noFill/>
          <a:ln w="19050" cap="flat" cmpd="sng" algn="ctr">
            <a:solidFill>
              <a:schemeClr val="tx1"/>
            </a:solidFill>
            <a:prstDash val="solid"/>
            <a:round/>
            <a:headEnd type="none" w="med" len="med"/>
            <a:tailEnd type="triangle"/>
          </a:ln>
          <a:effectLst/>
        </p:spPr>
      </p:cxnSp>
      <p:sp>
        <p:nvSpPr>
          <p:cNvPr id="27" name="TextBox 26">
            <a:extLst>
              <a:ext uri="{FF2B5EF4-FFF2-40B4-BE49-F238E27FC236}">
                <a16:creationId xmlns:a16="http://schemas.microsoft.com/office/drawing/2014/main" id="{DDA37130-2425-6142-BDB2-88208343F825}"/>
              </a:ext>
            </a:extLst>
          </p:cNvPr>
          <p:cNvSpPr txBox="1"/>
          <p:nvPr/>
        </p:nvSpPr>
        <p:spPr>
          <a:xfrm>
            <a:off x="4851874" y="1288196"/>
            <a:ext cx="591829" cy="323165"/>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FF0000"/>
                </a:solidFill>
                <a:effectLst/>
                <a:uLnTx/>
                <a:uFillTx/>
                <a:latin typeface="Arial" charset="0"/>
                <a:ea typeface="+mn-ea"/>
                <a:cs typeface="+mn-cs"/>
              </a:rPr>
              <a:t>elec.</a:t>
            </a:r>
          </a:p>
        </p:txBody>
      </p:sp>
      <p:sp>
        <p:nvSpPr>
          <p:cNvPr id="28" name="TextBox 27">
            <a:extLst>
              <a:ext uri="{FF2B5EF4-FFF2-40B4-BE49-F238E27FC236}">
                <a16:creationId xmlns:a16="http://schemas.microsoft.com/office/drawing/2014/main" id="{3D7D12DC-31A9-E34A-B576-6BD4F3D75F44}"/>
              </a:ext>
            </a:extLst>
          </p:cNvPr>
          <p:cNvSpPr txBox="1"/>
          <p:nvPr/>
        </p:nvSpPr>
        <p:spPr>
          <a:xfrm>
            <a:off x="5064746" y="2019401"/>
            <a:ext cx="550151" cy="323165"/>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618FFD">
                    <a:lumMod val="50000"/>
                  </a:srgbClr>
                </a:solidFill>
                <a:effectLst/>
                <a:uLnTx/>
                <a:uFillTx/>
                <a:latin typeface="Arial" charset="0"/>
                <a:ea typeface="+mn-ea"/>
                <a:cs typeface="+mn-cs"/>
              </a:rPr>
              <a:t>hole</a:t>
            </a:r>
          </a:p>
        </p:txBody>
      </p:sp>
      <p:pic>
        <p:nvPicPr>
          <p:cNvPr id="29" name="Picture 28">
            <a:extLst>
              <a:ext uri="{FF2B5EF4-FFF2-40B4-BE49-F238E27FC236}">
                <a16:creationId xmlns:a16="http://schemas.microsoft.com/office/drawing/2014/main" id="{83F3C7C5-094C-6941-92A0-EBD2447C7E3A}"/>
              </a:ext>
            </a:extLst>
          </p:cNvPr>
          <p:cNvPicPr>
            <a:picLocks noChangeAspect="1"/>
          </p:cNvPicPr>
          <p:nvPr/>
        </p:nvPicPr>
        <p:blipFill>
          <a:blip r:embed="rId2"/>
          <a:stretch>
            <a:fillRect/>
          </a:stretch>
        </p:blipFill>
        <p:spPr>
          <a:xfrm>
            <a:off x="107999" y="2198977"/>
            <a:ext cx="3550706" cy="2402876"/>
          </a:xfrm>
          <a:prstGeom prst="rect">
            <a:avLst/>
          </a:prstGeom>
        </p:spPr>
      </p:pic>
      <p:pic>
        <p:nvPicPr>
          <p:cNvPr id="9" name="Picture 8">
            <a:extLst>
              <a:ext uri="{FF2B5EF4-FFF2-40B4-BE49-F238E27FC236}">
                <a16:creationId xmlns:a16="http://schemas.microsoft.com/office/drawing/2014/main" id="{EAC2A22B-42C1-FB46-9213-45860552CDFD}"/>
              </a:ext>
            </a:extLst>
          </p:cNvPr>
          <p:cNvPicPr>
            <a:picLocks noChangeAspect="1"/>
          </p:cNvPicPr>
          <p:nvPr/>
        </p:nvPicPr>
        <p:blipFill>
          <a:blip r:embed="rId3"/>
          <a:stretch>
            <a:fillRect/>
          </a:stretch>
        </p:blipFill>
        <p:spPr>
          <a:xfrm>
            <a:off x="6754786" y="2793743"/>
            <a:ext cx="4708596" cy="4004043"/>
          </a:xfrm>
          <a:prstGeom prst="rect">
            <a:avLst/>
          </a:prstGeom>
        </p:spPr>
      </p:pic>
      <p:pic>
        <p:nvPicPr>
          <p:cNvPr id="32" name="Picture 31">
            <a:extLst>
              <a:ext uri="{FF2B5EF4-FFF2-40B4-BE49-F238E27FC236}">
                <a16:creationId xmlns:a16="http://schemas.microsoft.com/office/drawing/2014/main" id="{B648FDD7-96A1-7241-B9B5-1410C45FB133}"/>
              </a:ext>
            </a:extLst>
          </p:cNvPr>
          <p:cNvPicPr>
            <a:picLocks noChangeAspect="1"/>
          </p:cNvPicPr>
          <p:nvPr/>
        </p:nvPicPr>
        <p:blipFill>
          <a:blip r:embed="rId4"/>
          <a:stretch>
            <a:fillRect/>
          </a:stretch>
        </p:blipFill>
        <p:spPr>
          <a:xfrm>
            <a:off x="359447" y="4519573"/>
            <a:ext cx="3455469" cy="2338427"/>
          </a:xfrm>
          <a:prstGeom prst="rect">
            <a:avLst/>
          </a:prstGeom>
        </p:spPr>
      </p:pic>
      <p:pic>
        <p:nvPicPr>
          <p:cNvPr id="10" name="Picture 9">
            <a:extLst>
              <a:ext uri="{FF2B5EF4-FFF2-40B4-BE49-F238E27FC236}">
                <a16:creationId xmlns:a16="http://schemas.microsoft.com/office/drawing/2014/main" id="{911E082F-818F-C04C-9EBD-2664A453AEE6}"/>
              </a:ext>
            </a:extLst>
          </p:cNvPr>
          <p:cNvPicPr>
            <a:picLocks noChangeAspect="1"/>
          </p:cNvPicPr>
          <p:nvPr/>
        </p:nvPicPr>
        <p:blipFill>
          <a:blip r:embed="rId5"/>
          <a:stretch>
            <a:fillRect/>
          </a:stretch>
        </p:blipFill>
        <p:spPr>
          <a:xfrm>
            <a:off x="6725821" y="408283"/>
            <a:ext cx="4737561" cy="2325246"/>
          </a:xfrm>
          <a:prstGeom prst="rect">
            <a:avLst/>
          </a:prstGeom>
        </p:spPr>
      </p:pic>
      <p:pic>
        <p:nvPicPr>
          <p:cNvPr id="33" name="Picture 32">
            <a:extLst>
              <a:ext uri="{FF2B5EF4-FFF2-40B4-BE49-F238E27FC236}">
                <a16:creationId xmlns:a16="http://schemas.microsoft.com/office/drawing/2014/main" id="{BA1DC93D-D387-474E-82FC-1AD5DDDF487F}"/>
              </a:ext>
            </a:extLst>
          </p:cNvPr>
          <p:cNvPicPr>
            <a:picLocks noChangeAspect="1"/>
          </p:cNvPicPr>
          <p:nvPr/>
        </p:nvPicPr>
        <p:blipFill rotWithShape="1">
          <a:blip r:embed="rId6"/>
          <a:srcRect l="64951" b="49098"/>
          <a:stretch/>
        </p:blipFill>
        <p:spPr>
          <a:xfrm>
            <a:off x="4375022" y="4079747"/>
            <a:ext cx="1507235" cy="1044212"/>
          </a:xfrm>
          <a:prstGeom prst="rect">
            <a:avLst/>
          </a:prstGeom>
        </p:spPr>
      </p:pic>
      <p:pic>
        <p:nvPicPr>
          <p:cNvPr id="34" name="Picture 33">
            <a:extLst>
              <a:ext uri="{FF2B5EF4-FFF2-40B4-BE49-F238E27FC236}">
                <a16:creationId xmlns:a16="http://schemas.microsoft.com/office/drawing/2014/main" id="{99331BDF-DEBD-CE48-A2F5-641BE57BFD7C}"/>
              </a:ext>
            </a:extLst>
          </p:cNvPr>
          <p:cNvPicPr>
            <a:picLocks noChangeAspect="1"/>
          </p:cNvPicPr>
          <p:nvPr/>
        </p:nvPicPr>
        <p:blipFill rotWithShape="1">
          <a:blip r:embed="rId6"/>
          <a:srcRect l="64951" t="50104"/>
          <a:stretch/>
        </p:blipFill>
        <p:spPr>
          <a:xfrm rot="10800000">
            <a:off x="4526269" y="5323842"/>
            <a:ext cx="1457004" cy="989463"/>
          </a:xfrm>
          <a:prstGeom prst="rect">
            <a:avLst/>
          </a:prstGeom>
        </p:spPr>
      </p:pic>
    </p:spTree>
    <p:extLst>
      <p:ext uri="{BB962C8B-B14F-4D97-AF65-F5344CB8AC3E}">
        <p14:creationId xmlns:p14="http://schemas.microsoft.com/office/powerpoint/2010/main" val="1549880137"/>
      </p:ext>
    </p:extLst>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CD9B6459-75F3-684D-B781-3B177863253C}"/>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53</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4" name="TextBox 7">
            <a:extLst>
              <a:ext uri="{FF2B5EF4-FFF2-40B4-BE49-F238E27FC236}">
                <a16:creationId xmlns:a16="http://schemas.microsoft.com/office/drawing/2014/main" id="{5A2B7DAE-F5EB-E444-B9B8-2355ACD370BB}"/>
              </a:ext>
            </a:extLst>
          </p:cNvPr>
          <p:cNvSpPr txBox="1">
            <a:spLocks noChangeArrowheads="1"/>
          </p:cNvSpPr>
          <p:nvPr/>
        </p:nvSpPr>
        <p:spPr bwMode="auto">
          <a:xfrm>
            <a:off x="0" y="8016"/>
            <a:ext cx="5584723" cy="4873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2000" b="1">
                <a:solidFill>
                  <a:schemeClr val="tx1"/>
                </a:solidFill>
                <a:latin typeface="Arial" panose="020B0604020202020204" pitchFamily="34" charset="0"/>
                <a:ea typeface="ＭＳ Ｐゴシック" panose="020B0600070205080204" pitchFamily="34" charset="-128"/>
              </a:defRPr>
            </a:lvl1pPr>
            <a:lvl2pPr marL="742950" indent="-285750">
              <a:defRPr sz="2000" b="1">
                <a:solidFill>
                  <a:schemeClr val="tx1"/>
                </a:solidFill>
                <a:latin typeface="Arial" panose="020B0604020202020204" pitchFamily="34" charset="0"/>
                <a:ea typeface="ＭＳ Ｐゴシック" panose="020B0600070205080204" pitchFamily="34" charset="-128"/>
              </a:defRPr>
            </a:lvl2pPr>
            <a:lvl3pPr marL="1143000" indent="-228600">
              <a:defRPr sz="2000" b="1">
                <a:solidFill>
                  <a:schemeClr val="tx1"/>
                </a:solidFill>
                <a:latin typeface="Arial" panose="020B0604020202020204" pitchFamily="34" charset="0"/>
                <a:ea typeface="ＭＳ Ｐゴシック" panose="020B0600070205080204" pitchFamily="34" charset="-128"/>
              </a:defRPr>
            </a:lvl3pPr>
            <a:lvl4pPr marL="1600200" indent="-228600">
              <a:defRPr sz="2000" b="1">
                <a:solidFill>
                  <a:schemeClr val="tx1"/>
                </a:solidFill>
                <a:latin typeface="Arial" panose="020B0604020202020204" pitchFamily="34" charset="0"/>
                <a:ea typeface="ＭＳ Ｐゴシック" panose="020B0600070205080204" pitchFamily="34" charset="-128"/>
              </a:defRPr>
            </a:lvl4pPr>
            <a:lvl5pPr marL="2057400" indent="-228600">
              <a:defRPr sz="2000" b="1">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9pPr>
          </a:lstStyle>
          <a:p>
            <a:pPr marL="0" marR="0" lvl="0" indent="0" algn="ctr" defTabSz="914400" rtl="0" eaLnBrk="0" fontAlgn="base" latinLnBrk="0" hangingPunct="0">
              <a:lnSpc>
                <a:spcPct val="90000"/>
              </a:lnSpc>
              <a:spcBef>
                <a:spcPct val="30000"/>
              </a:spcBef>
              <a:spcAft>
                <a:spcPct val="0"/>
              </a:spcAft>
              <a:buClr>
                <a:srgbClr val="008000"/>
              </a:buClr>
              <a:buSzPct val="70000"/>
              <a:buFontTx/>
              <a:buNone/>
              <a:tabLst/>
              <a:defRPr/>
            </a:pPr>
            <a:r>
              <a:rPr kumimoji="0" lang="en-GB" altLang="en-US" sz="2800" b="1" i="0" u="none" strike="noStrike" kern="1200" cap="none" spc="0" normalizeH="0" baseline="0" noProof="0" dirty="0">
                <a:ln>
                  <a:noFill/>
                </a:ln>
                <a:solidFill>
                  <a:srgbClr val="FF0000"/>
                </a:solidFill>
                <a:effectLst/>
                <a:uLnTx/>
                <a:uFillTx/>
                <a:latin typeface="Arial" panose="020B0604020202020204" pitchFamily="34" charset="0"/>
                <a:ea typeface="ＭＳ Ｐゴシック" panose="020B0600070205080204" pitchFamily="34" charset="-128"/>
                <a:cs typeface="+mn-cs"/>
              </a:rPr>
              <a:t>Solution for the average Signal</a:t>
            </a:r>
          </a:p>
        </p:txBody>
      </p:sp>
      <p:pic>
        <p:nvPicPr>
          <p:cNvPr id="8" name="Picture 7">
            <a:extLst>
              <a:ext uri="{FF2B5EF4-FFF2-40B4-BE49-F238E27FC236}">
                <a16:creationId xmlns:a16="http://schemas.microsoft.com/office/drawing/2014/main" id="{899908A5-91D2-6346-8974-11CB24E60C7D}"/>
              </a:ext>
            </a:extLst>
          </p:cNvPr>
          <p:cNvPicPr>
            <a:picLocks noChangeAspect="1"/>
          </p:cNvPicPr>
          <p:nvPr/>
        </p:nvPicPr>
        <p:blipFill>
          <a:blip r:embed="rId2"/>
          <a:stretch>
            <a:fillRect/>
          </a:stretch>
        </p:blipFill>
        <p:spPr>
          <a:xfrm>
            <a:off x="812800" y="933450"/>
            <a:ext cx="2050092" cy="2940460"/>
          </a:xfrm>
          <a:prstGeom prst="rect">
            <a:avLst/>
          </a:prstGeom>
        </p:spPr>
      </p:pic>
      <p:sp>
        <p:nvSpPr>
          <p:cNvPr id="9" name="TextBox 8">
            <a:extLst>
              <a:ext uri="{FF2B5EF4-FFF2-40B4-BE49-F238E27FC236}">
                <a16:creationId xmlns:a16="http://schemas.microsoft.com/office/drawing/2014/main" id="{EDF26616-7849-6F4A-8903-A95B070AC1B1}"/>
              </a:ext>
            </a:extLst>
          </p:cNvPr>
          <p:cNvSpPr txBox="1"/>
          <p:nvPr/>
        </p:nvSpPr>
        <p:spPr>
          <a:xfrm>
            <a:off x="3341465" y="1740077"/>
            <a:ext cx="6532965" cy="2031325"/>
          </a:xfrm>
          <a:prstGeom prst="rect">
            <a:avLst/>
          </a:prstGeom>
          <a:noFill/>
        </p:spPr>
        <p:txBody>
          <a:bodyPr wrap="squar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2060"/>
                </a:solidFill>
                <a:effectLst/>
                <a:uLnTx/>
                <a:uFillTx/>
                <a:latin typeface="Arial" charset="0"/>
                <a:ea typeface="+mn-ea"/>
                <a:cs typeface="+mn-cs"/>
              </a:rPr>
              <a:t>A number of n</a:t>
            </a:r>
            <a:r>
              <a:rPr kumimoji="0" lang="en-GB" sz="1400" b="0" i="0" u="none" strike="noStrike" kern="1200" cap="none" spc="0" normalizeH="0" baseline="-25000" noProof="0" dirty="0">
                <a:ln>
                  <a:noFill/>
                </a:ln>
                <a:solidFill>
                  <a:srgbClr val="002060"/>
                </a:solidFill>
                <a:effectLst/>
                <a:uLnTx/>
                <a:uFillTx/>
                <a:latin typeface="Arial" charset="0"/>
                <a:ea typeface="+mn-ea"/>
                <a:cs typeface="+mn-cs"/>
              </a:rPr>
              <a:t>e</a:t>
            </a:r>
            <a:r>
              <a:rPr kumimoji="0" lang="en-GB" sz="1400" b="0" i="0" u="none" strike="noStrike" kern="1200" cap="none" spc="0" normalizeH="0" baseline="30000" noProof="0" dirty="0">
                <a:ln>
                  <a:noFill/>
                </a:ln>
                <a:solidFill>
                  <a:srgbClr val="002060"/>
                </a:solidFill>
                <a:effectLst/>
                <a:uLnTx/>
                <a:uFillTx/>
                <a:latin typeface="Arial" charset="0"/>
                <a:ea typeface="+mn-ea"/>
                <a:cs typeface="+mn-cs"/>
              </a:rPr>
              <a:t>0</a:t>
            </a:r>
            <a:r>
              <a:rPr kumimoji="0" lang="en-GB" sz="1400" b="0" i="0" u="none" strike="noStrike" kern="1200" cap="none" spc="0" normalizeH="0" baseline="0" noProof="0" dirty="0">
                <a:ln>
                  <a:noFill/>
                </a:ln>
                <a:solidFill>
                  <a:srgbClr val="002060"/>
                </a:solidFill>
                <a:effectLst/>
                <a:uLnTx/>
                <a:uFillTx/>
                <a:latin typeface="Arial" charset="0"/>
                <a:ea typeface="+mn-ea"/>
                <a:cs typeface="+mn-cs"/>
              </a:rPr>
              <a:t> electrons and n</a:t>
            </a:r>
            <a:r>
              <a:rPr kumimoji="0" lang="en-GB" sz="1400" b="0" i="0" u="none" strike="noStrike" kern="1200" cap="none" spc="0" normalizeH="0" baseline="-25000" noProof="0" dirty="0">
                <a:ln>
                  <a:noFill/>
                </a:ln>
                <a:solidFill>
                  <a:srgbClr val="002060"/>
                </a:solidFill>
                <a:effectLst/>
                <a:uLnTx/>
                <a:uFillTx/>
                <a:latin typeface="Arial" charset="0"/>
                <a:ea typeface="+mn-ea"/>
                <a:cs typeface="+mn-cs"/>
              </a:rPr>
              <a:t>h</a:t>
            </a:r>
            <a:r>
              <a:rPr kumimoji="0" lang="en-GB" sz="1400" b="0" i="0" u="none" strike="noStrike" kern="1200" cap="none" spc="0" normalizeH="0" baseline="30000" noProof="0" dirty="0">
                <a:ln>
                  <a:noFill/>
                </a:ln>
                <a:solidFill>
                  <a:srgbClr val="002060"/>
                </a:solidFill>
                <a:effectLst/>
                <a:uLnTx/>
                <a:uFillTx/>
                <a:latin typeface="Arial" charset="0"/>
                <a:ea typeface="+mn-ea"/>
                <a:cs typeface="+mn-cs"/>
              </a:rPr>
              <a:t>0</a:t>
            </a:r>
            <a:r>
              <a:rPr kumimoji="0" lang="en-GB" sz="1400" b="0" i="0" u="none" strike="noStrike" kern="1200" cap="none" spc="0" normalizeH="0" baseline="0" noProof="0" dirty="0">
                <a:ln>
                  <a:noFill/>
                </a:ln>
                <a:solidFill>
                  <a:srgbClr val="002060"/>
                </a:solidFill>
                <a:effectLst/>
                <a:uLnTx/>
                <a:uFillTx/>
                <a:latin typeface="Arial" charset="0"/>
                <a:ea typeface="+mn-ea"/>
                <a:cs typeface="+mn-cs"/>
              </a:rPr>
              <a:t> holes are placed at x=x</a:t>
            </a:r>
            <a:r>
              <a:rPr kumimoji="0" lang="en-GB" sz="1400" b="0" i="0" u="none" strike="noStrike" kern="1200" cap="none" spc="0" normalizeH="0" baseline="-25000" noProof="0" dirty="0">
                <a:ln>
                  <a:noFill/>
                </a:ln>
                <a:solidFill>
                  <a:srgbClr val="002060"/>
                </a:solidFill>
                <a:effectLst/>
                <a:uLnTx/>
                <a:uFillTx/>
                <a:latin typeface="Arial" charset="0"/>
                <a:ea typeface="+mn-ea"/>
                <a:cs typeface="+mn-cs"/>
              </a:rPr>
              <a:t>0</a:t>
            </a:r>
            <a:r>
              <a:rPr kumimoji="0" lang="en-GB" sz="1400" b="0" i="0" u="none" strike="noStrike" kern="1200" cap="none" spc="0" normalizeH="0" baseline="0" noProof="0" dirty="0">
                <a:ln>
                  <a:noFill/>
                </a:ln>
                <a:solidFill>
                  <a:srgbClr val="002060"/>
                </a:solidFill>
                <a:effectLst/>
                <a:uLnTx/>
                <a:uFillTx/>
                <a:latin typeface="Arial" charset="0"/>
                <a:ea typeface="+mn-ea"/>
                <a:cs typeface="+mn-cs"/>
              </a:rPr>
              <a:t> at time  t=0.</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9D00">
                    <a:lumMod val="50000"/>
                  </a:srgbClr>
                </a:solidFill>
                <a:effectLst/>
                <a:uLnTx/>
                <a:uFillTx/>
                <a:latin typeface="Arial" charset="0"/>
                <a:ea typeface="+mn-ea"/>
                <a:cs typeface="+mn-cs"/>
              </a:rPr>
              <a:t>What is the average distribution of electrons  n</a:t>
            </a:r>
            <a:r>
              <a:rPr kumimoji="0" lang="en-GB" sz="1400" b="0" i="0" u="none" strike="noStrike" kern="1200" cap="none" spc="0" normalizeH="0" baseline="-25000" noProof="0" dirty="0">
                <a:ln>
                  <a:noFill/>
                </a:ln>
                <a:solidFill>
                  <a:srgbClr val="009D00">
                    <a:lumMod val="50000"/>
                  </a:srgbClr>
                </a:solidFill>
                <a:effectLst/>
                <a:uLnTx/>
                <a:uFillTx/>
                <a:latin typeface="Arial" charset="0"/>
                <a:ea typeface="+mn-ea"/>
                <a:cs typeface="+mn-cs"/>
              </a:rPr>
              <a:t>e</a:t>
            </a:r>
            <a:r>
              <a:rPr kumimoji="0" lang="en-GB" sz="1400" b="0" i="0" u="none" strike="noStrike" kern="1200" cap="none" spc="0" normalizeH="0" baseline="0" noProof="0" dirty="0">
                <a:ln>
                  <a:noFill/>
                </a:ln>
                <a:solidFill>
                  <a:srgbClr val="009D00">
                    <a:lumMod val="50000"/>
                  </a:srgbClr>
                </a:solidFill>
                <a:effectLst/>
                <a:uLnTx/>
                <a:uFillTx/>
                <a:latin typeface="Arial" charset="0"/>
                <a:ea typeface="+mn-ea"/>
                <a:cs typeface="+mn-cs"/>
              </a:rPr>
              <a:t>(</a:t>
            </a:r>
            <a:r>
              <a:rPr kumimoji="0" lang="en-GB" sz="1400" b="0" i="0" u="none" strike="noStrike" kern="1200" cap="none" spc="0" normalizeH="0" baseline="0" noProof="0" dirty="0" err="1">
                <a:ln>
                  <a:noFill/>
                </a:ln>
                <a:solidFill>
                  <a:srgbClr val="009D00">
                    <a:lumMod val="50000"/>
                  </a:srgbClr>
                </a:solidFill>
                <a:effectLst/>
                <a:uLnTx/>
                <a:uFillTx/>
                <a:latin typeface="Arial" charset="0"/>
                <a:ea typeface="+mn-ea"/>
                <a:cs typeface="+mn-cs"/>
              </a:rPr>
              <a:t>x,t</a:t>
            </a:r>
            <a:r>
              <a:rPr kumimoji="0" lang="en-GB" sz="1400" b="0" i="0" u="none" strike="noStrike" kern="1200" cap="none" spc="0" normalizeH="0" baseline="0" noProof="0" dirty="0">
                <a:ln>
                  <a:noFill/>
                </a:ln>
                <a:solidFill>
                  <a:srgbClr val="009D00">
                    <a:lumMod val="50000"/>
                  </a:srgbClr>
                </a:solidFill>
                <a:effectLst/>
                <a:uLnTx/>
                <a:uFillTx/>
                <a:latin typeface="Arial" charset="0"/>
                <a:ea typeface="+mn-ea"/>
                <a:cs typeface="+mn-cs"/>
              </a:rPr>
              <a:t>)  and holes </a:t>
            </a:r>
            <a:r>
              <a:rPr kumimoji="0" lang="en-GB" sz="1400" b="0" i="0" u="none" strike="noStrike" kern="1200" cap="none" spc="0" normalizeH="0" baseline="0" noProof="0" dirty="0" err="1">
                <a:ln>
                  <a:noFill/>
                </a:ln>
                <a:solidFill>
                  <a:srgbClr val="009D00">
                    <a:lumMod val="50000"/>
                  </a:srgbClr>
                </a:solidFill>
                <a:effectLst/>
                <a:uLnTx/>
                <a:uFillTx/>
                <a:latin typeface="Arial" charset="0"/>
                <a:ea typeface="+mn-ea"/>
                <a:cs typeface="+mn-cs"/>
              </a:rPr>
              <a:t>n</a:t>
            </a:r>
            <a:r>
              <a:rPr kumimoji="0" lang="en-GB" sz="1400" b="0" i="0" u="none" strike="noStrike" kern="1200" cap="none" spc="0" normalizeH="0" baseline="-25000" noProof="0" dirty="0" err="1">
                <a:ln>
                  <a:noFill/>
                </a:ln>
                <a:solidFill>
                  <a:srgbClr val="009D00">
                    <a:lumMod val="50000"/>
                  </a:srgbClr>
                </a:solidFill>
                <a:effectLst/>
                <a:uLnTx/>
                <a:uFillTx/>
                <a:latin typeface="Arial" charset="0"/>
                <a:ea typeface="+mn-ea"/>
                <a:cs typeface="+mn-cs"/>
              </a:rPr>
              <a:t>h</a:t>
            </a:r>
            <a:r>
              <a:rPr kumimoji="0" lang="en-GB" sz="1400" b="0" i="0" u="none" strike="noStrike" kern="1200" cap="none" spc="0" normalizeH="0" baseline="0" noProof="0" dirty="0">
                <a:ln>
                  <a:noFill/>
                </a:ln>
                <a:solidFill>
                  <a:srgbClr val="009D00">
                    <a:lumMod val="50000"/>
                  </a:srgbClr>
                </a:solidFill>
                <a:effectLst/>
                <a:uLnTx/>
                <a:uFillTx/>
                <a:latin typeface="Arial" charset="0"/>
                <a:ea typeface="+mn-ea"/>
                <a:cs typeface="+mn-cs"/>
              </a:rPr>
              <a:t>(</a:t>
            </a:r>
            <a:r>
              <a:rPr kumimoji="0" lang="en-GB" sz="1400" b="0" i="0" u="none" strike="noStrike" kern="1200" cap="none" spc="0" normalizeH="0" baseline="0" noProof="0" dirty="0" err="1">
                <a:ln>
                  <a:noFill/>
                </a:ln>
                <a:solidFill>
                  <a:srgbClr val="009D00">
                    <a:lumMod val="50000"/>
                  </a:srgbClr>
                </a:solidFill>
                <a:effectLst/>
                <a:uLnTx/>
                <a:uFillTx/>
                <a:latin typeface="Arial" charset="0"/>
                <a:ea typeface="+mn-ea"/>
                <a:cs typeface="+mn-cs"/>
              </a:rPr>
              <a:t>x,t</a:t>
            </a:r>
            <a:r>
              <a:rPr kumimoji="0" lang="en-GB" sz="1400" b="0" i="0" u="none" strike="noStrike" kern="1200" cap="none" spc="0" normalizeH="0" baseline="0" noProof="0" dirty="0">
                <a:ln>
                  <a:noFill/>
                </a:ln>
                <a:solidFill>
                  <a:srgbClr val="009D00">
                    <a:lumMod val="50000"/>
                  </a:srgbClr>
                </a:solidFill>
                <a:effectLst/>
                <a:uLnTx/>
                <a:uFillTx/>
                <a:latin typeface="Arial" charset="0"/>
                <a:ea typeface="+mn-ea"/>
                <a:cs typeface="+mn-cs"/>
              </a:rPr>
              <a:t>) in the sensor at time t ?</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2060"/>
                </a:solidFill>
                <a:effectLst/>
                <a:uLnTx/>
                <a:uFillTx/>
                <a:latin typeface="Arial" charset="0"/>
                <a:ea typeface="+mn-ea"/>
                <a:cs typeface="+mn-cs"/>
              </a:rPr>
              <a:t>What is the total number of electron N</a:t>
            </a:r>
            <a:r>
              <a:rPr kumimoji="0" lang="en-GB" sz="1400" b="0" i="0" u="none" strike="noStrike" kern="1200" cap="none" spc="0" normalizeH="0" baseline="-25000" noProof="0" dirty="0">
                <a:ln>
                  <a:noFill/>
                </a:ln>
                <a:solidFill>
                  <a:srgbClr val="002060"/>
                </a:solidFill>
                <a:effectLst/>
                <a:uLnTx/>
                <a:uFillTx/>
                <a:latin typeface="Arial" charset="0"/>
                <a:ea typeface="+mn-ea"/>
                <a:cs typeface="+mn-cs"/>
              </a:rPr>
              <a:t>e</a:t>
            </a:r>
            <a:r>
              <a:rPr kumimoji="0" lang="en-GB" sz="1400" b="0" i="0" u="none" strike="noStrike" kern="1200" cap="none" spc="0" normalizeH="0" baseline="0" noProof="0" dirty="0">
                <a:ln>
                  <a:noFill/>
                </a:ln>
                <a:solidFill>
                  <a:srgbClr val="002060"/>
                </a:solidFill>
                <a:effectLst/>
                <a:uLnTx/>
                <a:uFillTx/>
                <a:latin typeface="Arial" charset="0"/>
                <a:ea typeface="+mn-ea"/>
                <a:cs typeface="+mn-cs"/>
              </a:rPr>
              <a:t>(t) and holes N</a:t>
            </a:r>
            <a:r>
              <a:rPr kumimoji="0" lang="en-GB" sz="1400" b="0" i="0" u="none" strike="noStrike" kern="1200" cap="none" spc="0" normalizeH="0" baseline="-25000" noProof="0" dirty="0">
                <a:ln>
                  <a:noFill/>
                </a:ln>
                <a:solidFill>
                  <a:srgbClr val="002060"/>
                </a:solidFill>
                <a:effectLst/>
                <a:uLnTx/>
                <a:uFillTx/>
                <a:latin typeface="Arial" charset="0"/>
                <a:ea typeface="+mn-ea"/>
                <a:cs typeface="+mn-cs"/>
              </a:rPr>
              <a:t>h</a:t>
            </a:r>
            <a:r>
              <a:rPr kumimoji="0" lang="en-GB" sz="1400" b="0" i="0" u="none" strike="noStrike" kern="1200" cap="none" spc="0" normalizeH="0" baseline="0" noProof="0" dirty="0">
                <a:ln>
                  <a:noFill/>
                </a:ln>
                <a:solidFill>
                  <a:srgbClr val="002060"/>
                </a:solidFill>
                <a:effectLst/>
                <a:uLnTx/>
                <a:uFillTx/>
                <a:latin typeface="Arial" charset="0"/>
                <a:ea typeface="+mn-ea"/>
                <a:cs typeface="+mn-cs"/>
              </a:rPr>
              <a:t>(t) in the sensor at time t ?</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9D00">
                    <a:lumMod val="50000"/>
                  </a:srgbClr>
                </a:solidFill>
                <a:effectLst/>
                <a:uLnTx/>
                <a:uFillTx/>
                <a:latin typeface="Arial" charset="0"/>
                <a:ea typeface="+mn-ea"/>
                <a:cs typeface="+mn-cs"/>
              </a:rPr>
              <a:t>Average signal I(t) = E</a:t>
            </a:r>
            <a:r>
              <a:rPr kumimoji="0" lang="en-GB" sz="1400" b="0" i="0" u="none" strike="noStrike" kern="1200" cap="none" spc="0" normalizeH="0" baseline="-25000" noProof="0" dirty="0">
                <a:ln>
                  <a:noFill/>
                </a:ln>
                <a:solidFill>
                  <a:srgbClr val="009D00">
                    <a:lumMod val="50000"/>
                  </a:srgbClr>
                </a:solidFill>
                <a:effectLst/>
                <a:uLnTx/>
                <a:uFillTx/>
                <a:latin typeface="Arial" charset="0"/>
                <a:ea typeface="+mn-ea"/>
                <a:cs typeface="+mn-cs"/>
              </a:rPr>
              <a:t>W</a:t>
            </a:r>
            <a:r>
              <a:rPr kumimoji="0" lang="en-GB" sz="1400" b="0" i="0" u="none" strike="noStrike" kern="1200" cap="none" spc="0" normalizeH="0" baseline="0" noProof="0" dirty="0">
                <a:ln>
                  <a:noFill/>
                </a:ln>
                <a:solidFill>
                  <a:srgbClr val="009D00">
                    <a:lumMod val="50000"/>
                  </a:srgbClr>
                </a:solidFill>
                <a:effectLst/>
                <a:uLnTx/>
                <a:uFillTx/>
                <a:latin typeface="Arial" charset="0"/>
                <a:ea typeface="+mn-ea"/>
                <a:cs typeface="+mn-cs"/>
              </a:rPr>
              <a:t> [ N</a:t>
            </a:r>
            <a:r>
              <a:rPr kumimoji="0" lang="en-GB" sz="1400" b="0" i="0" u="none" strike="noStrike" kern="1200" cap="none" spc="0" normalizeH="0" baseline="-25000" noProof="0" dirty="0">
                <a:ln>
                  <a:noFill/>
                </a:ln>
                <a:solidFill>
                  <a:srgbClr val="009D00">
                    <a:lumMod val="50000"/>
                  </a:srgbClr>
                </a:solidFill>
                <a:effectLst/>
                <a:uLnTx/>
                <a:uFillTx/>
                <a:latin typeface="Arial" charset="0"/>
                <a:ea typeface="+mn-ea"/>
                <a:cs typeface="+mn-cs"/>
              </a:rPr>
              <a:t>e</a:t>
            </a:r>
            <a:r>
              <a:rPr kumimoji="0" lang="en-GB" sz="1400" b="0" i="0" u="none" strike="noStrike" kern="1200" cap="none" spc="0" normalizeH="0" baseline="0" noProof="0" dirty="0">
                <a:ln>
                  <a:noFill/>
                </a:ln>
                <a:solidFill>
                  <a:srgbClr val="009D00">
                    <a:lumMod val="50000"/>
                  </a:srgbClr>
                </a:solidFill>
                <a:effectLst/>
                <a:uLnTx/>
                <a:uFillTx/>
                <a:latin typeface="Arial" charset="0"/>
                <a:ea typeface="+mn-ea"/>
                <a:cs typeface="+mn-cs"/>
              </a:rPr>
              <a:t>(t) </a:t>
            </a:r>
            <a:r>
              <a:rPr kumimoji="0" lang="en-GB" sz="1400" b="0" i="0" u="none" strike="noStrike" kern="1200" cap="none" spc="0" normalizeH="0" baseline="0" noProof="0" dirty="0" err="1">
                <a:ln>
                  <a:noFill/>
                </a:ln>
                <a:solidFill>
                  <a:srgbClr val="009D00">
                    <a:lumMod val="50000"/>
                  </a:srgbClr>
                </a:solidFill>
                <a:effectLst/>
                <a:uLnTx/>
                <a:uFillTx/>
                <a:latin typeface="Arial" charset="0"/>
                <a:ea typeface="+mn-ea"/>
                <a:cs typeface="+mn-cs"/>
              </a:rPr>
              <a:t>v</a:t>
            </a:r>
            <a:r>
              <a:rPr kumimoji="0" lang="en-GB" sz="1400" b="0" i="0" u="none" strike="noStrike" kern="1200" cap="none" spc="0" normalizeH="0" baseline="-25000" noProof="0" dirty="0" err="1">
                <a:ln>
                  <a:noFill/>
                </a:ln>
                <a:solidFill>
                  <a:srgbClr val="009D00">
                    <a:lumMod val="50000"/>
                  </a:srgbClr>
                </a:solidFill>
                <a:effectLst/>
                <a:uLnTx/>
                <a:uFillTx/>
                <a:latin typeface="Arial" charset="0"/>
                <a:ea typeface="+mn-ea"/>
                <a:cs typeface="+mn-cs"/>
              </a:rPr>
              <a:t>e</a:t>
            </a:r>
            <a:r>
              <a:rPr kumimoji="0" lang="en-GB" sz="1400" b="0" i="0" u="none" strike="noStrike" kern="1200" cap="none" spc="0" normalizeH="0" baseline="0" noProof="0" dirty="0">
                <a:ln>
                  <a:noFill/>
                </a:ln>
                <a:solidFill>
                  <a:srgbClr val="009D00">
                    <a:lumMod val="50000"/>
                  </a:srgbClr>
                </a:solidFill>
                <a:effectLst/>
                <a:uLnTx/>
                <a:uFillTx/>
                <a:latin typeface="Arial" charset="0"/>
                <a:ea typeface="+mn-ea"/>
                <a:cs typeface="+mn-cs"/>
              </a:rPr>
              <a:t> + N</a:t>
            </a:r>
            <a:r>
              <a:rPr kumimoji="0" lang="en-GB" sz="1400" b="0" i="0" u="none" strike="noStrike" kern="1200" cap="none" spc="0" normalizeH="0" baseline="-25000" noProof="0" dirty="0">
                <a:ln>
                  <a:noFill/>
                </a:ln>
                <a:solidFill>
                  <a:srgbClr val="009D00">
                    <a:lumMod val="50000"/>
                  </a:srgbClr>
                </a:solidFill>
                <a:effectLst/>
                <a:uLnTx/>
                <a:uFillTx/>
                <a:latin typeface="Arial" charset="0"/>
                <a:ea typeface="+mn-ea"/>
                <a:cs typeface="+mn-cs"/>
              </a:rPr>
              <a:t>h</a:t>
            </a:r>
            <a:r>
              <a:rPr kumimoji="0" lang="en-GB" sz="1400" b="0" i="0" u="none" strike="noStrike" kern="1200" cap="none" spc="0" normalizeH="0" baseline="0" noProof="0" dirty="0">
                <a:ln>
                  <a:noFill/>
                </a:ln>
                <a:solidFill>
                  <a:srgbClr val="009D00">
                    <a:lumMod val="50000"/>
                  </a:srgbClr>
                </a:solidFill>
                <a:effectLst/>
                <a:uLnTx/>
                <a:uFillTx/>
                <a:latin typeface="Arial" charset="0"/>
                <a:ea typeface="+mn-ea"/>
                <a:cs typeface="+mn-cs"/>
              </a:rPr>
              <a:t>(t) </a:t>
            </a:r>
            <a:r>
              <a:rPr kumimoji="0" lang="en-GB" sz="1400" b="0" i="0" u="none" strike="noStrike" kern="1200" cap="none" spc="0" normalizeH="0" baseline="0" noProof="0" dirty="0" err="1">
                <a:ln>
                  <a:noFill/>
                </a:ln>
                <a:solidFill>
                  <a:srgbClr val="009D00">
                    <a:lumMod val="50000"/>
                  </a:srgbClr>
                </a:solidFill>
                <a:effectLst/>
                <a:uLnTx/>
                <a:uFillTx/>
                <a:latin typeface="Arial" charset="0"/>
                <a:ea typeface="+mn-ea"/>
                <a:cs typeface="+mn-cs"/>
              </a:rPr>
              <a:t>v</a:t>
            </a:r>
            <a:r>
              <a:rPr kumimoji="0" lang="en-GB" sz="1400" b="0" i="0" u="none" strike="noStrike" kern="1200" cap="none" spc="0" normalizeH="0" baseline="-25000" noProof="0" dirty="0" err="1">
                <a:ln>
                  <a:noFill/>
                </a:ln>
                <a:solidFill>
                  <a:srgbClr val="009D00">
                    <a:lumMod val="50000"/>
                  </a:srgbClr>
                </a:solidFill>
                <a:effectLst/>
                <a:uLnTx/>
                <a:uFillTx/>
                <a:latin typeface="Arial" charset="0"/>
                <a:ea typeface="+mn-ea"/>
                <a:cs typeface="+mn-cs"/>
              </a:rPr>
              <a:t>h</a:t>
            </a:r>
            <a:r>
              <a:rPr kumimoji="0" lang="en-GB" sz="1400" b="0" i="0" u="none" strike="noStrike" kern="1200" cap="none" spc="0" normalizeH="0" baseline="-25000" noProof="0" dirty="0">
                <a:ln>
                  <a:noFill/>
                </a:ln>
                <a:solidFill>
                  <a:srgbClr val="009D00">
                    <a:lumMod val="50000"/>
                  </a:srgbClr>
                </a:solidFill>
                <a:effectLst/>
                <a:uLnTx/>
                <a:uFillTx/>
                <a:latin typeface="Arial" charset="0"/>
                <a:ea typeface="+mn-ea"/>
                <a:cs typeface="+mn-cs"/>
              </a:rPr>
              <a:t> </a:t>
            </a:r>
            <a:r>
              <a:rPr kumimoji="0" lang="en-GB" sz="1400" b="0" i="0" u="none" strike="noStrike" kern="1200" cap="none" spc="0" normalizeH="0" baseline="0" noProof="0" dirty="0">
                <a:ln>
                  <a:noFill/>
                </a:ln>
                <a:solidFill>
                  <a:srgbClr val="009D00">
                    <a:lumMod val="50000"/>
                  </a:srgbClr>
                </a:solidFill>
                <a:effectLst/>
                <a:uLnTx/>
                <a:uFillTx/>
                <a:latin typeface="Arial" charset="0"/>
                <a:ea typeface="+mn-ea"/>
                <a:cs typeface="+mn-cs"/>
              </a:rPr>
              <a:t>]</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p:txBody>
      </p:sp>
      <p:pic>
        <p:nvPicPr>
          <p:cNvPr id="10" name="Picture 9">
            <a:extLst>
              <a:ext uri="{FF2B5EF4-FFF2-40B4-BE49-F238E27FC236}">
                <a16:creationId xmlns:a16="http://schemas.microsoft.com/office/drawing/2014/main" id="{FD4CE42A-B573-7547-B25A-8DD29BA88FD9}"/>
              </a:ext>
            </a:extLst>
          </p:cNvPr>
          <p:cNvPicPr>
            <a:picLocks noChangeAspect="1"/>
          </p:cNvPicPr>
          <p:nvPr/>
        </p:nvPicPr>
        <p:blipFill rotWithShape="1">
          <a:blip r:embed="rId3"/>
          <a:srcRect t="34452" r="12431" b="30029"/>
          <a:stretch/>
        </p:blipFill>
        <p:spPr>
          <a:xfrm>
            <a:off x="5816965" y="154969"/>
            <a:ext cx="5500257" cy="1094985"/>
          </a:xfrm>
          <a:prstGeom prst="rect">
            <a:avLst/>
          </a:prstGeom>
        </p:spPr>
      </p:pic>
      <p:pic>
        <p:nvPicPr>
          <p:cNvPr id="11" name="Picture 10">
            <a:extLst>
              <a:ext uri="{FF2B5EF4-FFF2-40B4-BE49-F238E27FC236}">
                <a16:creationId xmlns:a16="http://schemas.microsoft.com/office/drawing/2014/main" id="{ACDEE799-A099-CD4D-8E3D-14F47BE1CE4A}"/>
              </a:ext>
            </a:extLst>
          </p:cNvPr>
          <p:cNvPicPr>
            <a:picLocks noChangeAspect="1"/>
          </p:cNvPicPr>
          <p:nvPr/>
        </p:nvPicPr>
        <p:blipFill rotWithShape="1">
          <a:blip r:embed="rId3"/>
          <a:srcRect t="90268" r="59631" b="-795"/>
          <a:stretch/>
        </p:blipFill>
        <p:spPr>
          <a:xfrm>
            <a:off x="5981024" y="1328786"/>
            <a:ext cx="2308159" cy="295435"/>
          </a:xfrm>
          <a:prstGeom prst="rect">
            <a:avLst/>
          </a:prstGeom>
        </p:spPr>
      </p:pic>
      <p:pic>
        <p:nvPicPr>
          <p:cNvPr id="12" name="Picture 11">
            <a:extLst>
              <a:ext uri="{FF2B5EF4-FFF2-40B4-BE49-F238E27FC236}">
                <a16:creationId xmlns:a16="http://schemas.microsoft.com/office/drawing/2014/main" id="{19AF1A5B-C072-DA49-8292-DDC3C87E4B17}"/>
              </a:ext>
            </a:extLst>
          </p:cNvPr>
          <p:cNvPicPr>
            <a:picLocks noChangeAspect="1"/>
          </p:cNvPicPr>
          <p:nvPr/>
        </p:nvPicPr>
        <p:blipFill>
          <a:blip r:embed="rId4"/>
          <a:stretch>
            <a:fillRect/>
          </a:stretch>
        </p:blipFill>
        <p:spPr>
          <a:xfrm>
            <a:off x="0" y="4072525"/>
            <a:ext cx="5549049" cy="530475"/>
          </a:xfrm>
          <a:prstGeom prst="rect">
            <a:avLst/>
          </a:prstGeom>
          <a:ln>
            <a:solidFill>
              <a:srgbClr val="FF0000"/>
            </a:solidFill>
          </a:ln>
        </p:spPr>
      </p:pic>
      <p:pic>
        <p:nvPicPr>
          <p:cNvPr id="13" name="Picture 12">
            <a:extLst>
              <a:ext uri="{FF2B5EF4-FFF2-40B4-BE49-F238E27FC236}">
                <a16:creationId xmlns:a16="http://schemas.microsoft.com/office/drawing/2014/main" id="{3572C0E3-07BE-464F-A046-597CFA5F73B5}"/>
              </a:ext>
            </a:extLst>
          </p:cNvPr>
          <p:cNvPicPr>
            <a:picLocks noChangeAspect="1"/>
          </p:cNvPicPr>
          <p:nvPr/>
        </p:nvPicPr>
        <p:blipFill>
          <a:blip r:embed="rId5"/>
          <a:stretch>
            <a:fillRect/>
          </a:stretch>
        </p:blipFill>
        <p:spPr>
          <a:xfrm>
            <a:off x="70758" y="5725036"/>
            <a:ext cx="5577962" cy="459902"/>
          </a:xfrm>
          <a:prstGeom prst="rect">
            <a:avLst/>
          </a:prstGeom>
        </p:spPr>
      </p:pic>
      <p:pic>
        <p:nvPicPr>
          <p:cNvPr id="14" name="Picture 13">
            <a:extLst>
              <a:ext uri="{FF2B5EF4-FFF2-40B4-BE49-F238E27FC236}">
                <a16:creationId xmlns:a16="http://schemas.microsoft.com/office/drawing/2014/main" id="{8883DDC5-C251-5C49-987E-34BF9E93361E}"/>
              </a:ext>
            </a:extLst>
          </p:cNvPr>
          <p:cNvPicPr>
            <a:picLocks noChangeAspect="1"/>
          </p:cNvPicPr>
          <p:nvPr/>
        </p:nvPicPr>
        <p:blipFill>
          <a:blip r:embed="rId6"/>
          <a:stretch>
            <a:fillRect/>
          </a:stretch>
        </p:blipFill>
        <p:spPr>
          <a:xfrm>
            <a:off x="70758" y="6244721"/>
            <a:ext cx="4394868" cy="513591"/>
          </a:xfrm>
          <a:prstGeom prst="rect">
            <a:avLst/>
          </a:prstGeom>
        </p:spPr>
      </p:pic>
      <p:pic>
        <p:nvPicPr>
          <p:cNvPr id="15" name="Picture 14">
            <a:extLst>
              <a:ext uri="{FF2B5EF4-FFF2-40B4-BE49-F238E27FC236}">
                <a16:creationId xmlns:a16="http://schemas.microsoft.com/office/drawing/2014/main" id="{E9B79BC6-B6D9-E145-873A-DAB64C829C2B}"/>
              </a:ext>
            </a:extLst>
          </p:cNvPr>
          <p:cNvPicPr>
            <a:picLocks noChangeAspect="1"/>
          </p:cNvPicPr>
          <p:nvPr/>
        </p:nvPicPr>
        <p:blipFill>
          <a:blip r:embed="rId7"/>
          <a:stretch>
            <a:fillRect/>
          </a:stretch>
        </p:blipFill>
        <p:spPr>
          <a:xfrm>
            <a:off x="0" y="4801615"/>
            <a:ext cx="4318142" cy="901115"/>
          </a:xfrm>
          <a:prstGeom prst="rect">
            <a:avLst/>
          </a:prstGeom>
        </p:spPr>
      </p:pic>
      <p:pic>
        <p:nvPicPr>
          <p:cNvPr id="16" name="Picture 15">
            <a:extLst>
              <a:ext uri="{FF2B5EF4-FFF2-40B4-BE49-F238E27FC236}">
                <a16:creationId xmlns:a16="http://schemas.microsoft.com/office/drawing/2014/main" id="{E3035528-F1D3-254F-A758-E51A83745D15}"/>
              </a:ext>
            </a:extLst>
          </p:cNvPr>
          <p:cNvPicPr>
            <a:picLocks noChangeAspect="1"/>
          </p:cNvPicPr>
          <p:nvPr/>
        </p:nvPicPr>
        <p:blipFill rotWithShape="1">
          <a:blip r:embed="rId8"/>
          <a:srcRect r="17412" b="34515"/>
          <a:stretch/>
        </p:blipFill>
        <p:spPr>
          <a:xfrm>
            <a:off x="5688286" y="4290608"/>
            <a:ext cx="3427332" cy="2295640"/>
          </a:xfrm>
          <a:prstGeom prst="rect">
            <a:avLst/>
          </a:prstGeom>
        </p:spPr>
      </p:pic>
      <p:pic>
        <p:nvPicPr>
          <p:cNvPr id="18" name="Picture 17">
            <a:extLst>
              <a:ext uri="{FF2B5EF4-FFF2-40B4-BE49-F238E27FC236}">
                <a16:creationId xmlns:a16="http://schemas.microsoft.com/office/drawing/2014/main" id="{4BCE6468-8CB3-AD40-967A-DB83577E275B}"/>
              </a:ext>
            </a:extLst>
          </p:cNvPr>
          <p:cNvPicPr>
            <a:picLocks noChangeAspect="1"/>
          </p:cNvPicPr>
          <p:nvPr/>
        </p:nvPicPr>
        <p:blipFill>
          <a:blip r:embed="rId9"/>
          <a:stretch>
            <a:fillRect/>
          </a:stretch>
        </p:blipFill>
        <p:spPr>
          <a:xfrm>
            <a:off x="8416206" y="4226595"/>
            <a:ext cx="1950202" cy="411029"/>
          </a:xfrm>
          <a:prstGeom prst="rect">
            <a:avLst/>
          </a:prstGeom>
          <a:ln>
            <a:solidFill>
              <a:srgbClr val="FF0000"/>
            </a:solidFill>
          </a:ln>
        </p:spPr>
      </p:pic>
      <p:sp>
        <p:nvSpPr>
          <p:cNvPr id="20" name="Rectangle 19">
            <a:extLst>
              <a:ext uri="{FF2B5EF4-FFF2-40B4-BE49-F238E27FC236}">
                <a16:creationId xmlns:a16="http://schemas.microsoft.com/office/drawing/2014/main" id="{F54D6064-2BA1-0241-BACE-44B92C58144D}"/>
              </a:ext>
            </a:extLst>
          </p:cNvPr>
          <p:cNvSpPr/>
          <p:nvPr/>
        </p:nvSpPr>
        <p:spPr>
          <a:xfrm>
            <a:off x="8351450" y="3889705"/>
            <a:ext cx="3542701" cy="307777"/>
          </a:xfrm>
          <a:prstGeom prst="rect">
            <a:avLst/>
          </a:prstGeom>
        </p:spPr>
        <p:txBody>
          <a:bodyPr wrap="non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err="1">
                <a:ln>
                  <a:noFill/>
                </a:ln>
                <a:solidFill>
                  <a:srgbClr val="002060"/>
                </a:solidFill>
                <a:effectLst/>
                <a:uLnTx/>
                <a:uFillTx/>
                <a:latin typeface="Arial" charset="0"/>
                <a:ea typeface="+mn-ea"/>
                <a:cs typeface="+mn-cs"/>
              </a:rPr>
              <a:t>λ</a:t>
            </a:r>
            <a:r>
              <a:rPr kumimoji="0" lang="en-GB" sz="1400" b="0" i="0" u="none" strike="noStrike" kern="1200" cap="none" spc="0" normalizeH="0" baseline="0" noProof="0" dirty="0">
                <a:ln>
                  <a:noFill/>
                </a:ln>
                <a:solidFill>
                  <a:srgbClr val="002060"/>
                </a:solidFill>
                <a:effectLst/>
                <a:uLnTx/>
                <a:uFillTx/>
                <a:latin typeface="Arial" charset="0"/>
                <a:ea typeface="+mn-ea"/>
                <a:cs typeface="+mn-cs"/>
              </a:rPr>
              <a:t> is must satisfy the ‘Eigenvalue’ equation:</a:t>
            </a:r>
          </a:p>
        </p:txBody>
      </p:sp>
      <p:sp>
        <p:nvSpPr>
          <p:cNvPr id="21" name="Rectangle 20">
            <a:extLst>
              <a:ext uri="{FF2B5EF4-FFF2-40B4-BE49-F238E27FC236}">
                <a16:creationId xmlns:a16="http://schemas.microsoft.com/office/drawing/2014/main" id="{FD200A1D-A42A-134F-8D3A-1CF97A2100F6}"/>
              </a:ext>
            </a:extLst>
          </p:cNvPr>
          <p:cNvSpPr/>
          <p:nvPr/>
        </p:nvSpPr>
        <p:spPr>
          <a:xfrm>
            <a:off x="8331335" y="4666737"/>
            <a:ext cx="3639276" cy="738664"/>
          </a:xfrm>
          <a:prstGeom prst="rect">
            <a:avLst/>
          </a:prstGeom>
        </p:spPr>
        <p:txBody>
          <a:bodyPr wrap="squar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9D00">
                    <a:lumMod val="50000"/>
                  </a:srgbClr>
                </a:solidFill>
                <a:effectLst/>
                <a:uLnTx/>
                <a:uFillTx/>
                <a:latin typeface="Arial" charset="0"/>
                <a:ea typeface="+mn-ea"/>
                <a:cs typeface="+mn-cs"/>
              </a:rPr>
              <a:t>The equation has a finite number &gt;=1 of real solutions and an infinite number of complex valued solutions.</a:t>
            </a:r>
          </a:p>
        </p:txBody>
      </p:sp>
      <p:cxnSp>
        <p:nvCxnSpPr>
          <p:cNvPr id="23" name="Straight Connector 22">
            <a:extLst>
              <a:ext uri="{FF2B5EF4-FFF2-40B4-BE49-F238E27FC236}">
                <a16:creationId xmlns:a16="http://schemas.microsoft.com/office/drawing/2014/main" id="{8A88EBA1-3F9C-2043-9F2D-738115FE34BF}"/>
              </a:ext>
            </a:extLst>
          </p:cNvPr>
          <p:cNvCxnSpPr/>
          <p:nvPr/>
        </p:nvCxnSpPr>
        <p:spPr bwMode="auto">
          <a:xfrm>
            <a:off x="5590824" y="3873910"/>
            <a:ext cx="0" cy="2984090"/>
          </a:xfrm>
          <a:prstGeom prst="line">
            <a:avLst/>
          </a:prstGeom>
          <a:noFill/>
          <a:ln w="19050" cap="flat" cmpd="sng" algn="ctr">
            <a:solidFill>
              <a:schemeClr val="tx1"/>
            </a:solidFill>
            <a:prstDash val="solid"/>
            <a:round/>
            <a:headEnd type="none" w="med" len="med"/>
            <a:tailEnd type="none"/>
          </a:ln>
          <a:effectLst/>
        </p:spPr>
      </p:cxnSp>
      <p:cxnSp>
        <p:nvCxnSpPr>
          <p:cNvPr id="24" name="Straight Connector 23">
            <a:extLst>
              <a:ext uri="{FF2B5EF4-FFF2-40B4-BE49-F238E27FC236}">
                <a16:creationId xmlns:a16="http://schemas.microsoft.com/office/drawing/2014/main" id="{18CB9131-8FF5-6D42-95B1-4BD36899826F}"/>
              </a:ext>
            </a:extLst>
          </p:cNvPr>
          <p:cNvCxnSpPr>
            <a:cxnSpLocks/>
          </p:cNvCxnSpPr>
          <p:nvPr/>
        </p:nvCxnSpPr>
        <p:spPr bwMode="auto">
          <a:xfrm>
            <a:off x="0" y="3873910"/>
            <a:ext cx="12192000" cy="0"/>
          </a:xfrm>
          <a:prstGeom prst="line">
            <a:avLst/>
          </a:prstGeom>
          <a:noFill/>
          <a:ln w="19050" cap="flat" cmpd="sng" algn="ctr">
            <a:solidFill>
              <a:schemeClr val="tx1"/>
            </a:solidFill>
            <a:prstDash val="solid"/>
            <a:round/>
            <a:headEnd type="none" w="med" len="med"/>
            <a:tailEnd type="none"/>
          </a:ln>
          <a:effectLst/>
        </p:spPr>
      </p:cxnSp>
      <p:cxnSp>
        <p:nvCxnSpPr>
          <p:cNvPr id="28" name="Straight Connector 27">
            <a:extLst>
              <a:ext uri="{FF2B5EF4-FFF2-40B4-BE49-F238E27FC236}">
                <a16:creationId xmlns:a16="http://schemas.microsoft.com/office/drawing/2014/main" id="{3A538C76-4F7A-AA4D-8B1E-0B7F8090B0F6}"/>
              </a:ext>
            </a:extLst>
          </p:cNvPr>
          <p:cNvCxnSpPr>
            <a:cxnSpLocks/>
          </p:cNvCxnSpPr>
          <p:nvPr/>
        </p:nvCxnSpPr>
        <p:spPr bwMode="auto">
          <a:xfrm>
            <a:off x="8112798" y="3873910"/>
            <a:ext cx="0" cy="1604868"/>
          </a:xfrm>
          <a:prstGeom prst="line">
            <a:avLst/>
          </a:prstGeom>
          <a:noFill/>
          <a:ln w="19050" cap="flat" cmpd="sng" algn="ctr">
            <a:solidFill>
              <a:schemeClr val="tx1"/>
            </a:solidFill>
            <a:prstDash val="solid"/>
            <a:round/>
            <a:headEnd type="none" w="med" len="med"/>
            <a:tailEnd type="none"/>
          </a:ln>
          <a:effectLst/>
        </p:spPr>
      </p:cxnSp>
      <p:cxnSp>
        <p:nvCxnSpPr>
          <p:cNvPr id="30" name="Straight Connector 29">
            <a:extLst>
              <a:ext uri="{FF2B5EF4-FFF2-40B4-BE49-F238E27FC236}">
                <a16:creationId xmlns:a16="http://schemas.microsoft.com/office/drawing/2014/main" id="{2AAB9D73-FC44-984C-ABA8-07B1B81C292A}"/>
              </a:ext>
            </a:extLst>
          </p:cNvPr>
          <p:cNvCxnSpPr>
            <a:cxnSpLocks/>
          </p:cNvCxnSpPr>
          <p:nvPr/>
        </p:nvCxnSpPr>
        <p:spPr bwMode="auto">
          <a:xfrm flipH="1" flipV="1">
            <a:off x="8098653" y="5469965"/>
            <a:ext cx="1070545" cy="8813"/>
          </a:xfrm>
          <a:prstGeom prst="line">
            <a:avLst/>
          </a:prstGeom>
          <a:noFill/>
          <a:ln w="19050" cap="flat" cmpd="sng" algn="ctr">
            <a:solidFill>
              <a:schemeClr val="tx1"/>
            </a:solidFill>
            <a:prstDash val="solid"/>
            <a:round/>
            <a:headEnd type="none" w="med" len="med"/>
            <a:tailEnd type="none"/>
          </a:ln>
          <a:effectLst/>
        </p:spPr>
      </p:cxnSp>
      <p:cxnSp>
        <p:nvCxnSpPr>
          <p:cNvPr id="34" name="Straight Connector 33">
            <a:extLst>
              <a:ext uri="{FF2B5EF4-FFF2-40B4-BE49-F238E27FC236}">
                <a16:creationId xmlns:a16="http://schemas.microsoft.com/office/drawing/2014/main" id="{2D8C87DC-A00B-0E41-922A-A6B0934E3DCA}"/>
              </a:ext>
            </a:extLst>
          </p:cNvPr>
          <p:cNvCxnSpPr>
            <a:cxnSpLocks/>
          </p:cNvCxnSpPr>
          <p:nvPr/>
        </p:nvCxnSpPr>
        <p:spPr bwMode="auto">
          <a:xfrm flipV="1">
            <a:off x="9173513" y="5478778"/>
            <a:ext cx="0" cy="1405254"/>
          </a:xfrm>
          <a:prstGeom prst="line">
            <a:avLst/>
          </a:prstGeom>
          <a:noFill/>
          <a:ln w="19050" cap="flat" cmpd="sng" algn="ctr">
            <a:solidFill>
              <a:schemeClr val="tx1"/>
            </a:solidFill>
            <a:prstDash val="solid"/>
            <a:round/>
            <a:headEnd type="none" w="med" len="med"/>
            <a:tailEnd type="none"/>
          </a:ln>
          <a:effectLst/>
        </p:spPr>
      </p:cxnSp>
      <p:sp>
        <p:nvSpPr>
          <p:cNvPr id="41" name="Rectangle 40">
            <a:extLst>
              <a:ext uri="{FF2B5EF4-FFF2-40B4-BE49-F238E27FC236}">
                <a16:creationId xmlns:a16="http://schemas.microsoft.com/office/drawing/2014/main" id="{C1D8B7A4-80E3-B54B-8F99-E8726E3D869B}"/>
              </a:ext>
            </a:extLst>
          </p:cNvPr>
          <p:cNvSpPr/>
          <p:nvPr/>
        </p:nvSpPr>
        <p:spPr>
          <a:xfrm>
            <a:off x="9392521" y="5519920"/>
            <a:ext cx="2551231" cy="523220"/>
          </a:xfrm>
          <a:prstGeom prst="rect">
            <a:avLst/>
          </a:prstGeom>
        </p:spPr>
        <p:txBody>
          <a:bodyPr wrap="squar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FF0000"/>
                </a:solidFill>
                <a:effectLst/>
                <a:uLnTx/>
                <a:uFillTx/>
                <a:latin typeface="Arial" charset="0"/>
                <a:ea typeface="+mn-ea"/>
                <a:cs typeface="+mn-cs"/>
                <a:sym typeface="Wingdings" pitchFamily="2" charset="2"/>
              </a:rPr>
              <a:t> </a:t>
            </a:r>
            <a:r>
              <a:rPr kumimoji="0" lang="en-GB" sz="1400" b="0" i="0" u="none" strike="noStrike" kern="1200" cap="none" spc="0" normalizeH="0" baseline="0" noProof="0" dirty="0">
                <a:ln>
                  <a:noFill/>
                </a:ln>
                <a:solidFill>
                  <a:srgbClr val="FF0000"/>
                </a:solidFill>
                <a:effectLst/>
                <a:uLnTx/>
                <a:uFillTx/>
                <a:latin typeface="Arial" charset="0"/>
                <a:ea typeface="+mn-ea"/>
                <a:cs typeface="+mn-cs"/>
              </a:rPr>
              <a:t>For long times, the largest real Eigenvalue </a:t>
            </a:r>
            <a:r>
              <a:rPr kumimoji="0" lang="en-GB" sz="1400" b="0" i="0" u="none" strike="noStrike" kern="1200" cap="none" spc="0" normalizeH="0" baseline="0" noProof="0" dirty="0" err="1">
                <a:ln>
                  <a:noFill/>
                </a:ln>
                <a:solidFill>
                  <a:srgbClr val="FF0000"/>
                </a:solidFill>
                <a:effectLst/>
                <a:uLnTx/>
                <a:uFillTx/>
                <a:latin typeface="Arial" charset="0"/>
                <a:ea typeface="+mn-ea"/>
                <a:cs typeface="+mn-cs"/>
              </a:rPr>
              <a:t>λ</a:t>
            </a:r>
            <a:r>
              <a:rPr kumimoji="0" lang="en-GB" sz="1400" b="0" i="0" u="none" strike="noStrike" kern="1200" cap="none" spc="0" normalizeH="0" baseline="0" noProof="0" dirty="0">
                <a:ln>
                  <a:noFill/>
                </a:ln>
                <a:solidFill>
                  <a:srgbClr val="FF0000"/>
                </a:solidFill>
                <a:effectLst/>
                <a:uLnTx/>
                <a:uFillTx/>
                <a:latin typeface="Arial" charset="0"/>
                <a:ea typeface="+mn-ea"/>
                <a:cs typeface="+mn-cs"/>
              </a:rPr>
              <a:t> dominates.</a:t>
            </a:r>
          </a:p>
        </p:txBody>
      </p:sp>
      <p:pic>
        <p:nvPicPr>
          <p:cNvPr id="22" name="Picture 21">
            <a:extLst>
              <a:ext uri="{FF2B5EF4-FFF2-40B4-BE49-F238E27FC236}">
                <a16:creationId xmlns:a16="http://schemas.microsoft.com/office/drawing/2014/main" id="{93A21BC8-6373-8D4A-A31C-DB565C824AF1}"/>
              </a:ext>
            </a:extLst>
          </p:cNvPr>
          <p:cNvPicPr>
            <a:picLocks noChangeAspect="1"/>
          </p:cNvPicPr>
          <p:nvPr/>
        </p:nvPicPr>
        <p:blipFill>
          <a:blip r:embed="rId10"/>
          <a:stretch>
            <a:fillRect/>
          </a:stretch>
        </p:blipFill>
        <p:spPr>
          <a:xfrm>
            <a:off x="10150973" y="3345094"/>
            <a:ext cx="1677196" cy="419964"/>
          </a:xfrm>
          <a:prstGeom prst="rect">
            <a:avLst/>
          </a:prstGeom>
        </p:spPr>
      </p:pic>
      <p:pic>
        <p:nvPicPr>
          <p:cNvPr id="25" name="Picture 24">
            <a:extLst>
              <a:ext uri="{FF2B5EF4-FFF2-40B4-BE49-F238E27FC236}">
                <a16:creationId xmlns:a16="http://schemas.microsoft.com/office/drawing/2014/main" id="{9C07E6EA-1A94-5847-A34F-8C761BCE3064}"/>
              </a:ext>
            </a:extLst>
          </p:cNvPr>
          <p:cNvPicPr>
            <a:picLocks noChangeAspect="1"/>
          </p:cNvPicPr>
          <p:nvPr/>
        </p:nvPicPr>
        <p:blipFill>
          <a:blip r:embed="rId11"/>
          <a:stretch>
            <a:fillRect/>
          </a:stretch>
        </p:blipFill>
        <p:spPr>
          <a:xfrm>
            <a:off x="10116524" y="3216136"/>
            <a:ext cx="2058058" cy="117417"/>
          </a:xfrm>
          <a:prstGeom prst="rect">
            <a:avLst/>
          </a:prstGeom>
        </p:spPr>
      </p:pic>
    </p:spTree>
    <p:extLst>
      <p:ext uri="{BB962C8B-B14F-4D97-AF65-F5344CB8AC3E}">
        <p14:creationId xmlns:p14="http://schemas.microsoft.com/office/powerpoint/2010/main" val="3467820828"/>
      </p:ext>
    </p:extLst>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42637EBF-B57D-A74A-98A5-146B490461AE}"/>
              </a:ext>
            </a:extLst>
          </p:cNvPr>
          <p:cNvSpPr>
            <a:spLocks noGrp="1"/>
          </p:cNvSpPr>
          <p:nvPr>
            <p:ph type="dt" sz="half" idx="10"/>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fld id="{A52BF309-6B9F-3741-9BDB-9CF9B53810AF}" type="datetime1">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l" defTabSz="914400" rtl="0" eaLnBrk="0" fontAlgn="base" latinLnBrk="0" hangingPunct="0">
                <a:lnSpc>
                  <a:spcPct val="100000"/>
                </a:lnSpc>
                <a:spcBef>
                  <a:spcPct val="0"/>
                </a:spcBef>
                <a:spcAft>
                  <a:spcPct val="0"/>
                </a:spcAft>
                <a:buClrTx/>
                <a:buSzTx/>
                <a:buFontTx/>
                <a:buNone/>
                <a:tabLst/>
                <a:defRPr/>
              </a:pPr>
              <a:t>6/13/25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3" name="Slide Number Placeholder 2">
            <a:extLst>
              <a:ext uri="{FF2B5EF4-FFF2-40B4-BE49-F238E27FC236}">
                <a16:creationId xmlns:a16="http://schemas.microsoft.com/office/drawing/2014/main" id="{CD9B6459-75F3-684D-B781-3B177863253C}"/>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54</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4" name="TextBox 7">
            <a:extLst>
              <a:ext uri="{FF2B5EF4-FFF2-40B4-BE49-F238E27FC236}">
                <a16:creationId xmlns:a16="http://schemas.microsoft.com/office/drawing/2014/main" id="{5A2B7DAE-F5EB-E444-B9B8-2355ACD370BB}"/>
              </a:ext>
            </a:extLst>
          </p:cNvPr>
          <p:cNvSpPr txBox="1">
            <a:spLocks noChangeArrowheads="1"/>
          </p:cNvSpPr>
          <p:nvPr/>
        </p:nvSpPr>
        <p:spPr bwMode="auto">
          <a:xfrm>
            <a:off x="0" y="8016"/>
            <a:ext cx="6469626" cy="4873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2000" b="1">
                <a:solidFill>
                  <a:schemeClr val="tx1"/>
                </a:solidFill>
                <a:latin typeface="Arial" panose="020B0604020202020204" pitchFamily="34" charset="0"/>
                <a:ea typeface="ＭＳ Ｐゴシック" panose="020B0600070205080204" pitchFamily="34" charset="-128"/>
              </a:defRPr>
            </a:lvl1pPr>
            <a:lvl2pPr marL="742950" indent="-285750">
              <a:defRPr sz="2000" b="1">
                <a:solidFill>
                  <a:schemeClr val="tx1"/>
                </a:solidFill>
                <a:latin typeface="Arial" panose="020B0604020202020204" pitchFamily="34" charset="0"/>
                <a:ea typeface="ＭＳ Ｐゴシック" panose="020B0600070205080204" pitchFamily="34" charset="-128"/>
              </a:defRPr>
            </a:lvl2pPr>
            <a:lvl3pPr marL="1143000" indent="-228600">
              <a:defRPr sz="2000" b="1">
                <a:solidFill>
                  <a:schemeClr val="tx1"/>
                </a:solidFill>
                <a:latin typeface="Arial" panose="020B0604020202020204" pitchFamily="34" charset="0"/>
                <a:ea typeface="ＭＳ Ｐゴシック" panose="020B0600070205080204" pitchFamily="34" charset="-128"/>
              </a:defRPr>
            </a:lvl3pPr>
            <a:lvl4pPr marL="1600200" indent="-228600">
              <a:defRPr sz="2000" b="1">
                <a:solidFill>
                  <a:schemeClr val="tx1"/>
                </a:solidFill>
                <a:latin typeface="Arial" panose="020B0604020202020204" pitchFamily="34" charset="0"/>
                <a:ea typeface="ＭＳ Ｐゴシック" panose="020B0600070205080204" pitchFamily="34" charset="-128"/>
              </a:defRPr>
            </a:lvl4pPr>
            <a:lvl5pPr marL="2057400" indent="-228600">
              <a:defRPr sz="2000" b="1">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9pPr>
          </a:lstStyle>
          <a:p>
            <a:pPr marL="0" marR="0" lvl="0" indent="0" algn="ctr" defTabSz="914400" rtl="0" eaLnBrk="0" fontAlgn="base" latinLnBrk="0" hangingPunct="0">
              <a:lnSpc>
                <a:spcPct val="90000"/>
              </a:lnSpc>
              <a:spcBef>
                <a:spcPct val="30000"/>
              </a:spcBef>
              <a:spcAft>
                <a:spcPct val="0"/>
              </a:spcAft>
              <a:buClr>
                <a:srgbClr val="008000"/>
              </a:buClr>
              <a:buSzPct val="70000"/>
              <a:buFontTx/>
              <a:buNone/>
              <a:tabLst/>
              <a:defRPr/>
            </a:pPr>
            <a:r>
              <a:rPr kumimoji="0" lang="en-GB" altLang="en-US" sz="2800" b="1" i="0" u="none" strike="noStrike" kern="1200" cap="none" spc="0" normalizeH="0" baseline="0" noProof="0" dirty="0">
                <a:ln>
                  <a:noFill/>
                </a:ln>
                <a:solidFill>
                  <a:srgbClr val="FF0000"/>
                </a:solidFill>
                <a:effectLst/>
                <a:uLnTx/>
                <a:uFillTx/>
                <a:latin typeface="Arial" panose="020B0604020202020204" pitchFamily="34" charset="0"/>
                <a:ea typeface="ＭＳ Ｐゴシック" panose="020B0600070205080204" pitchFamily="34" charset="-128"/>
                <a:cs typeface="+mn-cs"/>
              </a:rPr>
              <a:t>Solution for the average Signal</a:t>
            </a:r>
          </a:p>
        </p:txBody>
      </p:sp>
      <p:pic>
        <p:nvPicPr>
          <p:cNvPr id="5" name="Picture 4">
            <a:extLst>
              <a:ext uri="{FF2B5EF4-FFF2-40B4-BE49-F238E27FC236}">
                <a16:creationId xmlns:a16="http://schemas.microsoft.com/office/drawing/2014/main" id="{952187BE-AADD-2A4B-8626-64B44F1BA561}"/>
              </a:ext>
            </a:extLst>
          </p:cNvPr>
          <p:cNvPicPr>
            <a:picLocks noChangeAspect="1"/>
          </p:cNvPicPr>
          <p:nvPr/>
        </p:nvPicPr>
        <p:blipFill rotWithShape="1">
          <a:blip r:embed="rId2"/>
          <a:srcRect r="13030"/>
          <a:stretch/>
        </p:blipFill>
        <p:spPr>
          <a:xfrm>
            <a:off x="527664" y="940886"/>
            <a:ext cx="4417961" cy="1543680"/>
          </a:xfrm>
          <a:prstGeom prst="rect">
            <a:avLst/>
          </a:prstGeom>
        </p:spPr>
      </p:pic>
      <p:pic>
        <p:nvPicPr>
          <p:cNvPr id="6" name="Picture 5">
            <a:extLst>
              <a:ext uri="{FF2B5EF4-FFF2-40B4-BE49-F238E27FC236}">
                <a16:creationId xmlns:a16="http://schemas.microsoft.com/office/drawing/2014/main" id="{09F9FA6E-936B-904C-A1CD-CCD671C4BF0C}"/>
              </a:ext>
            </a:extLst>
          </p:cNvPr>
          <p:cNvPicPr>
            <a:picLocks noChangeAspect="1"/>
          </p:cNvPicPr>
          <p:nvPr/>
        </p:nvPicPr>
        <p:blipFill rotWithShape="1">
          <a:blip r:embed="rId3"/>
          <a:srcRect r="12954"/>
          <a:stretch/>
        </p:blipFill>
        <p:spPr>
          <a:xfrm>
            <a:off x="498168" y="2381797"/>
            <a:ext cx="4447457" cy="4240700"/>
          </a:xfrm>
          <a:prstGeom prst="rect">
            <a:avLst/>
          </a:prstGeom>
        </p:spPr>
      </p:pic>
      <p:pic>
        <p:nvPicPr>
          <p:cNvPr id="7" name="Picture 6">
            <a:extLst>
              <a:ext uri="{FF2B5EF4-FFF2-40B4-BE49-F238E27FC236}">
                <a16:creationId xmlns:a16="http://schemas.microsoft.com/office/drawing/2014/main" id="{F275A7D7-A7BE-DD48-BCBC-666CFB67CA5E}"/>
              </a:ext>
            </a:extLst>
          </p:cNvPr>
          <p:cNvPicPr>
            <a:picLocks noChangeAspect="1"/>
          </p:cNvPicPr>
          <p:nvPr/>
        </p:nvPicPr>
        <p:blipFill rotWithShape="1">
          <a:blip r:embed="rId4"/>
          <a:srcRect r="23884"/>
          <a:stretch/>
        </p:blipFill>
        <p:spPr>
          <a:xfrm>
            <a:off x="8012186" y="367559"/>
            <a:ext cx="3760225" cy="1547500"/>
          </a:xfrm>
          <a:prstGeom prst="rect">
            <a:avLst/>
          </a:prstGeom>
        </p:spPr>
      </p:pic>
      <p:pic>
        <p:nvPicPr>
          <p:cNvPr id="8" name="Picture 7">
            <a:extLst>
              <a:ext uri="{FF2B5EF4-FFF2-40B4-BE49-F238E27FC236}">
                <a16:creationId xmlns:a16="http://schemas.microsoft.com/office/drawing/2014/main" id="{899908A5-91D2-6346-8974-11CB24E60C7D}"/>
              </a:ext>
            </a:extLst>
          </p:cNvPr>
          <p:cNvPicPr>
            <a:picLocks noChangeAspect="1"/>
          </p:cNvPicPr>
          <p:nvPr/>
        </p:nvPicPr>
        <p:blipFill>
          <a:blip r:embed="rId5"/>
          <a:stretch>
            <a:fillRect/>
          </a:stretch>
        </p:blipFill>
        <p:spPr>
          <a:xfrm>
            <a:off x="5302645" y="694815"/>
            <a:ext cx="2112915" cy="3030567"/>
          </a:xfrm>
          <a:prstGeom prst="rect">
            <a:avLst/>
          </a:prstGeom>
        </p:spPr>
      </p:pic>
      <p:pic>
        <p:nvPicPr>
          <p:cNvPr id="10" name="Picture 9">
            <a:extLst>
              <a:ext uri="{FF2B5EF4-FFF2-40B4-BE49-F238E27FC236}">
                <a16:creationId xmlns:a16="http://schemas.microsoft.com/office/drawing/2014/main" id="{96CE2CE4-A586-D542-B0B3-E49A5B89D1C5}"/>
              </a:ext>
            </a:extLst>
          </p:cNvPr>
          <p:cNvPicPr>
            <a:picLocks noChangeAspect="1"/>
          </p:cNvPicPr>
          <p:nvPr/>
        </p:nvPicPr>
        <p:blipFill>
          <a:blip r:embed="rId6"/>
          <a:stretch>
            <a:fillRect/>
          </a:stretch>
        </p:blipFill>
        <p:spPr>
          <a:xfrm>
            <a:off x="8322824" y="4535310"/>
            <a:ext cx="3449587" cy="2199736"/>
          </a:xfrm>
          <a:prstGeom prst="rect">
            <a:avLst/>
          </a:prstGeom>
        </p:spPr>
      </p:pic>
      <p:pic>
        <p:nvPicPr>
          <p:cNvPr id="11" name="Picture 10">
            <a:extLst>
              <a:ext uri="{FF2B5EF4-FFF2-40B4-BE49-F238E27FC236}">
                <a16:creationId xmlns:a16="http://schemas.microsoft.com/office/drawing/2014/main" id="{D1AA1CE2-ADD7-2842-BAF8-CB939CB4F65D}"/>
              </a:ext>
            </a:extLst>
          </p:cNvPr>
          <p:cNvPicPr>
            <a:picLocks noChangeAspect="1"/>
          </p:cNvPicPr>
          <p:nvPr/>
        </p:nvPicPr>
        <p:blipFill>
          <a:blip r:embed="rId7"/>
          <a:stretch>
            <a:fillRect/>
          </a:stretch>
        </p:blipFill>
        <p:spPr>
          <a:xfrm>
            <a:off x="8322824" y="2165046"/>
            <a:ext cx="3296266" cy="2230689"/>
          </a:xfrm>
          <a:prstGeom prst="rect">
            <a:avLst/>
          </a:prstGeom>
        </p:spPr>
      </p:pic>
      <p:pic>
        <p:nvPicPr>
          <p:cNvPr id="12" name="Picture 11">
            <a:extLst>
              <a:ext uri="{FF2B5EF4-FFF2-40B4-BE49-F238E27FC236}">
                <a16:creationId xmlns:a16="http://schemas.microsoft.com/office/drawing/2014/main" id="{3B682D51-5219-DF43-9BAF-A9BB9E658C51}"/>
              </a:ext>
            </a:extLst>
          </p:cNvPr>
          <p:cNvPicPr>
            <a:picLocks noChangeAspect="1"/>
          </p:cNvPicPr>
          <p:nvPr/>
        </p:nvPicPr>
        <p:blipFill>
          <a:blip r:embed="rId8"/>
          <a:stretch>
            <a:fillRect/>
          </a:stretch>
        </p:blipFill>
        <p:spPr>
          <a:xfrm>
            <a:off x="4945625" y="4127843"/>
            <a:ext cx="3401181" cy="2398412"/>
          </a:xfrm>
          <a:prstGeom prst="rect">
            <a:avLst/>
          </a:prstGeom>
        </p:spPr>
      </p:pic>
    </p:spTree>
    <p:extLst>
      <p:ext uri="{BB962C8B-B14F-4D97-AF65-F5344CB8AC3E}">
        <p14:creationId xmlns:p14="http://schemas.microsoft.com/office/powerpoint/2010/main" val="4196365970"/>
      </p:ext>
    </p:extLst>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42637EBF-B57D-A74A-98A5-146B490461AE}"/>
              </a:ext>
            </a:extLst>
          </p:cNvPr>
          <p:cNvSpPr>
            <a:spLocks noGrp="1"/>
          </p:cNvSpPr>
          <p:nvPr>
            <p:ph type="dt" sz="half" idx="10"/>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fld id="{A52BF309-6B9F-3741-9BDB-9CF9B53810AF}" type="datetime1">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l" defTabSz="914400" rtl="0" eaLnBrk="0" fontAlgn="base" latinLnBrk="0" hangingPunct="0">
                <a:lnSpc>
                  <a:spcPct val="100000"/>
                </a:lnSpc>
                <a:spcBef>
                  <a:spcPct val="0"/>
                </a:spcBef>
                <a:spcAft>
                  <a:spcPct val="0"/>
                </a:spcAft>
                <a:buClrTx/>
                <a:buSzTx/>
                <a:buFontTx/>
                <a:buNone/>
                <a:tabLst/>
                <a:defRPr/>
              </a:pPr>
              <a:t>6/13/25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3" name="Slide Number Placeholder 2">
            <a:extLst>
              <a:ext uri="{FF2B5EF4-FFF2-40B4-BE49-F238E27FC236}">
                <a16:creationId xmlns:a16="http://schemas.microsoft.com/office/drawing/2014/main" id="{CD9B6459-75F3-684D-B781-3B177863253C}"/>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55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pic>
        <p:nvPicPr>
          <p:cNvPr id="4" name="Picture 3">
            <a:extLst>
              <a:ext uri="{FF2B5EF4-FFF2-40B4-BE49-F238E27FC236}">
                <a16:creationId xmlns:a16="http://schemas.microsoft.com/office/drawing/2014/main" id="{1180BF83-99EB-804E-80B6-5EECBA311749}"/>
              </a:ext>
            </a:extLst>
          </p:cNvPr>
          <p:cNvPicPr>
            <a:picLocks noChangeAspect="1"/>
          </p:cNvPicPr>
          <p:nvPr/>
        </p:nvPicPr>
        <p:blipFill>
          <a:blip r:embed="rId2"/>
          <a:stretch>
            <a:fillRect/>
          </a:stretch>
        </p:blipFill>
        <p:spPr>
          <a:xfrm>
            <a:off x="6567950" y="3094062"/>
            <a:ext cx="5033120" cy="3475702"/>
          </a:xfrm>
          <a:prstGeom prst="rect">
            <a:avLst/>
          </a:prstGeom>
        </p:spPr>
      </p:pic>
      <p:pic>
        <p:nvPicPr>
          <p:cNvPr id="5" name="Picture 4">
            <a:extLst>
              <a:ext uri="{FF2B5EF4-FFF2-40B4-BE49-F238E27FC236}">
                <a16:creationId xmlns:a16="http://schemas.microsoft.com/office/drawing/2014/main" id="{5856E9FD-6E2C-C14E-A6E2-F1FAACFA787A}"/>
              </a:ext>
            </a:extLst>
          </p:cNvPr>
          <p:cNvPicPr>
            <a:picLocks noChangeAspect="1"/>
          </p:cNvPicPr>
          <p:nvPr/>
        </p:nvPicPr>
        <p:blipFill>
          <a:blip r:embed="rId3"/>
          <a:stretch>
            <a:fillRect/>
          </a:stretch>
        </p:blipFill>
        <p:spPr>
          <a:xfrm>
            <a:off x="7734116" y="235973"/>
            <a:ext cx="1971631" cy="2827923"/>
          </a:xfrm>
          <a:prstGeom prst="rect">
            <a:avLst/>
          </a:prstGeom>
        </p:spPr>
      </p:pic>
      <p:pic>
        <p:nvPicPr>
          <p:cNvPr id="6" name="Picture 5">
            <a:extLst>
              <a:ext uri="{FF2B5EF4-FFF2-40B4-BE49-F238E27FC236}">
                <a16:creationId xmlns:a16="http://schemas.microsoft.com/office/drawing/2014/main" id="{4F3D69CD-8134-3344-BC24-7DCE2984A333}"/>
              </a:ext>
            </a:extLst>
          </p:cNvPr>
          <p:cNvPicPr>
            <a:picLocks noChangeAspect="1"/>
          </p:cNvPicPr>
          <p:nvPr/>
        </p:nvPicPr>
        <p:blipFill>
          <a:blip r:embed="rId4"/>
          <a:stretch>
            <a:fillRect/>
          </a:stretch>
        </p:blipFill>
        <p:spPr>
          <a:xfrm>
            <a:off x="437024" y="1277111"/>
            <a:ext cx="5351211" cy="2307922"/>
          </a:xfrm>
          <a:prstGeom prst="rect">
            <a:avLst/>
          </a:prstGeom>
        </p:spPr>
      </p:pic>
      <p:pic>
        <p:nvPicPr>
          <p:cNvPr id="7" name="Picture 6">
            <a:extLst>
              <a:ext uri="{FF2B5EF4-FFF2-40B4-BE49-F238E27FC236}">
                <a16:creationId xmlns:a16="http://schemas.microsoft.com/office/drawing/2014/main" id="{4DBEF4D6-FDD2-E84A-B893-99EEBCBFED2B}"/>
              </a:ext>
            </a:extLst>
          </p:cNvPr>
          <p:cNvPicPr>
            <a:picLocks noChangeAspect="1"/>
          </p:cNvPicPr>
          <p:nvPr/>
        </p:nvPicPr>
        <p:blipFill>
          <a:blip r:embed="rId5"/>
          <a:stretch>
            <a:fillRect/>
          </a:stretch>
        </p:blipFill>
        <p:spPr>
          <a:xfrm>
            <a:off x="555011" y="3959617"/>
            <a:ext cx="4481666" cy="1343923"/>
          </a:xfrm>
          <a:prstGeom prst="rect">
            <a:avLst/>
          </a:prstGeom>
        </p:spPr>
      </p:pic>
      <p:sp>
        <p:nvSpPr>
          <p:cNvPr id="8" name="TextBox 7">
            <a:extLst>
              <a:ext uri="{FF2B5EF4-FFF2-40B4-BE49-F238E27FC236}">
                <a16:creationId xmlns:a16="http://schemas.microsoft.com/office/drawing/2014/main" id="{1DB1BA08-0817-414D-ABD9-A7B53385CAA0}"/>
              </a:ext>
            </a:extLst>
          </p:cNvPr>
          <p:cNvSpPr txBox="1">
            <a:spLocks noChangeArrowheads="1"/>
          </p:cNvSpPr>
          <p:nvPr/>
        </p:nvSpPr>
        <p:spPr bwMode="auto">
          <a:xfrm>
            <a:off x="0" y="8016"/>
            <a:ext cx="6469626" cy="4873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2000" b="1">
                <a:solidFill>
                  <a:schemeClr val="tx1"/>
                </a:solidFill>
                <a:latin typeface="Arial" panose="020B0604020202020204" pitchFamily="34" charset="0"/>
                <a:ea typeface="ＭＳ Ｐゴシック" panose="020B0600070205080204" pitchFamily="34" charset="-128"/>
              </a:defRPr>
            </a:lvl1pPr>
            <a:lvl2pPr marL="742950" indent="-285750">
              <a:defRPr sz="2000" b="1">
                <a:solidFill>
                  <a:schemeClr val="tx1"/>
                </a:solidFill>
                <a:latin typeface="Arial" panose="020B0604020202020204" pitchFamily="34" charset="0"/>
                <a:ea typeface="ＭＳ Ｐゴシック" panose="020B0600070205080204" pitchFamily="34" charset="-128"/>
              </a:defRPr>
            </a:lvl2pPr>
            <a:lvl3pPr marL="1143000" indent="-228600">
              <a:defRPr sz="2000" b="1">
                <a:solidFill>
                  <a:schemeClr val="tx1"/>
                </a:solidFill>
                <a:latin typeface="Arial" panose="020B0604020202020204" pitchFamily="34" charset="0"/>
                <a:ea typeface="ＭＳ Ｐゴシック" panose="020B0600070205080204" pitchFamily="34" charset="-128"/>
              </a:defRPr>
            </a:lvl3pPr>
            <a:lvl4pPr marL="1600200" indent="-228600">
              <a:defRPr sz="2000" b="1">
                <a:solidFill>
                  <a:schemeClr val="tx1"/>
                </a:solidFill>
                <a:latin typeface="Arial" panose="020B0604020202020204" pitchFamily="34" charset="0"/>
                <a:ea typeface="ＭＳ Ｐゴシック" panose="020B0600070205080204" pitchFamily="34" charset="-128"/>
              </a:defRPr>
            </a:lvl4pPr>
            <a:lvl5pPr marL="2057400" indent="-228600">
              <a:defRPr sz="2000" b="1">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9pPr>
          </a:lstStyle>
          <a:p>
            <a:pPr marL="0" marR="0" lvl="0" indent="0" algn="ctr" defTabSz="914400" rtl="0" eaLnBrk="0" fontAlgn="base" latinLnBrk="0" hangingPunct="0">
              <a:lnSpc>
                <a:spcPct val="90000"/>
              </a:lnSpc>
              <a:spcBef>
                <a:spcPct val="30000"/>
              </a:spcBef>
              <a:spcAft>
                <a:spcPct val="0"/>
              </a:spcAft>
              <a:buClr>
                <a:srgbClr val="008000"/>
              </a:buClr>
              <a:buSzPct val="70000"/>
              <a:buFontTx/>
              <a:buNone/>
              <a:tabLst/>
              <a:defRPr/>
            </a:pPr>
            <a:r>
              <a:rPr kumimoji="0" lang="en-GB" altLang="en-US" sz="2800" b="1" i="0" u="none" strike="noStrike" kern="1200" cap="none" spc="0" normalizeH="0" baseline="0" noProof="0" dirty="0">
                <a:ln>
                  <a:noFill/>
                </a:ln>
                <a:solidFill>
                  <a:srgbClr val="FF0000"/>
                </a:solidFill>
                <a:effectLst/>
                <a:uLnTx/>
                <a:uFillTx/>
                <a:latin typeface="Arial" panose="020B0604020202020204" pitchFamily="34" charset="0"/>
                <a:ea typeface="ＭＳ Ｐゴシック" panose="020B0600070205080204" pitchFamily="34" charset="-128"/>
                <a:cs typeface="+mn-cs"/>
              </a:rPr>
              <a:t>Solution for the average Signal</a:t>
            </a:r>
          </a:p>
        </p:txBody>
      </p:sp>
      <p:grpSp>
        <p:nvGrpSpPr>
          <p:cNvPr id="11" name="Group 10">
            <a:extLst>
              <a:ext uri="{FF2B5EF4-FFF2-40B4-BE49-F238E27FC236}">
                <a16:creationId xmlns:a16="http://schemas.microsoft.com/office/drawing/2014/main" id="{C06F5ED6-C1A0-1C48-BD0D-7665EB7D8A2E}"/>
              </a:ext>
            </a:extLst>
          </p:cNvPr>
          <p:cNvGrpSpPr/>
          <p:nvPr/>
        </p:nvGrpSpPr>
        <p:grpSpPr>
          <a:xfrm>
            <a:off x="555011" y="628817"/>
            <a:ext cx="1637584" cy="482289"/>
            <a:chOff x="555011" y="628817"/>
            <a:chExt cx="1637584" cy="482289"/>
          </a:xfrm>
        </p:grpSpPr>
        <p:pic>
          <p:nvPicPr>
            <p:cNvPr id="9" name="Picture 8">
              <a:extLst>
                <a:ext uri="{FF2B5EF4-FFF2-40B4-BE49-F238E27FC236}">
                  <a16:creationId xmlns:a16="http://schemas.microsoft.com/office/drawing/2014/main" id="{54A8544F-CF81-1742-8059-AA4EB33800F3}"/>
                </a:ext>
              </a:extLst>
            </p:cNvPr>
            <p:cNvPicPr>
              <a:picLocks noChangeAspect="1"/>
            </p:cNvPicPr>
            <p:nvPr/>
          </p:nvPicPr>
          <p:blipFill>
            <a:blip r:embed="rId6"/>
            <a:stretch>
              <a:fillRect/>
            </a:stretch>
          </p:blipFill>
          <p:spPr>
            <a:xfrm>
              <a:off x="555011" y="628817"/>
              <a:ext cx="1521706" cy="482289"/>
            </a:xfrm>
            <a:prstGeom prst="rect">
              <a:avLst/>
            </a:prstGeom>
          </p:spPr>
        </p:pic>
        <p:pic>
          <p:nvPicPr>
            <p:cNvPr id="10" name="Picture 9">
              <a:extLst>
                <a:ext uri="{FF2B5EF4-FFF2-40B4-BE49-F238E27FC236}">
                  <a16:creationId xmlns:a16="http://schemas.microsoft.com/office/drawing/2014/main" id="{AD4CE856-60C1-FA47-A574-9D7DCE08B9E3}"/>
                </a:ext>
              </a:extLst>
            </p:cNvPr>
            <p:cNvPicPr>
              <a:picLocks noChangeAspect="1"/>
            </p:cNvPicPr>
            <p:nvPr/>
          </p:nvPicPr>
          <p:blipFill rotWithShape="1">
            <a:blip r:embed="rId7"/>
            <a:srcRect l="19969"/>
            <a:stretch/>
          </p:blipFill>
          <p:spPr>
            <a:xfrm>
              <a:off x="1922927" y="721512"/>
              <a:ext cx="269668" cy="315445"/>
            </a:xfrm>
            <a:prstGeom prst="rect">
              <a:avLst/>
            </a:prstGeom>
          </p:spPr>
        </p:pic>
      </p:grpSp>
    </p:spTree>
    <p:extLst>
      <p:ext uri="{BB962C8B-B14F-4D97-AF65-F5344CB8AC3E}">
        <p14:creationId xmlns:p14="http://schemas.microsoft.com/office/powerpoint/2010/main" val="336529508"/>
      </p:ext>
    </p:extLst>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CCAC7A6E-0B3A-C348-8767-6CF4746887B4}"/>
              </a:ext>
            </a:extLst>
          </p:cNvPr>
          <p:cNvSpPr>
            <a:spLocks noGrp="1"/>
          </p:cNvSpPr>
          <p:nvPr>
            <p:ph type="dt" sz="half" idx="10"/>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fld id="{A52BF309-6B9F-3741-9BDB-9CF9B53810AF}" type="datetime1">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l" defTabSz="914400" rtl="0" eaLnBrk="0" fontAlgn="base" latinLnBrk="0" hangingPunct="0">
                <a:lnSpc>
                  <a:spcPct val="100000"/>
                </a:lnSpc>
                <a:spcBef>
                  <a:spcPct val="0"/>
                </a:spcBef>
                <a:spcAft>
                  <a:spcPct val="0"/>
                </a:spcAft>
                <a:buClrTx/>
                <a:buSzTx/>
                <a:buFontTx/>
                <a:buNone/>
                <a:tabLst/>
                <a:defRPr/>
              </a:pPr>
              <a:t>6/13/25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3" name="Slide Number Placeholder 2">
            <a:extLst>
              <a:ext uri="{FF2B5EF4-FFF2-40B4-BE49-F238E27FC236}">
                <a16:creationId xmlns:a16="http://schemas.microsoft.com/office/drawing/2014/main" id="{D603EA17-815C-AF4E-B8C9-60877B823715}"/>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56</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4" name="TextBox 3">
            <a:extLst>
              <a:ext uri="{FF2B5EF4-FFF2-40B4-BE49-F238E27FC236}">
                <a16:creationId xmlns:a16="http://schemas.microsoft.com/office/drawing/2014/main" id="{C40801BF-5841-C64C-B158-3B1ECAE62225}"/>
              </a:ext>
            </a:extLst>
          </p:cNvPr>
          <p:cNvSpPr txBox="1">
            <a:spLocks noChangeArrowheads="1"/>
          </p:cNvSpPr>
          <p:nvPr/>
        </p:nvSpPr>
        <p:spPr bwMode="auto">
          <a:xfrm>
            <a:off x="0" y="8016"/>
            <a:ext cx="12174582" cy="4873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2000" b="1">
                <a:solidFill>
                  <a:schemeClr val="tx1"/>
                </a:solidFill>
                <a:latin typeface="Arial" panose="020B0604020202020204" pitchFamily="34" charset="0"/>
                <a:ea typeface="ＭＳ Ｐゴシック" panose="020B0600070205080204" pitchFamily="34" charset="-128"/>
              </a:defRPr>
            </a:lvl1pPr>
            <a:lvl2pPr marL="742950" indent="-285750">
              <a:defRPr sz="2000" b="1">
                <a:solidFill>
                  <a:schemeClr val="tx1"/>
                </a:solidFill>
                <a:latin typeface="Arial" panose="020B0604020202020204" pitchFamily="34" charset="0"/>
                <a:ea typeface="ＭＳ Ｐゴシック" panose="020B0600070205080204" pitchFamily="34" charset="-128"/>
              </a:defRPr>
            </a:lvl2pPr>
            <a:lvl3pPr marL="1143000" indent="-228600">
              <a:defRPr sz="2000" b="1">
                <a:solidFill>
                  <a:schemeClr val="tx1"/>
                </a:solidFill>
                <a:latin typeface="Arial" panose="020B0604020202020204" pitchFamily="34" charset="0"/>
                <a:ea typeface="ＭＳ Ｐゴシック" panose="020B0600070205080204" pitchFamily="34" charset="-128"/>
              </a:defRPr>
            </a:lvl3pPr>
            <a:lvl4pPr marL="1600200" indent="-228600">
              <a:defRPr sz="2000" b="1">
                <a:solidFill>
                  <a:schemeClr val="tx1"/>
                </a:solidFill>
                <a:latin typeface="Arial" panose="020B0604020202020204" pitchFamily="34" charset="0"/>
                <a:ea typeface="ＭＳ Ｐゴシック" panose="020B0600070205080204" pitchFamily="34" charset="-128"/>
              </a:defRPr>
            </a:lvl4pPr>
            <a:lvl5pPr marL="2057400" indent="-228600">
              <a:defRPr sz="2000" b="1">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9pPr>
          </a:lstStyle>
          <a:p>
            <a:pPr marL="0" marR="0" lvl="0" indent="0" algn="ctr" defTabSz="914400" rtl="0" eaLnBrk="0" fontAlgn="base" latinLnBrk="0" hangingPunct="0">
              <a:lnSpc>
                <a:spcPct val="90000"/>
              </a:lnSpc>
              <a:spcBef>
                <a:spcPct val="30000"/>
              </a:spcBef>
              <a:spcAft>
                <a:spcPct val="0"/>
              </a:spcAft>
              <a:buClr>
                <a:srgbClr val="008000"/>
              </a:buClr>
              <a:buSzPct val="70000"/>
              <a:buFontTx/>
              <a:buNone/>
              <a:tabLst/>
              <a:defRPr/>
            </a:pPr>
            <a:r>
              <a:rPr kumimoji="0" lang="en-GB" altLang="en-US" sz="2800" b="1" i="0" u="none" strike="noStrike" kern="1200" cap="none" spc="0" normalizeH="0" baseline="0" noProof="0" dirty="0">
                <a:ln>
                  <a:noFill/>
                </a:ln>
                <a:solidFill>
                  <a:srgbClr val="FF0000"/>
                </a:solidFill>
                <a:effectLst/>
                <a:uLnTx/>
                <a:uFillTx/>
                <a:latin typeface="Arial" panose="020B0604020202020204" pitchFamily="34" charset="0"/>
                <a:ea typeface="ＭＳ Ｐゴシック" panose="020B0600070205080204" pitchFamily="34" charset="-128"/>
                <a:cs typeface="+mn-cs"/>
              </a:rPr>
              <a:t>Quenching</a:t>
            </a:r>
          </a:p>
        </p:txBody>
      </p:sp>
      <p:sp>
        <p:nvSpPr>
          <p:cNvPr id="5" name="TextBox 4">
            <a:extLst>
              <a:ext uri="{FF2B5EF4-FFF2-40B4-BE49-F238E27FC236}">
                <a16:creationId xmlns:a16="http://schemas.microsoft.com/office/drawing/2014/main" id="{138E2AB0-77E5-EB44-8845-67D5B5428C7D}"/>
              </a:ext>
            </a:extLst>
          </p:cNvPr>
          <p:cNvSpPr txBox="1"/>
          <p:nvPr/>
        </p:nvSpPr>
        <p:spPr>
          <a:xfrm>
            <a:off x="3392320" y="764252"/>
            <a:ext cx="7557683" cy="3231654"/>
          </a:xfrm>
          <a:prstGeom prst="rect">
            <a:avLst/>
          </a:prstGeom>
          <a:noFill/>
        </p:spPr>
        <p:txBody>
          <a:bodyPr wrap="squar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600" b="0" i="0" u="none" strike="noStrike" kern="1200" cap="none" spc="0" normalizeH="0" baseline="0" noProof="0" dirty="0">
                <a:ln>
                  <a:noFill/>
                </a:ln>
                <a:solidFill>
                  <a:srgbClr val="002060"/>
                </a:solidFill>
                <a:effectLst/>
                <a:uLnTx/>
                <a:uFillTx/>
                <a:latin typeface="Arial" charset="0"/>
                <a:ea typeface="+mn-ea"/>
                <a:cs typeface="+mn-cs"/>
              </a:rPr>
              <a:t>The average signal will increase until the number of charges that are deposited on the capacitor lowers the voltage across the diode below the breakdown voltage. </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6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600" b="0" i="0" u="none" strike="noStrike" kern="1200" cap="none" spc="0" normalizeH="0" baseline="0" noProof="0" dirty="0">
                <a:ln>
                  <a:noFill/>
                </a:ln>
                <a:solidFill>
                  <a:srgbClr val="009D00">
                    <a:lumMod val="50000"/>
                  </a:srgbClr>
                </a:solidFill>
                <a:effectLst/>
                <a:uLnTx/>
                <a:uFillTx/>
                <a:latin typeface="Arial" charset="0"/>
                <a:ea typeface="+mn-ea"/>
                <a:cs typeface="+mn-cs"/>
              </a:rPr>
              <a:t>The ‘quench’ resistor will determine the rate of recharging of the SPAD.</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6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600" b="0" i="0" u="none" strike="noStrike" kern="1200" cap="none" spc="0" normalizeH="0" baseline="0" noProof="0" dirty="0">
                <a:ln>
                  <a:noFill/>
                </a:ln>
                <a:solidFill>
                  <a:srgbClr val="002060"/>
                </a:solidFill>
                <a:effectLst/>
                <a:uLnTx/>
                <a:uFillTx/>
                <a:latin typeface="Arial" charset="0"/>
                <a:ea typeface="+mn-ea"/>
                <a:cs typeface="+mn-cs"/>
              </a:rPr>
              <a:t>The voltage drop represents the SPAD signal.</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6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600" b="0" i="0" u="none" strike="noStrike" kern="1200" cap="none" spc="0" normalizeH="0" baseline="0" noProof="0" dirty="0">
                <a:ln>
                  <a:noFill/>
                </a:ln>
                <a:solidFill>
                  <a:srgbClr val="009D00">
                    <a:lumMod val="50000"/>
                  </a:srgbClr>
                </a:solidFill>
                <a:effectLst/>
                <a:uLnTx/>
                <a:uFillTx/>
                <a:latin typeface="Arial" charset="0"/>
                <a:ea typeface="+mn-ea"/>
                <a:cs typeface="+mn-cs"/>
              </a:rPr>
              <a:t>This is the same principle as the Geiger counter, where the divergence of the avalanche is due to electrons and photons (produced in the avalanche and producing more ionization electrons).</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6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p:txBody>
      </p:sp>
      <p:sp>
        <p:nvSpPr>
          <p:cNvPr id="15" name="Rectangle 14">
            <a:extLst>
              <a:ext uri="{FF2B5EF4-FFF2-40B4-BE49-F238E27FC236}">
                <a16:creationId xmlns:a16="http://schemas.microsoft.com/office/drawing/2014/main" id="{59C7870C-56F3-6047-9BA6-4B50220A00D2}"/>
              </a:ext>
            </a:extLst>
          </p:cNvPr>
          <p:cNvSpPr/>
          <p:nvPr/>
        </p:nvSpPr>
        <p:spPr>
          <a:xfrm>
            <a:off x="1708487" y="2603241"/>
            <a:ext cx="104503" cy="595656"/>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cxnSp>
        <p:nvCxnSpPr>
          <p:cNvPr id="24" name="Straight Connector 23">
            <a:extLst>
              <a:ext uri="{FF2B5EF4-FFF2-40B4-BE49-F238E27FC236}">
                <a16:creationId xmlns:a16="http://schemas.microsoft.com/office/drawing/2014/main" id="{5DDCE97A-4C82-8D42-B1C2-43E4A7496512}"/>
              </a:ext>
            </a:extLst>
          </p:cNvPr>
          <p:cNvCxnSpPr>
            <a:cxnSpLocks/>
          </p:cNvCxnSpPr>
          <p:nvPr/>
        </p:nvCxnSpPr>
        <p:spPr>
          <a:xfrm rot="10800000" flipV="1">
            <a:off x="1769450" y="2274831"/>
            <a:ext cx="0" cy="346591"/>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28" name="Straight Connector 27">
            <a:extLst>
              <a:ext uri="{FF2B5EF4-FFF2-40B4-BE49-F238E27FC236}">
                <a16:creationId xmlns:a16="http://schemas.microsoft.com/office/drawing/2014/main" id="{A1E07330-D3CC-BC47-A982-7634BF800751}"/>
              </a:ext>
            </a:extLst>
          </p:cNvPr>
          <p:cNvCxnSpPr/>
          <p:nvPr/>
        </p:nvCxnSpPr>
        <p:spPr>
          <a:xfrm>
            <a:off x="1760740" y="3220387"/>
            <a:ext cx="0" cy="498445"/>
          </a:xfrm>
          <a:prstGeom prst="line">
            <a:avLst/>
          </a:prstGeom>
          <a:ln w="2540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29" name="Straight Connector 28">
            <a:extLst>
              <a:ext uri="{FF2B5EF4-FFF2-40B4-BE49-F238E27FC236}">
                <a16:creationId xmlns:a16="http://schemas.microsoft.com/office/drawing/2014/main" id="{2CC4C52A-5DC1-8A46-B4A5-F421A405AA0A}"/>
              </a:ext>
            </a:extLst>
          </p:cNvPr>
          <p:cNvCxnSpPr>
            <a:cxnSpLocks/>
          </p:cNvCxnSpPr>
          <p:nvPr/>
        </p:nvCxnSpPr>
        <p:spPr>
          <a:xfrm flipH="1">
            <a:off x="1528147" y="3725074"/>
            <a:ext cx="465185" cy="0"/>
          </a:xfrm>
          <a:prstGeom prst="line">
            <a:avLst/>
          </a:prstGeom>
          <a:ln w="5080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30" name="Straight Connector 29">
            <a:extLst>
              <a:ext uri="{FF2B5EF4-FFF2-40B4-BE49-F238E27FC236}">
                <a16:creationId xmlns:a16="http://schemas.microsoft.com/office/drawing/2014/main" id="{479D5E61-26DD-C94F-AF34-9121BFEBEA72}"/>
              </a:ext>
            </a:extLst>
          </p:cNvPr>
          <p:cNvCxnSpPr>
            <a:cxnSpLocks/>
          </p:cNvCxnSpPr>
          <p:nvPr/>
        </p:nvCxnSpPr>
        <p:spPr>
          <a:xfrm flipH="1">
            <a:off x="1528147" y="3875506"/>
            <a:ext cx="465185" cy="0"/>
          </a:xfrm>
          <a:prstGeom prst="line">
            <a:avLst/>
          </a:prstGeom>
          <a:ln w="5080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31" name="Straight Connector 30">
            <a:extLst>
              <a:ext uri="{FF2B5EF4-FFF2-40B4-BE49-F238E27FC236}">
                <a16:creationId xmlns:a16="http://schemas.microsoft.com/office/drawing/2014/main" id="{E189419F-2E4C-824F-A795-71A0DE20DCF3}"/>
              </a:ext>
            </a:extLst>
          </p:cNvPr>
          <p:cNvCxnSpPr>
            <a:cxnSpLocks/>
          </p:cNvCxnSpPr>
          <p:nvPr/>
        </p:nvCxnSpPr>
        <p:spPr>
          <a:xfrm>
            <a:off x="1760738" y="3895480"/>
            <a:ext cx="1" cy="480674"/>
          </a:xfrm>
          <a:prstGeom prst="line">
            <a:avLst/>
          </a:prstGeom>
          <a:ln w="2540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32" name="Straight Connector 31">
            <a:extLst>
              <a:ext uri="{FF2B5EF4-FFF2-40B4-BE49-F238E27FC236}">
                <a16:creationId xmlns:a16="http://schemas.microsoft.com/office/drawing/2014/main" id="{7A2DB4B4-1675-5C4C-A9C4-C73D3F2E9B53}"/>
              </a:ext>
            </a:extLst>
          </p:cNvPr>
          <p:cNvCxnSpPr>
            <a:cxnSpLocks/>
          </p:cNvCxnSpPr>
          <p:nvPr/>
        </p:nvCxnSpPr>
        <p:spPr>
          <a:xfrm>
            <a:off x="1608342" y="4376154"/>
            <a:ext cx="313508" cy="0"/>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33" name="Straight Connector 32">
            <a:extLst>
              <a:ext uri="{FF2B5EF4-FFF2-40B4-BE49-F238E27FC236}">
                <a16:creationId xmlns:a16="http://schemas.microsoft.com/office/drawing/2014/main" id="{E77C14A0-F437-2541-9324-9143EA50ECFC}"/>
              </a:ext>
            </a:extLst>
          </p:cNvPr>
          <p:cNvCxnSpPr>
            <a:cxnSpLocks/>
          </p:cNvCxnSpPr>
          <p:nvPr/>
        </p:nvCxnSpPr>
        <p:spPr>
          <a:xfrm>
            <a:off x="1684542" y="4450177"/>
            <a:ext cx="161108" cy="0"/>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sp>
        <p:nvSpPr>
          <p:cNvPr id="34" name="TextBox 33">
            <a:extLst>
              <a:ext uri="{FF2B5EF4-FFF2-40B4-BE49-F238E27FC236}">
                <a16:creationId xmlns:a16="http://schemas.microsoft.com/office/drawing/2014/main" id="{C195EDB4-FF01-1549-8961-C313816BD7F3}"/>
              </a:ext>
            </a:extLst>
          </p:cNvPr>
          <p:cNvSpPr txBox="1"/>
          <p:nvPr/>
        </p:nvSpPr>
        <p:spPr>
          <a:xfrm>
            <a:off x="2050236" y="3626574"/>
            <a:ext cx="351378" cy="369332"/>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0000"/>
                </a:solidFill>
                <a:effectLst/>
                <a:uLnTx/>
                <a:uFillTx/>
                <a:latin typeface="Arial" charset="0"/>
                <a:ea typeface="+mn-ea"/>
                <a:cs typeface="+mn-cs"/>
              </a:rPr>
              <a:t>C</a:t>
            </a:r>
          </a:p>
        </p:txBody>
      </p:sp>
      <p:sp>
        <p:nvSpPr>
          <p:cNvPr id="35" name="TextBox 34">
            <a:extLst>
              <a:ext uri="{FF2B5EF4-FFF2-40B4-BE49-F238E27FC236}">
                <a16:creationId xmlns:a16="http://schemas.microsoft.com/office/drawing/2014/main" id="{8824FAD4-7539-9C4A-9588-AF936C363892}"/>
              </a:ext>
            </a:extLst>
          </p:cNvPr>
          <p:cNvSpPr txBox="1"/>
          <p:nvPr/>
        </p:nvSpPr>
        <p:spPr>
          <a:xfrm>
            <a:off x="1294555" y="2689449"/>
            <a:ext cx="351378" cy="369332"/>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0000"/>
                </a:solidFill>
                <a:effectLst/>
                <a:uLnTx/>
                <a:uFillTx/>
                <a:latin typeface="Arial" charset="0"/>
                <a:ea typeface="+mn-ea"/>
                <a:cs typeface="+mn-cs"/>
              </a:rPr>
              <a:t>R</a:t>
            </a:r>
            <a:endParaRPr kumimoji="0" lang="en-GB" sz="1800" b="0" i="0" u="none" strike="noStrike" kern="1200" cap="none" spc="0" normalizeH="0" baseline="-25000" noProof="0" dirty="0">
              <a:ln>
                <a:noFill/>
              </a:ln>
              <a:solidFill>
                <a:srgbClr val="000000"/>
              </a:solidFill>
              <a:effectLst/>
              <a:uLnTx/>
              <a:uFillTx/>
              <a:latin typeface="Arial" charset="0"/>
              <a:ea typeface="+mn-ea"/>
              <a:cs typeface="+mn-cs"/>
            </a:endParaRPr>
          </a:p>
        </p:txBody>
      </p:sp>
      <p:sp>
        <p:nvSpPr>
          <p:cNvPr id="39" name="TextBox 38">
            <a:extLst>
              <a:ext uri="{FF2B5EF4-FFF2-40B4-BE49-F238E27FC236}">
                <a16:creationId xmlns:a16="http://schemas.microsoft.com/office/drawing/2014/main" id="{718FA3FF-BF9E-7944-A899-77668514833B}"/>
              </a:ext>
            </a:extLst>
          </p:cNvPr>
          <p:cNvSpPr txBox="1"/>
          <p:nvPr/>
        </p:nvSpPr>
        <p:spPr>
          <a:xfrm>
            <a:off x="2129804" y="3329942"/>
            <a:ext cx="1037463" cy="369332"/>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0000"/>
                </a:solidFill>
                <a:effectLst/>
                <a:uLnTx/>
                <a:uFillTx/>
                <a:latin typeface="Arial" charset="0"/>
                <a:ea typeface="+mn-ea"/>
                <a:cs typeface="+mn-cs"/>
              </a:rPr>
              <a:t>ΔV=Q/C</a:t>
            </a:r>
          </a:p>
        </p:txBody>
      </p:sp>
      <p:sp>
        <p:nvSpPr>
          <p:cNvPr id="40" name="TextBox 39">
            <a:extLst>
              <a:ext uri="{FF2B5EF4-FFF2-40B4-BE49-F238E27FC236}">
                <a16:creationId xmlns:a16="http://schemas.microsoft.com/office/drawing/2014/main" id="{A9A06C30-2020-554B-8135-BFD795CA5B02}"/>
              </a:ext>
            </a:extLst>
          </p:cNvPr>
          <p:cNvSpPr txBox="1"/>
          <p:nvPr/>
        </p:nvSpPr>
        <p:spPr>
          <a:xfrm>
            <a:off x="595753" y="3592035"/>
            <a:ext cx="795924" cy="369332"/>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0000"/>
                </a:solidFill>
                <a:effectLst/>
                <a:uLnTx/>
                <a:uFillTx/>
                <a:latin typeface="Arial" charset="0"/>
                <a:ea typeface="+mn-ea"/>
                <a:cs typeface="+mn-cs"/>
              </a:rPr>
              <a:t>SPAD</a:t>
            </a:r>
          </a:p>
        </p:txBody>
      </p:sp>
      <p:sp>
        <p:nvSpPr>
          <p:cNvPr id="41" name="Rectangle 40">
            <a:extLst>
              <a:ext uri="{FF2B5EF4-FFF2-40B4-BE49-F238E27FC236}">
                <a16:creationId xmlns:a16="http://schemas.microsoft.com/office/drawing/2014/main" id="{3894919B-8887-6D4E-A875-FADA504ADD7B}"/>
              </a:ext>
            </a:extLst>
          </p:cNvPr>
          <p:cNvSpPr/>
          <p:nvPr/>
        </p:nvSpPr>
        <p:spPr>
          <a:xfrm>
            <a:off x="1422184" y="2025849"/>
            <a:ext cx="338554" cy="369332"/>
          </a:xfrm>
          <a:prstGeom prst="rect">
            <a:avLst/>
          </a:prstGeom>
        </p:spPr>
        <p:txBody>
          <a:bodyPr wrap="non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0000"/>
                </a:solidFill>
                <a:effectLst/>
                <a:uLnTx/>
                <a:uFillTx/>
                <a:latin typeface="Arial" charset="0"/>
                <a:ea typeface="+mn-ea"/>
                <a:cs typeface="+mn-cs"/>
              </a:rPr>
              <a:t>V</a:t>
            </a:r>
          </a:p>
        </p:txBody>
      </p:sp>
      <p:pic>
        <p:nvPicPr>
          <p:cNvPr id="19" name="Picture 7" descr="geiger_tube">
            <a:extLst>
              <a:ext uri="{FF2B5EF4-FFF2-40B4-BE49-F238E27FC236}">
                <a16:creationId xmlns:a16="http://schemas.microsoft.com/office/drawing/2014/main" id="{9467BA9D-BF24-254B-AF17-1D2A7BB160CA}"/>
              </a:ext>
            </a:extLst>
          </p:cNvPr>
          <p:cNvPicPr>
            <a:picLocks noChangeAspect="1" noChangeArrowheads="1"/>
          </p:cNvPicPr>
          <p:nvPr/>
        </p:nvPicPr>
        <p:blipFill>
          <a:blip r:embed="rId2" cstate="print"/>
          <a:srcRect/>
          <a:stretch>
            <a:fillRect/>
          </a:stretch>
        </p:blipFill>
        <p:spPr bwMode="auto">
          <a:xfrm>
            <a:off x="4394379" y="4378876"/>
            <a:ext cx="3429000" cy="1985963"/>
          </a:xfrm>
          <a:prstGeom prst="rect">
            <a:avLst/>
          </a:prstGeom>
          <a:noFill/>
          <a:ln w="9525">
            <a:noFill/>
            <a:miter lim="800000"/>
            <a:headEnd/>
            <a:tailEnd/>
          </a:ln>
        </p:spPr>
      </p:pic>
      <p:sp>
        <p:nvSpPr>
          <p:cNvPr id="20" name="Text Box 8">
            <a:extLst>
              <a:ext uri="{FF2B5EF4-FFF2-40B4-BE49-F238E27FC236}">
                <a16:creationId xmlns:a16="http://schemas.microsoft.com/office/drawing/2014/main" id="{E1A93067-AA54-9C41-9B17-8DF8C3611202}"/>
              </a:ext>
            </a:extLst>
          </p:cNvPr>
          <p:cNvSpPr txBox="1">
            <a:spLocks noChangeArrowheads="1"/>
          </p:cNvSpPr>
          <p:nvPr/>
        </p:nvSpPr>
        <p:spPr bwMode="auto">
          <a:xfrm>
            <a:off x="4308626" y="4034006"/>
            <a:ext cx="2741135" cy="339196"/>
          </a:xfrm>
          <a:prstGeom prst="rect">
            <a:avLst/>
          </a:prstGeom>
          <a:noFill/>
          <a:ln w="9525">
            <a:noFill/>
            <a:miter lim="800000"/>
            <a:headEnd/>
            <a:tailEnd/>
          </a:ln>
        </p:spPr>
        <p:txBody>
          <a:bodyPr wrap="none" lIns="92075" tIns="46038" rIns="92075" bIns="46038">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sz="1600" b="0" i="0" u="none" strike="noStrike" kern="1200" cap="none" spc="0" normalizeH="0" baseline="0" noProof="0" dirty="0">
                <a:ln>
                  <a:noFill/>
                </a:ln>
                <a:solidFill>
                  <a:srgbClr val="000000"/>
                </a:solidFill>
                <a:effectLst/>
                <a:uLnTx/>
                <a:uFillTx/>
                <a:latin typeface="Arial" charset="0"/>
                <a:ea typeface="+mn-ea"/>
                <a:cs typeface="+mn-cs"/>
              </a:rPr>
              <a:t>Rutherford and Geiger 1908</a:t>
            </a:r>
          </a:p>
        </p:txBody>
      </p:sp>
      <p:pic>
        <p:nvPicPr>
          <p:cNvPr id="21" name="Picture 10" descr="http://www.lisefizik.com/lise3/resim2/electroscope2.gif">
            <a:extLst>
              <a:ext uri="{FF2B5EF4-FFF2-40B4-BE49-F238E27FC236}">
                <a16:creationId xmlns:a16="http://schemas.microsoft.com/office/drawing/2014/main" id="{794B859E-A2EC-D147-ABCF-2D23858232E3}"/>
              </a:ext>
            </a:extLst>
          </p:cNvPr>
          <p:cNvPicPr>
            <a:picLocks noChangeAspect="1" noChangeArrowheads="1"/>
          </p:cNvPicPr>
          <p:nvPr/>
        </p:nvPicPr>
        <p:blipFill>
          <a:blip r:embed="rId3" cstate="print"/>
          <a:srcRect/>
          <a:stretch>
            <a:fillRect/>
          </a:stretch>
        </p:blipFill>
        <p:spPr bwMode="auto">
          <a:xfrm>
            <a:off x="8693492" y="3626574"/>
            <a:ext cx="2105653" cy="2905125"/>
          </a:xfrm>
          <a:prstGeom prst="rect">
            <a:avLst/>
          </a:prstGeom>
          <a:noFill/>
          <a:ln w="9525">
            <a:noFill/>
            <a:miter lim="800000"/>
            <a:headEnd/>
            <a:tailEnd/>
          </a:ln>
        </p:spPr>
      </p:pic>
    </p:spTree>
    <p:extLst>
      <p:ext uri="{BB962C8B-B14F-4D97-AF65-F5344CB8AC3E}">
        <p14:creationId xmlns:p14="http://schemas.microsoft.com/office/powerpoint/2010/main" val="2102871454"/>
      </p:ext>
    </p:extLst>
  </p:cSld>
  <p:clrMapOvr>
    <a:masterClrMapping/>
  </p:clrMapOvr>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1483A6DC-90C6-4C45-9464-38C5D24EFFB1}"/>
              </a:ext>
            </a:extLst>
          </p:cNvPr>
          <p:cNvSpPr>
            <a:spLocks noGrp="1"/>
          </p:cNvSpPr>
          <p:nvPr>
            <p:ph type="dt" sz="half" idx="10"/>
          </p:nvPr>
        </p:nvSpPr>
        <p:spPr/>
        <p:txBody>
          <a:bodyPr/>
          <a:lstStyle/>
          <a:p>
            <a:pPr>
              <a:defRPr/>
            </a:pPr>
            <a:fld id="{A52BF309-6B9F-3741-9BDB-9CF9B53810AF}" type="datetime1">
              <a:rPr lang="en-US" smtClean="0"/>
              <a:t>6/13/25</a:t>
            </a:fld>
            <a:endParaRPr lang="en-US" dirty="0"/>
          </a:p>
        </p:txBody>
      </p:sp>
      <p:sp>
        <p:nvSpPr>
          <p:cNvPr id="3" name="Slide Number Placeholder 2">
            <a:extLst>
              <a:ext uri="{FF2B5EF4-FFF2-40B4-BE49-F238E27FC236}">
                <a16:creationId xmlns:a16="http://schemas.microsoft.com/office/drawing/2014/main" id="{DF77DCF6-BEEA-C840-ABA8-B29811BAE8B0}"/>
              </a:ext>
            </a:extLst>
          </p:cNvPr>
          <p:cNvSpPr>
            <a:spLocks noGrp="1"/>
          </p:cNvSpPr>
          <p:nvPr>
            <p:ph type="sldNum" sz="quarter" idx="11"/>
          </p:nvPr>
        </p:nvSpPr>
        <p:spPr/>
        <p:txBody>
          <a:bodyPr/>
          <a:lstStyle/>
          <a:p>
            <a:pPr>
              <a:defRPr/>
            </a:pPr>
            <a:fld id="{7139EE62-D25E-4D29-9274-D0BC29529B49}" type="slidenum">
              <a:rPr lang="en-US" smtClean="0"/>
              <a:pPr>
                <a:defRPr/>
              </a:pPr>
              <a:t>57</a:t>
            </a:fld>
            <a:endParaRPr lang="en-US" dirty="0"/>
          </a:p>
        </p:txBody>
      </p:sp>
      <p:pic>
        <p:nvPicPr>
          <p:cNvPr id="4" name="Picture 3">
            <a:extLst>
              <a:ext uri="{FF2B5EF4-FFF2-40B4-BE49-F238E27FC236}">
                <a16:creationId xmlns:a16="http://schemas.microsoft.com/office/drawing/2014/main" id="{629A17B5-284B-6B49-BD60-E003E44C1092}"/>
              </a:ext>
            </a:extLst>
          </p:cNvPr>
          <p:cNvPicPr>
            <a:picLocks noChangeAspect="1"/>
          </p:cNvPicPr>
          <p:nvPr/>
        </p:nvPicPr>
        <p:blipFill>
          <a:blip r:embed="rId2"/>
          <a:stretch>
            <a:fillRect/>
          </a:stretch>
        </p:blipFill>
        <p:spPr>
          <a:xfrm>
            <a:off x="602923" y="1978324"/>
            <a:ext cx="10860459" cy="4074115"/>
          </a:xfrm>
          <a:prstGeom prst="rect">
            <a:avLst/>
          </a:prstGeom>
        </p:spPr>
      </p:pic>
      <p:sp>
        <p:nvSpPr>
          <p:cNvPr id="5" name="TextBox 4">
            <a:extLst>
              <a:ext uri="{FF2B5EF4-FFF2-40B4-BE49-F238E27FC236}">
                <a16:creationId xmlns:a16="http://schemas.microsoft.com/office/drawing/2014/main" id="{04D4CBA1-D78F-1C43-B455-3FBB1C9B4E11}"/>
              </a:ext>
            </a:extLst>
          </p:cNvPr>
          <p:cNvSpPr txBox="1">
            <a:spLocks noChangeArrowheads="1"/>
          </p:cNvSpPr>
          <p:nvPr/>
        </p:nvSpPr>
        <p:spPr bwMode="auto">
          <a:xfrm>
            <a:off x="0" y="12063"/>
            <a:ext cx="12174582" cy="4873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2000" b="1">
                <a:solidFill>
                  <a:schemeClr val="tx1"/>
                </a:solidFill>
                <a:latin typeface="Arial" panose="020B0604020202020204" pitchFamily="34" charset="0"/>
                <a:ea typeface="ＭＳ Ｐゴシック" panose="020B0600070205080204" pitchFamily="34" charset="-128"/>
              </a:defRPr>
            </a:lvl1pPr>
            <a:lvl2pPr marL="742950" indent="-285750">
              <a:defRPr sz="2000" b="1">
                <a:solidFill>
                  <a:schemeClr val="tx1"/>
                </a:solidFill>
                <a:latin typeface="Arial" panose="020B0604020202020204" pitchFamily="34" charset="0"/>
                <a:ea typeface="ＭＳ Ｐゴシック" panose="020B0600070205080204" pitchFamily="34" charset="-128"/>
              </a:defRPr>
            </a:lvl2pPr>
            <a:lvl3pPr marL="1143000" indent="-228600">
              <a:defRPr sz="2000" b="1">
                <a:solidFill>
                  <a:schemeClr val="tx1"/>
                </a:solidFill>
                <a:latin typeface="Arial" panose="020B0604020202020204" pitchFamily="34" charset="0"/>
                <a:ea typeface="ＭＳ Ｐゴシック" panose="020B0600070205080204" pitchFamily="34" charset="-128"/>
              </a:defRPr>
            </a:lvl3pPr>
            <a:lvl4pPr marL="1600200" indent="-228600">
              <a:defRPr sz="2000" b="1">
                <a:solidFill>
                  <a:schemeClr val="tx1"/>
                </a:solidFill>
                <a:latin typeface="Arial" panose="020B0604020202020204" pitchFamily="34" charset="0"/>
                <a:ea typeface="ＭＳ Ｐゴシック" panose="020B0600070205080204" pitchFamily="34" charset="-128"/>
              </a:defRPr>
            </a:lvl4pPr>
            <a:lvl5pPr marL="2057400" indent="-228600">
              <a:defRPr sz="2000" b="1">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9pPr>
          </a:lstStyle>
          <a:p>
            <a:pPr marL="0" marR="0" lvl="0" indent="0" algn="ctr" defTabSz="914400" rtl="0" eaLnBrk="0" fontAlgn="base" latinLnBrk="0" hangingPunct="0">
              <a:lnSpc>
                <a:spcPct val="90000"/>
              </a:lnSpc>
              <a:spcBef>
                <a:spcPct val="30000"/>
              </a:spcBef>
              <a:spcAft>
                <a:spcPct val="0"/>
              </a:spcAft>
              <a:buClr>
                <a:srgbClr val="008000"/>
              </a:buClr>
              <a:buSzPct val="70000"/>
              <a:buFontTx/>
              <a:buNone/>
              <a:tabLst/>
              <a:defRPr/>
            </a:pPr>
            <a:r>
              <a:rPr kumimoji="0" lang="en-GB" altLang="en-US" sz="2800" b="1" i="0" u="none" strike="noStrike" kern="1200" cap="none" spc="0" normalizeH="0" baseline="0" noProof="0" dirty="0">
                <a:ln>
                  <a:noFill/>
                </a:ln>
                <a:solidFill>
                  <a:srgbClr val="FF0000"/>
                </a:solidFill>
                <a:effectLst/>
                <a:uLnTx/>
                <a:uFillTx/>
                <a:latin typeface="Arial" panose="020B0604020202020204" pitchFamily="34" charset="0"/>
                <a:ea typeface="ＭＳ Ｐゴシック" panose="020B0600070205080204" pitchFamily="34" charset="-128"/>
                <a:cs typeface="+mn-cs"/>
              </a:rPr>
              <a:t>Quenching</a:t>
            </a:r>
          </a:p>
        </p:txBody>
      </p:sp>
      <p:sp>
        <p:nvSpPr>
          <p:cNvPr id="6" name="Rectangle 5">
            <a:extLst>
              <a:ext uri="{FF2B5EF4-FFF2-40B4-BE49-F238E27FC236}">
                <a16:creationId xmlns:a16="http://schemas.microsoft.com/office/drawing/2014/main" id="{15AC9321-0996-954C-9F3E-440E57353DE4}"/>
              </a:ext>
            </a:extLst>
          </p:cNvPr>
          <p:cNvSpPr/>
          <p:nvPr/>
        </p:nvSpPr>
        <p:spPr>
          <a:xfrm>
            <a:off x="1185643" y="962198"/>
            <a:ext cx="9803296" cy="523220"/>
          </a:xfrm>
          <a:prstGeom prst="rect">
            <a:avLst/>
          </a:prstGeom>
        </p:spPr>
        <p:txBody>
          <a:bodyPr wrap="square">
            <a:spAutoFit/>
          </a:bodyPr>
          <a:lstStyle/>
          <a:p>
            <a:pPr lvl="0">
              <a:spcAft>
                <a:spcPts val="0"/>
              </a:spcAft>
              <a:defRPr/>
            </a:pPr>
            <a:r>
              <a:rPr lang="en-US" sz="1400" dirty="0">
                <a:solidFill>
                  <a:srgbClr val="002060"/>
                </a:solidFill>
                <a:latin typeface="+mj-lt"/>
                <a:ea typeface="Times New Roman" panose="02020603050405020304" pitchFamily="18" charset="0"/>
              </a:rPr>
              <a:t>P. </a:t>
            </a:r>
            <a:r>
              <a:rPr lang="en-US" sz="1400" dirty="0" err="1">
                <a:solidFill>
                  <a:srgbClr val="002060"/>
                </a:solidFill>
                <a:latin typeface="+mj-lt"/>
                <a:ea typeface="Times New Roman" panose="02020603050405020304" pitchFamily="18" charset="0"/>
              </a:rPr>
              <a:t>Windischhofer</a:t>
            </a:r>
            <a:r>
              <a:rPr lang="en-US" sz="1400" dirty="0">
                <a:solidFill>
                  <a:srgbClr val="002060"/>
                </a:solidFill>
                <a:latin typeface="+mj-lt"/>
                <a:ea typeface="Times New Roman" panose="02020603050405020304" pitchFamily="18" charset="0"/>
              </a:rPr>
              <a:t>, W. </a:t>
            </a:r>
            <a:r>
              <a:rPr lang="en-US" sz="1400" dirty="0" err="1">
                <a:solidFill>
                  <a:srgbClr val="002060"/>
                </a:solidFill>
                <a:latin typeface="+mj-lt"/>
                <a:ea typeface="Times New Roman" panose="02020603050405020304" pitchFamily="18" charset="0"/>
              </a:rPr>
              <a:t>Riegler</a:t>
            </a:r>
            <a:r>
              <a:rPr lang="en-US" sz="1400" dirty="0">
                <a:solidFill>
                  <a:srgbClr val="009D00">
                    <a:lumMod val="50000"/>
                  </a:srgbClr>
                </a:solidFill>
                <a:latin typeface="+mj-lt"/>
                <a:ea typeface="Times New Roman" panose="02020603050405020304" pitchFamily="18" charset="0"/>
              </a:rPr>
              <a:t>, </a:t>
            </a:r>
            <a:r>
              <a:rPr lang="en-US" sz="1400" b="1" dirty="0">
                <a:solidFill>
                  <a:srgbClr val="009D00">
                    <a:lumMod val="50000"/>
                  </a:srgbClr>
                </a:solidFill>
                <a:latin typeface="+mj-lt"/>
                <a:ea typeface="Times New Roman" panose="02020603050405020304" pitchFamily="18" charset="0"/>
              </a:rPr>
              <a:t>Passive quenching, signal shapes, and space charge effects in SPADs and </a:t>
            </a:r>
            <a:r>
              <a:rPr lang="en-US" sz="1400" b="1" dirty="0" err="1">
                <a:solidFill>
                  <a:srgbClr val="009D00">
                    <a:lumMod val="50000"/>
                  </a:srgbClr>
                </a:solidFill>
                <a:latin typeface="+mj-lt"/>
                <a:ea typeface="Times New Roman" panose="02020603050405020304" pitchFamily="18" charset="0"/>
              </a:rPr>
              <a:t>SiPMs</a:t>
            </a:r>
            <a:r>
              <a:rPr lang="en-US" sz="1400" b="1" dirty="0">
                <a:solidFill>
                  <a:srgbClr val="009D00">
                    <a:lumMod val="50000"/>
                  </a:srgbClr>
                </a:solidFill>
                <a:latin typeface="+mj-lt"/>
                <a:ea typeface="Times New Roman" panose="02020603050405020304" pitchFamily="18" charset="0"/>
              </a:rPr>
              <a:t>, </a:t>
            </a:r>
            <a:r>
              <a:rPr lang="en-US" sz="1400" dirty="0">
                <a:solidFill>
                  <a:srgbClr val="007FAA"/>
                </a:solidFill>
                <a:latin typeface="+mj-lt"/>
              </a:rPr>
              <a:t>NIMA 1045 (2023) 167627 </a:t>
            </a:r>
            <a:endParaRPr lang="en-US" sz="1400" b="1" dirty="0">
              <a:solidFill>
                <a:srgbClr val="009D00">
                  <a:lumMod val="50000"/>
                </a:srgbClr>
              </a:solidFill>
              <a:latin typeface="+mj-lt"/>
              <a:ea typeface="Times New Roman" panose="02020603050405020304" pitchFamily="18" charset="0"/>
            </a:endParaRPr>
          </a:p>
        </p:txBody>
      </p:sp>
    </p:spTree>
    <p:extLst>
      <p:ext uri="{BB962C8B-B14F-4D97-AF65-F5344CB8AC3E}">
        <p14:creationId xmlns:p14="http://schemas.microsoft.com/office/powerpoint/2010/main" val="4117616338"/>
      </p:ext>
    </p:extLst>
  </p:cSld>
  <p:clrMapOvr>
    <a:masterClrMapping/>
  </p:clrMapOvr>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D603EA17-815C-AF4E-B8C9-60877B823715}"/>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58</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4" name="TextBox 3">
            <a:extLst>
              <a:ext uri="{FF2B5EF4-FFF2-40B4-BE49-F238E27FC236}">
                <a16:creationId xmlns:a16="http://schemas.microsoft.com/office/drawing/2014/main" id="{B67097A2-DFB8-F64A-9D7E-301AE06FE610}"/>
              </a:ext>
            </a:extLst>
          </p:cNvPr>
          <p:cNvSpPr txBox="1">
            <a:spLocks noChangeArrowheads="1"/>
          </p:cNvSpPr>
          <p:nvPr/>
        </p:nvSpPr>
        <p:spPr bwMode="auto">
          <a:xfrm>
            <a:off x="0" y="8016"/>
            <a:ext cx="12174582" cy="4873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2000" b="1">
                <a:solidFill>
                  <a:schemeClr val="tx1"/>
                </a:solidFill>
                <a:latin typeface="Arial" panose="020B0604020202020204" pitchFamily="34" charset="0"/>
                <a:ea typeface="ＭＳ Ｐゴシック" panose="020B0600070205080204" pitchFamily="34" charset="-128"/>
              </a:defRPr>
            </a:lvl1pPr>
            <a:lvl2pPr marL="742950" indent="-285750">
              <a:defRPr sz="2000" b="1">
                <a:solidFill>
                  <a:schemeClr val="tx1"/>
                </a:solidFill>
                <a:latin typeface="Arial" panose="020B0604020202020204" pitchFamily="34" charset="0"/>
                <a:ea typeface="ＭＳ Ｐゴシック" panose="020B0600070205080204" pitchFamily="34" charset="-128"/>
              </a:defRPr>
            </a:lvl2pPr>
            <a:lvl3pPr marL="1143000" indent="-228600">
              <a:defRPr sz="2000" b="1">
                <a:solidFill>
                  <a:schemeClr val="tx1"/>
                </a:solidFill>
                <a:latin typeface="Arial" panose="020B0604020202020204" pitchFamily="34" charset="0"/>
                <a:ea typeface="ＭＳ Ｐゴシック" panose="020B0600070205080204" pitchFamily="34" charset="-128"/>
              </a:defRPr>
            </a:lvl3pPr>
            <a:lvl4pPr marL="1600200" indent="-228600">
              <a:defRPr sz="2000" b="1">
                <a:solidFill>
                  <a:schemeClr val="tx1"/>
                </a:solidFill>
                <a:latin typeface="Arial" panose="020B0604020202020204" pitchFamily="34" charset="0"/>
                <a:ea typeface="ＭＳ Ｐゴシック" panose="020B0600070205080204" pitchFamily="34" charset="-128"/>
              </a:defRPr>
            </a:lvl4pPr>
            <a:lvl5pPr marL="2057400" indent="-228600">
              <a:defRPr sz="2000" b="1">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9pPr>
          </a:lstStyle>
          <a:p>
            <a:pPr marL="0" marR="0" lvl="0" indent="0" algn="ctr" defTabSz="914400" rtl="0" eaLnBrk="0" fontAlgn="base" latinLnBrk="0" hangingPunct="0">
              <a:lnSpc>
                <a:spcPct val="90000"/>
              </a:lnSpc>
              <a:spcBef>
                <a:spcPct val="30000"/>
              </a:spcBef>
              <a:spcAft>
                <a:spcPct val="0"/>
              </a:spcAft>
              <a:buClr>
                <a:srgbClr val="008000"/>
              </a:buClr>
              <a:buSzPct val="70000"/>
              <a:buFontTx/>
              <a:buNone/>
              <a:tabLst/>
              <a:defRPr/>
            </a:pPr>
            <a:r>
              <a:rPr kumimoji="0" lang="en-GB" altLang="en-US" sz="2800" b="1" i="0" u="none" strike="noStrike" kern="1200" cap="none" spc="0" normalizeH="0" baseline="0" noProof="0" dirty="0">
                <a:ln>
                  <a:noFill/>
                </a:ln>
                <a:solidFill>
                  <a:srgbClr val="FF0000"/>
                </a:solidFill>
                <a:effectLst/>
                <a:uLnTx/>
                <a:uFillTx/>
                <a:latin typeface="Arial" panose="020B0604020202020204" pitchFamily="34" charset="0"/>
                <a:ea typeface="ＭＳ Ｐゴシック" panose="020B0600070205080204" pitchFamily="34" charset="-128"/>
                <a:cs typeface="+mn-cs"/>
              </a:rPr>
              <a:t>SPAD time resolution</a:t>
            </a:r>
          </a:p>
        </p:txBody>
      </p:sp>
      <p:pic>
        <p:nvPicPr>
          <p:cNvPr id="5" name="Picture 4">
            <a:extLst>
              <a:ext uri="{FF2B5EF4-FFF2-40B4-BE49-F238E27FC236}">
                <a16:creationId xmlns:a16="http://schemas.microsoft.com/office/drawing/2014/main" id="{5CAF6BD8-2E77-374E-9D68-EDE96979FBEF}"/>
              </a:ext>
            </a:extLst>
          </p:cNvPr>
          <p:cNvPicPr>
            <a:picLocks noChangeAspect="1"/>
          </p:cNvPicPr>
          <p:nvPr/>
        </p:nvPicPr>
        <p:blipFill>
          <a:blip r:embed="rId2"/>
          <a:stretch>
            <a:fillRect/>
          </a:stretch>
        </p:blipFill>
        <p:spPr>
          <a:xfrm>
            <a:off x="471562" y="609875"/>
            <a:ext cx="3494956" cy="3474559"/>
          </a:xfrm>
          <a:prstGeom prst="rect">
            <a:avLst/>
          </a:prstGeom>
        </p:spPr>
      </p:pic>
      <p:sp>
        <p:nvSpPr>
          <p:cNvPr id="10" name="Rectangle 9">
            <a:extLst>
              <a:ext uri="{FF2B5EF4-FFF2-40B4-BE49-F238E27FC236}">
                <a16:creationId xmlns:a16="http://schemas.microsoft.com/office/drawing/2014/main" id="{120FEF62-7594-4F4F-A3C6-C85BD7C97DB5}"/>
              </a:ext>
            </a:extLst>
          </p:cNvPr>
          <p:cNvSpPr/>
          <p:nvPr/>
        </p:nvSpPr>
        <p:spPr>
          <a:xfrm>
            <a:off x="1737591" y="4518599"/>
            <a:ext cx="9120670" cy="1569660"/>
          </a:xfrm>
          <a:prstGeom prst="rect">
            <a:avLst/>
          </a:prstGeom>
        </p:spPr>
        <p:txBody>
          <a:bodyPr wrap="squar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600" b="0" i="0" u="none" strike="noStrike" kern="1200" cap="none" spc="0" normalizeH="0" baseline="0" noProof="0" dirty="0">
                <a:ln>
                  <a:noFill/>
                </a:ln>
                <a:solidFill>
                  <a:srgbClr val="002060"/>
                </a:solidFill>
                <a:effectLst/>
                <a:uLnTx/>
                <a:uFillTx/>
                <a:latin typeface="Arial" charset="0"/>
                <a:ea typeface="+mn-ea"/>
                <a:cs typeface="+mn-cs"/>
              </a:rPr>
              <a:t>Time measurement by  setting a threshold to the diverging avalanche signal.</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6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600" b="0" i="0" u="none" strike="noStrike" kern="1200" cap="none" spc="0" normalizeH="0" baseline="0" noProof="0" dirty="0">
                <a:ln>
                  <a:noFill/>
                </a:ln>
                <a:solidFill>
                  <a:srgbClr val="009D00">
                    <a:lumMod val="50000"/>
                  </a:srgbClr>
                </a:solidFill>
                <a:effectLst/>
                <a:uLnTx/>
                <a:uFillTx/>
                <a:latin typeface="Arial" charset="0"/>
                <a:ea typeface="+mn-ea"/>
                <a:cs typeface="+mn-cs"/>
              </a:rPr>
              <a:t>First investigate a SPAD without boundaries:</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600" b="0" i="0" u="none" strike="noStrike" kern="1200" cap="none" spc="0" normalizeH="0" baseline="0" noProof="0" dirty="0">
              <a:ln>
                <a:noFill/>
              </a:ln>
              <a:solidFill>
                <a:srgbClr val="002060"/>
              </a:solidFill>
              <a:effectLst/>
              <a:uLnTx/>
              <a:uFillTx/>
              <a:latin typeface="Arial" charset="0"/>
              <a:ea typeface="+mn-ea"/>
              <a:cs typeface="+mn-cs"/>
            </a:endParaRPr>
          </a:p>
          <a:p>
            <a:pPr marL="285750" marR="0" lvl="0" indent="-285750" algn="l" defTabSz="914400" rtl="0" eaLnBrk="0" fontAlgn="base" latinLnBrk="0" hangingPunct="0">
              <a:lnSpc>
                <a:spcPct val="100000"/>
              </a:lnSpc>
              <a:spcBef>
                <a:spcPct val="0"/>
              </a:spcBef>
              <a:spcAft>
                <a:spcPct val="0"/>
              </a:spcAft>
              <a:buClrTx/>
              <a:buSzTx/>
              <a:buFont typeface="Wingdings" pitchFamily="2" charset="2"/>
              <a:buChar char="à"/>
              <a:tabLst/>
              <a:defRPr/>
            </a:pPr>
            <a:r>
              <a:rPr kumimoji="0" lang="en-GB" sz="1600" b="0" i="0" u="none" strike="noStrike" kern="1200" cap="none" spc="0" normalizeH="0" baseline="0" noProof="0" dirty="0">
                <a:ln>
                  <a:noFill/>
                </a:ln>
                <a:solidFill>
                  <a:srgbClr val="002060"/>
                </a:solidFill>
                <a:effectLst/>
                <a:uLnTx/>
                <a:uFillTx/>
                <a:latin typeface="Arial" charset="0"/>
                <a:ea typeface="+mn-ea"/>
                <a:cs typeface="+mn-cs"/>
                <a:sym typeface="Wingdings" pitchFamily="2" charset="2"/>
              </a:rPr>
              <a:t>Exact solution exists</a:t>
            </a:r>
          </a:p>
          <a:p>
            <a:pPr marL="285750" marR="0" lvl="0" indent="-285750" algn="l" defTabSz="914400" rtl="0" eaLnBrk="0" fontAlgn="base" latinLnBrk="0" hangingPunct="0">
              <a:lnSpc>
                <a:spcPct val="100000"/>
              </a:lnSpc>
              <a:spcBef>
                <a:spcPct val="0"/>
              </a:spcBef>
              <a:spcAft>
                <a:spcPct val="0"/>
              </a:spcAft>
              <a:buClrTx/>
              <a:buSzTx/>
              <a:buFont typeface="Wingdings" pitchFamily="2" charset="2"/>
              <a:buChar char="à"/>
              <a:tabLst/>
              <a:defRPr/>
            </a:pPr>
            <a:r>
              <a:rPr kumimoji="0" lang="en-GB" sz="1600" b="0" i="0" u="none" strike="noStrike" kern="1200" cap="none" spc="0" normalizeH="0" baseline="0" noProof="0" dirty="0">
                <a:ln>
                  <a:noFill/>
                </a:ln>
                <a:solidFill>
                  <a:srgbClr val="002060"/>
                </a:solidFill>
                <a:effectLst/>
                <a:uLnTx/>
                <a:uFillTx/>
                <a:latin typeface="Arial" charset="0"/>
                <a:ea typeface="+mn-ea"/>
                <a:cs typeface="+mn-cs"/>
                <a:sym typeface="Wingdings" pitchFamily="2" charset="2"/>
              </a:rPr>
              <a:t>Features are similar to the (much more complicated) SPAD with boundaries</a:t>
            </a:r>
            <a:endParaRPr kumimoji="0" lang="en-GB" sz="1600" b="0" i="0" u="none" strike="noStrike" kern="1200" cap="none" spc="0" normalizeH="0" baseline="0" noProof="0" dirty="0">
              <a:ln>
                <a:noFill/>
              </a:ln>
              <a:solidFill>
                <a:srgbClr val="002060"/>
              </a:solidFill>
              <a:effectLst/>
              <a:uLnTx/>
              <a:uFillTx/>
              <a:latin typeface="Arial" charset="0"/>
              <a:ea typeface="+mn-ea"/>
              <a:cs typeface="+mn-cs"/>
            </a:endParaRPr>
          </a:p>
        </p:txBody>
      </p:sp>
      <p:pic>
        <p:nvPicPr>
          <p:cNvPr id="2" name="Picture 1">
            <a:extLst>
              <a:ext uri="{FF2B5EF4-FFF2-40B4-BE49-F238E27FC236}">
                <a16:creationId xmlns:a16="http://schemas.microsoft.com/office/drawing/2014/main" id="{D514674B-88D9-5E44-B414-930DB645DBA8}"/>
              </a:ext>
            </a:extLst>
          </p:cNvPr>
          <p:cNvPicPr>
            <a:picLocks noChangeAspect="1"/>
          </p:cNvPicPr>
          <p:nvPr/>
        </p:nvPicPr>
        <p:blipFill rotWithShape="1">
          <a:blip r:embed="rId3"/>
          <a:srcRect l="6017"/>
          <a:stretch/>
        </p:blipFill>
        <p:spPr>
          <a:xfrm>
            <a:off x="5486400" y="837904"/>
            <a:ext cx="4948114" cy="2400083"/>
          </a:xfrm>
          <a:prstGeom prst="rect">
            <a:avLst/>
          </a:prstGeom>
        </p:spPr>
      </p:pic>
    </p:spTree>
    <p:extLst>
      <p:ext uri="{BB962C8B-B14F-4D97-AF65-F5344CB8AC3E}">
        <p14:creationId xmlns:p14="http://schemas.microsoft.com/office/powerpoint/2010/main" val="2207950848"/>
      </p:ext>
    </p:extLst>
  </p:cSld>
  <p:clrMapOvr>
    <a:masterClrMapping/>
  </p:clrMapOvr>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D603EA17-815C-AF4E-B8C9-60877B823715}"/>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59</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4" name="TextBox 3">
            <a:extLst>
              <a:ext uri="{FF2B5EF4-FFF2-40B4-BE49-F238E27FC236}">
                <a16:creationId xmlns:a16="http://schemas.microsoft.com/office/drawing/2014/main" id="{B67097A2-DFB8-F64A-9D7E-301AE06FE610}"/>
              </a:ext>
            </a:extLst>
          </p:cNvPr>
          <p:cNvSpPr txBox="1">
            <a:spLocks noChangeArrowheads="1"/>
          </p:cNvSpPr>
          <p:nvPr/>
        </p:nvSpPr>
        <p:spPr bwMode="auto">
          <a:xfrm>
            <a:off x="0" y="8016"/>
            <a:ext cx="12174582" cy="4873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2000" b="1">
                <a:solidFill>
                  <a:schemeClr val="tx1"/>
                </a:solidFill>
                <a:latin typeface="Arial" panose="020B0604020202020204" pitchFamily="34" charset="0"/>
                <a:ea typeface="ＭＳ Ｐゴシック" panose="020B0600070205080204" pitchFamily="34" charset="-128"/>
              </a:defRPr>
            </a:lvl1pPr>
            <a:lvl2pPr marL="742950" indent="-285750">
              <a:defRPr sz="2000" b="1">
                <a:solidFill>
                  <a:schemeClr val="tx1"/>
                </a:solidFill>
                <a:latin typeface="Arial" panose="020B0604020202020204" pitchFamily="34" charset="0"/>
                <a:ea typeface="ＭＳ Ｐゴシック" panose="020B0600070205080204" pitchFamily="34" charset="-128"/>
              </a:defRPr>
            </a:lvl2pPr>
            <a:lvl3pPr marL="1143000" indent="-228600">
              <a:defRPr sz="2000" b="1">
                <a:solidFill>
                  <a:schemeClr val="tx1"/>
                </a:solidFill>
                <a:latin typeface="Arial" panose="020B0604020202020204" pitchFamily="34" charset="0"/>
                <a:ea typeface="ＭＳ Ｐゴシック" panose="020B0600070205080204" pitchFamily="34" charset="-128"/>
              </a:defRPr>
            </a:lvl3pPr>
            <a:lvl4pPr marL="1600200" indent="-228600">
              <a:defRPr sz="2000" b="1">
                <a:solidFill>
                  <a:schemeClr val="tx1"/>
                </a:solidFill>
                <a:latin typeface="Arial" panose="020B0604020202020204" pitchFamily="34" charset="0"/>
                <a:ea typeface="ＭＳ Ｐゴシック" panose="020B0600070205080204" pitchFamily="34" charset="-128"/>
              </a:defRPr>
            </a:lvl4pPr>
            <a:lvl5pPr marL="2057400" indent="-228600">
              <a:defRPr sz="2000" b="1">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9pPr>
          </a:lstStyle>
          <a:p>
            <a:pPr marL="0" marR="0" lvl="0" indent="0" algn="ctr" defTabSz="914400" rtl="0" eaLnBrk="0" fontAlgn="base" latinLnBrk="0" hangingPunct="0">
              <a:lnSpc>
                <a:spcPct val="90000"/>
              </a:lnSpc>
              <a:spcBef>
                <a:spcPct val="30000"/>
              </a:spcBef>
              <a:spcAft>
                <a:spcPct val="0"/>
              </a:spcAft>
              <a:buClr>
                <a:srgbClr val="008000"/>
              </a:buClr>
              <a:buSzPct val="70000"/>
              <a:buFontTx/>
              <a:buNone/>
              <a:tabLst/>
              <a:defRPr/>
            </a:pPr>
            <a:r>
              <a:rPr kumimoji="0" lang="en-GB" altLang="en-US" sz="2800" b="1" i="0" u="none" strike="noStrike" kern="1200" cap="none" spc="0" normalizeH="0" baseline="0" noProof="0" dirty="0">
                <a:ln>
                  <a:noFill/>
                </a:ln>
                <a:solidFill>
                  <a:srgbClr val="FF0000"/>
                </a:solidFill>
                <a:effectLst/>
                <a:uLnTx/>
                <a:uFillTx/>
                <a:latin typeface="Arial" panose="020B0604020202020204" pitchFamily="34" charset="0"/>
                <a:ea typeface="ＭＳ Ｐゴシック" panose="020B0600070205080204" pitchFamily="34" charset="-128"/>
                <a:cs typeface="+mn-cs"/>
              </a:rPr>
              <a:t>Fluctuations of the avalanche, SPAD without boundary</a:t>
            </a:r>
          </a:p>
        </p:txBody>
      </p:sp>
      <p:pic>
        <p:nvPicPr>
          <p:cNvPr id="5" name="Picture 4">
            <a:extLst>
              <a:ext uri="{FF2B5EF4-FFF2-40B4-BE49-F238E27FC236}">
                <a16:creationId xmlns:a16="http://schemas.microsoft.com/office/drawing/2014/main" id="{5CAF6BD8-2E77-374E-9D68-EDE96979FBEF}"/>
              </a:ext>
            </a:extLst>
          </p:cNvPr>
          <p:cNvPicPr>
            <a:picLocks noChangeAspect="1"/>
          </p:cNvPicPr>
          <p:nvPr/>
        </p:nvPicPr>
        <p:blipFill>
          <a:blip r:embed="rId2"/>
          <a:stretch>
            <a:fillRect/>
          </a:stretch>
        </p:blipFill>
        <p:spPr>
          <a:xfrm>
            <a:off x="755768" y="535736"/>
            <a:ext cx="2812050" cy="2795638"/>
          </a:xfrm>
          <a:prstGeom prst="rect">
            <a:avLst/>
          </a:prstGeom>
        </p:spPr>
      </p:pic>
      <p:pic>
        <p:nvPicPr>
          <p:cNvPr id="6" name="Picture 5">
            <a:extLst>
              <a:ext uri="{FF2B5EF4-FFF2-40B4-BE49-F238E27FC236}">
                <a16:creationId xmlns:a16="http://schemas.microsoft.com/office/drawing/2014/main" id="{C0A1AF02-62DC-C342-B43D-412F4515ED92}"/>
              </a:ext>
            </a:extLst>
          </p:cNvPr>
          <p:cNvPicPr>
            <a:picLocks noChangeAspect="1"/>
          </p:cNvPicPr>
          <p:nvPr/>
        </p:nvPicPr>
        <p:blipFill>
          <a:blip r:embed="rId3"/>
          <a:stretch>
            <a:fillRect/>
          </a:stretch>
        </p:blipFill>
        <p:spPr>
          <a:xfrm>
            <a:off x="5634167" y="549852"/>
            <a:ext cx="4507042" cy="2976613"/>
          </a:xfrm>
          <a:prstGeom prst="rect">
            <a:avLst/>
          </a:prstGeom>
        </p:spPr>
      </p:pic>
      <p:pic>
        <p:nvPicPr>
          <p:cNvPr id="7" name="Picture 6">
            <a:extLst>
              <a:ext uri="{FF2B5EF4-FFF2-40B4-BE49-F238E27FC236}">
                <a16:creationId xmlns:a16="http://schemas.microsoft.com/office/drawing/2014/main" id="{6A09331B-9D8B-2541-A5F4-317EE0D59A55}"/>
              </a:ext>
            </a:extLst>
          </p:cNvPr>
          <p:cNvPicPr>
            <a:picLocks noChangeAspect="1"/>
          </p:cNvPicPr>
          <p:nvPr/>
        </p:nvPicPr>
        <p:blipFill>
          <a:blip r:embed="rId4"/>
          <a:stretch>
            <a:fillRect/>
          </a:stretch>
        </p:blipFill>
        <p:spPr>
          <a:xfrm>
            <a:off x="183593" y="4861331"/>
            <a:ext cx="4806652" cy="681794"/>
          </a:xfrm>
          <a:prstGeom prst="rect">
            <a:avLst/>
          </a:prstGeom>
        </p:spPr>
      </p:pic>
      <p:pic>
        <p:nvPicPr>
          <p:cNvPr id="8" name="Picture 7">
            <a:extLst>
              <a:ext uri="{FF2B5EF4-FFF2-40B4-BE49-F238E27FC236}">
                <a16:creationId xmlns:a16="http://schemas.microsoft.com/office/drawing/2014/main" id="{B406C56C-9DED-E44D-8392-9C6EAEF7F029}"/>
              </a:ext>
            </a:extLst>
          </p:cNvPr>
          <p:cNvPicPr>
            <a:picLocks noChangeAspect="1"/>
          </p:cNvPicPr>
          <p:nvPr/>
        </p:nvPicPr>
        <p:blipFill rotWithShape="1">
          <a:blip r:embed="rId5"/>
          <a:srcRect t="-6056" r="26304"/>
          <a:stretch/>
        </p:blipFill>
        <p:spPr>
          <a:xfrm>
            <a:off x="302496" y="4058421"/>
            <a:ext cx="4618908" cy="678418"/>
          </a:xfrm>
          <a:prstGeom prst="rect">
            <a:avLst/>
          </a:prstGeom>
        </p:spPr>
      </p:pic>
      <p:pic>
        <p:nvPicPr>
          <p:cNvPr id="9" name="Picture 8">
            <a:extLst>
              <a:ext uri="{FF2B5EF4-FFF2-40B4-BE49-F238E27FC236}">
                <a16:creationId xmlns:a16="http://schemas.microsoft.com/office/drawing/2014/main" id="{9287D956-7908-1844-907F-4760181E0851}"/>
              </a:ext>
            </a:extLst>
          </p:cNvPr>
          <p:cNvPicPr>
            <a:picLocks noChangeAspect="1"/>
          </p:cNvPicPr>
          <p:nvPr/>
        </p:nvPicPr>
        <p:blipFill>
          <a:blip r:embed="rId6"/>
          <a:stretch>
            <a:fillRect/>
          </a:stretch>
        </p:blipFill>
        <p:spPr>
          <a:xfrm>
            <a:off x="183593" y="5624720"/>
            <a:ext cx="4462548" cy="818860"/>
          </a:xfrm>
          <a:prstGeom prst="rect">
            <a:avLst/>
          </a:prstGeom>
        </p:spPr>
      </p:pic>
      <p:sp>
        <p:nvSpPr>
          <p:cNvPr id="10" name="Rectangle 9">
            <a:extLst>
              <a:ext uri="{FF2B5EF4-FFF2-40B4-BE49-F238E27FC236}">
                <a16:creationId xmlns:a16="http://schemas.microsoft.com/office/drawing/2014/main" id="{120FEF62-7594-4F4F-A3C6-C85BD7C97DB5}"/>
              </a:ext>
            </a:extLst>
          </p:cNvPr>
          <p:cNvSpPr/>
          <p:nvPr/>
        </p:nvSpPr>
        <p:spPr>
          <a:xfrm>
            <a:off x="183593" y="3412969"/>
            <a:ext cx="4961286" cy="523220"/>
          </a:xfrm>
          <a:prstGeom prst="rect">
            <a:avLst/>
          </a:prstGeom>
        </p:spPr>
        <p:txBody>
          <a:bodyPr wrap="squar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2060"/>
                </a:solidFill>
                <a:effectLst/>
                <a:uLnTx/>
                <a:uFillTx/>
                <a:latin typeface="Arial" charset="0"/>
                <a:ea typeface="+mn-ea"/>
                <a:cs typeface="+mn-cs"/>
              </a:rPr>
              <a:t>Time response function when placing a threshold of n electrons to the signal.</a:t>
            </a:r>
          </a:p>
        </p:txBody>
      </p:sp>
      <p:pic>
        <p:nvPicPr>
          <p:cNvPr id="11" name="Picture 10">
            <a:extLst>
              <a:ext uri="{FF2B5EF4-FFF2-40B4-BE49-F238E27FC236}">
                <a16:creationId xmlns:a16="http://schemas.microsoft.com/office/drawing/2014/main" id="{68116EB2-0724-174F-8DF3-1FC8EFBDD40A}"/>
              </a:ext>
            </a:extLst>
          </p:cNvPr>
          <p:cNvPicPr>
            <a:picLocks noChangeAspect="1"/>
          </p:cNvPicPr>
          <p:nvPr/>
        </p:nvPicPr>
        <p:blipFill>
          <a:blip r:embed="rId7"/>
          <a:stretch>
            <a:fillRect/>
          </a:stretch>
        </p:blipFill>
        <p:spPr>
          <a:xfrm>
            <a:off x="5919701" y="3874827"/>
            <a:ext cx="4838014" cy="720394"/>
          </a:xfrm>
          <a:prstGeom prst="rect">
            <a:avLst/>
          </a:prstGeom>
        </p:spPr>
      </p:pic>
      <p:sp>
        <p:nvSpPr>
          <p:cNvPr id="12" name="Rectangle 11">
            <a:extLst>
              <a:ext uri="{FF2B5EF4-FFF2-40B4-BE49-F238E27FC236}">
                <a16:creationId xmlns:a16="http://schemas.microsoft.com/office/drawing/2014/main" id="{D10AD59B-ECC6-CA4E-9B52-66F3D7DFAF57}"/>
              </a:ext>
            </a:extLst>
          </p:cNvPr>
          <p:cNvSpPr/>
          <p:nvPr/>
        </p:nvSpPr>
        <p:spPr>
          <a:xfrm>
            <a:off x="5796429" y="3446048"/>
            <a:ext cx="4961286" cy="307777"/>
          </a:xfrm>
          <a:prstGeom prst="rect">
            <a:avLst/>
          </a:prstGeom>
        </p:spPr>
        <p:txBody>
          <a:bodyPr wrap="squar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2060"/>
                </a:solidFill>
                <a:effectLst/>
                <a:uLnTx/>
                <a:uFillTx/>
                <a:latin typeface="Arial" charset="0"/>
                <a:ea typeface="+mn-ea"/>
                <a:cs typeface="+mn-cs"/>
              </a:rPr>
              <a:t>Approximation for ‘large thresholds’</a:t>
            </a:r>
          </a:p>
        </p:txBody>
      </p:sp>
      <p:pic>
        <p:nvPicPr>
          <p:cNvPr id="13" name="Picture 12">
            <a:extLst>
              <a:ext uri="{FF2B5EF4-FFF2-40B4-BE49-F238E27FC236}">
                <a16:creationId xmlns:a16="http://schemas.microsoft.com/office/drawing/2014/main" id="{79FFA934-06F9-8147-B8EC-2341F3680D61}"/>
              </a:ext>
            </a:extLst>
          </p:cNvPr>
          <p:cNvPicPr>
            <a:picLocks noChangeAspect="1"/>
          </p:cNvPicPr>
          <p:nvPr/>
        </p:nvPicPr>
        <p:blipFill>
          <a:blip r:embed="rId8"/>
          <a:stretch>
            <a:fillRect/>
          </a:stretch>
        </p:blipFill>
        <p:spPr>
          <a:xfrm>
            <a:off x="6411133" y="4609149"/>
            <a:ext cx="1828573" cy="670712"/>
          </a:xfrm>
          <a:prstGeom prst="rect">
            <a:avLst/>
          </a:prstGeom>
        </p:spPr>
      </p:pic>
      <p:sp>
        <p:nvSpPr>
          <p:cNvPr id="14" name="Rectangle 13">
            <a:extLst>
              <a:ext uri="{FF2B5EF4-FFF2-40B4-BE49-F238E27FC236}">
                <a16:creationId xmlns:a16="http://schemas.microsoft.com/office/drawing/2014/main" id="{B19AF7E5-7119-7446-8812-2D9271A1CAC9}"/>
              </a:ext>
            </a:extLst>
          </p:cNvPr>
          <p:cNvSpPr/>
          <p:nvPr/>
        </p:nvSpPr>
        <p:spPr>
          <a:xfrm>
            <a:off x="5462500" y="5233975"/>
            <a:ext cx="6712082" cy="1169551"/>
          </a:xfrm>
          <a:prstGeom prst="rect">
            <a:avLst/>
          </a:prstGeom>
        </p:spPr>
        <p:txBody>
          <a:bodyPr wrap="square">
            <a:spAutoFit/>
          </a:bodyPr>
          <a:lstStyle/>
          <a:p>
            <a:pPr marL="285750" marR="0" lvl="0" indent="-285750" algn="l" defTabSz="914400" rtl="0" eaLnBrk="0" fontAlgn="base" latinLnBrk="0" hangingPunct="0">
              <a:lnSpc>
                <a:spcPct val="100000"/>
              </a:lnSpc>
              <a:spcBef>
                <a:spcPct val="0"/>
              </a:spcBef>
              <a:spcAft>
                <a:spcPct val="0"/>
              </a:spcAft>
              <a:buClrTx/>
              <a:buSzTx/>
              <a:buFont typeface="Wingdings" pitchFamily="2" charset="2"/>
              <a:buChar char="à"/>
              <a:tabLst/>
              <a:defRPr/>
            </a:pPr>
            <a:r>
              <a:rPr kumimoji="0" lang="en-GB" sz="1400" b="0" i="0" u="none" strike="noStrike" kern="1200" cap="none" spc="0" normalizeH="0" baseline="0" noProof="0" dirty="0">
                <a:ln>
                  <a:noFill/>
                </a:ln>
                <a:solidFill>
                  <a:srgbClr val="FF0000"/>
                </a:solidFill>
                <a:effectLst/>
                <a:uLnTx/>
                <a:uFillTx/>
                <a:latin typeface="Arial" charset="0"/>
                <a:ea typeface="+mn-ea"/>
                <a:cs typeface="+mn-cs"/>
              </a:rPr>
              <a:t>Time resolution is independent of the threshold</a:t>
            </a:r>
          </a:p>
          <a:p>
            <a:pPr marL="285750" marR="0" lvl="0" indent="-285750" algn="l" defTabSz="914400" rtl="0" eaLnBrk="0" fontAlgn="base" latinLnBrk="0" hangingPunct="0">
              <a:lnSpc>
                <a:spcPct val="100000"/>
              </a:lnSpc>
              <a:spcBef>
                <a:spcPct val="0"/>
              </a:spcBef>
              <a:spcAft>
                <a:spcPct val="0"/>
              </a:spcAft>
              <a:buClrTx/>
              <a:buSzTx/>
              <a:buFont typeface="Wingdings" pitchFamily="2" charset="2"/>
              <a:buChar char="à"/>
              <a:tabLst/>
              <a:defRPr/>
            </a:pPr>
            <a:endParaRPr kumimoji="0" lang="en-GB" sz="1400" b="0" i="0" u="none" strike="noStrike" kern="1200" cap="none" spc="0" normalizeH="0" baseline="0" noProof="0" dirty="0">
              <a:ln>
                <a:noFill/>
              </a:ln>
              <a:solidFill>
                <a:srgbClr val="FF0000"/>
              </a:solidFill>
              <a:effectLst/>
              <a:uLnTx/>
              <a:uFillTx/>
              <a:latin typeface="Arial" charset="0"/>
              <a:ea typeface="+mn-ea"/>
              <a:cs typeface="+mn-cs"/>
            </a:endParaRPr>
          </a:p>
          <a:p>
            <a:pPr marL="285750" marR="0" lvl="0" indent="-285750" algn="l" defTabSz="914400" rtl="0" eaLnBrk="0" fontAlgn="base" latinLnBrk="0" hangingPunct="0">
              <a:lnSpc>
                <a:spcPct val="100000"/>
              </a:lnSpc>
              <a:spcBef>
                <a:spcPct val="0"/>
              </a:spcBef>
              <a:spcAft>
                <a:spcPct val="0"/>
              </a:spcAft>
              <a:buClrTx/>
              <a:buSzTx/>
              <a:buFont typeface="Wingdings" pitchFamily="2" charset="2"/>
              <a:buChar char="à"/>
              <a:tabLst/>
              <a:defRPr/>
            </a:pPr>
            <a:r>
              <a:rPr kumimoji="0" lang="en-GB" sz="1400" b="0" i="0" u="none" strike="noStrike" kern="1200" cap="none" spc="0" normalizeH="0" baseline="0" noProof="0" dirty="0">
                <a:ln>
                  <a:noFill/>
                </a:ln>
                <a:solidFill>
                  <a:srgbClr val="FF0000"/>
                </a:solidFill>
                <a:effectLst/>
                <a:uLnTx/>
                <a:uFillTx/>
                <a:latin typeface="Arial" charset="0"/>
                <a:ea typeface="+mn-ea"/>
                <a:cs typeface="+mn-cs"/>
              </a:rPr>
              <a:t>Time resolution is inversely proportional to the ‘risetime’ of the signal</a:t>
            </a:r>
          </a:p>
          <a:p>
            <a:pPr marL="285750" marR="0" lvl="0" indent="-285750" algn="l" defTabSz="914400" rtl="0" eaLnBrk="0" fontAlgn="base" latinLnBrk="0" hangingPunct="0">
              <a:lnSpc>
                <a:spcPct val="100000"/>
              </a:lnSpc>
              <a:spcBef>
                <a:spcPct val="0"/>
              </a:spcBef>
              <a:spcAft>
                <a:spcPct val="0"/>
              </a:spcAft>
              <a:buClrTx/>
              <a:buSzTx/>
              <a:buFont typeface="Wingdings" pitchFamily="2" charset="2"/>
              <a:buChar char="à"/>
              <a:tabLst/>
              <a:defRPr/>
            </a:pPr>
            <a:endParaRPr kumimoji="0" lang="en-GB" sz="1400" b="0" i="0" u="none" strike="noStrike" kern="1200" cap="none" spc="0" normalizeH="0" baseline="0" noProof="0" dirty="0">
              <a:ln>
                <a:noFill/>
              </a:ln>
              <a:solidFill>
                <a:srgbClr val="FF0000"/>
              </a:solidFill>
              <a:effectLst/>
              <a:uLnTx/>
              <a:uFillTx/>
              <a:latin typeface="Arial" charset="0"/>
              <a:ea typeface="+mn-ea"/>
              <a:cs typeface="+mn-cs"/>
            </a:endParaRPr>
          </a:p>
          <a:p>
            <a:pPr marL="285750" marR="0" lvl="0" indent="-285750" algn="l" defTabSz="914400" rtl="0" eaLnBrk="0" fontAlgn="base" latinLnBrk="0" hangingPunct="0">
              <a:lnSpc>
                <a:spcPct val="100000"/>
              </a:lnSpc>
              <a:spcBef>
                <a:spcPct val="0"/>
              </a:spcBef>
              <a:spcAft>
                <a:spcPct val="0"/>
              </a:spcAft>
              <a:buClrTx/>
              <a:buSzTx/>
              <a:buFont typeface="Wingdings" pitchFamily="2" charset="2"/>
              <a:buChar char="à"/>
              <a:tabLst/>
              <a:defRPr/>
            </a:pPr>
            <a:r>
              <a:rPr kumimoji="0" lang="en-GB" sz="1400" b="0" i="0" u="none" strike="noStrike" kern="1200" cap="none" spc="0" normalizeH="0" baseline="0" noProof="0" dirty="0">
                <a:ln>
                  <a:noFill/>
                </a:ln>
                <a:solidFill>
                  <a:srgbClr val="002060"/>
                </a:solidFill>
                <a:effectLst/>
                <a:uLnTx/>
                <a:uFillTx/>
                <a:latin typeface="Arial" charset="0"/>
                <a:ea typeface="+mn-ea"/>
                <a:cs typeface="+mn-cs"/>
              </a:rPr>
              <a:t>For a single e-h pair, A=1 and                 = π/√6 = 1.28=O(1)</a:t>
            </a:r>
          </a:p>
        </p:txBody>
      </p:sp>
      <p:pic>
        <p:nvPicPr>
          <p:cNvPr id="15" name="Picture 14">
            <a:extLst>
              <a:ext uri="{FF2B5EF4-FFF2-40B4-BE49-F238E27FC236}">
                <a16:creationId xmlns:a16="http://schemas.microsoft.com/office/drawing/2014/main" id="{A7E94B3A-3A53-CE46-9101-16CB6B9BDADA}"/>
              </a:ext>
            </a:extLst>
          </p:cNvPr>
          <p:cNvPicPr>
            <a:picLocks noChangeAspect="1"/>
          </p:cNvPicPr>
          <p:nvPr/>
        </p:nvPicPr>
        <p:blipFill>
          <a:blip r:embed="rId9"/>
          <a:stretch>
            <a:fillRect/>
          </a:stretch>
        </p:blipFill>
        <p:spPr>
          <a:xfrm>
            <a:off x="1283720" y="673371"/>
            <a:ext cx="1513264" cy="538427"/>
          </a:xfrm>
          <a:prstGeom prst="rect">
            <a:avLst/>
          </a:prstGeom>
        </p:spPr>
      </p:pic>
      <p:pic>
        <p:nvPicPr>
          <p:cNvPr id="16" name="Picture 15">
            <a:extLst>
              <a:ext uri="{FF2B5EF4-FFF2-40B4-BE49-F238E27FC236}">
                <a16:creationId xmlns:a16="http://schemas.microsoft.com/office/drawing/2014/main" id="{DFD9C9C4-9855-D544-AB9A-F2C0A756E8A2}"/>
              </a:ext>
            </a:extLst>
          </p:cNvPr>
          <p:cNvPicPr>
            <a:picLocks noChangeAspect="1"/>
          </p:cNvPicPr>
          <p:nvPr/>
        </p:nvPicPr>
        <p:blipFill rotWithShape="1">
          <a:blip r:embed="rId8"/>
          <a:srcRect l="45399" b="17057"/>
          <a:stretch/>
        </p:blipFill>
        <p:spPr>
          <a:xfrm>
            <a:off x="8239706" y="6020038"/>
            <a:ext cx="760137" cy="423542"/>
          </a:xfrm>
          <a:prstGeom prst="rect">
            <a:avLst/>
          </a:prstGeom>
        </p:spPr>
      </p:pic>
    </p:spTree>
    <p:extLst>
      <p:ext uri="{BB962C8B-B14F-4D97-AF65-F5344CB8AC3E}">
        <p14:creationId xmlns:p14="http://schemas.microsoft.com/office/powerpoint/2010/main" val="3667184577"/>
      </p:ext>
    </p:extLst>
  </p:cSld>
  <p:clrMapOvr>
    <a:masterClrMapping/>
  </p:clrMapOvr>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A0484A7F-2C90-1E41-9FE7-4A1ADFB78624}"/>
              </a:ext>
            </a:extLst>
          </p:cNvPr>
          <p:cNvSpPr>
            <a:spLocks noGrp="1"/>
          </p:cNvSpPr>
          <p:nvPr>
            <p:ph type="dt" sz="half" idx="10"/>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fld id="{A52BF309-6B9F-3741-9BDB-9CF9B53810AF}" type="datetime1">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l" defTabSz="914400" rtl="0" eaLnBrk="0" fontAlgn="base" latinLnBrk="0" hangingPunct="0">
                <a:lnSpc>
                  <a:spcPct val="100000"/>
                </a:lnSpc>
                <a:spcBef>
                  <a:spcPct val="0"/>
                </a:spcBef>
                <a:spcAft>
                  <a:spcPct val="0"/>
                </a:spcAft>
                <a:buClrTx/>
                <a:buSzTx/>
                <a:buFontTx/>
                <a:buNone/>
                <a:tabLst/>
                <a:defRPr/>
              </a:pPr>
              <a:t>6/13/25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3" name="Slide Number Placeholder 2">
            <a:extLst>
              <a:ext uri="{FF2B5EF4-FFF2-40B4-BE49-F238E27FC236}">
                <a16:creationId xmlns:a16="http://schemas.microsoft.com/office/drawing/2014/main" id="{4B7351C7-37D6-574B-80E5-2CE672B12940}"/>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60</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pic>
        <p:nvPicPr>
          <p:cNvPr id="4" name="Picture 3">
            <a:extLst>
              <a:ext uri="{FF2B5EF4-FFF2-40B4-BE49-F238E27FC236}">
                <a16:creationId xmlns:a16="http://schemas.microsoft.com/office/drawing/2014/main" id="{43C97B37-498B-DD48-84EC-7B2DAD324042}"/>
              </a:ext>
            </a:extLst>
          </p:cNvPr>
          <p:cNvPicPr>
            <a:picLocks noChangeAspect="1"/>
          </p:cNvPicPr>
          <p:nvPr/>
        </p:nvPicPr>
        <p:blipFill>
          <a:blip r:embed="rId2"/>
          <a:stretch>
            <a:fillRect/>
          </a:stretch>
        </p:blipFill>
        <p:spPr>
          <a:xfrm>
            <a:off x="6064183" y="1270049"/>
            <a:ext cx="5997803" cy="5380382"/>
          </a:xfrm>
          <a:prstGeom prst="rect">
            <a:avLst/>
          </a:prstGeom>
        </p:spPr>
      </p:pic>
      <p:pic>
        <p:nvPicPr>
          <p:cNvPr id="5" name="Picture 4">
            <a:extLst>
              <a:ext uri="{FF2B5EF4-FFF2-40B4-BE49-F238E27FC236}">
                <a16:creationId xmlns:a16="http://schemas.microsoft.com/office/drawing/2014/main" id="{28B6541B-6AB7-6545-A790-3438C31AF5DD}"/>
              </a:ext>
            </a:extLst>
          </p:cNvPr>
          <p:cNvPicPr>
            <a:picLocks noChangeAspect="1"/>
          </p:cNvPicPr>
          <p:nvPr/>
        </p:nvPicPr>
        <p:blipFill>
          <a:blip r:embed="rId3"/>
          <a:stretch>
            <a:fillRect/>
          </a:stretch>
        </p:blipFill>
        <p:spPr>
          <a:xfrm>
            <a:off x="212986" y="1128621"/>
            <a:ext cx="5409588" cy="887896"/>
          </a:xfrm>
          <a:prstGeom prst="rect">
            <a:avLst/>
          </a:prstGeom>
        </p:spPr>
      </p:pic>
      <p:sp>
        <p:nvSpPr>
          <p:cNvPr id="6" name="TextBox 5">
            <a:extLst>
              <a:ext uri="{FF2B5EF4-FFF2-40B4-BE49-F238E27FC236}">
                <a16:creationId xmlns:a16="http://schemas.microsoft.com/office/drawing/2014/main" id="{42A19EF7-75E0-834D-BB0C-9B42C08B49BA}"/>
              </a:ext>
            </a:extLst>
          </p:cNvPr>
          <p:cNvSpPr txBox="1">
            <a:spLocks noChangeArrowheads="1"/>
          </p:cNvSpPr>
          <p:nvPr/>
        </p:nvSpPr>
        <p:spPr bwMode="auto">
          <a:xfrm>
            <a:off x="0" y="8016"/>
            <a:ext cx="12174582" cy="4801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2000" b="1">
                <a:solidFill>
                  <a:schemeClr val="tx1"/>
                </a:solidFill>
                <a:latin typeface="Arial" panose="020B0604020202020204" pitchFamily="34" charset="0"/>
                <a:ea typeface="ＭＳ Ｐゴシック" panose="020B0600070205080204" pitchFamily="34" charset="-128"/>
              </a:defRPr>
            </a:lvl1pPr>
            <a:lvl2pPr marL="742950" indent="-285750">
              <a:defRPr sz="2000" b="1">
                <a:solidFill>
                  <a:schemeClr val="tx1"/>
                </a:solidFill>
                <a:latin typeface="Arial" panose="020B0604020202020204" pitchFamily="34" charset="0"/>
                <a:ea typeface="ＭＳ Ｐゴシック" panose="020B0600070205080204" pitchFamily="34" charset="-128"/>
              </a:defRPr>
            </a:lvl2pPr>
            <a:lvl3pPr marL="1143000" indent="-228600">
              <a:defRPr sz="2000" b="1">
                <a:solidFill>
                  <a:schemeClr val="tx1"/>
                </a:solidFill>
                <a:latin typeface="Arial" panose="020B0604020202020204" pitchFamily="34" charset="0"/>
                <a:ea typeface="ＭＳ Ｐゴシック" panose="020B0600070205080204" pitchFamily="34" charset="-128"/>
              </a:defRPr>
            </a:lvl3pPr>
            <a:lvl4pPr marL="1600200" indent="-228600">
              <a:defRPr sz="2000" b="1">
                <a:solidFill>
                  <a:schemeClr val="tx1"/>
                </a:solidFill>
                <a:latin typeface="Arial" panose="020B0604020202020204" pitchFamily="34" charset="0"/>
                <a:ea typeface="ＭＳ Ｐゴシック" panose="020B0600070205080204" pitchFamily="34" charset="-128"/>
              </a:defRPr>
            </a:lvl4pPr>
            <a:lvl5pPr marL="2057400" indent="-228600">
              <a:defRPr sz="2000" b="1">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9pPr>
          </a:lstStyle>
          <a:p>
            <a:pPr marL="0" marR="0" lvl="0" indent="0" algn="ctr" defTabSz="914400" rtl="0" eaLnBrk="0" fontAlgn="base" latinLnBrk="0" hangingPunct="0">
              <a:lnSpc>
                <a:spcPct val="90000"/>
              </a:lnSpc>
              <a:spcBef>
                <a:spcPct val="30000"/>
              </a:spcBef>
              <a:spcAft>
                <a:spcPct val="0"/>
              </a:spcAft>
              <a:buClr>
                <a:srgbClr val="008000"/>
              </a:buClr>
              <a:buSzPct val="70000"/>
              <a:buFontTx/>
              <a:buNone/>
              <a:tabLst/>
              <a:defRPr/>
            </a:pPr>
            <a:r>
              <a:rPr kumimoji="0" lang="en-GB" altLang="en-US" sz="2800" b="1" i="0" u="none" strike="noStrike" kern="1200" cap="none" spc="0" normalizeH="0" baseline="0" noProof="0" dirty="0">
                <a:ln>
                  <a:noFill/>
                </a:ln>
                <a:solidFill>
                  <a:srgbClr val="FF0000"/>
                </a:solidFill>
                <a:effectLst/>
                <a:uLnTx/>
                <a:uFillTx/>
                <a:latin typeface="Arial" panose="020B0604020202020204" pitchFamily="34" charset="0"/>
                <a:ea typeface="ＭＳ Ｐゴシック" panose="020B0600070205080204" pitchFamily="34" charset="-128"/>
                <a:cs typeface="+mn-cs"/>
              </a:rPr>
              <a:t>Avalanche fluctuations, SPAD with boundary</a:t>
            </a:r>
          </a:p>
        </p:txBody>
      </p:sp>
      <p:sp>
        <p:nvSpPr>
          <p:cNvPr id="7" name="TextBox 6">
            <a:extLst>
              <a:ext uri="{FF2B5EF4-FFF2-40B4-BE49-F238E27FC236}">
                <a16:creationId xmlns:a16="http://schemas.microsoft.com/office/drawing/2014/main" id="{D8AB90E1-97AF-3E47-9641-E496101F1C75}"/>
              </a:ext>
            </a:extLst>
          </p:cNvPr>
          <p:cNvSpPr txBox="1"/>
          <p:nvPr/>
        </p:nvSpPr>
        <p:spPr>
          <a:xfrm>
            <a:off x="212986" y="623718"/>
            <a:ext cx="4411785" cy="307777"/>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2060"/>
                </a:solidFill>
                <a:effectLst/>
                <a:uLnTx/>
                <a:uFillTx/>
                <a:latin typeface="Arial" charset="0"/>
                <a:ea typeface="+mn-ea"/>
                <a:cs typeface="+mn-cs"/>
              </a:rPr>
              <a:t>Equations for the average electron and hole densities</a:t>
            </a:r>
          </a:p>
        </p:txBody>
      </p:sp>
      <p:sp>
        <p:nvSpPr>
          <p:cNvPr id="8" name="TextBox 7">
            <a:extLst>
              <a:ext uri="{FF2B5EF4-FFF2-40B4-BE49-F238E27FC236}">
                <a16:creationId xmlns:a16="http://schemas.microsoft.com/office/drawing/2014/main" id="{3C8FC431-0E26-0247-ADC9-6994D3BE8D4D}"/>
              </a:ext>
            </a:extLst>
          </p:cNvPr>
          <p:cNvSpPr txBox="1"/>
          <p:nvPr/>
        </p:nvSpPr>
        <p:spPr>
          <a:xfrm>
            <a:off x="6212466" y="623718"/>
            <a:ext cx="5701238" cy="307777"/>
          </a:xfrm>
          <a:prstGeom prst="rect">
            <a:avLst/>
          </a:prstGeom>
          <a:noFill/>
        </p:spPr>
        <p:txBody>
          <a:bodyPr wrap="squar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9D00">
                    <a:lumMod val="50000"/>
                  </a:srgbClr>
                </a:solidFill>
                <a:effectLst/>
                <a:uLnTx/>
                <a:uFillTx/>
                <a:latin typeface="Arial" charset="0"/>
                <a:ea typeface="+mn-ea"/>
                <a:cs typeface="+mn-cs"/>
              </a:rPr>
              <a:t>Equations for second moment of the electron and hole densities</a:t>
            </a:r>
          </a:p>
        </p:txBody>
      </p:sp>
      <p:pic>
        <p:nvPicPr>
          <p:cNvPr id="9" name="Picture 8">
            <a:extLst>
              <a:ext uri="{FF2B5EF4-FFF2-40B4-BE49-F238E27FC236}">
                <a16:creationId xmlns:a16="http://schemas.microsoft.com/office/drawing/2014/main" id="{C3EC8F75-F229-894D-B40D-2120F74C19BA}"/>
              </a:ext>
            </a:extLst>
          </p:cNvPr>
          <p:cNvPicPr>
            <a:picLocks noChangeAspect="1"/>
          </p:cNvPicPr>
          <p:nvPr/>
        </p:nvPicPr>
        <p:blipFill>
          <a:blip r:embed="rId4"/>
          <a:stretch>
            <a:fillRect/>
          </a:stretch>
        </p:blipFill>
        <p:spPr>
          <a:xfrm>
            <a:off x="392872" y="2814479"/>
            <a:ext cx="4046606" cy="1013255"/>
          </a:xfrm>
          <a:prstGeom prst="rect">
            <a:avLst/>
          </a:prstGeom>
        </p:spPr>
      </p:pic>
      <p:pic>
        <p:nvPicPr>
          <p:cNvPr id="10" name="Picture 9">
            <a:extLst>
              <a:ext uri="{FF2B5EF4-FFF2-40B4-BE49-F238E27FC236}">
                <a16:creationId xmlns:a16="http://schemas.microsoft.com/office/drawing/2014/main" id="{02557B38-6E1F-2549-8A6D-0E6329589089}"/>
              </a:ext>
            </a:extLst>
          </p:cNvPr>
          <p:cNvPicPr>
            <a:picLocks noChangeAspect="1"/>
          </p:cNvPicPr>
          <p:nvPr/>
        </p:nvPicPr>
        <p:blipFill>
          <a:blip r:embed="rId5"/>
          <a:stretch>
            <a:fillRect/>
          </a:stretch>
        </p:blipFill>
        <p:spPr>
          <a:xfrm>
            <a:off x="339864" y="2678631"/>
            <a:ext cx="4762224" cy="271696"/>
          </a:xfrm>
          <a:prstGeom prst="rect">
            <a:avLst/>
          </a:prstGeom>
        </p:spPr>
      </p:pic>
      <p:sp>
        <p:nvSpPr>
          <p:cNvPr id="13" name="Right Arrow 12">
            <a:extLst>
              <a:ext uri="{FF2B5EF4-FFF2-40B4-BE49-F238E27FC236}">
                <a16:creationId xmlns:a16="http://schemas.microsoft.com/office/drawing/2014/main" id="{20A7C31B-32AC-A04F-B2A9-3316D917A257}"/>
              </a:ext>
            </a:extLst>
          </p:cNvPr>
          <p:cNvSpPr/>
          <p:nvPr/>
        </p:nvSpPr>
        <p:spPr bwMode="auto">
          <a:xfrm>
            <a:off x="5009322" y="3114261"/>
            <a:ext cx="613252" cy="265043"/>
          </a:xfrm>
          <a:prstGeom prst="rightArrow">
            <a:avLst/>
          </a:prstGeom>
          <a:solidFill>
            <a:srgbClr val="FF0000"/>
          </a:solidFill>
          <a:ln w="9525" cap="flat" cmpd="sng" algn="ctr">
            <a:noFill/>
            <a:prstDash val="solid"/>
            <a:round/>
            <a:headEnd type="none" w="med" len="med"/>
            <a:tailEnd type="none" w="med" len="med"/>
          </a:ln>
          <a:effectLst/>
        </p:spPr>
        <p:txBody>
          <a:bodyPr vert="horz" wrap="square" lIns="92075" tIns="46038" rIns="92075" bIns="46038" numCol="1" rtlCol="0" anchor="t" anchorCtr="0" compatLnSpc="1">
            <a:prstTxWarp prst="textNoShape">
              <a:avLst/>
            </a:prstTxWarp>
          </a:bodyPr>
          <a:lstStyle/>
          <a:p>
            <a:pPr marL="0" marR="0" lvl="0" indent="0" algn="l" defTabSz="914400" rtl="0" eaLnBrk="0" fontAlgn="base" latinLnBrk="0" hangingPunct="0">
              <a:lnSpc>
                <a:spcPct val="90000"/>
              </a:lnSpc>
              <a:spcBef>
                <a:spcPct val="30000"/>
              </a:spcBef>
              <a:spcAft>
                <a:spcPct val="0"/>
              </a:spcAft>
              <a:buClr>
                <a:srgbClr val="008000"/>
              </a:buClr>
              <a:buSzPct val="70000"/>
              <a:buFont typeface="Wingdings" pitchFamily="2" charset="2"/>
              <a:buNone/>
              <a:tabLst/>
              <a:defRPr/>
            </a:pPr>
            <a:endParaRPr kumimoji="0" lang="en-GB" sz="1500" b="1" i="0" u="none" strike="noStrike" kern="1200" cap="none" spc="0" normalizeH="0" baseline="0" noProof="0">
              <a:ln>
                <a:noFill/>
              </a:ln>
              <a:solidFill>
                <a:srgbClr val="000000"/>
              </a:solidFill>
              <a:effectLst/>
              <a:uLnTx/>
              <a:uFillTx/>
              <a:latin typeface="Arial" pitchFamily="34" charset="0"/>
              <a:ea typeface="+mn-ea"/>
              <a:cs typeface="+mn-cs"/>
            </a:endParaRPr>
          </a:p>
        </p:txBody>
      </p:sp>
      <p:sp>
        <p:nvSpPr>
          <p:cNvPr id="14" name="TextBox 13">
            <a:extLst>
              <a:ext uri="{FF2B5EF4-FFF2-40B4-BE49-F238E27FC236}">
                <a16:creationId xmlns:a16="http://schemas.microsoft.com/office/drawing/2014/main" id="{512D79E7-9265-A849-9AB3-B94F99D7421E}"/>
              </a:ext>
            </a:extLst>
          </p:cNvPr>
          <p:cNvSpPr txBox="1"/>
          <p:nvPr/>
        </p:nvSpPr>
        <p:spPr>
          <a:xfrm>
            <a:off x="484549" y="4229252"/>
            <a:ext cx="2852063" cy="523220"/>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2060"/>
                </a:solidFill>
                <a:effectLst/>
                <a:uLnTx/>
                <a:uFillTx/>
                <a:latin typeface="Arial" charset="0"/>
                <a:ea typeface="+mn-ea"/>
                <a:cs typeface="+mn-cs"/>
              </a:rPr>
              <a:t>… surprisingly complex. </a:t>
            </a: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2060"/>
                </a:solidFill>
                <a:effectLst/>
                <a:uLnTx/>
                <a:uFillTx/>
                <a:latin typeface="Arial" charset="0"/>
                <a:ea typeface="+mn-ea"/>
                <a:cs typeface="+mn-cs"/>
              </a:rPr>
              <a:t>Solution gives important insights: </a:t>
            </a:r>
          </a:p>
        </p:txBody>
      </p:sp>
    </p:spTree>
    <p:extLst>
      <p:ext uri="{BB962C8B-B14F-4D97-AF65-F5344CB8AC3E}">
        <p14:creationId xmlns:p14="http://schemas.microsoft.com/office/powerpoint/2010/main" val="2962163489"/>
      </p:ext>
    </p:extLst>
  </p:cSld>
  <p:clrMapOvr>
    <a:masterClrMapping/>
  </p:clrMapOvr>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CCAC7A6E-0B3A-C348-8767-6CF4746887B4}"/>
              </a:ext>
            </a:extLst>
          </p:cNvPr>
          <p:cNvSpPr>
            <a:spLocks noGrp="1"/>
          </p:cNvSpPr>
          <p:nvPr>
            <p:ph type="dt" sz="half" idx="10"/>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fld id="{A52BF309-6B9F-3741-9BDB-9CF9B53810AF}" type="datetime1">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l" defTabSz="914400" rtl="0" eaLnBrk="0" fontAlgn="base" latinLnBrk="0" hangingPunct="0">
                <a:lnSpc>
                  <a:spcPct val="100000"/>
                </a:lnSpc>
                <a:spcBef>
                  <a:spcPct val="0"/>
                </a:spcBef>
                <a:spcAft>
                  <a:spcPct val="0"/>
                </a:spcAft>
                <a:buClrTx/>
                <a:buSzTx/>
                <a:buFontTx/>
                <a:buNone/>
                <a:tabLst/>
                <a:defRPr/>
              </a:pPr>
              <a:t>6/13/25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3" name="Slide Number Placeholder 2">
            <a:extLst>
              <a:ext uri="{FF2B5EF4-FFF2-40B4-BE49-F238E27FC236}">
                <a16:creationId xmlns:a16="http://schemas.microsoft.com/office/drawing/2014/main" id="{D603EA17-815C-AF4E-B8C9-60877B823715}"/>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61</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4" name="TextBox 3">
            <a:extLst>
              <a:ext uri="{FF2B5EF4-FFF2-40B4-BE49-F238E27FC236}">
                <a16:creationId xmlns:a16="http://schemas.microsoft.com/office/drawing/2014/main" id="{FBCC5415-B45A-AC46-8BEE-50487D62B2DE}"/>
              </a:ext>
            </a:extLst>
          </p:cNvPr>
          <p:cNvSpPr txBox="1">
            <a:spLocks noChangeArrowheads="1"/>
          </p:cNvSpPr>
          <p:nvPr/>
        </p:nvSpPr>
        <p:spPr bwMode="auto">
          <a:xfrm>
            <a:off x="0" y="8016"/>
            <a:ext cx="12174582" cy="4873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2000" b="1">
                <a:solidFill>
                  <a:schemeClr val="tx1"/>
                </a:solidFill>
                <a:latin typeface="Arial" panose="020B0604020202020204" pitchFamily="34" charset="0"/>
                <a:ea typeface="ＭＳ Ｐゴシック" panose="020B0600070205080204" pitchFamily="34" charset="-128"/>
              </a:defRPr>
            </a:lvl1pPr>
            <a:lvl2pPr marL="742950" indent="-285750">
              <a:defRPr sz="2000" b="1">
                <a:solidFill>
                  <a:schemeClr val="tx1"/>
                </a:solidFill>
                <a:latin typeface="Arial" panose="020B0604020202020204" pitchFamily="34" charset="0"/>
                <a:ea typeface="ＭＳ Ｐゴシック" panose="020B0600070205080204" pitchFamily="34" charset="-128"/>
              </a:defRPr>
            </a:lvl2pPr>
            <a:lvl3pPr marL="1143000" indent="-228600">
              <a:defRPr sz="2000" b="1">
                <a:solidFill>
                  <a:schemeClr val="tx1"/>
                </a:solidFill>
                <a:latin typeface="Arial" panose="020B0604020202020204" pitchFamily="34" charset="0"/>
                <a:ea typeface="ＭＳ Ｐゴシック" panose="020B0600070205080204" pitchFamily="34" charset="-128"/>
              </a:defRPr>
            </a:lvl3pPr>
            <a:lvl4pPr marL="1600200" indent="-228600">
              <a:defRPr sz="2000" b="1">
                <a:solidFill>
                  <a:schemeClr val="tx1"/>
                </a:solidFill>
                <a:latin typeface="Arial" panose="020B0604020202020204" pitchFamily="34" charset="0"/>
                <a:ea typeface="ＭＳ Ｐゴシック" panose="020B0600070205080204" pitchFamily="34" charset="-128"/>
              </a:defRPr>
            </a:lvl4pPr>
            <a:lvl5pPr marL="2057400" indent="-228600">
              <a:defRPr sz="2000" b="1">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9pPr>
          </a:lstStyle>
          <a:p>
            <a:pPr marL="0" marR="0" lvl="0" indent="0" algn="ctr" defTabSz="914400" rtl="0" eaLnBrk="0" fontAlgn="base" latinLnBrk="0" hangingPunct="0">
              <a:lnSpc>
                <a:spcPct val="90000"/>
              </a:lnSpc>
              <a:spcBef>
                <a:spcPct val="30000"/>
              </a:spcBef>
              <a:spcAft>
                <a:spcPct val="0"/>
              </a:spcAft>
              <a:buClr>
                <a:srgbClr val="008000"/>
              </a:buClr>
              <a:buSzPct val="70000"/>
              <a:buFontTx/>
              <a:buNone/>
              <a:tabLst/>
              <a:defRPr/>
            </a:pPr>
            <a:r>
              <a:rPr kumimoji="0" lang="en-GB" altLang="en-US" sz="2800" b="1" i="0" u="none" strike="noStrike" kern="1200" cap="none" spc="0" normalizeH="0" baseline="0" noProof="0" dirty="0">
                <a:ln>
                  <a:noFill/>
                </a:ln>
                <a:solidFill>
                  <a:srgbClr val="FF0000"/>
                </a:solidFill>
                <a:effectLst/>
                <a:uLnTx/>
                <a:uFillTx/>
                <a:latin typeface="Arial" panose="020B0604020202020204" pitchFamily="34" charset="0"/>
                <a:ea typeface="ＭＳ Ｐゴシック" panose="020B0600070205080204" pitchFamily="34" charset="-128"/>
                <a:cs typeface="+mn-cs"/>
              </a:rPr>
              <a:t>Time resolution of SPAD</a:t>
            </a:r>
          </a:p>
        </p:txBody>
      </p:sp>
      <p:pic>
        <p:nvPicPr>
          <p:cNvPr id="5" name="Picture 4">
            <a:extLst>
              <a:ext uri="{FF2B5EF4-FFF2-40B4-BE49-F238E27FC236}">
                <a16:creationId xmlns:a16="http://schemas.microsoft.com/office/drawing/2014/main" id="{40B67B19-8D8A-A64F-B5FE-650102EC6A23}"/>
              </a:ext>
            </a:extLst>
          </p:cNvPr>
          <p:cNvPicPr>
            <a:picLocks noChangeAspect="1"/>
          </p:cNvPicPr>
          <p:nvPr/>
        </p:nvPicPr>
        <p:blipFill>
          <a:blip r:embed="rId2"/>
          <a:stretch>
            <a:fillRect/>
          </a:stretch>
        </p:blipFill>
        <p:spPr>
          <a:xfrm>
            <a:off x="481981" y="3605022"/>
            <a:ext cx="2287237" cy="1238045"/>
          </a:xfrm>
          <a:prstGeom prst="rect">
            <a:avLst/>
          </a:prstGeom>
        </p:spPr>
      </p:pic>
      <p:pic>
        <p:nvPicPr>
          <p:cNvPr id="7" name="Picture 6">
            <a:extLst>
              <a:ext uri="{FF2B5EF4-FFF2-40B4-BE49-F238E27FC236}">
                <a16:creationId xmlns:a16="http://schemas.microsoft.com/office/drawing/2014/main" id="{5D2B1B16-AF06-FA49-B05A-459D5DEAA8AE}"/>
              </a:ext>
            </a:extLst>
          </p:cNvPr>
          <p:cNvPicPr>
            <a:picLocks noChangeAspect="1"/>
          </p:cNvPicPr>
          <p:nvPr/>
        </p:nvPicPr>
        <p:blipFill>
          <a:blip r:embed="rId3"/>
          <a:stretch>
            <a:fillRect/>
          </a:stretch>
        </p:blipFill>
        <p:spPr>
          <a:xfrm>
            <a:off x="310188" y="766600"/>
            <a:ext cx="6633951" cy="2506742"/>
          </a:xfrm>
          <a:prstGeom prst="rect">
            <a:avLst/>
          </a:prstGeom>
        </p:spPr>
      </p:pic>
      <p:pic>
        <p:nvPicPr>
          <p:cNvPr id="8" name="Picture 7">
            <a:extLst>
              <a:ext uri="{FF2B5EF4-FFF2-40B4-BE49-F238E27FC236}">
                <a16:creationId xmlns:a16="http://schemas.microsoft.com/office/drawing/2014/main" id="{586C0471-418A-9443-A7BA-61F198252024}"/>
              </a:ext>
            </a:extLst>
          </p:cNvPr>
          <p:cNvPicPr>
            <a:picLocks noChangeAspect="1"/>
          </p:cNvPicPr>
          <p:nvPr/>
        </p:nvPicPr>
        <p:blipFill rotWithShape="1">
          <a:blip r:embed="rId4"/>
          <a:srcRect t="4640" r="62558"/>
          <a:stretch/>
        </p:blipFill>
        <p:spPr>
          <a:xfrm>
            <a:off x="481981" y="5784050"/>
            <a:ext cx="1934817" cy="698977"/>
          </a:xfrm>
          <a:prstGeom prst="rect">
            <a:avLst/>
          </a:prstGeom>
        </p:spPr>
      </p:pic>
      <p:pic>
        <p:nvPicPr>
          <p:cNvPr id="9" name="Picture 8">
            <a:extLst>
              <a:ext uri="{FF2B5EF4-FFF2-40B4-BE49-F238E27FC236}">
                <a16:creationId xmlns:a16="http://schemas.microsoft.com/office/drawing/2014/main" id="{C2CE3526-B01D-ED49-AE88-433CD7FA1A08}"/>
              </a:ext>
            </a:extLst>
          </p:cNvPr>
          <p:cNvPicPr>
            <a:picLocks noChangeAspect="1"/>
          </p:cNvPicPr>
          <p:nvPr/>
        </p:nvPicPr>
        <p:blipFill rotWithShape="1">
          <a:blip r:embed="rId5"/>
          <a:srcRect t="43210" r="75513" b="44602"/>
          <a:stretch/>
        </p:blipFill>
        <p:spPr>
          <a:xfrm>
            <a:off x="473631" y="4699074"/>
            <a:ext cx="2112938" cy="872851"/>
          </a:xfrm>
          <a:prstGeom prst="rect">
            <a:avLst/>
          </a:prstGeom>
        </p:spPr>
      </p:pic>
      <p:sp>
        <p:nvSpPr>
          <p:cNvPr id="10" name="Rectangle 9">
            <a:extLst>
              <a:ext uri="{FF2B5EF4-FFF2-40B4-BE49-F238E27FC236}">
                <a16:creationId xmlns:a16="http://schemas.microsoft.com/office/drawing/2014/main" id="{769D21FF-4701-A749-B9EB-BDAE45814FF3}"/>
              </a:ext>
            </a:extLst>
          </p:cNvPr>
          <p:cNvSpPr/>
          <p:nvPr/>
        </p:nvSpPr>
        <p:spPr>
          <a:xfrm>
            <a:off x="3055362" y="3561898"/>
            <a:ext cx="8951108" cy="2031325"/>
          </a:xfrm>
          <a:prstGeom prst="rect">
            <a:avLst/>
          </a:prstGeom>
        </p:spPr>
        <p:txBody>
          <a:bodyPr wrap="squar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err="1">
                <a:ln>
                  <a:noFill/>
                </a:ln>
                <a:solidFill>
                  <a:srgbClr val="002060"/>
                </a:solidFill>
                <a:effectLst/>
                <a:uLnTx/>
                <a:uFillTx/>
                <a:latin typeface="Arial" charset="0"/>
                <a:ea typeface="+mn-ea"/>
                <a:cs typeface="+mn-cs"/>
              </a:rPr>
              <a:t>γ</a:t>
            </a:r>
            <a:r>
              <a:rPr kumimoji="0" lang="en-GB" sz="1400" b="0" i="0" u="none" strike="noStrike" kern="1200" cap="none" spc="0" normalizeH="0" baseline="0" noProof="0" dirty="0">
                <a:ln>
                  <a:noFill/>
                </a:ln>
                <a:solidFill>
                  <a:srgbClr val="002060"/>
                </a:solidFill>
                <a:effectLst/>
                <a:uLnTx/>
                <a:uFillTx/>
                <a:latin typeface="Arial" charset="0"/>
                <a:ea typeface="+mn-ea"/>
                <a:cs typeface="+mn-cs"/>
              </a:rPr>
              <a:t> determines the exponential growth of the avalanche for long times</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9D00">
                    <a:lumMod val="50000"/>
                  </a:srgbClr>
                </a:solidFill>
                <a:effectLst/>
                <a:uLnTx/>
                <a:uFillTx/>
                <a:latin typeface="Arial" charset="0"/>
                <a:ea typeface="+mn-ea"/>
                <a:cs typeface="+mn-cs"/>
              </a:rPr>
              <a:t>1/</a:t>
            </a:r>
            <a:r>
              <a:rPr kumimoji="0" lang="en-GB" sz="1400" b="0" i="0" u="none" strike="noStrike" kern="1200" cap="none" spc="0" normalizeH="0" baseline="0" noProof="0" dirty="0" err="1">
                <a:ln>
                  <a:noFill/>
                </a:ln>
                <a:solidFill>
                  <a:srgbClr val="009D00">
                    <a:lumMod val="50000"/>
                  </a:srgbClr>
                </a:solidFill>
                <a:effectLst/>
                <a:uLnTx/>
                <a:uFillTx/>
                <a:latin typeface="Arial" charset="0"/>
                <a:ea typeface="+mn-ea"/>
                <a:cs typeface="+mn-cs"/>
              </a:rPr>
              <a:t>γv</a:t>
            </a:r>
            <a:r>
              <a:rPr kumimoji="0" lang="en-GB" sz="1400" b="0" i="0" u="none" strike="noStrike" kern="1200" cap="none" spc="0" normalizeH="0" baseline="30000" noProof="0" dirty="0">
                <a:ln>
                  <a:noFill/>
                </a:ln>
                <a:solidFill>
                  <a:srgbClr val="009D00">
                    <a:lumMod val="50000"/>
                  </a:srgbClr>
                </a:solidFill>
                <a:effectLst/>
                <a:uLnTx/>
                <a:uFillTx/>
                <a:latin typeface="Arial" charset="0"/>
                <a:ea typeface="+mn-ea"/>
                <a:cs typeface="+mn-cs"/>
              </a:rPr>
              <a:t>*</a:t>
            </a:r>
            <a:r>
              <a:rPr kumimoji="0" lang="en-GB" sz="1400" b="0" i="0" u="none" strike="noStrike" kern="1200" cap="none" spc="0" normalizeH="0" baseline="0" noProof="0" dirty="0">
                <a:ln>
                  <a:noFill/>
                </a:ln>
                <a:solidFill>
                  <a:srgbClr val="009D00">
                    <a:lumMod val="50000"/>
                  </a:srgbClr>
                </a:solidFill>
                <a:effectLst/>
                <a:uLnTx/>
                <a:uFillTx/>
                <a:latin typeface="Arial" charset="0"/>
                <a:ea typeface="+mn-ea"/>
                <a:cs typeface="+mn-cs"/>
              </a:rPr>
              <a:t>  determines the time resolution when setting a ‘high’ threshold to the signal !</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9D00">
                  <a:lumMod val="5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B7C6FE">
                    <a:lumMod val="10000"/>
                  </a:srgbClr>
                </a:solidFill>
                <a:effectLst/>
                <a:uLnTx/>
                <a:uFillTx/>
                <a:latin typeface="Arial" charset="0"/>
                <a:ea typeface="+mn-ea"/>
                <a:cs typeface="+mn-cs"/>
              </a:rPr>
              <a:t>The coefficient                 is O(1) </a:t>
            </a:r>
            <a:r>
              <a:rPr kumimoji="0" lang="en-GB" sz="1400" b="0" i="0" u="none" strike="noStrike" kern="1200" cap="none" spc="0" normalizeH="0" baseline="0" noProof="0" dirty="0">
                <a:ln>
                  <a:noFill/>
                </a:ln>
                <a:solidFill>
                  <a:srgbClr val="B7C6FE">
                    <a:lumMod val="10000"/>
                  </a:srgbClr>
                </a:solidFill>
                <a:effectLst/>
                <a:uLnTx/>
                <a:uFillTx/>
                <a:latin typeface="Arial" charset="0"/>
                <a:ea typeface="+mn-ea"/>
                <a:cs typeface="+mn-cs"/>
                <a:sym typeface="Wingdings" pitchFamily="2" charset="2"/>
              </a:rPr>
              <a:t> </a:t>
            </a:r>
            <a:r>
              <a:rPr kumimoji="0" lang="en-GB" sz="1400" b="0" i="0" u="none" strike="noStrike" kern="1200" cap="none" spc="0" normalizeH="0" baseline="0" noProof="0" dirty="0">
                <a:ln>
                  <a:noFill/>
                </a:ln>
                <a:solidFill>
                  <a:srgbClr val="B7C6FE">
                    <a:lumMod val="10000"/>
                  </a:srgbClr>
                </a:solidFill>
                <a:effectLst/>
                <a:uLnTx/>
                <a:uFillTx/>
                <a:latin typeface="Arial" charset="0"/>
                <a:ea typeface="+mn-ea"/>
                <a:cs typeface="+mn-cs"/>
              </a:rPr>
              <a:t>1/</a:t>
            </a:r>
            <a:r>
              <a:rPr kumimoji="0" lang="en-GB" sz="1400" b="0" i="0" u="none" strike="noStrike" kern="1200" cap="none" spc="0" normalizeH="0" baseline="0" noProof="0" dirty="0" err="1">
                <a:ln>
                  <a:noFill/>
                </a:ln>
                <a:solidFill>
                  <a:srgbClr val="B7C6FE">
                    <a:lumMod val="10000"/>
                  </a:srgbClr>
                </a:solidFill>
                <a:effectLst/>
                <a:uLnTx/>
                <a:uFillTx/>
                <a:latin typeface="Arial" charset="0"/>
                <a:ea typeface="+mn-ea"/>
                <a:cs typeface="+mn-cs"/>
              </a:rPr>
              <a:t>γv</a:t>
            </a:r>
            <a:r>
              <a:rPr kumimoji="0" lang="en-GB" sz="1400" b="0" i="0" u="none" strike="noStrike" kern="1200" cap="none" spc="0" normalizeH="0" baseline="30000" noProof="0" dirty="0">
                <a:ln>
                  <a:noFill/>
                </a:ln>
                <a:solidFill>
                  <a:srgbClr val="B7C6FE">
                    <a:lumMod val="10000"/>
                  </a:srgbClr>
                </a:solidFill>
                <a:effectLst/>
                <a:uLnTx/>
                <a:uFillTx/>
                <a:latin typeface="Arial" charset="0"/>
                <a:ea typeface="+mn-ea"/>
                <a:cs typeface="+mn-cs"/>
              </a:rPr>
              <a:t>*</a:t>
            </a:r>
            <a:r>
              <a:rPr kumimoji="0" lang="en-GB" sz="1400" b="0" i="0" u="none" strike="noStrike" kern="1200" cap="none" spc="0" normalizeH="0" baseline="0" noProof="0" dirty="0">
                <a:ln>
                  <a:noFill/>
                </a:ln>
                <a:solidFill>
                  <a:srgbClr val="B7C6FE">
                    <a:lumMod val="10000"/>
                  </a:srgbClr>
                </a:solidFill>
                <a:effectLst/>
                <a:uLnTx/>
                <a:uFillTx/>
                <a:latin typeface="Arial" charset="0"/>
                <a:ea typeface="+mn-ea"/>
                <a:cs typeface="+mn-cs"/>
              </a:rPr>
              <a:t> IS the approximate time </a:t>
            </a:r>
            <a:r>
              <a:rPr kumimoji="0" lang="en-GB" sz="1400" b="0" i="0" u="none" strike="noStrike" kern="1200" cap="none" spc="0" normalizeH="0" baseline="0" noProof="0" dirty="0" err="1">
                <a:ln>
                  <a:noFill/>
                </a:ln>
                <a:solidFill>
                  <a:srgbClr val="B7C6FE">
                    <a:lumMod val="10000"/>
                  </a:srgbClr>
                </a:solidFill>
                <a:effectLst/>
                <a:uLnTx/>
                <a:uFillTx/>
                <a:latin typeface="Arial" charset="0"/>
                <a:ea typeface="+mn-ea"/>
                <a:cs typeface="+mn-cs"/>
              </a:rPr>
              <a:t>resolition</a:t>
            </a:r>
            <a:r>
              <a:rPr kumimoji="0" lang="en-GB" sz="1400" b="0" i="0" u="none" strike="noStrike" kern="1200" cap="none" spc="0" normalizeH="0" baseline="0" noProof="0" dirty="0">
                <a:ln>
                  <a:noFill/>
                </a:ln>
                <a:solidFill>
                  <a:srgbClr val="B7C6FE">
                    <a:lumMod val="10000"/>
                  </a:srgbClr>
                </a:solidFill>
                <a:effectLst/>
                <a:uLnTx/>
                <a:uFillTx/>
                <a:latin typeface="Arial" charset="0"/>
                <a:ea typeface="+mn-ea"/>
                <a:cs typeface="+mn-cs"/>
              </a:rPr>
              <a:t> of a SPAD</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9D00">
                    <a:lumMod val="50000"/>
                  </a:srgbClr>
                </a:solidFill>
                <a:effectLst/>
                <a:uLnTx/>
                <a:uFillTx/>
                <a:latin typeface="Arial" charset="0"/>
                <a:ea typeface="+mn-ea"/>
                <a:cs typeface="+mn-cs"/>
              </a:rPr>
              <a:t>The electron and hole densities become fully correlated over the timescale of 1/</a:t>
            </a:r>
            <a:r>
              <a:rPr kumimoji="0" lang="en-GB" sz="1400" b="0" i="0" u="none" strike="noStrike" kern="1200" cap="none" spc="0" normalizeH="0" baseline="0" noProof="0" dirty="0" err="1">
                <a:ln>
                  <a:noFill/>
                </a:ln>
                <a:solidFill>
                  <a:srgbClr val="009D00">
                    <a:lumMod val="50000"/>
                  </a:srgbClr>
                </a:solidFill>
                <a:effectLst/>
                <a:uLnTx/>
                <a:uFillTx/>
                <a:latin typeface="Arial" charset="0"/>
                <a:ea typeface="+mn-ea"/>
                <a:cs typeface="+mn-cs"/>
              </a:rPr>
              <a:t>γv</a:t>
            </a:r>
            <a:r>
              <a:rPr kumimoji="0" lang="en-GB" sz="1400" b="0" i="0" u="none" strike="noStrike" kern="1200" cap="none" spc="0" normalizeH="0" baseline="30000" noProof="0" dirty="0">
                <a:ln>
                  <a:noFill/>
                </a:ln>
                <a:solidFill>
                  <a:srgbClr val="009D00">
                    <a:lumMod val="50000"/>
                  </a:srgbClr>
                </a:solidFill>
                <a:effectLst/>
                <a:uLnTx/>
                <a:uFillTx/>
                <a:latin typeface="Arial" charset="0"/>
                <a:ea typeface="+mn-ea"/>
                <a:cs typeface="+mn-cs"/>
              </a:rPr>
              <a:t>*</a:t>
            </a:r>
            <a:r>
              <a:rPr kumimoji="0" lang="en-GB" sz="1400" b="0" i="0" u="none" strike="noStrike" kern="1200" cap="none" spc="0" normalizeH="0" baseline="0" noProof="0" dirty="0">
                <a:ln>
                  <a:noFill/>
                </a:ln>
                <a:solidFill>
                  <a:srgbClr val="009D00">
                    <a:lumMod val="50000"/>
                  </a:srgbClr>
                </a:solidFill>
                <a:effectLst/>
                <a:uLnTx/>
                <a:uFillTx/>
                <a:latin typeface="Arial" charset="0"/>
                <a:ea typeface="+mn-ea"/>
                <a:cs typeface="+mn-cs"/>
              </a:rPr>
              <a:t>  i.e. there are no more fluctuations. The fluctuations take place in the very beginning of the  avalanches – from there on there is only deterministic grow of the avalanche. </a:t>
            </a:r>
          </a:p>
        </p:txBody>
      </p:sp>
      <p:pic>
        <p:nvPicPr>
          <p:cNvPr id="11" name="Picture 10">
            <a:extLst>
              <a:ext uri="{FF2B5EF4-FFF2-40B4-BE49-F238E27FC236}">
                <a16:creationId xmlns:a16="http://schemas.microsoft.com/office/drawing/2014/main" id="{946FF37A-0460-3249-8F32-A59FF28AC73D}"/>
              </a:ext>
            </a:extLst>
          </p:cNvPr>
          <p:cNvPicPr>
            <a:picLocks noChangeAspect="1"/>
          </p:cNvPicPr>
          <p:nvPr/>
        </p:nvPicPr>
        <p:blipFill rotWithShape="1">
          <a:blip r:embed="rId6"/>
          <a:srcRect t="16199"/>
          <a:stretch/>
        </p:blipFill>
        <p:spPr>
          <a:xfrm>
            <a:off x="7041938" y="1173051"/>
            <a:ext cx="5058303" cy="1271121"/>
          </a:xfrm>
          <a:prstGeom prst="rect">
            <a:avLst/>
          </a:prstGeom>
        </p:spPr>
      </p:pic>
      <p:pic>
        <p:nvPicPr>
          <p:cNvPr id="12" name="Picture 11">
            <a:extLst>
              <a:ext uri="{FF2B5EF4-FFF2-40B4-BE49-F238E27FC236}">
                <a16:creationId xmlns:a16="http://schemas.microsoft.com/office/drawing/2014/main" id="{99242CF6-E50C-B845-B4B2-1FD0E5BE6F41}"/>
              </a:ext>
            </a:extLst>
          </p:cNvPr>
          <p:cNvPicPr>
            <a:picLocks noChangeAspect="1"/>
          </p:cNvPicPr>
          <p:nvPr/>
        </p:nvPicPr>
        <p:blipFill>
          <a:blip r:embed="rId7"/>
          <a:stretch>
            <a:fillRect/>
          </a:stretch>
        </p:blipFill>
        <p:spPr>
          <a:xfrm>
            <a:off x="4262845" y="5701946"/>
            <a:ext cx="5362587" cy="715746"/>
          </a:xfrm>
          <a:prstGeom prst="rect">
            <a:avLst/>
          </a:prstGeom>
        </p:spPr>
      </p:pic>
      <p:pic>
        <p:nvPicPr>
          <p:cNvPr id="13" name="Picture 12">
            <a:extLst>
              <a:ext uri="{FF2B5EF4-FFF2-40B4-BE49-F238E27FC236}">
                <a16:creationId xmlns:a16="http://schemas.microsoft.com/office/drawing/2014/main" id="{05C1E023-C3FA-0740-9464-0BA50BA07754}"/>
              </a:ext>
            </a:extLst>
          </p:cNvPr>
          <p:cNvPicPr>
            <a:picLocks noChangeAspect="1"/>
          </p:cNvPicPr>
          <p:nvPr/>
        </p:nvPicPr>
        <p:blipFill rotWithShape="1">
          <a:blip r:embed="rId8"/>
          <a:srcRect l="45399" b="17057"/>
          <a:stretch/>
        </p:blipFill>
        <p:spPr>
          <a:xfrm>
            <a:off x="4431525" y="4370458"/>
            <a:ext cx="683167" cy="380655"/>
          </a:xfrm>
          <a:prstGeom prst="rect">
            <a:avLst/>
          </a:prstGeom>
        </p:spPr>
      </p:pic>
    </p:spTree>
    <p:extLst>
      <p:ext uri="{BB962C8B-B14F-4D97-AF65-F5344CB8AC3E}">
        <p14:creationId xmlns:p14="http://schemas.microsoft.com/office/powerpoint/2010/main" val="1294974004"/>
      </p:ext>
    </p:extLst>
  </p:cSld>
  <p:clrMapOvr>
    <a:masterClrMapping/>
  </p:clrMapOvr>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CCAC7A6E-0B3A-C348-8767-6CF4746887B4}"/>
              </a:ext>
            </a:extLst>
          </p:cNvPr>
          <p:cNvSpPr>
            <a:spLocks noGrp="1"/>
          </p:cNvSpPr>
          <p:nvPr>
            <p:ph type="dt" sz="half" idx="10"/>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fld id="{A52BF309-6B9F-3741-9BDB-9CF9B53810AF}" type="datetime1">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l" defTabSz="914400" rtl="0" eaLnBrk="0" fontAlgn="base" latinLnBrk="0" hangingPunct="0">
                <a:lnSpc>
                  <a:spcPct val="100000"/>
                </a:lnSpc>
                <a:spcBef>
                  <a:spcPct val="0"/>
                </a:spcBef>
                <a:spcAft>
                  <a:spcPct val="0"/>
                </a:spcAft>
                <a:buClrTx/>
                <a:buSzTx/>
                <a:buFontTx/>
                <a:buNone/>
                <a:tabLst/>
                <a:defRPr/>
              </a:pPr>
              <a:t>6/13/25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3" name="Slide Number Placeholder 2">
            <a:extLst>
              <a:ext uri="{FF2B5EF4-FFF2-40B4-BE49-F238E27FC236}">
                <a16:creationId xmlns:a16="http://schemas.microsoft.com/office/drawing/2014/main" id="{D603EA17-815C-AF4E-B8C9-60877B823715}"/>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62</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4" name="TextBox 3">
            <a:extLst>
              <a:ext uri="{FF2B5EF4-FFF2-40B4-BE49-F238E27FC236}">
                <a16:creationId xmlns:a16="http://schemas.microsoft.com/office/drawing/2014/main" id="{98B74AA6-DE7D-9343-9F8A-C8C571004C49}"/>
              </a:ext>
            </a:extLst>
          </p:cNvPr>
          <p:cNvSpPr txBox="1">
            <a:spLocks noChangeArrowheads="1"/>
          </p:cNvSpPr>
          <p:nvPr/>
        </p:nvSpPr>
        <p:spPr bwMode="auto">
          <a:xfrm>
            <a:off x="0" y="8016"/>
            <a:ext cx="12174582" cy="4873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2000" b="1">
                <a:solidFill>
                  <a:schemeClr val="tx1"/>
                </a:solidFill>
                <a:latin typeface="Arial" panose="020B0604020202020204" pitchFamily="34" charset="0"/>
                <a:ea typeface="ＭＳ Ｐゴシック" panose="020B0600070205080204" pitchFamily="34" charset="-128"/>
              </a:defRPr>
            </a:lvl1pPr>
            <a:lvl2pPr marL="742950" indent="-285750">
              <a:defRPr sz="2000" b="1">
                <a:solidFill>
                  <a:schemeClr val="tx1"/>
                </a:solidFill>
                <a:latin typeface="Arial" panose="020B0604020202020204" pitchFamily="34" charset="0"/>
                <a:ea typeface="ＭＳ Ｐゴシック" panose="020B0600070205080204" pitchFamily="34" charset="-128"/>
              </a:defRPr>
            </a:lvl2pPr>
            <a:lvl3pPr marL="1143000" indent="-228600">
              <a:defRPr sz="2000" b="1">
                <a:solidFill>
                  <a:schemeClr val="tx1"/>
                </a:solidFill>
                <a:latin typeface="Arial" panose="020B0604020202020204" pitchFamily="34" charset="0"/>
                <a:ea typeface="ＭＳ Ｐゴシック" panose="020B0600070205080204" pitchFamily="34" charset="-128"/>
              </a:defRPr>
            </a:lvl3pPr>
            <a:lvl4pPr marL="1600200" indent="-228600">
              <a:defRPr sz="2000" b="1">
                <a:solidFill>
                  <a:schemeClr val="tx1"/>
                </a:solidFill>
                <a:latin typeface="Arial" panose="020B0604020202020204" pitchFamily="34" charset="0"/>
                <a:ea typeface="ＭＳ Ｐゴシック" panose="020B0600070205080204" pitchFamily="34" charset="-128"/>
              </a:defRPr>
            </a:lvl4pPr>
            <a:lvl5pPr marL="2057400" indent="-228600">
              <a:defRPr sz="2000" b="1">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9pPr>
          </a:lstStyle>
          <a:p>
            <a:pPr marL="0" marR="0" lvl="0" indent="0" algn="ctr" defTabSz="914400" rtl="0" eaLnBrk="0" fontAlgn="base" latinLnBrk="0" hangingPunct="0">
              <a:lnSpc>
                <a:spcPct val="90000"/>
              </a:lnSpc>
              <a:spcBef>
                <a:spcPct val="30000"/>
              </a:spcBef>
              <a:spcAft>
                <a:spcPct val="0"/>
              </a:spcAft>
              <a:buClr>
                <a:srgbClr val="008000"/>
              </a:buClr>
              <a:buSzPct val="70000"/>
              <a:buFontTx/>
              <a:buNone/>
              <a:tabLst/>
              <a:defRPr/>
            </a:pPr>
            <a:r>
              <a:rPr kumimoji="0" lang="en-GB" altLang="en-US" sz="2800" b="1" i="0" u="none" strike="noStrike" kern="1200" cap="none" spc="0" normalizeH="0" baseline="0" noProof="0" dirty="0">
                <a:ln>
                  <a:noFill/>
                </a:ln>
                <a:solidFill>
                  <a:srgbClr val="FF0000"/>
                </a:solidFill>
                <a:effectLst/>
                <a:uLnTx/>
                <a:uFillTx/>
                <a:latin typeface="Arial" panose="020B0604020202020204" pitchFamily="34" charset="0"/>
                <a:ea typeface="ＭＳ Ｐゴシック" panose="020B0600070205080204" pitchFamily="34" charset="-128"/>
                <a:cs typeface="+mn-cs"/>
              </a:rPr>
              <a:t>Time resolution </a:t>
            </a:r>
            <a:r>
              <a:rPr kumimoji="0" lang="en-GB" altLang="en-US" sz="2800" b="1" i="0" u="none" strike="noStrike" kern="1200" cap="none" spc="0" normalizeH="0" baseline="0" noProof="0" dirty="0" err="1">
                <a:ln>
                  <a:noFill/>
                </a:ln>
                <a:solidFill>
                  <a:srgbClr val="FF0000"/>
                </a:solidFill>
                <a:effectLst/>
                <a:uLnTx/>
                <a:uFillTx/>
                <a:latin typeface="Arial" panose="020B0604020202020204" pitchFamily="34" charset="0"/>
                <a:ea typeface="ＭＳ Ｐゴシック" panose="020B0600070205080204" pitchFamily="34" charset="-128"/>
                <a:cs typeface="+mn-cs"/>
              </a:rPr>
              <a:t>aSPAD</a:t>
            </a:r>
            <a:endParaRPr kumimoji="0" lang="en-GB" altLang="en-US" sz="2800" b="1" i="0" u="none" strike="noStrike" kern="1200" cap="none" spc="0" normalizeH="0" baseline="0" noProof="0" dirty="0">
              <a:ln>
                <a:noFill/>
              </a:ln>
              <a:solidFill>
                <a:srgbClr val="FF0000"/>
              </a:solidFill>
              <a:effectLst/>
              <a:uLnTx/>
              <a:uFillTx/>
              <a:latin typeface="Arial" panose="020B0604020202020204" pitchFamily="34" charset="0"/>
              <a:ea typeface="ＭＳ Ｐゴシック" panose="020B0600070205080204" pitchFamily="34" charset="-128"/>
              <a:cs typeface="+mn-cs"/>
            </a:endParaRPr>
          </a:p>
        </p:txBody>
      </p:sp>
      <p:pic>
        <p:nvPicPr>
          <p:cNvPr id="5" name="Picture 4">
            <a:extLst>
              <a:ext uri="{FF2B5EF4-FFF2-40B4-BE49-F238E27FC236}">
                <a16:creationId xmlns:a16="http://schemas.microsoft.com/office/drawing/2014/main" id="{017E4877-CC50-F247-89EE-45F9EE179981}"/>
              </a:ext>
            </a:extLst>
          </p:cNvPr>
          <p:cNvPicPr>
            <a:picLocks noChangeAspect="1"/>
          </p:cNvPicPr>
          <p:nvPr/>
        </p:nvPicPr>
        <p:blipFill>
          <a:blip r:embed="rId2"/>
          <a:stretch>
            <a:fillRect/>
          </a:stretch>
        </p:blipFill>
        <p:spPr>
          <a:xfrm>
            <a:off x="2295525" y="1827260"/>
            <a:ext cx="7021108" cy="4664926"/>
          </a:xfrm>
          <a:prstGeom prst="rect">
            <a:avLst/>
          </a:prstGeom>
        </p:spPr>
      </p:pic>
      <p:sp>
        <p:nvSpPr>
          <p:cNvPr id="6" name="Rectangle 5">
            <a:extLst>
              <a:ext uri="{FF2B5EF4-FFF2-40B4-BE49-F238E27FC236}">
                <a16:creationId xmlns:a16="http://schemas.microsoft.com/office/drawing/2014/main" id="{BB4D0786-66A7-AC4B-A3E3-61F8C03C2F9D}"/>
              </a:ext>
            </a:extLst>
          </p:cNvPr>
          <p:cNvSpPr/>
          <p:nvPr/>
        </p:nvSpPr>
        <p:spPr>
          <a:xfrm>
            <a:off x="583451" y="670496"/>
            <a:ext cx="8733182" cy="748923"/>
          </a:xfrm>
          <a:prstGeom prst="rect">
            <a:avLst/>
          </a:prstGeom>
        </p:spPr>
        <p:txBody>
          <a:bodyPr wrap="squar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600" b="0" i="0" u="none" strike="noStrike" kern="1200" cap="none" spc="0" normalizeH="0" baseline="0" noProof="0" dirty="0">
                <a:ln>
                  <a:noFill/>
                </a:ln>
                <a:solidFill>
                  <a:srgbClr val="002060"/>
                </a:solidFill>
                <a:effectLst/>
                <a:uLnTx/>
                <a:uFillTx/>
                <a:latin typeface="Arial" charset="0"/>
                <a:ea typeface="+mn-ea"/>
                <a:cs typeface="+mn-cs"/>
              </a:rPr>
              <a:t>Approximate </a:t>
            </a:r>
            <a:r>
              <a:rPr kumimoji="0" lang="en-GB" sz="1600" b="0" i="0" u="none" strike="noStrike" kern="1200" cap="none" spc="0" normalizeH="0" baseline="0" noProof="0" dirty="0" err="1">
                <a:ln>
                  <a:noFill/>
                </a:ln>
                <a:solidFill>
                  <a:srgbClr val="002060"/>
                </a:solidFill>
                <a:effectLst/>
                <a:uLnTx/>
                <a:uFillTx/>
                <a:latin typeface="Arial" charset="0"/>
                <a:ea typeface="+mn-ea"/>
                <a:cs typeface="+mn-cs"/>
              </a:rPr>
              <a:t>r.m.s</a:t>
            </a:r>
            <a:r>
              <a:rPr kumimoji="0" lang="en-GB" sz="1600" b="0" i="0" u="none" strike="noStrike" kern="1200" cap="none" spc="0" normalizeH="0" baseline="0" noProof="0" dirty="0">
                <a:ln>
                  <a:noFill/>
                </a:ln>
                <a:solidFill>
                  <a:srgbClr val="002060"/>
                </a:solidFill>
                <a:effectLst/>
                <a:uLnTx/>
                <a:uFillTx/>
                <a:latin typeface="Arial" charset="0"/>
                <a:ea typeface="+mn-ea"/>
                <a:cs typeface="+mn-cs"/>
              </a:rPr>
              <a:t>. SPAD time resolution 1/</a:t>
            </a:r>
            <a:r>
              <a:rPr kumimoji="0" lang="en-GB" sz="1600" b="0" i="0" u="none" strike="noStrike" kern="1200" cap="none" spc="0" normalizeH="0" baseline="0" noProof="0" dirty="0" err="1">
                <a:ln>
                  <a:noFill/>
                </a:ln>
                <a:solidFill>
                  <a:srgbClr val="002060"/>
                </a:solidFill>
                <a:effectLst/>
                <a:uLnTx/>
                <a:uFillTx/>
                <a:latin typeface="Arial" charset="0"/>
                <a:ea typeface="+mn-ea"/>
                <a:cs typeface="+mn-cs"/>
              </a:rPr>
              <a:t>γv</a:t>
            </a:r>
            <a:r>
              <a:rPr kumimoji="0" lang="en-GB" sz="1600" b="0" i="0" u="none" strike="noStrike" kern="1200" cap="none" spc="0" normalizeH="0" baseline="30000" noProof="0" dirty="0">
                <a:ln>
                  <a:noFill/>
                </a:ln>
                <a:solidFill>
                  <a:srgbClr val="002060"/>
                </a:solidFill>
                <a:effectLst/>
                <a:uLnTx/>
                <a:uFillTx/>
                <a:latin typeface="Arial" charset="0"/>
                <a:ea typeface="+mn-ea"/>
                <a:cs typeface="+mn-cs"/>
              </a:rPr>
              <a:t>*</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600" b="0" i="0" u="none" strike="noStrike" kern="1200" cap="none" spc="0" normalizeH="0" baseline="3000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600" b="0" i="0" u="none" strike="noStrike" kern="1200" cap="none" spc="0" normalizeH="0" baseline="0" noProof="0" dirty="0">
                <a:ln>
                  <a:noFill/>
                </a:ln>
                <a:solidFill>
                  <a:srgbClr val="002060"/>
                </a:solidFill>
                <a:effectLst/>
                <a:uLnTx/>
                <a:uFillTx/>
                <a:latin typeface="Arial" charset="0"/>
                <a:ea typeface="+mn-ea"/>
                <a:cs typeface="+mn-cs"/>
              </a:rPr>
              <a:t>&lt;10ps is in the cards … </a:t>
            </a:r>
          </a:p>
        </p:txBody>
      </p:sp>
    </p:spTree>
    <p:extLst>
      <p:ext uri="{BB962C8B-B14F-4D97-AF65-F5344CB8AC3E}">
        <p14:creationId xmlns:p14="http://schemas.microsoft.com/office/powerpoint/2010/main" val="1450331861"/>
      </p:ext>
    </p:extLst>
  </p:cSld>
  <p:clrMapOvr>
    <a:masterClrMapping/>
  </p:clrMapOvr>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CCAC7A6E-0B3A-C348-8767-6CF4746887B4}"/>
              </a:ext>
            </a:extLst>
          </p:cNvPr>
          <p:cNvSpPr>
            <a:spLocks noGrp="1"/>
          </p:cNvSpPr>
          <p:nvPr>
            <p:ph type="dt" sz="half" idx="10"/>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fld id="{A52BF309-6B9F-3741-9BDB-9CF9B53810AF}" type="datetime1">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l" defTabSz="914400" rtl="0" eaLnBrk="0" fontAlgn="base" latinLnBrk="0" hangingPunct="0">
                <a:lnSpc>
                  <a:spcPct val="100000"/>
                </a:lnSpc>
                <a:spcBef>
                  <a:spcPct val="0"/>
                </a:spcBef>
                <a:spcAft>
                  <a:spcPct val="0"/>
                </a:spcAft>
                <a:buClrTx/>
                <a:buSzTx/>
                <a:buFontTx/>
                <a:buNone/>
                <a:tabLst/>
                <a:defRPr/>
              </a:pPr>
              <a:t>6/13/25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3" name="Slide Number Placeholder 2">
            <a:extLst>
              <a:ext uri="{FF2B5EF4-FFF2-40B4-BE49-F238E27FC236}">
                <a16:creationId xmlns:a16="http://schemas.microsoft.com/office/drawing/2014/main" id="{D603EA17-815C-AF4E-B8C9-60877B823715}"/>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63</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4" name="TextBox 3">
            <a:extLst>
              <a:ext uri="{FF2B5EF4-FFF2-40B4-BE49-F238E27FC236}">
                <a16:creationId xmlns:a16="http://schemas.microsoft.com/office/drawing/2014/main" id="{3A3503B4-D340-F543-853F-8DED4CF82198}"/>
              </a:ext>
            </a:extLst>
          </p:cNvPr>
          <p:cNvSpPr txBox="1">
            <a:spLocks noChangeArrowheads="1"/>
          </p:cNvSpPr>
          <p:nvPr/>
        </p:nvSpPr>
        <p:spPr bwMode="auto">
          <a:xfrm>
            <a:off x="0" y="8016"/>
            <a:ext cx="12174582" cy="4873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2000" b="1">
                <a:solidFill>
                  <a:schemeClr val="tx1"/>
                </a:solidFill>
                <a:latin typeface="Arial" panose="020B0604020202020204" pitchFamily="34" charset="0"/>
                <a:ea typeface="ＭＳ Ｐゴシック" panose="020B0600070205080204" pitchFamily="34" charset="-128"/>
              </a:defRPr>
            </a:lvl1pPr>
            <a:lvl2pPr marL="742950" indent="-285750">
              <a:defRPr sz="2000" b="1">
                <a:solidFill>
                  <a:schemeClr val="tx1"/>
                </a:solidFill>
                <a:latin typeface="Arial" panose="020B0604020202020204" pitchFamily="34" charset="0"/>
                <a:ea typeface="ＭＳ Ｐゴシック" panose="020B0600070205080204" pitchFamily="34" charset="-128"/>
              </a:defRPr>
            </a:lvl2pPr>
            <a:lvl3pPr marL="1143000" indent="-228600">
              <a:defRPr sz="2000" b="1">
                <a:solidFill>
                  <a:schemeClr val="tx1"/>
                </a:solidFill>
                <a:latin typeface="Arial" panose="020B0604020202020204" pitchFamily="34" charset="0"/>
                <a:ea typeface="ＭＳ Ｐゴシック" panose="020B0600070205080204" pitchFamily="34" charset="-128"/>
              </a:defRPr>
            </a:lvl3pPr>
            <a:lvl4pPr marL="1600200" indent="-228600">
              <a:defRPr sz="2000" b="1">
                <a:solidFill>
                  <a:schemeClr val="tx1"/>
                </a:solidFill>
                <a:latin typeface="Arial" panose="020B0604020202020204" pitchFamily="34" charset="0"/>
                <a:ea typeface="ＭＳ Ｐゴシック" panose="020B0600070205080204" pitchFamily="34" charset="-128"/>
              </a:defRPr>
            </a:lvl4pPr>
            <a:lvl5pPr marL="2057400" indent="-228600">
              <a:defRPr sz="2000" b="1">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9pPr>
          </a:lstStyle>
          <a:p>
            <a:pPr marL="0" marR="0" lvl="0" indent="0" algn="ctr" defTabSz="914400" rtl="0" eaLnBrk="0" fontAlgn="base" latinLnBrk="0" hangingPunct="0">
              <a:lnSpc>
                <a:spcPct val="90000"/>
              </a:lnSpc>
              <a:spcBef>
                <a:spcPct val="30000"/>
              </a:spcBef>
              <a:spcAft>
                <a:spcPct val="0"/>
              </a:spcAft>
              <a:buClr>
                <a:srgbClr val="008000"/>
              </a:buClr>
              <a:buSzPct val="70000"/>
              <a:buFontTx/>
              <a:buNone/>
              <a:tabLst/>
              <a:defRPr/>
            </a:pPr>
            <a:r>
              <a:rPr kumimoji="0" lang="en-GB" altLang="en-US" sz="2800" b="1" i="0" u="none" strike="noStrike" kern="1200" cap="none" spc="0" normalizeH="0" baseline="0" noProof="0" dirty="0">
                <a:ln>
                  <a:noFill/>
                </a:ln>
                <a:solidFill>
                  <a:srgbClr val="FF0000"/>
                </a:solidFill>
                <a:effectLst/>
                <a:uLnTx/>
                <a:uFillTx/>
                <a:latin typeface="Arial" panose="020B0604020202020204" pitchFamily="34" charset="0"/>
                <a:ea typeface="ＭＳ Ｐゴシック" panose="020B0600070205080204" pitchFamily="34" charset="-128"/>
                <a:cs typeface="+mn-cs"/>
              </a:rPr>
              <a:t>Other contributions to the time resolution of SPADs</a:t>
            </a:r>
          </a:p>
        </p:txBody>
      </p:sp>
      <p:sp>
        <p:nvSpPr>
          <p:cNvPr id="6" name="TextBox 5">
            <a:extLst>
              <a:ext uri="{FF2B5EF4-FFF2-40B4-BE49-F238E27FC236}">
                <a16:creationId xmlns:a16="http://schemas.microsoft.com/office/drawing/2014/main" id="{740C87AB-5863-AF4D-988E-56287331EADA}"/>
              </a:ext>
            </a:extLst>
          </p:cNvPr>
          <p:cNvSpPr txBox="1"/>
          <p:nvPr/>
        </p:nvSpPr>
        <p:spPr>
          <a:xfrm>
            <a:off x="277733" y="714746"/>
            <a:ext cx="7298724" cy="2739211"/>
          </a:xfrm>
          <a:prstGeom prst="rect">
            <a:avLst/>
          </a:prstGeom>
          <a:noFill/>
        </p:spPr>
        <p:txBody>
          <a:bodyPr wrap="squar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2060"/>
                </a:solidFill>
                <a:effectLst/>
                <a:uLnTx/>
                <a:uFillTx/>
                <a:latin typeface="Arial" charset="0"/>
                <a:ea typeface="+mn-ea"/>
                <a:cs typeface="+mn-cs"/>
              </a:rPr>
              <a:t>Up to now we assumed a given number of electrons and holes at a given position x</a:t>
            </a:r>
            <a:r>
              <a:rPr kumimoji="0" lang="en-GB" sz="1400" b="0" i="0" u="none" strike="noStrike" kern="1200" cap="none" spc="0" normalizeH="0" baseline="-25000" noProof="0" dirty="0">
                <a:ln>
                  <a:noFill/>
                </a:ln>
                <a:solidFill>
                  <a:srgbClr val="002060"/>
                </a:solidFill>
                <a:effectLst/>
                <a:uLnTx/>
                <a:uFillTx/>
                <a:latin typeface="Arial" charset="0"/>
                <a:ea typeface="+mn-ea"/>
                <a:cs typeface="+mn-cs"/>
              </a:rPr>
              <a:t>0.</a:t>
            </a: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2060"/>
                </a:solidFill>
                <a:effectLst/>
                <a:uLnTx/>
                <a:uFillTx/>
                <a:latin typeface="Arial" charset="0"/>
                <a:ea typeface="+mn-ea"/>
                <a:cs typeface="+mn-cs"/>
                <a:sym typeface="Wingdings" pitchFamily="2" charset="2"/>
              </a:rPr>
              <a:t> Only avalanche fluctuations are contributing to the time resolution.</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sym typeface="Wingdings" pitchFamily="2" charset="2"/>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9D00">
                    <a:lumMod val="50000"/>
                  </a:srgbClr>
                </a:solidFill>
                <a:effectLst/>
                <a:uLnTx/>
                <a:uFillTx/>
                <a:latin typeface="Arial" charset="0"/>
                <a:ea typeface="+mn-ea"/>
                <a:cs typeface="+mn-cs"/>
                <a:sym typeface="Wingdings" pitchFamily="2" charset="2"/>
              </a:rPr>
              <a:t>For the measurement of single photons, the conversion point in the gain layer can vary.</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0000"/>
              </a:solidFill>
              <a:effectLst/>
              <a:uLnTx/>
              <a:uFillTx/>
              <a:latin typeface="Arial" charset="0"/>
              <a:ea typeface="+mn-ea"/>
              <a:cs typeface="+mn-cs"/>
              <a:sym typeface="Wingdings" pitchFamily="2" charset="2"/>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2060"/>
                </a:solidFill>
                <a:effectLst/>
                <a:uLnTx/>
                <a:uFillTx/>
                <a:latin typeface="Arial" charset="0"/>
                <a:ea typeface="+mn-ea"/>
                <a:cs typeface="+mn-cs"/>
                <a:sym typeface="Wingdings" pitchFamily="2" charset="2"/>
              </a:rPr>
              <a:t>For the measurement of charged particles, the Landau fluctuations of the charge deposit will contribute to the time resolution.</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chemeClr val="accent5">
                  <a:lumMod val="10000"/>
                </a:schemeClr>
              </a:solidFill>
              <a:effectLst/>
              <a:uLnTx/>
              <a:uFillTx/>
              <a:latin typeface="Arial" charset="0"/>
              <a:ea typeface="+mn-ea"/>
              <a:cs typeface="+mn-cs"/>
              <a:sym typeface="Wingdings" pitchFamily="2" charset="2"/>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chemeClr val="accent6">
                    <a:lumMod val="50000"/>
                  </a:schemeClr>
                </a:solidFill>
                <a:effectLst/>
                <a:uLnTx/>
                <a:uFillTx/>
                <a:latin typeface="Arial" charset="0"/>
                <a:ea typeface="+mn-ea"/>
                <a:cs typeface="+mn-cs"/>
                <a:sym typeface="Wingdings" pitchFamily="2" charset="2"/>
              </a:rPr>
              <a:t>Conclusion (see paper): for all these scenarios,  the time resolution stays around                    with c</a:t>
            </a:r>
            <a:r>
              <a:rPr kumimoji="0" lang="en-GB" sz="1400" b="0" i="0" u="none" strike="noStrike" kern="1200" cap="none" spc="0" normalizeH="0" baseline="-25000" noProof="0" dirty="0">
                <a:ln>
                  <a:noFill/>
                </a:ln>
                <a:solidFill>
                  <a:schemeClr val="accent6">
                    <a:lumMod val="50000"/>
                  </a:schemeClr>
                </a:solidFill>
                <a:effectLst/>
                <a:uLnTx/>
                <a:uFillTx/>
                <a:latin typeface="Arial" charset="0"/>
                <a:ea typeface="+mn-ea"/>
                <a:cs typeface="+mn-cs"/>
                <a:sym typeface="Wingdings" pitchFamily="2" charset="2"/>
              </a:rPr>
              <a:t>0</a:t>
            </a:r>
            <a:r>
              <a:rPr kumimoji="0" lang="en-GB" sz="1400" b="0" i="0" u="none" strike="noStrike" kern="1200" cap="none" spc="0" normalizeH="0" baseline="0" noProof="0" dirty="0">
                <a:ln>
                  <a:noFill/>
                </a:ln>
                <a:solidFill>
                  <a:schemeClr val="accent6">
                    <a:lumMod val="50000"/>
                  </a:schemeClr>
                </a:solidFill>
                <a:effectLst/>
                <a:uLnTx/>
                <a:uFillTx/>
                <a:latin typeface="Arial" charset="0"/>
                <a:ea typeface="+mn-ea"/>
                <a:cs typeface="+mn-cs"/>
                <a:sym typeface="Wingdings" pitchFamily="2" charset="2"/>
              </a:rPr>
              <a:t> in the order of 1-3.  </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9D00">
                  <a:lumMod val="50000"/>
                </a:srgbClr>
              </a:solidFill>
              <a:effectLst/>
              <a:uLnTx/>
              <a:uFillTx/>
              <a:latin typeface="Arial" charset="0"/>
              <a:ea typeface="+mn-ea"/>
              <a:cs typeface="+mn-cs"/>
              <a:sym typeface="Wingdings" pitchFamily="2" charset="2"/>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dirty="0">
              <a:ln>
                <a:noFill/>
              </a:ln>
              <a:solidFill>
                <a:srgbClr val="009D00">
                  <a:lumMod val="50000"/>
                </a:srgbClr>
              </a:solidFill>
              <a:effectLst/>
              <a:uLnTx/>
              <a:uFillTx/>
              <a:latin typeface="Arial" charset="0"/>
              <a:ea typeface="+mn-ea"/>
              <a:cs typeface="+mn-cs"/>
            </a:endParaRPr>
          </a:p>
        </p:txBody>
      </p:sp>
      <p:pic>
        <p:nvPicPr>
          <p:cNvPr id="8" name="Picture 7">
            <a:extLst>
              <a:ext uri="{FF2B5EF4-FFF2-40B4-BE49-F238E27FC236}">
                <a16:creationId xmlns:a16="http://schemas.microsoft.com/office/drawing/2014/main" id="{A25F01E4-7EC1-AC49-9407-9271ED8D42EB}"/>
              </a:ext>
            </a:extLst>
          </p:cNvPr>
          <p:cNvPicPr>
            <a:picLocks noChangeAspect="1"/>
          </p:cNvPicPr>
          <p:nvPr/>
        </p:nvPicPr>
        <p:blipFill>
          <a:blip r:embed="rId2"/>
          <a:stretch>
            <a:fillRect/>
          </a:stretch>
        </p:blipFill>
        <p:spPr>
          <a:xfrm>
            <a:off x="0" y="4127874"/>
            <a:ext cx="5567316" cy="2730126"/>
          </a:xfrm>
          <a:prstGeom prst="rect">
            <a:avLst/>
          </a:prstGeom>
        </p:spPr>
      </p:pic>
      <p:pic>
        <p:nvPicPr>
          <p:cNvPr id="9" name="Picture 8">
            <a:extLst>
              <a:ext uri="{FF2B5EF4-FFF2-40B4-BE49-F238E27FC236}">
                <a16:creationId xmlns:a16="http://schemas.microsoft.com/office/drawing/2014/main" id="{4FD8A1B4-AA83-C646-BA86-771537E579E5}"/>
              </a:ext>
            </a:extLst>
          </p:cNvPr>
          <p:cNvPicPr>
            <a:picLocks noChangeAspect="1"/>
          </p:cNvPicPr>
          <p:nvPr/>
        </p:nvPicPr>
        <p:blipFill>
          <a:blip r:embed="rId3"/>
          <a:stretch>
            <a:fillRect/>
          </a:stretch>
        </p:blipFill>
        <p:spPr>
          <a:xfrm>
            <a:off x="7063873" y="4241399"/>
            <a:ext cx="5021219" cy="2614798"/>
          </a:xfrm>
          <a:prstGeom prst="rect">
            <a:avLst/>
          </a:prstGeom>
        </p:spPr>
      </p:pic>
      <p:sp>
        <p:nvSpPr>
          <p:cNvPr id="10" name="TextBox 9">
            <a:extLst>
              <a:ext uri="{FF2B5EF4-FFF2-40B4-BE49-F238E27FC236}">
                <a16:creationId xmlns:a16="http://schemas.microsoft.com/office/drawing/2014/main" id="{162394D7-43EC-B14A-8D00-02C8B13E2F83}"/>
              </a:ext>
            </a:extLst>
          </p:cNvPr>
          <p:cNvSpPr txBox="1"/>
          <p:nvPr/>
        </p:nvSpPr>
        <p:spPr>
          <a:xfrm>
            <a:off x="425197" y="4241399"/>
            <a:ext cx="3581400" cy="523220"/>
          </a:xfrm>
          <a:prstGeom prst="rect">
            <a:avLst/>
          </a:prstGeom>
          <a:noFill/>
        </p:spPr>
        <p:txBody>
          <a:bodyPr wrap="squar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2060"/>
                </a:solidFill>
                <a:effectLst/>
                <a:uLnTx/>
                <a:uFillTx/>
                <a:latin typeface="Arial" charset="0"/>
                <a:ea typeface="+mn-ea"/>
                <a:cs typeface="+mn-cs"/>
              </a:rPr>
              <a:t>Photon interacting at a random position inside the gain layer</a:t>
            </a:r>
          </a:p>
        </p:txBody>
      </p:sp>
      <p:sp>
        <p:nvSpPr>
          <p:cNvPr id="11" name="TextBox 10">
            <a:extLst>
              <a:ext uri="{FF2B5EF4-FFF2-40B4-BE49-F238E27FC236}">
                <a16:creationId xmlns:a16="http://schemas.microsoft.com/office/drawing/2014/main" id="{053E64B0-6517-D74C-B2A6-39A24E91950A}"/>
              </a:ext>
            </a:extLst>
          </p:cNvPr>
          <p:cNvSpPr txBox="1"/>
          <p:nvPr/>
        </p:nvSpPr>
        <p:spPr>
          <a:xfrm>
            <a:off x="7540476" y="5493303"/>
            <a:ext cx="678911" cy="369332"/>
          </a:xfrm>
          <a:prstGeom prst="rect">
            <a:avLst/>
          </a:prstGeom>
          <a:noFill/>
        </p:spPr>
        <p:txBody>
          <a:bodyPr wrap="squar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2060"/>
                </a:solidFill>
                <a:effectLst/>
                <a:uLnTx/>
                <a:uFillTx/>
                <a:latin typeface="Arial" charset="0"/>
                <a:ea typeface="+mn-ea"/>
                <a:cs typeface="+mn-cs"/>
              </a:rPr>
              <a:t>MIP</a:t>
            </a:r>
          </a:p>
        </p:txBody>
      </p:sp>
      <p:pic>
        <p:nvPicPr>
          <p:cNvPr id="12" name="Picture 11">
            <a:extLst>
              <a:ext uri="{FF2B5EF4-FFF2-40B4-BE49-F238E27FC236}">
                <a16:creationId xmlns:a16="http://schemas.microsoft.com/office/drawing/2014/main" id="{A524333F-4C2F-5544-B043-9FA1821CA1A5}"/>
              </a:ext>
            </a:extLst>
          </p:cNvPr>
          <p:cNvPicPr>
            <a:picLocks noChangeAspect="1"/>
          </p:cNvPicPr>
          <p:nvPr/>
        </p:nvPicPr>
        <p:blipFill>
          <a:blip r:embed="rId4"/>
          <a:stretch>
            <a:fillRect/>
          </a:stretch>
        </p:blipFill>
        <p:spPr>
          <a:xfrm>
            <a:off x="6711800" y="2999018"/>
            <a:ext cx="862532" cy="527447"/>
          </a:xfrm>
          <a:prstGeom prst="rect">
            <a:avLst/>
          </a:prstGeom>
        </p:spPr>
      </p:pic>
      <p:sp>
        <p:nvSpPr>
          <p:cNvPr id="13" name="TextBox 12">
            <a:extLst>
              <a:ext uri="{FF2B5EF4-FFF2-40B4-BE49-F238E27FC236}">
                <a16:creationId xmlns:a16="http://schemas.microsoft.com/office/drawing/2014/main" id="{43C9095C-22D5-4247-BD06-9BD8411CEB00}"/>
              </a:ext>
            </a:extLst>
          </p:cNvPr>
          <p:cNvSpPr txBox="1"/>
          <p:nvPr/>
        </p:nvSpPr>
        <p:spPr>
          <a:xfrm>
            <a:off x="512275" y="4892717"/>
            <a:ext cx="452368" cy="461665"/>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2400" b="0" i="0" u="none" strike="noStrike" kern="1200" cap="none" spc="0" normalizeH="0" baseline="0" noProof="0" dirty="0">
                <a:ln>
                  <a:noFill/>
                </a:ln>
                <a:solidFill>
                  <a:srgbClr val="000000"/>
                </a:solidFill>
                <a:effectLst/>
                <a:uLnTx/>
                <a:uFillTx/>
                <a:latin typeface="Arial" charset="0"/>
                <a:ea typeface="+mn-ea"/>
                <a:cs typeface="+mn-cs"/>
              </a:rPr>
              <a:t>c</a:t>
            </a:r>
            <a:r>
              <a:rPr kumimoji="0" lang="en-GB" sz="2400" b="0" i="0" u="none" strike="noStrike" kern="1200" cap="none" spc="0" normalizeH="0" baseline="-25000" noProof="0" dirty="0">
                <a:ln>
                  <a:noFill/>
                </a:ln>
                <a:solidFill>
                  <a:srgbClr val="000000"/>
                </a:solidFill>
                <a:effectLst/>
                <a:uLnTx/>
                <a:uFillTx/>
                <a:latin typeface="Arial" charset="0"/>
                <a:ea typeface="+mn-ea"/>
                <a:cs typeface="+mn-cs"/>
              </a:rPr>
              <a:t>0</a:t>
            </a:r>
            <a:endParaRPr kumimoji="0" lang="en-GB" sz="2400" b="0" i="0" u="none" strike="noStrike" kern="1200" cap="none" spc="0" normalizeH="0" baseline="0" noProof="0" dirty="0">
              <a:ln>
                <a:noFill/>
              </a:ln>
              <a:solidFill>
                <a:srgbClr val="000000"/>
              </a:solidFill>
              <a:effectLst/>
              <a:uLnTx/>
              <a:uFillTx/>
              <a:latin typeface="Arial" charset="0"/>
              <a:ea typeface="+mn-ea"/>
              <a:cs typeface="+mn-cs"/>
            </a:endParaRPr>
          </a:p>
        </p:txBody>
      </p:sp>
      <p:sp>
        <p:nvSpPr>
          <p:cNvPr id="14" name="TextBox 13">
            <a:extLst>
              <a:ext uri="{FF2B5EF4-FFF2-40B4-BE49-F238E27FC236}">
                <a16:creationId xmlns:a16="http://schemas.microsoft.com/office/drawing/2014/main" id="{ECCB38A9-BED2-9F4B-BFD7-30A80495F33C}"/>
              </a:ext>
            </a:extLst>
          </p:cNvPr>
          <p:cNvSpPr txBox="1"/>
          <p:nvPr/>
        </p:nvSpPr>
        <p:spPr>
          <a:xfrm>
            <a:off x="7605298" y="4533786"/>
            <a:ext cx="452368" cy="461665"/>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2400" b="0" i="0" u="none" strike="noStrike" kern="1200" cap="none" spc="0" normalizeH="0" baseline="0" noProof="0" dirty="0">
                <a:ln>
                  <a:noFill/>
                </a:ln>
                <a:solidFill>
                  <a:srgbClr val="000000"/>
                </a:solidFill>
                <a:effectLst/>
                <a:uLnTx/>
                <a:uFillTx/>
                <a:latin typeface="Arial" charset="0"/>
                <a:ea typeface="+mn-ea"/>
                <a:cs typeface="+mn-cs"/>
              </a:rPr>
              <a:t>c</a:t>
            </a:r>
            <a:r>
              <a:rPr kumimoji="0" lang="en-GB" sz="2400" b="0" i="0" u="none" strike="noStrike" kern="1200" cap="none" spc="0" normalizeH="0" baseline="-25000" noProof="0" dirty="0">
                <a:ln>
                  <a:noFill/>
                </a:ln>
                <a:solidFill>
                  <a:srgbClr val="000000"/>
                </a:solidFill>
                <a:effectLst/>
                <a:uLnTx/>
                <a:uFillTx/>
                <a:latin typeface="Arial" charset="0"/>
                <a:ea typeface="+mn-ea"/>
                <a:cs typeface="+mn-cs"/>
              </a:rPr>
              <a:t>0</a:t>
            </a:r>
            <a:endParaRPr kumimoji="0" lang="en-GB" sz="2400" b="0" i="0" u="none" strike="noStrike" kern="1200" cap="none" spc="0" normalizeH="0" baseline="0" noProof="0" dirty="0">
              <a:ln>
                <a:noFill/>
              </a:ln>
              <a:solidFill>
                <a:srgbClr val="000000"/>
              </a:solidFill>
              <a:effectLst/>
              <a:uLnTx/>
              <a:uFillTx/>
              <a:latin typeface="Arial" charset="0"/>
              <a:ea typeface="+mn-ea"/>
              <a:cs typeface="+mn-cs"/>
            </a:endParaRPr>
          </a:p>
        </p:txBody>
      </p:sp>
      <p:pic>
        <p:nvPicPr>
          <p:cNvPr id="18" name="Picture 17">
            <a:extLst>
              <a:ext uri="{FF2B5EF4-FFF2-40B4-BE49-F238E27FC236}">
                <a16:creationId xmlns:a16="http://schemas.microsoft.com/office/drawing/2014/main" id="{58D7AA51-3A00-3F4A-8385-110581D99843}"/>
              </a:ext>
            </a:extLst>
          </p:cNvPr>
          <p:cNvPicPr>
            <a:picLocks noChangeAspect="1"/>
          </p:cNvPicPr>
          <p:nvPr/>
        </p:nvPicPr>
        <p:blipFill rotWithShape="1">
          <a:blip r:embed="rId5"/>
          <a:srcRect r="16935"/>
          <a:stretch/>
        </p:blipFill>
        <p:spPr>
          <a:xfrm>
            <a:off x="8219387" y="2489083"/>
            <a:ext cx="1518350" cy="1611205"/>
          </a:xfrm>
          <a:prstGeom prst="rect">
            <a:avLst/>
          </a:prstGeom>
        </p:spPr>
      </p:pic>
      <p:pic>
        <p:nvPicPr>
          <p:cNvPr id="19" name="Picture 18">
            <a:extLst>
              <a:ext uri="{FF2B5EF4-FFF2-40B4-BE49-F238E27FC236}">
                <a16:creationId xmlns:a16="http://schemas.microsoft.com/office/drawing/2014/main" id="{0CA432D2-790C-7E4E-B2BB-E0346C709A22}"/>
              </a:ext>
            </a:extLst>
          </p:cNvPr>
          <p:cNvPicPr>
            <a:picLocks noChangeAspect="1"/>
          </p:cNvPicPr>
          <p:nvPr/>
        </p:nvPicPr>
        <p:blipFill>
          <a:blip r:embed="rId6"/>
          <a:stretch>
            <a:fillRect/>
          </a:stretch>
        </p:blipFill>
        <p:spPr>
          <a:xfrm>
            <a:off x="8251465" y="549951"/>
            <a:ext cx="2972544" cy="1859231"/>
          </a:xfrm>
          <a:prstGeom prst="rect">
            <a:avLst/>
          </a:prstGeom>
        </p:spPr>
      </p:pic>
      <p:sp>
        <p:nvSpPr>
          <p:cNvPr id="20" name="TextBox 19">
            <a:extLst>
              <a:ext uri="{FF2B5EF4-FFF2-40B4-BE49-F238E27FC236}">
                <a16:creationId xmlns:a16="http://schemas.microsoft.com/office/drawing/2014/main" id="{2C8455F4-F05D-A54D-80DB-2093099D9731}"/>
              </a:ext>
            </a:extLst>
          </p:cNvPr>
          <p:cNvSpPr txBox="1"/>
          <p:nvPr/>
        </p:nvSpPr>
        <p:spPr>
          <a:xfrm>
            <a:off x="10050896" y="3158771"/>
            <a:ext cx="1687622" cy="400110"/>
          </a:xfrm>
          <a:prstGeom prst="rect">
            <a:avLst/>
          </a:prstGeom>
          <a:noFill/>
        </p:spPr>
        <p:txBody>
          <a:bodyPr wrap="squar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000" b="0" i="0" u="none" strike="noStrike" kern="1200" cap="none" spc="0" normalizeH="0" baseline="0" noProof="0" dirty="0">
                <a:ln>
                  <a:noFill/>
                </a:ln>
                <a:solidFill>
                  <a:srgbClr val="002060"/>
                </a:solidFill>
                <a:effectLst/>
                <a:uLnTx/>
                <a:uFillTx/>
                <a:latin typeface="Arial" charset="0"/>
                <a:ea typeface="+mn-ea"/>
                <a:cs typeface="+mn-cs"/>
              </a:rPr>
              <a:t>Expect excellent time resolution for MIPs</a:t>
            </a:r>
          </a:p>
        </p:txBody>
      </p:sp>
    </p:spTree>
    <p:extLst>
      <p:ext uri="{BB962C8B-B14F-4D97-AF65-F5344CB8AC3E}">
        <p14:creationId xmlns:p14="http://schemas.microsoft.com/office/powerpoint/2010/main" val="4014858116"/>
      </p:ext>
    </p:extLst>
  </p:cSld>
  <p:clrMapOvr>
    <a:masterClrMapping/>
  </p:clrMapOvr>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DBCCB675-0C06-1D42-80E8-EA261CEBE2D7}"/>
              </a:ext>
            </a:extLst>
          </p:cNvPr>
          <p:cNvSpPr>
            <a:spLocks noGrp="1"/>
          </p:cNvSpPr>
          <p:nvPr>
            <p:ph type="dt" sz="half" idx="10"/>
          </p:nvPr>
        </p:nvSpPr>
        <p:spPr/>
        <p:txBody>
          <a:bodyPr/>
          <a:lstStyle/>
          <a:p>
            <a:pPr>
              <a:defRPr/>
            </a:pPr>
            <a:fld id="{A52BF309-6B9F-3741-9BDB-9CF9B53810AF}" type="datetime1">
              <a:rPr lang="en-US" smtClean="0"/>
              <a:t>6/13/25</a:t>
            </a:fld>
            <a:endParaRPr lang="en-US" dirty="0"/>
          </a:p>
        </p:txBody>
      </p:sp>
      <p:sp>
        <p:nvSpPr>
          <p:cNvPr id="3" name="Slide Number Placeholder 2">
            <a:extLst>
              <a:ext uri="{FF2B5EF4-FFF2-40B4-BE49-F238E27FC236}">
                <a16:creationId xmlns:a16="http://schemas.microsoft.com/office/drawing/2014/main" id="{5DC54443-7E10-B54C-B988-D91E9E050F24}"/>
              </a:ext>
            </a:extLst>
          </p:cNvPr>
          <p:cNvSpPr>
            <a:spLocks noGrp="1"/>
          </p:cNvSpPr>
          <p:nvPr>
            <p:ph type="sldNum" sz="quarter" idx="11"/>
          </p:nvPr>
        </p:nvSpPr>
        <p:spPr/>
        <p:txBody>
          <a:bodyPr/>
          <a:lstStyle/>
          <a:p>
            <a:pPr>
              <a:defRPr/>
            </a:pPr>
            <a:fld id="{7139EE62-D25E-4D29-9274-D0BC29529B49}" type="slidenum">
              <a:rPr lang="en-US" smtClean="0"/>
              <a:pPr>
                <a:defRPr/>
              </a:pPr>
              <a:t>64</a:t>
            </a:fld>
            <a:endParaRPr lang="en-US" dirty="0"/>
          </a:p>
        </p:txBody>
      </p:sp>
      <p:pic>
        <p:nvPicPr>
          <p:cNvPr id="4" name="Picture 3">
            <a:extLst>
              <a:ext uri="{FF2B5EF4-FFF2-40B4-BE49-F238E27FC236}">
                <a16:creationId xmlns:a16="http://schemas.microsoft.com/office/drawing/2014/main" id="{BA35507D-B286-E24C-A151-EDF11F30F517}"/>
              </a:ext>
            </a:extLst>
          </p:cNvPr>
          <p:cNvPicPr>
            <a:picLocks noChangeAspect="1"/>
          </p:cNvPicPr>
          <p:nvPr/>
        </p:nvPicPr>
        <p:blipFill>
          <a:blip r:embed="rId2"/>
          <a:stretch>
            <a:fillRect/>
          </a:stretch>
        </p:blipFill>
        <p:spPr>
          <a:xfrm>
            <a:off x="3411682" y="4020333"/>
            <a:ext cx="4003029" cy="2464766"/>
          </a:xfrm>
          <a:prstGeom prst="rect">
            <a:avLst/>
          </a:prstGeom>
        </p:spPr>
      </p:pic>
      <p:pic>
        <p:nvPicPr>
          <p:cNvPr id="5" name="Picture 4">
            <a:extLst>
              <a:ext uri="{FF2B5EF4-FFF2-40B4-BE49-F238E27FC236}">
                <a16:creationId xmlns:a16="http://schemas.microsoft.com/office/drawing/2014/main" id="{431F4545-136D-E848-9762-A66D669D1AE1}"/>
              </a:ext>
            </a:extLst>
          </p:cNvPr>
          <p:cNvPicPr>
            <a:picLocks noChangeAspect="1"/>
          </p:cNvPicPr>
          <p:nvPr/>
        </p:nvPicPr>
        <p:blipFill>
          <a:blip r:embed="rId3"/>
          <a:stretch>
            <a:fillRect/>
          </a:stretch>
        </p:blipFill>
        <p:spPr>
          <a:xfrm>
            <a:off x="406420" y="4020333"/>
            <a:ext cx="2647042" cy="2537221"/>
          </a:xfrm>
          <a:prstGeom prst="rect">
            <a:avLst/>
          </a:prstGeom>
        </p:spPr>
      </p:pic>
      <p:sp>
        <p:nvSpPr>
          <p:cNvPr id="6" name="TextBox 5">
            <a:extLst>
              <a:ext uri="{FF2B5EF4-FFF2-40B4-BE49-F238E27FC236}">
                <a16:creationId xmlns:a16="http://schemas.microsoft.com/office/drawing/2014/main" id="{C49BF12C-F300-0E4F-BA7A-BE15F2742912}"/>
              </a:ext>
            </a:extLst>
          </p:cNvPr>
          <p:cNvSpPr txBox="1">
            <a:spLocks noChangeArrowheads="1"/>
          </p:cNvSpPr>
          <p:nvPr/>
        </p:nvSpPr>
        <p:spPr bwMode="auto">
          <a:xfrm>
            <a:off x="0" y="8016"/>
            <a:ext cx="12174582" cy="4873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2000" b="1">
                <a:solidFill>
                  <a:schemeClr val="tx1"/>
                </a:solidFill>
                <a:latin typeface="Arial" panose="020B0604020202020204" pitchFamily="34" charset="0"/>
                <a:ea typeface="ＭＳ Ｐゴシック" panose="020B0600070205080204" pitchFamily="34" charset="-128"/>
              </a:defRPr>
            </a:lvl1pPr>
            <a:lvl2pPr marL="742950" indent="-285750">
              <a:defRPr sz="2000" b="1">
                <a:solidFill>
                  <a:schemeClr val="tx1"/>
                </a:solidFill>
                <a:latin typeface="Arial" panose="020B0604020202020204" pitchFamily="34" charset="0"/>
                <a:ea typeface="ＭＳ Ｐゴシック" panose="020B0600070205080204" pitchFamily="34" charset="-128"/>
              </a:defRPr>
            </a:lvl2pPr>
            <a:lvl3pPr marL="1143000" indent="-228600">
              <a:defRPr sz="2000" b="1">
                <a:solidFill>
                  <a:schemeClr val="tx1"/>
                </a:solidFill>
                <a:latin typeface="Arial" panose="020B0604020202020204" pitchFamily="34" charset="0"/>
                <a:ea typeface="ＭＳ Ｐゴシック" panose="020B0600070205080204" pitchFamily="34" charset="-128"/>
              </a:defRPr>
            </a:lvl3pPr>
            <a:lvl4pPr marL="1600200" indent="-228600">
              <a:defRPr sz="2000" b="1">
                <a:solidFill>
                  <a:schemeClr val="tx1"/>
                </a:solidFill>
                <a:latin typeface="Arial" panose="020B0604020202020204" pitchFamily="34" charset="0"/>
                <a:ea typeface="ＭＳ Ｐゴシック" panose="020B0600070205080204" pitchFamily="34" charset="-128"/>
              </a:defRPr>
            </a:lvl4pPr>
            <a:lvl5pPr marL="2057400" indent="-228600">
              <a:defRPr sz="2000" b="1">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9pPr>
          </a:lstStyle>
          <a:p>
            <a:pPr marL="0" marR="0" lvl="0" indent="0" algn="ctr" defTabSz="914400" rtl="0" eaLnBrk="0" fontAlgn="base" latinLnBrk="0" hangingPunct="0">
              <a:lnSpc>
                <a:spcPct val="90000"/>
              </a:lnSpc>
              <a:spcBef>
                <a:spcPct val="30000"/>
              </a:spcBef>
              <a:spcAft>
                <a:spcPct val="0"/>
              </a:spcAft>
              <a:buClr>
                <a:srgbClr val="008000"/>
              </a:buClr>
              <a:buSzPct val="70000"/>
              <a:buFontTx/>
              <a:buNone/>
              <a:tabLst/>
              <a:defRPr/>
            </a:pPr>
            <a:r>
              <a:rPr kumimoji="0" lang="en-GB" altLang="en-US" sz="2800" b="1" i="0" u="none" strike="noStrike" kern="1200" cap="none" spc="0" normalizeH="0" baseline="0" noProof="0" dirty="0">
                <a:ln>
                  <a:noFill/>
                </a:ln>
                <a:solidFill>
                  <a:srgbClr val="FF0000"/>
                </a:solidFill>
                <a:effectLst/>
                <a:uLnTx/>
                <a:uFillTx/>
                <a:latin typeface="Arial" panose="020B0604020202020204" pitchFamily="34" charset="0"/>
                <a:ea typeface="ＭＳ Ｐゴシック" panose="020B0600070205080204" pitchFamily="34" charset="-128"/>
                <a:cs typeface="+mn-cs"/>
              </a:rPr>
              <a:t>Other contributions to the time resolution of SPADs</a:t>
            </a:r>
          </a:p>
        </p:txBody>
      </p:sp>
      <p:sp>
        <p:nvSpPr>
          <p:cNvPr id="7" name="TextBox 6">
            <a:extLst>
              <a:ext uri="{FF2B5EF4-FFF2-40B4-BE49-F238E27FC236}">
                <a16:creationId xmlns:a16="http://schemas.microsoft.com/office/drawing/2014/main" id="{98FE5B15-8397-1946-9D75-C8777464F951}"/>
              </a:ext>
            </a:extLst>
          </p:cNvPr>
          <p:cNvSpPr txBox="1"/>
          <p:nvPr/>
        </p:nvSpPr>
        <p:spPr>
          <a:xfrm>
            <a:off x="244280" y="627929"/>
            <a:ext cx="7505818" cy="3816429"/>
          </a:xfrm>
          <a:prstGeom prst="rect">
            <a:avLst/>
          </a:prstGeom>
          <a:noFill/>
        </p:spPr>
        <p:txBody>
          <a:bodyPr wrap="squar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2060"/>
                </a:solidFill>
                <a:effectLst/>
                <a:uLnTx/>
                <a:uFillTx/>
                <a:latin typeface="Arial" charset="0"/>
                <a:ea typeface="+mn-ea"/>
                <a:cs typeface="+mn-cs"/>
              </a:rPr>
              <a:t>All the previous considerations on the SPAD time resolution are correct if we assume that there is at least one e-h pair produced in the </a:t>
            </a:r>
            <a:r>
              <a:rPr kumimoji="0" lang="en-GB" sz="1400" b="0" i="0" u="none" strike="noStrike" kern="1200" cap="none" spc="0" normalizeH="0" baseline="0" noProof="0" dirty="0" err="1">
                <a:ln>
                  <a:noFill/>
                </a:ln>
                <a:solidFill>
                  <a:srgbClr val="002060"/>
                </a:solidFill>
                <a:effectLst/>
                <a:uLnTx/>
                <a:uFillTx/>
                <a:latin typeface="Arial" charset="0"/>
                <a:ea typeface="+mn-ea"/>
                <a:cs typeface="+mn-cs"/>
              </a:rPr>
              <a:t>center</a:t>
            </a:r>
            <a:r>
              <a:rPr kumimoji="0" lang="en-GB" sz="1400" b="0" i="0" u="none" strike="noStrike" kern="1200" cap="none" spc="0" normalizeH="0" baseline="0" noProof="0" dirty="0">
                <a:ln>
                  <a:noFill/>
                </a:ln>
                <a:solidFill>
                  <a:srgbClr val="002060"/>
                </a:solidFill>
                <a:effectLst/>
                <a:uLnTx/>
                <a:uFillTx/>
                <a:latin typeface="Arial" charset="0"/>
                <a:ea typeface="+mn-ea"/>
                <a:cs typeface="+mn-cs"/>
              </a:rPr>
              <a:t> of the high field region.</a:t>
            </a:r>
          </a:p>
          <a:p>
            <a:pPr marL="0" marR="0" lvl="0" indent="0" algn="l" defTabSz="914400" rtl="0" eaLnBrk="0" fontAlgn="base" latinLnBrk="0" hangingPunct="0">
              <a:lnSpc>
                <a:spcPct val="100000"/>
              </a:lnSpc>
              <a:spcBef>
                <a:spcPct val="0"/>
              </a:spcBef>
              <a:spcAft>
                <a:spcPct val="0"/>
              </a:spcAft>
              <a:buClrTx/>
              <a:buSzTx/>
              <a:buFontTx/>
              <a:buNone/>
              <a:tabLst/>
              <a:defRPr/>
            </a:pPr>
            <a:endParaRPr lang="en-GB" sz="1400" dirty="0">
              <a:solidFill>
                <a:srgbClr val="002060"/>
              </a:solidFill>
              <a:sym typeface="Wingdings" pitchFamily="2" charset="2"/>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chemeClr val="accent6">
                    <a:lumMod val="50000"/>
                  </a:schemeClr>
                </a:solidFill>
                <a:effectLst/>
                <a:uLnTx/>
                <a:uFillTx/>
                <a:latin typeface="Arial" charset="0"/>
                <a:ea typeface="+mn-ea"/>
                <a:cs typeface="+mn-cs"/>
                <a:sym typeface="Wingdings" pitchFamily="2" charset="2"/>
              </a:rPr>
              <a:t>A SPAD array can of course not realise this high field region over an extended area, there are edge effects. </a:t>
            </a:r>
          </a:p>
          <a:p>
            <a:pPr marL="0" marR="0" lvl="0" indent="0" algn="l" defTabSz="914400" rtl="0" eaLnBrk="0" fontAlgn="base" latinLnBrk="0" hangingPunct="0">
              <a:lnSpc>
                <a:spcPct val="100000"/>
              </a:lnSpc>
              <a:spcBef>
                <a:spcPct val="0"/>
              </a:spcBef>
              <a:spcAft>
                <a:spcPct val="0"/>
              </a:spcAft>
              <a:buClrTx/>
              <a:buSzTx/>
              <a:buFontTx/>
              <a:buNone/>
              <a:tabLst/>
              <a:defRPr/>
            </a:pPr>
            <a:endParaRPr lang="en-GB" sz="1400" dirty="0">
              <a:solidFill>
                <a:schemeClr val="accent6">
                  <a:lumMod val="50000"/>
                </a:schemeClr>
              </a:solidFill>
              <a:sym typeface="Wingdings" pitchFamily="2" charset="2"/>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2060"/>
                </a:solidFill>
                <a:effectLst/>
                <a:uLnTx/>
                <a:uFillTx/>
                <a:latin typeface="Arial" charset="0"/>
                <a:ea typeface="+mn-ea"/>
                <a:cs typeface="+mn-cs"/>
                <a:sym typeface="Wingdings" pitchFamily="2" charset="2"/>
              </a:rPr>
              <a:t>At the saturated drift-velocity of 10</a:t>
            </a:r>
            <a:r>
              <a:rPr kumimoji="0" lang="en-GB" sz="1400" b="0" i="0" u="none" strike="noStrike" kern="1200" cap="none" spc="0" normalizeH="0" baseline="30000" noProof="0" dirty="0">
                <a:ln>
                  <a:noFill/>
                </a:ln>
                <a:solidFill>
                  <a:srgbClr val="002060"/>
                </a:solidFill>
                <a:effectLst/>
                <a:uLnTx/>
                <a:uFillTx/>
                <a:latin typeface="Arial" charset="0"/>
                <a:ea typeface="+mn-ea"/>
                <a:cs typeface="+mn-cs"/>
                <a:sym typeface="Wingdings" pitchFamily="2" charset="2"/>
              </a:rPr>
              <a:t>7</a:t>
            </a:r>
            <a:r>
              <a:rPr kumimoji="0" lang="en-GB" sz="1400" b="0" i="0" u="none" strike="noStrike" kern="1200" cap="none" spc="0" normalizeH="0" baseline="0" noProof="0" dirty="0">
                <a:ln>
                  <a:noFill/>
                </a:ln>
                <a:solidFill>
                  <a:srgbClr val="002060"/>
                </a:solidFill>
                <a:effectLst/>
                <a:uLnTx/>
                <a:uFillTx/>
                <a:latin typeface="Arial" charset="0"/>
                <a:ea typeface="+mn-ea"/>
                <a:cs typeface="+mn-cs"/>
                <a:sym typeface="Wingdings" pitchFamily="2" charset="2"/>
              </a:rPr>
              <a:t> cm/s it takes an electron 10ps to move 1um.</a:t>
            </a:r>
          </a:p>
          <a:p>
            <a:pPr marL="0" marR="0" lvl="0" indent="0" algn="l" defTabSz="914400" rtl="0" eaLnBrk="0" fontAlgn="base" latinLnBrk="0" hangingPunct="0">
              <a:lnSpc>
                <a:spcPct val="100000"/>
              </a:lnSpc>
              <a:spcBef>
                <a:spcPct val="0"/>
              </a:spcBef>
              <a:spcAft>
                <a:spcPct val="0"/>
              </a:spcAft>
              <a:buClrTx/>
              <a:buSzTx/>
              <a:buFontTx/>
              <a:buNone/>
              <a:tabLst/>
              <a:defRPr/>
            </a:pPr>
            <a:endParaRPr lang="en-GB" sz="1400" dirty="0">
              <a:solidFill>
                <a:schemeClr val="accent6">
                  <a:lumMod val="50000"/>
                </a:schemeClr>
              </a:solidFill>
              <a:sym typeface="Wingdings" pitchFamily="2" charset="2"/>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chemeClr val="accent6">
                    <a:lumMod val="50000"/>
                  </a:schemeClr>
                </a:solidFill>
                <a:effectLst/>
                <a:uLnTx/>
                <a:uFillTx/>
                <a:latin typeface="Arial" charset="0"/>
                <a:ea typeface="+mn-ea"/>
                <a:cs typeface="+mn-cs"/>
                <a:sym typeface="Wingdings" pitchFamily="2" charset="2"/>
              </a:rPr>
              <a:t>The variation of the conversion point outside the high field region will therefore represent the major limit of time resolution for a single photon or a MIP.</a:t>
            </a:r>
          </a:p>
          <a:p>
            <a:pPr marL="0" marR="0" lvl="0" indent="0" algn="l" defTabSz="914400" rtl="0" eaLnBrk="0" fontAlgn="base" latinLnBrk="0" hangingPunct="0">
              <a:lnSpc>
                <a:spcPct val="100000"/>
              </a:lnSpc>
              <a:spcBef>
                <a:spcPct val="0"/>
              </a:spcBef>
              <a:spcAft>
                <a:spcPct val="0"/>
              </a:spcAft>
              <a:buClrTx/>
              <a:buSzTx/>
              <a:buFontTx/>
              <a:buNone/>
              <a:tabLst/>
              <a:defRPr/>
            </a:pPr>
            <a:endParaRPr lang="en-GB" sz="1400" dirty="0">
              <a:solidFill>
                <a:schemeClr val="accent6">
                  <a:lumMod val="50000"/>
                </a:schemeClr>
              </a:solidFill>
              <a:sym typeface="Wingdings" pitchFamily="2" charset="2"/>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2060"/>
                </a:solidFill>
                <a:effectLst/>
                <a:uLnTx/>
                <a:uFillTx/>
                <a:latin typeface="Arial" charset="0"/>
                <a:ea typeface="+mn-ea"/>
                <a:cs typeface="+mn-cs"/>
                <a:sym typeface="Wingdings" pitchFamily="2" charset="2"/>
              </a:rPr>
              <a:t>One recent attempt for MIP timing uses a Cherenkov radiator on front of the </a:t>
            </a:r>
            <a:r>
              <a:rPr kumimoji="0" lang="en-GB" sz="1400" b="0" i="0" u="none" strike="noStrike" kern="1200" cap="none" spc="0" normalizeH="0" baseline="0" noProof="0" dirty="0" err="1">
                <a:ln>
                  <a:noFill/>
                </a:ln>
                <a:solidFill>
                  <a:srgbClr val="002060"/>
                </a:solidFill>
                <a:effectLst/>
                <a:uLnTx/>
                <a:uFillTx/>
                <a:latin typeface="Arial" charset="0"/>
                <a:ea typeface="+mn-ea"/>
                <a:cs typeface="+mn-cs"/>
                <a:sym typeface="Wingdings" pitchFamily="2" charset="2"/>
              </a:rPr>
              <a:t>SiPM</a:t>
            </a:r>
            <a:r>
              <a:rPr kumimoji="0" lang="en-GB" sz="1400" b="0" i="0" u="none" strike="noStrike" kern="1200" cap="none" spc="0" normalizeH="0" baseline="0" noProof="0" dirty="0">
                <a:ln>
                  <a:noFill/>
                </a:ln>
                <a:solidFill>
                  <a:srgbClr val="002060"/>
                </a:solidFill>
                <a:effectLst/>
                <a:uLnTx/>
                <a:uFillTx/>
                <a:latin typeface="Arial" charset="0"/>
                <a:ea typeface="+mn-ea"/>
                <a:cs typeface="+mn-cs"/>
                <a:sym typeface="Wingdings" pitchFamily="2" charset="2"/>
              </a:rPr>
              <a:t>.</a:t>
            </a:r>
          </a:p>
          <a:p>
            <a:pPr marL="0" marR="0" lvl="0" indent="0" algn="l" defTabSz="914400" rtl="0" eaLnBrk="0" fontAlgn="base" latinLnBrk="0" hangingPunct="0">
              <a:lnSpc>
                <a:spcPct val="100000"/>
              </a:lnSpc>
              <a:spcBef>
                <a:spcPct val="0"/>
              </a:spcBef>
              <a:spcAft>
                <a:spcPct val="0"/>
              </a:spcAft>
              <a:buClrTx/>
              <a:buSzTx/>
              <a:buFontTx/>
              <a:buNone/>
              <a:tabLst/>
              <a:defRPr/>
            </a:pPr>
            <a:r>
              <a:rPr lang="en-GB" sz="1400" dirty="0">
                <a:solidFill>
                  <a:srgbClr val="002060"/>
                </a:solidFill>
                <a:sym typeface="Wingdings" pitchFamily="2" charset="2"/>
              </a:rPr>
              <a:t> 1 MIP produced man photons and there is a high chance that at least one will interact in the high field region.</a:t>
            </a:r>
            <a:endParaRPr kumimoji="0" lang="en-GB" sz="1400" b="0" i="0" u="none" strike="noStrike" kern="1200" cap="none" spc="0" normalizeH="0" baseline="0" noProof="0" dirty="0">
              <a:ln>
                <a:noFill/>
              </a:ln>
              <a:solidFill>
                <a:srgbClr val="002060"/>
              </a:solidFill>
              <a:effectLst/>
              <a:uLnTx/>
              <a:uFillTx/>
              <a:sym typeface="Wingdings" pitchFamily="2" charset="2"/>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chemeClr val="accent6">
                  <a:lumMod val="50000"/>
                </a:schemeClr>
              </a:solidFill>
              <a:effectLst/>
              <a:uLnTx/>
              <a:uFillTx/>
              <a:latin typeface="Arial" charset="0"/>
              <a:ea typeface="+mn-ea"/>
              <a:cs typeface="+mn-cs"/>
              <a:sym typeface="Wingdings" pitchFamily="2" charset="2"/>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9D00">
                  <a:lumMod val="50000"/>
                </a:srgbClr>
              </a:solidFill>
              <a:effectLst/>
              <a:uLnTx/>
              <a:uFillTx/>
              <a:latin typeface="Arial" charset="0"/>
              <a:ea typeface="+mn-ea"/>
              <a:cs typeface="+mn-cs"/>
              <a:sym typeface="Wingdings" pitchFamily="2" charset="2"/>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dirty="0">
              <a:ln>
                <a:noFill/>
              </a:ln>
              <a:solidFill>
                <a:srgbClr val="009D00">
                  <a:lumMod val="50000"/>
                </a:srgbClr>
              </a:solidFill>
              <a:effectLst/>
              <a:uLnTx/>
              <a:uFillTx/>
              <a:latin typeface="Arial" charset="0"/>
              <a:ea typeface="+mn-ea"/>
              <a:cs typeface="+mn-cs"/>
            </a:endParaRPr>
          </a:p>
        </p:txBody>
      </p:sp>
      <p:pic>
        <p:nvPicPr>
          <p:cNvPr id="8" name="Picture 7">
            <a:extLst>
              <a:ext uri="{FF2B5EF4-FFF2-40B4-BE49-F238E27FC236}">
                <a16:creationId xmlns:a16="http://schemas.microsoft.com/office/drawing/2014/main" id="{008CB008-56D1-8D46-9AD8-7405DC7B53C1}"/>
              </a:ext>
            </a:extLst>
          </p:cNvPr>
          <p:cNvPicPr>
            <a:picLocks noChangeAspect="1"/>
          </p:cNvPicPr>
          <p:nvPr/>
        </p:nvPicPr>
        <p:blipFill rotWithShape="1">
          <a:blip r:embed="rId4"/>
          <a:srcRect l="1957"/>
          <a:stretch/>
        </p:blipFill>
        <p:spPr>
          <a:xfrm>
            <a:off x="8230982" y="474805"/>
            <a:ext cx="3383800" cy="1590533"/>
          </a:xfrm>
          <a:prstGeom prst="rect">
            <a:avLst/>
          </a:prstGeom>
        </p:spPr>
      </p:pic>
      <p:pic>
        <p:nvPicPr>
          <p:cNvPr id="9" name="Picture 8">
            <a:extLst>
              <a:ext uri="{FF2B5EF4-FFF2-40B4-BE49-F238E27FC236}">
                <a16:creationId xmlns:a16="http://schemas.microsoft.com/office/drawing/2014/main" id="{818817D7-15BA-D44A-9364-29E1BAD8EFE2}"/>
              </a:ext>
            </a:extLst>
          </p:cNvPr>
          <p:cNvPicPr>
            <a:picLocks noChangeAspect="1"/>
          </p:cNvPicPr>
          <p:nvPr/>
        </p:nvPicPr>
        <p:blipFill>
          <a:blip r:embed="rId5"/>
          <a:stretch>
            <a:fillRect/>
          </a:stretch>
        </p:blipFill>
        <p:spPr>
          <a:xfrm>
            <a:off x="7891063" y="4327705"/>
            <a:ext cx="4263328" cy="2469560"/>
          </a:xfrm>
          <a:prstGeom prst="rect">
            <a:avLst/>
          </a:prstGeom>
        </p:spPr>
      </p:pic>
      <p:pic>
        <p:nvPicPr>
          <p:cNvPr id="10" name="Picture 9">
            <a:extLst>
              <a:ext uri="{FF2B5EF4-FFF2-40B4-BE49-F238E27FC236}">
                <a16:creationId xmlns:a16="http://schemas.microsoft.com/office/drawing/2014/main" id="{E9B7E044-2A66-D941-8D80-D3350242DF10}"/>
              </a:ext>
            </a:extLst>
          </p:cNvPr>
          <p:cNvPicPr>
            <a:picLocks noChangeAspect="1"/>
          </p:cNvPicPr>
          <p:nvPr/>
        </p:nvPicPr>
        <p:blipFill>
          <a:blip r:embed="rId6"/>
          <a:stretch>
            <a:fillRect/>
          </a:stretch>
        </p:blipFill>
        <p:spPr>
          <a:xfrm>
            <a:off x="9077855" y="2319901"/>
            <a:ext cx="1883793" cy="2007804"/>
          </a:xfrm>
          <a:prstGeom prst="rect">
            <a:avLst/>
          </a:prstGeom>
        </p:spPr>
      </p:pic>
    </p:spTree>
    <p:extLst>
      <p:ext uri="{BB962C8B-B14F-4D97-AF65-F5344CB8AC3E}">
        <p14:creationId xmlns:p14="http://schemas.microsoft.com/office/powerpoint/2010/main" val="807776005"/>
      </p:ext>
    </p:extLst>
  </p:cSld>
  <p:clrMapOvr>
    <a:masterClrMapping/>
  </p:clrMapOvr>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292D6D09-8EBA-294E-9F4D-9E54BF920E35}"/>
              </a:ext>
            </a:extLst>
          </p:cNvPr>
          <p:cNvSpPr>
            <a:spLocks noGrp="1"/>
          </p:cNvSpPr>
          <p:nvPr>
            <p:ph type="dt" sz="half" idx="10"/>
          </p:nvPr>
        </p:nvSpPr>
        <p:spPr/>
        <p:txBody>
          <a:bodyPr/>
          <a:lstStyle/>
          <a:p>
            <a:pPr marL="0" marR="0" lvl="0" indent="0" algn="l" defTabSz="914400" rtl="0" eaLnBrk="1" fontAlgn="auto" latinLnBrk="0" hangingPunct="1">
              <a:lnSpc>
                <a:spcPct val="100000"/>
              </a:lnSpc>
              <a:spcBef>
                <a:spcPct val="0"/>
              </a:spcBef>
              <a:spcAft>
                <a:spcPts val="0"/>
              </a:spcAft>
              <a:buClrTx/>
              <a:buSzTx/>
              <a:buFontTx/>
              <a:buNone/>
              <a:tabLst/>
              <a:defRPr/>
            </a:pPr>
            <a:fld id="{EBFA2D90-16AC-CE40-8131-08702CC0714D}" type="datetime1">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l" defTabSz="914400" rtl="0" eaLnBrk="1" fontAlgn="auto" latinLnBrk="0" hangingPunct="1">
                <a:lnSpc>
                  <a:spcPct val="100000"/>
                </a:lnSpc>
                <a:spcBef>
                  <a:spcPct val="0"/>
                </a:spcBef>
                <a:spcAft>
                  <a:spcPts val="0"/>
                </a:spcAft>
                <a:buClrTx/>
                <a:buSzTx/>
                <a:buFontTx/>
                <a:buNone/>
                <a:tabLst/>
                <a:defRPr/>
              </a:pPr>
              <a:t>6/13/25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3" name="Slide Number Placeholder 2">
            <a:extLst>
              <a:ext uri="{FF2B5EF4-FFF2-40B4-BE49-F238E27FC236}">
                <a16:creationId xmlns:a16="http://schemas.microsoft.com/office/drawing/2014/main" id="{52420183-B08A-CB4E-8DA2-B66ADAC43E2B}"/>
              </a:ext>
            </a:extLst>
          </p:cNvPr>
          <p:cNvSpPr>
            <a:spLocks noGrp="1"/>
          </p:cNvSpPr>
          <p:nvPr>
            <p:ph type="sldNum" sz="quarter" idx="11"/>
          </p:nvPr>
        </p:nvSpPr>
        <p:spPr/>
        <p:txBody>
          <a:bodyPr/>
          <a:lstStyle/>
          <a:p>
            <a:pPr marL="0" marR="0" lvl="0" indent="0" algn="r" defTabSz="914400" rtl="0" eaLnBrk="1" fontAlgn="auto" latinLnBrk="0" hangingPunct="1">
              <a:lnSpc>
                <a:spcPct val="100000"/>
              </a:lnSpc>
              <a:spcBef>
                <a:spcPct val="0"/>
              </a:spcBef>
              <a:spcAft>
                <a:spcPts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1" fontAlgn="auto" latinLnBrk="0" hangingPunct="1">
                <a:lnSpc>
                  <a:spcPct val="100000"/>
                </a:lnSpc>
                <a:spcBef>
                  <a:spcPct val="0"/>
                </a:spcBef>
                <a:spcAft>
                  <a:spcPts val="0"/>
                </a:spcAft>
                <a:buClrTx/>
                <a:buSzTx/>
                <a:buFontTx/>
                <a:buNone/>
                <a:tabLst/>
                <a:defRPr/>
              </a:pPr>
              <a:t>65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pic>
        <p:nvPicPr>
          <p:cNvPr id="4" name="Picture 3">
            <a:extLst>
              <a:ext uri="{FF2B5EF4-FFF2-40B4-BE49-F238E27FC236}">
                <a16:creationId xmlns:a16="http://schemas.microsoft.com/office/drawing/2014/main" id="{0D286CEA-7E73-F945-990B-5B2597C4EF61}"/>
              </a:ext>
            </a:extLst>
          </p:cNvPr>
          <p:cNvPicPr>
            <a:picLocks noChangeAspect="1"/>
          </p:cNvPicPr>
          <p:nvPr/>
        </p:nvPicPr>
        <p:blipFill>
          <a:blip r:embed="rId2" cstate="print">
            <a:extLst>
              <a:ext uri="{28A0092B-C50C-407E-A947-70E740481C1C}">
                <a14:useLocalDpi xmlns:a14="http://schemas.microsoft.com/office/drawing/2010/main"/>
              </a:ext>
            </a:extLst>
          </a:blip>
          <a:stretch>
            <a:fillRect/>
          </a:stretch>
        </p:blipFill>
        <p:spPr>
          <a:xfrm>
            <a:off x="8439818" y="834903"/>
            <a:ext cx="3555889" cy="5155424"/>
          </a:xfrm>
          <a:prstGeom prst="rect">
            <a:avLst/>
          </a:prstGeom>
          <a:ln>
            <a:solidFill>
              <a:srgbClr val="FF0000"/>
            </a:solidFill>
          </a:ln>
        </p:spPr>
      </p:pic>
      <p:pic>
        <p:nvPicPr>
          <p:cNvPr id="5" name="Picture 4">
            <a:extLst>
              <a:ext uri="{FF2B5EF4-FFF2-40B4-BE49-F238E27FC236}">
                <a16:creationId xmlns:a16="http://schemas.microsoft.com/office/drawing/2014/main" id="{B1FE872D-C276-7747-8398-3C5CB51C9841}"/>
              </a:ext>
            </a:extLst>
          </p:cNvPr>
          <p:cNvPicPr>
            <a:picLocks noChangeAspect="1"/>
          </p:cNvPicPr>
          <p:nvPr/>
        </p:nvPicPr>
        <p:blipFill>
          <a:blip r:embed="rId3" cstate="print">
            <a:extLst>
              <a:ext uri="{28A0092B-C50C-407E-A947-70E740481C1C}">
                <a14:useLocalDpi xmlns:a14="http://schemas.microsoft.com/office/drawing/2010/main"/>
              </a:ext>
            </a:extLst>
          </a:blip>
          <a:stretch>
            <a:fillRect/>
          </a:stretch>
        </p:blipFill>
        <p:spPr>
          <a:xfrm>
            <a:off x="4375767" y="815241"/>
            <a:ext cx="3818573" cy="5194748"/>
          </a:xfrm>
          <a:prstGeom prst="rect">
            <a:avLst/>
          </a:prstGeom>
          <a:ln>
            <a:solidFill>
              <a:srgbClr val="FF0000"/>
            </a:solidFill>
          </a:ln>
        </p:spPr>
      </p:pic>
      <p:sp>
        <p:nvSpPr>
          <p:cNvPr id="6" name="Rectangle 5">
            <a:extLst>
              <a:ext uri="{FF2B5EF4-FFF2-40B4-BE49-F238E27FC236}">
                <a16:creationId xmlns:a16="http://schemas.microsoft.com/office/drawing/2014/main" id="{A2DB44CB-4062-D747-B9DA-52B6E0FF0B4F}"/>
              </a:ext>
            </a:extLst>
          </p:cNvPr>
          <p:cNvSpPr/>
          <p:nvPr/>
        </p:nvSpPr>
        <p:spPr>
          <a:xfrm>
            <a:off x="4029738" y="6220987"/>
            <a:ext cx="2938625" cy="307777"/>
          </a:xfrm>
          <a:prstGeom prst="rect">
            <a:avLst/>
          </a:prstGeom>
        </p:spPr>
        <p:txBody>
          <a:bodyPr wrap="non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GB" sz="1400" b="0" i="0" u="none" strike="noStrike" kern="1200" cap="none" spc="0" normalizeH="0" baseline="0" noProof="0" dirty="0">
                <a:ln>
                  <a:noFill/>
                </a:ln>
                <a:solidFill>
                  <a:srgbClr val="000000"/>
                </a:solidFill>
                <a:effectLst/>
                <a:uLnTx/>
                <a:uFillTx/>
                <a:latin typeface="Arial"/>
                <a:ea typeface="+mn-ea"/>
                <a:cs typeface="+mn-cs"/>
              </a:rPr>
              <a:t>https://</a:t>
            </a:r>
            <a:r>
              <a:rPr kumimoji="0" lang="en-GB" sz="1400" b="0" i="0" u="none" strike="noStrike" kern="1200" cap="none" spc="0" normalizeH="0" baseline="0" noProof="0" dirty="0" err="1">
                <a:ln>
                  <a:noFill/>
                </a:ln>
                <a:solidFill>
                  <a:srgbClr val="000000"/>
                </a:solidFill>
                <a:effectLst/>
                <a:uLnTx/>
                <a:uFillTx/>
                <a:latin typeface="Arial"/>
                <a:ea typeface="+mn-ea"/>
                <a:cs typeface="+mn-cs"/>
              </a:rPr>
              <a:t>cds.cern.ch</a:t>
            </a:r>
            <a:r>
              <a:rPr kumimoji="0" lang="en-GB" sz="1400" b="0" i="0" u="none" strike="noStrike" kern="1200" cap="none" spc="0" normalizeH="0" baseline="0" noProof="0" dirty="0">
                <a:ln>
                  <a:noFill/>
                </a:ln>
                <a:solidFill>
                  <a:srgbClr val="000000"/>
                </a:solidFill>
                <a:effectLst/>
                <a:uLnTx/>
                <a:uFillTx/>
                <a:latin typeface="Arial"/>
                <a:ea typeface="+mn-ea"/>
                <a:cs typeface="+mn-cs"/>
              </a:rPr>
              <a:t>/record/1500583</a:t>
            </a:r>
          </a:p>
        </p:txBody>
      </p:sp>
      <p:sp>
        <p:nvSpPr>
          <p:cNvPr id="7" name="Rectangle 6">
            <a:extLst>
              <a:ext uri="{FF2B5EF4-FFF2-40B4-BE49-F238E27FC236}">
                <a16:creationId xmlns:a16="http://schemas.microsoft.com/office/drawing/2014/main" id="{430F0100-08AA-BE45-AB7A-052C1F8AFF88}"/>
              </a:ext>
            </a:extLst>
          </p:cNvPr>
          <p:cNvSpPr/>
          <p:nvPr/>
        </p:nvSpPr>
        <p:spPr>
          <a:xfrm>
            <a:off x="8328708" y="6220987"/>
            <a:ext cx="3406702" cy="307777"/>
          </a:xfrm>
          <a:prstGeom prst="rect">
            <a:avLst/>
          </a:prstGeom>
        </p:spPr>
        <p:txBody>
          <a:bodyPr wrap="non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GB" sz="1400" b="0" i="0" u="none" strike="noStrike" kern="1200" cap="none" spc="0" normalizeH="0" baseline="0" noProof="0" dirty="0">
                <a:ln>
                  <a:noFill/>
                </a:ln>
                <a:solidFill>
                  <a:srgbClr val="000000"/>
                </a:solidFill>
                <a:effectLst/>
                <a:uLnTx/>
                <a:uFillTx/>
                <a:latin typeface="Arial"/>
                <a:ea typeface="+mn-ea"/>
                <a:cs typeface="+mn-cs"/>
              </a:rPr>
              <a:t>https://</a:t>
            </a:r>
            <a:r>
              <a:rPr kumimoji="0" lang="en-GB" sz="1400" b="0" i="0" u="none" strike="noStrike" kern="1200" cap="none" spc="0" normalizeH="0" baseline="0" noProof="0" dirty="0" err="1">
                <a:ln>
                  <a:noFill/>
                </a:ln>
                <a:solidFill>
                  <a:srgbClr val="000000"/>
                </a:solidFill>
                <a:effectLst/>
                <a:uLnTx/>
                <a:uFillTx/>
                <a:latin typeface="Arial"/>
                <a:ea typeface="+mn-ea"/>
                <a:cs typeface="+mn-cs"/>
              </a:rPr>
              <a:t>garfieldpp.web.cern.ch</a:t>
            </a:r>
            <a:r>
              <a:rPr kumimoji="0" lang="en-GB" sz="1400" b="0" i="0" u="none" strike="noStrike" kern="1200" cap="none" spc="0" normalizeH="0" baseline="0" noProof="0" dirty="0">
                <a:ln>
                  <a:noFill/>
                </a:ln>
                <a:solidFill>
                  <a:srgbClr val="000000"/>
                </a:solidFill>
                <a:effectLst/>
                <a:uLnTx/>
                <a:uFillTx/>
                <a:latin typeface="Arial"/>
                <a:ea typeface="+mn-ea"/>
                <a:cs typeface="+mn-cs"/>
              </a:rPr>
              <a:t>/</a:t>
            </a:r>
            <a:r>
              <a:rPr kumimoji="0" lang="en-GB" sz="1400" b="0" i="0" u="none" strike="noStrike" kern="1200" cap="none" spc="0" normalizeH="0" baseline="0" noProof="0" dirty="0" err="1">
                <a:ln>
                  <a:noFill/>
                </a:ln>
                <a:solidFill>
                  <a:srgbClr val="000000"/>
                </a:solidFill>
                <a:effectLst/>
                <a:uLnTx/>
                <a:uFillTx/>
                <a:latin typeface="Arial"/>
                <a:ea typeface="+mn-ea"/>
                <a:cs typeface="+mn-cs"/>
              </a:rPr>
              <a:t>garfieldpp</a:t>
            </a:r>
            <a:r>
              <a:rPr kumimoji="0" lang="en-GB" sz="1400" b="0" i="0" u="none" strike="noStrike" kern="1200" cap="none" spc="0" normalizeH="0" baseline="0" noProof="0" dirty="0">
                <a:ln>
                  <a:noFill/>
                </a:ln>
                <a:solidFill>
                  <a:srgbClr val="000000"/>
                </a:solidFill>
                <a:effectLst/>
                <a:uLnTx/>
                <a:uFillTx/>
                <a:latin typeface="Arial"/>
                <a:ea typeface="+mn-ea"/>
                <a:cs typeface="+mn-cs"/>
              </a:rPr>
              <a:t>/</a:t>
            </a:r>
          </a:p>
        </p:txBody>
      </p:sp>
      <p:pic>
        <p:nvPicPr>
          <p:cNvPr id="9" name="Picture 8">
            <a:extLst>
              <a:ext uri="{FF2B5EF4-FFF2-40B4-BE49-F238E27FC236}">
                <a16:creationId xmlns:a16="http://schemas.microsoft.com/office/drawing/2014/main" id="{307B3BF4-7826-7C43-BA72-A483B279A65D}"/>
              </a:ext>
            </a:extLst>
          </p:cNvPr>
          <p:cNvPicPr>
            <a:picLocks noChangeAspect="1"/>
          </p:cNvPicPr>
          <p:nvPr/>
        </p:nvPicPr>
        <p:blipFill>
          <a:blip r:embed="rId4" cstate="print">
            <a:extLst>
              <a:ext uri="{28A0092B-C50C-407E-A947-70E740481C1C}">
                <a14:useLocalDpi xmlns:a14="http://schemas.microsoft.com/office/drawing/2010/main"/>
              </a:ext>
            </a:extLst>
          </a:blip>
          <a:stretch>
            <a:fillRect/>
          </a:stretch>
        </p:blipFill>
        <p:spPr>
          <a:xfrm>
            <a:off x="307781" y="815242"/>
            <a:ext cx="3704550" cy="5194748"/>
          </a:xfrm>
          <a:prstGeom prst="rect">
            <a:avLst/>
          </a:prstGeom>
          <a:ln>
            <a:solidFill>
              <a:srgbClr val="FF0000"/>
            </a:solidFill>
          </a:ln>
        </p:spPr>
      </p:pic>
      <p:sp>
        <p:nvSpPr>
          <p:cNvPr id="10" name="Rectangle 9">
            <a:extLst>
              <a:ext uri="{FF2B5EF4-FFF2-40B4-BE49-F238E27FC236}">
                <a16:creationId xmlns:a16="http://schemas.microsoft.com/office/drawing/2014/main" id="{1430E442-750E-A84C-8871-3443928589D7}"/>
              </a:ext>
            </a:extLst>
          </p:cNvPr>
          <p:cNvSpPr/>
          <p:nvPr/>
        </p:nvSpPr>
        <p:spPr>
          <a:xfrm>
            <a:off x="55456" y="6220987"/>
            <a:ext cx="3009157" cy="307777"/>
          </a:xfrm>
          <a:prstGeom prst="rect">
            <a:avLst/>
          </a:prstGeom>
        </p:spPr>
        <p:txBody>
          <a:bodyPr wrap="non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GB" sz="1400" b="0" i="0" u="none" strike="noStrike" kern="1200" cap="none" spc="0" normalizeH="0" baseline="0" noProof="0" dirty="0">
                <a:ln>
                  <a:noFill/>
                </a:ln>
                <a:solidFill>
                  <a:srgbClr val="000000"/>
                </a:solidFill>
                <a:effectLst/>
                <a:uLnTx/>
                <a:uFillTx/>
                <a:latin typeface="Arial"/>
                <a:ea typeface="+mn-ea"/>
                <a:cs typeface="+mn-cs"/>
              </a:rPr>
              <a:t>https://</a:t>
            </a:r>
            <a:r>
              <a:rPr kumimoji="0" lang="en-GB" sz="1400" b="0" i="0" u="none" strike="noStrike" kern="1200" cap="none" spc="0" normalizeH="0" baseline="0" noProof="0" dirty="0" err="1">
                <a:ln>
                  <a:noFill/>
                </a:ln>
                <a:solidFill>
                  <a:srgbClr val="000000"/>
                </a:solidFill>
                <a:effectLst/>
                <a:uLnTx/>
                <a:uFillTx/>
                <a:latin typeface="Arial"/>
                <a:ea typeface="+mn-ea"/>
                <a:cs typeface="+mn-cs"/>
              </a:rPr>
              <a:t>garfield.web.cern.ch</a:t>
            </a:r>
            <a:r>
              <a:rPr kumimoji="0" lang="en-GB" sz="1400" b="0" i="0" u="none" strike="noStrike" kern="1200" cap="none" spc="0" normalizeH="0" baseline="0" noProof="0" dirty="0">
                <a:ln>
                  <a:noFill/>
                </a:ln>
                <a:solidFill>
                  <a:srgbClr val="000000"/>
                </a:solidFill>
                <a:effectLst/>
                <a:uLnTx/>
                <a:uFillTx/>
                <a:latin typeface="Arial"/>
                <a:ea typeface="+mn-ea"/>
                <a:cs typeface="+mn-cs"/>
              </a:rPr>
              <a:t>/</a:t>
            </a:r>
            <a:r>
              <a:rPr kumimoji="0" lang="en-GB" sz="1400" b="0" i="0" u="none" strike="noStrike" kern="1200" cap="none" spc="0" normalizeH="0" baseline="0" noProof="0" dirty="0" err="1">
                <a:ln>
                  <a:noFill/>
                </a:ln>
                <a:solidFill>
                  <a:srgbClr val="000000"/>
                </a:solidFill>
                <a:effectLst/>
                <a:uLnTx/>
                <a:uFillTx/>
                <a:latin typeface="Arial"/>
                <a:ea typeface="+mn-ea"/>
                <a:cs typeface="+mn-cs"/>
              </a:rPr>
              <a:t>garfield</a:t>
            </a:r>
            <a:r>
              <a:rPr kumimoji="0" lang="en-GB" sz="1400" b="0" i="0" u="none" strike="noStrike" kern="1200" cap="none" spc="0" normalizeH="0" baseline="0" noProof="0" dirty="0">
                <a:ln>
                  <a:noFill/>
                </a:ln>
                <a:solidFill>
                  <a:srgbClr val="000000"/>
                </a:solidFill>
                <a:effectLst/>
                <a:uLnTx/>
                <a:uFillTx/>
                <a:latin typeface="Arial"/>
                <a:ea typeface="+mn-ea"/>
                <a:cs typeface="+mn-cs"/>
              </a:rPr>
              <a:t>/</a:t>
            </a:r>
          </a:p>
        </p:txBody>
      </p:sp>
      <p:sp>
        <p:nvSpPr>
          <p:cNvPr id="11" name="Rectangle 4">
            <a:extLst>
              <a:ext uri="{FF2B5EF4-FFF2-40B4-BE49-F238E27FC236}">
                <a16:creationId xmlns:a16="http://schemas.microsoft.com/office/drawing/2014/main" id="{091D1350-2C41-7144-91FC-60B0786B3740}"/>
              </a:ext>
            </a:extLst>
          </p:cNvPr>
          <p:cNvSpPr txBox="1">
            <a:spLocks noChangeArrowheads="1"/>
          </p:cNvSpPr>
          <p:nvPr/>
        </p:nvSpPr>
        <p:spPr bwMode="auto">
          <a:xfrm>
            <a:off x="-17418" y="-1"/>
            <a:ext cx="12192000" cy="604243"/>
          </a:xfrm>
          <a:prstGeom prst="rect">
            <a:avLst/>
          </a:prstGeom>
          <a:noFill/>
          <a:ln w="9525">
            <a:noFill/>
            <a:miter lim="800000"/>
            <a:headEnd/>
            <a:tailEnd/>
          </a:ln>
          <a:effectLst/>
        </p:spPr>
        <p:txBody>
          <a:bodyPr vert="horz" wrap="square" lIns="92075" tIns="46038" rIns="92075" bIns="46038" numCol="1" anchor="ctr" anchorCtr="0" compatLnSpc="1">
            <a:prstTxWarp prst="textNoShape">
              <a:avLst/>
            </a:prstTxWarp>
          </a:bodyPr>
          <a:lstStyle>
            <a:lvl1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mj-lt"/>
                <a:ea typeface="+mj-ea"/>
                <a:cs typeface="+mj-cs"/>
              </a:defRPr>
            </a:lvl1pPr>
            <a:lvl2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2pPr>
            <a:lvl3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3pPr>
            <a:lvl4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4pPr>
            <a:lvl5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5pPr>
            <a:lvl6pPr marL="4572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6pPr>
            <a:lvl7pPr marL="9144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7pPr>
            <a:lvl8pPr marL="13716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8pPr>
            <a:lvl9pPr marL="18288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9pPr>
          </a:lstStyle>
          <a:p>
            <a:pPr marL="0" marR="0" lvl="0" indent="0" algn="ctr" defTabSz="914400" rtl="0" eaLnBrk="0" fontAlgn="base" latinLnBrk="0" hangingPunct="0">
              <a:lnSpc>
                <a:spcPct val="90000"/>
              </a:lnSpc>
              <a:spcBef>
                <a:spcPct val="0"/>
              </a:spcBef>
              <a:spcAft>
                <a:spcPct val="0"/>
              </a:spcAft>
              <a:buClrTx/>
              <a:buSzTx/>
              <a:buFontTx/>
              <a:buNone/>
              <a:tabLst/>
              <a:defRPr/>
            </a:pPr>
            <a:r>
              <a:rPr kumimoji="0" lang="en-US" sz="3200" b="1" i="0" u="none" strike="noStrike" kern="0" cap="none" spc="0" normalizeH="0" baseline="0" noProof="0" dirty="0">
                <a:ln>
                  <a:noFill/>
                </a:ln>
                <a:solidFill>
                  <a:srgbClr val="FF0000"/>
                </a:solidFill>
                <a:effectLst/>
                <a:uLnTx/>
                <a:uFillTx/>
                <a:latin typeface="Arial"/>
                <a:ea typeface="+mj-ea"/>
                <a:cs typeface="+mj-cs"/>
              </a:rPr>
              <a:t>Garfield and Garfield++</a:t>
            </a:r>
          </a:p>
        </p:txBody>
      </p:sp>
    </p:spTree>
    <p:extLst>
      <p:ext uri="{BB962C8B-B14F-4D97-AF65-F5344CB8AC3E}">
        <p14:creationId xmlns:p14="http://schemas.microsoft.com/office/powerpoint/2010/main" val="1206110776"/>
      </p:ext>
    </p:extLst>
  </p:cSld>
  <p:clrMapOvr>
    <a:masterClrMapping/>
  </p:clrMapOvr>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4E85D8C0-9CB0-BD4B-90D3-2799E66FF69F}"/>
              </a:ext>
            </a:extLst>
          </p:cNvPr>
          <p:cNvSpPr>
            <a:spLocks noGrp="1"/>
          </p:cNvSpPr>
          <p:nvPr>
            <p:ph type="dt" sz="half" idx="10"/>
          </p:nvPr>
        </p:nvSpPr>
        <p:spPr/>
        <p:txBody>
          <a:bodyPr/>
          <a:lstStyle/>
          <a:p>
            <a:pPr marL="0" marR="0" lvl="0" indent="0" algn="l" defTabSz="914400" rtl="0" eaLnBrk="1" fontAlgn="auto" latinLnBrk="0" hangingPunct="1">
              <a:lnSpc>
                <a:spcPct val="100000"/>
              </a:lnSpc>
              <a:spcBef>
                <a:spcPct val="0"/>
              </a:spcBef>
              <a:spcAft>
                <a:spcPts val="0"/>
              </a:spcAft>
              <a:buClrTx/>
              <a:buSzTx/>
              <a:buFontTx/>
              <a:buNone/>
              <a:tabLst/>
              <a:defRPr/>
            </a:pPr>
            <a:fld id="{83A712C9-E49B-1746-909C-0529E8DFEBA8}" type="datetime1">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l" defTabSz="914400" rtl="0" eaLnBrk="1" fontAlgn="auto" latinLnBrk="0" hangingPunct="1">
                <a:lnSpc>
                  <a:spcPct val="100000"/>
                </a:lnSpc>
                <a:spcBef>
                  <a:spcPct val="0"/>
                </a:spcBef>
                <a:spcAft>
                  <a:spcPts val="0"/>
                </a:spcAft>
                <a:buClrTx/>
                <a:buSzTx/>
                <a:buFontTx/>
                <a:buNone/>
                <a:tabLst/>
                <a:defRPr/>
              </a:pPr>
              <a:t>6/13/25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3" name="Slide Number Placeholder 2">
            <a:extLst>
              <a:ext uri="{FF2B5EF4-FFF2-40B4-BE49-F238E27FC236}">
                <a16:creationId xmlns:a16="http://schemas.microsoft.com/office/drawing/2014/main" id="{4A40ADD2-FD81-2E44-A64E-9BE2AE349551}"/>
              </a:ext>
            </a:extLst>
          </p:cNvPr>
          <p:cNvSpPr>
            <a:spLocks noGrp="1"/>
          </p:cNvSpPr>
          <p:nvPr>
            <p:ph type="sldNum" sz="quarter" idx="11"/>
          </p:nvPr>
        </p:nvSpPr>
        <p:spPr/>
        <p:txBody>
          <a:bodyPr/>
          <a:lstStyle/>
          <a:p>
            <a:pPr marL="0" marR="0" lvl="0" indent="0" algn="r" defTabSz="914400" rtl="0" eaLnBrk="1" fontAlgn="auto" latinLnBrk="0" hangingPunct="1">
              <a:lnSpc>
                <a:spcPct val="100000"/>
              </a:lnSpc>
              <a:spcBef>
                <a:spcPct val="0"/>
              </a:spcBef>
              <a:spcAft>
                <a:spcPts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1" fontAlgn="auto" latinLnBrk="0" hangingPunct="1">
                <a:lnSpc>
                  <a:spcPct val="100000"/>
                </a:lnSpc>
                <a:spcBef>
                  <a:spcPct val="0"/>
                </a:spcBef>
                <a:spcAft>
                  <a:spcPts val="0"/>
                </a:spcAft>
                <a:buClrTx/>
                <a:buSzTx/>
                <a:buFontTx/>
                <a:buNone/>
                <a:tabLst/>
                <a:defRPr/>
              </a:pPr>
              <a:t>66</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pic>
        <p:nvPicPr>
          <p:cNvPr id="5" name="Picture 4">
            <a:extLst>
              <a:ext uri="{FF2B5EF4-FFF2-40B4-BE49-F238E27FC236}">
                <a16:creationId xmlns:a16="http://schemas.microsoft.com/office/drawing/2014/main" id="{F9C5B133-EB13-F14A-A019-3B8B5A0ACD25}"/>
              </a:ext>
            </a:extLst>
          </p:cNvPr>
          <p:cNvPicPr>
            <a:picLocks noChangeAspect="1"/>
          </p:cNvPicPr>
          <p:nvPr/>
        </p:nvPicPr>
        <p:blipFill>
          <a:blip r:embed="rId2" cstate="print">
            <a:extLst>
              <a:ext uri="{28A0092B-C50C-407E-A947-70E740481C1C}">
                <a14:useLocalDpi xmlns:a14="http://schemas.microsoft.com/office/drawing/2010/main"/>
              </a:ext>
            </a:extLst>
          </a:blip>
          <a:stretch>
            <a:fillRect/>
          </a:stretch>
        </p:blipFill>
        <p:spPr>
          <a:xfrm>
            <a:off x="534387" y="790143"/>
            <a:ext cx="4491039" cy="5441067"/>
          </a:xfrm>
          <a:prstGeom prst="rect">
            <a:avLst/>
          </a:prstGeom>
          <a:ln w="12700">
            <a:solidFill>
              <a:srgbClr val="FF0000"/>
            </a:solidFill>
          </a:ln>
        </p:spPr>
      </p:pic>
      <p:sp>
        <p:nvSpPr>
          <p:cNvPr id="6" name="Rectangle 5">
            <a:extLst>
              <a:ext uri="{FF2B5EF4-FFF2-40B4-BE49-F238E27FC236}">
                <a16:creationId xmlns:a16="http://schemas.microsoft.com/office/drawing/2014/main" id="{C7B1CC0F-D99D-C542-8C04-C1494E9D85A8}"/>
              </a:ext>
            </a:extLst>
          </p:cNvPr>
          <p:cNvSpPr/>
          <p:nvPr/>
        </p:nvSpPr>
        <p:spPr>
          <a:xfrm>
            <a:off x="6379642" y="6231210"/>
            <a:ext cx="3860609" cy="338554"/>
          </a:xfrm>
          <a:prstGeom prst="rect">
            <a:avLst/>
          </a:prstGeom>
        </p:spPr>
        <p:txBody>
          <a:bodyPr wrap="non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dirty="0">
                <a:ln>
                  <a:noFill/>
                </a:ln>
                <a:solidFill>
                  <a:srgbClr val="002060"/>
                </a:solidFill>
                <a:effectLst/>
                <a:uLnTx/>
                <a:uFillTx/>
                <a:latin typeface="NexusSans"/>
                <a:ea typeface="+mn-ea"/>
                <a:cs typeface="+mn-cs"/>
                <a:hlinkClick r:id="rId3" tooltip="Persistent link using digital object identifier">
                  <a:extLst>
                    <a:ext uri="{A12FA001-AC4F-418D-AE19-62706E023703}">
                      <ahyp:hlinkClr xmlns:ahyp="http://schemas.microsoft.com/office/drawing/2018/hyperlinkcolor" val="tx"/>
                    </a:ext>
                  </a:extLst>
                </a:hlinkClick>
              </a:rPr>
              <a:t>https://doi.org/10.1016/j.nima.2005.08.064</a:t>
            </a:r>
            <a:endParaRPr kumimoji="0" lang="en-GB" sz="1600" b="0" i="0" u="none" strike="noStrike" kern="1200" cap="none" spc="0" normalizeH="0" baseline="0" noProof="0" dirty="0">
              <a:ln>
                <a:noFill/>
              </a:ln>
              <a:solidFill>
                <a:srgbClr val="002060"/>
              </a:solidFill>
              <a:effectLst/>
              <a:uLnTx/>
              <a:uFillTx/>
              <a:latin typeface="Arial"/>
              <a:ea typeface="+mn-ea"/>
              <a:cs typeface="+mn-cs"/>
            </a:endParaRPr>
          </a:p>
        </p:txBody>
      </p:sp>
      <p:pic>
        <p:nvPicPr>
          <p:cNvPr id="7" name="Picture 6">
            <a:extLst>
              <a:ext uri="{FF2B5EF4-FFF2-40B4-BE49-F238E27FC236}">
                <a16:creationId xmlns:a16="http://schemas.microsoft.com/office/drawing/2014/main" id="{8FAF0D64-A336-C545-B106-2EB6DF18CBFA}"/>
              </a:ext>
            </a:extLst>
          </p:cNvPr>
          <p:cNvPicPr>
            <a:picLocks noChangeAspect="1"/>
          </p:cNvPicPr>
          <p:nvPr/>
        </p:nvPicPr>
        <p:blipFill>
          <a:blip r:embed="rId4"/>
          <a:stretch>
            <a:fillRect/>
          </a:stretch>
        </p:blipFill>
        <p:spPr>
          <a:xfrm>
            <a:off x="5887453" y="1400475"/>
            <a:ext cx="4844986" cy="4220402"/>
          </a:xfrm>
          <a:prstGeom prst="rect">
            <a:avLst/>
          </a:prstGeom>
          <a:ln>
            <a:solidFill>
              <a:srgbClr val="FF0000"/>
            </a:solidFill>
          </a:ln>
        </p:spPr>
      </p:pic>
      <p:sp>
        <p:nvSpPr>
          <p:cNvPr id="8" name="Rectangle 7">
            <a:extLst>
              <a:ext uri="{FF2B5EF4-FFF2-40B4-BE49-F238E27FC236}">
                <a16:creationId xmlns:a16="http://schemas.microsoft.com/office/drawing/2014/main" id="{74D53C3B-9674-C34C-B1A7-23C053B88A46}"/>
              </a:ext>
            </a:extLst>
          </p:cNvPr>
          <p:cNvSpPr/>
          <p:nvPr/>
        </p:nvSpPr>
        <p:spPr>
          <a:xfrm>
            <a:off x="534387" y="6231210"/>
            <a:ext cx="3746538" cy="338554"/>
          </a:xfrm>
          <a:prstGeom prst="rect">
            <a:avLst/>
          </a:prstGeom>
        </p:spPr>
        <p:txBody>
          <a:bodyPr wrap="non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GB" sz="1600" b="0" i="0" u="none" strike="noStrike" kern="1200" cap="none" spc="0" normalizeH="0" baseline="0" noProof="0" dirty="0">
                <a:ln>
                  <a:noFill/>
                </a:ln>
                <a:solidFill>
                  <a:srgbClr val="002060"/>
                </a:solidFill>
                <a:effectLst/>
                <a:uLnTx/>
                <a:uFillTx/>
                <a:latin typeface="Arial"/>
                <a:ea typeface="+mn-ea"/>
                <a:cs typeface="+mn-cs"/>
              </a:rPr>
              <a:t>https://</a:t>
            </a:r>
            <a:r>
              <a:rPr kumimoji="0" lang="en-GB" sz="1600" b="0" i="0" u="none" strike="noStrike" kern="1200" cap="none" spc="0" normalizeH="0" baseline="0" noProof="0" dirty="0" err="1">
                <a:ln>
                  <a:noFill/>
                </a:ln>
                <a:solidFill>
                  <a:srgbClr val="002060"/>
                </a:solidFill>
                <a:effectLst/>
                <a:uLnTx/>
                <a:uFillTx/>
                <a:latin typeface="Arial"/>
                <a:ea typeface="+mn-ea"/>
                <a:cs typeface="+mn-cs"/>
              </a:rPr>
              <a:t>magboltz.web.cern.ch</a:t>
            </a:r>
            <a:r>
              <a:rPr kumimoji="0" lang="en-GB" sz="1600" b="0" i="0" u="none" strike="noStrike" kern="1200" cap="none" spc="0" normalizeH="0" baseline="0" noProof="0" dirty="0">
                <a:ln>
                  <a:noFill/>
                </a:ln>
                <a:solidFill>
                  <a:srgbClr val="002060"/>
                </a:solidFill>
                <a:effectLst/>
                <a:uLnTx/>
                <a:uFillTx/>
                <a:latin typeface="Arial"/>
                <a:ea typeface="+mn-ea"/>
                <a:cs typeface="+mn-cs"/>
              </a:rPr>
              <a:t>/</a:t>
            </a:r>
            <a:r>
              <a:rPr kumimoji="0" lang="en-GB" sz="1600" b="0" i="0" u="none" strike="noStrike" kern="1200" cap="none" spc="0" normalizeH="0" baseline="0" noProof="0" dirty="0" err="1">
                <a:ln>
                  <a:noFill/>
                </a:ln>
                <a:solidFill>
                  <a:srgbClr val="002060"/>
                </a:solidFill>
                <a:effectLst/>
                <a:uLnTx/>
                <a:uFillTx/>
                <a:latin typeface="Arial"/>
                <a:ea typeface="+mn-ea"/>
                <a:cs typeface="+mn-cs"/>
              </a:rPr>
              <a:t>magboltz</a:t>
            </a:r>
            <a:r>
              <a:rPr kumimoji="0" lang="en-GB" sz="1600" b="0" i="0" u="none" strike="noStrike" kern="1200" cap="none" spc="0" normalizeH="0" baseline="0" noProof="0" dirty="0">
                <a:ln>
                  <a:noFill/>
                </a:ln>
                <a:solidFill>
                  <a:srgbClr val="002060"/>
                </a:solidFill>
                <a:effectLst/>
                <a:uLnTx/>
                <a:uFillTx/>
                <a:latin typeface="Arial"/>
                <a:ea typeface="+mn-ea"/>
                <a:cs typeface="+mn-cs"/>
              </a:rPr>
              <a:t>/</a:t>
            </a:r>
          </a:p>
        </p:txBody>
      </p:sp>
      <p:sp>
        <p:nvSpPr>
          <p:cNvPr id="9" name="Rectangle 4">
            <a:extLst>
              <a:ext uri="{FF2B5EF4-FFF2-40B4-BE49-F238E27FC236}">
                <a16:creationId xmlns:a16="http://schemas.microsoft.com/office/drawing/2014/main" id="{0AC49697-FDC0-A54A-AB6E-6381039C4FB7}"/>
              </a:ext>
            </a:extLst>
          </p:cNvPr>
          <p:cNvSpPr txBox="1">
            <a:spLocks noChangeArrowheads="1"/>
          </p:cNvSpPr>
          <p:nvPr/>
        </p:nvSpPr>
        <p:spPr bwMode="auto">
          <a:xfrm>
            <a:off x="-17418" y="-1"/>
            <a:ext cx="12192000" cy="604243"/>
          </a:xfrm>
          <a:prstGeom prst="rect">
            <a:avLst/>
          </a:prstGeom>
          <a:noFill/>
          <a:ln w="9525">
            <a:noFill/>
            <a:miter lim="800000"/>
            <a:headEnd/>
            <a:tailEnd/>
          </a:ln>
          <a:effectLst/>
        </p:spPr>
        <p:txBody>
          <a:bodyPr vert="horz" wrap="square" lIns="92075" tIns="46038" rIns="92075" bIns="46038" numCol="1" anchor="ctr" anchorCtr="0" compatLnSpc="1">
            <a:prstTxWarp prst="textNoShape">
              <a:avLst/>
            </a:prstTxWarp>
          </a:bodyPr>
          <a:lstStyle>
            <a:lvl1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mj-lt"/>
                <a:ea typeface="+mj-ea"/>
                <a:cs typeface="+mj-cs"/>
              </a:defRPr>
            </a:lvl1pPr>
            <a:lvl2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2pPr>
            <a:lvl3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3pPr>
            <a:lvl4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4pPr>
            <a:lvl5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5pPr>
            <a:lvl6pPr marL="4572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6pPr>
            <a:lvl7pPr marL="9144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7pPr>
            <a:lvl8pPr marL="13716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8pPr>
            <a:lvl9pPr marL="18288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9pPr>
          </a:lstStyle>
          <a:p>
            <a:pPr marL="0" marR="0" lvl="0" indent="0" algn="ctr" defTabSz="914400" rtl="0" eaLnBrk="0" fontAlgn="base" latinLnBrk="0" hangingPunct="0">
              <a:lnSpc>
                <a:spcPct val="90000"/>
              </a:lnSpc>
              <a:spcBef>
                <a:spcPct val="0"/>
              </a:spcBef>
              <a:spcAft>
                <a:spcPct val="0"/>
              </a:spcAft>
              <a:buClrTx/>
              <a:buSzTx/>
              <a:buFontTx/>
              <a:buNone/>
              <a:tabLst/>
              <a:defRPr/>
            </a:pPr>
            <a:r>
              <a:rPr kumimoji="0" lang="en-US" sz="3200" b="1" i="0" u="none" strike="noStrike" kern="0" cap="none" spc="0" normalizeH="0" baseline="0" noProof="0" dirty="0" err="1">
                <a:ln>
                  <a:noFill/>
                </a:ln>
                <a:solidFill>
                  <a:srgbClr val="FF0000"/>
                </a:solidFill>
                <a:effectLst/>
                <a:uLnTx/>
                <a:uFillTx/>
                <a:latin typeface="Arial"/>
                <a:ea typeface="+mj-ea"/>
                <a:cs typeface="+mj-cs"/>
              </a:rPr>
              <a:t>Magboltz</a:t>
            </a:r>
            <a:r>
              <a:rPr kumimoji="0" lang="en-US" sz="3200" b="1" i="0" u="none" strike="noStrike" kern="0" cap="none" spc="0" normalizeH="0" baseline="0" noProof="0" dirty="0">
                <a:ln>
                  <a:noFill/>
                </a:ln>
                <a:solidFill>
                  <a:srgbClr val="FF0000"/>
                </a:solidFill>
                <a:effectLst/>
                <a:uLnTx/>
                <a:uFillTx/>
                <a:latin typeface="Arial"/>
                <a:ea typeface="+mj-ea"/>
                <a:cs typeface="+mj-cs"/>
              </a:rPr>
              <a:t> and Heed</a:t>
            </a:r>
          </a:p>
        </p:txBody>
      </p:sp>
    </p:spTree>
    <p:extLst>
      <p:ext uri="{BB962C8B-B14F-4D97-AF65-F5344CB8AC3E}">
        <p14:creationId xmlns:p14="http://schemas.microsoft.com/office/powerpoint/2010/main" val="1269020880"/>
      </p:ext>
    </p:extLst>
  </p:cSld>
  <p:clrMapOvr>
    <a:masterClrMapping/>
  </p:clrMapOvr>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ABCA4D5B-E1EA-CE43-A0DA-A092AD00377D}"/>
              </a:ext>
            </a:extLst>
          </p:cNvPr>
          <p:cNvSpPr>
            <a:spLocks noGrp="1"/>
          </p:cNvSpPr>
          <p:nvPr>
            <p:ph type="dt" sz="half" idx="10"/>
          </p:nvPr>
        </p:nvSpPr>
        <p:spPr/>
        <p:txBody>
          <a:bodyPr/>
          <a:lstStyle/>
          <a:p>
            <a:pPr marL="0" marR="0" lvl="0" indent="0" algn="l" defTabSz="914400" rtl="0" eaLnBrk="1" fontAlgn="auto" latinLnBrk="0" hangingPunct="1">
              <a:lnSpc>
                <a:spcPct val="100000"/>
              </a:lnSpc>
              <a:spcBef>
                <a:spcPct val="0"/>
              </a:spcBef>
              <a:spcAft>
                <a:spcPts val="0"/>
              </a:spcAft>
              <a:buClrTx/>
              <a:buSzTx/>
              <a:buFontTx/>
              <a:buNone/>
              <a:tabLst/>
              <a:defRPr/>
            </a:pPr>
            <a:fld id="{5126FFE0-8615-BB4F-A63F-66278C931BE8}" type="datetime1">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l" defTabSz="914400" rtl="0" eaLnBrk="1" fontAlgn="auto" latinLnBrk="0" hangingPunct="1">
                <a:lnSpc>
                  <a:spcPct val="100000"/>
                </a:lnSpc>
                <a:spcBef>
                  <a:spcPct val="0"/>
                </a:spcBef>
                <a:spcAft>
                  <a:spcPts val="0"/>
                </a:spcAft>
                <a:buClrTx/>
                <a:buSzTx/>
                <a:buFontTx/>
                <a:buNone/>
                <a:tabLst/>
                <a:defRPr/>
              </a:pPr>
              <a:t>6/13/25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3" name="Slide Number Placeholder 2">
            <a:extLst>
              <a:ext uri="{FF2B5EF4-FFF2-40B4-BE49-F238E27FC236}">
                <a16:creationId xmlns:a16="http://schemas.microsoft.com/office/drawing/2014/main" id="{573C7E38-7638-F44B-987B-4A16CFFEA5FB}"/>
              </a:ext>
            </a:extLst>
          </p:cNvPr>
          <p:cNvSpPr>
            <a:spLocks noGrp="1"/>
          </p:cNvSpPr>
          <p:nvPr>
            <p:ph type="sldNum" sz="quarter" idx="11"/>
          </p:nvPr>
        </p:nvSpPr>
        <p:spPr/>
        <p:txBody>
          <a:bodyPr/>
          <a:lstStyle/>
          <a:p>
            <a:pPr marL="0" marR="0" lvl="0" indent="0" algn="r" defTabSz="914400" rtl="0" eaLnBrk="1" fontAlgn="auto" latinLnBrk="0" hangingPunct="1">
              <a:lnSpc>
                <a:spcPct val="100000"/>
              </a:lnSpc>
              <a:spcBef>
                <a:spcPct val="0"/>
              </a:spcBef>
              <a:spcAft>
                <a:spcPts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1" fontAlgn="auto" latinLnBrk="0" hangingPunct="1">
                <a:lnSpc>
                  <a:spcPct val="100000"/>
                </a:lnSpc>
                <a:spcBef>
                  <a:spcPct val="0"/>
                </a:spcBef>
                <a:spcAft>
                  <a:spcPts val="0"/>
                </a:spcAft>
                <a:buClrTx/>
                <a:buSzTx/>
                <a:buFontTx/>
                <a:buNone/>
                <a:tabLst/>
                <a:defRPr/>
              </a:pPr>
              <a:t>67</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5" name="Rectangle 4">
            <a:extLst>
              <a:ext uri="{FF2B5EF4-FFF2-40B4-BE49-F238E27FC236}">
                <a16:creationId xmlns:a16="http://schemas.microsoft.com/office/drawing/2014/main" id="{D0338F6C-B92A-F34E-9223-544F414FC320}"/>
              </a:ext>
            </a:extLst>
          </p:cNvPr>
          <p:cNvSpPr txBox="1">
            <a:spLocks noChangeArrowheads="1"/>
          </p:cNvSpPr>
          <p:nvPr/>
        </p:nvSpPr>
        <p:spPr bwMode="auto">
          <a:xfrm>
            <a:off x="0" y="32488"/>
            <a:ext cx="12192000" cy="604243"/>
          </a:xfrm>
          <a:prstGeom prst="rect">
            <a:avLst/>
          </a:prstGeom>
          <a:noFill/>
          <a:ln w="9525">
            <a:noFill/>
            <a:miter lim="800000"/>
            <a:headEnd/>
            <a:tailEnd/>
          </a:ln>
          <a:effectLst/>
        </p:spPr>
        <p:txBody>
          <a:bodyPr vert="horz" wrap="square" lIns="92075" tIns="46038" rIns="92075" bIns="46038" numCol="1" anchor="ctr" anchorCtr="0" compatLnSpc="1">
            <a:prstTxWarp prst="textNoShape">
              <a:avLst/>
            </a:prstTxWarp>
          </a:bodyPr>
          <a:lstStyle>
            <a:lvl1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mj-lt"/>
                <a:ea typeface="+mj-ea"/>
                <a:cs typeface="+mj-cs"/>
              </a:defRPr>
            </a:lvl1pPr>
            <a:lvl2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2pPr>
            <a:lvl3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3pPr>
            <a:lvl4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4pPr>
            <a:lvl5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5pPr>
            <a:lvl6pPr marL="4572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6pPr>
            <a:lvl7pPr marL="9144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7pPr>
            <a:lvl8pPr marL="13716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8pPr>
            <a:lvl9pPr marL="18288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9pPr>
          </a:lstStyle>
          <a:p>
            <a:pPr marL="0" marR="0" lvl="0" indent="0" algn="ctr" defTabSz="914400" rtl="0" eaLnBrk="0" fontAlgn="base" latinLnBrk="0" hangingPunct="0">
              <a:lnSpc>
                <a:spcPct val="90000"/>
              </a:lnSpc>
              <a:spcBef>
                <a:spcPct val="0"/>
              </a:spcBef>
              <a:spcAft>
                <a:spcPct val="0"/>
              </a:spcAft>
              <a:buClrTx/>
              <a:buSzTx/>
              <a:buFontTx/>
              <a:buNone/>
              <a:tabLst/>
              <a:defRPr/>
            </a:pPr>
            <a:r>
              <a:rPr kumimoji="0" lang="en-US" sz="3200" b="1" i="0" u="none" strike="noStrike" kern="0" cap="none" spc="0" normalizeH="0" baseline="0" noProof="0" dirty="0">
                <a:ln>
                  <a:noFill/>
                </a:ln>
                <a:solidFill>
                  <a:srgbClr val="FF0000"/>
                </a:solidFill>
                <a:effectLst/>
                <a:uLnTx/>
                <a:uFillTx/>
                <a:latin typeface="Arial"/>
                <a:ea typeface="+mj-ea"/>
                <a:cs typeface="+mj-cs"/>
              </a:rPr>
              <a:t>Timing simulations for silicon with GARFIELD++</a:t>
            </a:r>
          </a:p>
        </p:txBody>
      </p:sp>
      <p:pic>
        <p:nvPicPr>
          <p:cNvPr id="8" name="Picture 7">
            <a:extLst>
              <a:ext uri="{FF2B5EF4-FFF2-40B4-BE49-F238E27FC236}">
                <a16:creationId xmlns:a16="http://schemas.microsoft.com/office/drawing/2014/main" id="{91BE857A-43FA-4E4A-BDBD-C5619A706092}"/>
              </a:ext>
            </a:extLst>
          </p:cNvPr>
          <p:cNvPicPr>
            <a:picLocks noChangeAspect="1"/>
          </p:cNvPicPr>
          <p:nvPr/>
        </p:nvPicPr>
        <p:blipFill>
          <a:blip r:embed="rId2" cstate="print">
            <a:extLst>
              <a:ext uri="{28A0092B-C50C-407E-A947-70E740481C1C}">
                <a14:useLocalDpi xmlns:a14="http://schemas.microsoft.com/office/drawing/2010/main"/>
              </a:ext>
            </a:extLst>
          </a:blip>
          <a:stretch>
            <a:fillRect/>
          </a:stretch>
        </p:blipFill>
        <p:spPr>
          <a:xfrm>
            <a:off x="4643473" y="4210703"/>
            <a:ext cx="3150212" cy="1620397"/>
          </a:xfrm>
          <a:prstGeom prst="rect">
            <a:avLst/>
          </a:prstGeom>
        </p:spPr>
      </p:pic>
      <p:pic>
        <p:nvPicPr>
          <p:cNvPr id="9" name="Picture 8">
            <a:extLst>
              <a:ext uri="{FF2B5EF4-FFF2-40B4-BE49-F238E27FC236}">
                <a16:creationId xmlns:a16="http://schemas.microsoft.com/office/drawing/2014/main" id="{73F93C7E-D493-AA4C-8BD9-F1E15E979D1D}"/>
              </a:ext>
            </a:extLst>
          </p:cNvPr>
          <p:cNvPicPr>
            <a:picLocks noChangeAspect="1"/>
          </p:cNvPicPr>
          <p:nvPr/>
        </p:nvPicPr>
        <p:blipFill rotWithShape="1">
          <a:blip r:embed="rId3" cstate="print">
            <a:extLst>
              <a:ext uri="{28A0092B-C50C-407E-A947-70E740481C1C}">
                <a14:useLocalDpi xmlns:a14="http://schemas.microsoft.com/office/drawing/2010/main"/>
              </a:ext>
            </a:extLst>
          </a:blip>
          <a:srcRect/>
          <a:stretch/>
        </p:blipFill>
        <p:spPr>
          <a:xfrm>
            <a:off x="8419845" y="3953805"/>
            <a:ext cx="2954399" cy="2131106"/>
          </a:xfrm>
          <a:prstGeom prst="rect">
            <a:avLst/>
          </a:prstGeom>
        </p:spPr>
      </p:pic>
      <p:pic>
        <p:nvPicPr>
          <p:cNvPr id="10" name="Picture 9">
            <a:extLst>
              <a:ext uri="{FF2B5EF4-FFF2-40B4-BE49-F238E27FC236}">
                <a16:creationId xmlns:a16="http://schemas.microsoft.com/office/drawing/2014/main" id="{CD32BC0D-DAA3-AA47-858B-4729485DA0F3}"/>
              </a:ext>
            </a:extLst>
          </p:cNvPr>
          <p:cNvPicPr>
            <a:picLocks noChangeAspect="1"/>
          </p:cNvPicPr>
          <p:nvPr/>
        </p:nvPicPr>
        <p:blipFill>
          <a:blip r:embed="rId4" cstate="print">
            <a:extLst>
              <a:ext uri="{28A0092B-C50C-407E-A947-70E740481C1C}">
                <a14:useLocalDpi xmlns:a14="http://schemas.microsoft.com/office/drawing/2010/main"/>
              </a:ext>
            </a:extLst>
          </a:blip>
          <a:stretch>
            <a:fillRect/>
          </a:stretch>
        </p:blipFill>
        <p:spPr>
          <a:xfrm>
            <a:off x="4643473" y="1178314"/>
            <a:ext cx="5877527" cy="2123851"/>
          </a:xfrm>
          <a:prstGeom prst="rect">
            <a:avLst/>
          </a:prstGeom>
        </p:spPr>
      </p:pic>
      <p:sp>
        <p:nvSpPr>
          <p:cNvPr id="11" name="TextBox 10">
            <a:extLst>
              <a:ext uri="{FF2B5EF4-FFF2-40B4-BE49-F238E27FC236}">
                <a16:creationId xmlns:a16="http://schemas.microsoft.com/office/drawing/2014/main" id="{B8DDE599-310B-A444-AE11-2317DC55E848}"/>
              </a:ext>
            </a:extLst>
          </p:cNvPr>
          <p:cNvSpPr txBox="1"/>
          <p:nvPr/>
        </p:nvSpPr>
        <p:spPr>
          <a:xfrm>
            <a:off x="4643473" y="3843748"/>
            <a:ext cx="886110" cy="369332"/>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GB" sz="1800" b="0" i="0" u="none" strike="noStrike" kern="1200" cap="none" spc="0" normalizeH="0" baseline="0" noProof="0" dirty="0">
                <a:ln>
                  <a:noFill/>
                </a:ln>
                <a:solidFill>
                  <a:srgbClr val="002060"/>
                </a:solidFill>
                <a:effectLst/>
                <a:uLnTx/>
                <a:uFillTx/>
                <a:latin typeface="Arial"/>
                <a:ea typeface="+mn-ea"/>
                <a:cs typeface="+mn-cs"/>
              </a:rPr>
              <a:t>LGAD</a:t>
            </a:r>
          </a:p>
        </p:txBody>
      </p:sp>
      <p:pic>
        <p:nvPicPr>
          <p:cNvPr id="12" name="Picture 11">
            <a:extLst>
              <a:ext uri="{FF2B5EF4-FFF2-40B4-BE49-F238E27FC236}">
                <a16:creationId xmlns:a16="http://schemas.microsoft.com/office/drawing/2014/main" id="{5142017C-38CE-C34D-B072-3200F46A1289}"/>
              </a:ext>
            </a:extLst>
          </p:cNvPr>
          <p:cNvPicPr>
            <a:picLocks noChangeAspect="1"/>
          </p:cNvPicPr>
          <p:nvPr/>
        </p:nvPicPr>
        <p:blipFill>
          <a:blip r:embed="rId5" cstate="print">
            <a:extLst>
              <a:ext uri="{28A0092B-C50C-407E-A947-70E740481C1C}">
                <a14:useLocalDpi xmlns:a14="http://schemas.microsoft.com/office/drawing/2010/main"/>
              </a:ext>
            </a:extLst>
          </a:blip>
          <a:stretch>
            <a:fillRect/>
          </a:stretch>
        </p:blipFill>
        <p:spPr>
          <a:xfrm>
            <a:off x="489505" y="3805416"/>
            <a:ext cx="2527411" cy="1791178"/>
          </a:xfrm>
          <a:prstGeom prst="rect">
            <a:avLst/>
          </a:prstGeom>
        </p:spPr>
      </p:pic>
      <p:pic>
        <p:nvPicPr>
          <p:cNvPr id="13" name="Picture 12">
            <a:extLst>
              <a:ext uri="{FF2B5EF4-FFF2-40B4-BE49-F238E27FC236}">
                <a16:creationId xmlns:a16="http://schemas.microsoft.com/office/drawing/2014/main" id="{CB0A0C5C-E5B2-3C47-9645-884D4C0998B5}"/>
              </a:ext>
            </a:extLst>
          </p:cNvPr>
          <p:cNvPicPr>
            <a:picLocks noChangeAspect="1"/>
          </p:cNvPicPr>
          <p:nvPr/>
        </p:nvPicPr>
        <p:blipFill>
          <a:blip r:embed="rId6" cstate="print">
            <a:extLst>
              <a:ext uri="{28A0092B-C50C-407E-A947-70E740481C1C}">
                <a14:useLocalDpi xmlns:a14="http://schemas.microsoft.com/office/drawing/2010/main"/>
              </a:ext>
            </a:extLst>
          </a:blip>
          <a:stretch>
            <a:fillRect/>
          </a:stretch>
        </p:blipFill>
        <p:spPr>
          <a:xfrm>
            <a:off x="599091" y="1651508"/>
            <a:ext cx="2763658" cy="1079017"/>
          </a:xfrm>
          <a:prstGeom prst="rect">
            <a:avLst/>
          </a:prstGeom>
        </p:spPr>
      </p:pic>
      <p:sp>
        <p:nvSpPr>
          <p:cNvPr id="14" name="Rectangle 13">
            <a:extLst>
              <a:ext uri="{FF2B5EF4-FFF2-40B4-BE49-F238E27FC236}">
                <a16:creationId xmlns:a16="http://schemas.microsoft.com/office/drawing/2014/main" id="{0E3D194D-6850-9C40-8B03-9F37AFA2D850}"/>
              </a:ext>
            </a:extLst>
          </p:cNvPr>
          <p:cNvSpPr/>
          <p:nvPr/>
        </p:nvSpPr>
        <p:spPr>
          <a:xfrm>
            <a:off x="594930" y="1137963"/>
            <a:ext cx="4048543" cy="307777"/>
          </a:xfrm>
          <a:prstGeom prst="rect">
            <a:avLst/>
          </a:prstGeom>
        </p:spPr>
        <p:txBody>
          <a:bodyPr wrap="square">
            <a:spAutoFit/>
          </a:bodyPr>
          <a:lstStyle/>
          <a:p>
            <a:pPr marL="0" marR="0" lvl="0" indent="0" algn="l" defTabSz="608691" rtl="0" eaLnBrk="1" fontAlgn="auto" latinLnBrk="0" hangingPunct="1">
              <a:lnSpc>
                <a:spcPct val="100000"/>
              </a:lnSpc>
              <a:spcBef>
                <a:spcPts val="0"/>
              </a:spcBef>
              <a:spcAft>
                <a:spcPts val="0"/>
              </a:spcAft>
              <a:buClrTx/>
              <a:buSzTx/>
              <a:buFontTx/>
              <a:buNone/>
              <a:tabLst/>
              <a:defRPr/>
            </a:pPr>
            <a:r>
              <a:rPr kumimoji="0" lang="en-US" sz="1400" b="0" i="0" u="none" strike="noStrike" kern="1200" cap="none" spc="0" normalizeH="0" baseline="0" noProof="0" dirty="0">
                <a:ln>
                  <a:noFill/>
                </a:ln>
                <a:solidFill>
                  <a:srgbClr val="B7C6FE">
                    <a:lumMod val="10000"/>
                  </a:srgbClr>
                </a:solidFill>
                <a:effectLst/>
                <a:uLnTx/>
                <a:uFillTx/>
                <a:latin typeface="Arial"/>
                <a:ea typeface="+mn-ea"/>
                <a:cs typeface="+mn-cs"/>
              </a:rPr>
              <a:t>Interfacing to GEANT</a:t>
            </a:r>
            <a:r>
              <a:rPr kumimoji="0" lang="en-US" sz="1400" b="0" i="0" u="none" strike="noStrike" kern="1200" cap="none" spc="0" normalizeH="0" baseline="0" noProof="0" dirty="0">
                <a:ln>
                  <a:noFill/>
                </a:ln>
                <a:solidFill>
                  <a:srgbClr val="009D00">
                    <a:lumMod val="50000"/>
                  </a:srgbClr>
                </a:solidFill>
                <a:effectLst/>
                <a:uLnTx/>
                <a:uFillTx/>
                <a:latin typeface="Arial"/>
                <a:ea typeface="+mn-ea"/>
                <a:cs typeface="+mn-cs"/>
              </a:rPr>
              <a:t>:</a:t>
            </a:r>
            <a:endParaRPr kumimoji="0" lang="en-GB" sz="1400" b="0" i="0" u="none" strike="noStrike" kern="1200" cap="none" spc="0" normalizeH="0" baseline="0" noProof="0" dirty="0">
              <a:ln>
                <a:noFill/>
              </a:ln>
              <a:solidFill>
                <a:srgbClr val="009D00">
                  <a:lumMod val="50000"/>
                </a:srgbClr>
              </a:solidFill>
              <a:effectLst/>
              <a:uLnTx/>
              <a:uFillTx/>
              <a:latin typeface="Calibri"/>
              <a:ea typeface="+mn-ea"/>
              <a:cs typeface="+mn-cs"/>
            </a:endParaRPr>
          </a:p>
        </p:txBody>
      </p:sp>
      <p:sp>
        <p:nvSpPr>
          <p:cNvPr id="15" name="TextBox 14">
            <a:extLst>
              <a:ext uri="{FF2B5EF4-FFF2-40B4-BE49-F238E27FC236}">
                <a16:creationId xmlns:a16="http://schemas.microsoft.com/office/drawing/2014/main" id="{7366A0DC-1E03-E342-A036-BBE4E08DC6EA}"/>
              </a:ext>
            </a:extLst>
          </p:cNvPr>
          <p:cNvSpPr txBox="1"/>
          <p:nvPr/>
        </p:nvSpPr>
        <p:spPr>
          <a:xfrm>
            <a:off x="1520175" y="5009895"/>
            <a:ext cx="731290" cy="276999"/>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GB" sz="1200" b="0" i="0" u="none" strike="noStrike" kern="1200" cap="none" spc="0" normalizeH="0" baseline="0" noProof="0" dirty="0">
                <a:ln>
                  <a:noFill/>
                </a:ln>
                <a:solidFill>
                  <a:srgbClr val="002060"/>
                </a:solidFill>
                <a:effectLst/>
                <a:uLnTx/>
                <a:uFillTx/>
                <a:latin typeface="Arial"/>
                <a:ea typeface="+mn-ea"/>
                <a:cs typeface="+mn-cs"/>
              </a:rPr>
              <a:t>ALPIDE</a:t>
            </a:r>
          </a:p>
        </p:txBody>
      </p:sp>
    </p:spTree>
    <p:extLst>
      <p:ext uri="{BB962C8B-B14F-4D97-AF65-F5344CB8AC3E}">
        <p14:creationId xmlns:p14="http://schemas.microsoft.com/office/powerpoint/2010/main" val="1533727690"/>
      </p:ext>
    </p:extLst>
  </p:cSld>
  <p:clrMapOvr>
    <a:masterClrMapping/>
  </p:clrMapOvr>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F9FC07F8-D013-574D-A1A2-A034794A0C6A}"/>
              </a:ext>
            </a:extLst>
          </p:cNvPr>
          <p:cNvSpPr>
            <a:spLocks noGrp="1"/>
          </p:cNvSpPr>
          <p:nvPr>
            <p:ph type="dt" sz="half" idx="10"/>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fld id="{A52BF309-6B9F-3741-9BDB-9CF9B53810AF}" type="datetime1">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l" defTabSz="914400" rtl="0" eaLnBrk="0" fontAlgn="base" latinLnBrk="0" hangingPunct="0">
                <a:lnSpc>
                  <a:spcPct val="100000"/>
                </a:lnSpc>
                <a:spcBef>
                  <a:spcPct val="0"/>
                </a:spcBef>
                <a:spcAft>
                  <a:spcPct val="0"/>
                </a:spcAft>
                <a:buClrTx/>
                <a:buSzTx/>
                <a:buFontTx/>
                <a:buNone/>
                <a:tabLst/>
                <a:defRPr/>
              </a:pPr>
              <a:t>6/13/25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3" name="Slide Number Placeholder 2">
            <a:extLst>
              <a:ext uri="{FF2B5EF4-FFF2-40B4-BE49-F238E27FC236}">
                <a16:creationId xmlns:a16="http://schemas.microsoft.com/office/drawing/2014/main" id="{739C917E-9D27-4247-8858-49911E1B1B35}"/>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68</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4" name="Rectangle 4">
            <a:extLst>
              <a:ext uri="{FF2B5EF4-FFF2-40B4-BE49-F238E27FC236}">
                <a16:creationId xmlns:a16="http://schemas.microsoft.com/office/drawing/2014/main" id="{71C6965B-3BE9-3248-A61F-63DB7A5CDE2A}"/>
              </a:ext>
            </a:extLst>
          </p:cNvPr>
          <p:cNvSpPr txBox="1">
            <a:spLocks noChangeArrowheads="1"/>
          </p:cNvSpPr>
          <p:nvPr/>
        </p:nvSpPr>
        <p:spPr bwMode="auto">
          <a:xfrm>
            <a:off x="0" y="2515805"/>
            <a:ext cx="12192000" cy="604243"/>
          </a:xfrm>
          <a:prstGeom prst="rect">
            <a:avLst/>
          </a:prstGeom>
          <a:noFill/>
          <a:ln w="9525">
            <a:noFill/>
            <a:miter lim="800000"/>
            <a:headEnd/>
            <a:tailEnd/>
          </a:ln>
          <a:effectLst/>
        </p:spPr>
        <p:txBody>
          <a:bodyPr vert="horz" wrap="square" lIns="92075" tIns="46038" rIns="92075" bIns="46038" numCol="1" anchor="ctr" anchorCtr="0" compatLnSpc="1">
            <a:prstTxWarp prst="textNoShape">
              <a:avLst/>
            </a:prstTxWarp>
          </a:bodyPr>
          <a:lstStyle>
            <a:lvl1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mj-lt"/>
                <a:ea typeface="+mj-ea"/>
                <a:cs typeface="+mj-cs"/>
              </a:defRPr>
            </a:lvl1pPr>
            <a:lvl2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2pPr>
            <a:lvl3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3pPr>
            <a:lvl4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4pPr>
            <a:lvl5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5pPr>
            <a:lvl6pPr marL="4572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6pPr>
            <a:lvl7pPr marL="9144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7pPr>
            <a:lvl8pPr marL="13716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8pPr>
            <a:lvl9pPr marL="18288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9pPr>
          </a:lstStyle>
          <a:p>
            <a:pPr marL="0" marR="0" lvl="0" indent="0" algn="ctr" defTabSz="914400" rtl="0" eaLnBrk="0" fontAlgn="base" latinLnBrk="0" hangingPunct="0">
              <a:lnSpc>
                <a:spcPct val="90000"/>
              </a:lnSpc>
              <a:spcBef>
                <a:spcPct val="0"/>
              </a:spcBef>
              <a:spcAft>
                <a:spcPct val="0"/>
              </a:spcAft>
              <a:buClrTx/>
              <a:buSzTx/>
              <a:buFontTx/>
              <a:buNone/>
              <a:tabLst/>
              <a:defRPr/>
            </a:pPr>
            <a:r>
              <a:rPr kumimoji="0" lang="en-US" sz="4000" b="1" i="0" u="none" strike="noStrike" kern="0" cap="none" spc="0" normalizeH="0" baseline="0" noProof="0" dirty="0">
                <a:ln>
                  <a:noFill/>
                </a:ln>
                <a:solidFill>
                  <a:srgbClr val="FF0000"/>
                </a:solidFill>
                <a:effectLst/>
                <a:uLnTx/>
                <a:uFillTx/>
                <a:latin typeface="Arial"/>
                <a:ea typeface="+mj-ea"/>
                <a:cs typeface="+mj-cs"/>
              </a:rPr>
              <a:t>Thank You !</a:t>
            </a:r>
          </a:p>
        </p:txBody>
      </p:sp>
    </p:spTree>
    <p:extLst>
      <p:ext uri="{BB962C8B-B14F-4D97-AF65-F5344CB8AC3E}">
        <p14:creationId xmlns:p14="http://schemas.microsoft.com/office/powerpoint/2010/main" val="4189787455"/>
      </p:ext>
    </p:extLst>
  </p:cSld>
  <p:clrMapOvr>
    <a:masterClrMapping/>
  </p:clrMapOvr>
</p:sld>
</file>

<file path=ppt/slides/slide6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B9805F47-E200-F341-8503-44FD694FB489}"/>
              </a:ext>
            </a:extLst>
          </p:cNvPr>
          <p:cNvSpPr>
            <a:spLocks noGrp="1"/>
          </p:cNvSpPr>
          <p:nvPr>
            <p:ph type="dt" sz="half" idx="10"/>
          </p:nvPr>
        </p:nvSpPr>
        <p:spPr/>
        <p:txBody>
          <a:bodyPr/>
          <a:lstStyle/>
          <a:p>
            <a:pPr>
              <a:defRPr/>
            </a:pPr>
            <a:fld id="{A52BF309-6B9F-3741-9BDB-9CF9B53810AF}" type="datetime1">
              <a:rPr lang="en-US" smtClean="0"/>
              <a:t>6/13/25</a:t>
            </a:fld>
            <a:endParaRPr lang="en-US" dirty="0"/>
          </a:p>
        </p:txBody>
      </p:sp>
      <p:sp>
        <p:nvSpPr>
          <p:cNvPr id="3" name="Slide Number Placeholder 2">
            <a:extLst>
              <a:ext uri="{FF2B5EF4-FFF2-40B4-BE49-F238E27FC236}">
                <a16:creationId xmlns:a16="http://schemas.microsoft.com/office/drawing/2014/main" id="{ED75D82C-C86D-BF40-9CD3-16A04A2CBC90}"/>
              </a:ext>
            </a:extLst>
          </p:cNvPr>
          <p:cNvSpPr>
            <a:spLocks noGrp="1"/>
          </p:cNvSpPr>
          <p:nvPr>
            <p:ph type="sldNum" sz="quarter" idx="11"/>
          </p:nvPr>
        </p:nvSpPr>
        <p:spPr/>
        <p:txBody>
          <a:bodyPr/>
          <a:lstStyle/>
          <a:p>
            <a:pPr>
              <a:defRPr/>
            </a:pPr>
            <a:fld id="{7139EE62-D25E-4D29-9274-D0BC29529B49}" type="slidenum">
              <a:rPr lang="en-US" smtClean="0"/>
              <a:pPr>
                <a:defRPr/>
              </a:pPr>
              <a:t>69</a:t>
            </a:fld>
            <a:endParaRPr lang="en-US" dirty="0"/>
          </a:p>
        </p:txBody>
      </p:sp>
    </p:spTree>
    <p:extLst>
      <p:ext uri="{BB962C8B-B14F-4D97-AF65-F5344CB8AC3E}">
        <p14:creationId xmlns:p14="http://schemas.microsoft.com/office/powerpoint/2010/main" val="2556607140"/>
      </p:ext>
    </p:extLst>
  </p:cSld>
  <p:clrMapOvr>
    <a:masterClrMapping/>
  </p:clrMapOvr>
</p:sld>
</file>

<file path=ppt/slides/slide7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B9805F47-E200-F341-8503-44FD694FB489}"/>
              </a:ext>
            </a:extLst>
          </p:cNvPr>
          <p:cNvSpPr>
            <a:spLocks noGrp="1"/>
          </p:cNvSpPr>
          <p:nvPr>
            <p:ph type="dt" sz="half" idx="10"/>
          </p:nvPr>
        </p:nvSpPr>
        <p:spPr/>
        <p:txBody>
          <a:bodyPr/>
          <a:lstStyle/>
          <a:p>
            <a:pPr>
              <a:defRPr/>
            </a:pPr>
            <a:fld id="{A52BF309-6B9F-3741-9BDB-9CF9B53810AF}" type="datetime1">
              <a:rPr lang="en-US" smtClean="0"/>
              <a:t>6/13/25</a:t>
            </a:fld>
            <a:endParaRPr lang="en-US" dirty="0"/>
          </a:p>
        </p:txBody>
      </p:sp>
      <p:sp>
        <p:nvSpPr>
          <p:cNvPr id="3" name="Slide Number Placeholder 2">
            <a:extLst>
              <a:ext uri="{FF2B5EF4-FFF2-40B4-BE49-F238E27FC236}">
                <a16:creationId xmlns:a16="http://schemas.microsoft.com/office/drawing/2014/main" id="{ED75D82C-C86D-BF40-9CD3-16A04A2CBC90}"/>
              </a:ext>
            </a:extLst>
          </p:cNvPr>
          <p:cNvSpPr>
            <a:spLocks noGrp="1"/>
          </p:cNvSpPr>
          <p:nvPr>
            <p:ph type="sldNum" sz="quarter" idx="11"/>
          </p:nvPr>
        </p:nvSpPr>
        <p:spPr/>
        <p:txBody>
          <a:bodyPr/>
          <a:lstStyle/>
          <a:p>
            <a:pPr>
              <a:defRPr/>
            </a:pPr>
            <a:fld id="{7139EE62-D25E-4D29-9274-D0BC29529B49}" type="slidenum">
              <a:rPr lang="en-US" smtClean="0"/>
              <a:pPr>
                <a:defRPr/>
              </a:pPr>
              <a:t>70</a:t>
            </a:fld>
            <a:endParaRPr lang="en-US" dirty="0"/>
          </a:p>
        </p:txBody>
      </p:sp>
    </p:spTree>
    <p:extLst>
      <p:ext uri="{BB962C8B-B14F-4D97-AF65-F5344CB8AC3E}">
        <p14:creationId xmlns:p14="http://schemas.microsoft.com/office/powerpoint/2010/main" val="1005317806"/>
      </p:ext>
    </p:extLst>
  </p:cSld>
  <p:clrMapOvr>
    <a:masterClrMapping/>
  </p:clrMapOvr>
</p:sld>
</file>

<file path=ppt/slides/slide7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B9805F47-E200-F341-8503-44FD694FB489}"/>
              </a:ext>
            </a:extLst>
          </p:cNvPr>
          <p:cNvSpPr>
            <a:spLocks noGrp="1"/>
          </p:cNvSpPr>
          <p:nvPr>
            <p:ph type="dt" sz="half" idx="10"/>
          </p:nvPr>
        </p:nvSpPr>
        <p:spPr/>
        <p:txBody>
          <a:bodyPr/>
          <a:lstStyle/>
          <a:p>
            <a:pPr>
              <a:defRPr/>
            </a:pPr>
            <a:fld id="{A52BF309-6B9F-3741-9BDB-9CF9B53810AF}" type="datetime1">
              <a:rPr lang="en-US" smtClean="0"/>
              <a:t>6/13/25</a:t>
            </a:fld>
            <a:endParaRPr lang="en-US" dirty="0"/>
          </a:p>
        </p:txBody>
      </p:sp>
      <p:sp>
        <p:nvSpPr>
          <p:cNvPr id="3" name="Slide Number Placeholder 2">
            <a:extLst>
              <a:ext uri="{FF2B5EF4-FFF2-40B4-BE49-F238E27FC236}">
                <a16:creationId xmlns:a16="http://schemas.microsoft.com/office/drawing/2014/main" id="{ED75D82C-C86D-BF40-9CD3-16A04A2CBC90}"/>
              </a:ext>
            </a:extLst>
          </p:cNvPr>
          <p:cNvSpPr>
            <a:spLocks noGrp="1"/>
          </p:cNvSpPr>
          <p:nvPr>
            <p:ph type="sldNum" sz="quarter" idx="11"/>
          </p:nvPr>
        </p:nvSpPr>
        <p:spPr/>
        <p:txBody>
          <a:bodyPr/>
          <a:lstStyle/>
          <a:p>
            <a:pPr>
              <a:defRPr/>
            </a:pPr>
            <a:fld id="{7139EE62-D25E-4D29-9274-D0BC29529B49}" type="slidenum">
              <a:rPr lang="en-US" smtClean="0"/>
              <a:pPr>
                <a:defRPr/>
              </a:pPr>
              <a:t>71</a:t>
            </a:fld>
            <a:endParaRPr lang="en-US" dirty="0"/>
          </a:p>
        </p:txBody>
      </p:sp>
    </p:spTree>
    <p:extLst>
      <p:ext uri="{BB962C8B-B14F-4D97-AF65-F5344CB8AC3E}">
        <p14:creationId xmlns:p14="http://schemas.microsoft.com/office/powerpoint/2010/main" val="2022951021"/>
      </p:ext>
    </p:extLst>
  </p:cSld>
  <p:clrMapOvr>
    <a:masterClrMapping/>
  </p:clrMapOvr>
</p:sld>
</file>

<file path=ppt/slides/slide7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B9805F47-E200-F341-8503-44FD694FB489}"/>
              </a:ext>
            </a:extLst>
          </p:cNvPr>
          <p:cNvSpPr>
            <a:spLocks noGrp="1"/>
          </p:cNvSpPr>
          <p:nvPr>
            <p:ph type="dt" sz="half" idx="10"/>
          </p:nvPr>
        </p:nvSpPr>
        <p:spPr/>
        <p:txBody>
          <a:bodyPr/>
          <a:lstStyle/>
          <a:p>
            <a:pPr>
              <a:defRPr/>
            </a:pPr>
            <a:fld id="{A52BF309-6B9F-3741-9BDB-9CF9B53810AF}" type="datetime1">
              <a:rPr lang="en-US" smtClean="0"/>
              <a:t>6/13/25</a:t>
            </a:fld>
            <a:endParaRPr lang="en-US" dirty="0"/>
          </a:p>
        </p:txBody>
      </p:sp>
      <p:sp>
        <p:nvSpPr>
          <p:cNvPr id="3" name="Slide Number Placeholder 2">
            <a:extLst>
              <a:ext uri="{FF2B5EF4-FFF2-40B4-BE49-F238E27FC236}">
                <a16:creationId xmlns:a16="http://schemas.microsoft.com/office/drawing/2014/main" id="{ED75D82C-C86D-BF40-9CD3-16A04A2CBC90}"/>
              </a:ext>
            </a:extLst>
          </p:cNvPr>
          <p:cNvSpPr>
            <a:spLocks noGrp="1"/>
          </p:cNvSpPr>
          <p:nvPr>
            <p:ph type="sldNum" sz="quarter" idx="11"/>
          </p:nvPr>
        </p:nvSpPr>
        <p:spPr/>
        <p:txBody>
          <a:bodyPr/>
          <a:lstStyle/>
          <a:p>
            <a:pPr>
              <a:defRPr/>
            </a:pPr>
            <a:fld id="{7139EE62-D25E-4D29-9274-D0BC29529B49}" type="slidenum">
              <a:rPr lang="en-US" smtClean="0"/>
              <a:pPr>
                <a:defRPr/>
              </a:pPr>
              <a:t>72</a:t>
            </a:fld>
            <a:endParaRPr lang="en-US" dirty="0"/>
          </a:p>
        </p:txBody>
      </p:sp>
    </p:spTree>
    <p:extLst>
      <p:ext uri="{BB962C8B-B14F-4D97-AF65-F5344CB8AC3E}">
        <p14:creationId xmlns:p14="http://schemas.microsoft.com/office/powerpoint/2010/main" val="3854647647"/>
      </p:ext>
    </p:extLst>
  </p:cSld>
  <p:clrMapOvr>
    <a:masterClrMapping/>
  </p:clrMapOvr>
</p:sld>
</file>

<file path=ppt/slides/slide7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CCD5F838-CF3C-894C-9726-4A973C29029C}"/>
              </a:ext>
            </a:extLst>
          </p:cNvPr>
          <p:cNvSpPr>
            <a:spLocks noGrp="1"/>
          </p:cNvSpPr>
          <p:nvPr>
            <p:ph type="dt" sz="half" idx="10"/>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fld id="{A52BF309-6B9F-3741-9BDB-9CF9B53810AF}" type="datetime1">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l" defTabSz="914400" rtl="0" eaLnBrk="0" fontAlgn="base" latinLnBrk="0" hangingPunct="0">
                <a:lnSpc>
                  <a:spcPct val="100000"/>
                </a:lnSpc>
                <a:spcBef>
                  <a:spcPct val="0"/>
                </a:spcBef>
                <a:spcAft>
                  <a:spcPct val="0"/>
                </a:spcAft>
                <a:buClrTx/>
                <a:buSzTx/>
                <a:buFontTx/>
                <a:buNone/>
                <a:tabLst/>
                <a:defRPr/>
              </a:pPr>
              <a:t>6/13/25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3" name="Slide Number Placeholder 2">
            <a:extLst>
              <a:ext uri="{FF2B5EF4-FFF2-40B4-BE49-F238E27FC236}">
                <a16:creationId xmlns:a16="http://schemas.microsoft.com/office/drawing/2014/main" id="{A5F7B671-EC80-5242-9404-FDF760B5901A}"/>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73</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51" name="TextBox 50">
            <a:extLst>
              <a:ext uri="{FF2B5EF4-FFF2-40B4-BE49-F238E27FC236}">
                <a16:creationId xmlns:a16="http://schemas.microsoft.com/office/drawing/2014/main" id="{CF3527CE-9B45-6C4E-A230-803EB3DAD2F8}"/>
              </a:ext>
            </a:extLst>
          </p:cNvPr>
          <p:cNvSpPr txBox="1">
            <a:spLocks noChangeArrowheads="1"/>
          </p:cNvSpPr>
          <p:nvPr/>
        </p:nvSpPr>
        <p:spPr bwMode="auto">
          <a:xfrm>
            <a:off x="0" y="8016"/>
            <a:ext cx="12174582" cy="4873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2000" b="1">
                <a:solidFill>
                  <a:schemeClr val="tx1"/>
                </a:solidFill>
                <a:latin typeface="Arial" panose="020B0604020202020204" pitchFamily="34" charset="0"/>
                <a:ea typeface="ＭＳ Ｐゴシック" panose="020B0600070205080204" pitchFamily="34" charset="-128"/>
              </a:defRPr>
            </a:lvl1pPr>
            <a:lvl2pPr marL="742950" indent="-285750">
              <a:defRPr sz="2000" b="1">
                <a:solidFill>
                  <a:schemeClr val="tx1"/>
                </a:solidFill>
                <a:latin typeface="Arial" panose="020B0604020202020204" pitchFamily="34" charset="0"/>
                <a:ea typeface="ＭＳ Ｐゴシック" panose="020B0600070205080204" pitchFamily="34" charset="-128"/>
              </a:defRPr>
            </a:lvl2pPr>
            <a:lvl3pPr marL="1143000" indent="-228600">
              <a:defRPr sz="2000" b="1">
                <a:solidFill>
                  <a:schemeClr val="tx1"/>
                </a:solidFill>
                <a:latin typeface="Arial" panose="020B0604020202020204" pitchFamily="34" charset="0"/>
                <a:ea typeface="ＭＳ Ｐゴシック" panose="020B0600070205080204" pitchFamily="34" charset="-128"/>
              </a:defRPr>
            </a:lvl3pPr>
            <a:lvl4pPr marL="1600200" indent="-228600">
              <a:defRPr sz="2000" b="1">
                <a:solidFill>
                  <a:schemeClr val="tx1"/>
                </a:solidFill>
                <a:latin typeface="Arial" panose="020B0604020202020204" pitchFamily="34" charset="0"/>
                <a:ea typeface="ＭＳ Ｐゴシック" panose="020B0600070205080204" pitchFamily="34" charset="-128"/>
              </a:defRPr>
            </a:lvl4pPr>
            <a:lvl5pPr marL="2057400" indent="-228600">
              <a:defRPr sz="2000" b="1">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9pPr>
          </a:lstStyle>
          <a:p>
            <a:pPr marL="0" marR="0" lvl="0" indent="0" algn="ctr" defTabSz="914400" rtl="0" eaLnBrk="0" fontAlgn="base" latinLnBrk="0" hangingPunct="0">
              <a:lnSpc>
                <a:spcPct val="90000"/>
              </a:lnSpc>
              <a:spcBef>
                <a:spcPct val="30000"/>
              </a:spcBef>
              <a:spcAft>
                <a:spcPct val="0"/>
              </a:spcAft>
              <a:buClr>
                <a:srgbClr val="008000"/>
              </a:buClr>
              <a:buSzPct val="70000"/>
              <a:buFontTx/>
              <a:buNone/>
              <a:tabLst/>
              <a:defRPr/>
            </a:pPr>
            <a:r>
              <a:rPr kumimoji="0" lang="en-GB" altLang="en-US" sz="2800" b="1" i="0" u="none" strike="noStrike" kern="1200" cap="none" spc="0" normalizeH="0" baseline="0" noProof="0" dirty="0">
                <a:ln>
                  <a:noFill/>
                </a:ln>
                <a:solidFill>
                  <a:srgbClr val="FF0000"/>
                </a:solidFill>
                <a:effectLst/>
                <a:uLnTx/>
                <a:uFillTx/>
                <a:latin typeface="Arial" panose="020B0604020202020204" pitchFamily="34" charset="0"/>
                <a:ea typeface="ＭＳ Ｐゴシック" panose="020B0600070205080204" pitchFamily="34" charset="-128"/>
                <a:cs typeface="+mn-cs"/>
              </a:rPr>
              <a:t>3D sensor realising a parallel plate geometry, </a:t>
            </a:r>
            <a:r>
              <a:rPr kumimoji="0" lang="en-GB" altLang="en-US" sz="2800" b="1" i="0" u="none" strike="noStrike" kern="1200" cap="none" spc="0" normalizeH="0" baseline="0" noProof="0" dirty="0" err="1">
                <a:ln>
                  <a:noFill/>
                </a:ln>
                <a:solidFill>
                  <a:srgbClr val="FF0000"/>
                </a:solidFill>
                <a:effectLst/>
                <a:uLnTx/>
                <a:uFillTx/>
                <a:latin typeface="Arial" panose="020B0604020202020204" pitchFamily="34" charset="0"/>
                <a:ea typeface="ＭＳ Ｐゴシック" panose="020B0600070205080204" pitchFamily="34" charset="-128"/>
                <a:cs typeface="+mn-cs"/>
              </a:rPr>
              <a:t>TimeSPOT</a:t>
            </a:r>
            <a:endParaRPr kumimoji="0" lang="en-GB" altLang="en-US" sz="2800" b="1" i="0" u="none" strike="noStrike" kern="1200" cap="none" spc="0" normalizeH="0" baseline="0" noProof="0" dirty="0">
              <a:ln>
                <a:noFill/>
              </a:ln>
              <a:solidFill>
                <a:srgbClr val="FF0000"/>
              </a:solidFill>
              <a:effectLst/>
              <a:uLnTx/>
              <a:uFillTx/>
              <a:latin typeface="Arial" panose="020B0604020202020204" pitchFamily="34" charset="0"/>
              <a:ea typeface="ＭＳ Ｐゴシック" panose="020B0600070205080204" pitchFamily="34" charset="-128"/>
              <a:cs typeface="+mn-cs"/>
            </a:endParaRPr>
          </a:p>
        </p:txBody>
      </p:sp>
      <p:pic>
        <p:nvPicPr>
          <p:cNvPr id="52" name="Picture 51">
            <a:extLst>
              <a:ext uri="{FF2B5EF4-FFF2-40B4-BE49-F238E27FC236}">
                <a16:creationId xmlns:a16="http://schemas.microsoft.com/office/drawing/2014/main" id="{B168C4C0-8535-814D-AD2C-AD8EE864F69C}"/>
              </a:ext>
            </a:extLst>
          </p:cNvPr>
          <p:cNvPicPr>
            <a:picLocks noChangeAspect="1"/>
          </p:cNvPicPr>
          <p:nvPr/>
        </p:nvPicPr>
        <p:blipFill>
          <a:blip r:embed="rId2"/>
          <a:stretch>
            <a:fillRect/>
          </a:stretch>
        </p:blipFill>
        <p:spPr>
          <a:xfrm>
            <a:off x="811132" y="543203"/>
            <a:ext cx="2165057" cy="3437604"/>
          </a:xfrm>
          <a:prstGeom prst="rect">
            <a:avLst/>
          </a:prstGeom>
        </p:spPr>
      </p:pic>
      <p:sp>
        <p:nvSpPr>
          <p:cNvPr id="55" name="Rectangle 54">
            <a:extLst>
              <a:ext uri="{FF2B5EF4-FFF2-40B4-BE49-F238E27FC236}">
                <a16:creationId xmlns:a16="http://schemas.microsoft.com/office/drawing/2014/main" id="{08D3EF43-0D70-494D-B76D-D5907E8205C4}"/>
              </a:ext>
            </a:extLst>
          </p:cNvPr>
          <p:cNvSpPr/>
          <p:nvPr/>
        </p:nvSpPr>
        <p:spPr>
          <a:xfrm>
            <a:off x="196277" y="4576539"/>
            <a:ext cx="3040806" cy="1938992"/>
          </a:xfrm>
          <a:prstGeom prst="rect">
            <a:avLst/>
          </a:prstGeom>
        </p:spPr>
        <p:txBody>
          <a:bodyPr wrap="squar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sz="1200" b="0" i="0" u="none" strike="noStrike" kern="1200" cap="none" spc="0" normalizeH="0" baseline="0" noProof="0" dirty="0">
                <a:ln>
                  <a:noFill/>
                </a:ln>
                <a:solidFill>
                  <a:srgbClr val="000000"/>
                </a:solidFill>
                <a:effectLst/>
                <a:uLnTx/>
                <a:uFillTx/>
                <a:latin typeface="Arial" charset="0"/>
                <a:ea typeface="+mn-ea"/>
                <a:cs typeface="+mn-cs"/>
              </a:rPr>
              <a:t>L. </a:t>
            </a:r>
            <a:r>
              <a:rPr kumimoji="0" lang="en-US" sz="1200" b="0" i="0" u="none" strike="noStrike" kern="1200" cap="none" spc="0" normalizeH="0" baseline="0" noProof="0" dirty="0" err="1">
                <a:ln>
                  <a:noFill/>
                </a:ln>
                <a:solidFill>
                  <a:srgbClr val="000000"/>
                </a:solidFill>
                <a:effectLst/>
                <a:uLnTx/>
                <a:uFillTx/>
                <a:latin typeface="Arial" charset="0"/>
                <a:ea typeface="+mn-ea"/>
                <a:cs typeface="+mn-cs"/>
              </a:rPr>
              <a:t>Anderlini</a:t>
            </a:r>
            <a:r>
              <a:rPr kumimoji="0" lang="en-US" sz="1200" b="0" i="0" u="none" strike="noStrike" kern="1200" cap="none" spc="0" normalizeH="0" baseline="0" noProof="0" dirty="0">
                <a:ln>
                  <a:noFill/>
                </a:ln>
                <a:solidFill>
                  <a:srgbClr val="000000"/>
                </a:solidFill>
                <a:effectLst/>
                <a:uLnTx/>
                <a:uFillTx/>
                <a:latin typeface="Arial" charset="0"/>
                <a:ea typeface="+mn-ea"/>
                <a:cs typeface="+mn-cs"/>
              </a:rPr>
              <a:t> et al., </a:t>
            </a:r>
            <a:r>
              <a:rPr kumimoji="0" lang="en-US" sz="1200" b="0" i="1" u="none" strike="noStrike" kern="1200" cap="none" spc="0" normalizeH="0" baseline="0" noProof="0" dirty="0">
                <a:ln>
                  <a:noFill/>
                </a:ln>
                <a:solidFill>
                  <a:srgbClr val="000000"/>
                </a:solidFill>
                <a:effectLst/>
                <a:uLnTx/>
                <a:uFillTx/>
                <a:latin typeface="Arial" charset="0"/>
                <a:ea typeface="+mn-ea"/>
                <a:cs typeface="+mn-cs"/>
              </a:rPr>
              <a:t>Intrinsic time resolution of 3D-trench silicon pixels for charged particle detection</a:t>
            </a:r>
            <a:r>
              <a:rPr kumimoji="0" lang="en-US" sz="1200" b="0" i="0" u="none" strike="noStrike" kern="1200" cap="none" spc="0" normalizeH="0" baseline="0" noProof="0" dirty="0">
                <a:ln>
                  <a:noFill/>
                </a:ln>
                <a:solidFill>
                  <a:srgbClr val="000000"/>
                </a:solidFill>
                <a:effectLst/>
                <a:uLnTx/>
                <a:uFillTx/>
                <a:latin typeface="Arial" charset="0"/>
                <a:ea typeface="+mn-ea"/>
                <a:cs typeface="+mn-cs"/>
              </a:rPr>
              <a:t>. JINST 15, P09029, 2020. </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sz="1200" b="0" i="0" u="none" strike="noStrike" kern="1200" cap="none" spc="0" normalizeH="0" baseline="0" noProof="0" dirty="0">
              <a:ln>
                <a:noFill/>
              </a:ln>
              <a:solidFill>
                <a:srgbClr val="00000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sz="1200" b="0" i="0" u="none" strike="noStrike" kern="1200" cap="none" spc="0" normalizeH="0" baseline="0" noProof="0" dirty="0">
                <a:ln>
                  <a:noFill/>
                </a:ln>
                <a:solidFill>
                  <a:srgbClr val="000000"/>
                </a:solidFill>
                <a:effectLst/>
                <a:uLnTx/>
                <a:uFillTx/>
                <a:latin typeface="Arial" charset="0"/>
                <a:ea typeface="+mn-ea"/>
                <a:cs typeface="+mn-cs"/>
              </a:rPr>
              <a:t>D. </a:t>
            </a:r>
            <a:r>
              <a:rPr kumimoji="0" lang="en-US" sz="1200" b="0" i="0" u="none" strike="noStrike" kern="1200" cap="none" spc="0" normalizeH="0" baseline="0" noProof="0" dirty="0" err="1">
                <a:ln>
                  <a:noFill/>
                </a:ln>
                <a:solidFill>
                  <a:srgbClr val="000000"/>
                </a:solidFill>
                <a:effectLst/>
                <a:uLnTx/>
                <a:uFillTx/>
                <a:latin typeface="Arial" charset="0"/>
                <a:ea typeface="+mn-ea"/>
                <a:cs typeface="+mn-cs"/>
              </a:rPr>
              <a:t>Brundu</a:t>
            </a:r>
            <a:r>
              <a:rPr kumimoji="0" lang="en-US" sz="1200" b="0" i="0" u="none" strike="noStrike" kern="1200" cap="none" spc="0" normalizeH="0" baseline="0" noProof="0" dirty="0">
                <a:ln>
                  <a:noFill/>
                </a:ln>
                <a:solidFill>
                  <a:srgbClr val="000000"/>
                </a:solidFill>
                <a:effectLst/>
                <a:uLnTx/>
                <a:uFillTx/>
                <a:latin typeface="Arial" charset="0"/>
                <a:ea typeface="+mn-ea"/>
                <a:cs typeface="+mn-cs"/>
              </a:rPr>
              <a:t> et al., </a:t>
            </a:r>
            <a:r>
              <a:rPr kumimoji="0" lang="en-US" sz="1200" b="0" i="1" u="none" strike="noStrike" kern="1200" cap="none" spc="0" normalizeH="0" baseline="0" noProof="0" dirty="0">
                <a:ln>
                  <a:noFill/>
                </a:ln>
                <a:solidFill>
                  <a:srgbClr val="000000"/>
                </a:solidFill>
                <a:effectLst/>
                <a:uLnTx/>
                <a:uFillTx/>
                <a:latin typeface="Arial" charset="0"/>
                <a:ea typeface="+mn-ea"/>
                <a:cs typeface="+mn-cs"/>
              </a:rPr>
              <a:t>Accurate modelling of 3D-trench silicon sensor with enhanced timing performance and comparison with test beam measurements</a:t>
            </a:r>
            <a:r>
              <a:rPr kumimoji="0" lang="en-US" sz="1200" b="0" i="0" u="none" strike="noStrike" kern="1200" cap="none" spc="0" normalizeH="0" baseline="0" noProof="0" dirty="0">
                <a:ln>
                  <a:noFill/>
                </a:ln>
                <a:solidFill>
                  <a:srgbClr val="000000"/>
                </a:solidFill>
                <a:effectLst/>
                <a:uLnTx/>
                <a:uFillTx/>
                <a:latin typeface="Arial" charset="0"/>
                <a:ea typeface="+mn-ea"/>
                <a:cs typeface="+mn-cs"/>
              </a:rPr>
              <a:t>. JINST 16, P09028, 2021. </a:t>
            </a:r>
          </a:p>
        </p:txBody>
      </p:sp>
      <p:sp>
        <p:nvSpPr>
          <p:cNvPr id="56" name="Rectangle 55">
            <a:extLst>
              <a:ext uri="{FF2B5EF4-FFF2-40B4-BE49-F238E27FC236}">
                <a16:creationId xmlns:a16="http://schemas.microsoft.com/office/drawing/2014/main" id="{618147FD-B03B-5A41-8377-067C0D359F9E}"/>
              </a:ext>
            </a:extLst>
          </p:cNvPr>
          <p:cNvSpPr/>
          <p:nvPr/>
        </p:nvSpPr>
        <p:spPr>
          <a:xfrm>
            <a:off x="4569555" y="510318"/>
            <a:ext cx="3782670" cy="1169551"/>
          </a:xfrm>
          <a:prstGeom prst="rect">
            <a:avLst/>
          </a:prstGeom>
        </p:spPr>
        <p:txBody>
          <a:bodyPr wrap="square">
            <a:spAutoFit/>
          </a:bodyPr>
          <a:lstStyle/>
          <a:p>
            <a:pPr marL="0" marR="0" lvl="0" indent="0" algn="l" defTabSz="608691" rtl="0" eaLnBrk="1" fontAlgn="auto" latinLnBrk="0" hangingPunct="1">
              <a:lnSpc>
                <a:spcPct val="100000"/>
              </a:lnSpc>
              <a:spcBef>
                <a:spcPts val="0"/>
              </a:spcBef>
              <a:spcAft>
                <a:spcPts val="0"/>
              </a:spcAft>
              <a:buClrTx/>
              <a:buSzTx/>
              <a:buFontTx/>
              <a:buNone/>
              <a:tabLst/>
              <a:defRPr/>
            </a:pPr>
            <a:r>
              <a:rPr kumimoji="0" lang="en-GB" sz="1400" b="0" i="0" u="none" strike="noStrike" kern="1200" cap="none" spc="0" normalizeH="0" baseline="0" noProof="0" dirty="0">
                <a:ln>
                  <a:noFill/>
                </a:ln>
                <a:solidFill>
                  <a:srgbClr val="002060"/>
                </a:solidFill>
                <a:effectLst/>
                <a:uLnTx/>
                <a:uFillTx/>
                <a:latin typeface="Calibri" panose="020F0502020204030204" pitchFamily="34" charset="0"/>
                <a:ea typeface="+mn-ea"/>
                <a:cs typeface="Calibri" panose="020F0502020204030204" pitchFamily="34" charset="0"/>
              </a:rPr>
              <a:t>For a perfectly perpendicular track: </a:t>
            </a:r>
          </a:p>
          <a:p>
            <a:pPr marL="0" marR="0" lvl="0" indent="0" algn="l" defTabSz="608691" rtl="0" eaLnBrk="1" fontAlgn="auto" latinLnBrk="0" hangingPunct="1">
              <a:lnSpc>
                <a:spcPct val="100000"/>
              </a:lnSpc>
              <a:spcBef>
                <a:spcPts val="0"/>
              </a:spcBef>
              <a:spcAft>
                <a:spcPts val="0"/>
              </a:spcAft>
              <a:buClrTx/>
              <a:buSzTx/>
              <a:buFontTx/>
              <a:buNone/>
              <a:tabLst/>
              <a:defRPr/>
            </a:pPr>
            <a:r>
              <a:rPr kumimoji="0" lang="en-GB" sz="1400" b="0" i="0" u="none" strike="noStrike" kern="1200" cap="none" spc="0" normalizeH="0" baseline="0" noProof="0" dirty="0">
                <a:ln>
                  <a:noFill/>
                </a:ln>
                <a:solidFill>
                  <a:srgbClr val="002060"/>
                </a:solidFill>
                <a:effectLst/>
                <a:uLnTx/>
                <a:uFillTx/>
                <a:latin typeface="Calibri" panose="020F0502020204030204" pitchFamily="34" charset="0"/>
                <a:ea typeface="+mn-ea"/>
                <a:cs typeface="Calibri" panose="020F0502020204030204" pitchFamily="34" charset="0"/>
              </a:rPr>
              <a:t>‘box’ signals from electrons and holes. </a:t>
            </a:r>
          </a:p>
          <a:p>
            <a:pPr marL="0" marR="0" lvl="0" indent="0" algn="l" defTabSz="608691" rtl="0" eaLnBrk="1" fontAlgn="auto" latinLnBrk="0" hangingPunct="1">
              <a:lnSpc>
                <a:spcPct val="100000"/>
              </a:lnSpc>
              <a:spcBef>
                <a:spcPts val="0"/>
              </a:spcBef>
              <a:spcAft>
                <a:spcPts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Calibri" panose="020F0502020204030204" pitchFamily="34" charset="0"/>
              <a:ea typeface="+mn-ea"/>
              <a:cs typeface="Calibri" panose="020F0502020204030204" pitchFamily="34" charset="0"/>
            </a:endParaRPr>
          </a:p>
          <a:p>
            <a:pPr marL="0" marR="0" lvl="0" indent="0" algn="l" defTabSz="608691" rtl="0" eaLnBrk="1" fontAlgn="auto" latinLnBrk="0" hangingPunct="1">
              <a:lnSpc>
                <a:spcPct val="100000"/>
              </a:lnSpc>
              <a:spcBef>
                <a:spcPts val="0"/>
              </a:spcBef>
              <a:spcAft>
                <a:spcPts val="0"/>
              </a:spcAft>
              <a:buClrTx/>
              <a:buSzTx/>
              <a:buFontTx/>
              <a:buNone/>
              <a:tabLst/>
              <a:defRPr/>
            </a:pPr>
            <a:r>
              <a:rPr kumimoji="0" lang="en-GB" sz="1400" b="0" i="0" u="none" strike="noStrike" kern="1200" cap="none" spc="0" normalizeH="0" baseline="0" noProof="0" dirty="0">
                <a:ln>
                  <a:noFill/>
                </a:ln>
                <a:solidFill>
                  <a:srgbClr val="009D00">
                    <a:lumMod val="50000"/>
                  </a:srgbClr>
                </a:solidFill>
                <a:effectLst/>
                <a:uLnTx/>
                <a:uFillTx/>
                <a:latin typeface="Calibri" panose="020F0502020204030204" pitchFamily="34" charset="0"/>
                <a:ea typeface="+mn-ea"/>
                <a:cs typeface="Calibri" panose="020F0502020204030204" pitchFamily="34" charset="0"/>
              </a:rPr>
              <a:t>Landau fluctuations affect just the total pulse-height, which can be corrected.</a:t>
            </a:r>
          </a:p>
        </p:txBody>
      </p:sp>
      <p:pic>
        <p:nvPicPr>
          <p:cNvPr id="57" name="Picture 56">
            <a:extLst>
              <a:ext uri="{FF2B5EF4-FFF2-40B4-BE49-F238E27FC236}">
                <a16:creationId xmlns:a16="http://schemas.microsoft.com/office/drawing/2014/main" id="{069379E1-236B-F143-AC99-7BE0954A3E17}"/>
              </a:ext>
            </a:extLst>
          </p:cNvPr>
          <p:cNvPicPr>
            <a:picLocks noChangeAspect="1"/>
          </p:cNvPicPr>
          <p:nvPr/>
        </p:nvPicPr>
        <p:blipFill rotWithShape="1">
          <a:blip r:embed="rId3"/>
          <a:srcRect l="7946" r="6589"/>
          <a:stretch/>
        </p:blipFill>
        <p:spPr>
          <a:xfrm>
            <a:off x="4640591" y="1694809"/>
            <a:ext cx="2479744" cy="1722483"/>
          </a:xfrm>
          <a:prstGeom prst="rect">
            <a:avLst/>
          </a:prstGeom>
        </p:spPr>
      </p:pic>
      <p:pic>
        <p:nvPicPr>
          <p:cNvPr id="58" name="Picture 57">
            <a:extLst>
              <a:ext uri="{FF2B5EF4-FFF2-40B4-BE49-F238E27FC236}">
                <a16:creationId xmlns:a16="http://schemas.microsoft.com/office/drawing/2014/main" id="{1364C20E-A1F0-4545-B468-87FE25C400AB}"/>
              </a:ext>
            </a:extLst>
          </p:cNvPr>
          <p:cNvPicPr>
            <a:picLocks noChangeAspect="1"/>
          </p:cNvPicPr>
          <p:nvPr/>
        </p:nvPicPr>
        <p:blipFill rotWithShape="1">
          <a:blip r:embed="rId4"/>
          <a:srcRect l="25004" t="2" r="27120" b="77346"/>
          <a:stretch/>
        </p:blipFill>
        <p:spPr>
          <a:xfrm>
            <a:off x="4319275" y="3497425"/>
            <a:ext cx="3674219" cy="465053"/>
          </a:xfrm>
          <a:prstGeom prst="rect">
            <a:avLst/>
          </a:prstGeom>
        </p:spPr>
      </p:pic>
      <p:pic>
        <p:nvPicPr>
          <p:cNvPr id="59" name="Picture 58">
            <a:extLst>
              <a:ext uri="{FF2B5EF4-FFF2-40B4-BE49-F238E27FC236}">
                <a16:creationId xmlns:a16="http://schemas.microsoft.com/office/drawing/2014/main" id="{B1BDA8E4-CD2F-1C44-9EC4-074D0A040108}"/>
              </a:ext>
            </a:extLst>
          </p:cNvPr>
          <p:cNvPicPr>
            <a:picLocks noChangeAspect="1"/>
          </p:cNvPicPr>
          <p:nvPr/>
        </p:nvPicPr>
        <p:blipFill rotWithShape="1">
          <a:blip r:embed="rId5"/>
          <a:srcRect l="4007" t="2486" r="8895" b="28675"/>
          <a:stretch/>
        </p:blipFill>
        <p:spPr>
          <a:xfrm>
            <a:off x="8425037" y="652325"/>
            <a:ext cx="3051822" cy="2544127"/>
          </a:xfrm>
          <a:prstGeom prst="rect">
            <a:avLst/>
          </a:prstGeom>
        </p:spPr>
      </p:pic>
      <p:pic>
        <p:nvPicPr>
          <p:cNvPr id="64" name="Picture 63">
            <a:extLst>
              <a:ext uri="{FF2B5EF4-FFF2-40B4-BE49-F238E27FC236}">
                <a16:creationId xmlns:a16="http://schemas.microsoft.com/office/drawing/2014/main" id="{C3B2C560-4B35-8345-8494-FD6B03D1419B}"/>
              </a:ext>
            </a:extLst>
          </p:cNvPr>
          <p:cNvPicPr>
            <a:picLocks noChangeAspect="1"/>
          </p:cNvPicPr>
          <p:nvPr/>
        </p:nvPicPr>
        <p:blipFill rotWithShape="1">
          <a:blip r:embed="rId6"/>
          <a:srcRect b="67768"/>
          <a:stretch/>
        </p:blipFill>
        <p:spPr>
          <a:xfrm>
            <a:off x="3798350" y="4372535"/>
            <a:ext cx="4419858" cy="638100"/>
          </a:xfrm>
          <a:prstGeom prst="rect">
            <a:avLst/>
          </a:prstGeom>
        </p:spPr>
      </p:pic>
      <p:sp>
        <p:nvSpPr>
          <p:cNvPr id="65" name="TextBox 64">
            <a:extLst>
              <a:ext uri="{FF2B5EF4-FFF2-40B4-BE49-F238E27FC236}">
                <a16:creationId xmlns:a16="http://schemas.microsoft.com/office/drawing/2014/main" id="{926D9C52-1B2D-DB42-8D7D-A2B17BEF5E52}"/>
              </a:ext>
            </a:extLst>
          </p:cNvPr>
          <p:cNvSpPr txBox="1"/>
          <p:nvPr/>
        </p:nvSpPr>
        <p:spPr>
          <a:xfrm>
            <a:off x="4211860" y="4028634"/>
            <a:ext cx="2024913" cy="307777"/>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err="1">
                <a:ln>
                  <a:noFill/>
                </a:ln>
                <a:solidFill>
                  <a:srgbClr val="002060"/>
                </a:solidFill>
                <a:effectLst/>
                <a:uLnTx/>
                <a:uFillTx/>
                <a:latin typeface="Arial" charset="0"/>
                <a:ea typeface="+mn-ea"/>
                <a:cs typeface="+mn-cs"/>
              </a:rPr>
              <a:t>c.o.g</a:t>
            </a:r>
            <a:r>
              <a:rPr kumimoji="0" lang="en-GB" sz="1400" b="0" i="0" u="none" strike="noStrike" kern="1200" cap="none" spc="0" normalizeH="0" baseline="0" noProof="0" dirty="0">
                <a:ln>
                  <a:noFill/>
                </a:ln>
                <a:solidFill>
                  <a:srgbClr val="002060"/>
                </a:solidFill>
                <a:effectLst/>
                <a:uLnTx/>
                <a:uFillTx/>
                <a:latin typeface="Arial" charset="0"/>
                <a:ea typeface="+mn-ea"/>
                <a:cs typeface="+mn-cs"/>
              </a:rPr>
              <a:t>. time of the signal</a:t>
            </a:r>
          </a:p>
        </p:txBody>
      </p:sp>
      <p:pic>
        <p:nvPicPr>
          <p:cNvPr id="66" name="Picture 65">
            <a:extLst>
              <a:ext uri="{FF2B5EF4-FFF2-40B4-BE49-F238E27FC236}">
                <a16:creationId xmlns:a16="http://schemas.microsoft.com/office/drawing/2014/main" id="{D4D0106A-4C40-FC4C-AF7D-2A65A08A1A09}"/>
              </a:ext>
            </a:extLst>
          </p:cNvPr>
          <p:cNvPicPr>
            <a:picLocks noChangeAspect="1"/>
          </p:cNvPicPr>
          <p:nvPr/>
        </p:nvPicPr>
        <p:blipFill rotWithShape="1">
          <a:blip r:embed="rId6"/>
          <a:srcRect t="32476"/>
          <a:stretch/>
        </p:blipFill>
        <p:spPr>
          <a:xfrm>
            <a:off x="3798350" y="5385329"/>
            <a:ext cx="4419858" cy="1336789"/>
          </a:xfrm>
          <a:prstGeom prst="rect">
            <a:avLst/>
          </a:prstGeom>
        </p:spPr>
      </p:pic>
      <p:sp>
        <p:nvSpPr>
          <p:cNvPr id="67" name="TextBox 66">
            <a:extLst>
              <a:ext uri="{FF2B5EF4-FFF2-40B4-BE49-F238E27FC236}">
                <a16:creationId xmlns:a16="http://schemas.microsoft.com/office/drawing/2014/main" id="{C018D651-5849-334A-B606-153AC828AFDB}"/>
              </a:ext>
            </a:extLst>
          </p:cNvPr>
          <p:cNvSpPr txBox="1"/>
          <p:nvPr/>
        </p:nvSpPr>
        <p:spPr>
          <a:xfrm>
            <a:off x="3846828" y="5022815"/>
            <a:ext cx="4371380" cy="523220"/>
          </a:xfrm>
          <a:prstGeom prst="rect">
            <a:avLst/>
          </a:prstGeom>
          <a:noFill/>
        </p:spPr>
        <p:txBody>
          <a:bodyPr wrap="squar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2060"/>
                </a:solidFill>
                <a:effectLst/>
                <a:uLnTx/>
                <a:uFillTx/>
                <a:latin typeface="Arial" charset="0"/>
                <a:ea typeface="+mn-ea"/>
                <a:cs typeface="+mn-cs"/>
              </a:rPr>
              <a:t>Variance of the </a:t>
            </a:r>
            <a:r>
              <a:rPr kumimoji="0" lang="en-GB" sz="1400" b="0" i="0" u="none" strike="noStrike" kern="1200" cap="none" spc="0" normalizeH="0" baseline="0" noProof="0" dirty="0" err="1">
                <a:ln>
                  <a:noFill/>
                </a:ln>
                <a:solidFill>
                  <a:srgbClr val="002060"/>
                </a:solidFill>
                <a:effectLst/>
                <a:uLnTx/>
                <a:uFillTx/>
                <a:latin typeface="Arial" charset="0"/>
                <a:ea typeface="+mn-ea"/>
                <a:cs typeface="+mn-cs"/>
              </a:rPr>
              <a:t>c.o.g</a:t>
            </a:r>
            <a:r>
              <a:rPr kumimoji="0" lang="en-GB" sz="1400" b="0" i="0" u="none" strike="noStrike" kern="1200" cap="none" spc="0" normalizeH="0" baseline="0" noProof="0" dirty="0">
                <a:ln>
                  <a:noFill/>
                </a:ln>
                <a:solidFill>
                  <a:srgbClr val="002060"/>
                </a:solidFill>
                <a:effectLst/>
                <a:uLnTx/>
                <a:uFillTx/>
                <a:latin typeface="Arial" charset="0"/>
                <a:ea typeface="+mn-ea"/>
                <a:cs typeface="+mn-cs"/>
              </a:rPr>
              <a:t>.  Time for uniform distribution of tracks</a:t>
            </a:r>
          </a:p>
        </p:txBody>
      </p:sp>
      <p:sp>
        <p:nvSpPr>
          <p:cNvPr id="68" name="Left-Right Arrow 67">
            <a:extLst>
              <a:ext uri="{FF2B5EF4-FFF2-40B4-BE49-F238E27FC236}">
                <a16:creationId xmlns:a16="http://schemas.microsoft.com/office/drawing/2014/main" id="{3F8A8CA2-4960-FF46-9F16-5B6CACFE8A12}"/>
              </a:ext>
            </a:extLst>
          </p:cNvPr>
          <p:cNvSpPr/>
          <p:nvPr/>
        </p:nvSpPr>
        <p:spPr bwMode="auto">
          <a:xfrm>
            <a:off x="10078063" y="2296305"/>
            <a:ext cx="481781" cy="161760"/>
          </a:xfrm>
          <a:prstGeom prst="leftRightArrow">
            <a:avLst/>
          </a:prstGeom>
          <a:solidFill>
            <a:schemeClr val="accent1">
              <a:lumMod val="50000"/>
            </a:schemeClr>
          </a:solidFill>
          <a:ln w="9525" cap="flat" cmpd="sng" algn="ctr">
            <a:noFill/>
            <a:prstDash val="solid"/>
            <a:round/>
            <a:headEnd type="none" w="med" len="med"/>
            <a:tailEnd type="none" w="med" len="med"/>
          </a:ln>
          <a:effectLst/>
        </p:spPr>
        <p:txBody>
          <a:bodyPr vert="horz" wrap="square" lIns="92075" tIns="46038" rIns="92075" bIns="46038" numCol="1" rtlCol="0" anchor="t" anchorCtr="0" compatLnSpc="1">
            <a:prstTxWarp prst="textNoShape">
              <a:avLst/>
            </a:prstTxWarp>
          </a:bodyPr>
          <a:lstStyle/>
          <a:p>
            <a:pPr marL="0" marR="0" lvl="0" indent="0" algn="l" defTabSz="914400" rtl="0" eaLnBrk="0" fontAlgn="base" latinLnBrk="0" hangingPunct="0">
              <a:lnSpc>
                <a:spcPct val="90000"/>
              </a:lnSpc>
              <a:spcBef>
                <a:spcPct val="30000"/>
              </a:spcBef>
              <a:spcAft>
                <a:spcPct val="0"/>
              </a:spcAft>
              <a:buClr>
                <a:srgbClr val="008000"/>
              </a:buClr>
              <a:buSzPct val="70000"/>
              <a:buFont typeface="Wingdings" pitchFamily="2" charset="2"/>
              <a:buNone/>
              <a:tabLst/>
              <a:defRPr/>
            </a:pPr>
            <a:endParaRPr kumimoji="0" lang="en-GB" sz="1500" b="1" i="0" u="none" strike="noStrike" kern="1200" cap="none" spc="0" normalizeH="0" baseline="0" noProof="0">
              <a:ln>
                <a:noFill/>
              </a:ln>
              <a:solidFill>
                <a:srgbClr val="000000"/>
              </a:solidFill>
              <a:effectLst/>
              <a:uLnTx/>
              <a:uFillTx/>
              <a:latin typeface="Arial" pitchFamily="34" charset="0"/>
              <a:ea typeface="+mn-ea"/>
              <a:cs typeface="+mn-cs"/>
            </a:endParaRPr>
          </a:p>
        </p:txBody>
      </p:sp>
      <p:sp>
        <p:nvSpPr>
          <p:cNvPr id="69" name="TextBox 68">
            <a:extLst>
              <a:ext uri="{FF2B5EF4-FFF2-40B4-BE49-F238E27FC236}">
                <a16:creationId xmlns:a16="http://schemas.microsoft.com/office/drawing/2014/main" id="{E3876C1B-18F7-DA4F-A890-42E26B45792B}"/>
              </a:ext>
            </a:extLst>
          </p:cNvPr>
          <p:cNvSpPr txBox="1"/>
          <p:nvPr/>
        </p:nvSpPr>
        <p:spPr>
          <a:xfrm>
            <a:off x="10162500" y="2430346"/>
            <a:ext cx="312906" cy="369332"/>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FF0000"/>
                </a:solidFill>
                <a:effectLst/>
                <a:uLnTx/>
                <a:uFillTx/>
                <a:latin typeface="Arial" charset="0"/>
                <a:ea typeface="+mn-ea"/>
                <a:cs typeface="+mn-cs"/>
              </a:rPr>
              <a:t>d</a:t>
            </a:r>
          </a:p>
        </p:txBody>
      </p:sp>
      <p:sp>
        <p:nvSpPr>
          <p:cNvPr id="70" name="Rectangle 69">
            <a:extLst>
              <a:ext uri="{FF2B5EF4-FFF2-40B4-BE49-F238E27FC236}">
                <a16:creationId xmlns:a16="http://schemas.microsoft.com/office/drawing/2014/main" id="{7E17A62E-CBCA-5A4B-9168-8DFFE5B91A86}"/>
              </a:ext>
            </a:extLst>
          </p:cNvPr>
          <p:cNvSpPr/>
          <p:nvPr/>
        </p:nvSpPr>
        <p:spPr>
          <a:xfrm>
            <a:off x="222508" y="3926069"/>
            <a:ext cx="3592408" cy="523220"/>
          </a:xfrm>
          <a:prstGeom prst="rect">
            <a:avLst/>
          </a:prstGeom>
        </p:spPr>
        <p:txBody>
          <a:bodyPr wrap="square">
            <a:spAutoFit/>
          </a:bodyPr>
          <a:lstStyle/>
          <a:p>
            <a:pPr marL="0" marR="0" lvl="0" indent="0" algn="l" defTabSz="608691" rtl="0" eaLnBrk="1" fontAlgn="auto" latinLnBrk="0" hangingPunct="1">
              <a:lnSpc>
                <a:spcPct val="100000"/>
              </a:lnSpc>
              <a:spcBef>
                <a:spcPts val="0"/>
              </a:spcBef>
              <a:spcAft>
                <a:spcPts val="0"/>
              </a:spcAft>
              <a:buClrTx/>
              <a:buSzTx/>
              <a:buFontTx/>
              <a:buNone/>
              <a:tabLst/>
              <a:defRPr/>
            </a:pPr>
            <a:r>
              <a:rPr kumimoji="0" lang="en-GB" sz="1400" b="0" i="0" u="none" strike="noStrike" kern="1200" cap="none" spc="0" normalizeH="0" baseline="0" noProof="0" dirty="0">
                <a:ln>
                  <a:noFill/>
                </a:ln>
                <a:solidFill>
                  <a:srgbClr val="002060"/>
                </a:solidFill>
                <a:effectLst/>
                <a:uLnTx/>
                <a:uFillTx/>
                <a:latin typeface="Calibri" panose="020F0502020204030204" pitchFamily="34" charset="0"/>
                <a:ea typeface="+mn-ea"/>
                <a:cs typeface="Calibri" panose="020F0502020204030204" pitchFamily="34" charset="0"/>
              </a:rPr>
              <a:t>Total charge from the 200um sensor but timing characteristics from a 25um sensor  !</a:t>
            </a:r>
          </a:p>
        </p:txBody>
      </p:sp>
      <p:sp>
        <p:nvSpPr>
          <p:cNvPr id="6" name="TextBox 5">
            <a:extLst>
              <a:ext uri="{FF2B5EF4-FFF2-40B4-BE49-F238E27FC236}">
                <a16:creationId xmlns:a16="http://schemas.microsoft.com/office/drawing/2014/main" id="{A072A809-F7E6-1540-9F27-E6184A01A6D2}"/>
              </a:ext>
            </a:extLst>
          </p:cNvPr>
          <p:cNvSpPr txBox="1"/>
          <p:nvPr/>
        </p:nvSpPr>
        <p:spPr>
          <a:xfrm>
            <a:off x="8892748" y="6192365"/>
            <a:ext cx="2996419" cy="646331"/>
          </a:xfrm>
          <a:prstGeom prst="rect">
            <a:avLst/>
          </a:prstGeom>
          <a:noFill/>
        </p:spPr>
        <p:txBody>
          <a:bodyPr wrap="square" rtlCol="0">
            <a:spAutoFit/>
          </a:bodyPr>
          <a:lstStyle/>
          <a:p>
            <a:pPr marL="285750" marR="0" lvl="0" indent="-285750" algn="l" defTabSz="914400" rtl="0" eaLnBrk="0" fontAlgn="base" latinLnBrk="0" hangingPunct="0">
              <a:lnSpc>
                <a:spcPct val="100000"/>
              </a:lnSpc>
              <a:spcBef>
                <a:spcPct val="0"/>
              </a:spcBef>
              <a:spcAft>
                <a:spcPct val="0"/>
              </a:spcAft>
              <a:buClrTx/>
              <a:buSzTx/>
              <a:buFont typeface="Wingdings" pitchFamily="2" charset="2"/>
              <a:buChar char="à"/>
              <a:tabLst/>
              <a:defRPr/>
            </a:pPr>
            <a:r>
              <a:rPr kumimoji="0" lang="en-GB" sz="1800" b="0" i="0" u="none" strike="noStrike" kern="1200" cap="none" spc="0" normalizeH="0" baseline="0" noProof="0" dirty="0">
                <a:ln>
                  <a:noFill/>
                </a:ln>
                <a:solidFill>
                  <a:srgbClr val="FF0000"/>
                </a:solidFill>
                <a:effectLst/>
                <a:uLnTx/>
                <a:uFillTx/>
                <a:latin typeface="Arial" charset="0"/>
                <a:ea typeface="+mn-ea"/>
                <a:cs typeface="+mn-cs"/>
                <a:sym typeface="Wingdings" pitchFamily="2" charset="2"/>
              </a:rPr>
              <a:t>10-20ps achievable and indeed achieved !</a:t>
            </a:r>
          </a:p>
        </p:txBody>
      </p:sp>
      <p:pic>
        <p:nvPicPr>
          <p:cNvPr id="9" name="Picture 8">
            <a:extLst>
              <a:ext uri="{FF2B5EF4-FFF2-40B4-BE49-F238E27FC236}">
                <a16:creationId xmlns:a16="http://schemas.microsoft.com/office/drawing/2014/main" id="{49A5267C-00C9-E548-A4AA-3AFC116C8853}"/>
              </a:ext>
            </a:extLst>
          </p:cNvPr>
          <p:cNvPicPr>
            <a:picLocks noChangeAspect="1"/>
          </p:cNvPicPr>
          <p:nvPr/>
        </p:nvPicPr>
        <p:blipFill>
          <a:blip r:embed="rId7"/>
          <a:stretch>
            <a:fillRect/>
          </a:stretch>
        </p:blipFill>
        <p:spPr>
          <a:xfrm>
            <a:off x="8352225" y="3972614"/>
            <a:ext cx="3749545" cy="2100402"/>
          </a:xfrm>
          <a:prstGeom prst="rect">
            <a:avLst/>
          </a:prstGeom>
        </p:spPr>
      </p:pic>
      <p:sp>
        <p:nvSpPr>
          <p:cNvPr id="7" name="TextBox 6">
            <a:extLst>
              <a:ext uri="{FF2B5EF4-FFF2-40B4-BE49-F238E27FC236}">
                <a16:creationId xmlns:a16="http://schemas.microsoft.com/office/drawing/2014/main" id="{70440622-AA3D-5E4B-891C-2848F70E2B5C}"/>
              </a:ext>
            </a:extLst>
          </p:cNvPr>
          <p:cNvSpPr txBox="1"/>
          <p:nvPr/>
        </p:nvSpPr>
        <p:spPr>
          <a:xfrm>
            <a:off x="9187540" y="3827971"/>
            <a:ext cx="2164375" cy="307777"/>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0000"/>
                </a:solidFill>
                <a:effectLst/>
                <a:uLnTx/>
                <a:uFillTx/>
                <a:latin typeface="Arial" charset="0"/>
                <a:ea typeface="+mn-ea"/>
                <a:cs typeface="+mn-cs"/>
              </a:rPr>
              <a:t>Evaluation of the formula</a:t>
            </a:r>
          </a:p>
        </p:txBody>
      </p:sp>
    </p:spTree>
    <p:extLst>
      <p:ext uri="{BB962C8B-B14F-4D97-AF65-F5344CB8AC3E}">
        <p14:creationId xmlns:p14="http://schemas.microsoft.com/office/powerpoint/2010/main" val="4105869276"/>
      </p:ext>
    </p:extLst>
  </p:cSld>
  <p:clrMapOvr>
    <a:masterClrMapping/>
  </p:clrMapOvr>
</p:sld>
</file>

<file path=ppt/slides/slide7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5D0B407B-9A5F-3841-8089-9D374C69EA94}"/>
              </a:ext>
            </a:extLst>
          </p:cNvPr>
          <p:cNvSpPr>
            <a:spLocks noGrp="1"/>
          </p:cNvSpPr>
          <p:nvPr>
            <p:ph type="dt" sz="half" idx="10"/>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fld id="{A52BF309-6B9F-3741-9BDB-9CF9B53810AF}" type="datetime1">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l" defTabSz="914400" rtl="0" eaLnBrk="0" fontAlgn="base" latinLnBrk="0" hangingPunct="0">
                <a:lnSpc>
                  <a:spcPct val="100000"/>
                </a:lnSpc>
                <a:spcBef>
                  <a:spcPct val="0"/>
                </a:spcBef>
                <a:spcAft>
                  <a:spcPct val="0"/>
                </a:spcAft>
                <a:buClrTx/>
                <a:buSzTx/>
                <a:buFontTx/>
                <a:buNone/>
                <a:tabLst/>
                <a:defRPr/>
              </a:pPr>
              <a:t>6/13/25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3" name="Slide Number Placeholder 2">
            <a:extLst>
              <a:ext uri="{FF2B5EF4-FFF2-40B4-BE49-F238E27FC236}">
                <a16:creationId xmlns:a16="http://schemas.microsoft.com/office/drawing/2014/main" id="{88AAB718-8101-4E42-82D7-5260F1DC1853}"/>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74</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pic>
        <p:nvPicPr>
          <p:cNvPr id="4" name="Picture 3">
            <a:extLst>
              <a:ext uri="{FF2B5EF4-FFF2-40B4-BE49-F238E27FC236}">
                <a16:creationId xmlns:a16="http://schemas.microsoft.com/office/drawing/2014/main" id="{954A69CB-333E-8646-B9A8-19B4045B57A2}"/>
              </a:ext>
            </a:extLst>
          </p:cNvPr>
          <p:cNvPicPr>
            <a:picLocks noChangeAspect="1"/>
          </p:cNvPicPr>
          <p:nvPr/>
        </p:nvPicPr>
        <p:blipFill>
          <a:blip r:embed="rId2"/>
          <a:stretch>
            <a:fillRect/>
          </a:stretch>
        </p:blipFill>
        <p:spPr>
          <a:xfrm>
            <a:off x="216658" y="831852"/>
            <a:ext cx="5283200" cy="3017520"/>
          </a:xfrm>
          <a:prstGeom prst="rect">
            <a:avLst/>
          </a:prstGeom>
          <a:ln>
            <a:solidFill>
              <a:schemeClr val="tx1"/>
            </a:solidFill>
          </a:ln>
        </p:spPr>
      </p:pic>
      <p:sp>
        <p:nvSpPr>
          <p:cNvPr id="5" name="TextBox 4">
            <a:extLst>
              <a:ext uri="{FF2B5EF4-FFF2-40B4-BE49-F238E27FC236}">
                <a16:creationId xmlns:a16="http://schemas.microsoft.com/office/drawing/2014/main" id="{C1893499-3369-6949-BCEF-B0E96C77A505}"/>
              </a:ext>
            </a:extLst>
          </p:cNvPr>
          <p:cNvSpPr txBox="1">
            <a:spLocks noChangeArrowheads="1"/>
          </p:cNvSpPr>
          <p:nvPr/>
        </p:nvSpPr>
        <p:spPr bwMode="auto">
          <a:xfrm>
            <a:off x="0" y="8016"/>
            <a:ext cx="12174582" cy="4873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2000" b="1">
                <a:solidFill>
                  <a:schemeClr val="tx1"/>
                </a:solidFill>
                <a:latin typeface="Arial" panose="020B0604020202020204" pitchFamily="34" charset="0"/>
                <a:ea typeface="ＭＳ Ｐゴシック" panose="020B0600070205080204" pitchFamily="34" charset="-128"/>
              </a:defRPr>
            </a:lvl1pPr>
            <a:lvl2pPr marL="742950" indent="-285750">
              <a:defRPr sz="2000" b="1">
                <a:solidFill>
                  <a:schemeClr val="tx1"/>
                </a:solidFill>
                <a:latin typeface="Arial" panose="020B0604020202020204" pitchFamily="34" charset="0"/>
                <a:ea typeface="ＭＳ Ｐゴシック" panose="020B0600070205080204" pitchFamily="34" charset="-128"/>
              </a:defRPr>
            </a:lvl2pPr>
            <a:lvl3pPr marL="1143000" indent="-228600">
              <a:defRPr sz="2000" b="1">
                <a:solidFill>
                  <a:schemeClr val="tx1"/>
                </a:solidFill>
                <a:latin typeface="Arial" panose="020B0604020202020204" pitchFamily="34" charset="0"/>
                <a:ea typeface="ＭＳ Ｐゴシック" panose="020B0600070205080204" pitchFamily="34" charset="-128"/>
              </a:defRPr>
            </a:lvl3pPr>
            <a:lvl4pPr marL="1600200" indent="-228600">
              <a:defRPr sz="2000" b="1">
                <a:solidFill>
                  <a:schemeClr val="tx1"/>
                </a:solidFill>
                <a:latin typeface="Arial" panose="020B0604020202020204" pitchFamily="34" charset="0"/>
                <a:ea typeface="ＭＳ Ｐゴシック" panose="020B0600070205080204" pitchFamily="34" charset="-128"/>
              </a:defRPr>
            </a:lvl4pPr>
            <a:lvl5pPr marL="2057400" indent="-228600">
              <a:defRPr sz="2000" b="1">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9pPr>
          </a:lstStyle>
          <a:p>
            <a:pPr marL="0" marR="0" lvl="0" indent="0" algn="ctr" defTabSz="914400" rtl="0" eaLnBrk="0" fontAlgn="base" latinLnBrk="0" hangingPunct="0">
              <a:lnSpc>
                <a:spcPct val="90000"/>
              </a:lnSpc>
              <a:spcBef>
                <a:spcPct val="30000"/>
              </a:spcBef>
              <a:spcAft>
                <a:spcPct val="0"/>
              </a:spcAft>
              <a:buClr>
                <a:srgbClr val="008000"/>
              </a:buClr>
              <a:buSzPct val="70000"/>
              <a:buFontTx/>
              <a:buNone/>
              <a:tabLst/>
              <a:defRPr/>
            </a:pPr>
            <a:r>
              <a:rPr kumimoji="0" lang="en-GB" altLang="en-US" sz="2800" b="1" i="0" u="none" strike="noStrike" kern="1200" cap="none" spc="0" normalizeH="0" baseline="0" noProof="0" dirty="0">
                <a:ln>
                  <a:noFill/>
                </a:ln>
                <a:solidFill>
                  <a:srgbClr val="FF0000"/>
                </a:solidFill>
                <a:effectLst/>
                <a:uLnTx/>
                <a:uFillTx/>
                <a:latin typeface="Arial" panose="020B0604020202020204" pitchFamily="34" charset="0"/>
                <a:ea typeface="ＭＳ Ｐゴシック" panose="020B0600070205080204" pitchFamily="34" charset="-128"/>
                <a:cs typeface="+mn-cs"/>
              </a:rPr>
              <a:t>FASTPIX: a monolithic CMOS Sensor with &lt;200ps timing</a:t>
            </a:r>
          </a:p>
        </p:txBody>
      </p:sp>
      <p:sp>
        <p:nvSpPr>
          <p:cNvPr id="6" name="Rectangle 5">
            <a:extLst>
              <a:ext uri="{FF2B5EF4-FFF2-40B4-BE49-F238E27FC236}">
                <a16:creationId xmlns:a16="http://schemas.microsoft.com/office/drawing/2014/main" id="{ABCA5E42-4C38-C845-9C66-C22E20DF9B60}"/>
              </a:ext>
            </a:extLst>
          </p:cNvPr>
          <p:cNvSpPr/>
          <p:nvPr/>
        </p:nvSpPr>
        <p:spPr>
          <a:xfrm>
            <a:off x="236054" y="4834268"/>
            <a:ext cx="6096000" cy="600164"/>
          </a:xfrm>
          <a:prstGeom prst="rect">
            <a:avLst/>
          </a:prstGeom>
        </p:spPr>
        <p:txBody>
          <a:bodyPr>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sz="1200" b="0" i="0" u="none" strike="noStrike" kern="1200" cap="none" spc="0" normalizeH="0" baseline="0" noProof="0" dirty="0">
                <a:ln>
                  <a:noFill/>
                </a:ln>
                <a:solidFill>
                  <a:srgbClr val="FFFFFF"/>
                </a:solidFill>
                <a:effectLst/>
                <a:uLnTx/>
                <a:uFillTx/>
                <a:latin typeface="Arial"/>
                <a:ea typeface="+mn-ea"/>
                <a:cs typeface="+mn-cs"/>
                <a:hlinkClick r:id="rId3"/>
              </a:rPr>
              <a:t>WORKSHOP ON PICO-SECOND TIMING DETECTORS FOR PHYSICS</a:t>
            </a:r>
            <a:endParaRPr kumimoji="0" lang="en-US" sz="1200" b="0" i="0" u="none" strike="noStrike" kern="1200" cap="none" spc="0" normalizeH="0" baseline="0" noProof="0" dirty="0">
              <a:ln>
                <a:noFill/>
              </a:ln>
              <a:solidFill>
                <a:srgbClr val="555555"/>
              </a:solidFill>
              <a:effectLst/>
              <a:uLnTx/>
              <a:uFillTx/>
              <a:latin typeface="Arial"/>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sz="1050" b="0" i="0" u="none" strike="noStrike" kern="1200" cap="none" spc="0" normalizeH="0" baseline="0" noProof="0" dirty="0">
                <a:ln>
                  <a:noFill/>
                </a:ln>
                <a:solidFill>
                  <a:srgbClr val="24425A"/>
                </a:solidFill>
                <a:effectLst/>
                <a:uLnTx/>
                <a:uFillTx/>
                <a:latin typeface="Arial"/>
                <a:ea typeface="+mn-ea"/>
                <a:cs typeface="+mn-cs"/>
              </a:rPr>
              <a:t>9–11 Sep 2021</a:t>
            </a: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sz="1050" b="0" i="0" u="none" strike="noStrike" kern="1200" cap="none" spc="0" normalizeH="0" baseline="0" noProof="0" dirty="0">
                <a:ln>
                  <a:noFill/>
                </a:ln>
                <a:solidFill>
                  <a:srgbClr val="24425A"/>
                </a:solidFill>
                <a:effectLst/>
                <a:uLnTx/>
                <a:uFillTx/>
                <a:latin typeface="Arial"/>
                <a:ea typeface="+mn-ea"/>
                <a:cs typeface="+mn-cs"/>
              </a:rPr>
              <a:t>University of Zurich</a:t>
            </a:r>
          </a:p>
        </p:txBody>
      </p:sp>
      <p:sp>
        <p:nvSpPr>
          <p:cNvPr id="7" name="Rectangle 6">
            <a:extLst>
              <a:ext uri="{FF2B5EF4-FFF2-40B4-BE49-F238E27FC236}">
                <a16:creationId xmlns:a16="http://schemas.microsoft.com/office/drawing/2014/main" id="{CD3D2B37-BF5D-B848-A1DA-721A11176138}"/>
              </a:ext>
            </a:extLst>
          </p:cNvPr>
          <p:cNvSpPr/>
          <p:nvPr/>
        </p:nvSpPr>
        <p:spPr>
          <a:xfrm>
            <a:off x="236054" y="5377805"/>
            <a:ext cx="4805611" cy="523220"/>
          </a:xfrm>
          <a:prstGeom prst="rect">
            <a:avLst/>
          </a:prstGeom>
        </p:spPr>
        <p:txBody>
          <a:bodyPr wrap="non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0000"/>
                </a:solidFill>
                <a:effectLst/>
                <a:uLnTx/>
                <a:uFillTx/>
                <a:latin typeface="Arial" charset="0"/>
                <a:ea typeface="+mn-ea"/>
                <a:cs typeface="+mn-cs"/>
              </a:rPr>
              <a:t>Eric </a:t>
            </a:r>
            <a:r>
              <a:rPr kumimoji="0" lang="en-GB" sz="1400" b="0" i="0" u="none" strike="noStrike" kern="1200" cap="none" spc="0" normalizeH="0" baseline="0" noProof="0" dirty="0" err="1">
                <a:ln>
                  <a:noFill/>
                </a:ln>
                <a:solidFill>
                  <a:srgbClr val="000000"/>
                </a:solidFill>
                <a:effectLst/>
                <a:uLnTx/>
                <a:uFillTx/>
                <a:latin typeface="Arial" charset="0"/>
                <a:ea typeface="+mn-ea"/>
                <a:cs typeface="+mn-cs"/>
              </a:rPr>
              <a:t>Buschmann</a:t>
            </a:r>
            <a:endParaRPr kumimoji="0" lang="en-GB" sz="1400" b="0" i="0" u="none" strike="noStrike" kern="1200" cap="none" spc="0" normalizeH="0" baseline="0" noProof="0" dirty="0">
              <a:ln>
                <a:noFill/>
              </a:ln>
              <a:solidFill>
                <a:srgbClr val="00000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0000"/>
                </a:solidFill>
                <a:effectLst/>
                <a:uLnTx/>
                <a:uFillTx/>
                <a:latin typeface="Arial" charset="0"/>
                <a:ea typeface="+mn-ea"/>
                <a:cs typeface="+mn-cs"/>
              </a:rPr>
              <a:t>https://</a:t>
            </a:r>
            <a:r>
              <a:rPr kumimoji="0" lang="en-GB" sz="1400" b="0" i="0" u="none" strike="noStrike" kern="1200" cap="none" spc="0" normalizeH="0" baseline="0" noProof="0" dirty="0" err="1">
                <a:ln>
                  <a:noFill/>
                </a:ln>
                <a:solidFill>
                  <a:srgbClr val="000000"/>
                </a:solidFill>
                <a:effectLst/>
                <a:uLnTx/>
                <a:uFillTx/>
                <a:latin typeface="Arial" charset="0"/>
                <a:ea typeface="+mn-ea"/>
                <a:cs typeface="+mn-cs"/>
              </a:rPr>
              <a:t>indico.cern.ch</a:t>
            </a:r>
            <a:r>
              <a:rPr kumimoji="0" lang="en-GB" sz="1400" b="0" i="0" u="none" strike="noStrike" kern="1200" cap="none" spc="0" normalizeH="0" baseline="0" noProof="0" dirty="0">
                <a:ln>
                  <a:noFill/>
                </a:ln>
                <a:solidFill>
                  <a:srgbClr val="000000"/>
                </a:solidFill>
                <a:effectLst/>
                <a:uLnTx/>
                <a:uFillTx/>
                <a:latin typeface="Arial" charset="0"/>
                <a:ea typeface="+mn-ea"/>
                <a:cs typeface="+mn-cs"/>
              </a:rPr>
              <a:t>/event/861104/contributions/4503032/</a:t>
            </a:r>
          </a:p>
        </p:txBody>
      </p:sp>
      <p:pic>
        <p:nvPicPr>
          <p:cNvPr id="8" name="Picture 7">
            <a:extLst>
              <a:ext uri="{FF2B5EF4-FFF2-40B4-BE49-F238E27FC236}">
                <a16:creationId xmlns:a16="http://schemas.microsoft.com/office/drawing/2014/main" id="{E87488A7-2F87-3A4C-BECD-28B605AE612D}"/>
              </a:ext>
            </a:extLst>
          </p:cNvPr>
          <p:cNvPicPr>
            <a:picLocks noChangeAspect="1"/>
          </p:cNvPicPr>
          <p:nvPr/>
        </p:nvPicPr>
        <p:blipFill>
          <a:blip r:embed="rId4"/>
          <a:stretch>
            <a:fillRect/>
          </a:stretch>
        </p:blipFill>
        <p:spPr>
          <a:xfrm>
            <a:off x="5943599" y="836023"/>
            <a:ext cx="5881671" cy="3013349"/>
          </a:xfrm>
          <a:prstGeom prst="rect">
            <a:avLst/>
          </a:prstGeom>
          <a:ln>
            <a:solidFill>
              <a:schemeClr val="tx1"/>
            </a:solidFill>
          </a:ln>
        </p:spPr>
      </p:pic>
      <p:sp>
        <p:nvSpPr>
          <p:cNvPr id="9" name="Rectangle 8">
            <a:extLst>
              <a:ext uri="{FF2B5EF4-FFF2-40B4-BE49-F238E27FC236}">
                <a16:creationId xmlns:a16="http://schemas.microsoft.com/office/drawing/2014/main" id="{65DA6BEA-3DB1-D74D-BA39-EEEF87CBAE56}"/>
              </a:ext>
            </a:extLst>
          </p:cNvPr>
          <p:cNvSpPr/>
          <p:nvPr/>
        </p:nvSpPr>
        <p:spPr>
          <a:xfrm>
            <a:off x="6087291" y="4603435"/>
            <a:ext cx="5376091" cy="461665"/>
          </a:xfrm>
          <a:prstGeom prst="rect">
            <a:avLst/>
          </a:prstGeom>
        </p:spPr>
        <p:txBody>
          <a:bodyPr wrap="square">
            <a:spAutoFit/>
          </a:bodyPr>
          <a:lstStyle/>
          <a:p>
            <a:pPr marL="0" marR="0" lvl="0" indent="0" algn="l" defTabSz="608691" rtl="0" eaLnBrk="1" fontAlgn="auto" latinLnBrk="0" hangingPunct="1">
              <a:lnSpc>
                <a:spcPct val="100000"/>
              </a:lnSpc>
              <a:spcBef>
                <a:spcPts val="0"/>
              </a:spcBef>
              <a:spcAft>
                <a:spcPts val="0"/>
              </a:spcAft>
              <a:buClrTx/>
              <a:buSzTx/>
              <a:buFontTx/>
              <a:buNone/>
              <a:tabLst/>
              <a:defRPr/>
            </a:pPr>
            <a:r>
              <a:rPr kumimoji="0" lang="en-GB" sz="2400" b="0" i="0" u="none" strike="noStrike" kern="1200" cap="none" spc="0" normalizeH="0" baseline="0" noProof="0" dirty="0">
                <a:ln>
                  <a:noFill/>
                </a:ln>
                <a:solidFill>
                  <a:srgbClr val="002060"/>
                </a:solidFill>
                <a:effectLst/>
                <a:uLnTx/>
                <a:uFillTx/>
                <a:latin typeface="Calibri" panose="020F0502020204030204" pitchFamily="34" charset="0"/>
                <a:ea typeface="+mn-ea"/>
                <a:cs typeface="Calibri" panose="020F0502020204030204" pitchFamily="34" charset="0"/>
              </a:rPr>
              <a:t>&lt; 200ps achieved with a MAPS sensor !</a:t>
            </a:r>
            <a:endParaRPr kumimoji="0" lang="en-GB" sz="2400" b="0" i="0" u="none" strike="noStrike" kern="1200" cap="none" spc="0" normalizeH="0" baseline="0" noProof="0" dirty="0">
              <a:ln>
                <a:noFill/>
              </a:ln>
              <a:solidFill>
                <a:srgbClr val="009D00">
                  <a:lumMod val="50000"/>
                </a:srgbClr>
              </a:solidFill>
              <a:effectLst/>
              <a:uLnTx/>
              <a:uFillTx/>
              <a:latin typeface="Calibri" panose="020F0502020204030204" pitchFamily="34" charset="0"/>
              <a:ea typeface="+mn-ea"/>
              <a:cs typeface="Calibri" panose="020F0502020204030204" pitchFamily="34" charset="0"/>
            </a:endParaRPr>
          </a:p>
        </p:txBody>
      </p:sp>
    </p:spTree>
    <p:extLst>
      <p:ext uri="{BB962C8B-B14F-4D97-AF65-F5344CB8AC3E}">
        <p14:creationId xmlns:p14="http://schemas.microsoft.com/office/powerpoint/2010/main" val="1599812257"/>
      </p:ext>
    </p:extLst>
  </p:cSld>
  <p:clrMapOvr>
    <a:masterClrMapping/>
  </p:clrMapOvr>
</p:sld>
</file>

<file path=ppt/slides/slide7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E7F02A73-D58B-3747-9DDC-ECB54D8D7D7E}"/>
              </a:ext>
            </a:extLst>
          </p:cNvPr>
          <p:cNvSpPr>
            <a:spLocks noGrp="1"/>
          </p:cNvSpPr>
          <p:nvPr>
            <p:ph type="dt" sz="half" idx="10"/>
          </p:nvPr>
        </p:nvSpPr>
        <p:spPr/>
        <p:txBody>
          <a:bodyPr/>
          <a:lstStyle/>
          <a:p>
            <a:pPr>
              <a:defRPr/>
            </a:pPr>
            <a:fld id="{A52BF309-6B9F-3741-9BDB-9CF9B53810AF}" type="datetime1">
              <a:rPr lang="en-US" smtClean="0"/>
              <a:t>6/13/25</a:t>
            </a:fld>
            <a:endParaRPr lang="en-US" dirty="0"/>
          </a:p>
        </p:txBody>
      </p:sp>
      <p:sp>
        <p:nvSpPr>
          <p:cNvPr id="3" name="Slide Number Placeholder 2">
            <a:extLst>
              <a:ext uri="{FF2B5EF4-FFF2-40B4-BE49-F238E27FC236}">
                <a16:creationId xmlns:a16="http://schemas.microsoft.com/office/drawing/2014/main" id="{1BD59565-151E-9F47-BEEF-136D0682F59C}"/>
              </a:ext>
            </a:extLst>
          </p:cNvPr>
          <p:cNvSpPr>
            <a:spLocks noGrp="1"/>
          </p:cNvSpPr>
          <p:nvPr>
            <p:ph type="sldNum" sz="quarter" idx="11"/>
          </p:nvPr>
        </p:nvSpPr>
        <p:spPr/>
        <p:txBody>
          <a:bodyPr/>
          <a:lstStyle/>
          <a:p>
            <a:pPr>
              <a:defRPr/>
            </a:pPr>
            <a:fld id="{7139EE62-D25E-4D29-9274-D0BC29529B49}" type="slidenum">
              <a:rPr lang="en-US" smtClean="0"/>
              <a:pPr>
                <a:defRPr/>
              </a:pPr>
              <a:t>75</a:t>
            </a:fld>
            <a:endParaRPr lang="en-US" dirty="0"/>
          </a:p>
        </p:txBody>
      </p:sp>
      <p:sp>
        <p:nvSpPr>
          <p:cNvPr id="4" name="TextBox 3">
            <a:extLst>
              <a:ext uri="{FF2B5EF4-FFF2-40B4-BE49-F238E27FC236}">
                <a16:creationId xmlns:a16="http://schemas.microsoft.com/office/drawing/2014/main" id="{FA51426C-E617-754E-B5B7-2531A9434611}"/>
              </a:ext>
            </a:extLst>
          </p:cNvPr>
          <p:cNvSpPr txBox="1"/>
          <p:nvPr/>
        </p:nvSpPr>
        <p:spPr>
          <a:xfrm>
            <a:off x="1357586" y="1418897"/>
            <a:ext cx="8159221" cy="4247317"/>
          </a:xfrm>
          <a:prstGeom prst="rect">
            <a:avLst/>
          </a:prstGeom>
          <a:noFill/>
        </p:spPr>
        <p:txBody>
          <a:bodyPr wrap="none" rtlCol="0">
            <a:spAutoFit/>
          </a:bodyPr>
          <a:lstStyle/>
          <a:p>
            <a:pPr marL="285750" indent="-285750">
              <a:buFont typeface="Arial" panose="020B0604020202020204" pitchFamily="34" charset="0"/>
              <a:buChar char="•"/>
            </a:pPr>
            <a:r>
              <a:rPr lang="en-GB" dirty="0">
                <a:solidFill>
                  <a:srgbClr val="002060"/>
                </a:solidFill>
              </a:rPr>
              <a:t>Time resolution of ‘standard’ </a:t>
            </a:r>
            <a:r>
              <a:rPr lang="en-GB" dirty="0">
                <a:solidFill>
                  <a:srgbClr val="FF0000"/>
                </a:solidFill>
              </a:rPr>
              <a:t>planar silicon </a:t>
            </a:r>
            <a:r>
              <a:rPr lang="en-GB" dirty="0">
                <a:solidFill>
                  <a:srgbClr val="002060"/>
                </a:solidFill>
              </a:rPr>
              <a:t>detectors</a:t>
            </a:r>
          </a:p>
          <a:p>
            <a:pPr marL="285750" indent="-285750">
              <a:buFont typeface="Arial" panose="020B0604020202020204" pitchFamily="34" charset="0"/>
              <a:buChar char="•"/>
            </a:pPr>
            <a:endParaRPr lang="en-GB" dirty="0">
              <a:solidFill>
                <a:srgbClr val="002060"/>
              </a:solidFill>
            </a:endParaRPr>
          </a:p>
          <a:p>
            <a:pPr marL="285750" indent="-285750">
              <a:buFont typeface="Arial" panose="020B0604020202020204" pitchFamily="34" charset="0"/>
              <a:buChar char="•"/>
            </a:pPr>
            <a:r>
              <a:rPr lang="en-GB" dirty="0">
                <a:solidFill>
                  <a:schemeClr val="accent6">
                    <a:lumMod val="50000"/>
                  </a:schemeClr>
                </a:solidFill>
              </a:rPr>
              <a:t>Signal processing and centroid time of a signal</a:t>
            </a:r>
          </a:p>
          <a:p>
            <a:pPr marL="285750" indent="-285750">
              <a:buFont typeface="Arial" panose="020B0604020202020204" pitchFamily="34" charset="0"/>
              <a:buChar char="•"/>
            </a:pPr>
            <a:endParaRPr lang="en-GB" dirty="0">
              <a:solidFill>
                <a:srgbClr val="002060"/>
              </a:solidFill>
            </a:endParaRPr>
          </a:p>
          <a:p>
            <a:pPr marL="285750" indent="-285750">
              <a:buFont typeface="Arial" panose="020B0604020202020204" pitchFamily="34" charset="0"/>
              <a:buChar char="•"/>
            </a:pPr>
            <a:r>
              <a:rPr lang="en-GB" dirty="0">
                <a:solidFill>
                  <a:srgbClr val="002060"/>
                </a:solidFill>
              </a:rPr>
              <a:t>Contribution from noise, optimum filters</a:t>
            </a:r>
          </a:p>
          <a:p>
            <a:pPr marL="285750" indent="-285750">
              <a:buFont typeface="Arial" panose="020B0604020202020204" pitchFamily="34" charset="0"/>
              <a:buChar char="•"/>
            </a:pPr>
            <a:endParaRPr lang="en-GB" dirty="0">
              <a:solidFill>
                <a:srgbClr val="002060"/>
              </a:solidFill>
            </a:endParaRPr>
          </a:p>
          <a:p>
            <a:pPr marL="285750" indent="-285750">
              <a:buFont typeface="Arial" panose="020B0604020202020204" pitchFamily="34" charset="0"/>
              <a:buChar char="•"/>
            </a:pPr>
            <a:r>
              <a:rPr lang="en-GB" dirty="0">
                <a:solidFill>
                  <a:schemeClr val="accent6">
                    <a:lumMod val="50000"/>
                  </a:schemeClr>
                </a:solidFill>
              </a:rPr>
              <a:t>Contributions from ‘weighting fields’ </a:t>
            </a:r>
          </a:p>
          <a:p>
            <a:pPr marL="285750" indent="-285750">
              <a:buFont typeface="Arial" panose="020B0604020202020204" pitchFamily="34" charset="0"/>
              <a:buChar char="•"/>
            </a:pPr>
            <a:endParaRPr lang="en-GB" dirty="0">
              <a:solidFill>
                <a:srgbClr val="002060"/>
              </a:solidFill>
            </a:endParaRPr>
          </a:p>
          <a:p>
            <a:pPr marL="285750" indent="-285750">
              <a:buFont typeface="Arial" panose="020B0604020202020204" pitchFamily="34" charset="0"/>
              <a:buChar char="•"/>
            </a:pPr>
            <a:r>
              <a:rPr lang="en-GB" dirty="0">
                <a:solidFill>
                  <a:srgbClr val="002060"/>
                </a:solidFill>
              </a:rPr>
              <a:t>Time resolution of </a:t>
            </a:r>
            <a:r>
              <a:rPr lang="en-GB" dirty="0">
                <a:solidFill>
                  <a:srgbClr val="FF0000"/>
                </a:solidFill>
              </a:rPr>
              <a:t>MAPS</a:t>
            </a:r>
            <a:r>
              <a:rPr lang="en-GB" dirty="0">
                <a:solidFill>
                  <a:srgbClr val="002060"/>
                </a:solidFill>
              </a:rPr>
              <a:t> sensors</a:t>
            </a:r>
          </a:p>
          <a:p>
            <a:pPr marL="285750" indent="-285750">
              <a:buFont typeface="Arial" panose="020B0604020202020204" pitchFamily="34" charset="0"/>
              <a:buChar char="•"/>
            </a:pPr>
            <a:endParaRPr lang="en-GB" dirty="0">
              <a:solidFill>
                <a:srgbClr val="002060"/>
              </a:solidFill>
            </a:endParaRPr>
          </a:p>
          <a:p>
            <a:pPr marL="285750" indent="-285750">
              <a:buFont typeface="Arial" panose="020B0604020202020204" pitchFamily="34" charset="0"/>
              <a:buChar char="•"/>
            </a:pPr>
            <a:r>
              <a:rPr lang="en-GB" dirty="0">
                <a:solidFill>
                  <a:schemeClr val="accent6">
                    <a:lumMod val="50000"/>
                  </a:schemeClr>
                </a:solidFill>
              </a:rPr>
              <a:t>Time resolution Low Gain Avalanche Diodes (</a:t>
            </a:r>
            <a:r>
              <a:rPr lang="en-GB" dirty="0">
                <a:solidFill>
                  <a:srgbClr val="FF0000"/>
                </a:solidFill>
              </a:rPr>
              <a:t>LGADS</a:t>
            </a:r>
            <a:r>
              <a:rPr lang="en-GB" dirty="0">
                <a:solidFill>
                  <a:schemeClr val="accent6">
                    <a:lumMod val="50000"/>
                  </a:schemeClr>
                </a:solidFill>
              </a:rPr>
              <a:t>)</a:t>
            </a:r>
          </a:p>
          <a:p>
            <a:pPr marL="285750" indent="-285750">
              <a:buFont typeface="Arial" panose="020B0604020202020204" pitchFamily="34" charset="0"/>
              <a:buChar char="•"/>
            </a:pPr>
            <a:endParaRPr lang="en-GB" dirty="0">
              <a:solidFill>
                <a:srgbClr val="002060"/>
              </a:solidFill>
            </a:endParaRPr>
          </a:p>
          <a:p>
            <a:pPr marL="285750" indent="-285750">
              <a:buFont typeface="Arial" panose="020B0604020202020204" pitchFamily="34" charset="0"/>
              <a:buChar char="•"/>
            </a:pPr>
            <a:r>
              <a:rPr lang="en-GB" dirty="0">
                <a:solidFill>
                  <a:srgbClr val="002060"/>
                </a:solidFill>
              </a:rPr>
              <a:t>Single Photon Avalanche Diodes (</a:t>
            </a:r>
            <a:r>
              <a:rPr lang="en-GB" dirty="0">
                <a:solidFill>
                  <a:srgbClr val="FF0000"/>
                </a:solidFill>
              </a:rPr>
              <a:t>SPADs</a:t>
            </a:r>
            <a:r>
              <a:rPr lang="en-GB" dirty="0">
                <a:solidFill>
                  <a:srgbClr val="002060"/>
                </a:solidFill>
              </a:rPr>
              <a:t>), Silicon Photomultipliers (</a:t>
            </a:r>
            <a:r>
              <a:rPr lang="en-GB" dirty="0" err="1">
                <a:solidFill>
                  <a:srgbClr val="002060"/>
                </a:solidFill>
              </a:rPr>
              <a:t>SiPMs</a:t>
            </a:r>
            <a:r>
              <a:rPr lang="en-GB" dirty="0">
                <a:solidFill>
                  <a:srgbClr val="002060"/>
                </a:solidFill>
              </a:rPr>
              <a:t>)</a:t>
            </a:r>
          </a:p>
          <a:p>
            <a:pPr marL="285750" indent="-285750">
              <a:buFont typeface="Arial" panose="020B0604020202020204" pitchFamily="34" charset="0"/>
              <a:buChar char="•"/>
            </a:pPr>
            <a:endParaRPr lang="en-GB" dirty="0">
              <a:solidFill>
                <a:srgbClr val="002060"/>
              </a:solidFill>
            </a:endParaRPr>
          </a:p>
          <a:p>
            <a:pPr marL="285750" indent="-285750">
              <a:buFont typeface="Arial" panose="020B0604020202020204" pitchFamily="34" charset="0"/>
              <a:buChar char="•"/>
            </a:pPr>
            <a:r>
              <a:rPr lang="en-GB" dirty="0">
                <a:solidFill>
                  <a:schemeClr val="accent6">
                    <a:lumMod val="50000"/>
                  </a:schemeClr>
                </a:solidFill>
              </a:rPr>
              <a:t>SPAD time resolution and efficiency for photons and charged particles</a:t>
            </a:r>
          </a:p>
        </p:txBody>
      </p:sp>
      <p:sp>
        <p:nvSpPr>
          <p:cNvPr id="5" name="Rectangle 4">
            <a:extLst>
              <a:ext uri="{FF2B5EF4-FFF2-40B4-BE49-F238E27FC236}">
                <a16:creationId xmlns:a16="http://schemas.microsoft.com/office/drawing/2014/main" id="{CC0D7DC0-BF03-1442-A043-2509FE9A2F44}"/>
              </a:ext>
            </a:extLst>
          </p:cNvPr>
          <p:cNvSpPr txBox="1">
            <a:spLocks noChangeArrowheads="1"/>
          </p:cNvSpPr>
          <p:nvPr/>
        </p:nvSpPr>
        <p:spPr bwMode="auto">
          <a:xfrm>
            <a:off x="0" y="101355"/>
            <a:ext cx="12192000" cy="838200"/>
          </a:xfrm>
          <a:prstGeom prst="rect">
            <a:avLst/>
          </a:prstGeom>
          <a:noFill/>
          <a:ln w="9525">
            <a:noFill/>
            <a:miter lim="800000"/>
            <a:headEnd/>
            <a:tailEnd/>
          </a:ln>
          <a:effectLst/>
        </p:spPr>
        <p:txBody>
          <a:bodyPr vert="horz" wrap="square" lIns="92075" tIns="46038" rIns="92075" bIns="46038" numCol="1" anchor="ctr" anchorCtr="0" compatLnSpc="1">
            <a:prstTxWarp prst="textNoShape">
              <a:avLst/>
            </a:prstTxWarp>
          </a:bodyPr>
          <a:lstStyle>
            <a:lvl1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mj-lt"/>
                <a:ea typeface="+mj-ea"/>
                <a:cs typeface="+mj-cs"/>
              </a:defRPr>
            </a:lvl1pPr>
            <a:lvl2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2pPr>
            <a:lvl3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3pPr>
            <a:lvl4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4pPr>
            <a:lvl5pPr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5pPr>
            <a:lvl6pPr marL="4572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6pPr>
            <a:lvl7pPr marL="9144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7pPr>
            <a:lvl8pPr marL="13716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8pPr>
            <a:lvl9pPr marL="1828800" algn="ctr" rtl="0" eaLnBrk="0" fontAlgn="base" hangingPunct="0">
              <a:lnSpc>
                <a:spcPct val="90000"/>
              </a:lnSpc>
              <a:spcBef>
                <a:spcPct val="0"/>
              </a:spcBef>
              <a:spcAft>
                <a:spcPct val="0"/>
              </a:spcAft>
              <a:defRPr sz="3200" b="1">
                <a:solidFill>
                  <a:srgbClr val="FF0000"/>
                </a:solidFill>
                <a:effectLst>
                  <a:outerShdw blurRad="38100" dist="38100" dir="2700000" algn="tl">
                    <a:srgbClr val="C0C0C0"/>
                  </a:outerShdw>
                </a:effectLst>
                <a:latin typeface="Arial" pitchFamily="34" charset="0"/>
              </a:defRPr>
            </a:lvl9pPr>
          </a:lstStyle>
          <a:p>
            <a:r>
              <a:rPr lang="en-US" kern="0" dirty="0">
                <a:effectLst/>
              </a:rPr>
              <a:t>Outline</a:t>
            </a:r>
          </a:p>
        </p:txBody>
      </p:sp>
    </p:spTree>
    <p:extLst>
      <p:ext uri="{BB962C8B-B14F-4D97-AF65-F5344CB8AC3E}">
        <p14:creationId xmlns:p14="http://schemas.microsoft.com/office/powerpoint/2010/main" val="2640881422"/>
      </p:ext>
    </p:extLst>
  </p:cSld>
  <p:clrMapOvr>
    <a:masterClrMapping/>
  </p:clrMapOvr>
</p:sld>
</file>

<file path=ppt/slides/slide7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BFA34C11-6E42-3F4D-B45D-53FD5401BD97}"/>
              </a:ext>
            </a:extLst>
          </p:cNvPr>
          <p:cNvSpPr>
            <a:spLocks noGrp="1"/>
          </p:cNvSpPr>
          <p:nvPr>
            <p:ph type="dt" sz="half" idx="10"/>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fld id="{A52BF309-6B9F-3741-9BDB-9CF9B53810AF}" type="datetime1">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l" defTabSz="914400" rtl="0" eaLnBrk="0" fontAlgn="base" latinLnBrk="0" hangingPunct="0">
                <a:lnSpc>
                  <a:spcPct val="100000"/>
                </a:lnSpc>
                <a:spcBef>
                  <a:spcPct val="0"/>
                </a:spcBef>
                <a:spcAft>
                  <a:spcPct val="0"/>
                </a:spcAft>
                <a:buClrTx/>
                <a:buSzTx/>
                <a:buFontTx/>
                <a:buNone/>
                <a:tabLst/>
                <a:defRPr/>
              </a:pPr>
              <a:t>6/13/25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3" name="Slide Number Placeholder 2">
            <a:extLst>
              <a:ext uri="{FF2B5EF4-FFF2-40B4-BE49-F238E27FC236}">
                <a16:creationId xmlns:a16="http://schemas.microsoft.com/office/drawing/2014/main" id="{0B03E503-546F-2740-8104-0C28ED273D74}"/>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76</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4" name="TextBox 3">
            <a:extLst>
              <a:ext uri="{FF2B5EF4-FFF2-40B4-BE49-F238E27FC236}">
                <a16:creationId xmlns:a16="http://schemas.microsoft.com/office/drawing/2014/main" id="{36CA9A07-7D9F-B242-9C38-E005BABFEAF2}"/>
              </a:ext>
            </a:extLst>
          </p:cNvPr>
          <p:cNvSpPr txBox="1">
            <a:spLocks noChangeArrowheads="1"/>
          </p:cNvSpPr>
          <p:nvPr/>
        </p:nvSpPr>
        <p:spPr bwMode="auto">
          <a:xfrm>
            <a:off x="0" y="8016"/>
            <a:ext cx="12174582" cy="4873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2000" b="1">
                <a:solidFill>
                  <a:schemeClr val="tx1"/>
                </a:solidFill>
                <a:latin typeface="Arial" panose="020B0604020202020204" pitchFamily="34" charset="0"/>
                <a:ea typeface="ＭＳ Ｐゴシック" panose="020B0600070205080204" pitchFamily="34" charset="-128"/>
              </a:defRPr>
            </a:lvl1pPr>
            <a:lvl2pPr marL="742950" indent="-285750">
              <a:defRPr sz="2000" b="1">
                <a:solidFill>
                  <a:schemeClr val="tx1"/>
                </a:solidFill>
                <a:latin typeface="Arial" panose="020B0604020202020204" pitchFamily="34" charset="0"/>
                <a:ea typeface="ＭＳ Ｐゴシック" panose="020B0600070205080204" pitchFamily="34" charset="-128"/>
              </a:defRPr>
            </a:lvl2pPr>
            <a:lvl3pPr marL="1143000" indent="-228600">
              <a:defRPr sz="2000" b="1">
                <a:solidFill>
                  <a:schemeClr val="tx1"/>
                </a:solidFill>
                <a:latin typeface="Arial" panose="020B0604020202020204" pitchFamily="34" charset="0"/>
                <a:ea typeface="ＭＳ Ｐゴシック" panose="020B0600070205080204" pitchFamily="34" charset="-128"/>
              </a:defRPr>
            </a:lvl3pPr>
            <a:lvl4pPr marL="1600200" indent="-228600">
              <a:defRPr sz="2000" b="1">
                <a:solidFill>
                  <a:schemeClr val="tx1"/>
                </a:solidFill>
                <a:latin typeface="Arial" panose="020B0604020202020204" pitchFamily="34" charset="0"/>
                <a:ea typeface="ＭＳ Ｐゴシック" panose="020B0600070205080204" pitchFamily="34" charset="-128"/>
              </a:defRPr>
            </a:lvl4pPr>
            <a:lvl5pPr marL="2057400" indent="-228600">
              <a:defRPr sz="2000" b="1">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9pPr>
          </a:lstStyle>
          <a:p>
            <a:pPr marL="0" marR="0" lvl="0" indent="0" algn="ctr" defTabSz="914400" rtl="0" eaLnBrk="0" fontAlgn="base" latinLnBrk="0" hangingPunct="0">
              <a:lnSpc>
                <a:spcPct val="90000"/>
              </a:lnSpc>
              <a:spcBef>
                <a:spcPct val="30000"/>
              </a:spcBef>
              <a:spcAft>
                <a:spcPct val="0"/>
              </a:spcAft>
              <a:buClr>
                <a:srgbClr val="008000"/>
              </a:buClr>
              <a:buSzPct val="70000"/>
              <a:buFontTx/>
              <a:buNone/>
              <a:tabLst/>
              <a:defRPr/>
            </a:pPr>
            <a:r>
              <a:rPr kumimoji="0" lang="en-GB" altLang="en-US" sz="2800" b="1" i="0" u="none" strike="noStrike" kern="1200" cap="none" spc="0" normalizeH="0" baseline="0" noProof="0" dirty="0">
                <a:ln>
                  <a:noFill/>
                </a:ln>
                <a:solidFill>
                  <a:srgbClr val="FF0000"/>
                </a:solidFill>
                <a:effectLst/>
                <a:uLnTx/>
                <a:uFillTx/>
                <a:latin typeface="Arial" panose="020B0604020202020204" pitchFamily="34" charset="0"/>
                <a:ea typeface="ＭＳ Ｐゴシック" panose="020B0600070205080204" pitchFamily="34" charset="-128"/>
                <a:cs typeface="+mn-cs"/>
              </a:rPr>
              <a:t>Efficiency of SPADs</a:t>
            </a:r>
          </a:p>
        </p:txBody>
      </p:sp>
      <p:sp>
        <p:nvSpPr>
          <p:cNvPr id="5" name="Rectangle 4">
            <a:extLst>
              <a:ext uri="{FF2B5EF4-FFF2-40B4-BE49-F238E27FC236}">
                <a16:creationId xmlns:a16="http://schemas.microsoft.com/office/drawing/2014/main" id="{26D878F8-B1A9-FE4C-9D51-EEFC9475BE15}"/>
              </a:ext>
            </a:extLst>
          </p:cNvPr>
          <p:cNvSpPr/>
          <p:nvPr/>
        </p:nvSpPr>
        <p:spPr>
          <a:xfrm>
            <a:off x="729570" y="1065235"/>
            <a:ext cx="10403207" cy="2246769"/>
          </a:xfrm>
          <a:prstGeom prst="rect">
            <a:avLst/>
          </a:prstGeom>
        </p:spPr>
        <p:txBody>
          <a:bodyPr wrap="squar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2060"/>
                </a:solidFill>
                <a:effectLst/>
                <a:uLnTx/>
                <a:uFillTx/>
                <a:latin typeface="Arial" charset="0"/>
                <a:ea typeface="+mn-ea"/>
                <a:cs typeface="+mn-cs"/>
              </a:rPr>
              <a:t>Applying a voltage below the breakdown voltage, the avalanche will never diverge and a finite number of electrons and holes will be produced in the avalanche.</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9D00">
                    <a:lumMod val="50000"/>
                  </a:srgbClr>
                </a:solidFill>
                <a:effectLst/>
                <a:uLnTx/>
                <a:uFillTx/>
                <a:latin typeface="Arial" charset="0"/>
                <a:ea typeface="+mn-ea"/>
                <a:cs typeface="+mn-cs"/>
              </a:rPr>
              <a:t>Applying a voltage above the breakdown voltage, some avalanches will diverge and some avalanches will only produce a finite amount of charge, typically much too small to be detected. </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2060"/>
                </a:solidFill>
                <a:effectLst/>
                <a:uLnTx/>
                <a:uFillTx/>
                <a:latin typeface="Arial" charset="0"/>
                <a:ea typeface="+mn-ea"/>
                <a:cs typeface="+mn-cs"/>
              </a:rPr>
              <a:t>A SPAD is considered efficient only in case an avalanche diverges.</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400" b="0" i="0" u="none" strike="noStrike" kern="1200" cap="none" spc="0" normalizeH="0" baseline="0" noProof="0" dirty="0">
              <a:ln>
                <a:noFill/>
              </a:ln>
              <a:solidFill>
                <a:srgbClr val="002060"/>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9D00">
                    <a:lumMod val="50000"/>
                  </a:srgbClr>
                </a:solidFill>
                <a:effectLst/>
                <a:uLnTx/>
                <a:uFillTx/>
                <a:latin typeface="Arial" charset="0"/>
                <a:ea typeface="+mn-ea"/>
                <a:cs typeface="+mn-cs"/>
              </a:rPr>
              <a:t>Probability </a:t>
            </a:r>
            <a:r>
              <a:rPr kumimoji="0" lang="en-GB" sz="1400" b="0" i="0" u="none" strike="noStrike" kern="1200" cap="none" spc="0" normalizeH="0" baseline="0" noProof="0" dirty="0" err="1">
                <a:ln>
                  <a:noFill/>
                </a:ln>
                <a:solidFill>
                  <a:srgbClr val="009D00">
                    <a:lumMod val="50000"/>
                  </a:srgbClr>
                </a:solidFill>
                <a:effectLst/>
                <a:uLnTx/>
                <a:uFillTx/>
                <a:latin typeface="Arial" charset="0"/>
                <a:ea typeface="+mn-ea"/>
                <a:cs typeface="+mn-cs"/>
              </a:rPr>
              <a:t>P</a:t>
            </a:r>
            <a:r>
              <a:rPr kumimoji="0" lang="en-GB" sz="1400" b="0" i="0" u="none" strike="noStrike" kern="1200" cap="none" spc="0" normalizeH="0" baseline="-25000" noProof="0" dirty="0" err="1">
                <a:ln>
                  <a:noFill/>
                </a:ln>
                <a:solidFill>
                  <a:srgbClr val="009D00">
                    <a:lumMod val="50000"/>
                  </a:srgbClr>
                </a:solidFill>
                <a:effectLst/>
                <a:uLnTx/>
                <a:uFillTx/>
                <a:latin typeface="Arial" charset="0"/>
                <a:ea typeface="+mn-ea"/>
                <a:cs typeface="+mn-cs"/>
              </a:rPr>
              <a:t>e</a:t>
            </a:r>
            <a:r>
              <a:rPr kumimoji="0" lang="en-GB" sz="1400" b="0" i="0" u="none" strike="noStrike" kern="1200" cap="none" spc="0" normalizeH="0" baseline="0" noProof="0" dirty="0">
                <a:ln>
                  <a:noFill/>
                </a:ln>
                <a:solidFill>
                  <a:srgbClr val="009D00">
                    <a:lumMod val="50000"/>
                  </a:srgbClr>
                </a:solidFill>
                <a:effectLst/>
                <a:uLnTx/>
                <a:uFillTx/>
                <a:latin typeface="Arial" charset="0"/>
                <a:ea typeface="+mn-ea"/>
                <a:cs typeface="+mn-cs"/>
              </a:rPr>
              <a:t>(x) for single electron at position x to produces a diverging avalanche and</a:t>
            </a: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9D00">
                    <a:lumMod val="50000"/>
                  </a:srgbClr>
                </a:solidFill>
                <a:effectLst/>
                <a:uLnTx/>
                <a:uFillTx/>
                <a:latin typeface="Arial" charset="0"/>
                <a:ea typeface="+mn-ea"/>
                <a:cs typeface="+mn-cs"/>
              </a:rPr>
              <a:t>Probability P</a:t>
            </a:r>
            <a:r>
              <a:rPr kumimoji="0" lang="en-GB" sz="1400" b="0" i="0" u="none" strike="noStrike" kern="1200" cap="none" spc="0" normalizeH="0" baseline="-25000" noProof="0" dirty="0">
                <a:ln>
                  <a:noFill/>
                </a:ln>
                <a:solidFill>
                  <a:srgbClr val="009D00">
                    <a:lumMod val="50000"/>
                  </a:srgbClr>
                </a:solidFill>
                <a:effectLst/>
                <a:uLnTx/>
                <a:uFillTx/>
                <a:latin typeface="Arial" charset="0"/>
                <a:ea typeface="+mn-ea"/>
                <a:cs typeface="+mn-cs"/>
              </a:rPr>
              <a:t>h</a:t>
            </a:r>
            <a:r>
              <a:rPr kumimoji="0" lang="en-GB" sz="1400" b="0" i="0" u="none" strike="noStrike" kern="1200" cap="none" spc="0" normalizeH="0" baseline="0" noProof="0" dirty="0">
                <a:ln>
                  <a:noFill/>
                </a:ln>
                <a:solidFill>
                  <a:srgbClr val="009D00">
                    <a:lumMod val="50000"/>
                  </a:srgbClr>
                </a:solidFill>
                <a:effectLst/>
                <a:uLnTx/>
                <a:uFillTx/>
                <a:latin typeface="Arial" charset="0"/>
                <a:ea typeface="+mn-ea"/>
                <a:cs typeface="+mn-cs"/>
              </a:rPr>
              <a:t>(x) for single electron at position x to produces a diverging avalanche</a:t>
            </a:r>
          </a:p>
        </p:txBody>
      </p:sp>
      <p:pic>
        <p:nvPicPr>
          <p:cNvPr id="6" name="Picture 5">
            <a:extLst>
              <a:ext uri="{FF2B5EF4-FFF2-40B4-BE49-F238E27FC236}">
                <a16:creationId xmlns:a16="http://schemas.microsoft.com/office/drawing/2014/main" id="{05DD5244-34E2-2847-BB98-EAC4A51ACED2}"/>
              </a:ext>
            </a:extLst>
          </p:cNvPr>
          <p:cNvPicPr>
            <a:picLocks noChangeAspect="1"/>
          </p:cNvPicPr>
          <p:nvPr/>
        </p:nvPicPr>
        <p:blipFill>
          <a:blip r:embed="rId2"/>
          <a:stretch>
            <a:fillRect/>
          </a:stretch>
        </p:blipFill>
        <p:spPr>
          <a:xfrm>
            <a:off x="1902785" y="3667975"/>
            <a:ext cx="6334137" cy="1383191"/>
          </a:xfrm>
          <a:prstGeom prst="rect">
            <a:avLst/>
          </a:prstGeom>
        </p:spPr>
      </p:pic>
      <p:pic>
        <p:nvPicPr>
          <p:cNvPr id="7" name="Picture 6">
            <a:extLst>
              <a:ext uri="{FF2B5EF4-FFF2-40B4-BE49-F238E27FC236}">
                <a16:creationId xmlns:a16="http://schemas.microsoft.com/office/drawing/2014/main" id="{97814EF7-7E53-CB4F-9E4F-7FF2414B4710}"/>
              </a:ext>
            </a:extLst>
          </p:cNvPr>
          <p:cNvPicPr>
            <a:picLocks noChangeAspect="1"/>
          </p:cNvPicPr>
          <p:nvPr/>
        </p:nvPicPr>
        <p:blipFill>
          <a:blip r:embed="rId3"/>
          <a:stretch>
            <a:fillRect/>
          </a:stretch>
        </p:blipFill>
        <p:spPr>
          <a:xfrm>
            <a:off x="2071832" y="5189466"/>
            <a:ext cx="3116553" cy="409746"/>
          </a:xfrm>
          <a:prstGeom prst="rect">
            <a:avLst/>
          </a:prstGeom>
        </p:spPr>
      </p:pic>
      <p:pic>
        <p:nvPicPr>
          <p:cNvPr id="8" name="Picture 7">
            <a:extLst>
              <a:ext uri="{FF2B5EF4-FFF2-40B4-BE49-F238E27FC236}">
                <a16:creationId xmlns:a16="http://schemas.microsoft.com/office/drawing/2014/main" id="{A69BB31A-B9ED-E84F-8986-A2143D511D6D}"/>
              </a:ext>
            </a:extLst>
          </p:cNvPr>
          <p:cNvPicPr>
            <a:picLocks noChangeAspect="1"/>
          </p:cNvPicPr>
          <p:nvPr/>
        </p:nvPicPr>
        <p:blipFill>
          <a:blip r:embed="rId4"/>
          <a:stretch>
            <a:fillRect/>
          </a:stretch>
        </p:blipFill>
        <p:spPr>
          <a:xfrm>
            <a:off x="7351067" y="6128632"/>
            <a:ext cx="4823515" cy="712801"/>
          </a:xfrm>
          <a:prstGeom prst="rect">
            <a:avLst/>
          </a:prstGeom>
        </p:spPr>
      </p:pic>
    </p:spTree>
    <p:extLst>
      <p:ext uri="{BB962C8B-B14F-4D97-AF65-F5344CB8AC3E}">
        <p14:creationId xmlns:p14="http://schemas.microsoft.com/office/powerpoint/2010/main" val="2249027862"/>
      </p:ext>
    </p:extLst>
  </p:cSld>
  <p:clrMapOvr>
    <a:masterClrMapping/>
  </p:clrMapOvr>
</p:sld>
</file>

<file path=ppt/slides/slide7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6826111D-4E80-9F49-861F-14118B5E92FE}"/>
              </a:ext>
            </a:extLst>
          </p:cNvPr>
          <p:cNvSpPr>
            <a:spLocks noGrp="1"/>
          </p:cNvSpPr>
          <p:nvPr>
            <p:ph type="dt" sz="half" idx="10"/>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fld id="{A52BF309-6B9F-3741-9BDB-9CF9B53810AF}" type="datetime1">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l" defTabSz="914400" rtl="0" eaLnBrk="0" fontAlgn="base" latinLnBrk="0" hangingPunct="0">
                <a:lnSpc>
                  <a:spcPct val="100000"/>
                </a:lnSpc>
                <a:spcBef>
                  <a:spcPct val="0"/>
                </a:spcBef>
                <a:spcAft>
                  <a:spcPct val="0"/>
                </a:spcAft>
                <a:buClrTx/>
                <a:buSzTx/>
                <a:buFontTx/>
                <a:buNone/>
                <a:tabLst/>
                <a:defRPr/>
              </a:pPr>
              <a:t>6/13/25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3" name="Slide Number Placeholder 2">
            <a:extLst>
              <a:ext uri="{FF2B5EF4-FFF2-40B4-BE49-F238E27FC236}">
                <a16:creationId xmlns:a16="http://schemas.microsoft.com/office/drawing/2014/main" id="{E580503D-6730-154B-BFCF-0A8169ADE0BC}"/>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77</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4" name="TextBox 3">
            <a:extLst>
              <a:ext uri="{FF2B5EF4-FFF2-40B4-BE49-F238E27FC236}">
                <a16:creationId xmlns:a16="http://schemas.microsoft.com/office/drawing/2014/main" id="{6097ADA5-12D4-2D4F-9BE2-F2356F59CA65}"/>
              </a:ext>
            </a:extLst>
          </p:cNvPr>
          <p:cNvSpPr txBox="1">
            <a:spLocks noChangeArrowheads="1"/>
          </p:cNvSpPr>
          <p:nvPr/>
        </p:nvSpPr>
        <p:spPr bwMode="auto">
          <a:xfrm>
            <a:off x="0" y="8016"/>
            <a:ext cx="12174582" cy="4873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2000" b="1">
                <a:solidFill>
                  <a:schemeClr val="tx1"/>
                </a:solidFill>
                <a:latin typeface="Arial" panose="020B0604020202020204" pitchFamily="34" charset="0"/>
                <a:ea typeface="ＭＳ Ｐゴシック" panose="020B0600070205080204" pitchFamily="34" charset="-128"/>
              </a:defRPr>
            </a:lvl1pPr>
            <a:lvl2pPr marL="742950" indent="-285750">
              <a:defRPr sz="2000" b="1">
                <a:solidFill>
                  <a:schemeClr val="tx1"/>
                </a:solidFill>
                <a:latin typeface="Arial" panose="020B0604020202020204" pitchFamily="34" charset="0"/>
                <a:ea typeface="ＭＳ Ｐゴシック" panose="020B0600070205080204" pitchFamily="34" charset="-128"/>
              </a:defRPr>
            </a:lvl2pPr>
            <a:lvl3pPr marL="1143000" indent="-228600">
              <a:defRPr sz="2000" b="1">
                <a:solidFill>
                  <a:schemeClr val="tx1"/>
                </a:solidFill>
                <a:latin typeface="Arial" panose="020B0604020202020204" pitchFamily="34" charset="0"/>
                <a:ea typeface="ＭＳ Ｐゴシック" panose="020B0600070205080204" pitchFamily="34" charset="-128"/>
              </a:defRPr>
            </a:lvl3pPr>
            <a:lvl4pPr marL="1600200" indent="-228600">
              <a:defRPr sz="2000" b="1">
                <a:solidFill>
                  <a:schemeClr val="tx1"/>
                </a:solidFill>
                <a:latin typeface="Arial" panose="020B0604020202020204" pitchFamily="34" charset="0"/>
                <a:ea typeface="ＭＳ Ｐゴシック" panose="020B0600070205080204" pitchFamily="34" charset="-128"/>
              </a:defRPr>
            </a:lvl4pPr>
            <a:lvl5pPr marL="2057400" indent="-228600">
              <a:defRPr sz="2000" b="1">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9pPr>
          </a:lstStyle>
          <a:p>
            <a:pPr marL="0" marR="0" lvl="0" indent="0" algn="ctr" defTabSz="914400" rtl="0" eaLnBrk="0" fontAlgn="base" latinLnBrk="0" hangingPunct="0">
              <a:lnSpc>
                <a:spcPct val="90000"/>
              </a:lnSpc>
              <a:spcBef>
                <a:spcPct val="30000"/>
              </a:spcBef>
              <a:spcAft>
                <a:spcPct val="0"/>
              </a:spcAft>
              <a:buClr>
                <a:srgbClr val="008000"/>
              </a:buClr>
              <a:buSzPct val="70000"/>
              <a:buFontTx/>
              <a:buNone/>
              <a:tabLst/>
              <a:defRPr/>
            </a:pPr>
            <a:r>
              <a:rPr kumimoji="0" lang="en-GB" altLang="en-US" sz="2800" b="1" i="0" u="none" strike="noStrike" kern="1200" cap="none" spc="0" normalizeH="0" baseline="0" noProof="0" dirty="0">
                <a:ln>
                  <a:noFill/>
                </a:ln>
                <a:solidFill>
                  <a:srgbClr val="FF0000"/>
                </a:solidFill>
                <a:effectLst/>
                <a:uLnTx/>
                <a:uFillTx/>
                <a:latin typeface="Arial" panose="020B0604020202020204" pitchFamily="34" charset="0"/>
                <a:ea typeface="ＭＳ Ｐゴシック" panose="020B0600070205080204" pitchFamily="34" charset="-128"/>
                <a:cs typeface="+mn-cs"/>
              </a:rPr>
              <a:t>Efficiency of SPADs</a:t>
            </a:r>
          </a:p>
        </p:txBody>
      </p:sp>
      <p:pic>
        <p:nvPicPr>
          <p:cNvPr id="5" name="Picture 4">
            <a:extLst>
              <a:ext uri="{FF2B5EF4-FFF2-40B4-BE49-F238E27FC236}">
                <a16:creationId xmlns:a16="http://schemas.microsoft.com/office/drawing/2014/main" id="{1398B456-44EB-6C4C-BD2F-228862E2A7F5}"/>
              </a:ext>
            </a:extLst>
          </p:cNvPr>
          <p:cNvPicPr>
            <a:picLocks noChangeAspect="1"/>
          </p:cNvPicPr>
          <p:nvPr/>
        </p:nvPicPr>
        <p:blipFill>
          <a:blip r:embed="rId2"/>
          <a:stretch>
            <a:fillRect/>
          </a:stretch>
        </p:blipFill>
        <p:spPr>
          <a:xfrm>
            <a:off x="371062" y="1280778"/>
            <a:ext cx="4301984" cy="2814144"/>
          </a:xfrm>
          <a:prstGeom prst="rect">
            <a:avLst/>
          </a:prstGeom>
        </p:spPr>
      </p:pic>
      <p:sp>
        <p:nvSpPr>
          <p:cNvPr id="6" name="Rectangle 5">
            <a:extLst>
              <a:ext uri="{FF2B5EF4-FFF2-40B4-BE49-F238E27FC236}">
                <a16:creationId xmlns:a16="http://schemas.microsoft.com/office/drawing/2014/main" id="{0281A6C0-8588-1643-ACB4-08B787C068E2}"/>
              </a:ext>
            </a:extLst>
          </p:cNvPr>
          <p:cNvSpPr/>
          <p:nvPr/>
        </p:nvSpPr>
        <p:spPr>
          <a:xfrm>
            <a:off x="371061" y="605850"/>
            <a:ext cx="6096000" cy="338554"/>
          </a:xfrm>
          <a:prstGeom prst="rect">
            <a:avLst/>
          </a:prstGeom>
        </p:spPr>
        <p:txBody>
          <a:bodyPr>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600" b="0" i="0" u="none" strike="noStrike" kern="1200" cap="none" spc="0" normalizeH="0" baseline="0" noProof="0" dirty="0">
                <a:ln>
                  <a:noFill/>
                </a:ln>
                <a:solidFill>
                  <a:srgbClr val="002060"/>
                </a:solidFill>
                <a:effectLst/>
                <a:uLnTx/>
                <a:uFillTx/>
                <a:latin typeface="Arial" charset="0"/>
                <a:ea typeface="+mn-ea"/>
                <a:cs typeface="+mn-cs"/>
              </a:rPr>
              <a:t>Solution for a SPAD of thickness d</a:t>
            </a:r>
            <a:endParaRPr kumimoji="0" lang="en-GB" sz="1600" b="0" i="0" u="none" strike="noStrike" kern="1200" cap="none" spc="0" normalizeH="0" baseline="0" noProof="0" dirty="0">
              <a:ln>
                <a:noFill/>
              </a:ln>
              <a:solidFill>
                <a:srgbClr val="000000"/>
              </a:solidFill>
              <a:effectLst/>
              <a:uLnTx/>
              <a:uFillTx/>
              <a:latin typeface="Arial" charset="0"/>
              <a:ea typeface="+mn-ea"/>
              <a:cs typeface="+mn-cs"/>
            </a:endParaRPr>
          </a:p>
        </p:txBody>
      </p:sp>
      <p:pic>
        <p:nvPicPr>
          <p:cNvPr id="7" name="Picture 6">
            <a:extLst>
              <a:ext uri="{FF2B5EF4-FFF2-40B4-BE49-F238E27FC236}">
                <a16:creationId xmlns:a16="http://schemas.microsoft.com/office/drawing/2014/main" id="{E6C648C7-9224-714C-96AB-F6C88E30F5DA}"/>
              </a:ext>
            </a:extLst>
          </p:cNvPr>
          <p:cNvPicPr>
            <a:picLocks noChangeAspect="1"/>
          </p:cNvPicPr>
          <p:nvPr/>
        </p:nvPicPr>
        <p:blipFill>
          <a:blip r:embed="rId3"/>
          <a:stretch>
            <a:fillRect/>
          </a:stretch>
        </p:blipFill>
        <p:spPr>
          <a:xfrm>
            <a:off x="0" y="4308662"/>
            <a:ext cx="12192000" cy="2577871"/>
          </a:xfrm>
          <a:prstGeom prst="rect">
            <a:avLst/>
          </a:prstGeom>
        </p:spPr>
      </p:pic>
      <p:cxnSp>
        <p:nvCxnSpPr>
          <p:cNvPr id="8" name="Straight Connector 7">
            <a:extLst>
              <a:ext uri="{FF2B5EF4-FFF2-40B4-BE49-F238E27FC236}">
                <a16:creationId xmlns:a16="http://schemas.microsoft.com/office/drawing/2014/main" id="{1659109F-D08B-0A4D-B8B0-8522E293E381}"/>
              </a:ext>
            </a:extLst>
          </p:cNvPr>
          <p:cNvCxnSpPr/>
          <p:nvPr/>
        </p:nvCxnSpPr>
        <p:spPr bwMode="auto">
          <a:xfrm>
            <a:off x="5999038" y="1253283"/>
            <a:ext cx="0" cy="1925523"/>
          </a:xfrm>
          <a:prstGeom prst="line">
            <a:avLst/>
          </a:prstGeom>
          <a:noFill/>
          <a:ln w="38100" cap="flat" cmpd="sng" algn="ctr">
            <a:solidFill>
              <a:schemeClr val="tx1"/>
            </a:solidFill>
            <a:prstDash val="solid"/>
            <a:round/>
            <a:headEnd type="none" w="med" len="med"/>
            <a:tailEnd type="none"/>
          </a:ln>
          <a:effectLst/>
        </p:spPr>
      </p:cxnSp>
      <p:cxnSp>
        <p:nvCxnSpPr>
          <p:cNvPr id="9" name="Straight Connector 8">
            <a:extLst>
              <a:ext uri="{FF2B5EF4-FFF2-40B4-BE49-F238E27FC236}">
                <a16:creationId xmlns:a16="http://schemas.microsoft.com/office/drawing/2014/main" id="{85536906-2408-E146-956C-25E4D0149FB8}"/>
              </a:ext>
            </a:extLst>
          </p:cNvPr>
          <p:cNvCxnSpPr/>
          <p:nvPr/>
        </p:nvCxnSpPr>
        <p:spPr bwMode="auto">
          <a:xfrm>
            <a:off x="6832138" y="1215560"/>
            <a:ext cx="0" cy="1925523"/>
          </a:xfrm>
          <a:prstGeom prst="line">
            <a:avLst/>
          </a:prstGeom>
          <a:noFill/>
          <a:ln w="38100" cap="flat" cmpd="sng" algn="ctr">
            <a:solidFill>
              <a:schemeClr val="tx1"/>
            </a:solidFill>
            <a:prstDash val="solid"/>
            <a:round/>
            <a:headEnd type="none" w="med" len="med"/>
            <a:tailEnd type="none"/>
          </a:ln>
          <a:effectLst/>
        </p:spPr>
      </p:cxnSp>
      <p:sp>
        <p:nvSpPr>
          <p:cNvPr id="10" name="TextBox 9">
            <a:extLst>
              <a:ext uri="{FF2B5EF4-FFF2-40B4-BE49-F238E27FC236}">
                <a16:creationId xmlns:a16="http://schemas.microsoft.com/office/drawing/2014/main" id="{2EA9564E-1103-9E43-AB3C-CABC08D86129}"/>
              </a:ext>
            </a:extLst>
          </p:cNvPr>
          <p:cNvSpPr txBox="1"/>
          <p:nvPr/>
        </p:nvSpPr>
        <p:spPr>
          <a:xfrm>
            <a:off x="6269285" y="765921"/>
            <a:ext cx="312906" cy="369332"/>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0000"/>
                </a:solidFill>
                <a:effectLst/>
                <a:uLnTx/>
                <a:uFillTx/>
                <a:latin typeface="Arial" charset="0"/>
                <a:ea typeface="+mn-ea"/>
                <a:cs typeface="+mn-cs"/>
              </a:rPr>
              <a:t>d</a:t>
            </a:r>
          </a:p>
        </p:txBody>
      </p:sp>
      <p:cxnSp>
        <p:nvCxnSpPr>
          <p:cNvPr id="11" name="Straight Arrow Connector 10">
            <a:extLst>
              <a:ext uri="{FF2B5EF4-FFF2-40B4-BE49-F238E27FC236}">
                <a16:creationId xmlns:a16="http://schemas.microsoft.com/office/drawing/2014/main" id="{DD3E7FB5-6ED2-0949-8672-3314EB33C858}"/>
              </a:ext>
            </a:extLst>
          </p:cNvPr>
          <p:cNvCxnSpPr/>
          <p:nvPr/>
        </p:nvCxnSpPr>
        <p:spPr bwMode="auto">
          <a:xfrm>
            <a:off x="6019338" y="1105518"/>
            <a:ext cx="812800" cy="0"/>
          </a:xfrm>
          <a:prstGeom prst="straightConnector1">
            <a:avLst/>
          </a:prstGeom>
          <a:noFill/>
          <a:ln w="19050" cap="flat" cmpd="sng" algn="ctr">
            <a:solidFill>
              <a:schemeClr val="tx1"/>
            </a:solidFill>
            <a:prstDash val="solid"/>
            <a:round/>
            <a:headEnd type="triangle"/>
            <a:tailEnd type="triangle"/>
          </a:ln>
          <a:effectLst/>
        </p:spPr>
      </p:cxnSp>
      <p:sp>
        <p:nvSpPr>
          <p:cNvPr id="12" name="Oval 11">
            <a:extLst>
              <a:ext uri="{FF2B5EF4-FFF2-40B4-BE49-F238E27FC236}">
                <a16:creationId xmlns:a16="http://schemas.microsoft.com/office/drawing/2014/main" id="{4EB831BE-D406-EC46-ACDE-286171074E97}"/>
              </a:ext>
            </a:extLst>
          </p:cNvPr>
          <p:cNvSpPr/>
          <p:nvPr/>
        </p:nvSpPr>
        <p:spPr>
          <a:xfrm>
            <a:off x="6227082" y="1781688"/>
            <a:ext cx="72000" cy="72000"/>
          </a:xfrm>
          <a:prstGeom prst="ellipse">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Arial"/>
              <a:ea typeface="+mn-ea"/>
              <a:cs typeface="+mn-cs"/>
            </a:endParaRPr>
          </a:p>
        </p:txBody>
      </p:sp>
      <p:sp>
        <p:nvSpPr>
          <p:cNvPr id="13" name="TextBox 12">
            <a:extLst>
              <a:ext uri="{FF2B5EF4-FFF2-40B4-BE49-F238E27FC236}">
                <a16:creationId xmlns:a16="http://schemas.microsoft.com/office/drawing/2014/main" id="{38AFF23B-9108-274B-BF75-2317B684B793}"/>
              </a:ext>
            </a:extLst>
          </p:cNvPr>
          <p:cNvSpPr txBox="1"/>
          <p:nvPr/>
        </p:nvSpPr>
        <p:spPr>
          <a:xfrm>
            <a:off x="5773379" y="3295479"/>
            <a:ext cx="500458" cy="323165"/>
          </a:xfrm>
          <a:prstGeom prst="rect">
            <a:avLst/>
          </a:prstGeom>
          <a:solidFill>
            <a:schemeClr val="bg1"/>
          </a:solid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x=0</a:t>
            </a:r>
          </a:p>
        </p:txBody>
      </p:sp>
      <p:sp>
        <p:nvSpPr>
          <p:cNvPr id="14" name="TextBox 13">
            <a:extLst>
              <a:ext uri="{FF2B5EF4-FFF2-40B4-BE49-F238E27FC236}">
                <a16:creationId xmlns:a16="http://schemas.microsoft.com/office/drawing/2014/main" id="{B602A286-8820-4341-BF27-EE4B95572251}"/>
              </a:ext>
            </a:extLst>
          </p:cNvPr>
          <p:cNvSpPr txBox="1"/>
          <p:nvPr/>
        </p:nvSpPr>
        <p:spPr>
          <a:xfrm>
            <a:off x="6499462" y="3295479"/>
            <a:ext cx="500458" cy="323165"/>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002060"/>
                </a:solidFill>
                <a:effectLst/>
                <a:uLnTx/>
                <a:uFillTx/>
                <a:latin typeface="Arial" charset="0"/>
                <a:ea typeface="+mn-ea"/>
                <a:cs typeface="+mn-cs"/>
              </a:rPr>
              <a:t>x=d</a:t>
            </a:r>
          </a:p>
        </p:txBody>
      </p:sp>
      <p:cxnSp>
        <p:nvCxnSpPr>
          <p:cNvPr id="15" name="Straight Arrow Connector 14">
            <a:extLst>
              <a:ext uri="{FF2B5EF4-FFF2-40B4-BE49-F238E27FC236}">
                <a16:creationId xmlns:a16="http://schemas.microsoft.com/office/drawing/2014/main" id="{A78122AD-DFB2-2E4F-BB78-FBFBAE0607E0}"/>
              </a:ext>
            </a:extLst>
          </p:cNvPr>
          <p:cNvCxnSpPr>
            <a:cxnSpLocks/>
          </p:cNvCxnSpPr>
          <p:nvPr/>
        </p:nvCxnSpPr>
        <p:spPr bwMode="auto">
          <a:xfrm>
            <a:off x="6263082" y="1716936"/>
            <a:ext cx="275075" cy="0"/>
          </a:xfrm>
          <a:prstGeom prst="straightConnector1">
            <a:avLst/>
          </a:prstGeom>
          <a:noFill/>
          <a:ln w="19050" cap="flat" cmpd="sng" algn="ctr">
            <a:solidFill>
              <a:schemeClr val="tx1"/>
            </a:solidFill>
            <a:prstDash val="solid"/>
            <a:round/>
            <a:headEnd type="none" w="med" len="med"/>
            <a:tailEnd type="triangle"/>
          </a:ln>
          <a:effectLst/>
        </p:spPr>
      </p:cxnSp>
      <p:sp>
        <p:nvSpPr>
          <p:cNvPr id="16" name="Oval 15">
            <a:extLst>
              <a:ext uri="{FF2B5EF4-FFF2-40B4-BE49-F238E27FC236}">
                <a16:creationId xmlns:a16="http://schemas.microsoft.com/office/drawing/2014/main" id="{FCDBD06C-B2D4-5F44-84AD-5591FD3BD131}"/>
              </a:ext>
            </a:extLst>
          </p:cNvPr>
          <p:cNvSpPr/>
          <p:nvPr/>
        </p:nvSpPr>
        <p:spPr>
          <a:xfrm>
            <a:off x="6376274" y="2486782"/>
            <a:ext cx="72000" cy="72000"/>
          </a:xfrm>
          <a:prstGeom prst="ellipse">
            <a:avLst/>
          </a:prstGeom>
          <a:solidFill>
            <a:schemeClr val="accent1">
              <a:lumMod val="50000"/>
            </a:schemeClr>
          </a:solidFill>
          <a:ln>
            <a:solidFill>
              <a:schemeClr val="accent1">
                <a:lumMod val="50000"/>
              </a:schemeClr>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a:ln>
                <a:noFill/>
              </a:ln>
              <a:solidFill>
                <a:srgbClr val="618FFD">
                  <a:lumMod val="50000"/>
                </a:srgbClr>
              </a:solidFill>
              <a:effectLst/>
              <a:uLnTx/>
              <a:uFillTx/>
              <a:latin typeface="Arial"/>
              <a:ea typeface="+mn-ea"/>
              <a:cs typeface="+mn-cs"/>
            </a:endParaRPr>
          </a:p>
        </p:txBody>
      </p:sp>
      <p:cxnSp>
        <p:nvCxnSpPr>
          <p:cNvPr id="17" name="Straight Arrow Connector 16">
            <a:extLst>
              <a:ext uri="{FF2B5EF4-FFF2-40B4-BE49-F238E27FC236}">
                <a16:creationId xmlns:a16="http://schemas.microsoft.com/office/drawing/2014/main" id="{7DE30068-ED0D-BC42-A64D-151B566C3D5E}"/>
              </a:ext>
            </a:extLst>
          </p:cNvPr>
          <p:cNvCxnSpPr>
            <a:cxnSpLocks/>
          </p:cNvCxnSpPr>
          <p:nvPr/>
        </p:nvCxnSpPr>
        <p:spPr bwMode="auto">
          <a:xfrm flipH="1">
            <a:off x="6158390" y="2418102"/>
            <a:ext cx="267348" cy="0"/>
          </a:xfrm>
          <a:prstGeom prst="straightConnector1">
            <a:avLst/>
          </a:prstGeom>
          <a:noFill/>
          <a:ln w="19050" cap="flat" cmpd="sng" algn="ctr">
            <a:solidFill>
              <a:schemeClr val="tx1"/>
            </a:solidFill>
            <a:prstDash val="solid"/>
            <a:round/>
            <a:headEnd type="none" w="med" len="med"/>
            <a:tailEnd type="triangle"/>
          </a:ln>
          <a:effectLst/>
        </p:spPr>
      </p:cxnSp>
      <p:sp>
        <p:nvSpPr>
          <p:cNvPr id="18" name="TextBox 17">
            <a:extLst>
              <a:ext uri="{FF2B5EF4-FFF2-40B4-BE49-F238E27FC236}">
                <a16:creationId xmlns:a16="http://schemas.microsoft.com/office/drawing/2014/main" id="{636361DB-FD71-C048-9963-B6A2DDB47816}"/>
              </a:ext>
            </a:extLst>
          </p:cNvPr>
          <p:cNvSpPr txBox="1"/>
          <p:nvPr/>
        </p:nvSpPr>
        <p:spPr>
          <a:xfrm>
            <a:off x="6022841" y="1363732"/>
            <a:ext cx="591829" cy="323165"/>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FF0000"/>
                </a:solidFill>
                <a:effectLst/>
                <a:uLnTx/>
                <a:uFillTx/>
                <a:latin typeface="Arial" charset="0"/>
                <a:ea typeface="+mn-ea"/>
                <a:cs typeface="+mn-cs"/>
              </a:rPr>
              <a:t>elec.</a:t>
            </a:r>
          </a:p>
        </p:txBody>
      </p:sp>
      <p:sp>
        <p:nvSpPr>
          <p:cNvPr id="19" name="TextBox 18">
            <a:extLst>
              <a:ext uri="{FF2B5EF4-FFF2-40B4-BE49-F238E27FC236}">
                <a16:creationId xmlns:a16="http://schemas.microsoft.com/office/drawing/2014/main" id="{668C4C16-A6D4-2B4A-AF53-A444B1CF6A5C}"/>
              </a:ext>
            </a:extLst>
          </p:cNvPr>
          <p:cNvSpPr txBox="1"/>
          <p:nvPr/>
        </p:nvSpPr>
        <p:spPr>
          <a:xfrm>
            <a:off x="6235713" y="2094937"/>
            <a:ext cx="550151" cy="323165"/>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500" b="0" i="0" u="none" strike="noStrike" kern="1200" cap="none" spc="0" normalizeH="0" baseline="0" noProof="0" dirty="0">
                <a:ln>
                  <a:noFill/>
                </a:ln>
                <a:solidFill>
                  <a:srgbClr val="618FFD">
                    <a:lumMod val="50000"/>
                  </a:srgbClr>
                </a:solidFill>
                <a:effectLst/>
                <a:uLnTx/>
                <a:uFillTx/>
                <a:latin typeface="Arial" charset="0"/>
                <a:ea typeface="+mn-ea"/>
                <a:cs typeface="+mn-cs"/>
              </a:rPr>
              <a:t>hole</a:t>
            </a:r>
          </a:p>
        </p:txBody>
      </p:sp>
      <p:sp>
        <p:nvSpPr>
          <p:cNvPr id="20" name="TextBox 19">
            <a:extLst>
              <a:ext uri="{FF2B5EF4-FFF2-40B4-BE49-F238E27FC236}">
                <a16:creationId xmlns:a16="http://schemas.microsoft.com/office/drawing/2014/main" id="{EFBE863A-8050-8641-8EDD-C5853331D314}"/>
              </a:ext>
            </a:extLst>
          </p:cNvPr>
          <p:cNvSpPr txBox="1"/>
          <p:nvPr/>
        </p:nvSpPr>
        <p:spPr>
          <a:xfrm>
            <a:off x="7665238" y="1520628"/>
            <a:ext cx="3515642" cy="307777"/>
          </a:xfrm>
          <a:prstGeom prst="rect">
            <a:avLst/>
          </a:prstGeom>
          <a:noFill/>
        </p:spPr>
        <p:txBody>
          <a:bodyPr wrap="non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400" b="0" i="0" u="none" strike="noStrike" kern="1200" cap="none" spc="0" normalizeH="0" baseline="0" noProof="0" dirty="0">
                <a:ln>
                  <a:noFill/>
                </a:ln>
                <a:solidFill>
                  <a:srgbClr val="000000"/>
                </a:solidFill>
                <a:effectLst/>
                <a:uLnTx/>
                <a:uFillTx/>
                <a:latin typeface="Arial" charset="0"/>
                <a:ea typeface="+mn-ea"/>
                <a:cs typeface="+mn-cs"/>
              </a:rPr>
              <a:t>Efficiencies for single electrons and holes.</a:t>
            </a:r>
          </a:p>
        </p:txBody>
      </p:sp>
    </p:spTree>
    <p:extLst>
      <p:ext uri="{BB962C8B-B14F-4D97-AF65-F5344CB8AC3E}">
        <p14:creationId xmlns:p14="http://schemas.microsoft.com/office/powerpoint/2010/main" val="1698907015"/>
      </p:ext>
    </p:extLst>
  </p:cSld>
  <p:clrMapOvr>
    <a:masterClrMapping/>
  </p:clrMapOvr>
</p:sld>
</file>

<file path=ppt/slides/slide7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6826111D-4E80-9F49-861F-14118B5E92FE}"/>
              </a:ext>
            </a:extLst>
          </p:cNvPr>
          <p:cNvSpPr>
            <a:spLocks noGrp="1"/>
          </p:cNvSpPr>
          <p:nvPr>
            <p:ph type="dt" sz="half" idx="10"/>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fld id="{A52BF309-6B9F-3741-9BDB-9CF9B53810AF}" type="datetime1">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l" defTabSz="914400" rtl="0" eaLnBrk="0" fontAlgn="base" latinLnBrk="0" hangingPunct="0">
                <a:lnSpc>
                  <a:spcPct val="100000"/>
                </a:lnSpc>
                <a:spcBef>
                  <a:spcPct val="0"/>
                </a:spcBef>
                <a:spcAft>
                  <a:spcPct val="0"/>
                </a:spcAft>
                <a:buClrTx/>
                <a:buSzTx/>
                <a:buFontTx/>
                <a:buNone/>
                <a:tabLst/>
                <a:defRPr/>
              </a:pPr>
              <a:t>6/13/25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3" name="Slide Number Placeholder 2">
            <a:extLst>
              <a:ext uri="{FF2B5EF4-FFF2-40B4-BE49-F238E27FC236}">
                <a16:creationId xmlns:a16="http://schemas.microsoft.com/office/drawing/2014/main" id="{E580503D-6730-154B-BFCF-0A8169ADE0BC}"/>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78</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4" name="TextBox 3">
            <a:extLst>
              <a:ext uri="{FF2B5EF4-FFF2-40B4-BE49-F238E27FC236}">
                <a16:creationId xmlns:a16="http://schemas.microsoft.com/office/drawing/2014/main" id="{6097ADA5-12D4-2D4F-9BE2-F2356F59CA65}"/>
              </a:ext>
            </a:extLst>
          </p:cNvPr>
          <p:cNvSpPr txBox="1">
            <a:spLocks noChangeArrowheads="1"/>
          </p:cNvSpPr>
          <p:nvPr/>
        </p:nvSpPr>
        <p:spPr bwMode="auto">
          <a:xfrm>
            <a:off x="0" y="8016"/>
            <a:ext cx="12174582" cy="4873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2000" b="1">
                <a:solidFill>
                  <a:schemeClr val="tx1"/>
                </a:solidFill>
                <a:latin typeface="Arial" panose="020B0604020202020204" pitchFamily="34" charset="0"/>
                <a:ea typeface="ＭＳ Ｐゴシック" panose="020B0600070205080204" pitchFamily="34" charset="-128"/>
              </a:defRPr>
            </a:lvl1pPr>
            <a:lvl2pPr marL="742950" indent="-285750">
              <a:defRPr sz="2000" b="1">
                <a:solidFill>
                  <a:schemeClr val="tx1"/>
                </a:solidFill>
                <a:latin typeface="Arial" panose="020B0604020202020204" pitchFamily="34" charset="0"/>
                <a:ea typeface="ＭＳ Ｐゴシック" panose="020B0600070205080204" pitchFamily="34" charset="-128"/>
              </a:defRPr>
            </a:lvl2pPr>
            <a:lvl3pPr marL="1143000" indent="-228600">
              <a:defRPr sz="2000" b="1">
                <a:solidFill>
                  <a:schemeClr val="tx1"/>
                </a:solidFill>
                <a:latin typeface="Arial" panose="020B0604020202020204" pitchFamily="34" charset="0"/>
                <a:ea typeface="ＭＳ Ｐゴシック" panose="020B0600070205080204" pitchFamily="34" charset="-128"/>
              </a:defRPr>
            </a:lvl3pPr>
            <a:lvl4pPr marL="1600200" indent="-228600">
              <a:defRPr sz="2000" b="1">
                <a:solidFill>
                  <a:schemeClr val="tx1"/>
                </a:solidFill>
                <a:latin typeface="Arial" panose="020B0604020202020204" pitchFamily="34" charset="0"/>
                <a:ea typeface="ＭＳ Ｐゴシック" panose="020B0600070205080204" pitchFamily="34" charset="-128"/>
              </a:defRPr>
            </a:lvl4pPr>
            <a:lvl5pPr marL="2057400" indent="-228600">
              <a:defRPr sz="2000" b="1">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lnSpc>
                <a:spcPct val="90000"/>
              </a:lnSpc>
              <a:spcBef>
                <a:spcPct val="30000"/>
              </a:spcBef>
              <a:spcAft>
                <a:spcPct val="0"/>
              </a:spcAft>
              <a:buClr>
                <a:srgbClr val="008000"/>
              </a:buClr>
              <a:buSzPct val="70000"/>
              <a:buFont typeface="Wingdings" pitchFamily="2" charset="2"/>
              <a:defRPr sz="2000" b="1">
                <a:solidFill>
                  <a:schemeClr val="tx1"/>
                </a:solidFill>
                <a:latin typeface="Arial" panose="020B0604020202020204" pitchFamily="34" charset="0"/>
                <a:ea typeface="ＭＳ Ｐゴシック" panose="020B0600070205080204" pitchFamily="34" charset="-128"/>
              </a:defRPr>
            </a:lvl9pPr>
          </a:lstStyle>
          <a:p>
            <a:pPr marL="0" marR="0" lvl="0" indent="0" algn="ctr" defTabSz="914400" rtl="0" eaLnBrk="0" fontAlgn="base" latinLnBrk="0" hangingPunct="0">
              <a:lnSpc>
                <a:spcPct val="90000"/>
              </a:lnSpc>
              <a:spcBef>
                <a:spcPct val="30000"/>
              </a:spcBef>
              <a:spcAft>
                <a:spcPct val="0"/>
              </a:spcAft>
              <a:buClr>
                <a:srgbClr val="008000"/>
              </a:buClr>
              <a:buSzPct val="70000"/>
              <a:buFontTx/>
              <a:buNone/>
              <a:tabLst/>
              <a:defRPr/>
            </a:pPr>
            <a:r>
              <a:rPr kumimoji="0" lang="en-GB" altLang="en-US" sz="2800" b="1" i="0" u="none" strike="noStrike" kern="1200" cap="none" spc="0" normalizeH="0" baseline="0" noProof="0" dirty="0">
                <a:ln>
                  <a:noFill/>
                </a:ln>
                <a:solidFill>
                  <a:srgbClr val="FF0000"/>
                </a:solidFill>
                <a:effectLst/>
                <a:uLnTx/>
                <a:uFillTx/>
                <a:latin typeface="Arial" panose="020B0604020202020204" pitchFamily="34" charset="0"/>
                <a:ea typeface="ＭＳ Ｐゴシック" panose="020B0600070205080204" pitchFamily="34" charset="-128"/>
                <a:cs typeface="+mn-cs"/>
              </a:rPr>
              <a:t>Efficiency of SPADs for MIPS</a:t>
            </a:r>
          </a:p>
        </p:txBody>
      </p:sp>
      <p:sp>
        <p:nvSpPr>
          <p:cNvPr id="6" name="Rectangle 5">
            <a:extLst>
              <a:ext uri="{FF2B5EF4-FFF2-40B4-BE49-F238E27FC236}">
                <a16:creationId xmlns:a16="http://schemas.microsoft.com/office/drawing/2014/main" id="{0281A6C0-8588-1643-ACB4-08B787C068E2}"/>
              </a:ext>
            </a:extLst>
          </p:cNvPr>
          <p:cNvSpPr/>
          <p:nvPr/>
        </p:nvSpPr>
        <p:spPr>
          <a:xfrm>
            <a:off x="291479" y="780243"/>
            <a:ext cx="6096000" cy="369332"/>
          </a:xfrm>
          <a:prstGeom prst="rect">
            <a:avLst/>
          </a:prstGeom>
        </p:spPr>
        <p:txBody>
          <a:bodyPr>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2060"/>
                </a:solidFill>
                <a:effectLst/>
                <a:uLnTx/>
                <a:uFillTx/>
                <a:latin typeface="Arial" charset="0"/>
                <a:ea typeface="+mn-ea"/>
                <a:cs typeface="+mn-cs"/>
              </a:rPr>
              <a:t>Solution for a SPAD of thickness d</a:t>
            </a:r>
            <a:endParaRPr kumimoji="0" lang="en-GB" sz="1800" b="0" i="0" u="none" strike="noStrike" kern="1200" cap="none" spc="0" normalizeH="0" baseline="0" noProof="0" dirty="0">
              <a:ln>
                <a:noFill/>
              </a:ln>
              <a:solidFill>
                <a:srgbClr val="000000"/>
              </a:solidFill>
              <a:effectLst/>
              <a:uLnTx/>
              <a:uFillTx/>
              <a:latin typeface="Arial" charset="0"/>
              <a:ea typeface="+mn-ea"/>
              <a:cs typeface="+mn-cs"/>
            </a:endParaRPr>
          </a:p>
        </p:txBody>
      </p:sp>
      <p:sp>
        <p:nvSpPr>
          <p:cNvPr id="20" name="TextBox 19">
            <a:extLst>
              <a:ext uri="{FF2B5EF4-FFF2-40B4-BE49-F238E27FC236}">
                <a16:creationId xmlns:a16="http://schemas.microsoft.com/office/drawing/2014/main" id="{EFBE863A-8050-8641-8EDD-C5853331D314}"/>
              </a:ext>
            </a:extLst>
          </p:cNvPr>
          <p:cNvSpPr txBox="1"/>
          <p:nvPr/>
        </p:nvSpPr>
        <p:spPr>
          <a:xfrm>
            <a:off x="6824829" y="4555154"/>
            <a:ext cx="4733830" cy="1754326"/>
          </a:xfrm>
          <a:prstGeom prst="rect">
            <a:avLst/>
          </a:prstGeom>
          <a:noFill/>
        </p:spPr>
        <p:txBody>
          <a:bodyPr wrap="squar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2060"/>
                </a:solidFill>
                <a:effectLst/>
                <a:uLnTx/>
                <a:uFillTx/>
                <a:latin typeface="Arial" charset="0"/>
                <a:ea typeface="+mn-ea"/>
                <a:cs typeface="+mn-cs"/>
              </a:rPr>
              <a:t>Once  a MIP leaves a cluster in a SPAD that is biased above the breakdown voltage, there is a  quite high probability that a diverging avalanche is produced. </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GB" sz="1800" b="0" i="0" u="none" strike="noStrike" kern="1200" cap="none" spc="0" normalizeH="0" baseline="0" noProof="0" dirty="0">
              <a:ln>
                <a:noFill/>
              </a:ln>
              <a:solidFill>
                <a:srgbClr val="B7C6FE">
                  <a:lumMod val="10000"/>
                </a:srgbClr>
              </a:solidFill>
              <a:effectLst/>
              <a:uLnTx/>
              <a:uFillTx/>
              <a:latin typeface="Arial"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GB" sz="1800" b="0" i="0" u="none" strike="noStrike" kern="1200" cap="none" spc="0" normalizeH="0" baseline="0" noProof="0" dirty="0">
                <a:ln>
                  <a:noFill/>
                </a:ln>
                <a:solidFill>
                  <a:srgbClr val="009D00">
                    <a:lumMod val="50000"/>
                  </a:srgbClr>
                </a:solidFill>
                <a:effectLst/>
                <a:uLnTx/>
                <a:uFillTx/>
                <a:latin typeface="Arial" charset="0"/>
                <a:ea typeface="+mn-ea"/>
                <a:cs typeface="+mn-cs"/>
              </a:rPr>
              <a:t>Efficiency ~ 1-exp[-d/</a:t>
            </a:r>
            <a:r>
              <a:rPr kumimoji="0" lang="en-GB" sz="1800" b="0" i="0" u="none" strike="noStrike" kern="1200" cap="none" spc="0" normalizeH="0" baseline="0" noProof="0" dirty="0" err="1">
                <a:ln>
                  <a:noFill/>
                </a:ln>
                <a:solidFill>
                  <a:srgbClr val="009D00">
                    <a:lumMod val="50000"/>
                  </a:srgbClr>
                </a:solidFill>
                <a:effectLst/>
                <a:uLnTx/>
                <a:uFillTx/>
                <a:latin typeface="Arial" charset="0"/>
                <a:ea typeface="+mn-ea"/>
                <a:cs typeface="+mn-cs"/>
              </a:rPr>
              <a:t>λ</a:t>
            </a:r>
            <a:r>
              <a:rPr kumimoji="0" lang="en-GB" sz="1800" b="0" i="0" u="none" strike="noStrike" kern="1200" cap="none" spc="0" normalizeH="0" baseline="0" noProof="0" dirty="0">
                <a:ln>
                  <a:noFill/>
                </a:ln>
                <a:solidFill>
                  <a:srgbClr val="009D00">
                    <a:lumMod val="50000"/>
                  </a:srgbClr>
                </a:solidFill>
                <a:effectLst/>
                <a:uLnTx/>
                <a:uFillTx/>
                <a:latin typeface="Arial" charset="0"/>
                <a:ea typeface="+mn-ea"/>
                <a:cs typeface="+mn-cs"/>
              </a:rPr>
              <a:t>]</a:t>
            </a:r>
          </a:p>
        </p:txBody>
      </p:sp>
      <p:pic>
        <p:nvPicPr>
          <p:cNvPr id="21" name="Picture 20">
            <a:extLst>
              <a:ext uri="{FF2B5EF4-FFF2-40B4-BE49-F238E27FC236}">
                <a16:creationId xmlns:a16="http://schemas.microsoft.com/office/drawing/2014/main" id="{23AEC0D1-FF38-8F46-87A2-FAABF3AC33DD}"/>
              </a:ext>
            </a:extLst>
          </p:cNvPr>
          <p:cNvPicPr>
            <a:picLocks noChangeAspect="1"/>
          </p:cNvPicPr>
          <p:nvPr/>
        </p:nvPicPr>
        <p:blipFill>
          <a:blip r:embed="rId2"/>
          <a:stretch>
            <a:fillRect/>
          </a:stretch>
        </p:blipFill>
        <p:spPr>
          <a:xfrm>
            <a:off x="244649" y="1115131"/>
            <a:ext cx="6646482" cy="996424"/>
          </a:xfrm>
          <a:prstGeom prst="rect">
            <a:avLst/>
          </a:prstGeom>
        </p:spPr>
      </p:pic>
      <p:pic>
        <p:nvPicPr>
          <p:cNvPr id="22" name="Picture 21">
            <a:extLst>
              <a:ext uri="{FF2B5EF4-FFF2-40B4-BE49-F238E27FC236}">
                <a16:creationId xmlns:a16="http://schemas.microsoft.com/office/drawing/2014/main" id="{D632A5AE-3795-AE4F-B1EF-0EBD110379F0}"/>
              </a:ext>
            </a:extLst>
          </p:cNvPr>
          <p:cNvPicPr>
            <a:picLocks noChangeAspect="1"/>
          </p:cNvPicPr>
          <p:nvPr/>
        </p:nvPicPr>
        <p:blipFill rotWithShape="1">
          <a:blip r:embed="rId3"/>
          <a:srcRect r="16557"/>
          <a:stretch/>
        </p:blipFill>
        <p:spPr>
          <a:xfrm>
            <a:off x="684400" y="2201588"/>
            <a:ext cx="5402891" cy="970701"/>
          </a:xfrm>
          <a:prstGeom prst="rect">
            <a:avLst/>
          </a:prstGeom>
        </p:spPr>
      </p:pic>
      <p:pic>
        <p:nvPicPr>
          <p:cNvPr id="23" name="Picture 22">
            <a:extLst>
              <a:ext uri="{FF2B5EF4-FFF2-40B4-BE49-F238E27FC236}">
                <a16:creationId xmlns:a16="http://schemas.microsoft.com/office/drawing/2014/main" id="{81448443-D72B-6B40-80C9-7FC009C39A7F}"/>
              </a:ext>
            </a:extLst>
          </p:cNvPr>
          <p:cNvPicPr>
            <a:picLocks noChangeAspect="1"/>
          </p:cNvPicPr>
          <p:nvPr/>
        </p:nvPicPr>
        <p:blipFill>
          <a:blip r:embed="rId4"/>
          <a:stretch>
            <a:fillRect/>
          </a:stretch>
        </p:blipFill>
        <p:spPr>
          <a:xfrm>
            <a:off x="291479" y="3697357"/>
            <a:ext cx="5972674" cy="3010420"/>
          </a:xfrm>
          <a:prstGeom prst="rect">
            <a:avLst/>
          </a:prstGeom>
        </p:spPr>
      </p:pic>
      <p:pic>
        <p:nvPicPr>
          <p:cNvPr id="24" name="Picture 23">
            <a:extLst>
              <a:ext uri="{FF2B5EF4-FFF2-40B4-BE49-F238E27FC236}">
                <a16:creationId xmlns:a16="http://schemas.microsoft.com/office/drawing/2014/main" id="{E13BC319-D1BA-A645-83A9-D19F0B91E3BE}"/>
              </a:ext>
            </a:extLst>
          </p:cNvPr>
          <p:cNvPicPr>
            <a:picLocks noChangeAspect="1"/>
          </p:cNvPicPr>
          <p:nvPr/>
        </p:nvPicPr>
        <p:blipFill rotWithShape="1">
          <a:blip r:embed="rId5"/>
          <a:srcRect l="5376" t="3015" r="5671" b="5207"/>
          <a:stretch/>
        </p:blipFill>
        <p:spPr>
          <a:xfrm>
            <a:off x="8063958" y="497035"/>
            <a:ext cx="2908300" cy="3723231"/>
          </a:xfrm>
          <a:prstGeom prst="rect">
            <a:avLst/>
          </a:prstGeom>
        </p:spPr>
      </p:pic>
    </p:spTree>
    <p:extLst>
      <p:ext uri="{BB962C8B-B14F-4D97-AF65-F5344CB8AC3E}">
        <p14:creationId xmlns:p14="http://schemas.microsoft.com/office/powerpoint/2010/main" val="3465319455"/>
      </p:ext>
    </p:extLst>
  </p:cSld>
  <p:clrMapOvr>
    <a:masterClrMapping/>
  </p:clrMapOvr>
</p:sld>
</file>

<file path=ppt/slides/slide7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A67BAE44-1C7E-BF4B-9BD5-9A8D910EA53A}"/>
              </a:ext>
            </a:extLst>
          </p:cNvPr>
          <p:cNvSpPr>
            <a:spLocks noGrp="1"/>
          </p:cNvSpPr>
          <p:nvPr>
            <p:ph type="dt" sz="half" idx="10"/>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fld id="{A52BF309-6B9F-3741-9BDB-9CF9B53810AF}" type="datetime1">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l" defTabSz="914400" rtl="0" eaLnBrk="0" fontAlgn="base" latinLnBrk="0" hangingPunct="0">
                <a:lnSpc>
                  <a:spcPct val="100000"/>
                </a:lnSpc>
                <a:spcBef>
                  <a:spcPct val="0"/>
                </a:spcBef>
                <a:spcAft>
                  <a:spcPct val="0"/>
                </a:spcAft>
                <a:buClrTx/>
                <a:buSzTx/>
                <a:buFontTx/>
                <a:buNone/>
                <a:tabLst/>
                <a:defRPr/>
              </a:pPr>
              <a:t>6/13/25</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sp>
        <p:nvSpPr>
          <p:cNvPr id="3" name="Slide Number Placeholder 2">
            <a:extLst>
              <a:ext uri="{FF2B5EF4-FFF2-40B4-BE49-F238E27FC236}">
                <a16:creationId xmlns:a16="http://schemas.microsoft.com/office/drawing/2014/main" id="{8207A2D9-AB53-AC4F-A7F5-7288D8A4E4F1}"/>
              </a:ext>
            </a:extLst>
          </p:cNvPr>
          <p:cNvSpPr>
            <a:spLocks noGrp="1"/>
          </p:cNvSpPr>
          <p:nvPr>
            <p:ph type="sldNum" sz="quarter" idx="11"/>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139EE62-D25E-4D29-9274-D0BC29529B49}" type="slidenum">
              <a:rPr kumimoji="0" lang="en-US" sz="1000" b="0" i="0" u="none" strike="noStrike" kern="1200" cap="none" spc="0" normalizeH="0" baseline="0" noProof="0" smtClean="0">
                <a:ln>
                  <a:noFill/>
                </a:ln>
                <a:solidFill>
                  <a:srgbClr val="FFFFFF">
                    <a:lumMod val="50000"/>
                  </a:srgbClr>
                </a:solidFill>
                <a:effectLst/>
                <a:uLnTx/>
                <a:uFillTx/>
                <a:latin typeface="Arial"/>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79</a:t>
            </a:fld>
            <a:endParaRPr kumimoji="0" lang="en-US" sz="1000" b="0" i="0" u="none" strike="noStrike" kern="1200" cap="none" spc="0" normalizeH="0" baseline="0" noProof="0" dirty="0">
              <a:ln>
                <a:noFill/>
              </a:ln>
              <a:solidFill>
                <a:srgbClr val="FFFFFF">
                  <a:lumMod val="50000"/>
                </a:srgbClr>
              </a:solidFill>
              <a:effectLst/>
              <a:uLnTx/>
              <a:uFillTx/>
              <a:latin typeface="Arial"/>
              <a:ea typeface="+mn-ea"/>
              <a:cs typeface="+mn-cs"/>
            </a:endParaRPr>
          </a:p>
        </p:txBody>
      </p:sp>
      <p:pic>
        <p:nvPicPr>
          <p:cNvPr id="4" name="Picture 3">
            <a:extLst>
              <a:ext uri="{FF2B5EF4-FFF2-40B4-BE49-F238E27FC236}">
                <a16:creationId xmlns:a16="http://schemas.microsoft.com/office/drawing/2014/main" id="{C8F16369-9066-0640-8280-D98A75DD3561}"/>
              </a:ext>
            </a:extLst>
          </p:cNvPr>
          <p:cNvPicPr>
            <a:picLocks noChangeAspect="1"/>
          </p:cNvPicPr>
          <p:nvPr/>
        </p:nvPicPr>
        <p:blipFill rotWithShape="1">
          <a:blip r:embed="rId2"/>
          <a:srcRect l="24207" r="23033" b="18492"/>
          <a:stretch/>
        </p:blipFill>
        <p:spPr>
          <a:xfrm>
            <a:off x="470780" y="477783"/>
            <a:ext cx="3210110" cy="3214735"/>
          </a:xfrm>
          <a:prstGeom prst="rect">
            <a:avLst/>
          </a:prstGeom>
        </p:spPr>
      </p:pic>
      <p:sp>
        <p:nvSpPr>
          <p:cNvPr id="5" name="Rectangle 21">
            <a:extLst>
              <a:ext uri="{FF2B5EF4-FFF2-40B4-BE49-F238E27FC236}">
                <a16:creationId xmlns:a16="http://schemas.microsoft.com/office/drawing/2014/main" id="{A72CFB22-8D45-8E46-B677-0277B4BF59D2}"/>
              </a:ext>
            </a:extLst>
          </p:cNvPr>
          <p:cNvSpPr>
            <a:spLocks noChangeArrowheads="1"/>
          </p:cNvSpPr>
          <p:nvPr/>
        </p:nvSpPr>
        <p:spPr bwMode="auto">
          <a:xfrm>
            <a:off x="4467252" y="984756"/>
            <a:ext cx="6909993" cy="563231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1500" b="1">
                <a:solidFill>
                  <a:schemeClr val="tx1"/>
                </a:solidFill>
                <a:latin typeface="Arial" panose="020B0604020202020204" pitchFamily="34" charset="0"/>
                <a:ea typeface="ＭＳ Ｐゴシック" panose="020B0600070205080204" pitchFamily="34" charset="-128"/>
              </a:defRPr>
            </a:lvl1pPr>
            <a:lvl2pPr marL="742950" indent="-285750">
              <a:defRPr sz="1500" b="1">
                <a:solidFill>
                  <a:schemeClr val="tx1"/>
                </a:solidFill>
                <a:latin typeface="Arial" panose="020B0604020202020204" pitchFamily="34" charset="0"/>
                <a:ea typeface="ＭＳ Ｐゴシック" panose="020B0600070205080204" pitchFamily="34" charset="-128"/>
              </a:defRPr>
            </a:lvl2pPr>
            <a:lvl3pPr marL="1143000" indent="-228600">
              <a:defRPr sz="1500" b="1">
                <a:solidFill>
                  <a:schemeClr val="tx1"/>
                </a:solidFill>
                <a:latin typeface="Arial" panose="020B0604020202020204" pitchFamily="34" charset="0"/>
                <a:ea typeface="ＭＳ Ｐゴシック" panose="020B0600070205080204" pitchFamily="34" charset="-128"/>
              </a:defRPr>
            </a:lvl3pPr>
            <a:lvl4pPr marL="1600200" indent="-228600">
              <a:defRPr sz="1500" b="1">
                <a:solidFill>
                  <a:schemeClr val="tx1"/>
                </a:solidFill>
                <a:latin typeface="Arial" panose="020B0604020202020204" pitchFamily="34" charset="0"/>
                <a:ea typeface="ＭＳ Ｐゴシック" panose="020B0600070205080204" pitchFamily="34" charset="-128"/>
              </a:defRPr>
            </a:lvl4pPr>
            <a:lvl5pPr marL="2057400" indent="-228600">
              <a:defRPr sz="1500" b="1">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lnSpc>
                <a:spcPct val="90000"/>
              </a:lnSpc>
              <a:spcBef>
                <a:spcPct val="30000"/>
              </a:spcBef>
              <a:spcAft>
                <a:spcPct val="0"/>
              </a:spcAft>
              <a:buClr>
                <a:srgbClr val="008000"/>
              </a:buClr>
              <a:buSzPct val="70000"/>
              <a:buFont typeface="Wingdings" pitchFamily="2" charset="2"/>
              <a:defRPr sz="1500" b="1">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lnSpc>
                <a:spcPct val="90000"/>
              </a:lnSpc>
              <a:spcBef>
                <a:spcPct val="30000"/>
              </a:spcBef>
              <a:spcAft>
                <a:spcPct val="0"/>
              </a:spcAft>
              <a:buClr>
                <a:srgbClr val="008000"/>
              </a:buClr>
              <a:buSzPct val="70000"/>
              <a:buFont typeface="Wingdings" pitchFamily="2" charset="2"/>
              <a:defRPr sz="1500" b="1">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lnSpc>
                <a:spcPct val="90000"/>
              </a:lnSpc>
              <a:spcBef>
                <a:spcPct val="30000"/>
              </a:spcBef>
              <a:spcAft>
                <a:spcPct val="0"/>
              </a:spcAft>
              <a:buClr>
                <a:srgbClr val="008000"/>
              </a:buClr>
              <a:buSzPct val="70000"/>
              <a:buFont typeface="Wingdings" pitchFamily="2" charset="2"/>
              <a:defRPr sz="1500" b="1">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lnSpc>
                <a:spcPct val="90000"/>
              </a:lnSpc>
              <a:spcBef>
                <a:spcPct val="30000"/>
              </a:spcBef>
              <a:spcAft>
                <a:spcPct val="0"/>
              </a:spcAft>
              <a:buClr>
                <a:srgbClr val="008000"/>
              </a:buClr>
              <a:buSzPct val="70000"/>
              <a:buFont typeface="Wingdings" pitchFamily="2" charset="2"/>
              <a:defRPr sz="1500" b="1">
                <a:solidFill>
                  <a:schemeClr val="tx1"/>
                </a:solidFill>
                <a:latin typeface="Arial" panose="020B0604020202020204" pitchFamily="34" charset="0"/>
                <a:ea typeface="ＭＳ Ｐゴシック" panose="020B0600070205080204" pitchFamily="34" charset="-128"/>
              </a:defRPr>
            </a:lvl9p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en-US" sz="1500" b="0" i="0" u="none" strike="noStrike" kern="1200" cap="none" spc="0" normalizeH="0" baseline="0" noProof="0" dirty="0">
                <a:ln>
                  <a:noFill/>
                </a:ln>
                <a:solidFill>
                  <a:srgbClr val="002060"/>
                </a:solidFill>
                <a:effectLst/>
                <a:uLnTx/>
                <a:uFillTx/>
                <a:latin typeface="Arial" panose="020B0604020202020204" pitchFamily="34" charset="0"/>
                <a:ea typeface="ＭＳ Ｐゴシック" panose="020B0600070205080204" pitchFamily="34" charset="-128"/>
                <a:cs typeface="+mn-cs"/>
              </a:rPr>
              <a:t>An e-h pair is produced at position z.</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altLang="en-US" sz="1500" b="0" i="0" u="none" strike="noStrike" kern="1200" cap="none" spc="0" normalizeH="0" baseline="0" noProof="0" dirty="0">
              <a:ln>
                <a:noFill/>
              </a:ln>
              <a:solidFill>
                <a:srgbClr val="002060"/>
              </a:solidFill>
              <a:effectLst/>
              <a:uLnTx/>
              <a:uFillTx/>
              <a:latin typeface="Arial" panose="020B0604020202020204" pitchFamily="34" charset="0"/>
              <a:ea typeface="ＭＳ Ｐゴシック" panose="020B0600070205080204" pitchFamily="34" charset="-128"/>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en-US" sz="1500" b="0" i="0" u="none" strike="noStrike" kern="1200" cap="none" spc="0" normalizeH="0" baseline="0" noProof="0" dirty="0">
                <a:ln>
                  <a:noFill/>
                </a:ln>
                <a:solidFill>
                  <a:srgbClr val="009D00">
                    <a:lumMod val="50000"/>
                  </a:srgbClr>
                </a:solidFill>
                <a:effectLst/>
                <a:uLnTx/>
                <a:uFillTx/>
                <a:latin typeface="Arial" panose="020B0604020202020204" pitchFamily="34" charset="0"/>
                <a:ea typeface="ＭＳ Ｐゴシック" panose="020B0600070205080204" pitchFamily="34" charset="-128"/>
                <a:cs typeface="+mn-cs"/>
              </a:rPr>
              <a:t>The electron arrives at z=0 at time T=z/v</a:t>
            </a:r>
            <a:r>
              <a:rPr kumimoji="0" lang="en-US" altLang="en-US" sz="1500" b="0" i="0" u="none" strike="noStrike" kern="1200" cap="none" spc="0" normalizeH="0" baseline="-25000" noProof="0" dirty="0">
                <a:ln>
                  <a:noFill/>
                </a:ln>
                <a:solidFill>
                  <a:srgbClr val="009D00">
                    <a:lumMod val="50000"/>
                  </a:srgbClr>
                </a:solidFill>
                <a:effectLst/>
                <a:uLnTx/>
                <a:uFillTx/>
                <a:latin typeface="Arial" panose="020B0604020202020204" pitchFamily="34" charset="0"/>
                <a:ea typeface="ＭＳ Ｐゴシック" panose="020B0600070205080204" pitchFamily="34" charset="-128"/>
                <a:cs typeface="+mn-cs"/>
              </a:rPr>
              <a:t>1</a:t>
            </a:r>
            <a:r>
              <a:rPr kumimoji="0" lang="en-US" altLang="en-US" sz="1500" b="0" i="0" u="none" strike="noStrike" kern="1200" cap="none" spc="0" normalizeH="0" baseline="0" noProof="0" dirty="0">
                <a:ln>
                  <a:noFill/>
                </a:ln>
                <a:solidFill>
                  <a:srgbClr val="009D00">
                    <a:lumMod val="50000"/>
                  </a:srgbClr>
                </a:solidFill>
                <a:effectLst/>
                <a:uLnTx/>
                <a:uFillTx/>
                <a:latin typeface="Arial" panose="020B0604020202020204" pitchFamily="34" charset="0"/>
                <a:ea typeface="ＭＳ Ｐゴシック" panose="020B0600070205080204" pitchFamily="34" charset="-128"/>
                <a:cs typeface="+mn-cs"/>
              </a:rPr>
              <a:t>.</a:t>
            </a:r>
            <a:endParaRPr kumimoji="0" lang="en-US" altLang="en-US" sz="1500" b="0" i="0" u="none" strike="noStrike" kern="1200" cap="none" spc="0" normalizeH="0" baseline="-25000" noProof="0" dirty="0">
              <a:ln>
                <a:noFill/>
              </a:ln>
              <a:solidFill>
                <a:srgbClr val="009D00">
                  <a:lumMod val="50000"/>
                </a:srgbClr>
              </a:solidFill>
              <a:effectLst/>
              <a:uLnTx/>
              <a:uFillTx/>
              <a:latin typeface="Arial" panose="020B0604020202020204" pitchFamily="34" charset="0"/>
              <a:ea typeface="ＭＳ Ｐゴシック" panose="020B0600070205080204" pitchFamily="34" charset="-128"/>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altLang="en-US" sz="1500" b="0" i="0" u="none" strike="noStrike" kern="1200" cap="none" spc="0" normalizeH="0" baseline="0" noProof="0" dirty="0">
              <a:ln>
                <a:noFill/>
              </a:ln>
              <a:solidFill>
                <a:srgbClr val="002060"/>
              </a:solidFill>
              <a:effectLst/>
              <a:uLnTx/>
              <a:uFillTx/>
              <a:latin typeface="Arial" panose="020B0604020202020204" pitchFamily="34" charset="0"/>
              <a:ea typeface="ＭＳ Ｐゴシック" panose="020B0600070205080204" pitchFamily="34" charset="-128"/>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en-US" sz="1500" b="0" i="0" u="none" strike="noStrike" kern="1200" cap="none" spc="0" normalizeH="0" baseline="0" noProof="0" dirty="0">
                <a:ln>
                  <a:noFill/>
                </a:ln>
                <a:solidFill>
                  <a:srgbClr val="002060"/>
                </a:solidFill>
                <a:effectLst/>
                <a:uLnTx/>
                <a:uFillTx/>
                <a:latin typeface="Arial" panose="020B0604020202020204" pitchFamily="34" charset="0"/>
                <a:ea typeface="ＭＳ Ｐゴシック" panose="020B0600070205080204" pitchFamily="34" charset="-128"/>
                <a:cs typeface="+mn-cs"/>
              </a:rPr>
              <a:t>The electron multiplies in the high field in the layer at z=0 (infinitely thin).</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altLang="en-US" sz="1500" b="0" i="0" u="none" strike="noStrike" kern="1200" cap="none" spc="0" normalizeH="0" baseline="0" noProof="0" dirty="0">
              <a:ln>
                <a:noFill/>
              </a:ln>
              <a:solidFill>
                <a:srgbClr val="002060"/>
              </a:solidFill>
              <a:effectLst/>
              <a:uLnTx/>
              <a:uFillTx/>
              <a:latin typeface="Arial" panose="020B0604020202020204" pitchFamily="34" charset="0"/>
              <a:ea typeface="ＭＳ Ｐゴシック" panose="020B0600070205080204" pitchFamily="34" charset="-128"/>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en-US" sz="1500" b="0" i="0" u="none" strike="noStrike" kern="1200" cap="none" spc="0" normalizeH="0" baseline="0" noProof="0" dirty="0">
                <a:ln>
                  <a:noFill/>
                </a:ln>
                <a:solidFill>
                  <a:srgbClr val="009D00">
                    <a:lumMod val="50000"/>
                  </a:srgbClr>
                </a:solidFill>
                <a:effectLst/>
                <a:uLnTx/>
                <a:uFillTx/>
                <a:latin typeface="Arial" panose="020B0604020202020204" pitchFamily="34" charset="0"/>
                <a:ea typeface="ＭＳ Ｐゴシック" panose="020B0600070205080204" pitchFamily="34" charset="-128"/>
                <a:cs typeface="+mn-cs"/>
              </a:rPr>
              <a:t>The holes move back to z=d inducing the dominant part of the signal (all in this approximation).</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altLang="en-US" sz="1500" b="0" i="0" u="none" strike="noStrike" kern="1200" cap="none" spc="0" normalizeH="0" baseline="0" noProof="0" dirty="0">
              <a:ln>
                <a:noFill/>
              </a:ln>
              <a:solidFill>
                <a:srgbClr val="009D00">
                  <a:lumMod val="50000"/>
                </a:srgbClr>
              </a:solidFill>
              <a:effectLst/>
              <a:uLnTx/>
              <a:uFillTx/>
              <a:latin typeface="Arial" panose="020B0604020202020204" pitchFamily="34" charset="0"/>
              <a:ea typeface="ＭＳ Ｐゴシック" panose="020B0600070205080204" pitchFamily="34" charset="-128"/>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en-US" sz="1500" b="0" i="0" u="none" strike="noStrike" kern="1200" cap="none" spc="0" normalizeH="0" baseline="0" noProof="0" dirty="0">
                <a:ln>
                  <a:noFill/>
                </a:ln>
                <a:solidFill>
                  <a:srgbClr val="002060"/>
                </a:solidFill>
                <a:effectLst/>
                <a:uLnTx/>
                <a:uFillTx/>
                <a:latin typeface="Arial" panose="020B0604020202020204" pitchFamily="34" charset="0"/>
                <a:ea typeface="ＭＳ Ｐゴシック" panose="020B0600070205080204" pitchFamily="34" charset="-128"/>
                <a:cs typeface="+mn-cs"/>
              </a:rPr>
              <a:t>Centroid time resolution for standard silicon sensor:</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altLang="en-US" sz="1500" b="0" i="0" u="none" strike="noStrike" kern="1200" cap="none" spc="0" normalizeH="0" baseline="0" noProof="0" dirty="0">
              <a:ln>
                <a:noFill/>
              </a:ln>
              <a:solidFill>
                <a:srgbClr val="002060"/>
              </a:solidFill>
              <a:effectLst/>
              <a:uLnTx/>
              <a:uFillTx/>
              <a:latin typeface="Arial" panose="020B0604020202020204" pitchFamily="34" charset="0"/>
              <a:ea typeface="ＭＳ Ｐゴシック" panose="020B0600070205080204" pitchFamily="34" charset="-128"/>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altLang="en-US" sz="1500" b="0" i="0" u="none" strike="noStrike" kern="1200" cap="none" spc="0" normalizeH="0" baseline="0" noProof="0" dirty="0">
              <a:ln>
                <a:noFill/>
              </a:ln>
              <a:solidFill>
                <a:srgbClr val="002060"/>
              </a:solidFill>
              <a:effectLst/>
              <a:uLnTx/>
              <a:uFillTx/>
              <a:latin typeface="Arial" panose="020B0604020202020204" pitchFamily="34" charset="0"/>
              <a:ea typeface="ＭＳ Ｐゴシック" panose="020B0600070205080204" pitchFamily="34" charset="-128"/>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altLang="en-US" sz="1500" b="0" i="0" u="none" strike="noStrike" kern="1200" cap="none" spc="0" normalizeH="0" baseline="0" noProof="0" dirty="0">
              <a:ln>
                <a:noFill/>
              </a:ln>
              <a:solidFill>
                <a:srgbClr val="002060"/>
              </a:solidFill>
              <a:effectLst/>
              <a:uLnTx/>
              <a:uFillTx/>
              <a:latin typeface="Arial" panose="020B0604020202020204" pitchFamily="34" charset="0"/>
              <a:ea typeface="ＭＳ Ｐゴシック" panose="020B0600070205080204" pitchFamily="34" charset="-128"/>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altLang="en-US" sz="1500" b="0" i="0" u="none" strike="noStrike" kern="1200" cap="none" spc="0" normalizeH="0" baseline="0" noProof="0" dirty="0">
              <a:ln>
                <a:noFill/>
              </a:ln>
              <a:solidFill>
                <a:srgbClr val="002060"/>
              </a:solidFill>
              <a:effectLst/>
              <a:uLnTx/>
              <a:uFillTx/>
              <a:latin typeface="Arial" panose="020B0604020202020204" pitchFamily="34" charset="0"/>
              <a:ea typeface="ＭＳ Ｐゴシック" panose="020B0600070205080204" pitchFamily="34" charset="-128"/>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en-US" sz="1500" b="0" i="0" u="none" strike="noStrike" kern="1200" cap="none" spc="0" normalizeH="0" baseline="0" noProof="0" dirty="0">
                <a:ln>
                  <a:noFill/>
                </a:ln>
                <a:solidFill>
                  <a:srgbClr val="009D00">
                    <a:lumMod val="50000"/>
                  </a:srgbClr>
                </a:solidFill>
                <a:effectLst/>
                <a:uLnTx/>
                <a:uFillTx/>
                <a:latin typeface="Arial" panose="020B0604020202020204" pitchFamily="34" charset="0"/>
                <a:ea typeface="ＭＳ Ｐゴシック" panose="020B0600070205080204" pitchFamily="34" charset="-128"/>
                <a:cs typeface="+mn-cs"/>
              </a:rPr>
              <a:t>Centroid time resolution for LGAD</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altLang="en-US" sz="1500" b="0" i="0" u="none" strike="noStrike" kern="1200" cap="none" spc="0" normalizeH="0" baseline="0" noProof="0" dirty="0">
              <a:ln>
                <a:noFill/>
              </a:ln>
              <a:solidFill>
                <a:srgbClr val="002060"/>
              </a:solidFill>
              <a:effectLst/>
              <a:uLnTx/>
              <a:uFillTx/>
              <a:latin typeface="Arial" panose="020B0604020202020204" pitchFamily="34" charset="0"/>
              <a:ea typeface="ＭＳ Ｐゴシック" panose="020B0600070205080204" pitchFamily="34" charset="-128"/>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altLang="en-US" sz="1500" b="0" i="0" u="none" strike="noStrike" kern="1200" cap="none" spc="0" normalizeH="0" baseline="0" noProof="0" dirty="0">
              <a:ln>
                <a:noFill/>
              </a:ln>
              <a:solidFill>
                <a:srgbClr val="002060"/>
              </a:solidFill>
              <a:effectLst/>
              <a:uLnTx/>
              <a:uFillTx/>
              <a:latin typeface="Arial" panose="020B0604020202020204" pitchFamily="34" charset="0"/>
              <a:ea typeface="ＭＳ Ｐゴシック" panose="020B0600070205080204" pitchFamily="34" charset="-128"/>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altLang="en-US" sz="1500" b="0" i="0" u="none" strike="noStrike" kern="1200" cap="none" spc="0" normalizeH="0" baseline="0" noProof="0" dirty="0">
              <a:ln>
                <a:noFill/>
              </a:ln>
              <a:solidFill>
                <a:srgbClr val="002060"/>
              </a:solidFill>
              <a:effectLst/>
              <a:uLnTx/>
              <a:uFillTx/>
              <a:latin typeface="Arial" panose="020B0604020202020204" pitchFamily="34" charset="0"/>
              <a:ea typeface="ＭＳ Ｐゴシック" panose="020B0600070205080204" pitchFamily="34" charset="-128"/>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altLang="en-US" sz="1500" b="0" i="0" u="none" strike="noStrike" kern="1200" cap="none" spc="0" normalizeH="0" baseline="0" noProof="0" dirty="0">
              <a:ln>
                <a:noFill/>
              </a:ln>
              <a:solidFill>
                <a:srgbClr val="002060"/>
              </a:solidFill>
              <a:effectLst/>
              <a:uLnTx/>
              <a:uFillTx/>
              <a:latin typeface="Arial" panose="020B0604020202020204" pitchFamily="34" charset="0"/>
              <a:ea typeface="ＭＳ Ｐゴシック" panose="020B0600070205080204" pitchFamily="34" charset="-128"/>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en-US" sz="1500" b="0" i="0" u="none" strike="noStrike" kern="1200" cap="none" spc="0" normalizeH="0" baseline="0" noProof="0" dirty="0">
                <a:ln>
                  <a:noFill/>
                </a:ln>
                <a:solidFill>
                  <a:srgbClr val="002060"/>
                </a:solidFill>
                <a:effectLst/>
                <a:uLnTx/>
                <a:uFillTx/>
                <a:latin typeface="Arial" panose="020B0604020202020204" pitchFamily="34" charset="0"/>
                <a:ea typeface="ＭＳ Ｐゴシック" panose="020B0600070205080204" pitchFamily="34" charset="-128"/>
                <a:cs typeface="+mn-cs"/>
              </a:rPr>
              <a:t>The signal is now defined by the arrival time distribution of the electrons at the gain layer.</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altLang="en-US" sz="1500" b="0" i="0" u="none" strike="noStrike" kern="1200" cap="none" spc="0" normalizeH="0" baseline="0" noProof="0" dirty="0">
              <a:ln>
                <a:noFill/>
              </a:ln>
              <a:solidFill>
                <a:srgbClr val="002060"/>
              </a:solidFill>
              <a:effectLst/>
              <a:uLnTx/>
              <a:uFillTx/>
              <a:latin typeface="Arial" panose="020B0604020202020204" pitchFamily="34" charset="0"/>
              <a:ea typeface="ＭＳ Ｐゴシック" panose="020B0600070205080204" pitchFamily="34" charset="-128"/>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altLang="en-US" sz="1500" b="0" i="0" u="none" strike="noStrike" kern="1200" cap="none" spc="0" normalizeH="0" baseline="0" noProof="0" dirty="0">
              <a:ln>
                <a:noFill/>
              </a:ln>
              <a:solidFill>
                <a:srgbClr val="002060"/>
              </a:solidFill>
              <a:effectLst/>
              <a:uLnTx/>
              <a:uFillTx/>
              <a:latin typeface="Arial" panose="020B0604020202020204" pitchFamily="34" charset="0"/>
              <a:ea typeface="ＭＳ Ｐゴシック" panose="020B0600070205080204" pitchFamily="34" charset="-128"/>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altLang="en-US" sz="1500" b="0" i="0" u="none" strike="noStrike" kern="1200" cap="none" spc="0" normalizeH="0" baseline="0" noProof="0" dirty="0">
              <a:ln>
                <a:noFill/>
              </a:ln>
              <a:solidFill>
                <a:srgbClr val="009D00">
                  <a:lumMod val="50000"/>
                </a:srgbClr>
              </a:solidFill>
              <a:effectLst/>
              <a:uLnTx/>
              <a:uFillTx/>
              <a:latin typeface="Arial" panose="020B0604020202020204" pitchFamily="34" charset="0"/>
              <a:ea typeface="ＭＳ Ｐゴシック" panose="020B0600070205080204" pitchFamily="34" charset="-128"/>
              <a:cs typeface="+mn-cs"/>
            </a:endParaRPr>
          </a:p>
        </p:txBody>
      </p:sp>
      <p:sp>
        <p:nvSpPr>
          <p:cNvPr id="6" name="Rectangle 19">
            <a:extLst>
              <a:ext uri="{FF2B5EF4-FFF2-40B4-BE49-F238E27FC236}">
                <a16:creationId xmlns:a16="http://schemas.microsoft.com/office/drawing/2014/main" id="{0CEAFDD3-5D47-0844-9BC1-2887586FFF9F}"/>
              </a:ext>
            </a:extLst>
          </p:cNvPr>
          <p:cNvSpPr>
            <a:spLocks noChangeArrowheads="1"/>
          </p:cNvSpPr>
          <p:nvPr/>
        </p:nvSpPr>
        <p:spPr bwMode="auto">
          <a:xfrm>
            <a:off x="0" y="152400"/>
            <a:ext cx="121920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defRPr/>
            </a:pPr>
            <a:r>
              <a:rPr kumimoji="0" lang="en-US" altLang="en-US" sz="2800" b="1" i="0" u="none" strike="noStrike" kern="1200" cap="none" spc="0" normalizeH="0" baseline="0" noProof="0" dirty="0">
                <a:ln>
                  <a:noFill/>
                </a:ln>
                <a:solidFill>
                  <a:srgbClr val="FF0000"/>
                </a:solidFill>
                <a:effectLst/>
                <a:uLnTx/>
                <a:uFillTx/>
                <a:latin typeface="Arial" panose="020B0604020202020204" pitchFamily="34" charset="0"/>
                <a:ea typeface="+mn-ea"/>
                <a:cs typeface="+mn-cs"/>
              </a:rPr>
              <a:t>LGAD</a:t>
            </a:r>
          </a:p>
        </p:txBody>
      </p:sp>
      <p:pic>
        <p:nvPicPr>
          <p:cNvPr id="7" name="Picture 6">
            <a:extLst>
              <a:ext uri="{FF2B5EF4-FFF2-40B4-BE49-F238E27FC236}">
                <a16:creationId xmlns:a16="http://schemas.microsoft.com/office/drawing/2014/main" id="{766CDF1E-CDE9-C14A-A805-4DA07E6FC175}"/>
              </a:ext>
            </a:extLst>
          </p:cNvPr>
          <p:cNvPicPr>
            <a:picLocks noChangeAspect="1"/>
          </p:cNvPicPr>
          <p:nvPr/>
        </p:nvPicPr>
        <p:blipFill rotWithShape="1">
          <a:blip r:embed="rId3"/>
          <a:srcRect l="22782" t="67172" r="22641"/>
          <a:stretch/>
        </p:blipFill>
        <p:spPr>
          <a:xfrm>
            <a:off x="470780" y="3777139"/>
            <a:ext cx="2813037" cy="481523"/>
          </a:xfrm>
          <a:prstGeom prst="rect">
            <a:avLst/>
          </a:prstGeom>
        </p:spPr>
      </p:pic>
      <p:pic>
        <p:nvPicPr>
          <p:cNvPr id="8" name="Picture 7">
            <a:extLst>
              <a:ext uri="{FF2B5EF4-FFF2-40B4-BE49-F238E27FC236}">
                <a16:creationId xmlns:a16="http://schemas.microsoft.com/office/drawing/2014/main" id="{785F8A7A-9378-A740-B276-34E503A35860}"/>
              </a:ext>
            </a:extLst>
          </p:cNvPr>
          <p:cNvPicPr>
            <a:picLocks noChangeAspect="1"/>
          </p:cNvPicPr>
          <p:nvPr/>
        </p:nvPicPr>
        <p:blipFill rotWithShape="1">
          <a:blip r:embed="rId3"/>
          <a:srcRect l="26408" t="31517" r="27579" b="36036"/>
          <a:stretch/>
        </p:blipFill>
        <p:spPr>
          <a:xfrm>
            <a:off x="5777371" y="3444624"/>
            <a:ext cx="3313875" cy="665029"/>
          </a:xfrm>
          <a:prstGeom prst="rect">
            <a:avLst/>
          </a:prstGeom>
        </p:spPr>
      </p:pic>
      <p:pic>
        <p:nvPicPr>
          <p:cNvPr id="9" name="Picture 8">
            <a:extLst>
              <a:ext uri="{FF2B5EF4-FFF2-40B4-BE49-F238E27FC236}">
                <a16:creationId xmlns:a16="http://schemas.microsoft.com/office/drawing/2014/main" id="{C7243506-66BD-7D45-B19E-D2CEFC9E68D4}"/>
              </a:ext>
            </a:extLst>
          </p:cNvPr>
          <p:cNvPicPr>
            <a:picLocks noChangeAspect="1"/>
          </p:cNvPicPr>
          <p:nvPr/>
        </p:nvPicPr>
        <p:blipFill>
          <a:blip r:embed="rId4"/>
          <a:stretch>
            <a:fillRect/>
          </a:stretch>
        </p:blipFill>
        <p:spPr>
          <a:xfrm>
            <a:off x="6750508" y="4635732"/>
            <a:ext cx="1461508" cy="561654"/>
          </a:xfrm>
          <a:prstGeom prst="rect">
            <a:avLst/>
          </a:prstGeom>
        </p:spPr>
      </p:pic>
      <p:pic>
        <p:nvPicPr>
          <p:cNvPr id="10" name="Picture 9">
            <a:extLst>
              <a:ext uri="{FF2B5EF4-FFF2-40B4-BE49-F238E27FC236}">
                <a16:creationId xmlns:a16="http://schemas.microsoft.com/office/drawing/2014/main" id="{D0EC989C-E847-9E42-A3B2-8DB0A0A7519B}"/>
              </a:ext>
            </a:extLst>
          </p:cNvPr>
          <p:cNvPicPr>
            <a:picLocks noChangeAspect="1"/>
          </p:cNvPicPr>
          <p:nvPr/>
        </p:nvPicPr>
        <p:blipFill>
          <a:blip r:embed="rId5"/>
          <a:stretch>
            <a:fillRect/>
          </a:stretch>
        </p:blipFill>
        <p:spPr>
          <a:xfrm>
            <a:off x="470780" y="4758360"/>
            <a:ext cx="2448967" cy="1703827"/>
          </a:xfrm>
          <a:prstGeom prst="rect">
            <a:avLst/>
          </a:prstGeom>
        </p:spPr>
      </p:pic>
    </p:spTree>
    <p:extLst>
      <p:ext uri="{BB962C8B-B14F-4D97-AF65-F5344CB8AC3E}">
        <p14:creationId xmlns:p14="http://schemas.microsoft.com/office/powerpoint/2010/main" val="1584973428"/>
      </p:ext>
    </p:extLst>
  </p:cSld>
  <p:clrMapOvr>
    <a:masterClrMapping/>
  </p:clrMapOvr>
</p:sld>
</file>

<file path=ppt/theme/theme1.xml><?xml version="1.0" encoding="utf-8"?>
<a:theme xmlns:a="http://schemas.openxmlformats.org/drawingml/2006/main" name="1_schlumpf">
  <a:themeElements>
    <a:clrScheme name="">
      <a:dk1>
        <a:srgbClr val="000000"/>
      </a:dk1>
      <a:lt1>
        <a:srgbClr val="FFFFFF"/>
      </a:lt1>
      <a:dk2>
        <a:srgbClr val="000000"/>
      </a:dk2>
      <a:lt2>
        <a:srgbClr val="919191"/>
      </a:lt2>
      <a:accent1>
        <a:srgbClr val="618FFD"/>
      </a:accent1>
      <a:accent2>
        <a:srgbClr val="00AE00"/>
      </a:accent2>
      <a:accent3>
        <a:srgbClr val="FFFFFF"/>
      </a:accent3>
      <a:accent4>
        <a:srgbClr val="000000"/>
      </a:accent4>
      <a:accent5>
        <a:srgbClr val="B7C6FE"/>
      </a:accent5>
      <a:accent6>
        <a:srgbClr val="009D00"/>
      </a:accent6>
      <a:hlink>
        <a:srgbClr val="FC0128"/>
      </a:hlink>
      <a:folHlink>
        <a:srgbClr val="CECECE"/>
      </a:folHlink>
    </a:clrScheme>
    <a:fontScheme name="Paper Presentation 3">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bwMode="auto">
        <a:xfrm>
          <a:off x="0" y="0"/>
          <a:ext cx="1" cy="1"/>
        </a:xfrm>
        <a:custGeom>
          <a:avLst/>
          <a:gdLst/>
          <a:ahLst/>
          <a:cxnLst/>
          <a:rect l="0" t="0" r="0" b="0"/>
          <a:pathLst/>
        </a:custGeom>
        <a:noFill/>
        <a:ln w="9525" cap="flat" cmpd="sng" algn="ctr">
          <a:noFill/>
          <a:prstDash val="solid"/>
          <a:round/>
          <a:headEnd type="none" w="med" len="med"/>
          <a:tailEnd type="none" w="med" len="med"/>
        </a:ln>
        <a:effectLst/>
      </a:spPr>
      <a:bodyPr vert="horz" wrap="square" lIns="92075" tIns="46038" rIns="92075" bIns="46038" numCol="1" anchor="t" anchorCtr="0" compatLnSpc="1">
        <a:prstTxWarp prst="textNoShape">
          <a:avLst/>
        </a:prstTxWarp>
      </a:bodyPr>
      <a:lstStyle>
        <a:defPPr marL="0" marR="0" indent="0" algn="l" defTabSz="914400" rtl="0" eaLnBrk="0" fontAlgn="base" latinLnBrk="0" hangingPunct="0">
          <a:lnSpc>
            <a:spcPct val="90000"/>
          </a:lnSpc>
          <a:spcBef>
            <a:spcPct val="30000"/>
          </a:spcBef>
          <a:spcAft>
            <a:spcPct val="0"/>
          </a:spcAft>
          <a:buClr>
            <a:srgbClr val="008000"/>
          </a:buClr>
          <a:buSzPct val="70000"/>
          <a:buFont typeface="Wingdings" pitchFamily="2" charset="2"/>
          <a:buNone/>
          <a:tabLst/>
          <a:defRPr kumimoji="0" lang="en-US" sz="1500" b="1" i="0" u="none" strike="noStrike" cap="none" normalizeH="0" baseline="0" smtClean="0">
            <a:ln>
              <a:noFill/>
            </a:ln>
            <a:solidFill>
              <a:schemeClr val="tx1"/>
            </a:solidFill>
            <a:effectLst/>
            <a:latin typeface="Arial" pitchFamily="34" charset="0"/>
          </a:defRPr>
        </a:defPPr>
      </a:lstStyle>
    </a:spDef>
    <a:lnDef>
      <a:spPr bwMode="auto">
        <a:noFill/>
        <a:ln w="19050" cap="flat" cmpd="sng" algn="ctr">
          <a:solidFill>
            <a:schemeClr val="tx1"/>
          </a:solidFill>
          <a:prstDash val="solid"/>
          <a:round/>
          <a:headEnd type="none" w="med" len="med"/>
          <a:tailEnd type="none"/>
        </a:ln>
        <a:effectLst/>
      </a:spPr>
      <a:bodyPr/>
      <a:lstStyle/>
    </a:lnDef>
  </a:objectDefaults>
  <a:extraClrSchemeLst>
    <a:extraClrScheme>
      <a:clrScheme name="Paper Presentation 3 1">
        <a:dk1>
          <a:srgbClr val="000000"/>
        </a:dk1>
        <a:lt1>
          <a:srgbClr val="FFFFFF"/>
        </a:lt1>
        <a:dk2>
          <a:srgbClr val="000000"/>
        </a:dk2>
        <a:lt2>
          <a:srgbClr val="969696"/>
        </a:lt2>
        <a:accent1>
          <a:srgbClr val="00CC99"/>
        </a:accent1>
        <a:accent2>
          <a:srgbClr val="3333CC"/>
        </a:accent2>
        <a:accent3>
          <a:srgbClr val="FFFFFF"/>
        </a:accent3>
        <a:accent4>
          <a:srgbClr val="000000"/>
        </a:accent4>
        <a:accent5>
          <a:srgbClr val="AAE2CA"/>
        </a:accent5>
        <a:accent6>
          <a:srgbClr val="2D2DB9"/>
        </a:accent6>
        <a:hlink>
          <a:srgbClr val="CCCCFF"/>
        </a:hlink>
        <a:folHlink>
          <a:srgbClr val="B2B2B2"/>
        </a:folHlink>
      </a:clrScheme>
      <a:clrMap bg1="lt1" tx1="dk1" bg2="lt2" tx2="dk2" accent1="accent1" accent2="accent2" accent3="accent3" accent4="accent4" accent5="accent5" accent6="accent6" hlink="hlink" folHlink="folHlink"/>
    </a:extraClrScheme>
    <a:extraClrScheme>
      <a:clrScheme name="Paper Presentation 3 2">
        <a:dk1>
          <a:srgbClr val="000000"/>
        </a:dk1>
        <a:lt1>
          <a:srgbClr val="FFFFFF"/>
        </a:lt1>
        <a:dk2>
          <a:srgbClr val="0000FF"/>
        </a:dk2>
        <a:lt2>
          <a:srgbClr val="FFFF00"/>
        </a:lt2>
        <a:accent1>
          <a:srgbClr val="FF9900"/>
        </a:accent1>
        <a:accent2>
          <a:srgbClr val="00FFFF"/>
        </a:accent2>
        <a:accent3>
          <a:srgbClr val="AAAAFF"/>
        </a:accent3>
        <a:accent4>
          <a:srgbClr val="DADADA"/>
        </a:accent4>
        <a:accent5>
          <a:srgbClr val="FFCAAA"/>
        </a:accent5>
        <a:accent6>
          <a:srgbClr val="00E7E7"/>
        </a:accent6>
        <a:hlink>
          <a:srgbClr val="FF0033"/>
        </a:hlink>
        <a:folHlink>
          <a:srgbClr val="969696"/>
        </a:folHlink>
      </a:clrScheme>
      <a:clrMap bg1="dk2" tx1="lt1" bg2="dk1" tx2="lt2" accent1="accent1" accent2="accent2" accent3="accent3" accent4="accent4" accent5="accent5" accent6="accent6" hlink="hlink" folHlink="folHlink"/>
    </a:extraClrScheme>
    <a:extraClrScheme>
      <a:clrScheme name="Paper Presentation 3 3">
        <a:dk1>
          <a:srgbClr val="000000"/>
        </a:dk1>
        <a:lt1>
          <a:srgbClr val="FFFFCC"/>
        </a:lt1>
        <a:dk2>
          <a:srgbClr val="999933"/>
        </a:dk2>
        <a:lt2>
          <a:srgbClr val="808000"/>
        </a:lt2>
        <a:accent1>
          <a:srgbClr val="339933"/>
        </a:accent1>
        <a:accent2>
          <a:srgbClr val="800000"/>
        </a:accent2>
        <a:accent3>
          <a:srgbClr val="FFFFE2"/>
        </a:accent3>
        <a:accent4>
          <a:srgbClr val="000000"/>
        </a:accent4>
        <a:accent5>
          <a:srgbClr val="ADCAAD"/>
        </a:accent5>
        <a:accent6>
          <a:srgbClr val="730000"/>
        </a:accent6>
        <a:hlink>
          <a:srgbClr val="0033CC"/>
        </a:hlink>
        <a:folHlink>
          <a:srgbClr val="FFCC66"/>
        </a:folHlink>
      </a:clrScheme>
      <a:clrMap bg1="lt1" tx1="dk1" bg2="lt2" tx2="dk2" accent1="accent1" accent2="accent2" accent3="accent3" accent4="accent4" accent5="accent5" accent6="accent6" hlink="hlink" folHlink="folHlink"/>
    </a:extraClrScheme>
    <a:extraClrScheme>
      <a:clrScheme name="Paper Presentation 3 4">
        <a:dk1>
          <a:srgbClr val="000000"/>
        </a:dk1>
        <a:lt1>
          <a:srgbClr val="FFFFFF"/>
        </a:lt1>
        <a:dk2>
          <a:srgbClr val="000000"/>
        </a:dk2>
        <a:lt2>
          <a:srgbClr val="393939"/>
        </a:lt2>
        <a:accent1>
          <a:srgbClr val="CBCBCB"/>
        </a:accent1>
        <a:accent2>
          <a:srgbClr val="868686"/>
        </a:accent2>
        <a:accent3>
          <a:srgbClr val="FFFFFF"/>
        </a:accent3>
        <a:accent4>
          <a:srgbClr val="000000"/>
        </a:accent4>
        <a:accent5>
          <a:srgbClr val="E2E2E2"/>
        </a:accent5>
        <a:accent6>
          <a:srgbClr val="797979"/>
        </a:accent6>
        <a:hlink>
          <a:srgbClr val="4D4D4D"/>
        </a:hlink>
        <a:folHlink>
          <a:srgbClr val="EAEAEA"/>
        </a:folHlink>
      </a:clrScheme>
      <a:clrMap bg1="lt1" tx1="dk1" bg2="lt2" tx2="dk2" accent1="accent1" accent2="accent2" accent3="accent3" accent4="accent4" accent5="accent5" accent6="accent6" hlink="hlink" folHlink="folHlink"/>
    </a:extraClrScheme>
    <a:extraClrScheme>
      <a:clrScheme name="Paper Presentation 3 5">
        <a:dk1>
          <a:srgbClr val="000000"/>
        </a:dk1>
        <a:lt1>
          <a:srgbClr val="FFFFFF"/>
        </a:lt1>
        <a:dk2>
          <a:srgbClr val="000000"/>
        </a:dk2>
        <a:lt2>
          <a:srgbClr val="9F9F9F"/>
        </a:lt2>
        <a:accent1>
          <a:srgbClr val="FFCC66"/>
        </a:accent1>
        <a:accent2>
          <a:srgbClr val="0000FF"/>
        </a:accent2>
        <a:accent3>
          <a:srgbClr val="FFFFFF"/>
        </a:accent3>
        <a:accent4>
          <a:srgbClr val="000000"/>
        </a:accent4>
        <a:accent5>
          <a:srgbClr val="FFE2B8"/>
        </a:accent5>
        <a:accent6>
          <a:srgbClr val="0000E7"/>
        </a:accent6>
        <a:hlink>
          <a:srgbClr val="CC00CC"/>
        </a:hlink>
        <a:folHlink>
          <a:srgbClr val="C0C0C0"/>
        </a:folHlink>
      </a:clrScheme>
      <a:clrMap bg1="lt1" tx1="dk1" bg2="lt2" tx2="dk2" accent1="accent1" accent2="accent2" accent3="accent3" accent4="accent4" accent5="accent5" accent6="accent6" hlink="hlink" folHlink="folHlink"/>
    </a:extraClrScheme>
    <a:extraClrScheme>
      <a:clrScheme name="Paper Presentation 3 6">
        <a:dk1>
          <a:srgbClr val="000000"/>
        </a:dk1>
        <a:lt1>
          <a:srgbClr val="FFFFFF"/>
        </a:lt1>
        <a:dk2>
          <a:srgbClr val="000000"/>
        </a:dk2>
        <a:lt2>
          <a:srgbClr val="868686"/>
        </a:lt2>
        <a:accent1>
          <a:srgbClr val="CBCBCB"/>
        </a:accent1>
        <a:accent2>
          <a:srgbClr val="0066FF"/>
        </a:accent2>
        <a:accent3>
          <a:srgbClr val="FFFFFF"/>
        </a:accent3>
        <a:accent4>
          <a:srgbClr val="000000"/>
        </a:accent4>
        <a:accent5>
          <a:srgbClr val="E2E2E2"/>
        </a:accent5>
        <a:accent6>
          <a:srgbClr val="005CE7"/>
        </a:accent6>
        <a:hlink>
          <a:srgbClr val="FF0033"/>
        </a:hlink>
        <a:folHlink>
          <a:srgbClr val="009900"/>
        </a:folHlink>
      </a:clrScheme>
      <a:clrMap bg1="lt1" tx1="dk1" bg2="lt2" tx2="dk2" accent1="accent1" accent2="accent2" accent3="accent3" accent4="accent4" accent5="accent5" accent6="accent6" hlink="hlink" folHlink="folHlink"/>
    </a:extraClrScheme>
    <a:extraClrScheme>
      <a:clrScheme name="Paper Presentation 3 7">
        <a:dk1>
          <a:srgbClr val="000000"/>
        </a:dk1>
        <a:lt1>
          <a:srgbClr val="FFFFFF"/>
        </a:lt1>
        <a:dk2>
          <a:srgbClr val="000000"/>
        </a:dk2>
        <a:lt2>
          <a:srgbClr val="969696"/>
        </a:lt2>
        <a:accent1>
          <a:srgbClr val="3399FF"/>
        </a:accent1>
        <a:accent2>
          <a:srgbClr val="99FFCC"/>
        </a:accent2>
        <a:accent3>
          <a:srgbClr val="FFFFFF"/>
        </a:accent3>
        <a:accent4>
          <a:srgbClr val="000000"/>
        </a:accent4>
        <a:accent5>
          <a:srgbClr val="ADCAFF"/>
        </a:accent5>
        <a:accent6>
          <a:srgbClr val="8AE7B9"/>
        </a:accent6>
        <a:hlink>
          <a:srgbClr val="CC00CC"/>
        </a:hlink>
        <a:folHlink>
          <a:srgbClr val="B2B2B2"/>
        </a:folHlink>
      </a:clrScheme>
      <a:clrMap bg1="lt1" tx1="dk1" bg2="lt2" tx2="dk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3_schlumpf">
  <a:themeElements>
    <a:clrScheme name="">
      <a:dk1>
        <a:srgbClr val="000000"/>
      </a:dk1>
      <a:lt1>
        <a:srgbClr val="FFFFFF"/>
      </a:lt1>
      <a:dk2>
        <a:srgbClr val="000000"/>
      </a:dk2>
      <a:lt2>
        <a:srgbClr val="919191"/>
      </a:lt2>
      <a:accent1>
        <a:srgbClr val="618FFD"/>
      </a:accent1>
      <a:accent2>
        <a:srgbClr val="00AE00"/>
      </a:accent2>
      <a:accent3>
        <a:srgbClr val="FFFFFF"/>
      </a:accent3>
      <a:accent4>
        <a:srgbClr val="000000"/>
      </a:accent4>
      <a:accent5>
        <a:srgbClr val="B7C6FE"/>
      </a:accent5>
      <a:accent6>
        <a:srgbClr val="009D00"/>
      </a:accent6>
      <a:hlink>
        <a:srgbClr val="FC0128"/>
      </a:hlink>
      <a:folHlink>
        <a:srgbClr val="CECECE"/>
      </a:folHlink>
    </a:clrScheme>
    <a:fontScheme name="Paper Presentation 3">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bwMode="auto">
        <a:xfrm>
          <a:off x="0" y="0"/>
          <a:ext cx="1" cy="1"/>
        </a:xfrm>
        <a:custGeom>
          <a:avLst/>
          <a:gdLst/>
          <a:ahLst/>
          <a:cxnLst/>
          <a:rect l="0" t="0" r="0" b="0"/>
          <a:pathLst/>
        </a:custGeom>
        <a:noFill/>
        <a:ln w="9525" cap="flat" cmpd="sng" algn="ctr">
          <a:noFill/>
          <a:prstDash val="solid"/>
          <a:round/>
          <a:headEnd type="none" w="med" len="med"/>
          <a:tailEnd type="none" w="med" len="med"/>
        </a:ln>
        <a:effectLst/>
      </a:spPr>
      <a:bodyPr vert="horz" wrap="square" lIns="92075" tIns="46038" rIns="92075" bIns="46038" numCol="1" anchor="t" anchorCtr="0" compatLnSpc="1">
        <a:prstTxWarp prst="textNoShape">
          <a:avLst/>
        </a:prstTxWarp>
      </a:bodyPr>
      <a:lstStyle>
        <a:defPPr marL="0" marR="0" indent="0" algn="l" defTabSz="914400" rtl="0" eaLnBrk="0" fontAlgn="base" latinLnBrk="0" hangingPunct="0">
          <a:lnSpc>
            <a:spcPct val="90000"/>
          </a:lnSpc>
          <a:spcBef>
            <a:spcPct val="30000"/>
          </a:spcBef>
          <a:spcAft>
            <a:spcPct val="0"/>
          </a:spcAft>
          <a:buClr>
            <a:srgbClr val="008000"/>
          </a:buClr>
          <a:buSzPct val="70000"/>
          <a:buFont typeface="Wingdings" pitchFamily="2" charset="2"/>
          <a:buNone/>
          <a:tabLst/>
          <a:defRPr kumimoji="0" lang="en-US" sz="1500" b="1" i="0" u="none" strike="noStrike" cap="none" normalizeH="0" baseline="0" smtClean="0">
            <a:ln>
              <a:noFill/>
            </a:ln>
            <a:solidFill>
              <a:schemeClr val="tx1"/>
            </a:solidFill>
            <a:effectLst/>
            <a:latin typeface="Arial" pitchFamily="34" charset="0"/>
          </a:defRPr>
        </a:defPPr>
      </a:lstStyle>
    </a:spDef>
    <a:lnDef>
      <a:spPr bwMode="auto">
        <a:xfrm>
          <a:off x="0" y="0"/>
          <a:ext cx="1" cy="1"/>
        </a:xfrm>
        <a:custGeom>
          <a:avLst/>
          <a:gdLst/>
          <a:ahLst/>
          <a:cxnLst/>
          <a:rect l="0" t="0" r="0" b="0"/>
          <a:pathLst/>
        </a:custGeom>
        <a:noFill/>
        <a:ln w="9525" cap="flat" cmpd="sng" algn="ctr">
          <a:noFill/>
          <a:prstDash val="solid"/>
          <a:round/>
          <a:headEnd type="none" w="med" len="med"/>
          <a:tailEnd type="none" w="med" len="med"/>
        </a:ln>
        <a:effectLst/>
      </a:spPr>
      <a:bodyPr vert="horz" wrap="square" lIns="92075" tIns="46038" rIns="92075" bIns="46038" numCol="1" anchor="t" anchorCtr="0" compatLnSpc="1">
        <a:prstTxWarp prst="textNoShape">
          <a:avLst/>
        </a:prstTxWarp>
      </a:bodyPr>
      <a:lstStyle>
        <a:defPPr marL="0" marR="0" indent="0" algn="l" defTabSz="914400" rtl="0" eaLnBrk="0" fontAlgn="base" latinLnBrk="0" hangingPunct="0">
          <a:lnSpc>
            <a:spcPct val="90000"/>
          </a:lnSpc>
          <a:spcBef>
            <a:spcPct val="30000"/>
          </a:spcBef>
          <a:spcAft>
            <a:spcPct val="0"/>
          </a:spcAft>
          <a:buClr>
            <a:srgbClr val="008000"/>
          </a:buClr>
          <a:buSzPct val="70000"/>
          <a:buFont typeface="Wingdings" pitchFamily="2" charset="2"/>
          <a:buNone/>
          <a:tabLst/>
          <a:defRPr kumimoji="0" lang="en-US" sz="1500" b="1" i="0" u="none" strike="noStrike" cap="none" normalizeH="0" baseline="0" smtClean="0">
            <a:ln>
              <a:noFill/>
            </a:ln>
            <a:solidFill>
              <a:schemeClr val="tx1"/>
            </a:solidFill>
            <a:effectLst/>
            <a:latin typeface="Arial" pitchFamily="34" charset="0"/>
          </a:defRPr>
        </a:defPPr>
      </a:lstStyle>
    </a:lnDef>
  </a:objectDefaults>
  <a:extraClrSchemeLst>
    <a:extraClrScheme>
      <a:clrScheme name="Paper Presentation 3 1">
        <a:dk1>
          <a:srgbClr val="000000"/>
        </a:dk1>
        <a:lt1>
          <a:srgbClr val="FFFFFF"/>
        </a:lt1>
        <a:dk2>
          <a:srgbClr val="000000"/>
        </a:dk2>
        <a:lt2>
          <a:srgbClr val="969696"/>
        </a:lt2>
        <a:accent1>
          <a:srgbClr val="00CC99"/>
        </a:accent1>
        <a:accent2>
          <a:srgbClr val="3333CC"/>
        </a:accent2>
        <a:accent3>
          <a:srgbClr val="FFFFFF"/>
        </a:accent3>
        <a:accent4>
          <a:srgbClr val="000000"/>
        </a:accent4>
        <a:accent5>
          <a:srgbClr val="AAE2CA"/>
        </a:accent5>
        <a:accent6>
          <a:srgbClr val="2D2DB9"/>
        </a:accent6>
        <a:hlink>
          <a:srgbClr val="CCCCFF"/>
        </a:hlink>
        <a:folHlink>
          <a:srgbClr val="B2B2B2"/>
        </a:folHlink>
      </a:clrScheme>
      <a:clrMap bg1="lt1" tx1="dk1" bg2="lt2" tx2="dk2" accent1="accent1" accent2="accent2" accent3="accent3" accent4="accent4" accent5="accent5" accent6="accent6" hlink="hlink" folHlink="folHlink"/>
    </a:extraClrScheme>
    <a:extraClrScheme>
      <a:clrScheme name="Paper Presentation 3 2">
        <a:dk1>
          <a:srgbClr val="000000"/>
        </a:dk1>
        <a:lt1>
          <a:srgbClr val="FFFFFF"/>
        </a:lt1>
        <a:dk2>
          <a:srgbClr val="0000FF"/>
        </a:dk2>
        <a:lt2>
          <a:srgbClr val="FFFF00"/>
        </a:lt2>
        <a:accent1>
          <a:srgbClr val="FF9900"/>
        </a:accent1>
        <a:accent2>
          <a:srgbClr val="00FFFF"/>
        </a:accent2>
        <a:accent3>
          <a:srgbClr val="AAAAFF"/>
        </a:accent3>
        <a:accent4>
          <a:srgbClr val="DADADA"/>
        </a:accent4>
        <a:accent5>
          <a:srgbClr val="FFCAAA"/>
        </a:accent5>
        <a:accent6>
          <a:srgbClr val="00E7E7"/>
        </a:accent6>
        <a:hlink>
          <a:srgbClr val="FF0033"/>
        </a:hlink>
        <a:folHlink>
          <a:srgbClr val="969696"/>
        </a:folHlink>
      </a:clrScheme>
      <a:clrMap bg1="dk2" tx1="lt1" bg2="dk1" tx2="lt2" accent1="accent1" accent2="accent2" accent3="accent3" accent4="accent4" accent5="accent5" accent6="accent6" hlink="hlink" folHlink="folHlink"/>
    </a:extraClrScheme>
    <a:extraClrScheme>
      <a:clrScheme name="Paper Presentation 3 3">
        <a:dk1>
          <a:srgbClr val="000000"/>
        </a:dk1>
        <a:lt1>
          <a:srgbClr val="FFFFCC"/>
        </a:lt1>
        <a:dk2>
          <a:srgbClr val="999933"/>
        </a:dk2>
        <a:lt2>
          <a:srgbClr val="808000"/>
        </a:lt2>
        <a:accent1>
          <a:srgbClr val="339933"/>
        </a:accent1>
        <a:accent2>
          <a:srgbClr val="800000"/>
        </a:accent2>
        <a:accent3>
          <a:srgbClr val="FFFFE2"/>
        </a:accent3>
        <a:accent4>
          <a:srgbClr val="000000"/>
        </a:accent4>
        <a:accent5>
          <a:srgbClr val="ADCAAD"/>
        </a:accent5>
        <a:accent6>
          <a:srgbClr val="730000"/>
        </a:accent6>
        <a:hlink>
          <a:srgbClr val="0033CC"/>
        </a:hlink>
        <a:folHlink>
          <a:srgbClr val="FFCC66"/>
        </a:folHlink>
      </a:clrScheme>
      <a:clrMap bg1="lt1" tx1="dk1" bg2="lt2" tx2="dk2" accent1="accent1" accent2="accent2" accent3="accent3" accent4="accent4" accent5="accent5" accent6="accent6" hlink="hlink" folHlink="folHlink"/>
    </a:extraClrScheme>
    <a:extraClrScheme>
      <a:clrScheme name="Paper Presentation 3 4">
        <a:dk1>
          <a:srgbClr val="000000"/>
        </a:dk1>
        <a:lt1>
          <a:srgbClr val="FFFFFF"/>
        </a:lt1>
        <a:dk2>
          <a:srgbClr val="000000"/>
        </a:dk2>
        <a:lt2>
          <a:srgbClr val="393939"/>
        </a:lt2>
        <a:accent1>
          <a:srgbClr val="CBCBCB"/>
        </a:accent1>
        <a:accent2>
          <a:srgbClr val="868686"/>
        </a:accent2>
        <a:accent3>
          <a:srgbClr val="FFFFFF"/>
        </a:accent3>
        <a:accent4>
          <a:srgbClr val="000000"/>
        </a:accent4>
        <a:accent5>
          <a:srgbClr val="E2E2E2"/>
        </a:accent5>
        <a:accent6>
          <a:srgbClr val="797979"/>
        </a:accent6>
        <a:hlink>
          <a:srgbClr val="4D4D4D"/>
        </a:hlink>
        <a:folHlink>
          <a:srgbClr val="EAEAEA"/>
        </a:folHlink>
      </a:clrScheme>
      <a:clrMap bg1="lt1" tx1="dk1" bg2="lt2" tx2="dk2" accent1="accent1" accent2="accent2" accent3="accent3" accent4="accent4" accent5="accent5" accent6="accent6" hlink="hlink" folHlink="folHlink"/>
    </a:extraClrScheme>
    <a:extraClrScheme>
      <a:clrScheme name="Paper Presentation 3 5">
        <a:dk1>
          <a:srgbClr val="000000"/>
        </a:dk1>
        <a:lt1>
          <a:srgbClr val="FFFFFF"/>
        </a:lt1>
        <a:dk2>
          <a:srgbClr val="000000"/>
        </a:dk2>
        <a:lt2>
          <a:srgbClr val="9F9F9F"/>
        </a:lt2>
        <a:accent1>
          <a:srgbClr val="FFCC66"/>
        </a:accent1>
        <a:accent2>
          <a:srgbClr val="0000FF"/>
        </a:accent2>
        <a:accent3>
          <a:srgbClr val="FFFFFF"/>
        </a:accent3>
        <a:accent4>
          <a:srgbClr val="000000"/>
        </a:accent4>
        <a:accent5>
          <a:srgbClr val="FFE2B8"/>
        </a:accent5>
        <a:accent6>
          <a:srgbClr val="0000E7"/>
        </a:accent6>
        <a:hlink>
          <a:srgbClr val="CC00CC"/>
        </a:hlink>
        <a:folHlink>
          <a:srgbClr val="C0C0C0"/>
        </a:folHlink>
      </a:clrScheme>
      <a:clrMap bg1="lt1" tx1="dk1" bg2="lt2" tx2="dk2" accent1="accent1" accent2="accent2" accent3="accent3" accent4="accent4" accent5="accent5" accent6="accent6" hlink="hlink" folHlink="folHlink"/>
    </a:extraClrScheme>
    <a:extraClrScheme>
      <a:clrScheme name="Paper Presentation 3 6">
        <a:dk1>
          <a:srgbClr val="000000"/>
        </a:dk1>
        <a:lt1>
          <a:srgbClr val="FFFFFF"/>
        </a:lt1>
        <a:dk2>
          <a:srgbClr val="000000"/>
        </a:dk2>
        <a:lt2>
          <a:srgbClr val="868686"/>
        </a:lt2>
        <a:accent1>
          <a:srgbClr val="CBCBCB"/>
        </a:accent1>
        <a:accent2>
          <a:srgbClr val="0066FF"/>
        </a:accent2>
        <a:accent3>
          <a:srgbClr val="FFFFFF"/>
        </a:accent3>
        <a:accent4>
          <a:srgbClr val="000000"/>
        </a:accent4>
        <a:accent5>
          <a:srgbClr val="E2E2E2"/>
        </a:accent5>
        <a:accent6>
          <a:srgbClr val="005CE7"/>
        </a:accent6>
        <a:hlink>
          <a:srgbClr val="FF0033"/>
        </a:hlink>
        <a:folHlink>
          <a:srgbClr val="009900"/>
        </a:folHlink>
      </a:clrScheme>
      <a:clrMap bg1="lt1" tx1="dk1" bg2="lt2" tx2="dk2" accent1="accent1" accent2="accent2" accent3="accent3" accent4="accent4" accent5="accent5" accent6="accent6" hlink="hlink" folHlink="folHlink"/>
    </a:extraClrScheme>
    <a:extraClrScheme>
      <a:clrScheme name="Paper Presentation 3 7">
        <a:dk1>
          <a:srgbClr val="000000"/>
        </a:dk1>
        <a:lt1>
          <a:srgbClr val="FFFFFF"/>
        </a:lt1>
        <a:dk2>
          <a:srgbClr val="000000"/>
        </a:dk2>
        <a:lt2>
          <a:srgbClr val="969696"/>
        </a:lt2>
        <a:accent1>
          <a:srgbClr val="3399FF"/>
        </a:accent1>
        <a:accent2>
          <a:srgbClr val="99FFCC"/>
        </a:accent2>
        <a:accent3>
          <a:srgbClr val="FFFFFF"/>
        </a:accent3>
        <a:accent4>
          <a:srgbClr val="000000"/>
        </a:accent4>
        <a:accent5>
          <a:srgbClr val="ADCAFF"/>
        </a:accent5>
        <a:accent6>
          <a:srgbClr val="8AE7B9"/>
        </a:accent6>
        <a:hlink>
          <a:srgbClr val="CC00CC"/>
        </a:hlink>
        <a:folHlink>
          <a:srgbClr val="B2B2B2"/>
        </a:folHlink>
      </a:clrScheme>
      <a:clrMap bg1="lt1" tx1="dk1" bg2="lt2" tx2="dk2" accent1="accent1" accent2="accent2" accent3="accent3" accent4="accent4" accent5="accent5" accent6="accent6" hlink="hlink" folHlink="folHlink"/>
    </a:extraClrScheme>
  </a:extraClrSchemeLst>
</a:theme>
</file>

<file path=ppt/theme/theme3.xml><?xml version="1.0" encoding="utf-8"?>
<a:theme xmlns:a="http://schemas.openxmlformats.org/drawingml/2006/main" name="2_schlumpf">
  <a:themeElements>
    <a:clrScheme name="">
      <a:dk1>
        <a:srgbClr val="000000"/>
      </a:dk1>
      <a:lt1>
        <a:srgbClr val="FFFFFF"/>
      </a:lt1>
      <a:dk2>
        <a:srgbClr val="000000"/>
      </a:dk2>
      <a:lt2>
        <a:srgbClr val="919191"/>
      </a:lt2>
      <a:accent1>
        <a:srgbClr val="618FFD"/>
      </a:accent1>
      <a:accent2>
        <a:srgbClr val="00AE00"/>
      </a:accent2>
      <a:accent3>
        <a:srgbClr val="FFFFFF"/>
      </a:accent3>
      <a:accent4>
        <a:srgbClr val="000000"/>
      </a:accent4>
      <a:accent5>
        <a:srgbClr val="B7C6FE"/>
      </a:accent5>
      <a:accent6>
        <a:srgbClr val="009D00"/>
      </a:accent6>
      <a:hlink>
        <a:srgbClr val="FC0128"/>
      </a:hlink>
      <a:folHlink>
        <a:srgbClr val="CECECE"/>
      </a:folHlink>
    </a:clrScheme>
    <a:fontScheme name="Paper Presentation 3">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bwMode="auto">
        <a:noFill/>
        <a:ln w="25400" cap="flat" cmpd="sng" algn="ctr">
          <a:solidFill>
            <a:schemeClr val="tx1"/>
          </a:solidFill>
          <a:prstDash val="solid"/>
          <a:round/>
          <a:headEnd type="none" w="med" len="med"/>
          <a:tailEnd type="none" w="med" len="med"/>
        </a:ln>
        <a:effectLst/>
      </a:spPr>
      <a:bodyPr vert="horz" wrap="square" lIns="92075" tIns="46038" rIns="92075" bIns="46038" numCol="1" rtlCol="0" anchor="t" anchorCtr="0" compatLnSpc="1">
        <a:prstTxWarp prst="textNoShape">
          <a:avLst/>
        </a:prstTxWarp>
      </a:bodyPr>
      <a:lstStyle>
        <a:defPPr marL="0" marR="0" indent="0" algn="l" defTabSz="914400" rtl="0" eaLnBrk="0" fontAlgn="base" latinLnBrk="0" hangingPunct="0">
          <a:lnSpc>
            <a:spcPct val="90000"/>
          </a:lnSpc>
          <a:spcBef>
            <a:spcPct val="30000"/>
          </a:spcBef>
          <a:spcAft>
            <a:spcPct val="0"/>
          </a:spcAft>
          <a:buClr>
            <a:srgbClr val="008000"/>
          </a:buClr>
          <a:buSzPct val="70000"/>
          <a:buFont typeface="Wingdings" pitchFamily="2" charset="2"/>
          <a:buNone/>
          <a:tabLst/>
          <a:defRPr kumimoji="0" sz="1500" b="1" i="0" u="none" strike="noStrike" cap="none" normalizeH="0" baseline="0" smtClean="0">
            <a:ln>
              <a:noFill/>
            </a:ln>
            <a:solidFill>
              <a:schemeClr val="tx1"/>
            </a:solidFill>
            <a:effectLst/>
            <a:latin typeface="Arial" pitchFamily="34" charset="0"/>
          </a:defRPr>
        </a:defPPr>
      </a:lstStyle>
    </a:spDef>
    <a:lnDef>
      <a:spPr bwMode="auto">
        <a:noFill/>
        <a:ln w="25400" cap="flat" cmpd="sng" algn="ctr">
          <a:solidFill>
            <a:schemeClr val="tx1"/>
          </a:solidFill>
          <a:prstDash val="solid"/>
          <a:round/>
          <a:headEnd type="none" w="med" len="med"/>
          <a:tailEnd type="none" w="med" len="med"/>
        </a:ln>
        <a:effectLst/>
      </a:spPr>
      <a:bodyPr/>
      <a:lstStyle/>
    </a:lnDef>
  </a:objectDefaults>
  <a:extraClrSchemeLst>
    <a:extraClrScheme>
      <a:clrScheme name="Paper Presentation 3 1">
        <a:dk1>
          <a:srgbClr val="000000"/>
        </a:dk1>
        <a:lt1>
          <a:srgbClr val="FFFFFF"/>
        </a:lt1>
        <a:dk2>
          <a:srgbClr val="000000"/>
        </a:dk2>
        <a:lt2>
          <a:srgbClr val="969696"/>
        </a:lt2>
        <a:accent1>
          <a:srgbClr val="00CC99"/>
        </a:accent1>
        <a:accent2>
          <a:srgbClr val="3333CC"/>
        </a:accent2>
        <a:accent3>
          <a:srgbClr val="FFFFFF"/>
        </a:accent3>
        <a:accent4>
          <a:srgbClr val="000000"/>
        </a:accent4>
        <a:accent5>
          <a:srgbClr val="AAE2CA"/>
        </a:accent5>
        <a:accent6>
          <a:srgbClr val="2D2DB9"/>
        </a:accent6>
        <a:hlink>
          <a:srgbClr val="CCCCFF"/>
        </a:hlink>
        <a:folHlink>
          <a:srgbClr val="B2B2B2"/>
        </a:folHlink>
      </a:clrScheme>
      <a:clrMap bg1="lt1" tx1="dk1" bg2="lt2" tx2="dk2" accent1="accent1" accent2="accent2" accent3="accent3" accent4="accent4" accent5="accent5" accent6="accent6" hlink="hlink" folHlink="folHlink"/>
    </a:extraClrScheme>
    <a:extraClrScheme>
      <a:clrScheme name="Paper Presentation 3 2">
        <a:dk1>
          <a:srgbClr val="000000"/>
        </a:dk1>
        <a:lt1>
          <a:srgbClr val="FFFFFF"/>
        </a:lt1>
        <a:dk2>
          <a:srgbClr val="0000FF"/>
        </a:dk2>
        <a:lt2>
          <a:srgbClr val="FFFF00"/>
        </a:lt2>
        <a:accent1>
          <a:srgbClr val="FF9900"/>
        </a:accent1>
        <a:accent2>
          <a:srgbClr val="00FFFF"/>
        </a:accent2>
        <a:accent3>
          <a:srgbClr val="AAAAFF"/>
        </a:accent3>
        <a:accent4>
          <a:srgbClr val="DADADA"/>
        </a:accent4>
        <a:accent5>
          <a:srgbClr val="FFCAAA"/>
        </a:accent5>
        <a:accent6>
          <a:srgbClr val="00E7E7"/>
        </a:accent6>
        <a:hlink>
          <a:srgbClr val="FF0033"/>
        </a:hlink>
        <a:folHlink>
          <a:srgbClr val="969696"/>
        </a:folHlink>
      </a:clrScheme>
      <a:clrMap bg1="dk2" tx1="lt1" bg2="dk1" tx2="lt2" accent1="accent1" accent2="accent2" accent3="accent3" accent4="accent4" accent5="accent5" accent6="accent6" hlink="hlink" folHlink="folHlink"/>
    </a:extraClrScheme>
    <a:extraClrScheme>
      <a:clrScheme name="Paper Presentation 3 3">
        <a:dk1>
          <a:srgbClr val="000000"/>
        </a:dk1>
        <a:lt1>
          <a:srgbClr val="FFFFCC"/>
        </a:lt1>
        <a:dk2>
          <a:srgbClr val="999933"/>
        </a:dk2>
        <a:lt2>
          <a:srgbClr val="808000"/>
        </a:lt2>
        <a:accent1>
          <a:srgbClr val="339933"/>
        </a:accent1>
        <a:accent2>
          <a:srgbClr val="800000"/>
        </a:accent2>
        <a:accent3>
          <a:srgbClr val="FFFFE2"/>
        </a:accent3>
        <a:accent4>
          <a:srgbClr val="000000"/>
        </a:accent4>
        <a:accent5>
          <a:srgbClr val="ADCAAD"/>
        </a:accent5>
        <a:accent6>
          <a:srgbClr val="730000"/>
        </a:accent6>
        <a:hlink>
          <a:srgbClr val="0033CC"/>
        </a:hlink>
        <a:folHlink>
          <a:srgbClr val="FFCC66"/>
        </a:folHlink>
      </a:clrScheme>
      <a:clrMap bg1="lt1" tx1="dk1" bg2="lt2" tx2="dk2" accent1="accent1" accent2="accent2" accent3="accent3" accent4="accent4" accent5="accent5" accent6="accent6" hlink="hlink" folHlink="folHlink"/>
    </a:extraClrScheme>
    <a:extraClrScheme>
      <a:clrScheme name="Paper Presentation 3 4">
        <a:dk1>
          <a:srgbClr val="000000"/>
        </a:dk1>
        <a:lt1>
          <a:srgbClr val="FFFFFF"/>
        </a:lt1>
        <a:dk2>
          <a:srgbClr val="000000"/>
        </a:dk2>
        <a:lt2>
          <a:srgbClr val="393939"/>
        </a:lt2>
        <a:accent1>
          <a:srgbClr val="CBCBCB"/>
        </a:accent1>
        <a:accent2>
          <a:srgbClr val="868686"/>
        </a:accent2>
        <a:accent3>
          <a:srgbClr val="FFFFFF"/>
        </a:accent3>
        <a:accent4>
          <a:srgbClr val="000000"/>
        </a:accent4>
        <a:accent5>
          <a:srgbClr val="E2E2E2"/>
        </a:accent5>
        <a:accent6>
          <a:srgbClr val="797979"/>
        </a:accent6>
        <a:hlink>
          <a:srgbClr val="4D4D4D"/>
        </a:hlink>
        <a:folHlink>
          <a:srgbClr val="EAEAEA"/>
        </a:folHlink>
      </a:clrScheme>
      <a:clrMap bg1="lt1" tx1="dk1" bg2="lt2" tx2="dk2" accent1="accent1" accent2="accent2" accent3="accent3" accent4="accent4" accent5="accent5" accent6="accent6" hlink="hlink" folHlink="folHlink"/>
    </a:extraClrScheme>
    <a:extraClrScheme>
      <a:clrScheme name="Paper Presentation 3 5">
        <a:dk1>
          <a:srgbClr val="000000"/>
        </a:dk1>
        <a:lt1>
          <a:srgbClr val="FFFFFF"/>
        </a:lt1>
        <a:dk2>
          <a:srgbClr val="000000"/>
        </a:dk2>
        <a:lt2>
          <a:srgbClr val="9F9F9F"/>
        </a:lt2>
        <a:accent1>
          <a:srgbClr val="FFCC66"/>
        </a:accent1>
        <a:accent2>
          <a:srgbClr val="0000FF"/>
        </a:accent2>
        <a:accent3>
          <a:srgbClr val="FFFFFF"/>
        </a:accent3>
        <a:accent4>
          <a:srgbClr val="000000"/>
        </a:accent4>
        <a:accent5>
          <a:srgbClr val="FFE2B8"/>
        </a:accent5>
        <a:accent6>
          <a:srgbClr val="0000E7"/>
        </a:accent6>
        <a:hlink>
          <a:srgbClr val="CC00CC"/>
        </a:hlink>
        <a:folHlink>
          <a:srgbClr val="C0C0C0"/>
        </a:folHlink>
      </a:clrScheme>
      <a:clrMap bg1="lt1" tx1="dk1" bg2="lt2" tx2="dk2" accent1="accent1" accent2="accent2" accent3="accent3" accent4="accent4" accent5="accent5" accent6="accent6" hlink="hlink" folHlink="folHlink"/>
    </a:extraClrScheme>
    <a:extraClrScheme>
      <a:clrScheme name="Paper Presentation 3 6">
        <a:dk1>
          <a:srgbClr val="000000"/>
        </a:dk1>
        <a:lt1>
          <a:srgbClr val="FFFFFF"/>
        </a:lt1>
        <a:dk2>
          <a:srgbClr val="000000"/>
        </a:dk2>
        <a:lt2>
          <a:srgbClr val="868686"/>
        </a:lt2>
        <a:accent1>
          <a:srgbClr val="CBCBCB"/>
        </a:accent1>
        <a:accent2>
          <a:srgbClr val="0066FF"/>
        </a:accent2>
        <a:accent3>
          <a:srgbClr val="FFFFFF"/>
        </a:accent3>
        <a:accent4>
          <a:srgbClr val="000000"/>
        </a:accent4>
        <a:accent5>
          <a:srgbClr val="E2E2E2"/>
        </a:accent5>
        <a:accent6>
          <a:srgbClr val="005CE7"/>
        </a:accent6>
        <a:hlink>
          <a:srgbClr val="FF0033"/>
        </a:hlink>
        <a:folHlink>
          <a:srgbClr val="009900"/>
        </a:folHlink>
      </a:clrScheme>
      <a:clrMap bg1="lt1" tx1="dk1" bg2="lt2" tx2="dk2" accent1="accent1" accent2="accent2" accent3="accent3" accent4="accent4" accent5="accent5" accent6="accent6" hlink="hlink" folHlink="folHlink"/>
    </a:extraClrScheme>
    <a:extraClrScheme>
      <a:clrScheme name="Paper Presentation 3 7">
        <a:dk1>
          <a:srgbClr val="000000"/>
        </a:dk1>
        <a:lt1>
          <a:srgbClr val="FFFFFF"/>
        </a:lt1>
        <a:dk2>
          <a:srgbClr val="000000"/>
        </a:dk2>
        <a:lt2>
          <a:srgbClr val="969696"/>
        </a:lt2>
        <a:accent1>
          <a:srgbClr val="3399FF"/>
        </a:accent1>
        <a:accent2>
          <a:srgbClr val="99FFCC"/>
        </a:accent2>
        <a:accent3>
          <a:srgbClr val="FFFFFF"/>
        </a:accent3>
        <a:accent4>
          <a:srgbClr val="000000"/>
        </a:accent4>
        <a:accent5>
          <a:srgbClr val="ADCAFF"/>
        </a:accent5>
        <a:accent6>
          <a:srgbClr val="8AE7B9"/>
        </a:accent6>
        <a:hlink>
          <a:srgbClr val="CC00CC"/>
        </a:hlink>
        <a:folHlink>
          <a:srgbClr val="B2B2B2"/>
        </a:folHlink>
      </a:clrScheme>
      <a:clrMap bg1="lt1" tx1="dk1" bg2="lt2" tx2="dk2" accent1="accent1" accent2="accent2" accent3="accent3" accent4="accent4" accent5="accent5" accent6="accent6" hlink="hlink" folHlink="folHlink"/>
    </a:extraClrScheme>
  </a:extraClrSchemeLst>
</a:theme>
</file>

<file path=ppt/theme/theme4.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5.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Yu Gothic Light"/>
        <a:font script="Hang" typeface="맑은 고딕"/>
        <a:font script="Hans" typeface="DengXian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Yu Gothic"/>
        <a:font script="Hang" typeface="맑은 고딕"/>
        <a:font script="Hans" typeface="DengXian"/>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48853</TotalTime>
  <Words>5185</Words>
  <Application>Microsoft Macintosh PowerPoint</Application>
  <PresentationFormat>Widescreen</PresentationFormat>
  <Paragraphs>920</Paragraphs>
  <Slides>79</Slides>
  <Notes>0</Notes>
  <HiddenSlides>0</HiddenSlides>
  <MMClips>0</MMClips>
  <ScaleCrop>false</ScaleCrop>
  <HeadingPairs>
    <vt:vector size="6" baseType="variant">
      <vt:variant>
        <vt:lpstr>Fonts Used</vt:lpstr>
      </vt:variant>
      <vt:variant>
        <vt:i4>9</vt:i4>
      </vt:variant>
      <vt:variant>
        <vt:lpstr>Theme</vt:lpstr>
      </vt:variant>
      <vt:variant>
        <vt:i4>3</vt:i4>
      </vt:variant>
      <vt:variant>
        <vt:lpstr>Slide Titles</vt:lpstr>
      </vt:variant>
      <vt:variant>
        <vt:i4>79</vt:i4>
      </vt:variant>
    </vt:vector>
  </HeadingPairs>
  <TitlesOfParts>
    <vt:vector size="91" baseType="lpstr">
      <vt:lpstr>ＭＳ Ｐゴシック</vt:lpstr>
      <vt:lpstr>Arial</vt:lpstr>
      <vt:lpstr>Calibri</vt:lpstr>
      <vt:lpstr>CharisSIL</vt:lpstr>
      <vt:lpstr>Helvetica</vt:lpstr>
      <vt:lpstr>NexusSans</vt:lpstr>
      <vt:lpstr>Times</vt:lpstr>
      <vt:lpstr>Times New Roman</vt:lpstr>
      <vt:lpstr>Wingdings</vt:lpstr>
      <vt:lpstr>1_schlumpf</vt:lpstr>
      <vt:lpstr>3_schlumpf</vt:lpstr>
      <vt:lpstr>2_schlumpf</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CERN</Company>
  <LinksUpToDate>false</LinksUpToDate>
  <SharedDoc>false</SharedDoc>
  <HyperlinksChanged>false</HyperlinksChanged>
  <AppVersion>16.0016</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Slide 1</dc:title>
  <dc:creator>riegler</dc:creator>
  <cp:lastModifiedBy>Werner Riegler</cp:lastModifiedBy>
  <cp:revision>2493</cp:revision>
  <cp:lastPrinted>2019-12-02T08:19:02Z</cp:lastPrinted>
  <dcterms:created xsi:type="dcterms:W3CDTF">2006-01-30T20:34:42Z</dcterms:created>
  <dcterms:modified xsi:type="dcterms:W3CDTF">2025-06-13T05:53:36Z</dcterms:modified>
</cp:coreProperties>
</file>