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if" ContentType="image/tif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0" r:id="rId1"/>
  </p:sldMasterIdLst>
  <p:notesMasterIdLst>
    <p:notesMasterId r:id="rId15"/>
  </p:notesMasterIdLst>
  <p:sldIdLst>
    <p:sldId id="462" r:id="rId2"/>
    <p:sldId id="463" r:id="rId3"/>
    <p:sldId id="465" r:id="rId4"/>
    <p:sldId id="1618" r:id="rId5"/>
    <p:sldId id="1619" r:id="rId6"/>
    <p:sldId id="1620" r:id="rId7"/>
    <p:sldId id="1621" r:id="rId8"/>
    <p:sldId id="1622" r:id="rId9"/>
    <p:sldId id="1623" r:id="rId10"/>
    <p:sldId id="1624" r:id="rId11"/>
    <p:sldId id="1625" r:id="rId12"/>
    <p:sldId id="1626" r:id="rId13"/>
    <p:sldId id="1627" r:id="rId14"/>
  </p:sldIdLst>
  <p:sldSz cx="12192000" cy="6858000"/>
  <p:notesSz cx="6858000" cy="9144000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3" d="100"/>
          <a:sy n="73" d="100"/>
        </p:scale>
        <p:origin x="126" y="17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1DCE955-355F-4E96-956D-7734681B62C1}" type="datetimeFigureOut">
              <a:rPr lang="de-DE" smtClean="0"/>
              <a:t>21.04.2025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48D0E4B-16A9-4083-877F-51C728BF2F7F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9005944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48D0E4B-16A9-4083-877F-51C728BF2F7F}" type="slidenum">
              <a:rPr lang="de-DE" smtClean="0"/>
              <a:t>10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9747600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/>
              <a:t>Formatvorlage des Untertitelmasters durch Klicken bearbeiten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3301904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91805771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Formatvorlagen des Textmasters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3775469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07764478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Formatvorlagen des Textmasters bearbeiten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Formatvorlagen des Textmasters bearbeiten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0606601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52532263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0" y="6492875"/>
            <a:ext cx="2743200" cy="365125"/>
          </a:xfrm>
        </p:spPr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448800" y="6477922"/>
            <a:ext cx="2743200" cy="365125"/>
          </a:xfrm>
        </p:spPr>
        <p:txBody>
          <a:bodyPr/>
          <a:lstStyle>
            <a:lvl1pPr>
              <a:defRPr sz="1400" b="1">
                <a:solidFill>
                  <a:schemeClr val="bg1"/>
                </a:solidFill>
              </a:defRPr>
            </a:lvl1pPr>
          </a:lstStyle>
          <a:p>
            <a:fld id="{C1983E7E-2983-4F37-99C2-D64CDD2853A0}" type="slidenum">
              <a:rPr lang="de-DE" smtClean="0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2977150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Formatvorlagen des Textmasters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315008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de-DE"/>
              <a:t>Bild durch Klicken auf Symbol hinzufügen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Formatvorlagen des Textmasters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9805842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554862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5909641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038543"/>
            <a:ext cx="10515600" cy="5004928"/>
          </a:xfrm>
        </p:spPr>
        <p:txBody>
          <a:bodyPr>
            <a:normAutofit/>
          </a:bodyPr>
          <a:lstStyle>
            <a:lvl1pPr>
              <a:defRPr sz="2000">
                <a:latin typeface="Calibri Light" panose="020F0302020204030204" pitchFamily="34" charset="0"/>
              </a:defRPr>
            </a:lvl1pPr>
            <a:lvl2pPr>
              <a:defRPr sz="1800">
                <a:latin typeface="Calibri Light" panose="020F0302020204030204" pitchFamily="34" charset="0"/>
              </a:defRPr>
            </a:lvl2pPr>
            <a:lvl3pPr>
              <a:defRPr sz="1600">
                <a:latin typeface="Calibri Light" panose="020F0302020204030204" pitchFamily="34" charset="0"/>
              </a:defRPr>
            </a:lvl3pPr>
            <a:lvl4pPr>
              <a:defRPr sz="1400">
                <a:latin typeface="Calibri Light" panose="020F0302020204030204" pitchFamily="34" charset="0"/>
              </a:defRPr>
            </a:lvl4pPr>
            <a:lvl5pPr>
              <a:defRPr sz="1400">
                <a:latin typeface="Calibri Light" panose="020F030202020403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de-DE" dirty="0"/>
          </a:p>
        </p:txBody>
      </p:sp>
      <p:sp>
        <p:nvSpPr>
          <p:cNvPr id="11" name="Title 10"/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803275"/>
          </a:xfrm>
        </p:spPr>
        <p:txBody>
          <a:bodyPr>
            <a:normAutofit/>
          </a:bodyPr>
          <a:lstStyle>
            <a:lvl1pPr>
              <a:defRPr sz="3000">
                <a:latin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de-DE" dirty="0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>
          <a:xfrm>
            <a:off x="3581400" y="6356349"/>
            <a:ext cx="4114800" cy="365125"/>
          </a:xfrm>
        </p:spPr>
        <p:txBody>
          <a:bodyPr/>
          <a:lstStyle>
            <a:lvl1pPr>
              <a:defRPr>
                <a:solidFill>
                  <a:srgbClr val="EDAF1A"/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14" name="Slide Number Placeholder 13"/>
          <p:cNvSpPr>
            <a:spLocks noGrp="1"/>
          </p:cNvSpPr>
          <p:nvPr>
            <p:ph type="sldNum" sz="quarter" idx="12"/>
          </p:nvPr>
        </p:nvSpPr>
        <p:spPr>
          <a:xfrm>
            <a:off x="10292080" y="63341"/>
            <a:ext cx="1899920" cy="365125"/>
          </a:xfrm>
        </p:spPr>
        <p:txBody>
          <a:bodyPr/>
          <a:lstStyle>
            <a:lvl1pPr>
              <a:defRPr>
                <a:solidFill>
                  <a:srgbClr val="DD5011"/>
                </a:solidFill>
              </a:defRPr>
            </a:lvl1pPr>
          </a:lstStyle>
          <a:p>
            <a:fld id="{849DFF45-C437-41AF-8750-93EF89DECA62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15" name="ProBar3"/>
          <p:cNvSpPr/>
          <p:nvPr userDrawn="1"/>
        </p:nvSpPr>
        <p:spPr>
          <a:xfrm>
            <a:off x="11580000" y="-1"/>
            <a:ext cx="612000" cy="151200"/>
          </a:xfrm>
          <a:prstGeom prst="rect">
            <a:avLst/>
          </a:prstGeom>
          <a:solidFill>
            <a:srgbClr val="E37D52"/>
          </a:solidFill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524645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038543"/>
            <a:ext cx="3696751" cy="5004928"/>
          </a:xfrm>
        </p:spPr>
        <p:txBody>
          <a:bodyPr>
            <a:normAutofit/>
          </a:bodyPr>
          <a:lstStyle>
            <a:lvl1pPr>
              <a:defRPr sz="2000">
                <a:latin typeface="Calibri Light" panose="020F0302020204030204" pitchFamily="34" charset="0"/>
              </a:defRPr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de-DE" dirty="0"/>
          </a:p>
        </p:txBody>
      </p:sp>
      <p:sp>
        <p:nvSpPr>
          <p:cNvPr id="11" name="Title 10"/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803275"/>
          </a:xfrm>
        </p:spPr>
        <p:txBody>
          <a:bodyPr>
            <a:normAutofit/>
          </a:bodyPr>
          <a:lstStyle>
            <a:lvl1pPr>
              <a:defRPr sz="3000">
                <a:latin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de-DE" dirty="0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>
          <a:xfrm>
            <a:off x="3581400" y="6356349"/>
            <a:ext cx="4114800" cy="365125"/>
          </a:xfrm>
        </p:spPr>
        <p:txBody>
          <a:bodyPr/>
          <a:lstStyle>
            <a:lvl1pPr>
              <a:defRPr>
                <a:solidFill>
                  <a:srgbClr val="EDAF1A"/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15" name="Content Placeholder 2"/>
          <p:cNvSpPr>
            <a:spLocks noGrp="1"/>
          </p:cNvSpPr>
          <p:nvPr>
            <p:ph idx="14"/>
          </p:nvPr>
        </p:nvSpPr>
        <p:spPr>
          <a:xfrm>
            <a:off x="4534951" y="1038542"/>
            <a:ext cx="7056000" cy="5004928"/>
          </a:xfrm>
        </p:spPr>
        <p:txBody>
          <a:bodyPr>
            <a:normAutofit/>
          </a:bodyPr>
          <a:lstStyle>
            <a:lvl1pPr>
              <a:defRPr sz="2000">
                <a:latin typeface="Calibri Light" panose="020F0302020204030204" pitchFamily="34" charset="0"/>
              </a:defRPr>
            </a:lvl1pPr>
            <a:lvl2pPr>
              <a:defRPr sz="1800">
                <a:latin typeface="Calibri Light" panose="020F0302020204030204" pitchFamily="34" charset="0"/>
              </a:defRPr>
            </a:lvl2pPr>
            <a:lvl3pPr>
              <a:defRPr sz="1600">
                <a:latin typeface="Calibri Light" panose="020F0302020204030204" pitchFamily="34" charset="0"/>
              </a:defRPr>
            </a:lvl3pPr>
            <a:lvl4pPr>
              <a:defRPr sz="1400">
                <a:latin typeface="Calibri Light" panose="020F0302020204030204" pitchFamily="34" charset="0"/>
              </a:defRPr>
            </a:lvl4pPr>
            <a:lvl5pPr>
              <a:defRPr sz="1400">
                <a:latin typeface="Calibri Light" panose="020F030202020403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de-DE" dirty="0"/>
          </a:p>
        </p:txBody>
      </p:sp>
      <p:sp>
        <p:nvSpPr>
          <p:cNvPr id="9" name="Slide Number Placeholder 13"/>
          <p:cNvSpPr>
            <a:spLocks noGrp="1"/>
          </p:cNvSpPr>
          <p:nvPr>
            <p:ph type="sldNum" sz="quarter" idx="12"/>
          </p:nvPr>
        </p:nvSpPr>
        <p:spPr>
          <a:xfrm>
            <a:off x="10292080" y="63341"/>
            <a:ext cx="1899920" cy="365125"/>
          </a:xfrm>
        </p:spPr>
        <p:txBody>
          <a:bodyPr/>
          <a:lstStyle>
            <a:lvl1pPr>
              <a:defRPr>
                <a:solidFill>
                  <a:srgbClr val="DD5011"/>
                </a:solidFill>
              </a:defRPr>
            </a:lvl1pPr>
          </a:lstStyle>
          <a:p>
            <a:fld id="{849DFF45-C437-41AF-8750-93EF89DECA62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10" name="ProBar3"/>
          <p:cNvSpPr/>
          <p:nvPr userDrawn="1"/>
        </p:nvSpPr>
        <p:spPr>
          <a:xfrm>
            <a:off x="11580000" y="-1"/>
            <a:ext cx="612000" cy="151200"/>
          </a:xfrm>
          <a:prstGeom prst="rect">
            <a:avLst/>
          </a:prstGeom>
          <a:solidFill>
            <a:srgbClr val="E37D52"/>
          </a:solidFill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202952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RWTH - Stand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el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Titeltext</a:t>
            </a:r>
          </a:p>
        </p:txBody>
      </p:sp>
      <p:sp>
        <p:nvSpPr>
          <p:cNvPr id="13" name="Folien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‹Nr.›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150719976"/>
      </p:ext>
    </p:extLst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tx1"/>
            </a:gs>
            <a:gs pos="62000">
              <a:srgbClr val="1D345D"/>
            </a:gs>
            <a:gs pos="100000">
              <a:srgbClr val="0E192C"/>
            </a:gs>
          </a:gsLst>
          <a:lin ang="48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/>
              <a:t>Titelmasterformat durch Klicken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/>
              <a:t>22.4.2025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983E7E-2983-4F37-99C2-D64CDD2853A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1566930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</p:sldLayoutIdLst>
  <p:hf sldNum="0" hdr="0" ft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i="0" u="none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b="0" i="0" u="none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gi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gi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ti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11.gi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6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fik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9870" y="5903"/>
            <a:ext cx="9732260" cy="6846195"/>
          </a:xfrm>
          <a:prstGeom prst="rect">
            <a:avLst/>
          </a:prstGeom>
        </p:spPr>
      </p:pic>
      <p:sp>
        <p:nvSpPr>
          <p:cNvPr id="5" name="Rechteck 4"/>
          <p:cNvSpPr/>
          <p:nvPr/>
        </p:nvSpPr>
        <p:spPr>
          <a:xfrm>
            <a:off x="8040461" y="0"/>
            <a:ext cx="3885744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NN @ RWTH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Rechteck 6"/>
          <p:cNvSpPr/>
          <p:nvPr/>
        </p:nvSpPr>
        <p:spPr>
          <a:xfrm>
            <a:off x="8683604" y="6390432"/>
            <a:ext cx="3508396" cy="461665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2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RWTH Aachen University</a:t>
            </a:r>
          </a:p>
        </p:txBody>
      </p:sp>
      <p:sp>
        <p:nvSpPr>
          <p:cNvPr id="3" name="Textfeld 2">
            <a:extLst>
              <a:ext uri="{FF2B5EF4-FFF2-40B4-BE49-F238E27FC236}">
                <a16:creationId xmlns:a16="http://schemas.microsoft.com/office/drawing/2014/main" id="{3025D4F5-1DE6-4A00-B17D-7F57E8C64489}"/>
              </a:ext>
            </a:extLst>
          </p:cNvPr>
          <p:cNvSpPr txBox="1"/>
          <p:nvPr/>
        </p:nvSpPr>
        <p:spPr>
          <a:xfrm>
            <a:off x="1200774" y="0"/>
            <a:ext cx="1067921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1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© Marco </a:t>
            </a:r>
            <a:r>
              <a:rPr kumimoji="0" lang="de-DE" sz="11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Kraan</a:t>
            </a:r>
            <a:endParaRPr kumimoji="0" lang="de-DE" sz="11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Rechteck 7">
            <a:extLst>
              <a:ext uri="{FF2B5EF4-FFF2-40B4-BE49-F238E27FC236}">
                <a16:creationId xmlns:a16="http://schemas.microsoft.com/office/drawing/2014/main" id="{341FF58B-21C4-49CB-9B68-AD045F436915}"/>
              </a:ext>
            </a:extLst>
          </p:cNvPr>
          <p:cNvSpPr/>
          <p:nvPr/>
        </p:nvSpPr>
        <p:spPr>
          <a:xfrm>
            <a:off x="392916" y="6482765"/>
            <a:ext cx="2684709" cy="369332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8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Achim Stahl, . April 2025</a:t>
            </a:r>
          </a:p>
        </p:txBody>
      </p:sp>
    </p:spTree>
    <p:extLst>
      <p:ext uri="{BB962C8B-B14F-4D97-AF65-F5344CB8AC3E}">
        <p14:creationId xmlns:p14="http://schemas.microsoft.com/office/powerpoint/2010/main" val="8026433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15680A8C-45AA-484A-A45E-C202D1820D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D750DAC8-7FD1-40E9-B8D8-51F497C9526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5829"/>
            <a:ext cx="12192000" cy="6766342"/>
          </a:xfrm>
          <a:prstGeom prst="rect">
            <a:avLst/>
          </a:prstGeom>
        </p:spPr>
      </p:pic>
      <p:grpSp>
        <p:nvGrpSpPr>
          <p:cNvPr id="32" name="Gruppieren 31">
            <a:extLst>
              <a:ext uri="{FF2B5EF4-FFF2-40B4-BE49-F238E27FC236}">
                <a16:creationId xmlns:a16="http://schemas.microsoft.com/office/drawing/2014/main" id="{A1DB4B83-558F-4767-A119-5D6F3BFA0F18}"/>
              </a:ext>
            </a:extLst>
          </p:cNvPr>
          <p:cNvGrpSpPr/>
          <p:nvPr/>
        </p:nvGrpSpPr>
        <p:grpSpPr>
          <a:xfrm rot="543905">
            <a:off x="-332946" y="3680935"/>
            <a:ext cx="13156782" cy="2891487"/>
            <a:chOff x="213154" y="2360135"/>
            <a:chExt cx="13156782" cy="2891487"/>
          </a:xfrm>
        </p:grpSpPr>
        <p:cxnSp>
          <p:nvCxnSpPr>
            <p:cNvPr id="8" name="Gerader Verbinder 7">
              <a:extLst>
                <a:ext uri="{FF2B5EF4-FFF2-40B4-BE49-F238E27FC236}">
                  <a16:creationId xmlns:a16="http://schemas.microsoft.com/office/drawing/2014/main" id="{D91B7F96-0C95-4CF1-94C7-67428DAD0EF9}"/>
                </a:ext>
              </a:extLst>
            </p:cNvPr>
            <p:cNvCxnSpPr>
              <a:cxnSpLocks/>
            </p:cNvCxnSpPr>
            <p:nvPr/>
          </p:nvCxnSpPr>
          <p:spPr>
            <a:xfrm>
              <a:off x="213154" y="2360141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Gerader Verbinder 15">
              <a:extLst>
                <a:ext uri="{FF2B5EF4-FFF2-40B4-BE49-F238E27FC236}">
                  <a16:creationId xmlns:a16="http://schemas.microsoft.com/office/drawing/2014/main" id="{68210427-934B-48D4-BB72-5B7961C8589C}"/>
                </a:ext>
              </a:extLst>
            </p:cNvPr>
            <p:cNvCxnSpPr>
              <a:cxnSpLocks/>
            </p:cNvCxnSpPr>
            <p:nvPr/>
          </p:nvCxnSpPr>
          <p:spPr>
            <a:xfrm>
              <a:off x="1033329" y="2360141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Gerader Verbinder 16">
              <a:extLst>
                <a:ext uri="{FF2B5EF4-FFF2-40B4-BE49-F238E27FC236}">
                  <a16:creationId xmlns:a16="http://schemas.microsoft.com/office/drawing/2014/main" id="{0210A1BB-1028-4FD1-9458-3FB3F96A06CE}"/>
                </a:ext>
              </a:extLst>
            </p:cNvPr>
            <p:cNvCxnSpPr>
              <a:cxnSpLocks/>
            </p:cNvCxnSpPr>
            <p:nvPr/>
          </p:nvCxnSpPr>
          <p:spPr>
            <a:xfrm>
              <a:off x="1853504" y="2360140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Gerader Verbinder 17">
              <a:extLst>
                <a:ext uri="{FF2B5EF4-FFF2-40B4-BE49-F238E27FC236}">
                  <a16:creationId xmlns:a16="http://schemas.microsoft.com/office/drawing/2014/main" id="{02D92E43-BC61-4207-9CE4-2514A0A1C89A}"/>
                </a:ext>
              </a:extLst>
            </p:cNvPr>
            <p:cNvCxnSpPr>
              <a:cxnSpLocks/>
            </p:cNvCxnSpPr>
            <p:nvPr/>
          </p:nvCxnSpPr>
          <p:spPr>
            <a:xfrm>
              <a:off x="2673679" y="2360140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Gerader Verbinder 18">
              <a:extLst>
                <a:ext uri="{FF2B5EF4-FFF2-40B4-BE49-F238E27FC236}">
                  <a16:creationId xmlns:a16="http://schemas.microsoft.com/office/drawing/2014/main" id="{6EC86535-A516-4FA3-B372-AF06B5D44ABA}"/>
                </a:ext>
              </a:extLst>
            </p:cNvPr>
            <p:cNvCxnSpPr>
              <a:cxnSpLocks/>
            </p:cNvCxnSpPr>
            <p:nvPr/>
          </p:nvCxnSpPr>
          <p:spPr>
            <a:xfrm>
              <a:off x="3493854" y="2360139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Gerader Verbinder 19">
              <a:extLst>
                <a:ext uri="{FF2B5EF4-FFF2-40B4-BE49-F238E27FC236}">
                  <a16:creationId xmlns:a16="http://schemas.microsoft.com/office/drawing/2014/main" id="{F0E0BC8B-004C-47F7-B2F8-98CBF0B0D3C6}"/>
                </a:ext>
              </a:extLst>
            </p:cNvPr>
            <p:cNvCxnSpPr>
              <a:cxnSpLocks/>
            </p:cNvCxnSpPr>
            <p:nvPr/>
          </p:nvCxnSpPr>
          <p:spPr>
            <a:xfrm>
              <a:off x="4314029" y="2360139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Gerader Verbinder 20">
              <a:extLst>
                <a:ext uri="{FF2B5EF4-FFF2-40B4-BE49-F238E27FC236}">
                  <a16:creationId xmlns:a16="http://schemas.microsoft.com/office/drawing/2014/main" id="{F8CE32FE-302E-4D25-90FC-D1377CA3EA7A}"/>
                </a:ext>
              </a:extLst>
            </p:cNvPr>
            <p:cNvCxnSpPr>
              <a:cxnSpLocks/>
            </p:cNvCxnSpPr>
            <p:nvPr/>
          </p:nvCxnSpPr>
          <p:spPr>
            <a:xfrm>
              <a:off x="5134204" y="2360138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Gerader Verbinder 21">
              <a:extLst>
                <a:ext uri="{FF2B5EF4-FFF2-40B4-BE49-F238E27FC236}">
                  <a16:creationId xmlns:a16="http://schemas.microsoft.com/office/drawing/2014/main" id="{3A4D3F3A-022C-4225-BE87-DE88C55E283A}"/>
                </a:ext>
              </a:extLst>
            </p:cNvPr>
            <p:cNvCxnSpPr>
              <a:cxnSpLocks/>
            </p:cNvCxnSpPr>
            <p:nvPr/>
          </p:nvCxnSpPr>
          <p:spPr>
            <a:xfrm>
              <a:off x="5954379" y="2360138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Gerader Verbinder 22">
              <a:extLst>
                <a:ext uri="{FF2B5EF4-FFF2-40B4-BE49-F238E27FC236}">
                  <a16:creationId xmlns:a16="http://schemas.microsoft.com/office/drawing/2014/main" id="{5DE2D1BE-7454-4A64-8107-7B1DFCE4A3BF}"/>
                </a:ext>
              </a:extLst>
            </p:cNvPr>
            <p:cNvCxnSpPr>
              <a:cxnSpLocks/>
            </p:cNvCxnSpPr>
            <p:nvPr/>
          </p:nvCxnSpPr>
          <p:spPr>
            <a:xfrm>
              <a:off x="6774554" y="2360137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Gerader Verbinder 23">
              <a:extLst>
                <a:ext uri="{FF2B5EF4-FFF2-40B4-BE49-F238E27FC236}">
                  <a16:creationId xmlns:a16="http://schemas.microsoft.com/office/drawing/2014/main" id="{F7C0F20E-D748-4B31-881A-B0060F468DFC}"/>
                </a:ext>
              </a:extLst>
            </p:cNvPr>
            <p:cNvCxnSpPr>
              <a:cxnSpLocks/>
            </p:cNvCxnSpPr>
            <p:nvPr/>
          </p:nvCxnSpPr>
          <p:spPr>
            <a:xfrm>
              <a:off x="7594729" y="2360139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Gerader Verbinder 24">
              <a:extLst>
                <a:ext uri="{FF2B5EF4-FFF2-40B4-BE49-F238E27FC236}">
                  <a16:creationId xmlns:a16="http://schemas.microsoft.com/office/drawing/2014/main" id="{E3393169-2245-4834-8692-841633756068}"/>
                </a:ext>
              </a:extLst>
            </p:cNvPr>
            <p:cNvCxnSpPr>
              <a:cxnSpLocks/>
            </p:cNvCxnSpPr>
            <p:nvPr/>
          </p:nvCxnSpPr>
          <p:spPr>
            <a:xfrm>
              <a:off x="8414904" y="2360138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Gerader Verbinder 25">
              <a:extLst>
                <a:ext uri="{FF2B5EF4-FFF2-40B4-BE49-F238E27FC236}">
                  <a16:creationId xmlns:a16="http://schemas.microsoft.com/office/drawing/2014/main" id="{06A77827-BDE3-4E6C-9A76-8D1E300E6EFE}"/>
                </a:ext>
              </a:extLst>
            </p:cNvPr>
            <p:cNvCxnSpPr>
              <a:cxnSpLocks/>
            </p:cNvCxnSpPr>
            <p:nvPr/>
          </p:nvCxnSpPr>
          <p:spPr>
            <a:xfrm>
              <a:off x="9235079" y="2360138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Gerader Verbinder 26">
              <a:extLst>
                <a:ext uri="{FF2B5EF4-FFF2-40B4-BE49-F238E27FC236}">
                  <a16:creationId xmlns:a16="http://schemas.microsoft.com/office/drawing/2014/main" id="{6BEF935E-15A9-45E6-B4E5-C4F13392BA9D}"/>
                </a:ext>
              </a:extLst>
            </p:cNvPr>
            <p:cNvCxnSpPr>
              <a:cxnSpLocks/>
            </p:cNvCxnSpPr>
            <p:nvPr/>
          </p:nvCxnSpPr>
          <p:spPr>
            <a:xfrm>
              <a:off x="10055254" y="2360137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Gerader Verbinder 27">
              <a:extLst>
                <a:ext uri="{FF2B5EF4-FFF2-40B4-BE49-F238E27FC236}">
                  <a16:creationId xmlns:a16="http://schemas.microsoft.com/office/drawing/2014/main" id="{925537BE-02B0-4966-BD64-4E0CF37FDF7A}"/>
                </a:ext>
              </a:extLst>
            </p:cNvPr>
            <p:cNvCxnSpPr>
              <a:cxnSpLocks/>
            </p:cNvCxnSpPr>
            <p:nvPr/>
          </p:nvCxnSpPr>
          <p:spPr>
            <a:xfrm>
              <a:off x="10875429" y="2360137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Gerader Verbinder 28">
              <a:extLst>
                <a:ext uri="{FF2B5EF4-FFF2-40B4-BE49-F238E27FC236}">
                  <a16:creationId xmlns:a16="http://schemas.microsoft.com/office/drawing/2014/main" id="{18AC0BD3-19DC-414A-8C37-E896A519F277}"/>
                </a:ext>
              </a:extLst>
            </p:cNvPr>
            <p:cNvCxnSpPr>
              <a:cxnSpLocks/>
            </p:cNvCxnSpPr>
            <p:nvPr/>
          </p:nvCxnSpPr>
          <p:spPr>
            <a:xfrm>
              <a:off x="11695604" y="2360136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Gerader Verbinder 29">
              <a:extLst>
                <a:ext uri="{FF2B5EF4-FFF2-40B4-BE49-F238E27FC236}">
                  <a16:creationId xmlns:a16="http://schemas.microsoft.com/office/drawing/2014/main" id="{65404521-35F5-44A6-9B02-39CB6B64CB0C}"/>
                </a:ext>
              </a:extLst>
            </p:cNvPr>
            <p:cNvCxnSpPr>
              <a:cxnSpLocks/>
            </p:cNvCxnSpPr>
            <p:nvPr/>
          </p:nvCxnSpPr>
          <p:spPr>
            <a:xfrm>
              <a:off x="12515779" y="2360136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Gerader Verbinder 30">
              <a:extLst>
                <a:ext uri="{FF2B5EF4-FFF2-40B4-BE49-F238E27FC236}">
                  <a16:creationId xmlns:a16="http://schemas.microsoft.com/office/drawing/2014/main" id="{1DDCE1AC-7739-4A41-BDC4-A53279543A57}"/>
                </a:ext>
              </a:extLst>
            </p:cNvPr>
            <p:cNvCxnSpPr>
              <a:cxnSpLocks/>
            </p:cNvCxnSpPr>
            <p:nvPr/>
          </p:nvCxnSpPr>
          <p:spPr>
            <a:xfrm>
              <a:off x="13335954" y="2360135"/>
              <a:ext cx="33982" cy="2891481"/>
            </a:xfrm>
            <a:prstGeom prst="line">
              <a:avLst/>
            </a:prstGeom>
            <a:ln w="406400">
              <a:solidFill>
                <a:schemeClr val="tx1">
                  <a:lumMod val="65000"/>
                  <a:lumOff val="35000"/>
                  <a:alpha val="4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3" name="Textfeld 32">
            <a:extLst>
              <a:ext uri="{FF2B5EF4-FFF2-40B4-BE49-F238E27FC236}">
                <a16:creationId xmlns:a16="http://schemas.microsoft.com/office/drawing/2014/main" id="{A5E66427-3C23-42ED-9191-7A93F9A93D81}"/>
              </a:ext>
            </a:extLst>
          </p:cNvPr>
          <p:cNvSpPr txBox="1"/>
          <p:nvPr/>
        </p:nvSpPr>
        <p:spPr>
          <a:xfrm>
            <a:off x="108374" y="14686"/>
            <a:ext cx="459048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4800" b="1" dirty="0" err="1">
                <a:solidFill>
                  <a:schemeClr val="bg1"/>
                </a:solidFill>
              </a:rPr>
              <a:t>Newtonian</a:t>
            </a:r>
            <a:r>
              <a:rPr lang="de-DE" sz="4800" b="1" dirty="0">
                <a:solidFill>
                  <a:schemeClr val="bg1"/>
                </a:solidFill>
              </a:rPr>
              <a:t> Noise</a:t>
            </a:r>
          </a:p>
        </p:txBody>
      </p:sp>
      <p:sp>
        <p:nvSpPr>
          <p:cNvPr id="34" name="Rechteck: abgerundete Ecken 33">
            <a:extLst>
              <a:ext uri="{FF2B5EF4-FFF2-40B4-BE49-F238E27FC236}">
                <a16:creationId xmlns:a16="http://schemas.microsoft.com/office/drawing/2014/main" id="{641EDF41-F68E-4D37-98BD-844C172E55FE}"/>
              </a:ext>
            </a:extLst>
          </p:cNvPr>
          <p:cNvSpPr/>
          <p:nvPr/>
        </p:nvSpPr>
        <p:spPr>
          <a:xfrm>
            <a:off x="7474807" y="4546803"/>
            <a:ext cx="3657118" cy="2010235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b="1" dirty="0" err="1"/>
              <a:t>Seismic</a:t>
            </a:r>
            <a:r>
              <a:rPr lang="de-DE" sz="3200" b="1" dirty="0"/>
              <a:t> </a:t>
            </a:r>
            <a:r>
              <a:rPr lang="de-DE" sz="3200" b="1" dirty="0" err="1"/>
              <a:t>spectrum</a:t>
            </a:r>
            <a:endParaRPr lang="de-DE" sz="3200" b="1" dirty="0"/>
          </a:p>
          <a:p>
            <a:pPr algn="ctr"/>
            <a:r>
              <a:rPr lang="de-DE" sz="2800" dirty="0" err="1"/>
              <a:t>anthropogenic</a:t>
            </a:r>
            <a:endParaRPr lang="de-DE" sz="2800" dirty="0"/>
          </a:p>
          <a:p>
            <a:pPr algn="ctr"/>
            <a:r>
              <a:rPr lang="de-DE" sz="2800" dirty="0" err="1"/>
              <a:t>natural</a:t>
            </a:r>
            <a:endParaRPr lang="de-DE" sz="2800" dirty="0"/>
          </a:p>
          <a:p>
            <a:pPr algn="ctr"/>
            <a:r>
              <a:rPr lang="de-DE" sz="2800" dirty="0">
                <a:sym typeface="Wingdings" panose="05000000000000000000" pitchFamily="2" charset="2"/>
              </a:rPr>
              <a:t> </a:t>
            </a:r>
            <a:r>
              <a:rPr lang="de-DE" sz="2800" dirty="0" err="1">
                <a:sym typeface="Wingdings" panose="05000000000000000000" pitchFamily="2" charset="2"/>
              </a:rPr>
              <a:t>measure</a:t>
            </a:r>
            <a:r>
              <a:rPr lang="de-DE" sz="2800" dirty="0">
                <a:sym typeface="Wingdings" panose="05000000000000000000" pitchFamily="2" charset="2"/>
              </a:rPr>
              <a:t> / </a:t>
            </a:r>
            <a:r>
              <a:rPr lang="de-DE" sz="2800" dirty="0" err="1">
                <a:sym typeface="Wingdings" panose="05000000000000000000" pitchFamily="2" charset="2"/>
              </a:rPr>
              <a:t>reduce</a:t>
            </a:r>
            <a:endParaRPr lang="de-DE" sz="2800" dirty="0"/>
          </a:p>
        </p:txBody>
      </p:sp>
      <p:sp>
        <p:nvSpPr>
          <p:cNvPr id="35" name="Rechteck: abgerundete Ecken 34">
            <a:extLst>
              <a:ext uri="{FF2B5EF4-FFF2-40B4-BE49-F238E27FC236}">
                <a16:creationId xmlns:a16="http://schemas.microsoft.com/office/drawing/2014/main" id="{420D43A5-C079-4F78-962F-F43217EA3152}"/>
              </a:ext>
            </a:extLst>
          </p:cNvPr>
          <p:cNvSpPr/>
          <p:nvPr/>
        </p:nvSpPr>
        <p:spPr>
          <a:xfrm>
            <a:off x="5158476" y="2142878"/>
            <a:ext cx="3657118" cy="2010235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b="1" dirty="0" err="1"/>
              <a:t>Coupling</a:t>
            </a:r>
            <a:r>
              <a:rPr lang="de-DE" sz="3200" b="1" dirty="0"/>
              <a:t> </a:t>
            </a:r>
            <a:r>
              <a:rPr lang="de-DE" sz="3200" b="1" dirty="0" err="1"/>
              <a:t>to</a:t>
            </a:r>
            <a:r>
              <a:rPr lang="de-DE" sz="3200" b="1" dirty="0"/>
              <a:t> </a:t>
            </a:r>
            <a:r>
              <a:rPr lang="de-DE" sz="3200" b="1" dirty="0" err="1"/>
              <a:t>mirrors</a:t>
            </a:r>
            <a:endParaRPr lang="de-DE" sz="3200" b="1" dirty="0"/>
          </a:p>
          <a:p>
            <a:pPr algn="ctr"/>
            <a:r>
              <a:rPr lang="de-DE" sz="2800" dirty="0" err="1"/>
              <a:t>calculate</a:t>
            </a:r>
            <a:endParaRPr lang="de-DE" sz="2800" dirty="0"/>
          </a:p>
          <a:p>
            <a:pPr algn="ctr"/>
            <a:r>
              <a:rPr lang="de-DE" sz="2800" dirty="0" err="1"/>
              <a:t>verify</a:t>
            </a:r>
            <a:r>
              <a:rPr lang="de-DE" sz="2800" dirty="0"/>
              <a:t>?</a:t>
            </a:r>
          </a:p>
          <a:p>
            <a:pPr algn="ctr"/>
            <a:r>
              <a:rPr lang="de-DE" sz="2800" dirty="0">
                <a:sym typeface="Wingdings" panose="05000000000000000000" pitchFamily="2" charset="2"/>
              </a:rPr>
              <a:t> </a:t>
            </a:r>
            <a:r>
              <a:rPr lang="de-DE" sz="2800" dirty="0" err="1">
                <a:sym typeface="Wingdings" panose="05000000000000000000" pitchFamily="2" charset="2"/>
              </a:rPr>
              <a:t>reduce</a:t>
            </a:r>
            <a:r>
              <a:rPr lang="de-DE" sz="2800" dirty="0">
                <a:sym typeface="Wingdings" panose="05000000000000000000" pitchFamily="2" charset="2"/>
              </a:rPr>
              <a:t> !(?)</a:t>
            </a:r>
            <a:endParaRPr lang="de-DE" sz="2800" dirty="0"/>
          </a:p>
        </p:txBody>
      </p:sp>
      <p:cxnSp>
        <p:nvCxnSpPr>
          <p:cNvPr id="37" name="Gerade Verbindung mit Pfeil 36">
            <a:extLst>
              <a:ext uri="{FF2B5EF4-FFF2-40B4-BE49-F238E27FC236}">
                <a16:creationId xmlns:a16="http://schemas.microsoft.com/office/drawing/2014/main" id="{80A79516-4D7E-4BF9-BFCD-12DE603809E5}"/>
              </a:ext>
            </a:extLst>
          </p:cNvPr>
          <p:cNvCxnSpPr>
            <a:cxnSpLocks/>
          </p:cNvCxnSpPr>
          <p:nvPr/>
        </p:nvCxnSpPr>
        <p:spPr>
          <a:xfrm flipH="1">
            <a:off x="3467101" y="3954765"/>
            <a:ext cx="1968413" cy="1688807"/>
          </a:xfrm>
          <a:prstGeom prst="straightConnector1">
            <a:avLst/>
          </a:prstGeom>
          <a:ln w="34925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Rechteck: abgerundete Ecken 38">
            <a:extLst>
              <a:ext uri="{FF2B5EF4-FFF2-40B4-BE49-F238E27FC236}">
                <a16:creationId xmlns:a16="http://schemas.microsoft.com/office/drawing/2014/main" id="{399C5672-F9DD-4173-96C2-03B110756E54}"/>
              </a:ext>
            </a:extLst>
          </p:cNvPr>
          <p:cNvSpPr/>
          <p:nvPr/>
        </p:nvSpPr>
        <p:spPr>
          <a:xfrm>
            <a:off x="736147" y="952554"/>
            <a:ext cx="3657118" cy="2010235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b="1" dirty="0"/>
              <a:t>Schielding</a:t>
            </a:r>
          </a:p>
          <a:p>
            <a:pPr algn="ctr"/>
            <a:r>
              <a:rPr lang="de-DE" sz="2800" dirty="0"/>
              <a:t>passive</a:t>
            </a:r>
          </a:p>
          <a:p>
            <a:pPr algn="ctr"/>
            <a:endParaRPr lang="de-DE" sz="2800" dirty="0">
              <a:sym typeface="Wingdings" panose="05000000000000000000" pitchFamily="2" charset="2"/>
            </a:endParaRPr>
          </a:p>
          <a:p>
            <a:pPr algn="ctr"/>
            <a:endParaRPr lang="de-DE" sz="2800" dirty="0"/>
          </a:p>
        </p:txBody>
      </p:sp>
      <p:cxnSp>
        <p:nvCxnSpPr>
          <p:cNvPr id="41" name="Gerader Verbinder 40">
            <a:extLst>
              <a:ext uri="{FF2B5EF4-FFF2-40B4-BE49-F238E27FC236}">
                <a16:creationId xmlns:a16="http://schemas.microsoft.com/office/drawing/2014/main" id="{1A67AB01-9EE3-41ED-954B-AD51097A2AEA}"/>
              </a:ext>
            </a:extLst>
          </p:cNvPr>
          <p:cNvCxnSpPr/>
          <p:nvPr/>
        </p:nvCxnSpPr>
        <p:spPr>
          <a:xfrm flipV="1">
            <a:off x="1941049" y="1806732"/>
            <a:ext cx="1214896" cy="18687"/>
          </a:xfrm>
          <a:prstGeom prst="line">
            <a:avLst/>
          </a:prstGeom>
          <a:ln w="349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Textfeld 41">
            <a:extLst>
              <a:ext uri="{FF2B5EF4-FFF2-40B4-BE49-F238E27FC236}">
                <a16:creationId xmlns:a16="http://schemas.microsoft.com/office/drawing/2014/main" id="{AB5A3B0B-5208-4862-BE02-7EAC2D2E2785}"/>
              </a:ext>
            </a:extLst>
          </p:cNvPr>
          <p:cNvSpPr txBox="1"/>
          <p:nvPr/>
        </p:nvSpPr>
        <p:spPr>
          <a:xfrm>
            <a:off x="836700" y="1936457"/>
            <a:ext cx="3456011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de-DE" sz="2400" dirty="0" err="1">
                <a:solidFill>
                  <a:schemeClr val="bg1"/>
                </a:solidFill>
              </a:rPr>
              <a:t>active</a:t>
            </a:r>
            <a:endParaRPr lang="de-DE" sz="2400" dirty="0">
              <a:solidFill>
                <a:schemeClr val="bg1"/>
              </a:solidFill>
            </a:endParaRPr>
          </a:p>
          <a:p>
            <a:pPr algn="ctr"/>
            <a:r>
              <a:rPr lang="de-DE" sz="2400" dirty="0">
                <a:solidFill>
                  <a:schemeClr val="bg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bg1"/>
                </a:solidFill>
                <a:sym typeface="Wingdings" panose="05000000000000000000" pitchFamily="2" charset="2"/>
              </a:rPr>
              <a:t>Active</a:t>
            </a:r>
            <a:r>
              <a:rPr lang="de-DE" sz="2400" dirty="0">
                <a:solidFill>
                  <a:schemeClr val="bg1"/>
                </a:solidFill>
                <a:sym typeface="Wingdings" panose="05000000000000000000" pitchFamily="2" charset="2"/>
              </a:rPr>
              <a:t> Noise Mitigation</a:t>
            </a:r>
            <a:endParaRPr lang="de-DE" sz="2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909616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1000"/>
                            </p:stCondLst>
                            <p:childTnLst>
                              <p:par>
                                <p:cTn id="22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4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6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" grpId="0" animBg="1"/>
      <p:bldP spid="35" grpId="0" animBg="1"/>
      <p:bldP spid="39" grpId="0" animBg="1"/>
      <p:bldP spid="4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012DCB94-CF69-466E-94B7-B32D3A33DB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Textfeld 2">
            <a:extLst>
              <a:ext uri="{FF2B5EF4-FFF2-40B4-BE49-F238E27FC236}">
                <a16:creationId xmlns:a16="http://schemas.microsoft.com/office/drawing/2014/main" id="{EC1E7BC0-7BC6-40E2-8E98-D595345C345B}"/>
              </a:ext>
            </a:extLst>
          </p:cNvPr>
          <p:cNvSpPr txBox="1"/>
          <p:nvPr/>
        </p:nvSpPr>
        <p:spPr>
          <a:xfrm>
            <a:off x="108374" y="14686"/>
            <a:ext cx="468269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4800" b="1" dirty="0" err="1">
                <a:solidFill>
                  <a:schemeClr val="bg1"/>
                </a:solidFill>
              </a:rPr>
              <a:t>Seismic</a:t>
            </a:r>
            <a:r>
              <a:rPr lang="de-DE" sz="4800" b="1" dirty="0">
                <a:solidFill>
                  <a:schemeClr val="bg1"/>
                </a:solidFill>
              </a:rPr>
              <a:t> </a:t>
            </a:r>
            <a:r>
              <a:rPr lang="de-DE" sz="4800" b="1" dirty="0" err="1">
                <a:solidFill>
                  <a:schemeClr val="bg1"/>
                </a:solidFill>
              </a:rPr>
              <a:t>Spectrum</a:t>
            </a:r>
            <a:endParaRPr lang="de-DE" sz="4800" b="1" dirty="0">
              <a:solidFill>
                <a:schemeClr val="bg1"/>
              </a:solidFill>
            </a:endParaRPr>
          </a:p>
        </p:txBody>
      </p:sp>
      <p:sp>
        <p:nvSpPr>
          <p:cNvPr id="4" name="Textfeld 3">
            <a:extLst>
              <a:ext uri="{FF2B5EF4-FFF2-40B4-BE49-F238E27FC236}">
                <a16:creationId xmlns:a16="http://schemas.microsoft.com/office/drawing/2014/main" id="{4942EED8-7E71-4C1A-AD9C-BD18A68EA581}"/>
              </a:ext>
            </a:extLst>
          </p:cNvPr>
          <p:cNvSpPr txBox="1"/>
          <p:nvPr/>
        </p:nvSpPr>
        <p:spPr>
          <a:xfrm>
            <a:off x="571500" y="977900"/>
            <a:ext cx="566420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3200" dirty="0" err="1">
                <a:solidFill>
                  <a:schemeClr val="bg1"/>
                </a:solidFill>
              </a:rPr>
              <a:t>Anthropogenic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sources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wind </a:t>
            </a:r>
            <a:r>
              <a:rPr lang="de-DE" sz="3200" dirty="0" err="1">
                <a:solidFill>
                  <a:schemeClr val="bg1"/>
                </a:solidFill>
              </a:rPr>
              <a:t>turbines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roads</a:t>
            </a:r>
            <a:r>
              <a:rPr lang="de-DE" sz="3200" dirty="0">
                <a:solidFill>
                  <a:schemeClr val="bg1"/>
                </a:solidFill>
              </a:rPr>
              <a:t> &amp; </a:t>
            </a:r>
            <a:r>
              <a:rPr lang="de-DE" sz="3200" dirty="0" err="1">
                <a:solidFill>
                  <a:schemeClr val="bg1"/>
                </a:solidFill>
              </a:rPr>
              <a:t>bridges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tunnels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geothermal </a:t>
            </a:r>
            <a:r>
              <a:rPr lang="de-DE" sz="3200" dirty="0" err="1">
                <a:solidFill>
                  <a:schemeClr val="bg1"/>
                </a:solidFill>
              </a:rPr>
              <a:t>energy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industrial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factories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mining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…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surface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mining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ground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water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pumps</a:t>
            </a:r>
            <a:endParaRPr lang="de-DE" sz="3200" dirty="0">
              <a:solidFill>
                <a:schemeClr val="bg1"/>
              </a:solidFill>
            </a:endParaRPr>
          </a:p>
        </p:txBody>
      </p:sp>
      <p:sp>
        <p:nvSpPr>
          <p:cNvPr id="5" name="Textfeld 4">
            <a:extLst>
              <a:ext uri="{FF2B5EF4-FFF2-40B4-BE49-F238E27FC236}">
                <a16:creationId xmlns:a16="http://schemas.microsoft.com/office/drawing/2014/main" id="{22E595AA-EF04-492E-9B67-E203B806DBB9}"/>
              </a:ext>
            </a:extLst>
          </p:cNvPr>
          <p:cNvSpPr txBox="1"/>
          <p:nvPr/>
        </p:nvSpPr>
        <p:spPr>
          <a:xfrm>
            <a:off x="6235700" y="1003300"/>
            <a:ext cx="566420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3200" dirty="0">
                <a:solidFill>
                  <a:schemeClr val="bg1"/>
                </a:solidFill>
              </a:rPr>
              <a:t>Natural </a:t>
            </a:r>
            <a:r>
              <a:rPr lang="de-DE" sz="3200" dirty="0" err="1">
                <a:solidFill>
                  <a:schemeClr val="bg1"/>
                </a:solidFill>
              </a:rPr>
              <a:t>sources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earth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quakes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surf of the </a:t>
            </a:r>
            <a:r>
              <a:rPr lang="de-DE" sz="3200" dirty="0" err="1">
                <a:solidFill>
                  <a:schemeClr val="bg1"/>
                </a:solidFill>
              </a:rPr>
              <a:t>ocean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wind </a:t>
            </a:r>
            <a:r>
              <a:rPr lang="de-DE" sz="3200" dirty="0" err="1">
                <a:solidFill>
                  <a:schemeClr val="bg1"/>
                </a:solidFill>
              </a:rPr>
              <a:t>shaking</a:t>
            </a:r>
            <a:r>
              <a:rPr lang="de-DE" sz="3200" dirty="0">
                <a:solidFill>
                  <a:schemeClr val="bg1"/>
                </a:solidFill>
              </a:rPr>
              <a:t> </a:t>
            </a:r>
            <a:r>
              <a:rPr lang="de-DE" sz="3200" dirty="0" err="1">
                <a:solidFill>
                  <a:schemeClr val="bg1"/>
                </a:solidFill>
              </a:rPr>
              <a:t>trees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landslides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 err="1">
                <a:solidFill>
                  <a:schemeClr val="bg1"/>
                </a:solidFill>
              </a:rPr>
              <a:t>avalanches</a:t>
            </a:r>
            <a:endParaRPr lang="de-DE" sz="3200" dirty="0">
              <a:solidFill>
                <a:schemeClr val="bg1"/>
              </a:solidFill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de-DE" sz="3200" dirty="0">
                <a:solidFill>
                  <a:schemeClr val="bg1"/>
                </a:solidFill>
              </a:rPr>
              <a:t>…</a:t>
            </a:r>
          </a:p>
        </p:txBody>
      </p:sp>
      <p:sp>
        <p:nvSpPr>
          <p:cNvPr id="6" name="Rechteck: abgerundete Ecken 5">
            <a:extLst>
              <a:ext uri="{FF2B5EF4-FFF2-40B4-BE49-F238E27FC236}">
                <a16:creationId xmlns:a16="http://schemas.microsoft.com/office/drawing/2014/main" id="{2F37283F-B405-496F-A032-C27DA8F83FC0}"/>
              </a:ext>
            </a:extLst>
          </p:cNvPr>
          <p:cNvSpPr/>
          <p:nvPr/>
        </p:nvSpPr>
        <p:spPr>
          <a:xfrm>
            <a:off x="6959147" y="5109703"/>
            <a:ext cx="3657118" cy="1189498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dirty="0">
                <a:sym typeface="Wingdings" panose="05000000000000000000" pitchFamily="2" charset="2"/>
              </a:rPr>
              <a:t> </a:t>
            </a:r>
            <a:r>
              <a:rPr lang="de-DE" sz="3200" dirty="0" err="1">
                <a:sym typeface="Wingdings" panose="05000000000000000000" pitchFamily="2" charset="2"/>
              </a:rPr>
              <a:t>many</a:t>
            </a:r>
            <a:r>
              <a:rPr lang="de-DE" sz="3200" dirty="0">
                <a:sym typeface="Wingdings" panose="05000000000000000000" pitchFamily="2" charset="2"/>
              </a:rPr>
              <a:t> </a:t>
            </a:r>
            <a:r>
              <a:rPr lang="de-DE" sz="3200" dirty="0" err="1">
                <a:sym typeface="Wingdings" panose="05000000000000000000" pitchFamily="2" charset="2"/>
              </a:rPr>
              <a:t>involved</a:t>
            </a:r>
            <a:r>
              <a:rPr lang="de-DE" sz="3200" dirty="0">
                <a:sym typeface="Wingdings" panose="05000000000000000000" pitchFamily="2" charset="2"/>
              </a:rPr>
              <a:t> in the </a:t>
            </a:r>
            <a:r>
              <a:rPr lang="de-DE" sz="3200" dirty="0" err="1">
                <a:sym typeface="Wingdings" panose="05000000000000000000" pitchFamily="2" charset="2"/>
              </a:rPr>
              <a:t>measurements</a:t>
            </a:r>
            <a:endParaRPr lang="de-DE" sz="2800" dirty="0">
              <a:sym typeface="Wingdings" panose="05000000000000000000" pitchFamily="2" charset="2"/>
            </a:endParaRPr>
          </a:p>
        </p:txBody>
      </p:sp>
      <p:grpSp>
        <p:nvGrpSpPr>
          <p:cNvPr id="10" name="Gruppieren 9">
            <a:extLst>
              <a:ext uri="{FF2B5EF4-FFF2-40B4-BE49-F238E27FC236}">
                <a16:creationId xmlns:a16="http://schemas.microsoft.com/office/drawing/2014/main" id="{CD88E447-E80B-4615-9F27-AAA8C56E61E4}"/>
              </a:ext>
            </a:extLst>
          </p:cNvPr>
          <p:cNvGrpSpPr/>
          <p:nvPr/>
        </p:nvGrpSpPr>
        <p:grpSpPr>
          <a:xfrm>
            <a:off x="520700" y="1498600"/>
            <a:ext cx="4682692" cy="4432300"/>
            <a:chOff x="520700" y="1498600"/>
            <a:chExt cx="4682692" cy="4432300"/>
          </a:xfrm>
        </p:grpSpPr>
        <p:sp>
          <p:nvSpPr>
            <p:cNvPr id="7" name="Rechteck 6">
              <a:extLst>
                <a:ext uri="{FF2B5EF4-FFF2-40B4-BE49-F238E27FC236}">
                  <a16:creationId xmlns:a16="http://schemas.microsoft.com/office/drawing/2014/main" id="{9231973F-39C9-4813-A928-D10EB8744AF8}"/>
                </a:ext>
              </a:extLst>
            </p:cNvPr>
            <p:cNvSpPr/>
            <p:nvPr/>
          </p:nvSpPr>
          <p:spPr>
            <a:xfrm>
              <a:off x="520700" y="1498600"/>
              <a:ext cx="4682692" cy="520700"/>
            </a:xfrm>
            <a:prstGeom prst="rect">
              <a:avLst/>
            </a:prstGeom>
            <a:noFill/>
            <a:ln w="25400"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8" name="Rechteck 7">
              <a:extLst>
                <a:ext uri="{FF2B5EF4-FFF2-40B4-BE49-F238E27FC236}">
                  <a16:creationId xmlns:a16="http://schemas.microsoft.com/office/drawing/2014/main" id="{51D1FAF6-7DDB-46BA-B518-FDE327D56B04}"/>
                </a:ext>
              </a:extLst>
            </p:cNvPr>
            <p:cNvSpPr/>
            <p:nvPr/>
          </p:nvSpPr>
          <p:spPr>
            <a:xfrm>
              <a:off x="520700" y="4900153"/>
              <a:ext cx="4682692" cy="520700"/>
            </a:xfrm>
            <a:prstGeom prst="rect">
              <a:avLst/>
            </a:prstGeom>
            <a:noFill/>
            <a:ln w="25400"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9" name="Rechteck 8">
              <a:extLst>
                <a:ext uri="{FF2B5EF4-FFF2-40B4-BE49-F238E27FC236}">
                  <a16:creationId xmlns:a16="http://schemas.microsoft.com/office/drawing/2014/main" id="{E35AF094-C624-4C58-B290-C97B223FEB2D}"/>
                </a:ext>
              </a:extLst>
            </p:cNvPr>
            <p:cNvSpPr/>
            <p:nvPr/>
          </p:nvSpPr>
          <p:spPr>
            <a:xfrm>
              <a:off x="520700" y="5410200"/>
              <a:ext cx="4682692" cy="520700"/>
            </a:xfrm>
            <a:prstGeom prst="rect">
              <a:avLst/>
            </a:prstGeom>
            <a:noFill/>
            <a:ln w="25400"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</p:grpSp>
    </p:spTree>
    <p:extLst>
      <p:ext uri="{BB962C8B-B14F-4D97-AF65-F5344CB8AC3E}">
        <p14:creationId xmlns:p14="http://schemas.microsoft.com/office/powerpoint/2010/main" val="64277238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FBB6DE75-9624-4B26-9BBA-950172DB93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AFAA6978-5503-4B9B-BB1C-2196417146D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3366" y="319163"/>
            <a:ext cx="4896612" cy="6858000"/>
          </a:xfrm>
          <a:prstGeom prst="rect">
            <a:avLst/>
          </a:prstGeom>
        </p:spPr>
      </p:pic>
      <p:sp>
        <p:nvSpPr>
          <p:cNvPr id="13" name="Rechteck 12">
            <a:extLst>
              <a:ext uri="{FF2B5EF4-FFF2-40B4-BE49-F238E27FC236}">
                <a16:creationId xmlns:a16="http://schemas.microsoft.com/office/drawing/2014/main" id="{BA2A474B-40E5-44AC-86B9-D319DF29B9E4}"/>
              </a:ext>
            </a:extLst>
          </p:cNvPr>
          <p:cNvSpPr/>
          <p:nvPr/>
        </p:nvSpPr>
        <p:spPr>
          <a:xfrm>
            <a:off x="114694" y="68031"/>
            <a:ext cx="4200189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Windturbines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4" name="Grafik 13">
            <a:extLst>
              <a:ext uri="{FF2B5EF4-FFF2-40B4-BE49-F238E27FC236}">
                <a16:creationId xmlns:a16="http://schemas.microsoft.com/office/drawing/2014/main" id="{409DA4F7-B8DB-4AEF-AF6A-42ADA43F8B2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38112" y="3100545"/>
            <a:ext cx="4734581" cy="3392330"/>
          </a:xfrm>
          <a:prstGeom prst="rect">
            <a:avLst/>
          </a:prstGeom>
        </p:spPr>
      </p:pic>
      <p:sp>
        <p:nvSpPr>
          <p:cNvPr id="5" name="Rechteck 4">
            <a:extLst>
              <a:ext uri="{FF2B5EF4-FFF2-40B4-BE49-F238E27FC236}">
                <a16:creationId xmlns:a16="http://schemas.microsoft.com/office/drawing/2014/main" id="{E62D8301-0D6E-4F38-8CAF-15AC7193909E}"/>
              </a:ext>
            </a:extLst>
          </p:cNvPr>
          <p:cNvSpPr/>
          <p:nvPr/>
        </p:nvSpPr>
        <p:spPr>
          <a:xfrm>
            <a:off x="544775" y="5420730"/>
            <a:ext cx="1653649" cy="75298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de-DE" sz="1200" dirty="0" err="1">
                <a:solidFill>
                  <a:schemeClr val="tx1"/>
                </a:solidFill>
              </a:rPr>
              <a:t>Frequency</a:t>
            </a:r>
            <a:r>
              <a:rPr lang="de-DE" sz="1200" dirty="0">
                <a:solidFill>
                  <a:schemeClr val="tx1"/>
                </a:solidFill>
              </a:rPr>
              <a:t> of </a:t>
            </a:r>
            <a:r>
              <a:rPr lang="de-DE" sz="1200" dirty="0" err="1">
                <a:solidFill>
                  <a:schemeClr val="tx1"/>
                </a:solidFill>
              </a:rPr>
              <a:t>rotor</a:t>
            </a:r>
            <a:r>
              <a:rPr lang="de-DE" sz="1200" dirty="0">
                <a:solidFill>
                  <a:schemeClr val="tx1"/>
                </a:solidFill>
              </a:rPr>
              <a:t>:</a:t>
            </a:r>
          </a:p>
          <a:p>
            <a:r>
              <a:rPr lang="de-DE" sz="1200" dirty="0">
                <a:solidFill>
                  <a:schemeClr val="tx1"/>
                </a:solidFill>
              </a:rPr>
              <a:t>5 … 16.5 </a:t>
            </a:r>
            <a:r>
              <a:rPr lang="de-DE" sz="1200" dirty="0" err="1">
                <a:solidFill>
                  <a:schemeClr val="tx1"/>
                </a:solidFill>
              </a:rPr>
              <a:t>turns</a:t>
            </a:r>
            <a:r>
              <a:rPr lang="de-DE" sz="1200" dirty="0">
                <a:solidFill>
                  <a:schemeClr val="tx1"/>
                </a:solidFill>
              </a:rPr>
              <a:t> per min.</a:t>
            </a:r>
          </a:p>
          <a:p>
            <a:r>
              <a:rPr lang="de-DE" sz="1200" dirty="0">
                <a:solidFill>
                  <a:schemeClr val="tx1"/>
                </a:solidFill>
              </a:rPr>
              <a:t>(0.08 … 0.28 Hz)</a:t>
            </a:r>
          </a:p>
        </p:txBody>
      </p:sp>
      <p:pic>
        <p:nvPicPr>
          <p:cNvPr id="16" name="Grafik 15">
            <a:extLst>
              <a:ext uri="{FF2B5EF4-FFF2-40B4-BE49-F238E27FC236}">
                <a16:creationId xmlns:a16="http://schemas.microsoft.com/office/drawing/2014/main" id="{B6D91F0B-5DA0-4587-ACB3-B1FC80DF0AC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6935" y="1040023"/>
            <a:ext cx="2995621" cy="1846052"/>
          </a:xfrm>
          <a:prstGeom prst="rect">
            <a:avLst/>
          </a:prstGeom>
        </p:spPr>
      </p:pic>
      <p:sp>
        <p:nvSpPr>
          <p:cNvPr id="17" name="Rechteck: abgerundete Ecken 16">
            <a:extLst>
              <a:ext uri="{FF2B5EF4-FFF2-40B4-BE49-F238E27FC236}">
                <a16:creationId xmlns:a16="http://schemas.microsoft.com/office/drawing/2014/main" id="{A648336B-D1EB-4458-B94F-CC472C5754AE}"/>
              </a:ext>
            </a:extLst>
          </p:cNvPr>
          <p:cNvSpPr/>
          <p:nvPr/>
        </p:nvSpPr>
        <p:spPr>
          <a:xfrm>
            <a:off x="5668650" y="203200"/>
            <a:ext cx="6180450" cy="5590434"/>
          </a:xfrm>
          <a:prstGeom prst="roundRect">
            <a:avLst>
              <a:gd name="adj" fmla="val 6587"/>
            </a:avLst>
          </a:prstGeom>
          <a:solidFill>
            <a:schemeClr val="bg1">
              <a:lumMod val="85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2800" dirty="0">
                <a:solidFill>
                  <a:schemeClr val="tx1"/>
                </a:solidFill>
              </a:rPr>
              <a:t>Five </a:t>
            </a:r>
            <a:r>
              <a:rPr lang="de-DE" sz="2800" dirty="0" err="1">
                <a:solidFill>
                  <a:schemeClr val="tx1"/>
                </a:solidFill>
              </a:rPr>
              <a:t>measures</a:t>
            </a:r>
            <a:r>
              <a:rPr lang="de-DE" sz="2800" dirty="0">
                <a:solidFill>
                  <a:schemeClr val="tx1"/>
                </a:solidFill>
              </a:rPr>
              <a:t> </a:t>
            </a:r>
            <a:r>
              <a:rPr lang="de-DE" sz="2800" dirty="0" err="1">
                <a:solidFill>
                  <a:schemeClr val="tx1"/>
                </a:solidFill>
              </a:rPr>
              <a:t>to</a:t>
            </a:r>
            <a:r>
              <a:rPr lang="de-DE" sz="2800" dirty="0">
                <a:solidFill>
                  <a:schemeClr val="tx1"/>
                </a:solidFill>
              </a:rPr>
              <a:t> </a:t>
            </a:r>
            <a:r>
              <a:rPr lang="de-DE" sz="2800" dirty="0" err="1">
                <a:solidFill>
                  <a:schemeClr val="tx1"/>
                </a:solidFill>
              </a:rPr>
              <a:t>reduce</a:t>
            </a:r>
            <a:r>
              <a:rPr lang="de-DE" sz="2800" dirty="0">
                <a:solidFill>
                  <a:schemeClr val="tx1"/>
                </a:solidFill>
              </a:rPr>
              <a:t> </a:t>
            </a:r>
            <a:r>
              <a:rPr lang="de-DE" sz="2800" dirty="0" err="1">
                <a:solidFill>
                  <a:schemeClr val="tx1"/>
                </a:solidFill>
              </a:rPr>
              <a:t>disturbances</a:t>
            </a:r>
            <a:endParaRPr lang="de-DE" sz="2800" dirty="0">
              <a:solidFill>
                <a:schemeClr val="tx1"/>
              </a:solidFill>
            </a:endParaRPr>
          </a:p>
          <a:p>
            <a:pPr algn="ctr">
              <a:spcAft>
                <a:spcPts val="1200"/>
              </a:spcAft>
            </a:pPr>
            <a:r>
              <a:rPr lang="de-DE" sz="2400" dirty="0" err="1">
                <a:solidFill>
                  <a:schemeClr val="tx1"/>
                </a:solidFill>
              </a:rPr>
              <a:t>Estimate</a:t>
            </a:r>
            <a:r>
              <a:rPr lang="de-DE" sz="2400" dirty="0">
                <a:solidFill>
                  <a:schemeClr val="tx1"/>
                </a:solidFill>
              </a:rPr>
              <a:t> </a:t>
            </a:r>
            <a:r>
              <a:rPr lang="de-DE" sz="2400" dirty="0" err="1">
                <a:solidFill>
                  <a:schemeClr val="tx1"/>
                </a:solidFill>
              </a:rPr>
              <a:t>effectiveness</a:t>
            </a:r>
            <a:r>
              <a:rPr lang="de-DE" sz="2400" dirty="0">
                <a:solidFill>
                  <a:schemeClr val="tx1"/>
                </a:solidFill>
              </a:rPr>
              <a:t> and </a:t>
            </a:r>
            <a:r>
              <a:rPr lang="de-DE" sz="2400" dirty="0" err="1">
                <a:solidFill>
                  <a:schemeClr val="tx1"/>
                </a:solidFill>
              </a:rPr>
              <a:t>cost</a:t>
            </a:r>
            <a:endParaRPr lang="de-DE" sz="2400" dirty="0">
              <a:solidFill>
                <a:schemeClr val="tx1"/>
              </a:solidFill>
            </a:endParaRPr>
          </a:p>
          <a:p>
            <a:pPr marL="342900" indent="-3429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de-DE" sz="2400" dirty="0">
                <a:solidFill>
                  <a:schemeClr val="tx1"/>
                </a:solidFill>
              </a:rPr>
              <a:t>Passive </a:t>
            </a:r>
            <a:r>
              <a:rPr lang="de-DE" sz="2400" dirty="0" err="1">
                <a:solidFill>
                  <a:schemeClr val="tx1"/>
                </a:solidFill>
              </a:rPr>
              <a:t>absorbers</a:t>
            </a:r>
            <a:br>
              <a:rPr lang="de-DE" sz="2400" dirty="0">
                <a:solidFill>
                  <a:schemeClr val="tx1"/>
                </a:solidFill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study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in the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bidding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process</a:t>
            </a:r>
            <a:endParaRPr lang="de-DE" sz="2400" dirty="0">
              <a:solidFill>
                <a:schemeClr val="tx1"/>
              </a:solidFill>
              <a:sym typeface="Wingdings" panose="05000000000000000000" pitchFamily="2" charset="2"/>
            </a:endParaRPr>
          </a:p>
          <a:p>
            <a:pPr marL="342900" indent="-3429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Active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damping</a:t>
            </a:r>
            <a:b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seed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fund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project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submitted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for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funding</a:t>
            </a:r>
            <a:endParaRPr lang="de-DE" sz="2400" dirty="0">
              <a:solidFill>
                <a:schemeClr val="tx1"/>
              </a:solidFill>
              <a:sym typeface="Wingdings" panose="05000000000000000000" pitchFamily="2" charset="2"/>
            </a:endParaRPr>
          </a:p>
          <a:p>
            <a:pPr marL="342900" indent="-3429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Pitch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control</a:t>
            </a:r>
            <a:b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initial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discussions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only</a:t>
            </a:r>
            <a:endParaRPr lang="de-DE" sz="2400" dirty="0">
              <a:solidFill>
                <a:schemeClr val="tx1"/>
              </a:solidFill>
              <a:sym typeface="Wingdings" panose="05000000000000000000" pitchFamily="2" charset="2"/>
            </a:endParaRPr>
          </a:p>
          <a:p>
            <a:pPr marL="342900" indent="-3429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Enlarged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foundation</a:t>
            </a:r>
            <a:b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study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in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preparation</a:t>
            </a:r>
            <a:endParaRPr lang="de-DE" sz="2400" dirty="0">
              <a:solidFill>
                <a:schemeClr val="tx1"/>
              </a:solidFill>
              <a:sym typeface="Wingdings" panose="05000000000000000000" pitchFamily="2" charset="2"/>
            </a:endParaRPr>
          </a:p>
          <a:p>
            <a:pPr marL="342900" indent="-3429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Girder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masts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/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wooden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towers</a:t>
            </a:r>
            <a:b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planning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of a prototype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progressing</a:t>
            </a:r>
            <a:b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</a:b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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study</a:t>
            </a:r>
            <a:r>
              <a:rPr lang="de-DE" sz="2400" dirty="0">
                <a:solidFill>
                  <a:schemeClr val="tx1"/>
                </a:solidFill>
                <a:sym typeface="Wingdings" panose="05000000000000000000" pitchFamily="2" charset="2"/>
              </a:rPr>
              <a:t> in </a:t>
            </a:r>
            <a:r>
              <a:rPr lang="de-DE" sz="2400" dirty="0" err="1">
                <a:solidFill>
                  <a:schemeClr val="tx1"/>
                </a:solidFill>
                <a:sym typeface="Wingdings" panose="05000000000000000000" pitchFamily="2" charset="2"/>
              </a:rPr>
              <a:t>preparation</a:t>
            </a:r>
            <a:endParaRPr lang="de-DE" sz="2400" dirty="0">
              <a:solidFill>
                <a:schemeClr val="tx1"/>
              </a:solidFill>
              <a:sym typeface="Wingdings" panose="05000000000000000000" pitchFamily="2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14371138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04773AE2-4C05-411D-9CB2-1805CC4597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C88CCD06-01D6-4453-A506-8E88AC717C5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166" y="1260987"/>
            <a:ext cx="6205404" cy="4336026"/>
          </a:xfrm>
          <a:prstGeom prst="rect">
            <a:avLst/>
          </a:prstGeom>
        </p:spPr>
      </p:pic>
      <p:sp>
        <p:nvSpPr>
          <p:cNvPr id="4" name="Rechteck: abgerundete Ecken 3">
            <a:extLst>
              <a:ext uri="{FF2B5EF4-FFF2-40B4-BE49-F238E27FC236}">
                <a16:creationId xmlns:a16="http://schemas.microsoft.com/office/drawing/2014/main" id="{437D061B-FE41-448B-A047-9C010EBF6305}"/>
              </a:ext>
            </a:extLst>
          </p:cNvPr>
          <p:cNvSpPr/>
          <p:nvPr/>
        </p:nvSpPr>
        <p:spPr>
          <a:xfrm>
            <a:off x="2377440" y="2973258"/>
            <a:ext cx="731520" cy="29260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  <a:ln w="28575">
            <a:solidFill>
              <a:schemeClr val="tx1">
                <a:lumMod val="85000"/>
                <a:lumOff val="1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dirty="0">
                <a:solidFill>
                  <a:srgbClr val="FF0000"/>
                </a:solidFill>
              </a:rPr>
              <a:t>27 km</a:t>
            </a:r>
          </a:p>
        </p:txBody>
      </p:sp>
      <p:sp>
        <p:nvSpPr>
          <p:cNvPr id="5" name="Rechteck: abgerundete Ecken 4">
            <a:extLst>
              <a:ext uri="{FF2B5EF4-FFF2-40B4-BE49-F238E27FC236}">
                <a16:creationId xmlns:a16="http://schemas.microsoft.com/office/drawing/2014/main" id="{A85E24CE-A2C7-40E1-9CAF-9EC89AEB3916}"/>
              </a:ext>
            </a:extLst>
          </p:cNvPr>
          <p:cNvSpPr/>
          <p:nvPr/>
        </p:nvSpPr>
        <p:spPr>
          <a:xfrm>
            <a:off x="3585868" y="2680650"/>
            <a:ext cx="731520" cy="29260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  <a:ln w="28575">
            <a:solidFill>
              <a:schemeClr val="tx1">
                <a:lumMod val="85000"/>
                <a:lumOff val="1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dirty="0">
                <a:solidFill>
                  <a:srgbClr val="FF0000"/>
                </a:solidFill>
              </a:rPr>
              <a:t>38 km</a:t>
            </a:r>
          </a:p>
        </p:txBody>
      </p:sp>
      <p:sp>
        <p:nvSpPr>
          <p:cNvPr id="6" name="Rechteck: abgerundete Ecken 5">
            <a:extLst>
              <a:ext uri="{FF2B5EF4-FFF2-40B4-BE49-F238E27FC236}">
                <a16:creationId xmlns:a16="http://schemas.microsoft.com/office/drawing/2014/main" id="{73DE2243-30EE-4BA3-AF39-E67461462339}"/>
              </a:ext>
            </a:extLst>
          </p:cNvPr>
          <p:cNvSpPr/>
          <p:nvPr/>
        </p:nvSpPr>
        <p:spPr>
          <a:xfrm>
            <a:off x="3585868" y="1292988"/>
            <a:ext cx="731520" cy="29260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  <a:ln w="28575">
            <a:solidFill>
              <a:schemeClr val="tx1">
                <a:lumMod val="85000"/>
                <a:lumOff val="1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1600" dirty="0">
                <a:solidFill>
                  <a:srgbClr val="FF0000"/>
                </a:solidFill>
              </a:rPr>
              <a:t>60 km</a:t>
            </a:r>
          </a:p>
        </p:txBody>
      </p:sp>
      <p:grpSp>
        <p:nvGrpSpPr>
          <p:cNvPr id="7" name="Gruppieren 6">
            <a:extLst>
              <a:ext uri="{FF2B5EF4-FFF2-40B4-BE49-F238E27FC236}">
                <a16:creationId xmlns:a16="http://schemas.microsoft.com/office/drawing/2014/main" id="{F4151711-FBB2-433C-9A25-6449E2B6F1B5}"/>
              </a:ext>
            </a:extLst>
          </p:cNvPr>
          <p:cNvGrpSpPr/>
          <p:nvPr/>
        </p:nvGrpSpPr>
        <p:grpSpPr>
          <a:xfrm>
            <a:off x="2239617" y="1439292"/>
            <a:ext cx="2243436" cy="4836053"/>
            <a:chOff x="2239617" y="1439292"/>
            <a:chExt cx="2243436" cy="4836053"/>
          </a:xfrm>
        </p:grpSpPr>
        <p:sp>
          <p:nvSpPr>
            <p:cNvPr id="8" name="Textfeld 7">
              <a:extLst>
                <a:ext uri="{FF2B5EF4-FFF2-40B4-BE49-F238E27FC236}">
                  <a16:creationId xmlns:a16="http://schemas.microsoft.com/office/drawing/2014/main" id="{BFEE713A-E85C-4DFD-A6E4-F896A0B4FECE}"/>
                </a:ext>
              </a:extLst>
            </p:cNvPr>
            <p:cNvSpPr txBox="1"/>
            <p:nvPr/>
          </p:nvSpPr>
          <p:spPr>
            <a:xfrm>
              <a:off x="2928730" y="5629014"/>
              <a:ext cx="1120820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3600" dirty="0">
                  <a:solidFill>
                    <a:srgbClr val="FFC000"/>
                  </a:solidFill>
                </a:rPr>
                <a:t>2030</a:t>
              </a:r>
            </a:p>
          </p:txBody>
        </p:sp>
        <p:cxnSp>
          <p:nvCxnSpPr>
            <p:cNvPr id="9" name="Gerader Verbinder 8">
              <a:extLst>
                <a:ext uri="{FF2B5EF4-FFF2-40B4-BE49-F238E27FC236}">
                  <a16:creationId xmlns:a16="http://schemas.microsoft.com/office/drawing/2014/main" id="{00AD012E-5D68-41C5-BC49-6B3500D68C9F}"/>
                </a:ext>
              </a:extLst>
            </p:cNvPr>
            <p:cNvCxnSpPr>
              <a:cxnSpLocks/>
            </p:cNvCxnSpPr>
            <p:nvPr/>
          </p:nvCxnSpPr>
          <p:spPr>
            <a:xfrm>
              <a:off x="2239617" y="3119562"/>
              <a:ext cx="993913" cy="0"/>
            </a:xfrm>
            <a:prstGeom prst="line">
              <a:avLst/>
            </a:prstGeom>
            <a:ln w="381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Gerader Verbinder 9">
              <a:extLst>
                <a:ext uri="{FF2B5EF4-FFF2-40B4-BE49-F238E27FC236}">
                  <a16:creationId xmlns:a16="http://schemas.microsoft.com/office/drawing/2014/main" id="{6BC503FC-AAB7-4E69-8BB3-E6EB2ABAC5F3}"/>
                </a:ext>
              </a:extLst>
            </p:cNvPr>
            <p:cNvCxnSpPr>
              <a:cxnSpLocks/>
            </p:cNvCxnSpPr>
            <p:nvPr/>
          </p:nvCxnSpPr>
          <p:spPr>
            <a:xfrm>
              <a:off x="3454671" y="2825629"/>
              <a:ext cx="993913" cy="0"/>
            </a:xfrm>
            <a:prstGeom prst="line">
              <a:avLst/>
            </a:prstGeom>
            <a:ln w="381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Gerader Verbinder 10">
              <a:extLst>
                <a:ext uri="{FF2B5EF4-FFF2-40B4-BE49-F238E27FC236}">
                  <a16:creationId xmlns:a16="http://schemas.microsoft.com/office/drawing/2014/main" id="{639B45D1-9D21-4820-9CCD-319ED3D66B19}"/>
                </a:ext>
              </a:extLst>
            </p:cNvPr>
            <p:cNvCxnSpPr>
              <a:cxnSpLocks/>
            </p:cNvCxnSpPr>
            <p:nvPr/>
          </p:nvCxnSpPr>
          <p:spPr>
            <a:xfrm>
              <a:off x="3489140" y="1439292"/>
              <a:ext cx="993913" cy="0"/>
            </a:xfrm>
            <a:prstGeom prst="line">
              <a:avLst/>
            </a:prstGeom>
            <a:ln w="381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2" name="Rechteck 11">
            <a:extLst>
              <a:ext uri="{FF2B5EF4-FFF2-40B4-BE49-F238E27FC236}">
                <a16:creationId xmlns:a16="http://schemas.microsoft.com/office/drawing/2014/main" id="{8A0AD961-9B10-454C-A6D4-6351491974F2}"/>
              </a:ext>
            </a:extLst>
          </p:cNvPr>
          <p:cNvSpPr/>
          <p:nvPr/>
        </p:nvSpPr>
        <p:spPr>
          <a:xfrm>
            <a:off x="114694" y="68031"/>
            <a:ext cx="4583371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Surface Mining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5" name="Grafik 14">
            <a:extLst>
              <a:ext uri="{FF2B5EF4-FFF2-40B4-BE49-F238E27FC236}">
                <a16:creationId xmlns:a16="http://schemas.microsoft.com/office/drawing/2014/main" id="{CAFF1347-56E1-46C7-B99D-9B7CFE3B32A1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815"/>
          <a:stretch/>
        </p:blipFill>
        <p:spPr>
          <a:xfrm>
            <a:off x="5714705" y="2315525"/>
            <a:ext cx="6029082" cy="4177350"/>
          </a:xfrm>
          <a:prstGeom prst="rect">
            <a:avLst/>
          </a:prstGeom>
        </p:spPr>
      </p:pic>
      <p:sp>
        <p:nvSpPr>
          <p:cNvPr id="16" name="Rechteck: abgerundete Ecken 15">
            <a:extLst>
              <a:ext uri="{FF2B5EF4-FFF2-40B4-BE49-F238E27FC236}">
                <a16:creationId xmlns:a16="http://schemas.microsoft.com/office/drawing/2014/main" id="{14B9309C-B0BD-49B1-B268-3DE11F5C6447}"/>
              </a:ext>
            </a:extLst>
          </p:cNvPr>
          <p:cNvSpPr/>
          <p:nvPr/>
        </p:nvSpPr>
        <p:spPr>
          <a:xfrm>
            <a:off x="7200685" y="529696"/>
            <a:ext cx="4187260" cy="2010235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2800" dirty="0" err="1"/>
              <a:t>What</a:t>
            </a:r>
            <a:r>
              <a:rPr lang="de-DE" sz="2800" dirty="0"/>
              <a:t> </a:t>
            </a:r>
            <a:r>
              <a:rPr lang="de-DE" sz="2800" dirty="0" err="1"/>
              <a:t>is</a:t>
            </a:r>
            <a:r>
              <a:rPr lang="de-DE" sz="2800" dirty="0"/>
              <a:t> </a:t>
            </a:r>
            <a:r>
              <a:rPr lang="de-DE" sz="2800" dirty="0" err="1"/>
              <a:t>their</a:t>
            </a:r>
            <a:r>
              <a:rPr lang="de-DE" sz="2800" dirty="0"/>
              <a:t> </a:t>
            </a:r>
            <a:r>
              <a:rPr lang="de-DE" sz="2800" dirty="0" err="1"/>
              <a:t>contribution</a:t>
            </a:r>
            <a:r>
              <a:rPr lang="de-DE" sz="2800" dirty="0"/>
              <a:t> </a:t>
            </a:r>
            <a:r>
              <a:rPr lang="de-DE" sz="2800" dirty="0" err="1"/>
              <a:t>to</a:t>
            </a:r>
            <a:r>
              <a:rPr lang="de-DE" sz="2800" dirty="0"/>
              <a:t> the </a:t>
            </a:r>
            <a:r>
              <a:rPr lang="de-DE" sz="2800" dirty="0" err="1"/>
              <a:t>noise</a:t>
            </a:r>
            <a:r>
              <a:rPr lang="de-DE" sz="2800" dirty="0"/>
              <a:t>?</a:t>
            </a:r>
          </a:p>
          <a:p>
            <a:pPr algn="ctr"/>
            <a:r>
              <a:rPr lang="de-DE" sz="2800" dirty="0">
                <a:sym typeface="Wingdings" panose="05000000000000000000" pitchFamily="2" charset="2"/>
              </a:rPr>
              <a:t> Talk </a:t>
            </a:r>
            <a:r>
              <a:rPr lang="de-DE" sz="2800" dirty="0" err="1">
                <a:sym typeface="Wingdings" panose="05000000000000000000" pitchFamily="2" charset="2"/>
              </a:rPr>
              <a:t>to</a:t>
            </a:r>
            <a:r>
              <a:rPr lang="de-DE" sz="2800" dirty="0">
                <a:sym typeface="Wingdings" panose="05000000000000000000" pitchFamily="2" charset="2"/>
              </a:rPr>
              <a:t> RWE for a </a:t>
            </a:r>
            <a:r>
              <a:rPr lang="de-DE" sz="2800" dirty="0" err="1">
                <a:sym typeface="Wingdings" panose="05000000000000000000" pitchFamily="2" charset="2"/>
              </a:rPr>
              <a:t>temp</a:t>
            </a:r>
            <a:r>
              <a:rPr lang="de-DE" sz="2800" dirty="0">
                <a:sym typeface="Wingdings" panose="05000000000000000000" pitchFamily="2" charset="2"/>
              </a:rPr>
              <a:t>. </a:t>
            </a:r>
            <a:r>
              <a:rPr lang="de-DE" sz="2800" dirty="0" err="1">
                <a:sym typeface="Wingdings" panose="05000000000000000000" pitchFamily="2" charset="2"/>
              </a:rPr>
              <a:t>stop</a:t>
            </a:r>
            <a:r>
              <a:rPr lang="de-DE" sz="2800" dirty="0">
                <a:sym typeface="Wingdings" panose="05000000000000000000" pitchFamily="2" charset="2"/>
              </a:rPr>
              <a:t> for </a:t>
            </a:r>
            <a:r>
              <a:rPr lang="de-DE" sz="2800" dirty="0" err="1">
                <a:sym typeface="Wingdings" panose="05000000000000000000" pitchFamily="2" charset="2"/>
              </a:rPr>
              <a:t>meas</a:t>
            </a:r>
            <a:r>
              <a:rPr lang="de-DE" sz="2800" dirty="0">
                <a:sym typeface="Wingdings" panose="05000000000000000000" pitchFamily="2" charset="2"/>
              </a:rPr>
              <a:t>-</a:t>
            </a:r>
          </a:p>
        </p:txBody>
      </p:sp>
    </p:spTree>
    <p:extLst>
      <p:ext uri="{BB962C8B-B14F-4D97-AF65-F5344CB8AC3E}">
        <p14:creationId xmlns:p14="http://schemas.microsoft.com/office/powerpoint/2010/main" val="32415315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53927EC8-69BD-48B7-A78A-C920B7C23D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185F7DB2-C962-4C64-B2C8-ED6FDBEC7DD1}"/>
              </a:ext>
            </a:extLst>
          </p:cNvPr>
          <p:cNvSpPr/>
          <p:nvPr/>
        </p:nvSpPr>
        <p:spPr>
          <a:xfrm>
            <a:off x="114694" y="68031"/>
            <a:ext cx="623869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Groundwater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pumps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DE4D8EF9-CA22-44D2-B584-6C8D809CD23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65956" y="527916"/>
            <a:ext cx="3167850" cy="5802168"/>
          </a:xfrm>
          <a:prstGeom prst="rect">
            <a:avLst/>
          </a:prstGeom>
        </p:spPr>
      </p:pic>
      <p:pic>
        <p:nvPicPr>
          <p:cNvPr id="7" name="Grafik 6">
            <a:extLst>
              <a:ext uri="{FF2B5EF4-FFF2-40B4-BE49-F238E27FC236}">
                <a16:creationId xmlns:a16="http://schemas.microsoft.com/office/drawing/2014/main" id="{E4C32C88-02D6-4BE5-81CD-6CD035A49D3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694" y="991361"/>
            <a:ext cx="7264400" cy="5448300"/>
          </a:xfrm>
          <a:prstGeom prst="rect">
            <a:avLst/>
          </a:prstGeom>
        </p:spPr>
      </p:pic>
      <p:sp>
        <p:nvSpPr>
          <p:cNvPr id="8" name="Rechteck: abgerundete Ecken 7">
            <a:extLst>
              <a:ext uri="{FF2B5EF4-FFF2-40B4-BE49-F238E27FC236}">
                <a16:creationId xmlns:a16="http://schemas.microsoft.com/office/drawing/2014/main" id="{A9210A26-B528-49C8-B380-2114CCC520B0}"/>
              </a:ext>
            </a:extLst>
          </p:cNvPr>
          <p:cNvSpPr/>
          <p:nvPr/>
        </p:nvSpPr>
        <p:spPr>
          <a:xfrm>
            <a:off x="1574346" y="3429000"/>
            <a:ext cx="6909648" cy="2793946"/>
          </a:xfrm>
          <a:prstGeom prst="roundRect">
            <a:avLst/>
          </a:prstGeom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200" b="1" dirty="0"/>
              <a:t>RWE / </a:t>
            </a:r>
            <a:r>
              <a:rPr lang="de-DE" sz="3200" b="1" dirty="0" err="1"/>
              <a:t>Isatec</a:t>
            </a:r>
            <a:endParaRPr lang="de-DE" sz="3200" b="1" dirty="0"/>
          </a:p>
          <a:p>
            <a:pPr algn="ctr"/>
            <a:r>
              <a:rPr lang="de-DE" sz="2800" dirty="0" err="1"/>
              <a:t>visited</a:t>
            </a:r>
            <a:r>
              <a:rPr lang="de-DE" sz="2800" dirty="0"/>
              <a:t> the RWE </a:t>
            </a:r>
            <a:r>
              <a:rPr lang="de-DE" sz="2800" dirty="0" err="1"/>
              <a:t>pumping</a:t>
            </a:r>
            <a:r>
              <a:rPr lang="de-DE" sz="2800" dirty="0"/>
              <a:t> </a:t>
            </a:r>
            <a:r>
              <a:rPr lang="de-DE" sz="2800" dirty="0" err="1"/>
              <a:t>workshop</a:t>
            </a:r>
            <a:endParaRPr lang="de-DE" sz="2800" dirty="0"/>
          </a:p>
          <a:p>
            <a:pPr algn="ctr"/>
            <a:r>
              <a:rPr lang="de-DE" sz="2800" dirty="0" err="1"/>
              <a:t>They</a:t>
            </a:r>
            <a:r>
              <a:rPr lang="de-DE" sz="2800" dirty="0"/>
              <a:t> </a:t>
            </a:r>
            <a:r>
              <a:rPr lang="de-DE" sz="2800" dirty="0" err="1"/>
              <a:t>are</a:t>
            </a:r>
            <a:r>
              <a:rPr lang="de-DE" sz="2800" dirty="0"/>
              <a:t> </a:t>
            </a:r>
            <a:r>
              <a:rPr lang="de-DE" sz="2800" dirty="0" err="1"/>
              <a:t>interested</a:t>
            </a:r>
            <a:r>
              <a:rPr lang="de-DE" sz="2800" dirty="0"/>
              <a:t> </a:t>
            </a:r>
            <a:r>
              <a:rPr lang="de-DE" sz="2800" dirty="0" err="1"/>
              <a:t>to</a:t>
            </a:r>
            <a:r>
              <a:rPr lang="de-DE" sz="2800" dirty="0"/>
              <a:t> </a:t>
            </a:r>
            <a:r>
              <a:rPr lang="de-DE" sz="2800" dirty="0" err="1"/>
              <a:t>cooperate</a:t>
            </a:r>
            <a:r>
              <a:rPr lang="de-DE" sz="2800" dirty="0"/>
              <a:t>:</a:t>
            </a:r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de-DE" sz="2800" dirty="0"/>
              <a:t>Design </a:t>
            </a:r>
            <a:r>
              <a:rPr lang="de-DE" sz="2800" dirty="0" err="1"/>
              <a:t>pumping</a:t>
            </a:r>
            <a:r>
              <a:rPr lang="de-DE" sz="2800" dirty="0"/>
              <a:t> </a:t>
            </a:r>
            <a:r>
              <a:rPr lang="de-DE" sz="2800" dirty="0" err="1"/>
              <a:t>system</a:t>
            </a:r>
            <a:endParaRPr lang="de-DE" sz="2800" dirty="0"/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de-DE" sz="2800" dirty="0" err="1"/>
              <a:t>measure</a:t>
            </a:r>
            <a:r>
              <a:rPr lang="de-DE" sz="2800" dirty="0"/>
              <a:t> </a:t>
            </a:r>
            <a:r>
              <a:rPr lang="de-DE" sz="2800" dirty="0" err="1"/>
              <a:t>vibrations</a:t>
            </a:r>
            <a:r>
              <a:rPr lang="de-DE" sz="2800" dirty="0"/>
              <a:t> on </a:t>
            </a:r>
            <a:r>
              <a:rPr lang="de-DE" sz="2800" dirty="0" err="1"/>
              <a:t>their</a:t>
            </a:r>
            <a:r>
              <a:rPr lang="de-DE" sz="2800" dirty="0"/>
              <a:t> </a:t>
            </a:r>
            <a:r>
              <a:rPr lang="de-DE" sz="2800" dirty="0" err="1"/>
              <a:t>pumps</a:t>
            </a:r>
            <a:endParaRPr lang="de-DE" sz="2800" dirty="0"/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de-DE" sz="2800" dirty="0" err="1"/>
              <a:t>help</a:t>
            </a:r>
            <a:r>
              <a:rPr lang="de-DE" sz="2800" dirty="0"/>
              <a:t> </a:t>
            </a:r>
            <a:r>
              <a:rPr lang="de-DE" sz="2800" dirty="0" err="1"/>
              <a:t>with</a:t>
            </a:r>
            <a:r>
              <a:rPr lang="de-DE" sz="2800" dirty="0"/>
              <a:t> </a:t>
            </a:r>
            <a:r>
              <a:rPr lang="de-DE" sz="2800" dirty="0" err="1"/>
              <a:t>water</a:t>
            </a:r>
            <a:r>
              <a:rPr lang="de-DE" sz="2800" dirty="0"/>
              <a:t> </a:t>
            </a:r>
            <a:r>
              <a:rPr lang="de-DE" sz="2800" dirty="0" err="1"/>
              <a:t>treatment</a:t>
            </a:r>
            <a:r>
              <a:rPr lang="de-DE" sz="2800" dirty="0"/>
              <a:t> plant</a:t>
            </a:r>
          </a:p>
        </p:txBody>
      </p:sp>
    </p:spTree>
    <p:extLst>
      <p:ext uri="{BB962C8B-B14F-4D97-AF65-F5344CB8AC3E}">
        <p14:creationId xmlns:p14="http://schemas.microsoft.com/office/powerpoint/2010/main" val="159658217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6210A22D-2C6E-4512-A58B-A9E840EAFF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pic>
        <p:nvPicPr>
          <p:cNvPr id="3" name="Grafik 2">
            <a:extLst>
              <a:ext uri="{FF2B5EF4-FFF2-40B4-BE49-F238E27FC236}">
                <a16:creationId xmlns:a16="http://schemas.microsoft.com/office/drawing/2014/main" id="{680C17A5-33A3-40D0-890A-F531E51E160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513536" y="1751894"/>
            <a:ext cx="8715824" cy="2515305"/>
          </a:xfrm>
          <a:prstGeom prst="rect">
            <a:avLst/>
          </a:prstGeom>
        </p:spPr>
      </p:pic>
      <p:pic>
        <p:nvPicPr>
          <p:cNvPr id="4" name="Grafik 3">
            <a:extLst>
              <a:ext uri="{FF2B5EF4-FFF2-40B4-BE49-F238E27FC236}">
                <a16:creationId xmlns:a16="http://schemas.microsoft.com/office/drawing/2014/main" id="{06F47B91-008F-46C6-949E-754028455FD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15884" y="2059535"/>
            <a:ext cx="976322" cy="3491090"/>
          </a:xfrm>
          <a:prstGeom prst="rect">
            <a:avLst/>
          </a:prstGeom>
        </p:spPr>
      </p:pic>
      <p:sp>
        <p:nvSpPr>
          <p:cNvPr id="5" name="Rechteck 4">
            <a:extLst>
              <a:ext uri="{FF2B5EF4-FFF2-40B4-BE49-F238E27FC236}">
                <a16:creationId xmlns:a16="http://schemas.microsoft.com/office/drawing/2014/main" id="{55E3BF57-9B12-4792-8A68-8675748E5403}"/>
              </a:ext>
            </a:extLst>
          </p:cNvPr>
          <p:cNvSpPr/>
          <p:nvPr/>
        </p:nvSpPr>
        <p:spPr>
          <a:xfrm>
            <a:off x="114694" y="68031"/>
            <a:ext cx="672254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Coupling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to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the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mirror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7" name="Grafik 6">
            <a:extLst>
              <a:ext uri="{FF2B5EF4-FFF2-40B4-BE49-F238E27FC236}">
                <a16:creationId xmlns:a16="http://schemas.microsoft.com/office/drawing/2014/main" id="{820728DC-3242-4A46-8ABB-7ED6412499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73597" y="5027732"/>
            <a:ext cx="5804257" cy="1004996"/>
          </a:xfrm>
          <a:prstGeom prst="rect">
            <a:avLst/>
          </a:prstGeom>
        </p:spPr>
      </p:pic>
      <p:pic>
        <p:nvPicPr>
          <p:cNvPr id="9" name="Grafik 8">
            <a:extLst>
              <a:ext uri="{FF2B5EF4-FFF2-40B4-BE49-F238E27FC236}">
                <a16:creationId xmlns:a16="http://schemas.microsoft.com/office/drawing/2014/main" id="{6F688039-2B8B-4F66-A13E-7536A17348D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73597" y="4984858"/>
            <a:ext cx="5804257" cy="1071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870825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repeatCount="indefinite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79167E-6 0.00069 L -4.79167E-6 0.00093 L 0.01133 0.00231 C 0.01277 0.00255 0.01407 0.00324 0.01524 0.00393 C 0.01602 0.00417 0.0168 0.00556 0.01758 0.00579 C 0.02149 0.00625 0.0254 0.00648 0.02917 0.00718 C 0.03008 0.00787 0.03073 0.0088 0.03152 0.0088 C 0.03633 0.0088 0.03321 0.00532 0.03581 0.0088 C 0.0379 0.00833 0.03985 0.00718 0.04206 0.00718 C 0.04271 0.00718 0.04323 0.0088 0.04402 0.0088 C 0.05 0.00972 0.05599 0.00972 0.06211 0.01042 C 0.0655 0.01065 0.06875 0.01157 0.07214 0.0125 C 0.07969 0.00579 0.07149 0.0125 0.09024 0.0125 C 0.09193 0.0125 0.08724 0.01088 0.08568 0.01042 C 0.07891 0.00833 0.0823 0.00995 0.07748 0.00718 C 0.06237 0.01204 0.07071 0.00995 0.05235 0.0125 C 0.04362 0.00833 0.053 0.01204 0.03698 0.0088 C 0.03529 0.00856 0.03373 0.00787 0.03191 0.00718 C 0.03139 0.00648 0.03086 0.00602 0.03034 0.00579 C 0.02982 0.00509 0.02917 0.00463 0.02839 0.00393 C 0.02761 0.00301 0.02696 0.00116 0.02618 0.00069 L 0.02227 -0.00093 C 0.01745 -0.00046 0.01277 0.00069 0.00795 0.00069 C 0.00378 0.00069 0.00704 -0.00301 0.00443 0.00069 C 0.00417 3.7037E-7 0.00365 -0.00093 0.00326 -0.00093 C 0.00287 -0.00093 0.00248 0.00023 0.00222 0.00069 C 0.00157 0.00116 0.00092 0.00069 -4.79167E-6 0.00069 Z " pathEditMode="relative" rAng="0" ptsTypes="AAAAAAAAAAAAAAAAAAAAAAAAAAA">
                                      <p:cBhvr>
                                        <p:cTn id="6" dur="5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518" y="48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hteck 7">
            <a:extLst>
              <a:ext uri="{FF2B5EF4-FFF2-40B4-BE49-F238E27FC236}">
                <a16:creationId xmlns:a16="http://schemas.microsoft.com/office/drawing/2014/main" id="{51156D9A-71D1-414B-92DF-E7A55C6CC429}"/>
              </a:ext>
            </a:extLst>
          </p:cNvPr>
          <p:cNvSpPr/>
          <p:nvPr/>
        </p:nvSpPr>
        <p:spPr>
          <a:xfrm>
            <a:off x="762000" y="3314828"/>
            <a:ext cx="6870700" cy="419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A083297A-CCBE-4EBB-86C4-B0F030BBF1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E3CC4729-6687-49B5-897F-ADDD743EE437}"/>
              </a:ext>
            </a:extLst>
          </p:cNvPr>
          <p:cNvSpPr/>
          <p:nvPr/>
        </p:nvSpPr>
        <p:spPr>
          <a:xfrm>
            <a:off x="114694" y="68031"/>
            <a:ext cx="7417800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5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The </a:t>
            </a:r>
            <a:r>
              <a:rPr kumimoji="0" lang="de-DE" sz="5400" b="1" i="0" u="none" strike="noStrike" kern="1200" cap="none" spc="50" normalizeH="0" baseline="0" noProof="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low</a:t>
            </a:r>
            <a:r>
              <a:rPr kumimoji="0" lang="de-DE" sz="5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-</a:t>
            </a:r>
            <a:r>
              <a:rPr kumimoji="0" lang="de-DE" sz="5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f</a:t>
            </a:r>
            <a:r>
              <a:rPr kumimoji="0" lang="de-DE" sz="5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de-DE" sz="5400" b="1" i="0" u="none" strike="noStrike" kern="1200" cap="none" spc="50" normalizeH="0" baseline="0" noProof="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approximation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575BA490-EF83-413D-A5F7-130EAE8D4DA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0" y="1296289"/>
            <a:ext cx="6870700" cy="2132711"/>
          </a:xfrm>
          <a:prstGeom prst="rect">
            <a:avLst/>
          </a:prstGeom>
        </p:spPr>
      </p:pic>
      <p:sp>
        <p:nvSpPr>
          <p:cNvPr id="6" name="Rechteck 5">
            <a:extLst>
              <a:ext uri="{FF2B5EF4-FFF2-40B4-BE49-F238E27FC236}">
                <a16:creationId xmlns:a16="http://schemas.microsoft.com/office/drawing/2014/main" id="{AEEAD944-B89D-4750-BF44-77A23D71BF84}"/>
              </a:ext>
            </a:extLst>
          </p:cNvPr>
          <p:cNvSpPr/>
          <p:nvPr/>
        </p:nvSpPr>
        <p:spPr>
          <a:xfrm>
            <a:off x="3492500" y="3009900"/>
            <a:ext cx="3822700" cy="4191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grpSp>
        <p:nvGrpSpPr>
          <p:cNvPr id="10" name="Gruppieren 9">
            <a:extLst>
              <a:ext uri="{FF2B5EF4-FFF2-40B4-BE49-F238E27FC236}">
                <a16:creationId xmlns:a16="http://schemas.microsoft.com/office/drawing/2014/main" id="{3F5FF1C7-6832-4501-B5FE-1E2B1E7F7248}"/>
              </a:ext>
            </a:extLst>
          </p:cNvPr>
          <p:cNvGrpSpPr/>
          <p:nvPr/>
        </p:nvGrpSpPr>
        <p:grpSpPr>
          <a:xfrm>
            <a:off x="2387600" y="2946272"/>
            <a:ext cx="3001145" cy="646331"/>
            <a:chOff x="2387600" y="2946272"/>
            <a:chExt cx="3001145" cy="646331"/>
          </a:xfrm>
        </p:grpSpPr>
        <p:sp>
          <p:nvSpPr>
            <p:cNvPr id="7" name="Textfeld 6">
              <a:extLst>
                <a:ext uri="{FF2B5EF4-FFF2-40B4-BE49-F238E27FC236}">
                  <a16:creationId xmlns:a16="http://schemas.microsoft.com/office/drawing/2014/main" id="{C0A83D17-E24D-458D-BB57-ADC9A1113E07}"/>
                </a:ext>
              </a:extLst>
            </p:cNvPr>
            <p:cNvSpPr txBox="1"/>
            <p:nvPr/>
          </p:nvSpPr>
          <p:spPr>
            <a:xfrm>
              <a:off x="2387600" y="2946272"/>
              <a:ext cx="867545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dirty="0">
                  <a:solidFill>
                    <a:srgbClr val="C00000"/>
                  </a:solidFill>
                </a:rPr>
                <a:t>high</a:t>
              </a:r>
            </a:p>
            <a:p>
              <a:pPr algn="ctr"/>
              <a:r>
                <a:rPr lang="de-DE" dirty="0" err="1">
                  <a:solidFill>
                    <a:srgbClr val="C00000"/>
                  </a:solidFill>
                </a:rPr>
                <a:t>density</a:t>
              </a:r>
              <a:endParaRPr lang="de-DE" dirty="0">
                <a:solidFill>
                  <a:srgbClr val="C00000"/>
                </a:solidFill>
              </a:endParaRPr>
            </a:p>
          </p:txBody>
        </p:sp>
        <p:sp>
          <p:nvSpPr>
            <p:cNvPr id="9" name="Textfeld 8">
              <a:extLst>
                <a:ext uri="{FF2B5EF4-FFF2-40B4-BE49-F238E27FC236}">
                  <a16:creationId xmlns:a16="http://schemas.microsoft.com/office/drawing/2014/main" id="{576B7D5D-6BF2-4E0F-B0BE-64A97F19ECA3}"/>
                </a:ext>
              </a:extLst>
            </p:cNvPr>
            <p:cNvSpPr txBox="1"/>
            <p:nvPr/>
          </p:nvSpPr>
          <p:spPr>
            <a:xfrm>
              <a:off x="4521200" y="2946272"/>
              <a:ext cx="867545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dirty="0" err="1">
                  <a:solidFill>
                    <a:srgbClr val="C00000"/>
                  </a:solidFill>
                </a:rPr>
                <a:t>low</a:t>
              </a:r>
              <a:endParaRPr lang="de-DE" dirty="0">
                <a:solidFill>
                  <a:srgbClr val="C00000"/>
                </a:solidFill>
              </a:endParaRPr>
            </a:p>
            <a:p>
              <a:pPr algn="ctr"/>
              <a:r>
                <a:rPr lang="de-DE" dirty="0" err="1">
                  <a:solidFill>
                    <a:srgbClr val="C00000"/>
                  </a:solidFill>
                </a:rPr>
                <a:t>density</a:t>
              </a:r>
              <a:endParaRPr lang="de-DE" dirty="0">
                <a:solidFill>
                  <a:srgbClr val="C00000"/>
                </a:solidFill>
              </a:endParaRPr>
            </a:p>
          </p:txBody>
        </p:sp>
      </p:grpSp>
      <p:grpSp>
        <p:nvGrpSpPr>
          <p:cNvPr id="16" name="Gruppieren 15">
            <a:extLst>
              <a:ext uri="{FF2B5EF4-FFF2-40B4-BE49-F238E27FC236}">
                <a16:creationId xmlns:a16="http://schemas.microsoft.com/office/drawing/2014/main" id="{782B7267-7052-4836-AD54-0C0D6418EDEE}"/>
              </a:ext>
            </a:extLst>
          </p:cNvPr>
          <p:cNvGrpSpPr/>
          <p:nvPr/>
        </p:nvGrpSpPr>
        <p:grpSpPr>
          <a:xfrm>
            <a:off x="3425296" y="1516777"/>
            <a:ext cx="877741" cy="2064687"/>
            <a:chOff x="3425296" y="1516777"/>
            <a:chExt cx="877741" cy="2064687"/>
          </a:xfrm>
        </p:grpSpPr>
        <p:sp>
          <p:nvSpPr>
            <p:cNvPr id="11" name="Pfeil: nach links und rechts 10">
              <a:extLst>
                <a:ext uri="{FF2B5EF4-FFF2-40B4-BE49-F238E27FC236}">
                  <a16:creationId xmlns:a16="http://schemas.microsoft.com/office/drawing/2014/main" id="{F32DD539-538B-4C28-BB0C-C23E873C511D}"/>
                </a:ext>
              </a:extLst>
            </p:cNvPr>
            <p:cNvSpPr/>
            <p:nvPr/>
          </p:nvSpPr>
          <p:spPr>
            <a:xfrm>
              <a:off x="3623731" y="2616328"/>
              <a:ext cx="469900" cy="152272"/>
            </a:xfrm>
            <a:prstGeom prst="leftRightArrow">
              <a:avLst/>
            </a:prstGeom>
            <a:solidFill>
              <a:srgbClr val="7030A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13" name="Textfeld 12">
              <a:extLst>
                <a:ext uri="{FF2B5EF4-FFF2-40B4-BE49-F238E27FC236}">
                  <a16:creationId xmlns:a16="http://schemas.microsoft.com/office/drawing/2014/main" id="{B859C7A5-F2AD-4570-960E-07253AF995E3}"/>
                </a:ext>
              </a:extLst>
            </p:cNvPr>
            <p:cNvSpPr txBox="1"/>
            <p:nvPr/>
          </p:nvSpPr>
          <p:spPr>
            <a:xfrm>
              <a:off x="3425296" y="2935133"/>
              <a:ext cx="877741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dirty="0">
                  <a:solidFill>
                    <a:srgbClr val="7030A0"/>
                  </a:solidFill>
                </a:rPr>
                <a:t>planes</a:t>
              </a:r>
            </a:p>
            <a:p>
              <a:pPr algn="ctr"/>
              <a:r>
                <a:rPr lang="de-DE" dirty="0" err="1">
                  <a:solidFill>
                    <a:srgbClr val="7030A0"/>
                  </a:solidFill>
                </a:rPr>
                <a:t>moving</a:t>
              </a:r>
              <a:endParaRPr lang="de-DE" dirty="0">
                <a:solidFill>
                  <a:srgbClr val="7030A0"/>
                </a:solidFill>
              </a:endParaRPr>
            </a:p>
          </p:txBody>
        </p:sp>
        <p:cxnSp>
          <p:nvCxnSpPr>
            <p:cNvPr id="15" name="Gerader Verbinder 14">
              <a:extLst>
                <a:ext uri="{FF2B5EF4-FFF2-40B4-BE49-F238E27FC236}">
                  <a16:creationId xmlns:a16="http://schemas.microsoft.com/office/drawing/2014/main" id="{F2951FAE-19DB-4C88-A5C2-A5BF63572DBD}"/>
                </a:ext>
              </a:extLst>
            </p:cNvPr>
            <p:cNvCxnSpPr>
              <a:cxnSpLocks/>
              <a:endCxn id="13" idx="0"/>
            </p:cNvCxnSpPr>
            <p:nvPr/>
          </p:nvCxnSpPr>
          <p:spPr>
            <a:xfrm>
              <a:off x="3858681" y="1516777"/>
              <a:ext cx="5486" cy="1418356"/>
            </a:xfrm>
            <a:prstGeom prst="line">
              <a:avLst/>
            </a:prstGeom>
            <a:ln w="19050">
              <a:solidFill>
                <a:srgbClr val="7030A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Ellipse 11">
              <a:extLst>
                <a:ext uri="{FF2B5EF4-FFF2-40B4-BE49-F238E27FC236}">
                  <a16:creationId xmlns:a16="http://schemas.microsoft.com/office/drawing/2014/main" id="{4C25ECAC-0EB2-4F77-A5C9-056F52733134}"/>
                </a:ext>
              </a:extLst>
            </p:cNvPr>
            <p:cNvSpPr/>
            <p:nvPr/>
          </p:nvSpPr>
          <p:spPr>
            <a:xfrm>
              <a:off x="3816962" y="2650782"/>
              <a:ext cx="83438" cy="83363"/>
            </a:xfrm>
            <a:prstGeom prst="ellipse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19" name="Textfeld 18">
                <a:extLst>
                  <a:ext uri="{FF2B5EF4-FFF2-40B4-BE49-F238E27FC236}">
                    <a16:creationId xmlns:a16="http://schemas.microsoft.com/office/drawing/2014/main" id="{6CB13F94-1C47-4CAC-A749-2D3F614B4B0B}"/>
                  </a:ext>
                </a:extLst>
              </p:cNvPr>
              <p:cNvSpPr txBox="1"/>
              <p:nvPr/>
            </p:nvSpPr>
            <p:spPr>
              <a:xfrm>
                <a:off x="7825931" y="2150303"/>
                <a:ext cx="4197350" cy="156966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de-DE" sz="2400" dirty="0">
                    <a:solidFill>
                      <a:schemeClr val="bg1"/>
                    </a:solidFill>
                  </a:rPr>
                  <a:t>wave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length</a:t>
                </a:r>
                <a:r>
                  <a:rPr lang="de-DE" sz="2400" dirty="0">
                    <a:solidFill>
                      <a:schemeClr val="bg1"/>
                    </a:solidFill>
                  </a:rPr>
                  <a:t>: </a:t>
                </a:r>
                <a14:m>
                  <m:oMath xmlns:m="http://schemas.openxmlformats.org/officeDocument/2006/math"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𝜆</m:t>
                    </m:r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≳1 </m:t>
                    </m:r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𝑘𝑚</m:t>
                    </m:r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 @ 5</m:t>
                    </m:r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𝐻𝑧</m:t>
                    </m:r>
                  </m:oMath>
                </a14:m>
                <a:endParaRPr lang="de-DE" sz="2400" dirty="0">
                  <a:solidFill>
                    <a:schemeClr val="bg1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de-DE" sz="2400" dirty="0" err="1">
                    <a:solidFill>
                      <a:schemeClr val="bg1"/>
                    </a:solidFill>
                  </a:rPr>
                  <a:t>density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almost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constant</a:t>
                </a:r>
                <a:endParaRPr lang="de-DE" sz="2400" dirty="0">
                  <a:solidFill>
                    <a:schemeClr val="bg1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de-DE" sz="2400" dirty="0" err="1">
                    <a:solidFill>
                      <a:schemeClr val="bg1"/>
                    </a:solidFill>
                  </a:rPr>
                  <a:t>walls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are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shifted</a:t>
                </a:r>
                <a:r>
                  <a:rPr lang="de-DE" sz="2400" dirty="0">
                    <a:solidFill>
                      <a:schemeClr val="bg1"/>
                    </a:solidFill>
                  </a:rPr>
                  <a:t> in the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direction</a:t>
                </a:r>
                <a:r>
                  <a:rPr lang="de-DE" sz="2400" dirty="0">
                    <a:solidFill>
                      <a:schemeClr val="bg1"/>
                    </a:solidFill>
                  </a:rPr>
                  <a:t> of the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wave</a:t>
                </a:r>
                <a:endParaRPr lang="de-DE" sz="2400" dirty="0">
                  <a:solidFill>
                    <a:schemeClr val="bg1"/>
                  </a:solidFill>
                </a:endParaRPr>
              </a:p>
            </p:txBody>
          </p:sp>
        </mc:Choice>
        <mc:Fallback>
          <p:sp>
            <p:nvSpPr>
              <p:cNvPr id="19" name="Textfeld 18">
                <a:extLst>
                  <a:ext uri="{FF2B5EF4-FFF2-40B4-BE49-F238E27FC236}">
                    <a16:creationId xmlns:a16="http://schemas.microsoft.com/office/drawing/2014/main" id="{6CB13F94-1C47-4CAC-A749-2D3F614B4B0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25931" y="2150303"/>
                <a:ext cx="4197350" cy="1569660"/>
              </a:xfrm>
              <a:prstGeom prst="rect">
                <a:avLst/>
              </a:prstGeom>
              <a:blipFill>
                <a:blip r:embed="rId3"/>
                <a:stretch>
                  <a:fillRect l="-2326" t="-3113" b="-8171"/>
                </a:stretch>
              </a:blipFill>
            </p:spPr>
            <p:txBody>
              <a:bodyPr/>
              <a:lstStyle/>
              <a:p>
                <a:r>
                  <a:rPr lang="de-DE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0" name="Textfeld 19">
                <a:extLst>
                  <a:ext uri="{FF2B5EF4-FFF2-40B4-BE49-F238E27FC236}">
                    <a16:creationId xmlns:a16="http://schemas.microsoft.com/office/drawing/2014/main" id="{830A62D4-6E42-414C-B5D7-1BDA367C0938}"/>
                  </a:ext>
                </a:extLst>
              </p:cNvPr>
              <p:cNvSpPr txBox="1"/>
              <p:nvPr/>
            </p:nvSpPr>
            <p:spPr>
              <a:xfrm>
                <a:off x="1117600" y="4066315"/>
                <a:ext cx="8166145" cy="90576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de-DE" sz="2400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𝛿</m:t>
                      </m:r>
                      <m:acc>
                        <m:accPr>
                          <m:chr m:val="⃗"/>
                          <m:ctrl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𝑎</m:t>
                          </m:r>
                        </m:e>
                      </m:acc>
                      <m:r>
                        <a:rPr lang="de-DE" sz="2400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de-DE" sz="2400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nary>
                        <m:naryPr>
                          <m:ctrl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𝑟𝑜𝑐𝑘</m:t>
                          </m:r>
                        </m:sub>
                        <m:sup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</m:sup>
                        <m:e>
                          <m:f>
                            <m:fPr>
                              <m:ctrlP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  <m: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+</m:t>
                              </m:r>
                              <m:r>
                                <m:rPr>
                                  <m:sty m:val="p"/>
                                </m:rPr>
                                <a:rPr lang="de-DE" sz="2400" b="0" i="0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Δ</m:t>
                              </m:r>
                              <m:acc>
                                <m:accPr>
                                  <m:chr m:val="⃗"/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  <m: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</m:e>
                                <m:sub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𝑚</m:t>
                                  </m:r>
                                </m:sub>
                              </m:sSub>
                            </m:num>
                            <m:den>
                              <m:sSup>
                                <m:sSupPr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+</m:t>
                                      </m:r>
                                      <m:r>
                                        <m:rPr>
                                          <m:sty m:val="p"/>
                                        </m:rPr>
                                        <a:rPr lang="de-DE" sz="2400" b="0" i="0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Δ</m:t>
                                      </m:r>
                                      <m:acc>
                                        <m:accPr>
                                          <m:chr m:val="⃗"/>
                                          <m:ctrlP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de-DE" sz="2400" b="0" i="1" smtClean="0">
                                                  <a:solidFill>
                                                    <a:schemeClr val="bg1"/>
                                                  </a:solidFill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de-DE" sz="2400" b="0" i="1" smtClean="0">
                                                  <a:solidFill>
                                                    <a:schemeClr val="bg1"/>
                                                  </a:solidFill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𝑚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𝑑</m:t>
                          </m:r>
                          <m:acc>
                            <m:accPr>
                              <m:chr m:val="⃗"/>
                              <m:ctrlP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</m:nary>
                      <m:r>
                        <a:rPr lang="de-DE" sz="2400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de-DE" sz="2400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nary>
                        <m:naryPr>
                          <m:ctrl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𝑟</m:t>
                          </m:r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𝑜𝑐𝑘</m:t>
                          </m:r>
                        </m:sub>
                        <m:sup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</m:sup>
                        <m:e>
                          <m:f>
                            <m:fPr>
                              <m:ctrlP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  <m: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</m:e>
                                <m:sub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𝑚</m:t>
                                  </m:r>
                                </m:sub>
                              </m:sSub>
                            </m:num>
                            <m:den>
                              <m:sSup>
                                <m:sSupPr>
                                  <m:ctrlP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de-DE" sz="2400" b="0" i="1" smtClean="0">
                                          <a:solidFill>
                                            <a:schemeClr val="bg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de-DE" sz="2400" b="0" i="1" smtClean="0">
                                                  <a:solidFill>
                                                    <a:schemeClr val="bg1"/>
                                                  </a:solidFill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de-DE" sz="2400" b="0" i="1" smtClean="0">
                                                  <a:solidFill>
                                                    <a:schemeClr val="bg1"/>
                                                  </a:solidFill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de-DE" sz="2400" b="0" i="1" smtClean="0">
                                              <a:solidFill>
                                                <a:schemeClr val="bg1"/>
                                              </a:solidFill>
                                              <a:latin typeface="Cambria Math" panose="02040503050406030204" pitchFamily="18" charset="0"/>
                                            </a:rPr>
                                            <m:t>𝑚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de-DE" sz="2400" b="0" i="1" smtClean="0">
                                      <a:solidFill>
                                        <a:schemeClr val="bg1"/>
                                      </a:solidFill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 </m:t>
                          </m:r>
                          <m:r>
                            <a:rPr lang="de-DE" sz="2400" b="0" i="1" smtClean="0">
                              <a:solidFill>
                                <a:schemeClr val="bg1"/>
                              </a:solidFill>
                              <a:latin typeface="Cambria Math" panose="02040503050406030204" pitchFamily="18" charset="0"/>
                            </a:rPr>
                            <m:t>𝑑</m:t>
                          </m:r>
                          <m:acc>
                            <m:accPr>
                              <m:chr m:val="⃗"/>
                              <m:ctrlP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de-DE" sz="2400" b="0" i="1" smtClean="0">
                                  <a:solidFill>
                                    <a:schemeClr val="bg1"/>
                                  </a:solidFill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</m:nary>
                    </m:oMath>
                  </m:oMathPara>
                </a14:m>
                <a:endParaRPr lang="de-DE" sz="2400" dirty="0">
                  <a:solidFill>
                    <a:schemeClr val="bg1"/>
                  </a:solidFill>
                </a:endParaRPr>
              </a:p>
            </p:txBody>
          </p:sp>
        </mc:Choice>
        <mc:Fallback>
          <p:sp>
            <p:nvSpPr>
              <p:cNvPr id="20" name="Textfeld 19">
                <a:extLst>
                  <a:ext uri="{FF2B5EF4-FFF2-40B4-BE49-F238E27FC236}">
                    <a16:creationId xmlns:a16="http://schemas.microsoft.com/office/drawing/2014/main" id="{830A62D4-6E42-414C-B5D7-1BDA367C09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17600" y="4066315"/>
                <a:ext cx="8166145" cy="905761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de-DE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3" name="Gruppieren 22">
            <a:extLst>
              <a:ext uri="{FF2B5EF4-FFF2-40B4-BE49-F238E27FC236}">
                <a16:creationId xmlns:a16="http://schemas.microsoft.com/office/drawing/2014/main" id="{310E22AD-7CD6-4383-ADBF-A70B532C665B}"/>
              </a:ext>
            </a:extLst>
          </p:cNvPr>
          <p:cNvGrpSpPr/>
          <p:nvPr/>
        </p:nvGrpSpPr>
        <p:grpSpPr>
          <a:xfrm>
            <a:off x="736600" y="5039978"/>
            <a:ext cx="11380921" cy="1495294"/>
            <a:chOff x="736600" y="5039978"/>
            <a:chExt cx="11380921" cy="1495294"/>
          </a:xfrm>
        </p:grpSpPr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1" name="Textfeld 20">
                  <a:extLst>
                    <a:ext uri="{FF2B5EF4-FFF2-40B4-BE49-F238E27FC236}">
                      <a16:creationId xmlns:a16="http://schemas.microsoft.com/office/drawing/2014/main" id="{B2C45AD1-04BB-4793-B8E6-C33D79675221}"/>
                    </a:ext>
                  </a:extLst>
                </p:cNvPr>
                <p:cNvSpPr txBox="1"/>
                <p:nvPr/>
              </p:nvSpPr>
              <p:spPr>
                <a:xfrm>
                  <a:off x="1270000" y="5434650"/>
                  <a:ext cx="10847521" cy="1100622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𝛿</m:t>
                        </m:r>
                        <m:acc>
                          <m:accPr>
                            <m:chr m:val="⃗"/>
                            <m:ctrlP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𝑎</m:t>
                            </m:r>
                          </m:e>
                        </m:acc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𝐺</m:t>
                        </m:r>
                        <m:sSub>
                          <m:sSubPr>
                            <m:ctrlP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𝜌</m:t>
                            </m:r>
                          </m:e>
                          <m:sub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f>
                          <m:fPr>
                            <m:ctrlP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𝜕</m:t>
                            </m:r>
                          </m:num>
                          <m:den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𝜕</m:t>
                            </m:r>
                            <m:r>
                              <m:rPr>
                                <m:sty m:val="p"/>
                              </m:rPr>
                              <a:rPr lang="de-DE" sz="2400" b="0" i="0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Δ</m:t>
                            </m:r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𝑟</m:t>
                            </m:r>
                          </m:den>
                        </m:f>
                        <m:sSub>
                          <m:sSubPr>
                            <m:ctrlP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d>
                              <m:dPr>
                                <m:begChr m:val=""/>
                                <m:endChr m:val="|"/>
                                <m:ctrlPr>
                                  <a:rPr lang="de-DE" sz="2400" b="0" i="1" smtClean="0">
                                    <a:solidFill>
                                      <a:schemeClr val="bg1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d>
                                  <m:dPr>
                                    <m:ctrlPr>
                                      <a:rPr lang="de-DE" sz="2400" b="0" i="1" smtClean="0">
                                        <a:solidFill>
                                          <a:schemeClr val="bg1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nary>
                                      <m:naryPr>
                                        <m:ctrlP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naryPr>
                                      <m:sub>
                                        <m:r>
                                          <m:rPr>
                                            <m:brk m:alnAt="23"/>
                                          </m:rP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𝑜𝑐𝑘</m:t>
                                        </m:r>
                                      </m:sub>
                                      <m:sup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 </m:t>
                                        </m:r>
                                      </m:sup>
                                      <m:e>
                                        <m:f>
                                          <m:fPr>
                                            <m:ctrlP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fPr>
                                          <m:num>
                                            <m:acc>
                                              <m:accPr>
                                                <m:chr m:val="⃗"/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accPr>
                                              <m:e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𝑟</m:t>
                                                </m:r>
                                              </m:e>
                                            </m:acc>
                                            <m: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+</m:t>
                                            </m:r>
                                            <m:r>
                                              <m:rPr>
                                                <m:sty m:val="p"/>
                                              </m:rPr>
                                              <a:rPr lang="de-DE" sz="2400" b="0" i="0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Δ</m:t>
                                            </m:r>
                                            <m:acc>
                                              <m:accPr>
                                                <m:chr m:val="⃗"/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accPr>
                                              <m:e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𝑟</m:t>
                                                </m:r>
                                              </m:e>
                                            </m:acc>
                                            <m: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−</m:t>
                                            </m:r>
                                            <m:sSub>
                                              <m:sSubPr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sSubPr>
                                              <m:e>
                                                <m:acc>
                                                  <m:accPr>
                                                    <m:chr m:val="⃗"/>
                                                    <m:ctrlP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</m:ctrlPr>
                                                  </m:accPr>
                                                  <m:e>
                                                    <m: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𝑟</m:t>
                                                    </m:r>
                                                  </m:e>
                                                </m:acc>
                                              </m:e>
                                              <m:sub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𝑚</m:t>
                                                </m:r>
                                              </m:sub>
                                            </m:sSub>
                                          </m:num>
                                          <m:den>
                                            <m:sSup>
                                              <m:sSupPr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sSupPr>
                                              <m:e>
                                                <m:d>
                                                  <m:dPr>
                                                    <m:begChr m:val="|"/>
                                                    <m:endChr m:val="|"/>
                                                    <m:ctrlP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</m:ctrlPr>
                                                  </m:dPr>
                                                  <m:e>
                                                    <m:acc>
                                                      <m:accPr>
                                                        <m:chr m:val="⃗"/>
                                                        <m:ctrlP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</m:ctrlPr>
                                                      </m:accPr>
                                                      <m:e>
                                                        <m: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  <m:t>𝑟</m:t>
                                                        </m:r>
                                                      </m:e>
                                                    </m:acc>
                                                    <m: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+</m:t>
                                                    </m:r>
                                                    <m:r>
                                                      <m:rPr>
                                                        <m:sty m:val="p"/>
                                                      </m:rPr>
                                                      <a:rPr lang="de-DE" sz="2400" b="0" i="0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Δ</m:t>
                                                    </m:r>
                                                    <m:acc>
                                                      <m:accPr>
                                                        <m:chr m:val="⃗"/>
                                                        <m:ctrlP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</m:ctrlPr>
                                                      </m:accPr>
                                                      <m:e>
                                                        <m: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  <m:t>𝑟</m:t>
                                                        </m:r>
                                                      </m:e>
                                                    </m:acc>
                                                    <m: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−</m:t>
                                                    </m:r>
                                                    <m:sSub>
                                                      <m:sSubPr>
                                                        <m:ctrlP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</m:ctrlPr>
                                                      </m:sSubPr>
                                                      <m:e>
                                                        <m:acc>
                                                          <m:accPr>
                                                            <m:chr m:val="⃗"/>
                                                            <m:ctrlPr>
                                                              <a:rPr lang="de-DE" sz="2400" b="0" i="1" smtClean="0">
                                                                <a:solidFill>
                                                                  <a:schemeClr val="bg1"/>
                                                                </a:solidFill>
                                                                <a:latin typeface="Cambria Math" panose="02040503050406030204" pitchFamily="18" charset="0"/>
                                                              </a:rPr>
                                                            </m:ctrlPr>
                                                          </m:accPr>
                                                          <m:e>
                                                            <m:r>
                                                              <a:rPr lang="de-DE" sz="2400" b="0" i="1" smtClean="0">
                                                                <a:solidFill>
                                                                  <a:schemeClr val="bg1"/>
                                                                </a:solidFill>
                                                                <a:latin typeface="Cambria Math" panose="02040503050406030204" pitchFamily="18" charset="0"/>
                                                              </a:rPr>
                                                              <m:t>𝑟</m:t>
                                                            </m:r>
                                                          </m:e>
                                                        </m:acc>
                                                      </m:e>
                                                      <m:sub>
                                                        <m: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  <m:t>𝑚</m:t>
                                                        </m:r>
                                                      </m:sub>
                                                    </m:sSub>
                                                  </m:e>
                                                </m:d>
                                              </m:e>
                                              <m:sup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3</m:t>
                                                </m:r>
                                              </m:sup>
                                            </m:sSup>
                                          </m:den>
                                        </m:f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 </m:t>
                                        </m:r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𝑑</m:t>
                                        </m:r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</m:nary>
                                    <m:r>
                                      <a:rPr lang="de-DE" sz="2400" b="0" i="1" smtClean="0">
                                        <a:solidFill>
                                          <a:schemeClr val="bg1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−</m:t>
                                    </m:r>
                                    <m:r>
                                      <a:rPr lang="de-DE" sz="2400" b="0" i="1" smtClean="0">
                                        <a:solidFill>
                                          <a:schemeClr val="bg1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𝐺</m:t>
                                    </m:r>
                                    <m:sSub>
                                      <m:sSubPr>
                                        <m:ctrlP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𝜌</m:t>
                                        </m:r>
                                      </m:e>
                                      <m:sub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0</m:t>
                                        </m:r>
                                      </m:sub>
                                    </m:sSub>
                                    <m:nary>
                                      <m:naryPr>
                                        <m:ctrlP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naryPr>
                                      <m:sub>
                                        <m:r>
                                          <m:rPr>
                                            <m:brk m:alnAt="23"/>
                                          </m:rP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𝑜𝑐𝑘</m:t>
                                        </m:r>
                                      </m:sub>
                                      <m:sup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 </m:t>
                                        </m:r>
                                      </m:sup>
                                      <m:e>
                                        <m:f>
                                          <m:fPr>
                                            <m:ctrlP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fPr>
                                          <m:num>
                                            <m:acc>
                                              <m:accPr>
                                                <m:chr m:val="⃗"/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accPr>
                                              <m:e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𝑟</m:t>
                                                </m:r>
                                              </m:e>
                                            </m:acc>
                                            <m: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−</m:t>
                                            </m:r>
                                            <m:sSub>
                                              <m:sSubPr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sSubPr>
                                              <m:e>
                                                <m:acc>
                                                  <m:accPr>
                                                    <m:chr m:val="⃗"/>
                                                    <m:ctrlP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</m:ctrlPr>
                                                  </m:accPr>
                                                  <m:e>
                                                    <m: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𝑟</m:t>
                                                    </m:r>
                                                  </m:e>
                                                </m:acc>
                                              </m:e>
                                              <m:sub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𝑚</m:t>
                                                </m:r>
                                              </m:sub>
                                            </m:sSub>
                                          </m:num>
                                          <m:den>
                                            <m:sSup>
                                              <m:sSupPr>
                                                <m:ctrlP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</m:ctrlPr>
                                              </m:sSupPr>
                                              <m:e>
                                                <m:d>
                                                  <m:dPr>
                                                    <m:begChr m:val="|"/>
                                                    <m:endChr m:val="|"/>
                                                    <m:ctrlP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</m:ctrlPr>
                                                  </m:dPr>
                                                  <m:e>
                                                    <m:acc>
                                                      <m:accPr>
                                                        <m:chr m:val="⃗"/>
                                                        <m:ctrlP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</m:ctrlPr>
                                                      </m:accPr>
                                                      <m:e>
                                                        <m: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  <m:t>𝑟</m:t>
                                                        </m:r>
                                                      </m:e>
                                                    </m:acc>
                                                    <m:r>
                                                      <a:rPr lang="de-DE" sz="2400" b="0" i="1" smtClean="0">
                                                        <a:solidFill>
                                                          <a:schemeClr val="bg1"/>
                                                        </a:solidFill>
                                                        <a:latin typeface="Cambria Math" panose="02040503050406030204" pitchFamily="18" charset="0"/>
                                                      </a:rPr>
                                                      <m:t>−</m:t>
                                                    </m:r>
                                                    <m:sSub>
                                                      <m:sSubPr>
                                                        <m:ctrlP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</m:ctrlPr>
                                                      </m:sSubPr>
                                                      <m:e>
                                                        <m:acc>
                                                          <m:accPr>
                                                            <m:chr m:val="⃗"/>
                                                            <m:ctrlPr>
                                                              <a:rPr lang="de-DE" sz="2400" b="0" i="1" smtClean="0">
                                                                <a:solidFill>
                                                                  <a:schemeClr val="bg1"/>
                                                                </a:solidFill>
                                                                <a:latin typeface="Cambria Math" panose="02040503050406030204" pitchFamily="18" charset="0"/>
                                                              </a:rPr>
                                                            </m:ctrlPr>
                                                          </m:accPr>
                                                          <m:e>
                                                            <m:r>
                                                              <a:rPr lang="de-DE" sz="2400" b="0" i="1" smtClean="0">
                                                                <a:solidFill>
                                                                  <a:schemeClr val="bg1"/>
                                                                </a:solidFill>
                                                                <a:latin typeface="Cambria Math" panose="02040503050406030204" pitchFamily="18" charset="0"/>
                                                              </a:rPr>
                                                              <m:t>𝑟</m:t>
                                                            </m:r>
                                                          </m:e>
                                                        </m:acc>
                                                      </m:e>
                                                      <m:sub>
                                                        <m:r>
                                                          <a:rPr lang="de-DE" sz="2400" b="0" i="1" smtClean="0">
                                                            <a:solidFill>
                                                              <a:schemeClr val="bg1"/>
                                                            </a:solidFill>
                                                            <a:latin typeface="Cambria Math" panose="02040503050406030204" pitchFamily="18" charset="0"/>
                                                          </a:rPr>
                                                          <m:t>𝑚</m:t>
                                                        </m:r>
                                                      </m:sub>
                                                    </m:sSub>
                                                  </m:e>
                                                </m:d>
                                              </m:e>
                                              <m:sup>
                                                <m:r>
                                                  <a:rPr lang="de-DE" sz="2400" b="0" i="1" smtClean="0">
                                                    <a:solidFill>
                                                      <a:schemeClr val="bg1"/>
                                                    </a:solidFill>
                                                    <a:latin typeface="Cambria Math" panose="02040503050406030204" pitchFamily="18" charset="0"/>
                                                  </a:rPr>
                                                  <m:t>3</m:t>
                                                </m:r>
                                              </m:sup>
                                            </m:sSup>
                                          </m:den>
                                        </m:f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 </m:t>
                                        </m:r>
                                        <m:r>
                                          <a:rPr lang="de-DE" sz="2400" b="0" i="1" smtClean="0">
                                            <a:solidFill>
                                              <a:schemeClr val="bg1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𝑑</m:t>
                                        </m:r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de-DE" sz="2400" b="0" i="1" smtClean="0">
                                                <a:solidFill>
                                                  <a:schemeClr val="bg1"/>
                                                </a:solidFill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</m:nary>
                                  </m:e>
                                </m:d>
                              </m:e>
                            </m:d>
                          </m:e>
                          <m:sub>
                            <m:r>
                              <m:rPr>
                                <m:sty m:val="p"/>
                              </m:rPr>
                              <a:rPr lang="de-DE" sz="2400" b="0" i="0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Δ</m:t>
                            </m:r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𝑟</m:t>
                            </m:r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=0</m:t>
                            </m:r>
                          </m:sub>
                        </m:sSub>
                        <m:r>
                          <m:rPr>
                            <m:sty m:val="p"/>
                          </m:rPr>
                          <a:rPr lang="de-DE" sz="2400" b="0" i="0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Δ</m:t>
                        </m:r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=</m:t>
                        </m:r>
                        <m:acc>
                          <m:accPr>
                            <m:chr m:val="⃗"/>
                            <m:ctrlP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de-DE" sz="2400" b="0" i="1" smtClean="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𝛼</m:t>
                            </m:r>
                          </m:e>
                        </m:acc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de-DE" sz="2400" b="0" i="0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Δ</m:t>
                        </m:r>
                        <m:r>
                          <a:rPr lang="de-DE" sz="2400" b="0" i="1" smtClean="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𝑟</m:t>
                        </m:r>
                      </m:oMath>
                    </m:oMathPara>
                  </a14:m>
                  <a:endParaRPr lang="de-DE" sz="2400" dirty="0">
                    <a:solidFill>
                      <a:schemeClr val="bg1"/>
                    </a:solidFill>
                  </a:endParaRPr>
                </a:p>
              </p:txBody>
            </p:sp>
          </mc:Choice>
          <mc:Fallback>
            <p:sp>
              <p:nvSpPr>
                <p:cNvPr id="21" name="Textfeld 20">
                  <a:extLst>
                    <a:ext uri="{FF2B5EF4-FFF2-40B4-BE49-F238E27FC236}">
                      <a16:creationId xmlns:a16="http://schemas.microsoft.com/office/drawing/2014/main" id="{B2C45AD1-04BB-4793-B8E6-C33D79675221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270000" y="5434650"/>
                  <a:ext cx="10847521" cy="110062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de-DE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2" name="Textfeld 21">
              <a:extLst>
                <a:ext uri="{FF2B5EF4-FFF2-40B4-BE49-F238E27FC236}">
                  <a16:creationId xmlns:a16="http://schemas.microsoft.com/office/drawing/2014/main" id="{9A79586D-68C1-4D98-BAF8-BB13FDC7034F}"/>
                </a:ext>
              </a:extLst>
            </p:cNvPr>
            <p:cNvSpPr txBox="1"/>
            <p:nvPr/>
          </p:nvSpPr>
          <p:spPr>
            <a:xfrm>
              <a:off x="736600" y="5039978"/>
              <a:ext cx="235115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2400" dirty="0">
                  <a:solidFill>
                    <a:schemeClr val="bg1"/>
                  </a:solidFill>
                </a:rPr>
                <a:t>Taylor </a:t>
              </a:r>
              <a:r>
                <a:rPr lang="de-DE" sz="2400" dirty="0" err="1">
                  <a:solidFill>
                    <a:schemeClr val="bg1"/>
                  </a:solidFill>
                </a:rPr>
                <a:t>expansion</a:t>
              </a:r>
              <a:r>
                <a:rPr lang="de-DE" sz="2400" dirty="0">
                  <a:solidFill>
                    <a:schemeClr val="bg1"/>
                  </a:solidFill>
                </a:rPr>
                <a:t>: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909990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86854922-97CB-4CAE-AFC2-9267D0F844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537D2D1A-DF06-4C95-9084-82D2E29AA691}"/>
              </a:ext>
            </a:extLst>
          </p:cNvPr>
          <p:cNvSpPr/>
          <p:nvPr/>
        </p:nvSpPr>
        <p:spPr>
          <a:xfrm>
            <a:off x="114694" y="68031"/>
            <a:ext cx="4982198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5400" b="1" i="0" u="none" strike="noStrike" kern="1200" cap="none" spc="50" normalizeH="0" baseline="0" noProof="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Spherical</a:t>
            </a:r>
            <a:r>
              <a:rPr kumimoji="0" lang="de-DE" sz="5400" b="1" i="0" u="none" strike="noStrike" kern="1200" cap="none" spc="50" normalizeH="0" baseline="0" noProof="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de-DE" sz="5400" b="1" i="0" u="none" strike="noStrike" kern="1200" cap="none" spc="50" normalizeH="0" baseline="0" noProof="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uLnTx/>
                <a:uFillTx/>
                <a:latin typeface="Calibri" panose="020F0502020204030204"/>
                <a:ea typeface="+mn-ea"/>
                <a:cs typeface="+mn-cs"/>
              </a:rPr>
              <a:t>cavern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Ellipse 3">
            <a:extLst>
              <a:ext uri="{FF2B5EF4-FFF2-40B4-BE49-F238E27FC236}">
                <a16:creationId xmlns:a16="http://schemas.microsoft.com/office/drawing/2014/main" id="{393F7AE0-3D07-4FD3-9A4C-005C0D421E26}"/>
              </a:ext>
            </a:extLst>
          </p:cNvPr>
          <p:cNvSpPr>
            <a:spLocks noChangeAspect="1"/>
          </p:cNvSpPr>
          <p:nvPr/>
        </p:nvSpPr>
        <p:spPr>
          <a:xfrm>
            <a:off x="533400" y="991361"/>
            <a:ext cx="5760000" cy="5760000"/>
          </a:xfrm>
          <a:prstGeom prst="ellipse">
            <a:avLst/>
          </a:prstGeom>
          <a:blipFill>
            <a:blip r:embed="rId2"/>
            <a:tile tx="0" ty="0" sx="100000" sy="100000" flip="none" algn="tl"/>
          </a:blipFill>
          <a:effectLst>
            <a:softEdge rad="3175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5" name="Ellipse 4">
            <a:extLst>
              <a:ext uri="{FF2B5EF4-FFF2-40B4-BE49-F238E27FC236}">
                <a16:creationId xmlns:a16="http://schemas.microsoft.com/office/drawing/2014/main" id="{8C43758B-652F-43F8-8DB7-E9276818395A}"/>
              </a:ext>
            </a:extLst>
          </p:cNvPr>
          <p:cNvSpPr>
            <a:spLocks noChangeAspect="1"/>
          </p:cNvSpPr>
          <p:nvPr/>
        </p:nvSpPr>
        <p:spPr>
          <a:xfrm>
            <a:off x="2384700" y="2842661"/>
            <a:ext cx="2057400" cy="2057400"/>
          </a:xfrm>
          <a:prstGeom prst="ellipse">
            <a:avLst/>
          </a:prstGeom>
          <a:solidFill>
            <a:schemeClr val="bg1">
              <a:lumMod val="75000"/>
            </a:schemeClr>
          </a:solidFill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C648BA38-D659-4F39-B684-5217A2D769E8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2084" y="3429000"/>
            <a:ext cx="326959" cy="1169125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7" name="Textfeld 6">
                <a:extLst>
                  <a:ext uri="{FF2B5EF4-FFF2-40B4-BE49-F238E27FC236}">
                    <a16:creationId xmlns:a16="http://schemas.microsoft.com/office/drawing/2014/main" id="{9231FC8F-DB41-40BE-BEEA-391C2447B687}"/>
                  </a:ext>
                </a:extLst>
              </p:cNvPr>
              <p:cNvSpPr txBox="1"/>
              <p:nvPr/>
            </p:nvSpPr>
            <p:spPr>
              <a:xfrm>
                <a:off x="1651000" y="5142470"/>
                <a:ext cx="1286378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de-DE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𝜌</m:t>
                      </m:r>
                      <m:r>
                        <a:rPr lang="de-DE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de-DE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𝑐𝑜𝑛𝑠𝑡</m:t>
                      </m:r>
                      <m:r>
                        <a:rPr lang="de-DE" b="0" i="1" smtClean="0">
                          <a:solidFill>
                            <a:schemeClr val="bg1"/>
                          </a:solidFill>
                          <a:latin typeface="Cambria Math" panose="02040503050406030204" pitchFamily="18" charset="0"/>
                        </a:rPr>
                        <m:t>.</m:t>
                      </m:r>
                    </m:oMath>
                  </m:oMathPara>
                </a14:m>
                <a:endParaRPr lang="de-DE" dirty="0">
                  <a:solidFill>
                    <a:schemeClr val="bg1"/>
                  </a:solidFill>
                </a:endParaRPr>
              </a:p>
            </p:txBody>
          </p:sp>
        </mc:Choice>
        <mc:Fallback>
          <p:sp>
            <p:nvSpPr>
              <p:cNvPr id="7" name="Textfeld 6">
                <a:extLst>
                  <a:ext uri="{FF2B5EF4-FFF2-40B4-BE49-F238E27FC236}">
                    <a16:creationId xmlns:a16="http://schemas.microsoft.com/office/drawing/2014/main" id="{9231FC8F-DB41-40BE-BEEA-391C2447B68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51000" y="5142470"/>
                <a:ext cx="1286378" cy="369332"/>
              </a:xfrm>
              <a:prstGeom prst="rect">
                <a:avLst/>
              </a:prstGeom>
              <a:blipFill>
                <a:blip r:embed="rId4"/>
                <a:stretch>
                  <a:fillRect b="-6667"/>
                </a:stretch>
              </a:blipFill>
            </p:spPr>
            <p:txBody>
              <a:bodyPr/>
              <a:lstStyle/>
              <a:p>
                <a:r>
                  <a:rPr lang="de-DE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Textfeld 7">
                <a:extLst>
                  <a:ext uri="{FF2B5EF4-FFF2-40B4-BE49-F238E27FC236}">
                    <a16:creationId xmlns:a16="http://schemas.microsoft.com/office/drawing/2014/main" id="{F8A52C9E-8C89-444C-A4A9-2732CF6BA568}"/>
                  </a:ext>
                </a:extLst>
              </p:cNvPr>
              <p:cNvSpPr txBox="1"/>
              <p:nvPr/>
            </p:nvSpPr>
            <p:spPr>
              <a:xfrm>
                <a:off x="5765800" y="5472670"/>
                <a:ext cx="6089488" cy="83099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2400" dirty="0">
                    <a:solidFill>
                      <a:schemeClr val="bg1"/>
                    </a:solidFill>
                  </a:rPr>
                  <a:t>No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gravitational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force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inside</a:t>
                </a:r>
                <a:r>
                  <a:rPr lang="de-DE" sz="2400" dirty="0">
                    <a:solidFill>
                      <a:schemeClr val="bg1"/>
                    </a:solidFill>
                  </a:rPr>
                  <a:t> a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spherical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cavern</a:t>
                </a:r>
                <a:r>
                  <a:rPr lang="de-DE" sz="2400" dirty="0">
                    <a:solidFill>
                      <a:schemeClr val="bg1"/>
                    </a:solidFill>
                  </a:rPr>
                  <a:t>!</a:t>
                </a:r>
              </a:p>
              <a:p>
                <a:r>
                  <a:rPr lang="de-DE" sz="2400" dirty="0">
                    <a:solidFill>
                      <a:schemeClr val="bg1"/>
                    </a:solidFill>
                  </a:rPr>
                  <a:t>But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some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authors</a:t>
                </a:r>
                <a:r>
                  <a:rPr lang="de-DE" sz="2400" dirty="0">
                    <a:solidFill>
                      <a:schemeClr val="bg1"/>
                    </a:solidFill>
                  </a:rPr>
                  <a:t> find </a:t>
                </a:r>
                <a14:m>
                  <m:oMath xmlns:m="http://schemas.openxmlformats.org/officeDocument/2006/math"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𝛼</m:t>
                    </m:r>
                    <m:r>
                      <a:rPr lang="de-DE" sz="24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</a:rPr>
                      <m:t>≠0</m:t>
                    </m:r>
                  </m:oMath>
                </a14:m>
                <a:r>
                  <a:rPr lang="de-DE" sz="2400" dirty="0">
                    <a:solidFill>
                      <a:schemeClr val="bg1"/>
                    </a:solidFill>
                  </a:rPr>
                  <a:t> in the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low</a:t>
                </a:r>
                <a:r>
                  <a:rPr lang="de-DE" sz="2400" dirty="0">
                    <a:solidFill>
                      <a:schemeClr val="bg1"/>
                    </a:solidFill>
                  </a:rPr>
                  <a:t>-</a:t>
                </a:r>
                <a:r>
                  <a:rPr lang="de-DE" sz="2400" dirty="0">
                    <a:solidFill>
                      <a:schemeClr val="bg1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f</a:t>
                </a:r>
                <a:r>
                  <a:rPr lang="de-DE" sz="2400" dirty="0">
                    <a:solidFill>
                      <a:schemeClr val="bg1"/>
                    </a:solidFill>
                  </a:rPr>
                  <a:t> </a:t>
                </a:r>
                <a:r>
                  <a:rPr lang="de-DE" sz="2400" dirty="0" err="1">
                    <a:solidFill>
                      <a:schemeClr val="bg1"/>
                    </a:solidFill>
                  </a:rPr>
                  <a:t>limit</a:t>
                </a:r>
                <a:r>
                  <a:rPr lang="de-DE" sz="2400" dirty="0">
                    <a:solidFill>
                      <a:schemeClr val="bg1"/>
                    </a:solidFill>
                  </a:rPr>
                  <a:t>.</a:t>
                </a:r>
              </a:p>
            </p:txBody>
          </p:sp>
        </mc:Choice>
        <mc:Fallback>
          <p:sp>
            <p:nvSpPr>
              <p:cNvPr id="8" name="Textfeld 7">
                <a:extLst>
                  <a:ext uri="{FF2B5EF4-FFF2-40B4-BE49-F238E27FC236}">
                    <a16:creationId xmlns:a16="http://schemas.microsoft.com/office/drawing/2014/main" id="{F8A52C9E-8C89-444C-A4A9-2732CF6BA56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65800" y="5472670"/>
                <a:ext cx="6089488" cy="830997"/>
              </a:xfrm>
              <a:prstGeom prst="rect">
                <a:avLst/>
              </a:prstGeom>
              <a:blipFill>
                <a:blip r:embed="rId5"/>
                <a:stretch>
                  <a:fillRect l="-1602" t="-5882" r="-501" b="-16176"/>
                </a:stretch>
              </a:blipFill>
            </p:spPr>
            <p:txBody>
              <a:bodyPr/>
              <a:lstStyle/>
              <a:p>
                <a:r>
                  <a:rPr lang="de-DE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0" name="Grafik 9">
            <a:extLst>
              <a:ext uri="{FF2B5EF4-FFF2-40B4-BE49-F238E27FC236}">
                <a16:creationId xmlns:a16="http://schemas.microsoft.com/office/drawing/2014/main" id="{38091985-61A2-49B2-8B22-0DAA09956D0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990570" y="3485802"/>
            <a:ext cx="6864718" cy="1539174"/>
          </a:xfrm>
          <a:prstGeom prst="rect">
            <a:avLst/>
          </a:prstGeom>
        </p:spPr>
      </p:pic>
      <p:sp>
        <p:nvSpPr>
          <p:cNvPr id="11" name="Textfeld 10">
            <a:extLst>
              <a:ext uri="{FF2B5EF4-FFF2-40B4-BE49-F238E27FC236}">
                <a16:creationId xmlns:a16="http://schemas.microsoft.com/office/drawing/2014/main" id="{FF97B727-81CB-4CD5-B8DD-7EFD06FB0B19}"/>
              </a:ext>
            </a:extLst>
          </p:cNvPr>
          <p:cNvSpPr txBox="1"/>
          <p:nvPr/>
        </p:nvSpPr>
        <p:spPr>
          <a:xfrm>
            <a:off x="8293100" y="5012495"/>
            <a:ext cx="367799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dirty="0">
                <a:solidFill>
                  <a:schemeClr val="bg1"/>
                </a:solidFill>
              </a:rPr>
              <a:t>J. Harms et al., </a:t>
            </a:r>
            <a:r>
              <a:rPr lang="fr-FR" sz="1400" b="0" i="0" u="none" strike="noStrike" baseline="0" dirty="0" err="1">
                <a:solidFill>
                  <a:schemeClr val="bg1"/>
                </a:solidFill>
                <a:latin typeface="Times-Roman"/>
              </a:rPr>
              <a:t>Eur</a:t>
            </a:r>
            <a:r>
              <a:rPr lang="fr-FR" sz="1400" b="0" i="0" u="none" strike="noStrike" baseline="0" dirty="0">
                <a:solidFill>
                  <a:schemeClr val="bg1"/>
                </a:solidFill>
                <a:latin typeface="Times-Roman"/>
              </a:rPr>
              <a:t>. Phys. J. Plus (2022) 137:687</a:t>
            </a:r>
            <a:endParaRPr lang="de-DE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494677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11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hteck: abgerundete Ecken 8">
            <a:extLst>
              <a:ext uri="{FF2B5EF4-FFF2-40B4-BE49-F238E27FC236}">
                <a16:creationId xmlns:a16="http://schemas.microsoft.com/office/drawing/2014/main" id="{959F2EB3-DEDB-42CF-9921-861EA1A81E29}"/>
              </a:ext>
            </a:extLst>
          </p:cNvPr>
          <p:cNvSpPr/>
          <p:nvPr/>
        </p:nvSpPr>
        <p:spPr>
          <a:xfrm>
            <a:off x="254000" y="1092200"/>
            <a:ext cx="11404600" cy="5400675"/>
          </a:xfrm>
          <a:prstGeom prst="roundRect">
            <a:avLst/>
          </a:prstGeom>
          <a:blipFill>
            <a:blip r:embed="rId3"/>
            <a:tile tx="0" ty="0" sx="100000" sy="100000" flip="none" algn="tl"/>
          </a:blipFill>
          <a:effectLst>
            <a:softEdge rad="3175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86854922-97CB-4CAE-AFC2-9267D0F844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537D2D1A-DF06-4C95-9084-82D2E29AA691}"/>
              </a:ext>
            </a:extLst>
          </p:cNvPr>
          <p:cNvSpPr/>
          <p:nvPr/>
        </p:nvSpPr>
        <p:spPr>
          <a:xfrm>
            <a:off x="114694" y="68031"/>
            <a:ext cx="1065541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Optimizing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the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geometry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of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caverns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Ellipse 4">
            <a:extLst>
              <a:ext uri="{FF2B5EF4-FFF2-40B4-BE49-F238E27FC236}">
                <a16:creationId xmlns:a16="http://schemas.microsoft.com/office/drawing/2014/main" id="{8C43758B-652F-43F8-8DB7-E9276818395A}"/>
              </a:ext>
            </a:extLst>
          </p:cNvPr>
          <p:cNvSpPr>
            <a:spLocks noChangeAspect="1"/>
          </p:cNvSpPr>
          <p:nvPr/>
        </p:nvSpPr>
        <p:spPr>
          <a:xfrm>
            <a:off x="2431751" y="3429000"/>
            <a:ext cx="2057400" cy="2057400"/>
          </a:xfrm>
          <a:prstGeom prst="ellipse">
            <a:avLst/>
          </a:prstGeom>
          <a:solidFill>
            <a:schemeClr val="bg1">
              <a:lumMod val="75000"/>
            </a:schemeClr>
          </a:solidFill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C648BA38-D659-4F39-B684-5217A2D769E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2084" y="3429000"/>
            <a:ext cx="326959" cy="1169125"/>
          </a:xfrm>
          <a:prstGeom prst="rect">
            <a:avLst/>
          </a:prstGeom>
        </p:spPr>
      </p:pic>
      <p:sp>
        <p:nvSpPr>
          <p:cNvPr id="10" name="Rechteck: abgerundete Ecken 9">
            <a:extLst>
              <a:ext uri="{FF2B5EF4-FFF2-40B4-BE49-F238E27FC236}">
                <a16:creationId xmlns:a16="http://schemas.microsoft.com/office/drawing/2014/main" id="{D18F5673-29A1-4A25-A167-3FEF3C6214C0}"/>
              </a:ext>
            </a:extLst>
          </p:cNvPr>
          <p:cNvSpPr/>
          <p:nvPr/>
        </p:nvSpPr>
        <p:spPr>
          <a:xfrm>
            <a:off x="1879600" y="3073400"/>
            <a:ext cx="7480300" cy="1854200"/>
          </a:xfrm>
          <a:prstGeom prst="round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11" name="Rechteck 10">
            <a:extLst>
              <a:ext uri="{FF2B5EF4-FFF2-40B4-BE49-F238E27FC236}">
                <a16:creationId xmlns:a16="http://schemas.microsoft.com/office/drawing/2014/main" id="{DE8DCAFF-30B5-4E7B-B93A-CA7FBF391E81}"/>
              </a:ext>
            </a:extLst>
          </p:cNvPr>
          <p:cNvSpPr/>
          <p:nvPr/>
        </p:nvSpPr>
        <p:spPr>
          <a:xfrm>
            <a:off x="0" y="4114800"/>
            <a:ext cx="12192000" cy="584164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EA1DF2B5-4C9A-4E25-BCB8-A70E5A95C659}"/>
              </a:ext>
            </a:extLst>
          </p:cNvPr>
          <p:cNvSpPr/>
          <p:nvPr/>
        </p:nvSpPr>
        <p:spPr>
          <a:xfrm>
            <a:off x="2743200" y="2870871"/>
            <a:ext cx="1447800" cy="1273211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13" name="Rechteck 12">
            <a:extLst>
              <a:ext uri="{FF2B5EF4-FFF2-40B4-BE49-F238E27FC236}">
                <a16:creationId xmlns:a16="http://schemas.microsoft.com/office/drawing/2014/main" id="{77B1AEEA-7985-4C56-8E3B-B2B50A39CCA5}"/>
              </a:ext>
            </a:extLst>
          </p:cNvPr>
          <p:cNvSpPr/>
          <p:nvPr/>
        </p:nvSpPr>
        <p:spPr>
          <a:xfrm>
            <a:off x="3031859" y="1927471"/>
            <a:ext cx="857184" cy="1273211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15" name="Grafik 14">
            <a:extLst>
              <a:ext uri="{FF2B5EF4-FFF2-40B4-BE49-F238E27FC236}">
                <a16:creationId xmlns:a16="http://schemas.microsoft.com/office/drawing/2014/main" id="{992EE5E8-4D88-4358-8269-B5E60F154CF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42080" y="2340611"/>
            <a:ext cx="436742" cy="2531319"/>
          </a:xfrm>
          <a:prstGeom prst="rect">
            <a:avLst/>
          </a:prstGeom>
        </p:spPr>
      </p:pic>
      <p:pic>
        <p:nvPicPr>
          <p:cNvPr id="17" name="Grafik 16">
            <a:extLst>
              <a:ext uri="{FF2B5EF4-FFF2-40B4-BE49-F238E27FC236}">
                <a16:creationId xmlns:a16="http://schemas.microsoft.com/office/drawing/2014/main" id="{473DAA88-0C74-4CE0-8088-51D7EB17ED8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678822" y="4304859"/>
            <a:ext cx="2649838" cy="3056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55471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fik 6">
            <a:extLst>
              <a:ext uri="{FF2B5EF4-FFF2-40B4-BE49-F238E27FC236}">
                <a16:creationId xmlns:a16="http://schemas.microsoft.com/office/drawing/2014/main" id="{80804B19-6E8D-4565-83D4-F9673ABE07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52324" y="1314342"/>
            <a:ext cx="5432496" cy="3470998"/>
          </a:xfrm>
          <a:prstGeom prst="rect">
            <a:avLst/>
          </a:prstGeom>
        </p:spPr>
      </p:pic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C43B4489-41F9-4E9B-9DE7-B50DB70AA0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AEB4B3D1-155F-459C-82C5-8824EA4F11D0}"/>
              </a:ext>
            </a:extLst>
          </p:cNvPr>
          <p:cNvSpPr/>
          <p:nvPr/>
        </p:nvSpPr>
        <p:spPr>
          <a:xfrm>
            <a:off x="114694" y="68031"/>
            <a:ext cx="633038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Active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</a:t>
            </a: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compensation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" name="Grafik 4">
            <a:extLst>
              <a:ext uri="{FF2B5EF4-FFF2-40B4-BE49-F238E27FC236}">
                <a16:creationId xmlns:a16="http://schemas.microsoft.com/office/drawing/2014/main" id="{C6C7BBB9-656D-4434-8ACC-A07A3DD74A8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2324" y="1314342"/>
            <a:ext cx="5350676" cy="3470998"/>
          </a:xfrm>
          <a:prstGeom prst="rect">
            <a:avLst/>
          </a:prstGeom>
        </p:spPr>
      </p:pic>
      <p:pic>
        <p:nvPicPr>
          <p:cNvPr id="9" name="Grafik 8">
            <a:extLst>
              <a:ext uri="{FF2B5EF4-FFF2-40B4-BE49-F238E27FC236}">
                <a16:creationId xmlns:a16="http://schemas.microsoft.com/office/drawing/2014/main" id="{4FD48218-FBE3-415E-B1F6-251E4CA3610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3380" y="1810280"/>
            <a:ext cx="4206605" cy="3863675"/>
          </a:xfrm>
          <a:prstGeom prst="rect">
            <a:avLst/>
          </a:prstGeom>
        </p:spPr>
      </p:pic>
      <p:sp>
        <p:nvSpPr>
          <p:cNvPr id="10" name="Textfeld 9">
            <a:extLst>
              <a:ext uri="{FF2B5EF4-FFF2-40B4-BE49-F238E27FC236}">
                <a16:creationId xmlns:a16="http://schemas.microsoft.com/office/drawing/2014/main" id="{1D77C179-03D2-497D-B747-CCC2BEF7BE9C}"/>
              </a:ext>
            </a:extLst>
          </p:cNvPr>
          <p:cNvSpPr txBox="1"/>
          <p:nvPr/>
        </p:nvSpPr>
        <p:spPr>
          <a:xfrm>
            <a:off x="406400" y="1108433"/>
            <a:ext cx="30358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3200" dirty="0">
                <a:solidFill>
                  <a:schemeClr val="bg1"/>
                </a:solidFill>
              </a:rPr>
              <a:t>Simulation in 2D:</a:t>
            </a:r>
          </a:p>
        </p:txBody>
      </p:sp>
      <p:sp>
        <p:nvSpPr>
          <p:cNvPr id="11" name="Textfeld 10">
            <a:extLst>
              <a:ext uri="{FF2B5EF4-FFF2-40B4-BE49-F238E27FC236}">
                <a16:creationId xmlns:a16="http://schemas.microsoft.com/office/drawing/2014/main" id="{91787537-CCE1-468B-AC7E-530353EE0268}"/>
              </a:ext>
            </a:extLst>
          </p:cNvPr>
          <p:cNvSpPr txBox="1"/>
          <p:nvPr/>
        </p:nvSpPr>
        <p:spPr>
          <a:xfrm>
            <a:off x="473405" y="5827753"/>
            <a:ext cx="179638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dirty="0">
                <a:solidFill>
                  <a:schemeClr val="bg1"/>
                </a:solidFill>
              </a:rPr>
              <a:t>Master David Bertram</a:t>
            </a:r>
          </a:p>
        </p:txBody>
      </p:sp>
    </p:spTree>
    <p:extLst>
      <p:ext uri="{BB962C8B-B14F-4D97-AF65-F5344CB8AC3E}">
        <p14:creationId xmlns:p14="http://schemas.microsoft.com/office/powerpoint/2010/main" val="242273065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FBEDE878-512D-49E8-8958-F3D6BBCAAA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pic>
        <p:nvPicPr>
          <p:cNvPr id="4" name="Grafik 3">
            <a:extLst>
              <a:ext uri="{FF2B5EF4-FFF2-40B4-BE49-F238E27FC236}">
                <a16:creationId xmlns:a16="http://schemas.microsoft.com/office/drawing/2014/main" id="{9029AF83-16BE-456E-9EE9-32281B758EC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0"/>
            <a:ext cx="13933715" cy="10450286"/>
          </a:xfrm>
          <a:prstGeom prst="rect">
            <a:avLst/>
          </a:prstGeom>
        </p:spPr>
      </p:pic>
      <p:sp>
        <p:nvSpPr>
          <p:cNvPr id="5" name="Rechteck 4">
            <a:extLst>
              <a:ext uri="{FF2B5EF4-FFF2-40B4-BE49-F238E27FC236}">
                <a16:creationId xmlns:a16="http://schemas.microsoft.com/office/drawing/2014/main" id="{2B1BFFA4-ABDE-46C3-A93C-C591D0AB1249}"/>
              </a:ext>
            </a:extLst>
          </p:cNvPr>
          <p:cNvSpPr/>
          <p:nvPr/>
        </p:nvSpPr>
        <p:spPr>
          <a:xfrm>
            <a:off x="114694" y="68031"/>
            <a:ext cx="3904980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 err="1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Testing</a:t>
            </a: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 ANM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0935895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B0F3072E-9D9B-47C1-B369-0B942121B0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/>
              <a:t>22.4.2025</a:t>
            </a:r>
          </a:p>
        </p:txBody>
      </p:sp>
      <p:sp>
        <p:nvSpPr>
          <p:cNvPr id="3" name="Rechteck 2">
            <a:extLst>
              <a:ext uri="{FF2B5EF4-FFF2-40B4-BE49-F238E27FC236}">
                <a16:creationId xmlns:a16="http://schemas.microsoft.com/office/drawing/2014/main" id="{119014FD-8101-4D37-B94D-2739A2BB7020}"/>
              </a:ext>
            </a:extLst>
          </p:cNvPr>
          <p:cNvSpPr/>
          <p:nvPr/>
        </p:nvSpPr>
        <p:spPr>
          <a:xfrm>
            <a:off x="114694" y="68031"/>
            <a:ext cx="2991012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0" marR="0" lvl="0" indent="0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5400" b="1" spc="50" dirty="0">
                <a:ln w="0"/>
                <a:solidFill>
                  <a:srgbClr val="E7E6E6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  <a:latin typeface="Calibri" panose="020F0502020204030204"/>
              </a:rPr>
              <a:t>The Team</a:t>
            </a:r>
            <a:endParaRPr kumimoji="0" lang="de-DE" sz="5400" b="1" i="0" u="none" strike="noStrike" kern="1200" cap="none" spc="50" normalizeH="0" baseline="0" noProof="0" dirty="0">
              <a:ln w="0"/>
              <a:solidFill>
                <a:srgbClr val="E7E6E6"/>
              </a:solidFill>
              <a:effectLst>
                <a:innerShdw blurRad="63500" dist="50800" dir="13500000">
                  <a:srgbClr val="000000">
                    <a:alpha val="50000"/>
                  </a:srgbClr>
                </a:innerShdw>
              </a:effectLst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4" name="Rechteck: abgerundete Ecken 3">
            <a:extLst>
              <a:ext uri="{FF2B5EF4-FFF2-40B4-BE49-F238E27FC236}">
                <a16:creationId xmlns:a16="http://schemas.microsoft.com/office/drawing/2014/main" id="{309494CE-CE1A-44DA-887B-168FCA1E036C}"/>
              </a:ext>
            </a:extLst>
          </p:cNvPr>
          <p:cNvSpPr/>
          <p:nvPr/>
        </p:nvSpPr>
        <p:spPr>
          <a:xfrm>
            <a:off x="705394" y="991360"/>
            <a:ext cx="2991010" cy="2886891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 err="1"/>
              <a:t>Windturbines</a:t>
            </a:r>
            <a:endParaRPr lang="de-DE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Achim Stahl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Tom Niggemann (PhD)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 err="1"/>
              <a:t>project</a:t>
            </a:r>
            <a:r>
              <a:rPr lang="de-DE" dirty="0"/>
              <a:t> </a:t>
            </a:r>
            <a:r>
              <a:rPr lang="de-DE" dirty="0" err="1"/>
              <a:t>dBmiss</a:t>
            </a:r>
            <a:endParaRPr lang="de-DE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RWTH 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center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 of windpower 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drives</a:t>
            </a:r>
            <a:endParaRPr lang="de-DE" dirty="0">
              <a:solidFill>
                <a:schemeClr val="bg1">
                  <a:lumMod val="75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Heiland &amp; Mistler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ESM-GmbH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Hasslacher Green Tower</a:t>
            </a:r>
          </a:p>
        </p:txBody>
      </p:sp>
      <p:sp>
        <p:nvSpPr>
          <p:cNvPr id="5" name="Rechteck: abgerundete Ecken 4">
            <a:extLst>
              <a:ext uri="{FF2B5EF4-FFF2-40B4-BE49-F238E27FC236}">
                <a16:creationId xmlns:a16="http://schemas.microsoft.com/office/drawing/2014/main" id="{50D156CF-0A12-4ECA-A87E-CFE1D3F46649}"/>
              </a:ext>
            </a:extLst>
          </p:cNvPr>
          <p:cNvSpPr/>
          <p:nvPr/>
        </p:nvSpPr>
        <p:spPr>
          <a:xfrm>
            <a:off x="705394" y="4146822"/>
            <a:ext cx="2991010" cy="2214790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 err="1"/>
              <a:t>Groundwater</a:t>
            </a:r>
            <a:r>
              <a:rPr lang="de-DE" b="1" dirty="0"/>
              <a:t> </a:t>
            </a:r>
            <a:r>
              <a:rPr lang="de-DE" b="1" dirty="0" err="1"/>
              <a:t>pumps</a:t>
            </a:r>
            <a:endParaRPr lang="de-DE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Achim Stahl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Tom Niggemann (PhD)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/>
                </a:solidFill>
              </a:rPr>
              <a:t>RWTH Hydro-</a:t>
            </a:r>
            <a:r>
              <a:rPr lang="de-DE" dirty="0" err="1">
                <a:solidFill>
                  <a:schemeClr val="bg1"/>
                </a:solidFill>
              </a:rPr>
              <a:t>Geo</a:t>
            </a:r>
            <a:br>
              <a:rPr lang="de-DE" dirty="0">
                <a:solidFill>
                  <a:schemeClr val="bg1"/>
                </a:solidFill>
              </a:rPr>
            </a:br>
            <a:r>
              <a:rPr lang="de-DE" dirty="0">
                <a:solidFill>
                  <a:schemeClr val="bg1"/>
                </a:solidFill>
              </a:rPr>
              <a:t>(Florian Amann)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ISATEC GmbH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RWE</a:t>
            </a:r>
          </a:p>
        </p:txBody>
      </p:sp>
      <p:sp>
        <p:nvSpPr>
          <p:cNvPr id="6" name="Rechteck: abgerundete Ecken 5">
            <a:extLst>
              <a:ext uri="{FF2B5EF4-FFF2-40B4-BE49-F238E27FC236}">
                <a16:creationId xmlns:a16="http://schemas.microsoft.com/office/drawing/2014/main" id="{AE5E466B-0154-4EBF-B1C2-AA5C788D1A04}"/>
              </a:ext>
            </a:extLst>
          </p:cNvPr>
          <p:cNvSpPr/>
          <p:nvPr/>
        </p:nvSpPr>
        <p:spPr>
          <a:xfrm>
            <a:off x="4149633" y="529696"/>
            <a:ext cx="3113316" cy="1573424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/>
              <a:t>Mirror </a:t>
            </a:r>
            <a:r>
              <a:rPr lang="de-DE" b="1" dirty="0" err="1"/>
              <a:t>coupling</a:t>
            </a:r>
            <a:endParaRPr lang="de-DE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Prof. Jörg Pretz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Valentin Tempel (PhD)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Dr. Michael Kubocz</a:t>
            </a:r>
          </a:p>
        </p:txBody>
      </p:sp>
      <p:sp>
        <p:nvSpPr>
          <p:cNvPr id="7" name="Rechteck: abgerundete Ecken 6">
            <a:extLst>
              <a:ext uri="{FF2B5EF4-FFF2-40B4-BE49-F238E27FC236}">
                <a16:creationId xmlns:a16="http://schemas.microsoft.com/office/drawing/2014/main" id="{184BC7F5-C556-4B90-913C-DA03FDA21739}"/>
              </a:ext>
            </a:extLst>
          </p:cNvPr>
          <p:cNvSpPr/>
          <p:nvPr/>
        </p:nvSpPr>
        <p:spPr>
          <a:xfrm>
            <a:off x="4149633" y="2449935"/>
            <a:ext cx="3204756" cy="2304945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 err="1"/>
              <a:t>Active</a:t>
            </a:r>
            <a:r>
              <a:rPr lang="de-DE" b="1" dirty="0"/>
              <a:t> Noise Mitigation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Prof. Johannes Erdmann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Markus Bachlechner (PhD)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Patrick Schillings (PhD)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Jan Kelleter (Master)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Dr. Jochen Steinmann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Tim Kuhlbusch (PhD)</a:t>
            </a:r>
          </a:p>
        </p:txBody>
      </p:sp>
      <p:sp>
        <p:nvSpPr>
          <p:cNvPr id="8" name="Rechteck: abgerundete Ecken 7">
            <a:extLst>
              <a:ext uri="{FF2B5EF4-FFF2-40B4-BE49-F238E27FC236}">
                <a16:creationId xmlns:a16="http://schemas.microsoft.com/office/drawing/2014/main" id="{3D062F95-0928-4ACB-ADF9-8042448EC07B}"/>
              </a:ext>
            </a:extLst>
          </p:cNvPr>
          <p:cNvSpPr/>
          <p:nvPr/>
        </p:nvSpPr>
        <p:spPr>
          <a:xfrm>
            <a:off x="4149633" y="5101695"/>
            <a:ext cx="3204756" cy="1129288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/>
              <a:t>Mirror Control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Prof. Heike Vallery + team</a:t>
            </a:r>
            <a:br>
              <a:rPr lang="de-DE" dirty="0">
                <a:solidFill>
                  <a:schemeClr val="bg1">
                    <a:lumMod val="75000"/>
                  </a:schemeClr>
                </a:solidFill>
              </a:rPr>
            </a:b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(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control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 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engineering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)</a:t>
            </a:r>
          </a:p>
        </p:txBody>
      </p:sp>
      <p:sp>
        <p:nvSpPr>
          <p:cNvPr id="9" name="Rechteck: abgerundete Ecken 8">
            <a:extLst>
              <a:ext uri="{FF2B5EF4-FFF2-40B4-BE49-F238E27FC236}">
                <a16:creationId xmlns:a16="http://schemas.microsoft.com/office/drawing/2014/main" id="{F302EDDB-F66A-47BD-986D-0DDB0873664D}"/>
              </a:ext>
            </a:extLst>
          </p:cNvPr>
          <p:cNvSpPr/>
          <p:nvPr/>
        </p:nvSpPr>
        <p:spPr>
          <a:xfrm>
            <a:off x="7985759" y="529696"/>
            <a:ext cx="3113316" cy="2030624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 err="1"/>
              <a:t>Cavern</a:t>
            </a:r>
            <a:r>
              <a:rPr lang="de-DE" b="1" dirty="0"/>
              <a:t> </a:t>
            </a:r>
            <a:r>
              <a:rPr lang="de-DE" b="1" dirty="0" err="1"/>
              <a:t>optimization</a:t>
            </a:r>
            <a:endParaRPr lang="de-DE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Dr. Michael Kubocz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Prof. Raul Fuentes </a:t>
            </a:r>
            <a:br>
              <a:rPr lang="de-DE" dirty="0">
                <a:solidFill>
                  <a:schemeClr val="bg1">
                    <a:lumMod val="75000"/>
                  </a:schemeClr>
                </a:solidFill>
              </a:rPr>
            </a:b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(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tunneling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 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engineer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Prof. Florian Amann</a:t>
            </a:r>
            <a:br>
              <a:rPr lang="de-DE" dirty="0">
                <a:solidFill>
                  <a:schemeClr val="bg1">
                    <a:lumMod val="75000"/>
                  </a:schemeClr>
                </a:solidFill>
              </a:rPr>
            </a:b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(</a:t>
            </a:r>
            <a:r>
              <a:rPr lang="de-DE" dirty="0" err="1">
                <a:solidFill>
                  <a:schemeClr val="bg1">
                    <a:lumMod val="75000"/>
                  </a:schemeClr>
                </a:solidFill>
              </a:rPr>
              <a:t>hydrogeology</a:t>
            </a:r>
            <a:r>
              <a:rPr lang="de-DE" dirty="0">
                <a:solidFill>
                  <a:schemeClr val="bg1">
                    <a:lumMod val="75000"/>
                  </a:schemeClr>
                </a:solidFill>
              </a:rPr>
              <a:t>)</a:t>
            </a:r>
          </a:p>
        </p:txBody>
      </p:sp>
      <p:sp>
        <p:nvSpPr>
          <p:cNvPr id="10" name="Rechteck: abgerundete Ecken 9">
            <a:extLst>
              <a:ext uri="{FF2B5EF4-FFF2-40B4-BE49-F238E27FC236}">
                <a16:creationId xmlns:a16="http://schemas.microsoft.com/office/drawing/2014/main" id="{9FED27F6-5D15-4407-A0A6-710550E1D983}"/>
              </a:ext>
            </a:extLst>
          </p:cNvPr>
          <p:cNvSpPr/>
          <p:nvPr/>
        </p:nvSpPr>
        <p:spPr>
          <a:xfrm>
            <a:off x="7985759" y="3008048"/>
            <a:ext cx="3113316" cy="1015312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b="1" dirty="0" err="1"/>
              <a:t>Coordination</a:t>
            </a:r>
            <a:endParaRPr lang="de-DE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Achim Stahl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/>
              <a:t>Robert Joppe</a:t>
            </a:r>
          </a:p>
        </p:txBody>
      </p:sp>
      <p:sp>
        <p:nvSpPr>
          <p:cNvPr id="11" name="Textfeld 10">
            <a:extLst>
              <a:ext uri="{FF2B5EF4-FFF2-40B4-BE49-F238E27FC236}">
                <a16:creationId xmlns:a16="http://schemas.microsoft.com/office/drawing/2014/main" id="{7E272A40-A683-45CA-BC5F-60D566B2B591}"/>
              </a:ext>
            </a:extLst>
          </p:cNvPr>
          <p:cNvSpPr txBox="1"/>
          <p:nvPr/>
        </p:nvSpPr>
        <p:spPr>
          <a:xfrm>
            <a:off x="1371600" y="6493509"/>
            <a:ext cx="914365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dirty="0">
                <a:solidFill>
                  <a:schemeClr val="bg1"/>
                </a:solidFill>
              </a:rPr>
              <a:t>email &amp; </a:t>
            </a:r>
            <a:r>
              <a:rPr lang="de-DE" sz="1400" dirty="0" err="1">
                <a:solidFill>
                  <a:schemeClr val="bg1"/>
                </a:solidFill>
              </a:rPr>
              <a:t>phone</a:t>
            </a:r>
            <a:r>
              <a:rPr lang="de-DE" sz="1400" dirty="0">
                <a:solidFill>
                  <a:schemeClr val="bg1"/>
                </a:solidFill>
              </a:rPr>
              <a:t> </a:t>
            </a:r>
            <a:r>
              <a:rPr lang="de-DE" sz="1400" dirty="0" err="1">
                <a:solidFill>
                  <a:schemeClr val="bg1"/>
                </a:solidFill>
              </a:rPr>
              <a:t>see</a:t>
            </a:r>
            <a:r>
              <a:rPr lang="de-DE" sz="1400" dirty="0">
                <a:solidFill>
                  <a:schemeClr val="bg1"/>
                </a:solidFill>
              </a:rPr>
              <a:t>: https://www.institut3b.physik.rwth-aachen.de/cms/particlephysics3b/das-institut/~fsmr/team/?lidx=1</a:t>
            </a:r>
          </a:p>
        </p:txBody>
      </p:sp>
      <p:grpSp>
        <p:nvGrpSpPr>
          <p:cNvPr id="12" name="Gruppieren 11">
            <a:extLst>
              <a:ext uri="{FF2B5EF4-FFF2-40B4-BE49-F238E27FC236}">
                <a16:creationId xmlns:a16="http://schemas.microsoft.com/office/drawing/2014/main" id="{20430E41-D514-4D96-83C2-60DBBF279080}"/>
              </a:ext>
            </a:extLst>
          </p:cNvPr>
          <p:cNvGrpSpPr/>
          <p:nvPr/>
        </p:nvGrpSpPr>
        <p:grpSpPr>
          <a:xfrm>
            <a:off x="9711468" y="4297681"/>
            <a:ext cx="1607578" cy="2030624"/>
            <a:chOff x="6536812" y="3586316"/>
            <a:chExt cx="1930400" cy="2438400"/>
          </a:xfrm>
        </p:grpSpPr>
        <p:pic>
          <p:nvPicPr>
            <p:cNvPr id="13" name="Grafik 12">
              <a:extLst>
                <a:ext uri="{FF2B5EF4-FFF2-40B4-BE49-F238E27FC236}">
                  <a16:creationId xmlns:a16="http://schemas.microsoft.com/office/drawing/2014/main" id="{8D7F674A-7A36-4C00-83E9-ACC09DD75DAD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536812" y="3586316"/>
              <a:ext cx="1930400" cy="2438400"/>
            </a:xfrm>
            <a:prstGeom prst="roundRect">
              <a:avLst>
                <a:gd name="adj" fmla="val 25326"/>
              </a:avLst>
            </a:prstGeom>
            <a:effectLst>
              <a:softEdge rad="88900"/>
            </a:effectLst>
          </p:spPr>
        </p:pic>
        <p:sp>
          <p:nvSpPr>
            <p:cNvPr id="14" name="Textfeld 13">
              <a:extLst>
                <a:ext uri="{FF2B5EF4-FFF2-40B4-BE49-F238E27FC236}">
                  <a16:creationId xmlns:a16="http://schemas.microsoft.com/office/drawing/2014/main" id="{28AC3D8F-54E5-4254-BEB7-685CF68EFF7F}"/>
                </a:ext>
              </a:extLst>
            </p:cNvPr>
            <p:cNvSpPr txBox="1"/>
            <p:nvPr/>
          </p:nvSpPr>
          <p:spPr>
            <a:xfrm>
              <a:off x="7306845" y="5422392"/>
              <a:ext cx="927790" cy="35556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b="1" dirty="0" err="1">
                  <a:latin typeface="Comic Sans MS" panose="030F0702030302020204" pitchFamily="66" charset="0"/>
                </a:rPr>
                <a:t>Thanks</a:t>
              </a:r>
              <a:endParaRPr lang="de-DE" b="1" dirty="0">
                <a:latin typeface="Comic Sans MS" panose="030F0702030302020204" pitchFamily="66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77669158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4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4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4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1_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510</Words>
  <Application>Microsoft Office PowerPoint</Application>
  <PresentationFormat>Breitbild</PresentationFormat>
  <Paragraphs>135</Paragraphs>
  <Slides>13</Slides>
  <Notes>1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7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13</vt:i4>
      </vt:variant>
    </vt:vector>
  </HeadingPairs>
  <TitlesOfParts>
    <vt:vector size="21" baseType="lpstr">
      <vt:lpstr>Arial</vt:lpstr>
      <vt:lpstr>Calibri</vt:lpstr>
      <vt:lpstr>Calibri Light</vt:lpstr>
      <vt:lpstr>Cambria Math</vt:lpstr>
      <vt:lpstr>Comic Sans MS</vt:lpstr>
      <vt:lpstr>Times New Roman</vt:lpstr>
      <vt:lpstr>Times-Roman</vt:lpstr>
      <vt:lpstr>1_Office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  <vt:lpstr>PowerPoint-Präsentation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Achim Stahl</dc:creator>
  <cp:lastModifiedBy>Achim Stahl</cp:lastModifiedBy>
  <cp:revision>28</cp:revision>
  <dcterms:created xsi:type="dcterms:W3CDTF">2025-04-21T08:00:48Z</dcterms:created>
  <dcterms:modified xsi:type="dcterms:W3CDTF">2025-04-22T09:28:09Z</dcterms:modified>
</cp:coreProperties>
</file>