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A87-97B6-4FA8-84D7-68719B52B56A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FCBA-C9B1-410F-9C40-A60C05A79E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11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FCBA-C9B1-410F-9C40-A60C05A79EC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1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32EB6-4F5A-8E09-B71E-1CB1845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FD0276-E91A-F7BF-86C6-F245AB09A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64C388-257E-D1C2-4954-576F5765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D64E09-4AE2-67E0-E344-E3D16E97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71C28-84AF-1781-BD32-99943056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97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AFB42-05B4-4E69-7226-F1FA1386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B2E5D8-0ED7-73F0-FB81-154C09A2B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5D32E3-6033-E200-FA9D-A727892F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FBDE4A-AB5A-9B72-71C9-54769995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6F8CC-1F29-1701-5995-B5435F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3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9B8CCD-61FC-4016-3D21-8209AC6E7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AA1C9C-CD2F-9BA3-52BD-065B335AF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B861E6-16FE-87ED-83DC-9BD4BB6F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72A736-CF15-78CE-DAA9-67C8129F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1EAF93-11E2-B944-7638-535CEC3A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84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DA80D-D9D7-0FF7-F5C4-8F6364C6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9012B9-4CBC-6611-ACA6-896222F8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1CFC4A-0FCC-91A5-3557-EC93349B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A6A701-26F3-960F-2947-5683F6AE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CB6135-AEBE-DD6C-C058-8B2049B0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1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5C8B9-20E0-6FBF-C2DE-3F74E6E9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E3EF0A-79C7-804F-5D43-00A82D72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BFEDDB-9294-7E57-11F5-DBB227BF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EAE27-E5F0-21AB-AB8F-FE4AB762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CA432F-89DA-9EE2-79C6-A02448C2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0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668C9-088A-8AF8-A538-8AD3C75F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6288C-0751-1746-F15A-AED313577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3A3338-B478-7D01-7BDF-8EA8D3D43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50F39E-D328-A0D2-BE52-D0513358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4A0A77-F588-6720-03DC-A80FBDD3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2F5F35-1D95-F6AA-53A8-47C17ECD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40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6BC41-120D-9B5A-504C-09EB197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25E160-4887-139C-B3B8-67B643C9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A52D21-6FE7-8BD3-C5BB-80F753994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654570-AA23-DDA7-0133-424F0C9F2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4AF760-1A7F-CBB8-A0A4-E8C07381B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6498D2-9C3B-A344-107C-52F4428F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78AC63-9C3D-2C9B-6292-38F96C7A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7799D5-3AD1-A867-C717-582C65F9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60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FD06B-866A-E84E-3B50-3488FFF0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A8E43CB-4DAD-08A6-7EB3-8E869F8A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015E1E-F232-EC97-EFF4-78467ADF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2169CD-E7F7-DC30-E3C3-0815159D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7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22104DD-94C3-9B07-00AA-32C5323C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BE2507-6069-A7A2-4576-8DBD4241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E38841-D410-A61C-997A-B2474DF8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A02AD-D48F-C51C-5750-AC057796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4B3F7-822A-489E-08E8-4EE8A0A8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EAD8AB-432E-C197-CBB0-8A36F6F1C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3579E6-55B1-1EF1-436A-CFEE8C6A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471FC1-5C15-6EDF-2F2E-1D991DB8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C18363-5401-95EC-147C-0AACBAEB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7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9904E-E737-7E28-4CE2-35D5FE43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EA993B-F580-19CC-003C-014CC2C3F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3BA6D2-E3A7-AA5C-23D9-AC959D59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13A9E7-74C4-ADEE-7372-DEA9A6A7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1345C9-AA33-00A4-6104-276F08DE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186785-4E4B-77DB-74DA-C85763D1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6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F9F83D-78CD-AD40-2FA4-C7BDA636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CCB24D-F61C-3FF4-887D-6A7A195F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A234F5-59BC-EF60-FB60-10C912527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2B3FB-FAD8-41A0-B690-AB4DEEADE9B8}" type="datetimeFigureOut">
              <a:rPr lang="nl-NL" smtClean="0"/>
              <a:t>10-4-2025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D44189-E50E-DD85-B57B-A1C4008D2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46A9E4-A801-7DD2-0910-6DF9E8066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16DF7-7A12-4B05-B3B0-7D045635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25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DAD6A3-5BC1-2EF9-6C34-6104A94D7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67512"/>
            <a:ext cx="10908792" cy="1069848"/>
          </a:xfrm>
        </p:spPr>
        <p:txBody>
          <a:bodyPr anchor="ctr">
            <a:normAutofit/>
          </a:bodyPr>
          <a:lstStyle/>
          <a:p>
            <a:r>
              <a:rPr lang="nl-NL" sz="5400"/>
              <a:t>Femke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249F04-5DCD-1921-D92B-F7AB5D9F9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856232"/>
            <a:ext cx="10908792" cy="548640"/>
          </a:xfrm>
        </p:spPr>
        <p:txBody>
          <a:bodyPr>
            <a:normAutofit/>
          </a:bodyPr>
          <a:lstStyle/>
          <a:p>
            <a:r>
              <a:rPr lang="nl-NL" dirty="0" err="1"/>
              <a:t>By</a:t>
            </a:r>
            <a:r>
              <a:rPr lang="nl-NL" dirty="0"/>
              <a:t> Femke et al.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ogel, tekst, pluimvee, kip&#10;&#10;Door AI gegenereerde inhoud is mogelijk onjuist.">
            <a:extLst>
              <a:ext uri="{FF2B5EF4-FFF2-40B4-BE49-F238E27FC236}">
                <a16:creationId xmlns:a16="http://schemas.microsoft.com/office/drawing/2014/main" id="{47F6A7E1-990F-B68D-0EF4-70604D653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06" y="2798136"/>
            <a:ext cx="3675740" cy="30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82E0DD2-11DF-4411-A6ED-1182F517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17D099-D6E6-5A18-FD9A-AAFBE3F6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57188"/>
            <a:ext cx="3800564" cy="167156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4000" dirty="0"/>
          </a:p>
        </p:txBody>
      </p:sp>
      <p:pic>
        <p:nvPicPr>
          <p:cNvPr id="2050" name="Picture 2" descr="Friesland - Wikipedia">
            <a:extLst>
              <a:ext uri="{FF2B5EF4-FFF2-40B4-BE49-F238E27FC236}">
                <a16:creationId xmlns:a16="http://schemas.microsoft.com/office/drawing/2014/main" id="{6F0A9865-239B-876B-1E18-10DD80EA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788"/>
          <a:stretch/>
        </p:blipFill>
        <p:spPr bwMode="auto">
          <a:xfrm>
            <a:off x="116711" y="84473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anse Schans (2025) - Alles wat u moet weten VOORDAT u vertrekt (met  beoordelingen) - Tripadvisor">
            <a:extLst>
              <a:ext uri="{FF2B5EF4-FFF2-40B4-BE49-F238E27FC236}">
                <a16:creationId xmlns:a16="http://schemas.microsoft.com/office/drawing/2014/main" id="{4CF0C43B-C8D8-6D6C-DA37-15BE7A0E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r="-4" b="-4"/>
          <a:stretch/>
        </p:blipFill>
        <p:spPr bwMode="auto">
          <a:xfrm>
            <a:off x="2579411" y="-2446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Zaanse Schans &amp; Het Zaans Museum - Dagje uit in eigen land">
            <a:extLst>
              <a:ext uri="{FF2B5EF4-FFF2-40B4-BE49-F238E27FC236}">
                <a16:creationId xmlns:a16="http://schemas.microsoft.com/office/drawing/2014/main" id="{A9C8FB71-B506-6457-BCF8-532194D7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r="7648" b="2"/>
          <a:stretch/>
        </p:blipFill>
        <p:spPr bwMode="auto">
          <a:xfrm>
            <a:off x="6012384" y="7777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ormer- en Jisperveld &amp; Kalverpolder | natura 2000">
            <a:extLst>
              <a:ext uri="{FF2B5EF4-FFF2-40B4-BE49-F238E27FC236}">
                <a16:creationId xmlns:a16="http://schemas.microsoft.com/office/drawing/2014/main" id="{27A9A48B-4FF0-6D72-D934-3E4ADD2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r="37139" b="1"/>
          <a:stretch/>
        </p:blipFill>
        <p:spPr bwMode="auto">
          <a:xfrm>
            <a:off x="116711" y="2323455"/>
            <a:ext cx="3330225" cy="20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ks &amp; alles: frisse foto van kazige plek (torens in Wormer) - De Orkaan">
            <a:extLst>
              <a:ext uri="{FF2B5EF4-FFF2-40B4-BE49-F238E27FC236}">
                <a16:creationId xmlns:a16="http://schemas.microsoft.com/office/drawing/2014/main" id="{BAEB42EC-F391-5F70-A521-A2B826C9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r="-5" b="-5"/>
          <a:stretch/>
        </p:blipFill>
        <p:spPr bwMode="auto">
          <a:xfrm>
            <a:off x="-1" y="4628909"/>
            <a:ext cx="3324552" cy="22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zoek de Zaanse Schans en pik het Zaans Museum even mee: dit is er te zien  - MAX vakantieman">
            <a:extLst>
              <a:ext uri="{FF2B5EF4-FFF2-40B4-BE49-F238E27FC236}">
                <a16:creationId xmlns:a16="http://schemas.microsoft.com/office/drawing/2014/main" id="{3ECCEFC5-52A2-0387-6E37-C73F0973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35931" b="1"/>
          <a:stretch/>
        </p:blipFill>
        <p:spPr bwMode="auto">
          <a:xfrm>
            <a:off x="3632074" y="2313232"/>
            <a:ext cx="3171951" cy="35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7" descr="Afbeelding met gras, buitenshuis, wolk, hemel&#10;&#10;Door AI gegenereerde inhoud is mogelijk onjuist.">
            <a:extLst>
              <a:ext uri="{FF2B5EF4-FFF2-40B4-BE49-F238E27FC236}">
                <a16:creationId xmlns:a16="http://schemas.microsoft.com/office/drawing/2014/main" id="{E3AC8EBD-EDAD-D522-EF09-FD318166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5" y="7777"/>
            <a:ext cx="3800475" cy="2850356"/>
          </a:xfrm>
        </p:spPr>
      </p:pic>
      <p:pic>
        <p:nvPicPr>
          <p:cNvPr id="2054" name="Picture 6" descr="De Afsluitdijk | Visit Wadden">
            <a:extLst>
              <a:ext uri="{FF2B5EF4-FFF2-40B4-BE49-F238E27FC236}">
                <a16:creationId xmlns:a16="http://schemas.microsoft.com/office/drawing/2014/main" id="{BDE64FAD-547F-92F8-5802-2CB92ACB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3816" y="4736245"/>
            <a:ext cx="3758184" cy="21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iesland - Wikipedia">
            <a:extLst>
              <a:ext uri="{FF2B5EF4-FFF2-40B4-BE49-F238E27FC236}">
                <a16:creationId xmlns:a16="http://schemas.microsoft.com/office/drawing/2014/main" id="{F3701666-4612-CCCB-9347-060D077F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92" y="2769760"/>
            <a:ext cx="2601002" cy="18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1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639F63-2E2A-1BD4-6FD9-8E86A38F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4000" dirty="0"/>
          </a:p>
        </p:txBody>
      </p:sp>
      <p:pic>
        <p:nvPicPr>
          <p:cNvPr id="11" name="Afbeelding 10" descr="Afbeelding met buitenshuis, gras, hemel, kleding&#10;&#10;Door AI gegenereerde inhoud is mogelijk onjuist.">
            <a:extLst>
              <a:ext uri="{FF2B5EF4-FFF2-40B4-BE49-F238E27FC236}">
                <a16:creationId xmlns:a16="http://schemas.microsoft.com/office/drawing/2014/main" id="{4870EB8C-05D7-EC2E-19BD-424C9D97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158"/>
          <a:stretch/>
        </p:blipFill>
        <p:spPr>
          <a:xfrm>
            <a:off x="35958" y="-14853"/>
            <a:ext cx="2415840" cy="2700705"/>
          </a:xfrm>
          <a:prstGeom prst="rect">
            <a:avLst/>
          </a:prstGeom>
        </p:spPr>
      </p:pic>
      <p:pic>
        <p:nvPicPr>
          <p:cNvPr id="7" name="Afbeelding 6" descr="Afbeelding met buitenshuis, Fietswiel, wiel, fiets&#10;&#10;Door AI gegenereerde inhoud is mogelijk onjuist.">
            <a:extLst>
              <a:ext uri="{FF2B5EF4-FFF2-40B4-BE49-F238E27FC236}">
                <a16:creationId xmlns:a16="http://schemas.microsoft.com/office/drawing/2014/main" id="{D49BC3E0-3990-FBCC-5DFE-1D320C17D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r="6833"/>
          <a:stretch/>
        </p:blipFill>
        <p:spPr>
          <a:xfrm>
            <a:off x="2451798" y="-14853"/>
            <a:ext cx="3027239" cy="2226220"/>
          </a:xfrm>
          <a:prstGeom prst="rect">
            <a:avLst/>
          </a:prstGeom>
        </p:spPr>
      </p:pic>
      <p:pic>
        <p:nvPicPr>
          <p:cNvPr id="9" name="Afbeelding 8" descr="Afbeelding met persoon, buitenshuis, auto, voertuig&#10;&#10;Door AI gegenereerde inhoud is mogelijk onjuist.">
            <a:extLst>
              <a:ext uri="{FF2B5EF4-FFF2-40B4-BE49-F238E27FC236}">
                <a16:creationId xmlns:a16="http://schemas.microsoft.com/office/drawing/2014/main" id="{FD7CCE57-D39C-978E-31AB-8046D63BB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5" r="2" b="32154"/>
          <a:stretch/>
        </p:blipFill>
        <p:spPr>
          <a:xfrm>
            <a:off x="78694" y="2685852"/>
            <a:ext cx="3027239" cy="2050948"/>
          </a:xfrm>
          <a:prstGeom prst="rect">
            <a:avLst/>
          </a:prstGeom>
        </p:spPr>
      </p:pic>
      <p:pic>
        <p:nvPicPr>
          <p:cNvPr id="14" name="Afbeelding 13" descr="Afbeelding met buitenshuis, wolk, hemel, plant&#10;&#10;Door AI gegenereerde inhoud is mogelijk onjuist.">
            <a:extLst>
              <a:ext uri="{FF2B5EF4-FFF2-40B4-BE49-F238E27FC236}">
                <a16:creationId xmlns:a16="http://schemas.microsoft.com/office/drawing/2014/main" id="{97CE00D9-8F7C-16E9-BB91-0CD01D3BE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r="4" b="32281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5" name="Tijdelijke aanduiding voor inhoud 4" descr="Afbeelding met landschap, buitenshuis, gras, boom&#10;&#10;Door AI gegenereerde inhoud is mogelijk onjuist.">
            <a:extLst>
              <a:ext uri="{FF2B5EF4-FFF2-40B4-BE49-F238E27FC236}">
                <a16:creationId xmlns:a16="http://schemas.microsoft.com/office/drawing/2014/main" id="{BB03F7D7-45F2-C353-22DB-161438B4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9" r="3" b="3"/>
          <a:stretch/>
        </p:blipFill>
        <p:spPr>
          <a:xfrm>
            <a:off x="3724380" y="2366372"/>
            <a:ext cx="3918524" cy="2168900"/>
          </a:xfrm>
          <a:prstGeom prst="rect">
            <a:avLst/>
          </a:prstGeom>
        </p:spPr>
      </p:pic>
      <p:pic>
        <p:nvPicPr>
          <p:cNvPr id="16" name="Tijdelijke aanduiding voor inhoud 15" descr="Afbeelding met buitenshuis, wolk, hemel, natuur&#10;&#10;Door AI gegenereerde inhoud is mogelijk onjuist.">
            <a:extLst>
              <a:ext uri="{FF2B5EF4-FFF2-40B4-BE49-F238E27FC236}">
                <a16:creationId xmlns:a16="http://schemas.microsoft.com/office/drawing/2014/main" id="{8FF73675-F43F-5217-A8CB-78037B921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37" y="2359085"/>
            <a:ext cx="2832497" cy="3776663"/>
          </a:xfrm>
        </p:spPr>
      </p:pic>
      <p:pic>
        <p:nvPicPr>
          <p:cNvPr id="19" name="Afbeelding 18" descr="Afbeelding met buitenshuis, Fietswiel, wolk, Landvoertuig&#10;&#10;Door AI gegenereerde inhoud is mogelijk onjuist.">
            <a:extLst>
              <a:ext uri="{FF2B5EF4-FFF2-40B4-BE49-F238E27FC236}">
                <a16:creationId xmlns:a16="http://schemas.microsoft.com/office/drawing/2014/main" id="{F482127F-0FD5-E7FC-4D9C-6C96B7B608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38" y="-67820"/>
            <a:ext cx="3997732" cy="2428241"/>
          </a:xfrm>
          <a:prstGeom prst="rect">
            <a:avLst/>
          </a:prstGeom>
        </p:spPr>
      </p:pic>
      <p:pic>
        <p:nvPicPr>
          <p:cNvPr id="21" name="Afbeelding 20" descr="Afbeelding met buitenshuis, boek, water, berg&#10;&#10;Door AI gegenereerde inhoud is mogelijk onjuist.">
            <a:extLst>
              <a:ext uri="{FF2B5EF4-FFF2-40B4-BE49-F238E27FC236}">
                <a16:creationId xmlns:a16="http://schemas.microsoft.com/office/drawing/2014/main" id="{E81E4749-A48C-D66C-3FF5-145CCB3E11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6" y="4535272"/>
            <a:ext cx="2832497" cy="2124373"/>
          </a:xfrm>
          <a:prstGeom prst="rect">
            <a:avLst/>
          </a:prstGeom>
        </p:spPr>
      </p:pic>
      <p:pic>
        <p:nvPicPr>
          <p:cNvPr id="27" name="Afbeelding 26" descr="Afbeelding met buitenshuis, tent, wolk, kamperen&#10;&#10;Door AI gegenereerde inhoud is mogelijk onjuist.">
            <a:extLst>
              <a:ext uri="{FF2B5EF4-FFF2-40B4-BE49-F238E27FC236}">
                <a16:creationId xmlns:a16="http://schemas.microsoft.com/office/drawing/2014/main" id="{E295F944-27CE-A5FD-2520-B76E5027D0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43" y="4459640"/>
            <a:ext cx="3027239" cy="22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2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8B004-B447-C5B8-CACF-2A63AE82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Personal life</a:t>
            </a:r>
            <a:endParaRPr lang="nl-NL" dirty="0"/>
          </a:p>
        </p:txBody>
      </p:sp>
      <p:pic>
        <p:nvPicPr>
          <p:cNvPr id="6" name="Tijdelijke aanduiding voor inhoud 5" descr="Afbeelding met reptiel, amfibisch, kikker&#10;&#10;Door AI gegenereerde inhoud is mogelijk onjuist.">
            <a:extLst>
              <a:ext uri="{FF2B5EF4-FFF2-40B4-BE49-F238E27FC236}">
                <a16:creationId xmlns:a16="http://schemas.microsoft.com/office/drawing/2014/main" id="{962FDBE5-935E-C796-E2DA-D939B8344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39" y="592180"/>
            <a:ext cx="1435660" cy="2553561"/>
          </a:xfrm>
        </p:spPr>
      </p:pic>
      <p:pic>
        <p:nvPicPr>
          <p:cNvPr id="5" name="Afbeelding 4" descr="Afbeelding met muur, persoon, overdekt, piano&#10;&#10;Door AI gegenereerde inhoud is mogelijk onjuist.">
            <a:extLst>
              <a:ext uri="{FF2B5EF4-FFF2-40B4-BE49-F238E27FC236}">
                <a16:creationId xmlns:a16="http://schemas.microsoft.com/office/drawing/2014/main" id="{3CD7C661-B756-0A28-FA70-BE921539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99" y="3108512"/>
            <a:ext cx="3414220" cy="1925620"/>
          </a:xfrm>
          <a:prstGeom prst="rect">
            <a:avLst/>
          </a:prstGeom>
        </p:spPr>
      </p:pic>
      <p:pic>
        <p:nvPicPr>
          <p:cNvPr id="7" name="Afbeelding 6" descr="Afbeelding met sport, atletiekwedstrijd, Sport, volleybal&#10;&#10;Door AI gegenereerde inhoud is mogelijk onjuist.">
            <a:extLst>
              <a:ext uri="{FF2B5EF4-FFF2-40B4-BE49-F238E27FC236}">
                <a16:creationId xmlns:a16="http://schemas.microsoft.com/office/drawing/2014/main" id="{EA1C7B6E-B849-9980-36AB-9D702710A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618395"/>
            <a:ext cx="3222016" cy="5730893"/>
          </a:xfrm>
          <a:prstGeom prst="rect">
            <a:avLst/>
          </a:prstGeom>
        </p:spPr>
      </p:pic>
      <p:pic>
        <p:nvPicPr>
          <p:cNvPr id="3074" name="Picture 2" descr="Pink Floyd Sheet Music | Tomplay">
            <a:extLst>
              <a:ext uri="{FF2B5EF4-FFF2-40B4-BE49-F238E27FC236}">
                <a16:creationId xmlns:a16="http://schemas.microsoft.com/office/drawing/2014/main" id="{A82D88F5-36A2-4821-0606-624B7278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84" y="186852"/>
            <a:ext cx="1928073" cy="19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nkin Park - Hybrid Theory: Amazon.nl: Muziek">
            <a:extLst>
              <a:ext uri="{FF2B5EF4-FFF2-40B4-BE49-F238E27FC236}">
                <a16:creationId xmlns:a16="http://schemas.microsoft.com/office/drawing/2014/main" id="{7A0FC5E2-D11F-F49C-F7EA-EB7C0C88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2" y="3852439"/>
            <a:ext cx="2106818" cy="21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édéric Chopin - Wikipedia">
            <a:extLst>
              <a:ext uri="{FF2B5EF4-FFF2-40B4-BE49-F238E27FC236}">
                <a16:creationId xmlns:a16="http://schemas.microsoft.com/office/drawing/2014/main" id="{9F83E13E-81AD-DBBC-09BD-D613D8E1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13" y="2357345"/>
            <a:ext cx="1670968" cy="22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overdekt, hal, meubels, gang&#10;&#10;Door AI gegenereerde inhoud is mogelijk onjuist.">
            <a:extLst>
              <a:ext uri="{FF2B5EF4-FFF2-40B4-BE49-F238E27FC236}">
                <a16:creationId xmlns:a16="http://schemas.microsoft.com/office/drawing/2014/main" id="{403EC24A-F2F0-5577-A775-334A27E52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2" y="1620846"/>
            <a:ext cx="2254251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BD376B-A305-6784-F5D2-1834EDA8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nl-NL" sz="4000" dirty="0"/>
              <a:t>Background</a:t>
            </a:r>
          </a:p>
        </p:txBody>
      </p:sp>
      <p:pic>
        <p:nvPicPr>
          <p:cNvPr id="5" name="Afbeelding 4" descr="Afbeelding met gebouw, overdekt, dak, kathedraal&#10;&#10;Door AI gegenereerde inhoud is mogelijk onjuist.">
            <a:extLst>
              <a:ext uri="{FF2B5EF4-FFF2-40B4-BE49-F238E27FC236}">
                <a16:creationId xmlns:a16="http://schemas.microsoft.com/office/drawing/2014/main" id="{A15A3734-EEAB-C829-A14F-A0B51D399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r="16455" b="-1"/>
          <a:stretch/>
        </p:blipFill>
        <p:spPr>
          <a:xfrm>
            <a:off x="20" y="-1"/>
            <a:ext cx="3826577" cy="4277789"/>
          </a:xfrm>
          <a:prstGeom prst="rect">
            <a:avLst/>
          </a:prstGeom>
        </p:spPr>
      </p:pic>
      <p:pic>
        <p:nvPicPr>
          <p:cNvPr id="13" name="Afbeelding 12" descr="Afbeelding met telescoop, boot, hemel, buitenshuis&#10;&#10;Door AI gegenereerde inhoud is mogelijk onjuist.">
            <a:extLst>
              <a:ext uri="{FF2B5EF4-FFF2-40B4-BE49-F238E27FC236}">
                <a16:creationId xmlns:a16="http://schemas.microsoft.com/office/drawing/2014/main" id="{2A7E058C-3A02-E7AA-5274-93783A954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9" name="Afbeelding 8" descr="Afbeelding met tekst, Weergave-apparaat, beeldscherm, schermopname&#10;&#10;Door AI gegenereerde inhoud is mogelijk onjuist.">
            <a:extLst>
              <a:ext uri="{FF2B5EF4-FFF2-40B4-BE49-F238E27FC236}">
                <a16:creationId xmlns:a16="http://schemas.microsoft.com/office/drawing/2014/main" id="{359FF624-9464-FBB6-A176-788AE6B53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r="-1" b="1855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15" name="Afbeelding 14" descr="Afbeelding met Magenta, duisternis, licht, rood&#10;&#10;Door AI gegenereerde inhoud is mogelijk onjuist.">
            <a:extLst>
              <a:ext uri="{FF2B5EF4-FFF2-40B4-BE49-F238E27FC236}">
                <a16:creationId xmlns:a16="http://schemas.microsoft.com/office/drawing/2014/main" id="{6BEBB68D-CAC6-29CE-50C5-6ECFE4A12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6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7" name="Afbeelding 6" descr="Afbeelding met tekst, beeldscherm, Weergave-apparaat, computer&#10;&#10;Door AI gegenereerde inhoud is mogelijk onjuist.">
            <a:extLst>
              <a:ext uri="{FF2B5EF4-FFF2-40B4-BE49-F238E27FC236}">
                <a16:creationId xmlns:a16="http://schemas.microsoft.com/office/drawing/2014/main" id="{8AC26DD6-0362-AD8E-E6FB-0D2739995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2" r="3" b="7461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84F97F-E6B4-5ED4-3867-67DBC55D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/>
              <a:t>Bsc</a:t>
            </a:r>
            <a:r>
              <a:rPr lang="nl-NL" sz="2000" dirty="0"/>
              <a:t>. in </a:t>
            </a:r>
            <a:r>
              <a:rPr lang="nl-NL" sz="2000" dirty="0" err="1"/>
              <a:t>Physics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Astronomy</a:t>
            </a:r>
            <a:r>
              <a:rPr lang="nl-NL" sz="2000" dirty="0"/>
              <a:t>, University of Amsterdam</a:t>
            </a:r>
          </a:p>
          <a:p>
            <a:pPr marL="0" indent="0">
              <a:buNone/>
            </a:pPr>
            <a:r>
              <a:rPr lang="nl-NL" sz="2000" dirty="0"/>
              <a:t>Teaching </a:t>
            </a:r>
            <a:r>
              <a:rPr lang="nl-NL" sz="2000" dirty="0" err="1"/>
              <a:t>problem</a:t>
            </a:r>
            <a:r>
              <a:rPr lang="nl-NL" sz="2000" dirty="0"/>
              <a:t> classes in </a:t>
            </a:r>
            <a:r>
              <a:rPr lang="nl-NL" sz="2000" dirty="0" err="1"/>
              <a:t>Astronomy</a:t>
            </a:r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Interests</a:t>
            </a:r>
            <a:r>
              <a:rPr lang="nl-NL" sz="2000" dirty="0"/>
              <a:t>: </a:t>
            </a:r>
            <a:r>
              <a:rPr lang="nl-NL" sz="2000" dirty="0" err="1"/>
              <a:t>theoretical</a:t>
            </a:r>
            <a:r>
              <a:rPr lang="nl-NL" sz="2000" dirty="0"/>
              <a:t> </a:t>
            </a:r>
            <a:r>
              <a:rPr lang="nl-NL" sz="2000" dirty="0" err="1"/>
              <a:t>physics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particle</a:t>
            </a:r>
            <a:r>
              <a:rPr lang="nl-NL" sz="2000" dirty="0"/>
              <a:t> </a:t>
            </a:r>
            <a:r>
              <a:rPr lang="nl-NL" sz="2000" dirty="0" err="1"/>
              <a:t>physics</a:t>
            </a:r>
            <a:r>
              <a:rPr lang="nl-NL" sz="2000" dirty="0"/>
              <a:t> (</a:t>
            </a:r>
            <a:r>
              <a:rPr lang="nl-NL" sz="2000" dirty="0" err="1"/>
              <a:t>cosmology</a:t>
            </a:r>
            <a:r>
              <a:rPr lang="nl-NL" sz="2000" dirty="0"/>
              <a:t> is cool </a:t>
            </a:r>
            <a:r>
              <a:rPr lang="nl-NL" sz="2000" dirty="0" err="1"/>
              <a:t>too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r>
              <a:rPr lang="nl-NL" sz="2000" dirty="0"/>
              <a:t>Next: </a:t>
            </a:r>
            <a:r>
              <a:rPr lang="nl-NL" sz="2000" dirty="0" err="1"/>
              <a:t>Msc</a:t>
            </a:r>
            <a:r>
              <a:rPr lang="nl-NL" sz="2000" dirty="0"/>
              <a:t> </a:t>
            </a:r>
            <a:r>
              <a:rPr lang="nl-NL" sz="2000" dirty="0" err="1"/>
              <a:t>degree</a:t>
            </a:r>
            <a:r>
              <a:rPr lang="nl-NL" sz="2000" dirty="0"/>
              <a:t> Grappa, University of Amsterdam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28EB1DA-C3F8-1457-FD79-35A52DBB9F01}"/>
              </a:ext>
            </a:extLst>
          </p:cNvPr>
          <p:cNvSpPr txBox="1"/>
          <p:nvPr/>
        </p:nvSpPr>
        <p:spPr>
          <a:xfrm>
            <a:off x="117987" y="4277788"/>
            <a:ext cx="370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0" dirty="0" err="1">
                <a:solidFill>
                  <a:srgbClr val="000000"/>
                </a:solidFill>
                <a:effectLst/>
                <a:latin typeface="proxima-nova"/>
              </a:rPr>
              <a:t>the</a:t>
            </a:r>
            <a:r>
              <a:rPr lang="nl-NL" sz="1200" b="1" i="0" dirty="0">
                <a:solidFill>
                  <a:srgbClr val="000000"/>
                </a:solidFill>
                <a:effectLst/>
                <a:latin typeface="proxima-nova"/>
              </a:rPr>
              <a:t> Joint European Torus, </a:t>
            </a:r>
            <a:r>
              <a:rPr lang="nl-NL" sz="1200" b="1" i="0" dirty="0" err="1">
                <a:solidFill>
                  <a:srgbClr val="000000"/>
                </a:solidFill>
                <a:effectLst/>
                <a:latin typeface="proxima-nova"/>
              </a:rPr>
              <a:t>nuclear</a:t>
            </a:r>
            <a:r>
              <a:rPr lang="nl-NL" sz="1200" b="1" i="0" dirty="0">
                <a:solidFill>
                  <a:srgbClr val="000000"/>
                </a:solidFill>
                <a:effectLst/>
                <a:latin typeface="proxima-nova"/>
              </a:rPr>
              <a:t> </a:t>
            </a:r>
            <a:r>
              <a:rPr lang="nl-NL" sz="1200" b="1" i="0" dirty="0" err="1">
                <a:solidFill>
                  <a:srgbClr val="000000"/>
                </a:solidFill>
                <a:effectLst/>
                <a:latin typeface="proxima-nova"/>
              </a:rPr>
              <a:t>fusion</a:t>
            </a:r>
            <a:endParaRPr lang="nl-NL" sz="1200" dirty="0"/>
          </a:p>
        </p:txBody>
      </p:sp>
      <p:pic>
        <p:nvPicPr>
          <p:cNvPr id="4098" name="Picture 2" descr="WIKIPEDIA The Free Encyclopedia Main page Contents Article Talk List of Taylor series From Wikipedia, the free encyclopedia This list is incomplete; you can help by expanding it.">
            <a:extLst>
              <a:ext uri="{FF2B5EF4-FFF2-40B4-BE49-F238E27FC236}">
                <a16:creationId xmlns:a16="http://schemas.microsoft.com/office/drawing/2014/main" id="{99E58178-7DF2-D3CF-52E9-D55A7089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1" y="5314189"/>
            <a:ext cx="3180303" cy="12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8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F9F72-B268-4476-55E7-6BACE2D5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Project in ATLAS-</a:t>
            </a:r>
            <a:r>
              <a:rPr lang="nl-NL" sz="4400" dirty="0" err="1"/>
              <a:t>group</a:t>
            </a:r>
            <a:r>
              <a:rPr lang="nl-NL" sz="4400" dirty="0"/>
              <a:t>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35F855-2149-8C33-8956-15486C22D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Searching for CP-Violation in Higgs Boson Production with Simulation-Based Inference </a:t>
            </a:r>
          </a:p>
          <a:p>
            <a:r>
              <a:rPr lang="en-US" dirty="0"/>
              <a:t>Study the CP-odd SMEFT parameter accessible in Higgs boson production</a:t>
            </a:r>
          </a:p>
          <a:p>
            <a:r>
              <a:rPr lang="en-US" dirty="0"/>
              <a:t>Explore the sensitivity using advanced machine- learning-based inference techniques implemented in the Python package </a:t>
            </a:r>
            <a:r>
              <a:rPr lang="en-US" dirty="0" err="1"/>
              <a:t>MadMiner</a:t>
            </a:r>
            <a:r>
              <a:rPr lang="en-US" dirty="0"/>
              <a:t>.</a:t>
            </a:r>
          </a:p>
          <a:p>
            <a:r>
              <a:rPr lang="en-US" dirty="0"/>
              <a:t>Train neural networks that estimate likelihood ratios by capturing correlations between observables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50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BD910-0B04-6D46-B3D6-A27E6C0D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013"/>
            <a:ext cx="10515600" cy="1325563"/>
          </a:xfrm>
        </p:spPr>
        <p:txBody>
          <a:bodyPr/>
          <a:lstStyle/>
          <a:p>
            <a:r>
              <a:rPr lang="nl-NL" dirty="0" err="1"/>
              <a:t>Memes</a:t>
            </a:r>
            <a:r>
              <a:rPr lang="nl-NL" dirty="0"/>
              <a:t> (</a:t>
            </a:r>
            <a:r>
              <a:rPr lang="nl-NL" dirty="0" err="1"/>
              <a:t>meeeeeeeeeeemes</a:t>
            </a:r>
            <a:r>
              <a:rPr lang="nl-NL" dirty="0"/>
              <a:t>)</a:t>
            </a:r>
          </a:p>
        </p:txBody>
      </p:sp>
      <p:pic>
        <p:nvPicPr>
          <p:cNvPr id="1026" name="Picture 2" descr="Physics Memes">
            <a:extLst>
              <a:ext uri="{FF2B5EF4-FFF2-40B4-BE49-F238E27FC236}">
                <a16:creationId xmlns:a16="http://schemas.microsoft.com/office/drawing/2014/main" id="{69DE9DA6-2E77-C24E-A3E1-E2C1EDC53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5" y="1167237"/>
            <a:ext cx="2030787" cy="22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ysics major : r/physicsmemes">
            <a:extLst>
              <a:ext uri="{FF2B5EF4-FFF2-40B4-BE49-F238E27FC236}">
                <a16:creationId xmlns:a16="http://schemas.microsoft.com/office/drawing/2014/main" id="{5B91BC14-3C79-028D-7ADD-C6D30220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38" y="116878"/>
            <a:ext cx="3119828" cy="29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40 Memes And Jokes That Perfectly Sum Up Physics, As Shared By This Online  Page">
            <a:extLst>
              <a:ext uri="{FF2B5EF4-FFF2-40B4-BE49-F238E27FC236}">
                <a16:creationId xmlns:a16="http://schemas.microsoft.com/office/drawing/2014/main" id="{7150A7AA-6EDB-0EEF-7897-79373E67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2" y="3764806"/>
            <a:ext cx="3101628" cy="25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y physics prof's memes are improving every week Isaac Newton: &quot;slaps roof of car* Car: slaps Isaac Newton*">
            <a:extLst>
              <a:ext uri="{FF2B5EF4-FFF2-40B4-BE49-F238E27FC236}">
                <a16:creationId xmlns:a16="http://schemas.microsoft.com/office/drawing/2014/main" id="{A430E62F-06E0-1DD9-BE80-C154EE29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21" y="2988397"/>
            <a:ext cx="2166882" cy="21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k ОК -273.15°C">
            <a:extLst>
              <a:ext uri="{FF2B5EF4-FFF2-40B4-BE49-F238E27FC236}">
                <a16:creationId xmlns:a16="http://schemas.microsoft.com/office/drawing/2014/main" id="{3F99133C-FACA-E4FB-7151-859AD800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81" y="1270791"/>
            <a:ext cx="2278098" cy="21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ea 51 Volume 51">
            <a:extLst>
              <a:ext uri="{FF2B5EF4-FFF2-40B4-BE49-F238E27FC236}">
                <a16:creationId xmlns:a16="http://schemas.microsoft.com/office/drawing/2014/main" id="{8497BDBD-B71E-EE31-6E8C-BC485984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86" y="3429000"/>
            <a:ext cx="2515158" cy="25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3D09A1DD-63C1-2564-476C-87D7FD47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91" y="887983"/>
            <a:ext cx="2348790" cy="23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Parents: No this won't affect our kid. @jasim_rafique QUANTUN ENTANGLEME QUANTUM PHYSICS for babies Chris Ferrin Meanwhile kid: Toby, Age 3 Alcoholic GENERAL RELATIVITY for for babies Chris Perrie babies">
            <a:extLst>
              <a:ext uri="{FF2B5EF4-FFF2-40B4-BE49-F238E27FC236}">
                <a16:creationId xmlns:a16="http://schemas.microsoft.com/office/drawing/2014/main" id="{14E3E215-8D09-6B86-41CE-6F041F2F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59" y="3887867"/>
            <a:ext cx="2217261" cy="22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194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Breedbeeld</PresentationFormat>
  <Paragraphs>16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proxima-nova</vt:lpstr>
      <vt:lpstr>Kantoorthema</vt:lpstr>
      <vt:lpstr>Femke</vt:lpstr>
      <vt:lpstr>PowerPoint-presentatie</vt:lpstr>
      <vt:lpstr>PowerPoint-presentatie</vt:lpstr>
      <vt:lpstr>Personal life</vt:lpstr>
      <vt:lpstr>Background</vt:lpstr>
      <vt:lpstr>Project in ATLAS-group:</vt:lpstr>
      <vt:lpstr>Memes (meeeeeeeeeeemes)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femke van balen</dc:creator>
  <cp:lastModifiedBy>femke van balen</cp:lastModifiedBy>
  <cp:revision>55</cp:revision>
  <dcterms:created xsi:type="dcterms:W3CDTF">2025-04-04T13:51:19Z</dcterms:created>
  <dcterms:modified xsi:type="dcterms:W3CDTF">2025-04-10T14:22:05Z</dcterms:modified>
</cp:coreProperties>
</file>