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88" r:id="rId5"/>
    <p:sldId id="296" r:id="rId6"/>
    <p:sldId id="335" r:id="rId7"/>
    <p:sldId id="323" r:id="rId8"/>
    <p:sldId id="338" r:id="rId9"/>
    <p:sldId id="339" r:id="rId10"/>
    <p:sldId id="340" r:id="rId11"/>
    <p:sldId id="347" r:id="rId12"/>
    <p:sldId id="348" r:id="rId13"/>
    <p:sldId id="349" r:id="rId14"/>
    <p:sldId id="350" r:id="rId15"/>
    <p:sldId id="337" r:id="rId16"/>
    <p:sldId id="343" r:id="rId17"/>
    <p:sldId id="326" r:id="rId18"/>
    <p:sldId id="341" r:id="rId19"/>
    <p:sldId id="344" r:id="rId20"/>
    <p:sldId id="345" r:id="rId21"/>
    <p:sldId id="314" r:id="rId22"/>
    <p:sldId id="346" r:id="rId23"/>
    <p:sldId id="312" r:id="rId24"/>
    <p:sldId id="316" r:id="rId25"/>
    <p:sldId id="321" r:id="rId26"/>
    <p:sldId id="287" r:id="rId27"/>
    <p:sldId id="322" r:id="rId28"/>
    <p:sldId id="324" r:id="rId2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FFFFF"/>
    <a:srgbClr val="6F2575"/>
    <a:srgbClr val="F57B20"/>
    <a:srgbClr val="F57A1E"/>
    <a:srgbClr val="013F5E"/>
    <a:srgbClr val="003959"/>
    <a:srgbClr val="ED1556"/>
    <a:srgbClr val="003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96" autoAdjust="0"/>
    <p:restoredTop sz="95948" autoAdjust="0"/>
  </p:normalViewPr>
  <p:slideViewPr>
    <p:cSldViewPr snapToGrid="0">
      <p:cViewPr varScale="1">
        <p:scale>
          <a:sx n="99" d="100"/>
          <a:sy n="99" d="100"/>
        </p:scale>
        <p:origin x="282" y="7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01/04/2025</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83327" y="5517223"/>
            <a:ext cx="3793025" cy="461665"/>
          </a:xfrm>
          <a:prstGeom prst="rect">
            <a:avLst/>
          </a:prstGeom>
          <a:noFill/>
        </p:spPr>
        <p:txBody>
          <a:bodyPr wrap="none" rtlCol="0">
            <a:spAutoFit/>
          </a:bodyPr>
          <a:lstStyle/>
          <a:p>
            <a:pPr algn="ctr"/>
            <a:r>
              <a:rPr lang="en-GB" sz="8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bg1"/>
                </a:solidFill>
                <a:effectLst/>
                <a:latin typeface="+mn-lt"/>
                <a:ea typeface="+mn-ea"/>
                <a:cs typeface="+mn-cs"/>
              </a:rPr>
              <a:t>The work leading to these results has received funding from </a:t>
            </a:r>
            <a:br>
              <a:rPr lang="en-GB" sz="800" kern="1200" dirty="0" smtClean="0">
                <a:solidFill>
                  <a:schemeClr val="bg1"/>
                </a:solidFill>
                <a:effectLst/>
                <a:latin typeface="+mn-lt"/>
                <a:ea typeface="+mn-ea"/>
                <a:cs typeface="+mn-cs"/>
              </a:rPr>
            </a:br>
            <a:r>
              <a:rPr lang="en-GB" sz="800" kern="1200" dirty="0" smtClean="0">
                <a:solidFill>
                  <a:schemeClr val="bg1"/>
                </a:solidFill>
                <a:effectLst/>
                <a:latin typeface="+mn-lt"/>
                <a:ea typeface="+mn-ea"/>
                <a:cs typeface="+mn-cs"/>
              </a:rPr>
              <a:t>the European Union’s Horizon research and innovation programme</a:t>
            </a:r>
            <a:r>
              <a:rPr lang="en-GB" sz="800" kern="1200" baseline="0" dirty="0" smtClean="0">
                <a:solidFill>
                  <a:schemeClr val="bg1"/>
                </a:solidFill>
                <a:effectLst/>
                <a:latin typeface="+mn-lt"/>
                <a:ea typeface="+mn-ea"/>
                <a:cs typeface="+mn-cs"/>
              </a:rPr>
              <a:t> and other sources</a:t>
            </a:r>
            <a:r>
              <a:rPr lang="en-GB" sz="800" kern="1200" dirty="0" smtClean="0">
                <a:solidFill>
                  <a:schemeClr val="bg1"/>
                </a:solidFill>
                <a:effectLst/>
                <a:latin typeface="+mn-lt"/>
                <a:ea typeface="+mn-ea"/>
                <a:cs typeface="+mn-cs"/>
              </a:rPr>
              <a:t>.</a:t>
            </a:r>
            <a:endParaRPr lang="en-GB" sz="800" dirty="0">
              <a:solidFill>
                <a:schemeClr val="bg1"/>
              </a:solidFill>
            </a:endParaRPr>
          </a:p>
        </p:txBody>
      </p:sp>
      <p:sp>
        <p:nvSpPr>
          <p:cNvPr id="11" name="TextBox 10"/>
          <p:cNvSpPr txBox="1"/>
          <p:nvPr userDrawn="1"/>
        </p:nvSpPr>
        <p:spPr>
          <a:xfrm>
            <a:off x="4855985" y="5199751"/>
            <a:ext cx="2206501" cy="307777"/>
          </a:xfrm>
          <a:prstGeom prst="rect">
            <a:avLst/>
          </a:prstGeom>
          <a:noFill/>
        </p:spPr>
        <p:txBody>
          <a:bodyPr wrap="none" rtlCol="0">
            <a:spAutoFit/>
          </a:bodyPr>
          <a:lstStyle/>
          <a:p>
            <a:pPr algn="ctr"/>
            <a:r>
              <a:rPr lang="en-GB" sz="1400" dirty="0" smtClean="0">
                <a:solidFill>
                  <a:schemeClr val="bg1"/>
                </a:solidFill>
              </a:rPr>
              <a:t>https://aarc-community.org</a:t>
            </a:r>
            <a:endParaRPr lang="en-GB" sz="1400" dirty="0">
              <a:solidFill>
                <a:schemeClr val="bg1"/>
              </a:solidFill>
            </a:endParaRPr>
          </a:p>
        </p:txBody>
      </p:sp>
      <p:grpSp>
        <p:nvGrpSpPr>
          <p:cNvPr id="18" name="Group 17"/>
          <p:cNvGrpSpPr/>
          <p:nvPr userDrawn="1"/>
        </p:nvGrpSpPr>
        <p:grpSpPr>
          <a:xfrm>
            <a:off x="210208" y="6123202"/>
            <a:ext cx="9448807" cy="584775"/>
            <a:chOff x="210208" y="6123202"/>
            <a:chExt cx="9448807" cy="584775"/>
          </a:xfrm>
        </p:grpSpPr>
        <p:grpSp>
          <p:nvGrpSpPr>
            <p:cNvPr id="6" name="Group 5"/>
            <p:cNvGrpSpPr/>
            <p:nvPr userDrawn="1"/>
          </p:nvGrpSpPr>
          <p:grpSpPr>
            <a:xfrm>
              <a:off x="210208" y="6123202"/>
              <a:ext cx="9448807" cy="584775"/>
              <a:chOff x="210208" y="6123202"/>
              <a:chExt cx="9448807" cy="584775"/>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2101" y="6267303"/>
                <a:ext cx="916914" cy="323004"/>
              </a:xfrm>
              <a:prstGeom prst="rect">
                <a:avLst/>
              </a:prstGeom>
            </p:spPr>
          </p:pic>
          <p:sp>
            <p:nvSpPr>
              <p:cNvPr id="14" name="TextBox 13"/>
              <p:cNvSpPr txBox="1"/>
              <p:nvPr userDrawn="1"/>
            </p:nvSpPr>
            <p:spPr>
              <a:xfrm>
                <a:off x="3112435" y="6164530"/>
                <a:ext cx="561115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9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9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133164"/>
                <a:ext cx="839732" cy="570564"/>
              </a:xfrm>
              <a:prstGeom prst="rect">
                <a:avLst/>
              </a:prstGeom>
            </p:spPr>
          </p:pic>
          <p:sp>
            <p:nvSpPr>
              <p:cNvPr id="5" name="TextBox 4"/>
              <p:cNvSpPr txBox="1"/>
              <p:nvPr userDrawn="1"/>
            </p:nvSpPr>
            <p:spPr>
              <a:xfrm>
                <a:off x="1136127" y="6123202"/>
                <a:ext cx="2253953" cy="584775"/>
              </a:xfrm>
              <a:prstGeom prst="rect">
                <a:avLst/>
              </a:prstGeom>
              <a:noFill/>
            </p:spPr>
            <p:txBody>
              <a:bodyPr wrap="square" rtlCol="0">
                <a:spAutoFit/>
              </a:bodyPr>
              <a:lstStyle/>
              <a:p>
                <a:r>
                  <a:rPr lang="en-US" sz="1600" b="1" dirty="0" smtClean="0">
                    <a:solidFill>
                      <a:schemeClr val="bg1">
                        <a:lumMod val="85000"/>
                      </a:schemeClr>
                    </a:solidFill>
                  </a:rPr>
                  <a:t>Co-funded by </a:t>
                </a:r>
                <a:br>
                  <a:rPr lang="en-US" sz="1600" b="1" dirty="0" smtClean="0">
                    <a:solidFill>
                      <a:schemeClr val="bg1">
                        <a:lumMod val="85000"/>
                      </a:schemeClr>
                    </a:solidFill>
                  </a:rPr>
                </a:br>
                <a:r>
                  <a:rPr lang="en-US" sz="1600" b="1" dirty="0" smtClean="0">
                    <a:solidFill>
                      <a:schemeClr val="bg1">
                        <a:lumMod val="85000"/>
                      </a:schemeClr>
                    </a:solidFill>
                  </a:rPr>
                  <a:t>the European Union</a:t>
                </a:r>
                <a:endParaRPr lang="en-GB" sz="1600" b="1" dirty="0">
                  <a:solidFill>
                    <a:schemeClr val="bg1">
                      <a:lumMod val="85000"/>
                    </a:schemeClr>
                  </a:solidFill>
                </a:endParaRPr>
              </a:p>
            </p:txBody>
          </p:sp>
        </p:grpSp>
        <p:cxnSp>
          <p:nvCxnSpPr>
            <p:cNvPr id="17" name="Straight Connector 16"/>
            <p:cNvCxnSpPr/>
            <p:nvPr userDrawn="1"/>
          </p:nvCxnSpPr>
          <p:spPr>
            <a:xfrm>
              <a:off x="3058513" y="6185631"/>
              <a:ext cx="0" cy="486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6" r:id="rId13"/>
    <p:sldLayoutId id="2147483664" r:id="rId14"/>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r>
              <a:rPr lang="en-GB" baseline="30000" dirty="0" smtClean="0"/>
              <a:t>†</a:t>
            </a:r>
            <a:r>
              <a:rPr lang="en-GB" dirty="0" smtClean="0"/>
              <a:t>, Dave Kelsey</a:t>
            </a:r>
            <a:r>
              <a:rPr lang="en-GB" baseline="30000" dirty="0"/>
              <a:t>‡</a:t>
            </a:r>
          </a:p>
        </p:txBody>
      </p:sp>
      <p:sp>
        <p:nvSpPr>
          <p:cNvPr id="6" name="Text Placeholder 5"/>
          <p:cNvSpPr>
            <a:spLocks noGrp="1"/>
          </p:cNvSpPr>
          <p:nvPr>
            <p:ph type="body" sz="quarter" idx="12"/>
          </p:nvPr>
        </p:nvSpPr>
        <p:spPr/>
        <p:txBody>
          <a:bodyPr/>
          <a:lstStyle/>
          <a:p>
            <a:r>
              <a:rPr lang="en-GB" dirty="0" smtClean="0"/>
              <a:t>AARC TREE project meeting</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a:bodyPr>
          <a:lstStyle/>
          <a:p>
            <a:r>
              <a:rPr lang="en-GB" dirty="0" smtClean="0"/>
              <a:t>WP2</a:t>
            </a:r>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smtClean="0"/>
              <a:t>AARC TREE – Policy and good practice </a:t>
            </a:r>
            <a:r>
              <a:rPr lang="en-US" dirty="0" err="1" smtClean="0"/>
              <a:t>harmonisation</a:t>
            </a:r>
            <a:endParaRPr lang="en-US" dirty="0"/>
          </a:p>
        </p:txBody>
      </p:sp>
      <p:sp>
        <p:nvSpPr>
          <p:cNvPr id="9" name="Text Placeholder 8"/>
          <p:cNvSpPr>
            <a:spLocks noGrp="1"/>
          </p:cNvSpPr>
          <p:nvPr>
            <p:ph type="body" sz="quarter" idx="18"/>
          </p:nvPr>
        </p:nvSpPr>
        <p:spPr/>
        <p:txBody>
          <a:bodyPr/>
          <a:lstStyle/>
          <a:p>
            <a:r>
              <a:rPr lang="en-GB" dirty="0" smtClean="0"/>
              <a:t>Reading, UK, April 2, 2025</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TREE WP2 Leads</a:t>
            </a:r>
            <a:endParaRPr lang="en-GB" dirty="0"/>
          </a:p>
        </p:txBody>
      </p:sp>
      <p:sp>
        <p:nvSpPr>
          <p:cNvPr id="11" name="Text Placeholder 10"/>
          <p:cNvSpPr>
            <a:spLocks noGrp="1"/>
          </p:cNvSpPr>
          <p:nvPr>
            <p:ph type="body" sz="quarter" idx="20"/>
          </p:nvPr>
        </p:nvSpPr>
        <p:spPr>
          <a:xfrm>
            <a:off x="1240256" y="5081710"/>
            <a:ext cx="5028659" cy="347215"/>
          </a:xfrm>
        </p:spPr>
        <p:txBody>
          <a:bodyPr>
            <a:normAutofit fontScale="92500" lnSpcReduction="20000"/>
          </a:bodyPr>
          <a:lstStyle/>
          <a:p>
            <a:r>
              <a:rPr lang="en-GB" sz="1050" dirty="0" smtClean="0"/>
              <a:t>†Nikhef and Maastricht University</a:t>
            </a:r>
            <a:br>
              <a:rPr lang="en-GB" sz="1050" dirty="0" smtClean="0"/>
            </a:br>
            <a:r>
              <a:rPr lang="en-GB" sz="1050" dirty="0" smtClean="0"/>
              <a:t>‡Rutherford Laboratory (STFC-UKRI)</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‘meta-data’ for notice information at a well known endpoint</a:t>
            </a:r>
          </a:p>
          <a:p>
            <a:r>
              <a:rPr lang="en-GB" dirty="0" err="1" smtClean="0"/>
              <a:t>voPersonPolicyAgreement</a:t>
            </a:r>
            <a:r>
              <a:rPr lang="en-GB" dirty="0" smtClean="0"/>
              <a:t> signalling downstream on a per-user bases</a:t>
            </a:r>
          </a:p>
          <a:p>
            <a:r>
              <a:rPr lang="en-GB" dirty="0" smtClean="0"/>
              <a:t>aggregation rules for included and augmenting notices</a:t>
            </a:r>
          </a:p>
          <a:p>
            <a:r>
              <a:rPr lang="en-GB" dirty="0" smtClean="0"/>
              <a:t>notice types in line with the WISE Baseline AUP (purpose, acceptable-use, conditions, </a:t>
            </a:r>
            <a:r>
              <a:rPr lang="en-GB" dirty="0" err="1" smtClean="0"/>
              <a:t>sla</a:t>
            </a:r>
            <a:r>
              <a:rPr lang="en-GB" dirty="0" smtClean="0"/>
              <a:t>, privacy)</a:t>
            </a:r>
            <a:br>
              <a:rPr lang="en-GB" dirty="0" smtClean="0"/>
            </a:br>
            <a:r>
              <a:rPr lang="en-GB" i="1" dirty="0" smtClean="0"/>
              <a:t>where privacy notices are those for ‘access personal data’ as meant in REFEDS </a:t>
            </a:r>
            <a:r>
              <a:rPr lang="en-GB" i="1" dirty="0" err="1" smtClean="0"/>
              <a:t>CoCo</a:t>
            </a:r>
            <a:r>
              <a:rPr lang="en-GB" i="1" dirty="0" smtClean="0"/>
              <a:t> v2</a:t>
            </a:r>
            <a:endParaRPr lang="en-GB" dirty="0" smtClean="0"/>
          </a:p>
          <a:p>
            <a:pPr marL="0" indent="0">
              <a:buNone/>
            </a:pPr>
            <a:endParaRPr lang="en-GB" dirty="0" smtClean="0"/>
          </a:p>
          <a:p>
            <a:pPr marL="0" indent="0">
              <a:buNone/>
            </a:pPr>
            <a:r>
              <a:rPr lang="en-GB" dirty="0" smtClean="0"/>
              <a:t>and:</a:t>
            </a:r>
          </a:p>
          <a:p>
            <a:r>
              <a:rPr lang="en-GB" dirty="0" smtClean="0"/>
              <a:t>include state information on validity, acceptance period, refresh period, and version</a:t>
            </a:r>
          </a:p>
          <a:p>
            <a:r>
              <a:rPr lang="en-GB" dirty="0" smtClean="0"/>
              <a:t>multi jurisdiction (EEA and others) and multi-language are needed</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Mechanisms</a:t>
            </a:r>
            <a:endParaRPr lang="en-GB" dirty="0"/>
          </a:p>
        </p:txBody>
      </p:sp>
    </p:spTree>
    <p:extLst>
      <p:ext uri="{BB962C8B-B14F-4D97-AF65-F5344CB8AC3E}">
        <p14:creationId xmlns:p14="http://schemas.microsoft.com/office/powerpoint/2010/main" val="39487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
        <p:nvSpPr>
          <p:cNvPr id="4" name="Title 3"/>
          <p:cNvSpPr>
            <a:spLocks noGrp="1"/>
          </p:cNvSpPr>
          <p:nvPr>
            <p:ph type="title"/>
          </p:nvPr>
        </p:nvSpPr>
        <p:spPr/>
        <p:txBody>
          <a:bodyPr/>
          <a:lstStyle/>
          <a:p>
            <a:r>
              <a:rPr lang="en-GB" dirty="0" smtClean="0"/>
              <a:t>Automatically constructing notices? Will that work? We can at least try!</a:t>
            </a:r>
            <a:endParaRPr lang="en-GB" dirty="0"/>
          </a:p>
        </p:txBody>
      </p:sp>
      <p:graphicFrame>
        <p:nvGraphicFramePr>
          <p:cNvPr id="6" name="Table 5"/>
          <p:cNvGraphicFramePr>
            <a:graphicFrameLocks noGrp="1"/>
          </p:cNvGraphicFramePr>
          <p:nvPr>
            <p:extLst/>
          </p:nvPr>
        </p:nvGraphicFramePr>
        <p:xfrm>
          <a:off x="546426" y="1400349"/>
          <a:ext cx="6235374" cy="4848838"/>
        </p:xfrm>
        <a:graphic>
          <a:graphicData uri="http://schemas.openxmlformats.org/drawingml/2006/table">
            <a:tbl>
              <a:tblPr/>
              <a:tblGrid>
                <a:gridCol w="6235374">
                  <a:extLst>
                    <a:ext uri="{9D8B030D-6E8A-4147-A177-3AD203B41FA5}">
                      <a16:colId xmlns:a16="http://schemas.microsoft.com/office/drawing/2014/main" val="3791177821"/>
                    </a:ext>
                  </a:extLst>
                </a:gridCol>
              </a:tblGrid>
              <a:tr h="4532312">
                <a:tc>
                  <a:txBody>
                    <a:bodyPr/>
                    <a:lstStyle/>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"id": "urn:doi:10.60953/68611c23-ccc7-4199-96fe-74a7e6021815",</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aut_name</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"Nikhef",</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1649023200,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604800,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"helldesk@nikhef.nl",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"information-security@nikhef.nl"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"abuse@nikhef.nl"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privacy_contacts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"privacy@nikhef.nl"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solidFill>
                          <a:effectLst/>
                          <a:latin typeface="Courier New" panose="02070309020205020404" pitchFamily="49" charset="0"/>
                          <a:ea typeface="Courier New" panose="02070309020205020404" pitchFamily="49" charset="0"/>
                        </a:rPr>
                        <a:t>"</a:t>
                      </a:r>
                      <a:r>
                        <a:rPr lang="en-GB" sz="1000" b="1" dirty="0" err="1">
                          <a:solidFill>
                            <a:schemeClr val="tx1"/>
                          </a:solidFill>
                          <a:effectLst/>
                          <a:latin typeface="Courier New" panose="02070309020205020404" pitchFamily="49" charset="0"/>
                          <a:ea typeface="Courier New" panose="02070309020205020404" pitchFamily="49" charset="0"/>
                        </a:rPr>
                        <a:t>policy_class</a:t>
                      </a:r>
                      <a:r>
                        <a:rPr lang="en-GB" sz="1000" b="1" dirty="0">
                          <a:solidFill>
                            <a:schemeClr val="tx1"/>
                          </a:solidFill>
                          <a:effectLst/>
                          <a:latin typeface="Courier New" panose="02070309020205020404" pitchFamily="49" charset="0"/>
                          <a:ea typeface="Courier New" panose="02070309020205020404" pitchFamily="49" charset="0"/>
                        </a:rPr>
                        <a:t>": "acceptable-use",</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notice_refresh_period</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34214400,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a:t>
                      </a:r>
                      <a:r>
                        <a:rPr lang="en-GB" sz="1000" b="1" dirty="0" err="1">
                          <a:solidFill>
                            <a:schemeClr val="tx1"/>
                          </a:solidFill>
                          <a:effectLst/>
                          <a:latin typeface="Courier New" panose="02070309020205020404" pitchFamily="49" charset="0"/>
                          <a:ea typeface="Courier New" panose="02070309020205020404" pitchFamily="49" charset="0"/>
                        </a:rPr>
                        <a:t>includes_policy_uris</a:t>
                      </a:r>
                      <a:r>
                        <a:rPr lang="en-GB" sz="1000" b="1" dirty="0">
                          <a:solidFill>
                            <a:schemeClr val="tx1"/>
                          </a:solidFill>
                          <a:effectLst/>
                          <a:latin typeface="Courier New" panose="02070309020205020404" pitchFamily="49" charset="0"/>
                          <a:ea typeface="Courier New" panose="02070309020205020404" pitchFamily="49" charset="0"/>
                        </a:rPr>
                        <a:t>": [</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"https://documents.egi.eu/document/2623"</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"https://www.nikhef.nl/aup/",</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nl-NL" sz="1000" b="1" dirty="0">
                          <a:solidFill>
                            <a:schemeClr val="tx1"/>
                          </a:solidFill>
                          <a:effectLst/>
                          <a:latin typeface="Courier New" panose="02070309020205020404" pitchFamily="49" charset="0"/>
                          <a:ea typeface="Courier New" panose="02070309020205020404" pitchFamily="49" charset="0"/>
                        </a:rPr>
                        <a:t>"</a:t>
                      </a:r>
                      <a:r>
                        <a:rPr lang="nl-NL" sz="1000" b="1" dirty="0" err="1">
                          <a:solidFill>
                            <a:schemeClr val="tx1"/>
                          </a:solidFill>
                          <a:effectLst/>
                          <a:latin typeface="Courier New" panose="02070309020205020404" pitchFamily="49" charset="0"/>
                          <a:ea typeface="Courier New" panose="02070309020205020404" pitchFamily="49" charset="0"/>
                        </a:rPr>
                        <a:t>description#nl_NL</a:t>
                      </a:r>
                      <a:r>
                        <a:rPr lang="nl-NL" sz="1000" b="1" dirty="0">
                          <a:solidFill>
                            <a:schemeClr val="tx1"/>
                          </a:solidFill>
                          <a:effectLst/>
                          <a:latin typeface="Courier New" panose="02070309020205020404" pitchFamily="49" charset="0"/>
                          <a:ea typeface="Courier New" panose="02070309020205020404" pitchFamily="49" charset="0"/>
                        </a:rPr>
                        <a:t>": "Deze Gebruiksvoorwaarden betreffen het gebruik van netwerk en computers bij Nikhef. Iedere gebruiker van deze middelen of diensten wordt geacht op hoogte te zijn van deze voorwaarden en deze na te leven.",</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nl-NL"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"description": "This Acceptable Use Policy governs the use of the Nikhef networking and computer services; all users of these services are expected to understand and comply to these rules."</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59933" marR="59933" marT="59933" marB="59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866763"/>
                  </a:ext>
                </a:extLst>
              </a:tr>
            </a:tbl>
          </a:graphicData>
        </a:graphic>
      </p:graphicFrame>
      <p:graphicFrame>
        <p:nvGraphicFramePr>
          <p:cNvPr id="9" name="Table 8"/>
          <p:cNvGraphicFramePr>
            <a:graphicFrameLocks noGrp="1"/>
          </p:cNvGraphicFramePr>
          <p:nvPr>
            <p:extLst/>
          </p:nvPr>
        </p:nvGraphicFramePr>
        <p:xfrm>
          <a:off x="4616857" y="1545181"/>
          <a:ext cx="7365593" cy="4236847"/>
        </p:xfrm>
        <a:graphic>
          <a:graphicData uri="http://schemas.openxmlformats.org/drawingml/2006/table">
            <a:tbl>
              <a:tblPr/>
              <a:tblGrid>
                <a:gridCol w="7365593">
                  <a:extLst>
                    <a:ext uri="{9D8B030D-6E8A-4147-A177-3AD203B41FA5}">
                      <a16:colId xmlns:a16="http://schemas.microsoft.com/office/drawing/2014/main" val="1690803214"/>
                    </a:ext>
                  </a:extLst>
                </a:gridCol>
              </a:tblGrid>
              <a:tr h="0">
                <a:tc>
                  <a:txBody>
                    <a:bodyPr/>
                    <a:lstStyle/>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"id": "https://operations-portal.egi.eu/</a:t>
                      </a:r>
                      <a:r>
                        <a:rPr lang="en-GB" sz="1200" b="1" dirty="0" err="1">
                          <a:solidFill>
                            <a:schemeClr val="tx1"/>
                          </a:solidFill>
                          <a:effectLst/>
                          <a:latin typeface="Courier New" panose="02070309020205020404" pitchFamily="49" charset="0"/>
                          <a:ea typeface="Courier New" panose="02070309020205020404" pitchFamily="49" charset="0"/>
                        </a:rPr>
                        <a:t>vo</a:t>
                      </a:r>
                      <a:r>
                        <a:rPr lang="en-GB" sz="1200" b="1" dirty="0">
                          <a:solidFill>
                            <a:schemeClr val="tx1"/>
                          </a:solidFill>
                          <a:effectLst/>
                          <a:latin typeface="Courier New" panose="02070309020205020404" pitchFamily="49" charset="0"/>
                          <a:ea typeface="Courier New" panose="02070309020205020404" pitchFamily="49" charset="0"/>
                        </a:rPr>
                        <a:t>/view/</a:t>
                      </a:r>
                      <a:r>
                        <a:rPr lang="en-GB" sz="1200" b="1" dirty="0" err="1">
                          <a:solidFill>
                            <a:schemeClr val="tx1"/>
                          </a:solidFill>
                          <a:effectLst/>
                          <a:latin typeface="Courier New" panose="02070309020205020404" pitchFamily="49" charset="0"/>
                          <a:ea typeface="Courier New" panose="02070309020205020404" pitchFamily="49" charset="0"/>
                        </a:rPr>
                        <a:t>voname</a:t>
                      </a:r>
                      <a:r>
                        <a:rPr lang="en-GB" sz="1200" b="1" dirty="0">
                          <a:solidFill>
                            <a:schemeClr val="tx1"/>
                          </a:solidFill>
                          <a:effectLst/>
                          <a:latin typeface="Courier New" panose="02070309020205020404" pitchFamily="49" charset="0"/>
                          <a:ea typeface="Courier New" panose="02070309020205020404" pitchFamily="49" charset="0"/>
                        </a:rPr>
                        <a:t>/xenon.biggrid.nl",</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"https://xenonexperiment.org/",</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aut_name</a:t>
                      </a:r>
                      <a:r>
                        <a:rPr lang="en-GB" sz="1200" b="1" dirty="0">
                          <a:solidFill>
                            <a:schemeClr val="tx1"/>
                          </a:solidFill>
                          <a:effectLst/>
                          <a:latin typeface="Courier New" panose="02070309020205020404" pitchFamily="49" charset="0"/>
                          <a:ea typeface="Courier New" panose="02070309020205020404" pitchFamily="49" charset="0"/>
                        </a:rPr>
                        <a:t>": "Xenon-</a:t>
                      </a:r>
                      <a:r>
                        <a:rPr lang="en-GB" sz="1200" b="1" dirty="0" err="1">
                          <a:solidFill>
                            <a:schemeClr val="tx1"/>
                          </a:solidFill>
                          <a:effectLst/>
                          <a:latin typeface="Courier New" panose="02070309020205020404" pitchFamily="49" charset="0"/>
                          <a:ea typeface="Courier New" panose="02070309020205020404" pitchFamily="49" charset="0"/>
                        </a:rPr>
                        <a:t>nT</a:t>
                      </a:r>
                      <a:r>
                        <a:rPr lang="en-GB" sz="1200" b="1" dirty="0">
                          <a:solidFill>
                            <a:schemeClr val="tx1"/>
                          </a:solidFill>
                          <a:effectLst/>
                          <a:latin typeface="Courier New" panose="02070309020205020404" pitchFamily="49" charset="0"/>
                          <a:ea typeface="Courier New" panose="02070309020205020404" pitchFamily="49" charset="0"/>
                        </a:rPr>
                        <a:t> collaboration",</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1311890400,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31557600,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"grid.support@nikhef.nl",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"vo-xenon-admins@biggrid.nl"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policy_class</a:t>
                      </a:r>
                      <a:r>
                        <a:rPr lang="en-GB" sz="1200" b="1" dirty="0">
                          <a:solidFill>
                            <a:schemeClr val="tx1"/>
                          </a:solidFill>
                          <a:effectLst/>
                          <a:latin typeface="Courier New" panose="02070309020205020404" pitchFamily="49" charset="0"/>
                          <a:ea typeface="Courier New" panose="02070309020205020404" pitchFamily="49" charset="0"/>
                        </a:rPr>
                        <a:t>": "purpose",</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r>
                        <a:rPr lang="en-GB" sz="1200" b="1" dirty="0" err="1">
                          <a:solidFill>
                            <a:schemeClr val="tx1"/>
                          </a:solidFill>
                          <a:effectLst/>
                          <a:latin typeface="Courier New" panose="02070309020205020404" pitchFamily="49" charset="0"/>
                          <a:ea typeface="Courier New" panose="02070309020205020404" pitchFamily="49" charset="0"/>
                        </a:rPr>
                        <a:t>augments_policy_uris</a:t>
                      </a: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"https://wise-community.org/wise-baseline-</a:t>
                      </a:r>
                      <a:r>
                        <a:rPr lang="en-GB" sz="1200" b="1" dirty="0" err="1">
                          <a:solidFill>
                            <a:schemeClr val="tx1"/>
                          </a:solidFill>
                          <a:effectLst/>
                          <a:latin typeface="Courier New" panose="02070309020205020404" pitchFamily="49" charset="0"/>
                          <a:ea typeface="Courier New" panose="02070309020205020404" pitchFamily="49" charset="0"/>
                        </a:rPr>
                        <a:t>aup</a:t>
                      </a:r>
                      <a:r>
                        <a:rPr lang="en-GB" sz="1200" b="1" dirty="0">
                          <a:solidFill>
                            <a:schemeClr val="tx1"/>
                          </a:solidFill>
                          <a:effectLst/>
                          <a:latin typeface="Courier New" panose="02070309020205020404" pitchFamily="49" charset="0"/>
                          <a:ea typeface="Courier New" panose="02070309020205020404" pitchFamily="49" charset="0"/>
                        </a:rPr>
                        <a:t>/v1/"</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"https://operations-portal.egi.eu/</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/view/</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voname</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/xenon.biggrid.nl",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"description": "detector construction and experiment analysis for the search of dark matter using Xenon detectors"</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363224"/>
                  </a:ext>
                </a:extLst>
              </a:tr>
            </a:tbl>
          </a:graphicData>
        </a:graphic>
      </p:graphicFrame>
    </p:spTree>
    <p:extLst>
      <p:ext uri="{BB962C8B-B14F-4D97-AF65-F5344CB8AC3E}">
        <p14:creationId xmlns:p14="http://schemas.microsoft.com/office/powerpoint/2010/main" val="59310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Practices we already have, practices we need to harmonise</a:t>
            </a:r>
            <a:endParaRPr lang="en-GB" dirty="0"/>
          </a:p>
        </p:txBody>
      </p:sp>
      <p:pic>
        <p:nvPicPr>
          <p:cNvPr id="5" name="Google Shape;838;g2456f340f0d_1_1"/>
          <p:cNvPicPr preferRelativeResize="0"/>
          <p:nvPr/>
        </p:nvPicPr>
        <p:blipFill rotWithShape="1">
          <a:blip r:embed="rId2">
            <a:alphaModFix/>
          </a:blip>
          <a:srcRect/>
          <a:stretch/>
        </p:blipFill>
        <p:spPr>
          <a:xfrm>
            <a:off x="773080" y="1643868"/>
            <a:ext cx="5522785" cy="4314443"/>
          </a:xfrm>
          <a:prstGeom prst="rect">
            <a:avLst/>
          </a:prstGeom>
          <a:noFill/>
          <a:ln>
            <a:noFill/>
          </a:ln>
        </p:spPr>
      </p:pic>
      <p:sp>
        <p:nvSpPr>
          <p:cNvPr id="6" name="Google Shape;839;g2456f340f0d_1_1"/>
          <p:cNvSpPr/>
          <p:nvPr/>
        </p:nvSpPr>
        <p:spPr>
          <a:xfrm>
            <a:off x="7920900" y="1400212"/>
            <a:ext cx="3881933" cy="2143128"/>
          </a:xfrm>
          <a:prstGeom prst="wedgeRoundRectCallout">
            <a:avLst>
              <a:gd name="adj1" fmla="val -95230"/>
              <a:gd name="adj2" fmla="val 1907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F57A1E"/>
                </a:solidFill>
                <a:effectLst/>
                <a:uLnTx/>
                <a:uFillTx/>
                <a:latin typeface="Calibri"/>
                <a:ea typeface="Calibri"/>
                <a:cs typeface="Calibri"/>
                <a:sym typeface="Calibri"/>
              </a:rPr>
              <a:t>Authentication/identity sources</a:t>
            </a:r>
            <a:endParaRPr kumimoji="0"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rPr>
              <a:t>NIST SP800-63</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ea typeface="Calibri"/>
                <a:cs typeface="Calibri"/>
                <a:sym typeface="Calibri"/>
              </a:rPr>
              <a:t>FIPS140</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cs typeface="Calibri"/>
                <a:sym typeface="Calibri"/>
              </a:rPr>
              <a:t>ISO 27001</a:t>
            </a:r>
          </a:p>
          <a:p>
            <a:pPr defTabSz="914400" hangingPunct="1">
              <a:buClr>
                <a:srgbClr val="000000"/>
              </a:buClr>
              <a:buSzPts val="1800"/>
            </a:pPr>
            <a:r>
              <a:rPr lang="en-GB" cap="none" dirty="0">
                <a:solidFill>
                  <a:srgbClr val="003F5E"/>
                </a:solidFill>
                <a:latin typeface="Calibri"/>
                <a:ea typeface="Calibri"/>
                <a:cs typeface="Calibri"/>
                <a:sym typeface="Calibri"/>
              </a:rPr>
              <a:t>IGTF AP Profiles</a:t>
            </a:r>
            <a:endParaRPr lang="en-GB" sz="1400" cap="none" dirty="0">
              <a:solidFill>
                <a:srgbClr val="000000"/>
              </a:solidFill>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cs typeface="Calibri"/>
                <a:sym typeface="Calibri"/>
              </a:rPr>
              <a:t>REFEDS MFA</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cs typeface="Calibri"/>
                <a:sym typeface="Calibri"/>
              </a:rPr>
              <a:t>REFEDS Assurance Framework</a:t>
            </a:r>
          </a:p>
        </p:txBody>
      </p:sp>
      <p:sp>
        <p:nvSpPr>
          <p:cNvPr id="7" name="Google Shape;841;g2456f340f0d_1_1"/>
          <p:cNvSpPr/>
          <p:nvPr/>
        </p:nvSpPr>
        <p:spPr>
          <a:xfrm>
            <a:off x="8073052" y="5001976"/>
            <a:ext cx="3267564" cy="1201900"/>
          </a:xfrm>
          <a:prstGeom prst="wedgeRoundRectCallout">
            <a:avLst>
              <a:gd name="adj1" fmla="val -129000"/>
              <a:gd name="adj2" fmla="val 521"/>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F57A1E"/>
                </a:solidFill>
                <a:effectLst/>
                <a:uLnTx/>
                <a:uFillTx/>
                <a:latin typeface="Calibri"/>
                <a:ea typeface="Calibri"/>
                <a:cs typeface="Calibri"/>
                <a:sym typeface="Calibri"/>
              </a:rPr>
              <a:t>Service provider operations</a:t>
            </a:r>
            <a:endParaRPr kumimoji="0"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rPr>
              <a:t>ISO27k</a:t>
            </a:r>
            <a:endParaRPr kumimoji="0"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rPr>
              <a:t>NIS2</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smtClean="0">
                <a:solidFill>
                  <a:srgbClr val="003F5E"/>
                </a:solidFill>
                <a:latin typeface="Calibri"/>
                <a:ea typeface="Calibri"/>
                <a:cs typeface="Calibri"/>
                <a:sym typeface="Calibri"/>
              </a:rPr>
              <a:t>ITSRM2</a:t>
            </a:r>
            <a:endParaRPr kumimoji="0" lang="en-GB" b="0" i="0" u="none" strike="noStrike" kern="0" cap="none" spc="0" normalizeH="0" baseline="0" noProof="0" dirty="0" smtClean="0">
              <a:ln>
                <a:noFill/>
              </a:ln>
              <a:solidFill>
                <a:srgbClr val="003F5E"/>
              </a:solidFill>
              <a:effectLst/>
              <a:uLnTx/>
              <a:uFillTx/>
              <a:latin typeface="Calibri"/>
              <a:ea typeface="Calibri"/>
              <a:cs typeface="Calibri"/>
              <a:sym typeface="Calibri"/>
            </a:endParaRPr>
          </a:p>
        </p:txBody>
      </p:sp>
      <p:sp>
        <p:nvSpPr>
          <p:cNvPr id="11" name="TextBox 10"/>
          <p:cNvSpPr txBox="1"/>
          <p:nvPr/>
        </p:nvSpPr>
        <p:spPr>
          <a:xfrm>
            <a:off x="6852171" y="3701414"/>
            <a:ext cx="486177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1" i="1" u="none" strike="noStrike" cap="none" spc="0" normalizeH="0" dirty="0" smtClean="0">
                <a:ln>
                  <a:noFill/>
                </a:ln>
                <a:solidFill>
                  <a:srgbClr val="003F5E"/>
                </a:solidFill>
                <a:effectLst/>
                <a:uFillTx/>
                <a:latin typeface="+mn-lt"/>
                <a:ea typeface="+mn-ea"/>
                <a:cs typeface="+mn-cs"/>
                <a:sym typeface="Arial"/>
              </a:rPr>
              <a:t>AARC-G071 </a:t>
            </a:r>
            <a:br>
              <a:rPr kumimoji="0" lang="en-GB" sz="2000" b="1" i="1" u="none" strike="noStrike" cap="none" spc="0" normalizeH="0" dirty="0" smtClean="0">
                <a:ln>
                  <a:noFill/>
                </a:ln>
                <a:solidFill>
                  <a:srgbClr val="003F5E"/>
                </a:solidFill>
                <a:effectLst/>
                <a:uFillTx/>
                <a:latin typeface="+mn-lt"/>
                <a:ea typeface="+mn-ea"/>
                <a:cs typeface="+mn-cs"/>
                <a:sym typeface="Arial"/>
              </a:rPr>
            </a:br>
            <a:r>
              <a:rPr kumimoji="0" lang="en-GB" sz="2000" b="1" i="1" u="none" strike="noStrike" cap="none" spc="0" normalizeH="0" dirty="0" smtClean="0">
                <a:ln>
                  <a:noFill/>
                </a:ln>
                <a:solidFill>
                  <a:srgbClr val="003F5E"/>
                </a:solidFill>
                <a:effectLst/>
                <a:uFillTx/>
                <a:latin typeface="+mn-lt"/>
                <a:ea typeface="+mn-ea"/>
                <a:cs typeface="+mn-cs"/>
                <a:sym typeface="Arial"/>
              </a:rPr>
              <a:t>for the Community Attribute Authority (AA) and operation of the Proxy</a:t>
            </a:r>
          </a:p>
        </p:txBody>
      </p:sp>
      <p:sp>
        <p:nvSpPr>
          <p:cNvPr id="2" name="TextBox 1"/>
          <p:cNvSpPr txBox="1"/>
          <p:nvPr/>
        </p:nvSpPr>
        <p:spPr>
          <a:xfrm>
            <a:off x="1950216" y="6416433"/>
            <a:ext cx="8960723" cy="338554"/>
          </a:xfrm>
          <a:prstGeom prst="rect">
            <a:avLst/>
          </a:prstGeom>
          <a:noFill/>
        </p:spPr>
        <p:txBody>
          <a:bodyPr wrap="none" rtlCol="0">
            <a:spAutoFit/>
          </a:bodyPr>
          <a:lstStyle/>
          <a:p>
            <a:r>
              <a:rPr lang="en-GB" sz="1600" i="1" dirty="0" smtClean="0"/>
              <a:t>while for identity sources and for services there is extensive normalisation, our AARC BPA ‘proxy’ did not …</a:t>
            </a:r>
          </a:p>
        </p:txBody>
      </p:sp>
    </p:spTree>
    <p:extLst>
      <p:ext uri="{BB962C8B-B14F-4D97-AF65-F5344CB8AC3E}">
        <p14:creationId xmlns:p14="http://schemas.microsoft.com/office/powerpoint/2010/main" val="388472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2011693"/>
            <a:ext cx="10909300" cy="4167726"/>
          </a:xfrm>
        </p:spPr>
        <p:txBody>
          <a:bodyPr>
            <a:normAutofit lnSpcReduction="10000"/>
          </a:bodyPr>
          <a:lstStyle/>
          <a:p>
            <a:pPr marL="0" indent="0">
              <a:buNone/>
            </a:pPr>
            <a:r>
              <a:rPr lang="en-GB" b="1" dirty="0" smtClean="0"/>
              <a:t>Baseline Service Security policy </a:t>
            </a:r>
            <a:br>
              <a:rPr lang="en-GB" b="1" dirty="0" smtClean="0"/>
            </a:br>
            <a:r>
              <a:rPr lang="en-GB" dirty="0" smtClean="0"/>
              <a:t>the AARC PDK v1 was very successful, but diverged in several directions:</a:t>
            </a:r>
          </a:p>
          <a:p>
            <a:r>
              <a:rPr lang="en-GB" dirty="0" smtClean="0"/>
              <a:t>national implementations and specialisations</a:t>
            </a:r>
          </a:p>
          <a:p>
            <a:r>
              <a:rPr lang="en-GB" dirty="0" smtClean="0"/>
              <a:t>was included in the EOSC Interoperability Framework </a:t>
            </a:r>
            <a:br>
              <a:rPr lang="en-GB" dirty="0" smtClean="0"/>
            </a:br>
            <a:r>
              <a:rPr lang="en-GB" dirty="0" smtClean="0"/>
              <a:t>as the ‘Security Operational Baseline’</a:t>
            </a:r>
          </a:p>
          <a:p>
            <a:pPr marL="0" indent="0">
              <a:buNone/>
            </a:pPr>
            <a:r>
              <a:rPr lang="en-GB" dirty="0" smtClean="0"/>
              <a:t>but has not been brought home to the broader research community – yet …</a:t>
            </a:r>
          </a:p>
          <a:p>
            <a:pPr marL="0" indent="0">
              <a:buNone/>
            </a:pPr>
            <a:r>
              <a:rPr lang="en-GB" dirty="0" smtClean="0"/>
              <a:t>AARC TREE now re-aligning these in the new PDK - </a:t>
            </a:r>
            <a:r>
              <a:rPr lang="en-GB" b="1" dirty="0" smtClean="0"/>
              <a:t>with guidance and FAQs</a:t>
            </a:r>
          </a:p>
          <a:p>
            <a:pPr marL="0" indent="0">
              <a:buNone/>
            </a:pPr>
            <a:endParaRPr lang="en-GB" sz="2800" b="1" dirty="0" smtClean="0"/>
          </a:p>
          <a:p>
            <a:pPr marL="0" indent="0">
              <a:buNone/>
            </a:pPr>
            <a:r>
              <a:rPr lang="en-GB" sz="2800" b="1" dirty="0" smtClean="0"/>
              <a:t>Just ported it back as AARC-G084!</a:t>
            </a:r>
          </a:p>
          <a:p>
            <a:pPr marL="0" indent="0">
              <a:buNone/>
            </a:pP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Proxy Operations: Information Security and Security Operational Baseline</a:t>
            </a:r>
            <a:endParaRPr lang="en-GB" dirty="0"/>
          </a:p>
        </p:txBody>
      </p:sp>
      <p:sp>
        <p:nvSpPr>
          <p:cNvPr id="5" name="TextBox 4"/>
          <p:cNvSpPr txBox="1"/>
          <p:nvPr/>
        </p:nvSpPr>
        <p:spPr>
          <a:xfrm>
            <a:off x="455646" y="1469765"/>
            <a:ext cx="11026993" cy="400110"/>
          </a:xfrm>
          <a:prstGeom prst="rect">
            <a:avLst/>
          </a:prstGeom>
          <a:solidFill>
            <a:srgbClr val="FFFFFF"/>
          </a:solidFill>
          <a:ln>
            <a:solidFill>
              <a:srgbClr val="003F5E"/>
            </a:solidFill>
          </a:ln>
        </p:spPr>
        <p:txBody>
          <a:bodyPr wrap="none" rtlCol="0">
            <a:spAutoFit/>
          </a:bodyPr>
          <a:lstStyle/>
          <a:p>
            <a:r>
              <a:rPr lang="en-US" sz="2000" b="1" i="1" dirty="0" smtClean="0">
                <a:solidFill>
                  <a:schemeClr val="tx2"/>
                </a:solidFill>
              </a:rPr>
              <a:t>‘address </a:t>
            </a:r>
            <a:r>
              <a:rPr lang="en-US" sz="2000" b="1" i="1" dirty="0">
                <a:solidFill>
                  <a:schemeClr val="tx2"/>
                </a:solidFill>
              </a:rPr>
              <a:t>information security for disciplines and infrastructures - some of which process sensitive </a:t>
            </a:r>
            <a:r>
              <a:rPr lang="en-US" sz="2000" b="1" i="1" dirty="0" smtClean="0">
                <a:solidFill>
                  <a:schemeClr val="tx2"/>
                </a:solidFill>
              </a:rPr>
              <a:t>data’</a:t>
            </a:r>
            <a:endParaRPr lang="en-GB" sz="2000" b="1" i="1" dirty="0">
              <a:solidFill>
                <a:schemeClr val="tx2"/>
              </a:solidFill>
            </a:endParaRPr>
          </a:p>
        </p:txBody>
      </p:sp>
      <p:grpSp>
        <p:nvGrpSpPr>
          <p:cNvPr id="8" name="Group 7"/>
          <p:cNvGrpSpPr/>
          <p:nvPr/>
        </p:nvGrpSpPr>
        <p:grpSpPr>
          <a:xfrm>
            <a:off x="9624429" y="2199476"/>
            <a:ext cx="2313157" cy="2937615"/>
            <a:chOff x="9550503" y="1898007"/>
            <a:chExt cx="2460930" cy="3125281"/>
          </a:xfrm>
        </p:grpSpPr>
        <p:pic>
          <p:nvPicPr>
            <p:cNvPr id="6" name="Picture 5"/>
            <p:cNvPicPr>
              <a:picLocks noChangeAspect="1"/>
            </p:cNvPicPr>
            <p:nvPr/>
          </p:nvPicPr>
          <p:blipFill>
            <a:blip r:embed="rId2"/>
            <a:stretch>
              <a:fillRect/>
            </a:stretch>
          </p:blipFill>
          <p:spPr>
            <a:xfrm>
              <a:off x="9653822" y="1898007"/>
              <a:ext cx="2246077" cy="2796202"/>
            </a:xfrm>
            <a:prstGeom prst="rect">
              <a:avLst/>
            </a:prstGeom>
            <a:ln>
              <a:solidFill>
                <a:srgbClr val="6F2575"/>
              </a:solidFill>
            </a:ln>
          </p:spPr>
        </p:pic>
        <p:sp>
          <p:nvSpPr>
            <p:cNvPr id="7" name="Rectangle 6"/>
            <p:cNvSpPr/>
            <p:nvPr/>
          </p:nvSpPr>
          <p:spPr>
            <a:xfrm>
              <a:off x="9550503" y="4769372"/>
              <a:ext cx="2460930" cy="253916"/>
            </a:xfrm>
            <a:prstGeom prst="rect">
              <a:avLst/>
            </a:prstGeom>
          </p:spPr>
          <p:txBody>
            <a:bodyPr wrap="none">
              <a:spAutoFit/>
            </a:bodyPr>
            <a:lstStyle/>
            <a:p>
              <a:r>
                <a:rPr lang="en-GB" sz="1050" dirty="0"/>
                <a:t>https://doi.org/10.5281/zenodo.7396724</a:t>
              </a:r>
            </a:p>
          </p:txBody>
        </p:sp>
      </p:grpSp>
      <p:pic>
        <p:nvPicPr>
          <p:cNvPr id="9" name="Picture 8"/>
          <p:cNvPicPr>
            <a:picLocks noChangeAspect="1"/>
          </p:cNvPicPr>
          <p:nvPr/>
        </p:nvPicPr>
        <p:blipFill>
          <a:blip r:embed="rId3"/>
          <a:stretch>
            <a:fillRect/>
          </a:stretch>
        </p:blipFill>
        <p:spPr>
          <a:xfrm>
            <a:off x="6226065" y="4898422"/>
            <a:ext cx="1406797" cy="1859993"/>
          </a:xfrm>
          <a:prstGeom prst="rect">
            <a:avLst/>
          </a:prstGeom>
          <a:ln>
            <a:solidFill>
              <a:srgbClr val="003F5E"/>
            </a:solidFill>
          </a:ln>
        </p:spPr>
      </p:pic>
      <p:sp>
        <p:nvSpPr>
          <p:cNvPr id="10" name="TextBox 9"/>
          <p:cNvSpPr txBox="1"/>
          <p:nvPr/>
        </p:nvSpPr>
        <p:spPr>
          <a:xfrm>
            <a:off x="7892716" y="5717406"/>
            <a:ext cx="3932295" cy="369332"/>
          </a:xfrm>
          <a:prstGeom prst="rect">
            <a:avLst/>
          </a:prstGeom>
          <a:noFill/>
        </p:spPr>
        <p:txBody>
          <a:bodyPr wrap="none" rtlCol="0">
            <a:spAutoFit/>
          </a:bodyPr>
          <a:lstStyle/>
          <a:p>
            <a:r>
              <a:rPr lang="en-GB" dirty="0" smtClean="0">
                <a:solidFill>
                  <a:srgbClr val="F6791C"/>
                </a:solidFill>
              </a:rPr>
              <a:t>Pending DOI 10.5281/zenodo.15119296</a:t>
            </a:r>
            <a:endParaRPr lang="en-GB" dirty="0">
              <a:solidFill>
                <a:srgbClr val="F6791C"/>
              </a:solidFill>
            </a:endParaRPr>
          </a:p>
        </p:txBody>
      </p:sp>
    </p:spTree>
    <p:extLst>
      <p:ext uri="{BB962C8B-B14F-4D97-AF65-F5344CB8AC3E}">
        <p14:creationId xmlns:p14="http://schemas.microsoft.com/office/powerpoint/2010/main" val="105730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US" dirty="0" smtClean="0"/>
              <a:t>Response and traceability across </a:t>
            </a:r>
            <a:r>
              <a:rPr lang="en-US" dirty="0" err="1" smtClean="0"/>
              <a:t>IdP</a:t>
            </a:r>
            <a:r>
              <a:rPr lang="en-US" dirty="0" smtClean="0"/>
              <a:t>-SP Proxies: beyond the limits of Sirtfi</a:t>
            </a:r>
            <a:endParaRPr lang="en-GB" dirty="0"/>
          </a:p>
        </p:txBody>
      </p:sp>
      <p:sp>
        <p:nvSpPr>
          <p:cNvPr id="6" name="Rectangle 5"/>
          <p:cNvSpPr/>
          <p:nvPr/>
        </p:nvSpPr>
        <p:spPr>
          <a:xfrm>
            <a:off x="370754" y="4202956"/>
            <a:ext cx="10851165" cy="1548309"/>
          </a:xfrm>
          <a:prstGeom prst="rect">
            <a:avLst/>
          </a:prstGeom>
        </p:spPr>
        <p:txBody>
          <a:bodyPr wrap="square">
            <a:spAutoFit/>
          </a:bodyPr>
          <a:lstStyle/>
          <a:p>
            <a:pPr>
              <a:lnSpc>
                <a:spcPct val="120000"/>
              </a:lnSpc>
            </a:pPr>
            <a:r>
              <a:rPr lang="en-GB" sz="1600" i="1" dirty="0" smtClean="0">
                <a:solidFill>
                  <a:srgbClr val="003F5E"/>
                </a:solidFill>
                <a:latin typeface="Arial" panose="020B0604020202020204" pitchFamily="34" charset="0"/>
                <a:ea typeface="Arial" panose="020B0604020202020204" pitchFamily="34" charset="0"/>
              </a:rPr>
              <a:t>Guidelines for a joint </a:t>
            </a:r>
            <a:r>
              <a:rPr lang="en-GB" sz="1600" b="1" i="1" dirty="0" smtClean="0">
                <a:solidFill>
                  <a:srgbClr val="003F5E"/>
                </a:solidFill>
                <a:latin typeface="Arial" panose="020B0604020202020204" pitchFamily="34" charset="0"/>
                <a:ea typeface="Arial" panose="020B0604020202020204" pitchFamily="34" charset="0"/>
              </a:rPr>
              <a:t>operational </a:t>
            </a:r>
            <a:r>
              <a:rPr lang="en-GB" sz="1600" b="1" i="1" dirty="0">
                <a:solidFill>
                  <a:srgbClr val="003F5E"/>
                </a:solidFill>
                <a:latin typeface="Arial" panose="020B0604020202020204" pitchFamily="34" charset="0"/>
                <a:ea typeface="Arial" panose="020B0604020202020204" pitchFamily="34" charset="0"/>
              </a:rPr>
              <a:t>trust baseline </a:t>
            </a:r>
            <a:r>
              <a:rPr lang="en-GB" sz="1600" i="1" dirty="0">
                <a:solidFill>
                  <a:srgbClr val="003F5E"/>
                </a:solidFill>
                <a:latin typeface="Arial" panose="020B0604020202020204" pitchFamily="34" charset="0"/>
                <a:ea typeface="Arial" panose="020B0604020202020204" pitchFamily="34" charset="0"/>
              </a:rPr>
              <a:t>for </a:t>
            </a:r>
            <a:r>
              <a:rPr lang="en-GB" sz="1600" i="1" dirty="0" smtClean="0">
                <a:solidFill>
                  <a:srgbClr val="003F5E"/>
                </a:solidFill>
                <a:latin typeface="Arial" panose="020B0604020202020204" pitchFamily="34" charset="0"/>
                <a:ea typeface="Arial" panose="020B0604020202020204" pitchFamily="34" charset="0"/>
              </a:rPr>
              <a:t>membership </a:t>
            </a:r>
            <a:r>
              <a:rPr lang="en-GB" sz="1600" i="1" dirty="0">
                <a:solidFill>
                  <a:srgbClr val="003F5E"/>
                </a:solidFill>
                <a:latin typeface="Arial" panose="020B0604020202020204" pitchFamily="34" charset="0"/>
                <a:ea typeface="Arial" panose="020B0604020202020204" pitchFamily="34" charset="0"/>
              </a:rPr>
              <a:t>management and proxy </a:t>
            </a:r>
            <a:r>
              <a:rPr lang="en-GB" sz="1600" i="1" dirty="0" smtClean="0">
                <a:solidFill>
                  <a:srgbClr val="003F5E"/>
                </a:solidFill>
                <a:latin typeface="Arial" panose="020B0604020202020204" pitchFamily="34" charset="0"/>
                <a:ea typeface="Arial" panose="020B0604020202020204" pitchFamily="34" charset="0"/>
              </a:rPr>
              <a:t>components, </a:t>
            </a:r>
            <a:br>
              <a:rPr lang="en-GB" sz="1600" i="1" dirty="0" smtClean="0">
                <a:solidFill>
                  <a:srgbClr val="003F5E"/>
                </a:solidFill>
                <a:latin typeface="Arial" panose="020B0604020202020204" pitchFamily="34" charset="0"/>
                <a:ea typeface="Arial" panose="020B0604020202020204" pitchFamily="34" charset="0"/>
              </a:rPr>
            </a:br>
            <a:r>
              <a:rPr lang="en-GB" sz="1600" i="1" dirty="0" smtClean="0">
                <a:solidFill>
                  <a:srgbClr val="003F5E"/>
                </a:solidFill>
                <a:latin typeface="Arial" panose="020B0604020202020204" pitchFamily="34" charset="0"/>
                <a:ea typeface="Arial" panose="020B0604020202020204" pitchFamily="34" charset="0"/>
              </a:rPr>
              <a:t>supplemented </a:t>
            </a:r>
            <a:r>
              <a:rPr lang="en-GB" sz="1600" i="1" dirty="0">
                <a:solidFill>
                  <a:srgbClr val="003F5E"/>
                </a:solidFill>
                <a:latin typeface="Arial" panose="020B0604020202020204" pitchFamily="34" charset="0"/>
                <a:ea typeface="Arial" panose="020B0604020202020204" pitchFamily="34" charset="0"/>
              </a:rPr>
              <a:t>by policy </a:t>
            </a:r>
            <a:r>
              <a:rPr lang="en-GB" sz="1600" i="1" dirty="0" smtClean="0">
                <a:solidFill>
                  <a:srgbClr val="003F5E"/>
                </a:solidFill>
                <a:latin typeface="Arial" panose="020B0604020202020204" pitchFamily="34" charset="0"/>
                <a:ea typeface="Arial" panose="020B0604020202020204" pitchFamily="34" charset="0"/>
              </a:rPr>
              <a:t>guidance for sectoral </a:t>
            </a:r>
            <a:r>
              <a:rPr lang="en-GB" sz="1600" i="1" dirty="0">
                <a:solidFill>
                  <a:srgbClr val="003F5E"/>
                </a:solidFill>
                <a:latin typeface="Arial" panose="020B0604020202020204" pitchFamily="34" charset="0"/>
                <a:ea typeface="Arial" panose="020B0604020202020204" pitchFamily="34" charset="0"/>
              </a:rPr>
              <a:t>federations </a:t>
            </a:r>
            <a:r>
              <a:rPr lang="en-GB" sz="1600" i="1" dirty="0" smtClean="0">
                <a:solidFill>
                  <a:srgbClr val="003F5E"/>
                </a:solidFill>
                <a:latin typeface="Arial" panose="020B0604020202020204" pitchFamily="34" charset="0"/>
                <a:ea typeface="Arial" panose="020B0604020202020204" pitchFamily="34" charset="0"/>
              </a:rPr>
              <a:t>with more </a:t>
            </a:r>
            <a:r>
              <a:rPr lang="en-GB" sz="1600" i="1" dirty="0">
                <a:solidFill>
                  <a:srgbClr val="003F5E"/>
                </a:solidFill>
                <a:latin typeface="Arial" panose="020B0604020202020204" pitchFamily="34" charset="0"/>
                <a:ea typeface="Arial" panose="020B0604020202020204" pitchFamily="34" charset="0"/>
              </a:rPr>
              <a:t>specific </a:t>
            </a:r>
            <a:r>
              <a:rPr lang="en-GB" sz="1600" i="1" dirty="0" smtClean="0">
                <a:solidFill>
                  <a:srgbClr val="003F5E"/>
                </a:solidFill>
                <a:latin typeface="Arial" panose="020B0604020202020204" pitchFamily="34" charset="0"/>
                <a:ea typeface="Arial" panose="020B0604020202020204" pitchFamily="34" charset="0"/>
              </a:rPr>
              <a:t>policies where needed</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can we </a:t>
            </a:r>
            <a:r>
              <a:rPr lang="en-GB" sz="1600" b="1" i="1" dirty="0" smtClean="0">
                <a:solidFill>
                  <a:srgbClr val="003F5E"/>
                </a:solidFill>
                <a:latin typeface="Arial" panose="020B0604020202020204" pitchFamily="34" charset="0"/>
                <a:ea typeface="Arial" panose="020B0604020202020204" pitchFamily="34" charset="0"/>
              </a:rPr>
              <a:t>convey the trust in what is in and behind the proxy</a:t>
            </a:r>
            <a:r>
              <a:rPr lang="en-GB" sz="1600" i="1" dirty="0" smtClean="0">
                <a:solidFill>
                  <a:srgbClr val="003F5E"/>
                </a:solidFill>
                <a:latin typeface="Arial" panose="020B0604020202020204" pitchFamily="34" charset="0"/>
                <a:ea typeface="Arial" panose="020B0604020202020204" pitchFamily="34" charset="0"/>
              </a:rPr>
              <a:t>?’</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to provide </a:t>
            </a:r>
            <a:r>
              <a:rPr lang="en-GB" sz="1600" b="1" i="1" dirty="0" smtClean="0">
                <a:solidFill>
                  <a:srgbClr val="003F5E"/>
                </a:solidFill>
                <a:latin typeface="Arial" panose="020B0604020202020204" pitchFamily="34" charset="0"/>
                <a:ea typeface="Arial" panose="020B0604020202020204" pitchFamily="34" charset="0"/>
              </a:rPr>
              <a:t>timely traceability </a:t>
            </a:r>
            <a:r>
              <a:rPr lang="en-GB" sz="1600" i="1" dirty="0" smtClean="0">
                <a:solidFill>
                  <a:srgbClr val="003F5E"/>
                </a:solidFill>
                <a:latin typeface="Arial" panose="020B0604020202020204" pitchFamily="34" charset="0"/>
                <a:ea typeface="Arial" panose="020B0604020202020204" pitchFamily="34" charset="0"/>
              </a:rPr>
              <a:t>between services and identities through the proxy?’</a:t>
            </a:r>
          </a:p>
          <a:p>
            <a:pPr>
              <a:lnSpc>
                <a:spcPct val="120000"/>
              </a:lnSpc>
            </a:pPr>
            <a:r>
              <a:rPr lang="en-GB" sz="1600" i="1" dirty="0" smtClean="0">
                <a:solidFill>
                  <a:srgbClr val="003F5E"/>
                </a:solidFill>
                <a:latin typeface="Arial" panose="020B0604020202020204" pitchFamily="34" charset="0"/>
                <a:ea typeface="Arial" panose="020B0604020202020204" pitchFamily="34" charset="0"/>
              </a:rPr>
              <a:t>Based on requirements from FIM4R, WISE, and the proxy operators in AEGIS.</a:t>
            </a:r>
            <a:endParaRPr lang="en-GB" sz="1600" i="1" dirty="0">
              <a:solidFill>
                <a:srgbClr val="003F5E"/>
              </a:solidFill>
            </a:endParaRPr>
          </a:p>
        </p:txBody>
      </p:sp>
      <p:grpSp>
        <p:nvGrpSpPr>
          <p:cNvPr id="21" name="Group 20"/>
          <p:cNvGrpSpPr/>
          <p:nvPr/>
        </p:nvGrpSpPr>
        <p:grpSpPr>
          <a:xfrm>
            <a:off x="455646" y="5833901"/>
            <a:ext cx="2619651" cy="461665"/>
            <a:chOff x="457201" y="5855901"/>
            <a:chExt cx="2619651" cy="461665"/>
          </a:xfrm>
        </p:grpSpPr>
        <p:grpSp>
          <p:nvGrpSpPr>
            <p:cNvPr id="14" name="Group 13"/>
            <p:cNvGrpSpPr/>
            <p:nvPr/>
          </p:nvGrpSpPr>
          <p:grpSpPr>
            <a:xfrm>
              <a:off x="540463" y="5855901"/>
              <a:ext cx="2536389" cy="461665"/>
              <a:chOff x="1537099" y="5618988"/>
              <a:chExt cx="2536389" cy="461665"/>
            </a:xfrm>
          </p:grpSpPr>
          <p:pic>
            <p:nvPicPr>
              <p:cNvPr id="11" name="Picture 1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37099" y="5726698"/>
                <a:ext cx="620592" cy="295024"/>
              </a:xfrm>
              <a:prstGeom prst="rect">
                <a:avLst/>
              </a:prstGeom>
            </p:spPr>
          </p:pic>
          <p:sp>
            <p:nvSpPr>
              <p:cNvPr id="13" name="TextBox 12"/>
              <p:cNvSpPr txBox="1"/>
              <p:nvPr/>
            </p:nvSpPr>
            <p:spPr>
              <a:xfrm>
                <a:off x="3166765" y="5618988"/>
                <a:ext cx="906723" cy="461665"/>
              </a:xfrm>
              <a:prstGeom prst="rect">
                <a:avLst/>
              </a:prstGeom>
              <a:noFill/>
            </p:spPr>
            <p:txBody>
              <a:bodyPr wrap="none" rtlCol="0">
                <a:spAutoFit/>
              </a:bodyPr>
              <a:lstStyle/>
              <a:p>
                <a:r>
                  <a:rPr lang="en-US" sz="2400" dirty="0" smtClean="0">
                    <a:solidFill>
                      <a:srgbClr val="ED1556"/>
                    </a:solidFill>
                  </a:rPr>
                  <a:t>|</a:t>
                </a:r>
                <a:r>
                  <a:rPr lang="en-US" sz="2000" dirty="0" smtClean="0">
                    <a:solidFill>
                      <a:srgbClr val="003F5E"/>
                    </a:solidFill>
                  </a:rPr>
                  <a:t>CSIRT</a:t>
                </a:r>
                <a:endParaRPr lang="en-GB" sz="2000" dirty="0">
                  <a:solidFill>
                    <a:srgbClr val="003F5E"/>
                  </a:solidFill>
                </a:endParaRPr>
              </a:p>
            </p:txBody>
          </p:sp>
        </p:grpSp>
        <p:sp>
          <p:nvSpPr>
            <p:cNvPr id="20" name="Rectangle 19"/>
            <p:cNvSpPr/>
            <p:nvPr/>
          </p:nvSpPr>
          <p:spPr>
            <a:xfrm>
              <a:off x="457201" y="5889812"/>
              <a:ext cx="2578010" cy="416859"/>
            </a:xfrm>
            <a:prstGeom prst="rect">
              <a:avLst/>
            </a:prstGeom>
            <a:no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12889"/>
          <a:stretch/>
        </p:blipFill>
        <p:spPr>
          <a:xfrm>
            <a:off x="6798833" y="1513711"/>
            <a:ext cx="5303520" cy="284759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413" y="1434268"/>
            <a:ext cx="3861420" cy="2402065"/>
          </a:xfrm>
          <a:prstGeom prst="rect">
            <a:avLst/>
          </a:prstGeom>
        </p:spPr>
      </p:pic>
      <p:sp>
        <p:nvSpPr>
          <p:cNvPr id="25" name="TextBox 24"/>
          <p:cNvSpPr txBox="1"/>
          <p:nvPr/>
        </p:nvSpPr>
        <p:spPr>
          <a:xfrm>
            <a:off x="3142731" y="5934607"/>
            <a:ext cx="6463847" cy="338554"/>
          </a:xfrm>
          <a:prstGeom prst="rect">
            <a:avLst/>
          </a:prstGeom>
          <a:noFill/>
        </p:spPr>
        <p:txBody>
          <a:bodyPr wrap="square" rtlCol="0">
            <a:spAutoFit/>
          </a:bodyPr>
          <a:lstStyle/>
          <a:p>
            <a:r>
              <a:rPr lang="en-US" sz="1600" i="1" dirty="0" smtClean="0">
                <a:solidFill>
                  <a:srgbClr val="ED1556"/>
                </a:solidFill>
              </a:rPr>
              <a:t>joint work with GN5 ‘Enabling Communities’ and eduGAIN CSIRT</a:t>
            </a:r>
            <a:endParaRPr lang="en-GB" sz="1600" i="1" dirty="0">
              <a:solidFill>
                <a:srgbClr val="ED1556"/>
              </a:solidFill>
            </a:endParaRPr>
          </a:p>
        </p:txBody>
      </p:sp>
      <p:sp>
        <p:nvSpPr>
          <p:cNvPr id="2" name="TextBox 1"/>
          <p:cNvSpPr txBox="1"/>
          <p:nvPr/>
        </p:nvSpPr>
        <p:spPr>
          <a:xfrm>
            <a:off x="2429747" y="6456503"/>
            <a:ext cx="6440225" cy="276999"/>
          </a:xfrm>
          <a:prstGeom prst="rect">
            <a:avLst/>
          </a:prstGeom>
          <a:noFill/>
        </p:spPr>
        <p:txBody>
          <a:bodyPr wrap="none" rtlCol="0">
            <a:spAutoFit/>
          </a:bodyPr>
          <a:lstStyle/>
          <a:p>
            <a:r>
              <a:rPr lang="en-GB" sz="1200" dirty="0" smtClean="0">
                <a:solidFill>
                  <a:srgbClr val="F6791C"/>
                </a:solidFill>
              </a:rPr>
              <a:t>images: AARC Sirtfi v1 exercise (Hannah Short), eduGAIN security TTX (Sven Gabriel, eduGAIN CSIRT)</a:t>
            </a:r>
            <a:endParaRPr lang="en-GB" sz="1200" dirty="0">
              <a:solidFill>
                <a:srgbClr val="F6791C"/>
              </a:solidFill>
            </a:endParaRPr>
          </a:p>
        </p:txBody>
      </p:sp>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6597" y="5794215"/>
            <a:ext cx="920995" cy="611804"/>
          </a:xfrm>
          <a:prstGeom prst="rect">
            <a:avLst/>
          </a:prstGeom>
        </p:spPr>
      </p:pic>
      <p:sp>
        <p:nvSpPr>
          <p:cNvPr id="22" name="TextBox 21"/>
          <p:cNvSpPr txBox="1"/>
          <p:nvPr/>
        </p:nvSpPr>
        <p:spPr>
          <a:xfrm>
            <a:off x="1072329" y="5823006"/>
            <a:ext cx="325730" cy="461665"/>
          </a:xfrm>
          <a:prstGeom prst="rect">
            <a:avLst/>
          </a:prstGeom>
          <a:noFill/>
        </p:spPr>
        <p:txBody>
          <a:bodyPr wrap="none" rtlCol="0">
            <a:spAutoFit/>
          </a:bodyPr>
          <a:lstStyle/>
          <a:p>
            <a:r>
              <a:rPr lang="en-US" sz="2400" dirty="0" smtClean="0">
                <a:solidFill>
                  <a:srgbClr val="ED1556"/>
                </a:solidFill>
              </a:rPr>
              <a:t>|</a:t>
            </a:r>
            <a:endParaRPr lang="en-GB" sz="2000" dirty="0">
              <a:solidFill>
                <a:srgbClr val="003F5E"/>
              </a:solidFill>
            </a:endParaRPr>
          </a:p>
        </p:txBody>
      </p:sp>
      <p:grpSp>
        <p:nvGrpSpPr>
          <p:cNvPr id="8" name="Group 7"/>
          <p:cNvGrpSpPr/>
          <p:nvPr/>
        </p:nvGrpSpPr>
        <p:grpSpPr>
          <a:xfrm>
            <a:off x="106738" y="1455133"/>
            <a:ext cx="2495564" cy="2477503"/>
            <a:chOff x="106738" y="1455133"/>
            <a:chExt cx="2495564" cy="2477503"/>
          </a:xfrm>
        </p:grpSpPr>
        <p:sp>
          <p:nvSpPr>
            <p:cNvPr id="7" name="TextBox 6"/>
            <p:cNvSpPr txBox="1"/>
            <p:nvPr/>
          </p:nvSpPr>
          <p:spPr>
            <a:xfrm>
              <a:off x="106738" y="2495512"/>
              <a:ext cx="864339" cy="369332"/>
            </a:xfrm>
            <a:prstGeom prst="rect">
              <a:avLst/>
            </a:prstGeom>
            <a:noFill/>
          </p:spPr>
          <p:txBody>
            <a:bodyPr wrap="none" rtlCol="0">
              <a:spAutoFit/>
            </a:bodyPr>
            <a:lstStyle/>
            <a:p>
              <a:r>
                <a:rPr lang="en-GB" b="1" i="1" dirty="0" err="1" smtClean="0">
                  <a:solidFill>
                    <a:srgbClr val="003F5E"/>
                  </a:solidFill>
                </a:rPr>
                <a:t>Srtfi</a:t>
              </a:r>
              <a:r>
                <a:rPr lang="en-GB" b="1" i="1" dirty="0" smtClean="0">
                  <a:solidFill>
                    <a:srgbClr val="003F5E"/>
                  </a:solidFill>
                </a:rPr>
                <a:t> v1</a:t>
              </a:r>
              <a:endParaRPr lang="en-GB" b="1" i="1" dirty="0">
                <a:solidFill>
                  <a:srgbClr val="003F5E"/>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0650" y="2537838"/>
              <a:ext cx="412473" cy="327006"/>
            </a:xfrm>
            <a:prstGeom prst="rect">
              <a:avLst/>
            </a:prstGeom>
          </p:spPr>
        </p:pic>
        <p:grpSp>
          <p:nvGrpSpPr>
            <p:cNvPr id="27" name="Group 26"/>
            <p:cNvGrpSpPr/>
            <p:nvPr/>
          </p:nvGrpSpPr>
          <p:grpSpPr>
            <a:xfrm>
              <a:off x="106738" y="1455133"/>
              <a:ext cx="2495564" cy="2477503"/>
              <a:chOff x="7185153" y="1934068"/>
              <a:chExt cx="1814493" cy="1801361"/>
            </a:xfrm>
          </p:grpSpPr>
          <p:grpSp>
            <p:nvGrpSpPr>
              <p:cNvPr id="28" name="Group 27"/>
              <p:cNvGrpSpPr/>
              <p:nvPr/>
            </p:nvGrpSpPr>
            <p:grpSpPr>
              <a:xfrm>
                <a:off x="7185153" y="1934068"/>
                <a:ext cx="1814493" cy="1801361"/>
                <a:chOff x="4670842" y="2200087"/>
                <a:chExt cx="3941911" cy="3913381"/>
              </a:xfrm>
            </p:grpSpPr>
            <p:pic>
              <p:nvPicPr>
                <p:cNvPr id="31" name="Picture 30"/>
                <p:cNvPicPr>
                  <a:picLocks noChangeAspect="1"/>
                </p:cNvPicPr>
                <p:nvPr/>
              </p:nvPicPr>
              <p:blipFill>
                <a:blip r:embed="rId7"/>
                <a:stretch>
                  <a:fillRect/>
                </a:stretch>
              </p:blipFill>
              <p:spPr>
                <a:xfrm>
                  <a:off x="4670842" y="2200087"/>
                  <a:ext cx="3941911" cy="1619171"/>
                </a:xfrm>
                <a:prstGeom prst="rect">
                  <a:avLst/>
                </a:prstGeom>
                <a:effectLst>
                  <a:glow rad="101600">
                    <a:srgbClr val="0C3959">
                      <a:alpha val="60000"/>
                    </a:srgbClr>
                  </a:glow>
                </a:effectLst>
              </p:spPr>
            </p:pic>
            <p:pic>
              <p:nvPicPr>
                <p:cNvPr id="32" name="Picture 31"/>
                <p:cNvPicPr>
                  <a:picLocks noChangeAspect="1"/>
                </p:cNvPicPr>
                <p:nvPr/>
              </p:nvPicPr>
              <p:blipFill>
                <a:blip r:embed="rId8"/>
                <a:stretch>
                  <a:fillRect/>
                </a:stretch>
              </p:blipFill>
              <p:spPr>
                <a:xfrm>
                  <a:off x="4670842" y="4544500"/>
                  <a:ext cx="3941911" cy="1568968"/>
                </a:xfrm>
                <a:prstGeom prst="rect">
                  <a:avLst/>
                </a:prstGeom>
                <a:effectLst>
                  <a:glow rad="101600">
                    <a:srgbClr val="0C3959">
                      <a:alpha val="60000"/>
                    </a:srgbClr>
                  </a:glow>
                </a:effectLst>
              </p:spPr>
            </p:pic>
            <p:sp>
              <p:nvSpPr>
                <p:cNvPr id="33" name="Down Arrow 32"/>
                <p:cNvSpPr/>
                <p:nvPr/>
              </p:nvSpPr>
              <p:spPr>
                <a:xfrm>
                  <a:off x="6142335" y="3990778"/>
                  <a:ext cx="998924" cy="382201"/>
                </a:xfrm>
                <a:prstGeom prst="downArrow">
                  <a:avLst>
                    <a:gd name="adj1" fmla="val 25527"/>
                    <a:gd name="adj2" fmla="val 66083"/>
                  </a:avLst>
                </a:prstGeom>
                <a:solidFill>
                  <a:srgbClr val="0C3959"/>
                </a:solidFill>
                <a:ln>
                  <a:solidFill>
                    <a:srgbClr val="0C3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en-GB" sz="1200" kern="1200" cap="none">
                    <a:solidFill>
                      <a:prstClr val="white"/>
                    </a:solidFill>
                    <a:latin typeface="Calibri" panose="020F0502020204030204"/>
                  </a:endParaRPr>
                </a:p>
              </p:txBody>
            </p:sp>
          </p:grpSp>
          <p:pic>
            <p:nvPicPr>
              <p:cNvPr id="29" name="Picture 2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6791" y="3180869"/>
                <a:ext cx="408151" cy="408151"/>
              </a:xfrm>
              <a:prstGeom prst="rect">
                <a:avLst/>
              </a:prstGeom>
            </p:spPr>
          </p:pic>
          <p:sp>
            <p:nvSpPr>
              <p:cNvPr id="30" name="Lightning Bolt 29"/>
              <p:cNvSpPr/>
              <p:nvPr/>
            </p:nvSpPr>
            <p:spPr>
              <a:xfrm>
                <a:off x="8094762" y="2406040"/>
                <a:ext cx="204076" cy="255444"/>
              </a:xfrm>
              <a:prstGeom prst="lightningBol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Tree>
    <p:extLst>
      <p:ext uri="{BB962C8B-B14F-4D97-AF65-F5344CB8AC3E}">
        <p14:creationId xmlns:p14="http://schemas.microsoft.com/office/powerpoint/2010/main" val="245530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332530" y="2122765"/>
            <a:ext cx="7021271" cy="4054201"/>
          </a:xfrm>
        </p:spPr>
        <p:txBody>
          <a:bodyPr>
            <a:normAutofit/>
          </a:bodyPr>
          <a:lstStyle/>
          <a:p>
            <a:pPr marL="0" indent="0">
              <a:buNone/>
            </a:pPr>
            <a:r>
              <a:rPr lang="en-GB" dirty="0" smtClean="0"/>
              <a:t>From the old PDK to a new</a:t>
            </a:r>
            <a:br>
              <a:rPr lang="en-GB" dirty="0" smtClean="0"/>
            </a:br>
            <a:r>
              <a:rPr lang="en-GB" dirty="0" smtClean="0"/>
              <a:t>Policy, Process, and Procedure Development Kit (‘P3DK’)</a:t>
            </a:r>
          </a:p>
          <a:p>
            <a:endParaRPr lang="en-GB" sz="1000" dirty="0"/>
          </a:p>
          <a:p>
            <a:pPr marL="0" indent="0" algn="ctr">
              <a:buNone/>
            </a:pPr>
            <a:r>
              <a:rPr lang="en-GB" sz="3200" b="1" dirty="0" smtClean="0"/>
              <a:t>Simplify!</a:t>
            </a:r>
          </a:p>
          <a:p>
            <a:pPr marL="0" indent="0">
              <a:buNone/>
            </a:pPr>
            <a:endParaRPr lang="en-GB" sz="1000" dirty="0"/>
          </a:p>
          <a:p>
            <a:r>
              <a:rPr lang="en-GB" dirty="0" smtClean="0"/>
              <a:t>comprehensive review of the existing policy suite</a:t>
            </a:r>
          </a:p>
          <a:p>
            <a:r>
              <a:rPr lang="en-GB" dirty="0" smtClean="0"/>
              <a:t>input from national research infrastructures and nodes</a:t>
            </a:r>
          </a:p>
          <a:p>
            <a:r>
              <a:rPr lang="en-GB" dirty="0" smtClean="0"/>
              <a:t>not </a:t>
            </a:r>
            <a:r>
              <a:rPr lang="en-GB" i="1" dirty="0" smtClean="0"/>
              <a:t>only </a:t>
            </a:r>
            <a:r>
              <a:rPr lang="en-GB" dirty="0" smtClean="0"/>
              <a:t>in Europe but e.g. also Australia</a:t>
            </a:r>
          </a:p>
          <a:p>
            <a:r>
              <a:rPr lang="en-GB" dirty="0" smtClean="0"/>
              <a:t>leverage the works we co-created with REFEDS and EOSC</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Developing the </a:t>
            </a:r>
            <a:r>
              <a:rPr lang="en-US" dirty="0" smtClean="0"/>
              <a:t>Trust </a:t>
            </a:r>
            <a:r>
              <a:rPr lang="en-US" dirty="0"/>
              <a:t>framework, guidelines and best practice </a:t>
            </a:r>
            <a:r>
              <a:rPr lang="en-US" dirty="0" smtClean="0"/>
              <a:t/>
            </a:r>
            <a:br>
              <a:rPr lang="en-US" dirty="0" smtClean="0"/>
            </a:br>
            <a:r>
              <a:rPr lang="en-US" dirty="0" smtClean="0"/>
              <a:t>for </a:t>
            </a:r>
            <a:r>
              <a:rPr lang="en-US" dirty="0"/>
              <a:t>BPA proxies and interaction with research </a:t>
            </a:r>
            <a:r>
              <a:rPr lang="en-US" dirty="0" smtClean="0"/>
              <a:t>services</a:t>
            </a:r>
            <a:endParaRPr lang="en-GB" dirty="0"/>
          </a:p>
        </p:txBody>
      </p:sp>
      <p:sp>
        <p:nvSpPr>
          <p:cNvPr id="5" name="Text Placeholder 5"/>
          <p:cNvSpPr txBox="1">
            <a:spLocks/>
          </p:cNvSpPr>
          <p:nvPr/>
        </p:nvSpPr>
        <p:spPr>
          <a:xfrm>
            <a:off x="480708" y="6007579"/>
            <a:ext cx="8667750" cy="473388"/>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dirty="0" smtClean="0">
                <a:solidFill>
                  <a:srgbClr val="F6791C"/>
                </a:solidFill>
              </a:rPr>
              <a:t>https://aarc-community.org/policies/policy-development-kit/</a:t>
            </a:r>
            <a:endParaRPr lang="en-GB" sz="1800" dirty="0">
              <a:solidFill>
                <a:srgbClr val="F6791C"/>
              </a:solidFill>
            </a:endParaRPr>
          </a:p>
        </p:txBody>
      </p:sp>
      <p:pic>
        <p:nvPicPr>
          <p:cNvPr id="6" name="Picture 5"/>
          <p:cNvPicPr>
            <a:picLocks noChangeAspect="1"/>
          </p:cNvPicPr>
          <p:nvPr/>
        </p:nvPicPr>
        <p:blipFill>
          <a:blip r:embed="rId2"/>
          <a:stretch>
            <a:fillRect/>
          </a:stretch>
        </p:blipFill>
        <p:spPr>
          <a:xfrm>
            <a:off x="455646" y="2274605"/>
            <a:ext cx="3062254" cy="359722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465" y="2495791"/>
            <a:ext cx="2327918" cy="1501507"/>
          </a:xfrm>
          <a:prstGeom prst="rect">
            <a:avLst/>
          </a:prstGeom>
        </p:spPr>
      </p:pic>
      <p:sp>
        <p:nvSpPr>
          <p:cNvPr id="12" name="Rectangle 11"/>
          <p:cNvSpPr/>
          <p:nvPr/>
        </p:nvSpPr>
        <p:spPr>
          <a:xfrm>
            <a:off x="455645" y="1340687"/>
            <a:ext cx="11498931" cy="769441"/>
          </a:xfrm>
          <a:prstGeom prst="rect">
            <a:avLst/>
          </a:prstGeom>
          <a:solidFill>
            <a:srgbClr val="FFFFFF"/>
          </a:solidFill>
          <a:ln>
            <a:solidFill>
              <a:srgbClr val="003F5E"/>
            </a:solidFill>
          </a:ln>
        </p:spPr>
        <p:txBody>
          <a:bodyPr wrap="square">
            <a:spAutoFit/>
          </a:bodyPr>
          <a:lstStyle/>
          <a:p>
            <a:r>
              <a:rPr lang="en-US" sz="2200" b="1" i="1" dirty="0" err="1">
                <a:solidFill>
                  <a:srgbClr val="003F5E"/>
                </a:solidFill>
              </a:rPr>
              <a:t>minimise</a:t>
            </a:r>
            <a:r>
              <a:rPr lang="en-US" sz="2200" b="1" i="1" dirty="0">
                <a:solidFill>
                  <a:srgbClr val="003F5E"/>
                </a:solidFill>
              </a:rPr>
              <a:t> the number of divergent </a:t>
            </a:r>
            <a:r>
              <a:rPr lang="en-US" sz="2200" b="1" i="1" dirty="0" smtClean="0">
                <a:solidFill>
                  <a:srgbClr val="003F5E"/>
                </a:solidFill>
              </a:rPr>
              <a:t>policies</a:t>
            </a:r>
            <a:br>
              <a:rPr lang="en-US" sz="2200" b="1" i="1" dirty="0" smtClean="0">
                <a:solidFill>
                  <a:srgbClr val="003F5E"/>
                </a:solidFill>
              </a:rPr>
            </a:br>
            <a:r>
              <a:rPr lang="en-US" sz="2200" b="1" i="1" dirty="0" smtClean="0">
                <a:solidFill>
                  <a:srgbClr val="003F5E"/>
                </a:solidFill>
              </a:rPr>
              <a:t>empower </a:t>
            </a:r>
            <a:r>
              <a:rPr lang="en-US" sz="2200" b="1" i="1" dirty="0">
                <a:solidFill>
                  <a:srgbClr val="003F5E"/>
                </a:solidFill>
              </a:rPr>
              <a:t>identity providers, service </a:t>
            </a:r>
            <a:r>
              <a:rPr lang="en-US" sz="2200" b="1" i="1" dirty="0" smtClean="0">
                <a:solidFill>
                  <a:srgbClr val="003F5E"/>
                </a:solidFill>
              </a:rPr>
              <a:t>providers, user communities </a:t>
            </a:r>
            <a:r>
              <a:rPr lang="en-US" sz="2200" b="1" i="1" dirty="0">
                <a:solidFill>
                  <a:srgbClr val="003F5E"/>
                </a:solidFill>
              </a:rPr>
              <a:t>to rely on interoperable </a:t>
            </a:r>
            <a:r>
              <a:rPr lang="en-US" sz="2200" b="1" i="1" dirty="0" smtClean="0">
                <a:solidFill>
                  <a:srgbClr val="003F5E"/>
                </a:solidFill>
              </a:rPr>
              <a:t>policies</a:t>
            </a:r>
            <a:endParaRPr lang="en-GB" sz="2200" b="1" i="1" dirty="0">
              <a:solidFill>
                <a:srgbClr val="003F5E"/>
              </a:solidFill>
            </a:endParaRPr>
          </a:p>
        </p:txBody>
      </p:sp>
    </p:spTree>
    <p:extLst>
      <p:ext uri="{BB962C8B-B14F-4D97-AF65-F5344CB8AC3E}">
        <p14:creationId xmlns:p14="http://schemas.microsoft.com/office/powerpoint/2010/main" val="60183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Building the trust framework: development of the new P3DK structure</a:t>
            </a:r>
            <a:endParaRPr lang="en-GB" dirty="0"/>
          </a:p>
        </p:txBody>
      </p:sp>
      <p:sp>
        <p:nvSpPr>
          <p:cNvPr id="6" name="TextBox 5"/>
          <p:cNvSpPr txBox="1"/>
          <p:nvPr/>
        </p:nvSpPr>
        <p:spPr>
          <a:xfrm rot="19800000">
            <a:off x="9900773" y="1880133"/>
            <a:ext cx="2109360" cy="707886"/>
          </a:xfrm>
          <a:prstGeom prst="rect">
            <a:avLst/>
          </a:prstGeom>
          <a:noFill/>
        </p:spPr>
        <p:txBody>
          <a:bodyPr wrap="none" rtlCol="0">
            <a:spAutoFit/>
          </a:bodyPr>
          <a:lstStyle/>
          <a:p>
            <a:r>
              <a:rPr lang="en-GB" sz="2000" b="1" dirty="0" smtClean="0">
                <a:solidFill>
                  <a:srgbClr val="F6791C"/>
                </a:solidFill>
              </a:rPr>
              <a:t>work in progress</a:t>
            </a:r>
          </a:p>
          <a:p>
            <a:r>
              <a:rPr lang="en-GB" sz="2000" b="1" dirty="0" smtClean="0">
                <a:solidFill>
                  <a:srgbClr val="F6791C"/>
                </a:solidFill>
              </a:rPr>
              <a:t>for D2.1 (May ‘25)</a:t>
            </a:r>
            <a:endParaRPr lang="en-GB" sz="2000" b="1" dirty="0">
              <a:solidFill>
                <a:srgbClr val="F6791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032" y="1400212"/>
            <a:ext cx="9102291" cy="4868059"/>
          </a:xfrm>
          <a:prstGeom prst="rect">
            <a:avLst/>
          </a:prstGeom>
        </p:spPr>
      </p:pic>
    </p:spTree>
    <p:extLst>
      <p:ext uri="{BB962C8B-B14F-4D97-AF65-F5344CB8AC3E}">
        <p14:creationId xmlns:p14="http://schemas.microsoft.com/office/powerpoint/2010/main" val="51336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17</a:t>
            </a:fld>
            <a:endParaRPr lang="en-GB"/>
          </a:p>
        </p:txBody>
      </p:sp>
      <p:sp>
        <p:nvSpPr>
          <p:cNvPr id="3" name="Title 2"/>
          <p:cNvSpPr>
            <a:spLocks noGrp="1"/>
          </p:cNvSpPr>
          <p:nvPr>
            <p:ph type="title"/>
          </p:nvPr>
        </p:nvSpPr>
        <p:spPr/>
        <p:txBody>
          <a:bodyPr/>
          <a:lstStyle/>
          <a:p>
            <a:r>
              <a:rPr lang="en-GB" dirty="0" smtClean="0"/>
              <a:t>AAI infrastructure providers for communities: a new ‘</a:t>
            </a:r>
            <a:r>
              <a:rPr lang="en-GB" dirty="0" err="1" smtClean="0"/>
              <a:t>Snctfi</a:t>
            </a:r>
            <a:r>
              <a:rPr lang="en-GB" dirty="0" smtClean="0"/>
              <a:t>’ trust mark</a:t>
            </a:r>
            <a:endParaRPr lang="en-GB" dirty="0"/>
          </a:p>
        </p:txBody>
      </p:sp>
      <p:grpSp>
        <p:nvGrpSpPr>
          <p:cNvPr id="4" name="Group 3"/>
          <p:cNvGrpSpPr/>
          <p:nvPr/>
        </p:nvGrpSpPr>
        <p:grpSpPr>
          <a:xfrm>
            <a:off x="1232032" y="1400212"/>
            <a:ext cx="9102291" cy="4868059"/>
            <a:chOff x="1232032" y="1400212"/>
            <a:chExt cx="9102291" cy="486805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032" y="1400212"/>
              <a:ext cx="9102291" cy="4868059"/>
            </a:xfrm>
            <a:prstGeom prst="rect">
              <a:avLst/>
            </a:prstGeom>
          </p:spPr>
        </p:pic>
        <p:sp>
          <p:nvSpPr>
            <p:cNvPr id="6" name="Rectangle 5"/>
            <p:cNvSpPr/>
            <p:nvPr/>
          </p:nvSpPr>
          <p:spPr>
            <a:xfrm>
              <a:off x="5681328" y="1400212"/>
              <a:ext cx="4652995" cy="1779141"/>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p:cNvSpPr/>
            <p:nvPr/>
          </p:nvSpPr>
          <p:spPr>
            <a:xfrm>
              <a:off x="5681328" y="4814452"/>
              <a:ext cx="4594585" cy="1126293"/>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p:cNvSpPr/>
            <p:nvPr/>
          </p:nvSpPr>
          <p:spPr>
            <a:xfrm>
              <a:off x="1232032" y="1400213"/>
              <a:ext cx="4449296" cy="4609479"/>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p:cNvSpPr/>
            <p:nvPr/>
          </p:nvSpPr>
          <p:spPr>
            <a:xfrm>
              <a:off x="5681328" y="3206301"/>
              <a:ext cx="4652995" cy="1608150"/>
            </a:xfrm>
            <a:prstGeom prst="rect">
              <a:avLst/>
            </a:prstGeom>
            <a:noFill/>
            <a:ln w="571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Google Shape;934;g2e2953a4e95_0_530"/>
            <p:cNvPicPr preferRelativeResize="0"/>
            <p:nvPr/>
          </p:nvPicPr>
          <p:blipFill rotWithShape="1">
            <a:blip r:embed="rId3">
              <a:clrChange>
                <a:clrFrom>
                  <a:srgbClr val="FEFEFE"/>
                </a:clrFrom>
                <a:clrTo>
                  <a:srgbClr val="FEFEFE">
                    <a:alpha val="0"/>
                  </a:srgbClr>
                </a:clrTo>
              </a:clrChange>
              <a:alphaModFix/>
            </a:blip>
            <a:srcRect/>
            <a:stretch/>
          </p:blipFill>
          <p:spPr>
            <a:xfrm>
              <a:off x="4582207" y="2931815"/>
              <a:ext cx="1179801" cy="902426"/>
            </a:xfrm>
            <a:prstGeom prst="rect">
              <a:avLst/>
            </a:prstGeom>
            <a:noFill/>
            <a:ln>
              <a:noFill/>
            </a:ln>
          </p:spPr>
        </p:pic>
      </p:grpSp>
      <p:sp>
        <p:nvSpPr>
          <p:cNvPr id="11" name="Rectangle 10"/>
          <p:cNvSpPr/>
          <p:nvPr/>
        </p:nvSpPr>
        <p:spPr>
          <a:xfrm>
            <a:off x="303519" y="1373264"/>
            <a:ext cx="5297129" cy="1323439"/>
          </a:xfrm>
          <a:prstGeom prst="rect">
            <a:avLst/>
          </a:prstGeom>
          <a:solidFill>
            <a:schemeClr val="bg1"/>
          </a:solidFill>
          <a:ln>
            <a:solidFill>
              <a:srgbClr val="003F5E"/>
            </a:solidFill>
          </a:ln>
        </p:spPr>
        <p:txBody>
          <a:bodyPr wrap="square">
            <a:spAutoFit/>
          </a:bodyPr>
          <a:lstStyle/>
          <a:p>
            <a:r>
              <a:rPr lang="en-GB" sz="1600" b="1" dirty="0" smtClean="0">
                <a:solidFill>
                  <a:schemeClr val="tx2"/>
                </a:solidFill>
                <a:latin typeface="Arial" panose="020B0604020202020204" pitchFamily="34" charset="0"/>
                <a:ea typeface="Arial" panose="020B0604020202020204" pitchFamily="34" charset="0"/>
              </a:rPr>
              <a:t>review and enhance effectiveness of </a:t>
            </a:r>
            <a:r>
              <a:rPr lang="en-GB" sz="1600" b="1" dirty="0" err="1" smtClean="0">
                <a:solidFill>
                  <a:schemeClr val="tx2"/>
                </a:solidFill>
                <a:latin typeface="Arial" panose="020B0604020202020204" pitchFamily="34" charset="0"/>
                <a:ea typeface="Arial" panose="020B0604020202020204" pitchFamily="34" charset="0"/>
              </a:rPr>
              <a:t>Snctfi</a:t>
            </a:r>
            <a:r>
              <a:rPr lang="en-GB" sz="1600" b="1" dirty="0" smtClean="0">
                <a:solidFill>
                  <a:schemeClr val="tx2"/>
                </a:solidFill>
                <a:latin typeface="Arial" panose="020B0604020202020204" pitchFamily="34" charset="0"/>
                <a:ea typeface="Arial" panose="020B0604020202020204" pitchFamily="34" charset="0"/>
              </a:rPr>
              <a:t> ‘evolved’</a:t>
            </a:r>
            <a:endParaRPr lang="en-GB" sz="1600" b="1" dirty="0">
              <a:solidFill>
                <a:schemeClr val="tx2"/>
              </a:solidFill>
              <a:latin typeface="Arial" panose="020B0604020202020204" pitchFamily="34" charset="0"/>
              <a:ea typeface="Arial" panose="020B0604020202020204" pitchFamily="34" charset="0"/>
            </a:endParaRPr>
          </a:p>
          <a:p>
            <a:endParaRPr lang="en-GB" sz="1600" dirty="0" smtClean="0">
              <a:solidFill>
                <a:schemeClr val="tx2"/>
              </a:solidFill>
              <a:latin typeface="Arial" panose="020B0604020202020204" pitchFamily="34" charset="0"/>
              <a:ea typeface="Arial" panose="020B0604020202020204" pitchFamily="34" charset="0"/>
            </a:endParaRPr>
          </a:p>
          <a:p>
            <a:r>
              <a:rPr lang="en-GB" sz="1600" i="1" dirty="0" smtClean="0">
                <a:solidFill>
                  <a:schemeClr val="tx2"/>
                </a:solidFill>
                <a:latin typeface="Arial" panose="020B0604020202020204" pitchFamily="34" charset="0"/>
                <a:ea typeface="Arial" panose="020B0604020202020204" pitchFamily="34" charset="0"/>
              </a:rPr>
              <a:t>the set </a:t>
            </a:r>
            <a:r>
              <a:rPr lang="en-GB" sz="1600" i="1" dirty="0">
                <a:solidFill>
                  <a:schemeClr val="tx2"/>
                </a:solidFill>
                <a:latin typeface="Arial" panose="020B0604020202020204" pitchFamily="34" charset="0"/>
                <a:ea typeface="Arial" panose="020B0604020202020204" pitchFamily="34" charset="0"/>
              </a:rPr>
              <a:t>of guidelines that describe </a:t>
            </a:r>
            <a:r>
              <a:rPr lang="en-GB" sz="1600" i="1" dirty="0" smtClean="0">
                <a:solidFill>
                  <a:schemeClr val="tx2"/>
                </a:solidFill>
                <a:latin typeface="Arial" panose="020B0604020202020204" pitchFamily="34" charset="0"/>
                <a:ea typeface="Arial" panose="020B0604020202020204" pitchFamily="34" charset="0"/>
              </a:rPr>
              <a:t/>
            </a:r>
            <a:br>
              <a:rPr lang="en-GB" sz="1600" i="1" dirty="0" smtClean="0">
                <a:solidFill>
                  <a:schemeClr val="tx2"/>
                </a:solidFill>
                <a:latin typeface="Arial" panose="020B0604020202020204" pitchFamily="34" charset="0"/>
                <a:ea typeface="Arial" panose="020B0604020202020204" pitchFamily="34" charset="0"/>
              </a:rPr>
            </a:br>
            <a:r>
              <a:rPr lang="en-GB" sz="1600" i="1" dirty="0" smtClean="0">
                <a:solidFill>
                  <a:schemeClr val="tx2"/>
                </a:solidFill>
                <a:latin typeface="Arial" panose="020B0604020202020204" pitchFamily="34" charset="0"/>
                <a:ea typeface="Arial" panose="020B0604020202020204" pitchFamily="34" charset="0"/>
              </a:rPr>
              <a:t>a </a:t>
            </a:r>
            <a:r>
              <a:rPr lang="en-GB" sz="1600" b="1" i="1" dirty="0">
                <a:solidFill>
                  <a:schemeClr val="tx2"/>
                </a:solidFill>
                <a:latin typeface="Arial" panose="020B0604020202020204" pitchFamily="34" charset="0"/>
                <a:ea typeface="Arial" panose="020B0604020202020204" pitchFamily="34" charset="0"/>
              </a:rPr>
              <a:t>(self-) </a:t>
            </a:r>
            <a:r>
              <a:rPr lang="en-GB" sz="1600" b="1" i="1" dirty="0" smtClean="0">
                <a:solidFill>
                  <a:schemeClr val="tx2"/>
                </a:solidFill>
                <a:latin typeface="Arial" panose="020B0604020202020204" pitchFamily="34" charset="0"/>
                <a:ea typeface="Arial" panose="020B0604020202020204" pitchFamily="34" charset="0"/>
              </a:rPr>
              <a:t>assessable baseline for the proxy operator</a:t>
            </a:r>
            <a:r>
              <a:rPr lang="en-GB" sz="1600" i="1" dirty="0" smtClean="0">
                <a:solidFill>
                  <a:schemeClr val="tx2"/>
                </a:solidFill>
                <a:latin typeface="Arial" panose="020B0604020202020204" pitchFamily="34" charset="0"/>
                <a:ea typeface="Arial" panose="020B0604020202020204" pitchFamily="34" charset="0"/>
              </a:rPr>
              <a:t/>
            </a:r>
            <a:br>
              <a:rPr lang="en-GB" sz="1600" i="1" dirty="0" smtClean="0">
                <a:solidFill>
                  <a:schemeClr val="tx2"/>
                </a:solidFill>
                <a:latin typeface="Arial" panose="020B0604020202020204" pitchFamily="34" charset="0"/>
                <a:ea typeface="Arial" panose="020B0604020202020204" pitchFamily="34" charset="0"/>
              </a:rPr>
            </a:br>
            <a:r>
              <a:rPr lang="en-GB" sz="1600" i="1" dirty="0" smtClean="0">
                <a:solidFill>
                  <a:schemeClr val="tx2"/>
                </a:solidFill>
                <a:latin typeface="Arial" panose="020B0604020202020204" pitchFamily="34" charset="0"/>
                <a:ea typeface="Arial" panose="020B0604020202020204" pitchFamily="34" charset="0"/>
              </a:rPr>
              <a:t>a </a:t>
            </a:r>
            <a:r>
              <a:rPr lang="en-GB" sz="1600" i="1" dirty="0">
                <a:solidFill>
                  <a:schemeClr val="tx2"/>
                </a:solidFill>
                <a:latin typeface="Arial" panose="020B0604020202020204" pitchFamily="34" charset="0"/>
                <a:ea typeface="Arial" panose="020B0604020202020204" pitchFamily="34" charset="0"/>
              </a:rPr>
              <a:t>set of service providers behind an AARC BPA Proxy</a:t>
            </a:r>
            <a:endParaRPr lang="en-GB" sz="1600" i="1" dirty="0">
              <a:solidFill>
                <a:schemeClr val="tx2"/>
              </a:solidFill>
            </a:endParaRPr>
          </a:p>
        </p:txBody>
      </p:sp>
    </p:spTree>
    <p:extLst>
      <p:ext uri="{BB962C8B-B14F-4D97-AF65-F5344CB8AC3E}">
        <p14:creationId xmlns:p14="http://schemas.microsoft.com/office/powerpoint/2010/main" val="255771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156059"/>
            <a:ext cx="10909300" cy="4249960"/>
          </a:xfrm>
        </p:spPr>
        <p:txBody>
          <a:bodyPr>
            <a:normAutofit lnSpcReduction="10000"/>
          </a:bodyPr>
          <a:lstStyle/>
          <a:p>
            <a:pPr marL="0" indent="0">
              <a:buNone/>
            </a:pPr>
            <a:r>
              <a:rPr lang="en-GB" dirty="0" smtClean="0"/>
              <a:t>Requirement from the AAI operators in FIM4R and BPA operators:</a:t>
            </a:r>
          </a:p>
          <a:p>
            <a:pPr marL="457200" indent="0">
              <a:buNone/>
            </a:pPr>
            <a:r>
              <a:rPr lang="en-GB" b="1" i="1" dirty="0" smtClean="0"/>
              <a:t>“</a:t>
            </a:r>
            <a:r>
              <a:rPr lang="en-GB" b="1" i="1" dirty="0"/>
              <a:t>small to mid-sized communities do not have the resources </a:t>
            </a:r>
            <a:r>
              <a:rPr lang="en-GB" b="1" i="1" dirty="0" smtClean="0"/>
              <a:t/>
            </a:r>
            <a:br>
              <a:rPr lang="en-GB" b="1" i="1" dirty="0" smtClean="0"/>
            </a:br>
            <a:r>
              <a:rPr lang="en-GB" b="1" i="1" dirty="0" smtClean="0"/>
              <a:t>to </a:t>
            </a:r>
            <a:r>
              <a:rPr lang="en-GB" b="1" i="1" dirty="0"/>
              <a:t>maintain a bespoke community management </a:t>
            </a:r>
            <a:r>
              <a:rPr lang="en-GB" b="1" i="1" dirty="0" smtClean="0"/>
              <a:t>policy”</a:t>
            </a:r>
          </a:p>
          <a:p>
            <a:pPr marL="0" indent="0">
              <a:buNone/>
            </a:pPr>
            <a:endParaRPr lang="en-GB" dirty="0" smtClean="0"/>
          </a:p>
          <a:p>
            <a:pPr marL="0" indent="0">
              <a:buNone/>
            </a:pPr>
            <a:r>
              <a:rPr lang="en-GB" dirty="0" smtClean="0"/>
              <a:t>But both communities </a:t>
            </a:r>
            <a:r>
              <a:rPr lang="en-GB" dirty="0"/>
              <a:t>and operators of membership management </a:t>
            </a:r>
            <a:r>
              <a:rPr lang="en-GB" dirty="0" smtClean="0"/>
              <a:t/>
            </a:r>
            <a:br>
              <a:rPr lang="en-GB" dirty="0" smtClean="0"/>
            </a:br>
            <a:r>
              <a:rPr lang="en-GB" dirty="0" smtClean="0"/>
              <a:t>services are today unclear about trust </a:t>
            </a:r>
            <a:r>
              <a:rPr lang="en-GB" dirty="0"/>
              <a:t>assurance level of </a:t>
            </a:r>
            <a:r>
              <a:rPr lang="en-GB" dirty="0" smtClean="0"/>
              <a:t>members:</a:t>
            </a:r>
            <a:br>
              <a:rPr lang="en-GB" dirty="0" smtClean="0"/>
            </a:br>
            <a:r>
              <a:rPr lang="en-GB" dirty="0" smtClean="0"/>
              <a:t>current templates in toolkit too complex and prescriptive</a:t>
            </a:r>
            <a:endParaRPr lang="en-GB" dirty="0"/>
          </a:p>
          <a:p>
            <a:r>
              <a:rPr lang="en-GB" dirty="0" smtClean="0"/>
              <a:t>develop ‘minimum viable community management’ for most small and mid-sized use cases</a:t>
            </a:r>
          </a:p>
          <a:p>
            <a:r>
              <a:rPr lang="en-GB" dirty="0" smtClean="0"/>
              <a:t>give template and implementation guidance (FAQ) on community lifecycle management </a:t>
            </a:r>
            <a:endParaRPr lang="en-GB" dirty="0"/>
          </a:p>
          <a:p>
            <a:r>
              <a:rPr lang="en-GB" dirty="0" smtClean="0"/>
              <a:t>leverage complement of PDK practices that communities can ‘source’ from trusted providers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GB" dirty="0" smtClean="0"/>
              <a:t>Helping out the community – a simpler policy toolkit for communities</a:t>
            </a:r>
            <a:endParaRPr lang="en-GB" dirty="0"/>
          </a:p>
        </p:txBody>
      </p:sp>
      <p:sp>
        <p:nvSpPr>
          <p:cNvPr id="6" name="TextBox 5"/>
          <p:cNvSpPr txBox="1"/>
          <p:nvPr/>
        </p:nvSpPr>
        <p:spPr>
          <a:xfrm>
            <a:off x="1176990" y="1352983"/>
            <a:ext cx="9884822" cy="369332"/>
          </a:xfrm>
          <a:prstGeom prst="rect">
            <a:avLst/>
          </a:prstGeom>
          <a:solidFill>
            <a:srgbClr val="FFFFFF"/>
          </a:solidFill>
          <a:ln>
            <a:solidFill>
              <a:srgbClr val="003F5E"/>
            </a:solidFill>
          </a:ln>
        </p:spPr>
        <p:txBody>
          <a:bodyPr wrap="none" rtlCol="0">
            <a:spAutoFit/>
          </a:bodyPr>
          <a:lstStyle/>
          <a:p>
            <a:r>
              <a:rPr lang="en-US" b="1" i="1" dirty="0">
                <a:solidFill>
                  <a:schemeClr val="tx2"/>
                </a:solidFill>
              </a:rPr>
              <a:t>provide a revised policy development kit for mid-sized communities using the research infrastructures</a:t>
            </a:r>
            <a:endParaRPr lang="en-GB" b="1" i="1" dirty="0">
              <a:solidFill>
                <a:schemeClr val="tx2"/>
              </a:solidFill>
            </a:endParaRPr>
          </a:p>
        </p:txBody>
      </p:sp>
      <p:grpSp>
        <p:nvGrpSpPr>
          <p:cNvPr id="9" name="Group 8"/>
          <p:cNvGrpSpPr/>
          <p:nvPr/>
        </p:nvGrpSpPr>
        <p:grpSpPr>
          <a:xfrm>
            <a:off x="8554543" y="2082250"/>
            <a:ext cx="3124638" cy="1480565"/>
            <a:chOff x="8554543" y="2082250"/>
            <a:chExt cx="3124638" cy="1480565"/>
          </a:xfrm>
        </p:grpSpPr>
        <p:pic>
          <p:nvPicPr>
            <p:cNvPr id="7" name="Picture 6"/>
            <p:cNvPicPr>
              <a:picLocks noChangeAspect="1"/>
            </p:cNvPicPr>
            <p:nvPr/>
          </p:nvPicPr>
          <p:blipFill>
            <a:blip r:embed="rId2"/>
            <a:stretch>
              <a:fillRect/>
            </a:stretch>
          </p:blipFill>
          <p:spPr>
            <a:xfrm>
              <a:off x="8554543" y="2082250"/>
              <a:ext cx="3026380" cy="1480565"/>
            </a:xfrm>
            <a:prstGeom prst="rect">
              <a:avLst/>
            </a:prstGeom>
          </p:spPr>
        </p:pic>
        <p:sp>
          <p:nvSpPr>
            <p:cNvPr id="8" name="TextBox 7"/>
            <p:cNvSpPr txBox="1"/>
            <p:nvPr/>
          </p:nvSpPr>
          <p:spPr>
            <a:xfrm>
              <a:off x="8554543" y="2639764"/>
              <a:ext cx="3124638" cy="369332"/>
            </a:xfrm>
            <a:prstGeom prst="rect">
              <a:avLst/>
            </a:prstGeom>
            <a:solidFill>
              <a:srgbClr val="FFFFFF">
                <a:alpha val="69804"/>
              </a:srgbClr>
            </a:solidFill>
          </p:spPr>
          <p:txBody>
            <a:bodyPr wrap="none" rtlCol="0">
              <a:spAutoFit/>
            </a:bodyPr>
            <a:lstStyle/>
            <a:p>
              <a:r>
                <a:rPr lang="en-GB" i="1" dirty="0" smtClean="0"/>
                <a:t>where is the community here?!</a:t>
              </a:r>
              <a:endParaRPr lang="en-GB" i="1" dirty="0"/>
            </a:p>
          </p:txBody>
        </p:sp>
      </p:grpSp>
      <p:sp>
        <p:nvSpPr>
          <p:cNvPr id="10" name="TextBox 9"/>
          <p:cNvSpPr txBox="1"/>
          <p:nvPr/>
        </p:nvSpPr>
        <p:spPr>
          <a:xfrm rot="19800000">
            <a:off x="9834122" y="3740377"/>
            <a:ext cx="2340256" cy="707886"/>
          </a:xfrm>
          <a:prstGeom prst="rect">
            <a:avLst/>
          </a:prstGeom>
          <a:noFill/>
        </p:spPr>
        <p:txBody>
          <a:bodyPr wrap="none" rtlCol="0">
            <a:spAutoFit/>
          </a:bodyPr>
          <a:lstStyle/>
          <a:p>
            <a:r>
              <a:rPr lang="en-GB" sz="2000" b="1" dirty="0" smtClean="0">
                <a:solidFill>
                  <a:srgbClr val="F6791C"/>
                </a:solidFill>
              </a:rPr>
              <a:t>work in progress for</a:t>
            </a:r>
            <a:br>
              <a:rPr lang="en-GB" sz="2000" b="1" dirty="0" smtClean="0">
                <a:solidFill>
                  <a:srgbClr val="F6791C"/>
                </a:solidFill>
              </a:rPr>
            </a:br>
            <a:r>
              <a:rPr lang="en-GB" sz="2000" b="1" dirty="0" smtClean="0">
                <a:solidFill>
                  <a:srgbClr val="F6791C"/>
                </a:solidFill>
              </a:rPr>
              <a:t>user trust alignment</a:t>
            </a:r>
          </a:p>
        </p:txBody>
      </p:sp>
    </p:spTree>
    <p:extLst>
      <p:ext uri="{BB962C8B-B14F-4D97-AF65-F5344CB8AC3E}">
        <p14:creationId xmlns:p14="http://schemas.microsoft.com/office/powerpoint/2010/main" val="173531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4502" y="1439333"/>
            <a:ext cx="8254998" cy="4737633"/>
          </a:xfrm>
        </p:spPr>
        <p:txBody>
          <a:bodyPr>
            <a:normAutofit fontScale="92500" lnSpcReduction="10000"/>
          </a:bodyPr>
          <a:lstStyle/>
          <a:p>
            <a:pPr marL="0" indent="0">
              <a:spcBef>
                <a:spcPts val="0"/>
              </a:spcBef>
              <a:spcAft>
                <a:spcPts val="600"/>
              </a:spcAft>
              <a:buNone/>
            </a:pPr>
            <a:r>
              <a:rPr lang="en-GB" dirty="0"/>
              <a:t>Each Community must</a:t>
            </a:r>
          </a:p>
          <a:p>
            <a:pPr lvl="0">
              <a:spcBef>
                <a:spcPts val="0"/>
              </a:spcBef>
              <a:spcAft>
                <a:spcPts val="600"/>
              </a:spcAft>
            </a:pPr>
            <a:r>
              <a:rPr lang="en-GB" dirty="0"/>
              <a:t>Have a </a:t>
            </a:r>
            <a:r>
              <a:rPr lang="en-GB" b="1" dirty="0"/>
              <a:t>unique name </a:t>
            </a:r>
            <a:r>
              <a:rPr lang="en-GB" dirty="0" smtClean="0"/>
              <a:t>(we </a:t>
            </a:r>
            <a:r>
              <a:rPr lang="en-GB" dirty="0"/>
              <a:t>recommend use </a:t>
            </a:r>
            <a:r>
              <a:rPr lang="en-GB" dirty="0" smtClean="0"/>
              <a:t>DNS domain names)</a:t>
            </a:r>
            <a:endParaRPr lang="en-GB" dirty="0"/>
          </a:p>
          <a:p>
            <a:pPr lvl="0">
              <a:spcBef>
                <a:spcPts val="0"/>
              </a:spcBef>
              <a:spcAft>
                <a:spcPts val="600"/>
              </a:spcAft>
            </a:pPr>
            <a:r>
              <a:rPr lang="en-GB" dirty="0"/>
              <a:t>Require </a:t>
            </a:r>
            <a:r>
              <a:rPr lang="en-GB" b="1" dirty="0"/>
              <a:t>members to accept an AUP </a:t>
            </a:r>
            <a:r>
              <a:rPr lang="en-GB" dirty="0"/>
              <a:t>that defines the community goals and does not conflict with the Infrastructure AUP. It is recommended for the AUP to include the WISE Baseline AUP and follow the (AARC G083) notice management scheme</a:t>
            </a:r>
          </a:p>
          <a:p>
            <a:pPr lvl="0">
              <a:spcBef>
                <a:spcPts val="0"/>
              </a:spcBef>
              <a:spcAft>
                <a:spcPts val="600"/>
              </a:spcAft>
            </a:pPr>
            <a:r>
              <a:rPr lang="en-GB" dirty="0"/>
              <a:t>Inform members about how their </a:t>
            </a:r>
            <a:r>
              <a:rPr lang="en-GB" b="1" dirty="0"/>
              <a:t>personal information is processed</a:t>
            </a:r>
            <a:r>
              <a:rPr lang="en-GB" dirty="0"/>
              <a:t>, follow local legal and regulatory requirements (e.g. by means of a Privacy Notice)</a:t>
            </a:r>
          </a:p>
          <a:p>
            <a:pPr lvl="0">
              <a:spcBef>
                <a:spcPts val="0"/>
              </a:spcBef>
              <a:spcAft>
                <a:spcPts val="600"/>
              </a:spcAft>
            </a:pPr>
            <a:r>
              <a:rPr lang="en-GB" dirty="0"/>
              <a:t>Ensure its </a:t>
            </a:r>
            <a:r>
              <a:rPr lang="en-GB" b="1" dirty="0"/>
              <a:t>members and their authorizations are valid </a:t>
            </a:r>
            <a:r>
              <a:rPr lang="en-GB" dirty="0"/>
              <a:t>and enforced (e.g. who is an administrator and who is in which group)</a:t>
            </a:r>
          </a:p>
          <a:p>
            <a:pPr lvl="0">
              <a:spcBef>
                <a:spcPts val="0"/>
              </a:spcBef>
              <a:spcAft>
                <a:spcPts val="600"/>
              </a:spcAft>
            </a:pPr>
            <a:r>
              <a:rPr lang="en-GB" dirty="0"/>
              <a:t>Be prepared for, and collaborate in, </a:t>
            </a:r>
            <a:r>
              <a:rPr lang="en-GB" b="1" dirty="0"/>
              <a:t>security incident response</a:t>
            </a:r>
            <a:r>
              <a:rPr lang="en-GB" dirty="0"/>
              <a:t>. You should be able to trace and take action on user accounts, and be prepared to participate in resilience exercises. Ensure that your provider can and will participate in incident response and meets security requirements including </a:t>
            </a:r>
            <a:r>
              <a:rPr lang="en-GB" i="1" dirty="0"/>
              <a:t>Sirtfi</a:t>
            </a:r>
            <a:r>
              <a:rPr lang="en-GB" dirty="0"/>
              <a:t> by providing contacts and sufficient logging.</a:t>
            </a:r>
          </a:p>
          <a:p>
            <a:pPr>
              <a:spcBef>
                <a:spcPts val="0"/>
              </a:spcBef>
              <a:spcAft>
                <a:spcPts val="600"/>
              </a:spcAft>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smtClean="0"/>
              <a:t>Simplified Community Management policy – down to five items!</a:t>
            </a:r>
            <a:endParaRPr lang="en-GB" dirty="0"/>
          </a:p>
        </p:txBody>
      </p:sp>
      <p:pic>
        <p:nvPicPr>
          <p:cNvPr id="5" name="Picture 4"/>
          <p:cNvPicPr>
            <a:picLocks noChangeAspect="1"/>
          </p:cNvPicPr>
          <p:nvPr/>
        </p:nvPicPr>
        <p:blipFill>
          <a:blip r:embed="rId2"/>
          <a:stretch>
            <a:fillRect/>
          </a:stretch>
        </p:blipFill>
        <p:spPr>
          <a:xfrm>
            <a:off x="8912889" y="1625600"/>
            <a:ext cx="3102930" cy="4005266"/>
          </a:xfrm>
          <a:prstGeom prst="rect">
            <a:avLst/>
          </a:prstGeom>
          <a:ln>
            <a:solidFill>
              <a:srgbClr val="6F2575"/>
            </a:solidFill>
          </a:ln>
        </p:spPr>
      </p:pic>
      <p:sp>
        <p:nvSpPr>
          <p:cNvPr id="7" name="TextBox 6"/>
          <p:cNvSpPr txBox="1"/>
          <p:nvPr/>
        </p:nvSpPr>
        <p:spPr>
          <a:xfrm rot="19800000">
            <a:off x="7851318" y="5612470"/>
            <a:ext cx="2340256" cy="707886"/>
          </a:xfrm>
          <a:prstGeom prst="rect">
            <a:avLst/>
          </a:prstGeom>
          <a:noFill/>
        </p:spPr>
        <p:txBody>
          <a:bodyPr wrap="none" rtlCol="0">
            <a:spAutoFit/>
          </a:bodyPr>
          <a:lstStyle/>
          <a:p>
            <a:r>
              <a:rPr lang="en-GB" sz="2000" b="1" dirty="0" smtClean="0">
                <a:solidFill>
                  <a:srgbClr val="F6791C"/>
                </a:solidFill>
              </a:rPr>
              <a:t>work in progress for</a:t>
            </a:r>
            <a:br>
              <a:rPr lang="en-GB" sz="2000" b="1" dirty="0" smtClean="0">
                <a:solidFill>
                  <a:srgbClr val="F6791C"/>
                </a:solidFill>
              </a:rPr>
            </a:br>
            <a:r>
              <a:rPr lang="en-GB" sz="2000" b="1" dirty="0" smtClean="0">
                <a:solidFill>
                  <a:srgbClr val="F6791C"/>
                </a:solidFill>
              </a:rPr>
              <a:t>user trust alignment</a:t>
            </a:r>
          </a:p>
        </p:txBody>
      </p:sp>
    </p:spTree>
    <p:extLst>
      <p:ext uri="{BB962C8B-B14F-4D97-AF65-F5344CB8AC3E}">
        <p14:creationId xmlns:p14="http://schemas.microsoft.com/office/powerpoint/2010/main" val="285704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AARC beyond incumbent practices and policies?</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a:effectLst>
            <a:glow rad="101600">
              <a:srgbClr val="F6791C">
                <a:alpha val="60000"/>
              </a:srgbClr>
            </a:glow>
          </a:effectLst>
        </p:spPr>
      </p:pic>
      <p:pic>
        <p:nvPicPr>
          <p:cNvPr id="11" name="Picture 10"/>
          <p:cNvPicPr>
            <a:picLocks noChangeAspect="1"/>
          </p:cNvPicPr>
          <p:nvPr/>
        </p:nvPicPr>
        <p:blipFill>
          <a:blip r:embed="rId8"/>
          <a:stretch>
            <a:fillRect/>
          </a:stretch>
        </p:blipFill>
        <p:spPr>
          <a:xfrm>
            <a:off x="4789273" y="2030928"/>
            <a:ext cx="2564927" cy="1248148"/>
          </a:xfrm>
          <a:prstGeom prst="rect">
            <a:avLst/>
          </a:prstGeom>
          <a:ln>
            <a:solidFill>
              <a:srgbClr val="F6791C"/>
            </a:solidFill>
          </a:ln>
        </p:spPr>
      </p:pic>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8417897" y="2360369"/>
            <a:ext cx="2679766" cy="1837413"/>
          </a:xfrm>
          <a:prstGeom prst="rect">
            <a:avLst/>
          </a:prstGeom>
          <a:ln>
            <a:solidFill>
              <a:srgbClr val="003F5E"/>
            </a:solidFill>
          </a:ln>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4003" y="3464615"/>
            <a:ext cx="768389" cy="958899"/>
          </a:xfrm>
          <a:prstGeom prst="rect">
            <a:avLst/>
          </a:prstGeom>
        </p:spPr>
      </p:pic>
      <p:pic>
        <p:nvPicPr>
          <p:cNvPr id="16" name="Picture 15"/>
          <p:cNvPicPr>
            <a:picLocks noChangeAspect="1"/>
          </p:cNvPicPr>
          <p:nvPr/>
        </p:nvPicPr>
        <p:blipFill>
          <a:blip r:embed="rId12"/>
          <a:stretch>
            <a:fillRect/>
          </a:stretch>
        </p:blipFill>
        <p:spPr>
          <a:xfrm>
            <a:off x="2452500" y="1878283"/>
            <a:ext cx="2098907" cy="2801584"/>
          </a:xfrm>
          <a:prstGeom prst="rect">
            <a:avLst/>
          </a:prstGeom>
          <a:ln>
            <a:solidFill>
              <a:srgbClr val="003F5E"/>
            </a:solidFill>
          </a:ln>
          <a:effectLst>
            <a:glow rad="101600">
              <a:srgbClr val="003F5E">
                <a:alpha val="60000"/>
              </a:srgbClr>
            </a:glow>
          </a:effectLst>
        </p:spPr>
      </p:pic>
      <p:sp>
        <p:nvSpPr>
          <p:cNvPr id="15" name="TextBox 14"/>
          <p:cNvSpPr txBox="1"/>
          <p:nvPr/>
        </p:nvSpPr>
        <p:spPr>
          <a:xfrm>
            <a:off x="489017" y="1394859"/>
            <a:ext cx="10954858" cy="400110"/>
          </a:xfrm>
          <a:prstGeom prst="rect">
            <a:avLst/>
          </a:prstGeom>
          <a:solidFill>
            <a:srgbClr val="FFFFFF"/>
          </a:solidFill>
          <a:ln>
            <a:solidFill>
              <a:srgbClr val="003F5E"/>
            </a:solidFill>
          </a:ln>
        </p:spPr>
        <p:txBody>
          <a:bodyPr wrap="none" rtlCol="0">
            <a:spAutoFit/>
          </a:bodyPr>
          <a:lstStyle/>
          <a:p>
            <a:r>
              <a:rPr lang="en-GB" sz="2000" b="1" dirty="0" smtClean="0">
                <a:solidFill>
                  <a:schemeClr val="tx2"/>
                </a:solidFill>
              </a:rPr>
              <a:t>Current Policy Development Kit  is targeted at </a:t>
            </a:r>
            <a:r>
              <a:rPr lang="en-GB" sz="2000" b="1" i="1" dirty="0" smtClean="0">
                <a:solidFill>
                  <a:schemeClr val="tx2"/>
                </a:solidFill>
              </a:rPr>
              <a:t>large</a:t>
            </a:r>
            <a:r>
              <a:rPr lang="en-GB" sz="2000" b="1" dirty="0" smtClean="0">
                <a:solidFill>
                  <a:schemeClr val="tx2"/>
                </a:solidFill>
              </a:rPr>
              <a:t> </a:t>
            </a:r>
            <a:r>
              <a:rPr lang="en-GB" sz="2000" b="1" i="1" dirty="0" smtClean="0">
                <a:solidFill>
                  <a:schemeClr val="tx2"/>
                </a:solidFill>
              </a:rPr>
              <a:t>and structured</a:t>
            </a:r>
            <a:r>
              <a:rPr lang="en-GB" sz="2000" b="1" dirty="0" smtClean="0">
                <a:solidFill>
                  <a:schemeClr val="tx2"/>
                </a:solidFill>
              </a:rPr>
              <a:t> communities – and quite complex</a:t>
            </a:r>
            <a:r>
              <a:rPr lang="en-GB" sz="2000" b="1" i="1" dirty="0" smtClean="0">
                <a:solidFill>
                  <a:schemeClr val="tx2"/>
                </a:solidFill>
              </a:rPr>
              <a:t> </a:t>
            </a:r>
            <a:endParaRPr lang="en-GB" sz="2000" b="1" i="1" dirty="0">
              <a:solidFill>
                <a:schemeClr val="tx2"/>
              </a:solidFill>
            </a:endParaRPr>
          </a:p>
        </p:txBody>
      </p:sp>
    </p:spTree>
    <p:extLst>
      <p:ext uri="{BB962C8B-B14F-4D97-AF65-F5344CB8AC3E}">
        <p14:creationId xmlns:p14="http://schemas.microsoft.com/office/powerpoint/2010/main" val="46383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2363358"/>
            <a:ext cx="6898055" cy="3758309"/>
          </a:xfrm>
        </p:spPr>
        <p:txBody>
          <a:bodyPr>
            <a:normAutofit fontScale="92500" lnSpcReduction="20000"/>
          </a:bodyPr>
          <a:lstStyle/>
          <a:p>
            <a:pPr marL="0" indent="0">
              <a:lnSpc>
                <a:spcPct val="115000"/>
              </a:lnSpc>
              <a:spcBef>
                <a:spcPts val="0"/>
              </a:spcBef>
              <a:spcAft>
                <a:spcPts val="600"/>
              </a:spcAft>
              <a:buNone/>
            </a:pPr>
            <a:r>
              <a:rPr lang="en-GB" dirty="0" smtClean="0"/>
              <a:t>Even though </a:t>
            </a:r>
            <a:r>
              <a:rPr lang="en-GB" i="1" dirty="0" smtClean="0"/>
              <a:t>unique identifier, name, email, and affiliation </a:t>
            </a:r>
            <a:r>
              <a:rPr lang="en-GB" dirty="0" smtClean="0"/>
              <a:t>are most relevant ‘home’ attributes, we</a:t>
            </a:r>
          </a:p>
          <a:p>
            <a:pPr>
              <a:lnSpc>
                <a:spcPct val="115000"/>
              </a:lnSpc>
              <a:spcBef>
                <a:spcPts val="0"/>
              </a:spcBef>
              <a:spcAft>
                <a:spcPts val="600"/>
              </a:spcAft>
            </a:pPr>
            <a:r>
              <a:rPr lang="en-GB" dirty="0" smtClean="0"/>
              <a:t>still need assurance statements and know attribute freshness</a:t>
            </a:r>
          </a:p>
          <a:p>
            <a:pPr>
              <a:lnSpc>
                <a:spcPct val="115000"/>
              </a:lnSpc>
              <a:spcBef>
                <a:spcPts val="0"/>
              </a:spcBef>
              <a:spcAft>
                <a:spcPts val="600"/>
              </a:spcAft>
            </a:pPr>
            <a:r>
              <a:rPr lang="en-GB" dirty="0" smtClean="0"/>
              <a:t>we have proxies met with scepticism by </a:t>
            </a:r>
            <a:r>
              <a:rPr lang="en-GB" dirty="0" err="1" smtClean="0"/>
              <a:t>IdPs</a:t>
            </a:r>
            <a:r>
              <a:rPr lang="en-GB" dirty="0" smtClean="0"/>
              <a:t>: </a:t>
            </a:r>
            <a:br>
              <a:rPr lang="en-GB" dirty="0" smtClean="0"/>
            </a:br>
            <a:r>
              <a:rPr lang="en-GB" dirty="0" smtClean="0"/>
              <a:t>lack of personalised and R&amp;S attributes</a:t>
            </a:r>
          </a:p>
          <a:p>
            <a:pPr>
              <a:lnSpc>
                <a:spcPct val="115000"/>
              </a:lnSpc>
              <a:spcBef>
                <a:spcPts val="0"/>
              </a:spcBef>
              <a:spcAft>
                <a:spcPts val="600"/>
              </a:spcAft>
            </a:pPr>
            <a:r>
              <a:rPr lang="en-GB" dirty="0" smtClean="0"/>
              <a:t>do trust qualities ‘traverse’ proxies?</a:t>
            </a:r>
          </a:p>
          <a:p>
            <a:pPr>
              <a:lnSpc>
                <a:spcPct val="115000"/>
              </a:lnSpc>
              <a:spcBef>
                <a:spcPts val="0"/>
              </a:spcBef>
              <a:spcAft>
                <a:spcPts val="600"/>
              </a:spcAft>
            </a:pPr>
            <a:r>
              <a:rPr lang="en-GB" dirty="0" smtClean="0"/>
              <a:t>can operators rely on their ‘downstream’ providers?</a:t>
            </a:r>
          </a:p>
          <a:p>
            <a:pPr marL="0" indent="0">
              <a:lnSpc>
                <a:spcPct val="115000"/>
              </a:lnSpc>
              <a:spcBef>
                <a:spcPts val="0"/>
              </a:spcBef>
              <a:spcAft>
                <a:spcPts val="600"/>
              </a:spcAft>
              <a:buNone/>
            </a:pPr>
            <a:r>
              <a:rPr lang="en-US" dirty="0" smtClean="0"/>
              <a:t>Does more trust </a:t>
            </a:r>
            <a:r>
              <a:rPr lang="en-US" dirty="0"/>
              <a:t>in </a:t>
            </a:r>
            <a:r>
              <a:rPr lang="en-US" dirty="0" smtClean="0"/>
              <a:t>proxies </a:t>
            </a:r>
            <a:r>
              <a:rPr lang="en-US" dirty="0"/>
              <a:t>and </a:t>
            </a:r>
            <a:r>
              <a:rPr lang="en-US" dirty="0" smtClean="0"/>
              <a:t>services help our users?</a:t>
            </a:r>
          </a:p>
          <a:p>
            <a:pPr marL="0" indent="0">
              <a:lnSpc>
                <a:spcPct val="115000"/>
              </a:lnSpc>
              <a:spcBef>
                <a:spcPts val="0"/>
              </a:spcBef>
              <a:spcAft>
                <a:spcPts val="600"/>
              </a:spcAft>
              <a:buNone/>
            </a:pPr>
            <a:endParaRPr lang="en-US" dirty="0"/>
          </a:p>
          <a:p>
            <a:pPr marL="0" indent="0">
              <a:lnSpc>
                <a:spcPct val="115000"/>
              </a:lnSpc>
              <a:spcBef>
                <a:spcPts val="0"/>
              </a:spcBef>
              <a:spcAft>
                <a:spcPts val="600"/>
              </a:spcAft>
              <a:buNone/>
            </a:pPr>
            <a:r>
              <a:rPr lang="en-US" b="1" dirty="0" smtClean="0"/>
              <a:t>Joined up with the Wallet work both for models and assurance</a:t>
            </a:r>
            <a:endParaRPr lang="en-US" b="1" dirty="0"/>
          </a:p>
          <a:p>
            <a:pPr>
              <a:lnSpc>
                <a:spcPct val="115000"/>
              </a:lnSpc>
              <a:spcBef>
                <a:spcPts val="0"/>
              </a:spcBef>
              <a:spcAft>
                <a:spcPts val="600"/>
              </a:spcAft>
            </a:pP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smtClean="0"/>
              <a:t>Can we build on a trusted baseline and expectations to increase </a:t>
            </a:r>
            <a:br>
              <a:rPr lang="en-GB" dirty="0" smtClean="0"/>
            </a:br>
            <a:r>
              <a:rPr lang="en-GB" dirty="0" smtClean="0"/>
              <a:t>acceptance </a:t>
            </a:r>
            <a:r>
              <a:rPr lang="en-GB" dirty="0"/>
              <a:t>of </a:t>
            </a:r>
            <a:r>
              <a:rPr lang="en-GB" dirty="0" smtClean="0"/>
              <a:t>research </a:t>
            </a:r>
            <a:r>
              <a:rPr lang="en-GB" dirty="0"/>
              <a:t>infrastructure proxies with R&amp;E identity </a:t>
            </a:r>
            <a:r>
              <a:rPr lang="en-GB" dirty="0" smtClean="0"/>
              <a:t>providers</a:t>
            </a:r>
            <a:endParaRPr lang="en-GB" dirty="0"/>
          </a:p>
        </p:txBody>
      </p:sp>
      <p:sp>
        <p:nvSpPr>
          <p:cNvPr id="8" name="TextBox 7"/>
          <p:cNvSpPr txBox="1"/>
          <p:nvPr/>
        </p:nvSpPr>
        <p:spPr>
          <a:xfrm>
            <a:off x="455646" y="1400212"/>
            <a:ext cx="11201398" cy="369332"/>
          </a:xfrm>
          <a:prstGeom prst="rect">
            <a:avLst/>
          </a:prstGeom>
          <a:solidFill>
            <a:schemeClr val="bg1"/>
          </a:solidFill>
          <a:ln>
            <a:solidFill>
              <a:srgbClr val="003F5E"/>
            </a:solidFill>
          </a:ln>
        </p:spPr>
        <p:txBody>
          <a:bodyPr wrap="square" rtlCol="0">
            <a:spAutoFit/>
          </a:bodyPr>
          <a:lstStyle/>
          <a:p>
            <a:r>
              <a:rPr lang="en-US" b="1" i="1" dirty="0">
                <a:solidFill>
                  <a:schemeClr val="tx2"/>
                </a:solidFill>
              </a:rPr>
              <a:t>guidelines on cross-sectoral trust in novel federated access models</a:t>
            </a:r>
            <a:endParaRPr lang="en-GB" b="1" i="1" dirty="0">
              <a:solidFill>
                <a:schemeClr val="tx2"/>
              </a:solidFill>
            </a:endParaRPr>
          </a:p>
        </p:txBody>
      </p:sp>
      <p:pic>
        <p:nvPicPr>
          <p:cNvPr id="9" name="Picture 8"/>
          <p:cNvPicPr>
            <a:picLocks noChangeAspect="1"/>
          </p:cNvPicPr>
          <p:nvPr/>
        </p:nvPicPr>
        <p:blipFill rotWithShape="1">
          <a:blip r:embed="rId2"/>
          <a:srcRect l="4819" t="2" r="9436" b="51811"/>
          <a:stretch/>
        </p:blipFill>
        <p:spPr>
          <a:xfrm>
            <a:off x="7677672" y="2363358"/>
            <a:ext cx="4125161" cy="2990742"/>
          </a:xfrm>
          <a:prstGeom prst="rect">
            <a:avLst/>
          </a:prstGeom>
          <a:ln>
            <a:solidFill>
              <a:srgbClr val="003F5E"/>
            </a:solidFill>
          </a:ln>
        </p:spPr>
      </p:pic>
      <p:sp>
        <p:nvSpPr>
          <p:cNvPr id="10" name="TextBox 9"/>
          <p:cNvSpPr txBox="1"/>
          <p:nvPr/>
        </p:nvSpPr>
        <p:spPr>
          <a:xfrm rot="19800000">
            <a:off x="8999658" y="5093112"/>
            <a:ext cx="2340256" cy="707886"/>
          </a:xfrm>
          <a:prstGeom prst="rect">
            <a:avLst/>
          </a:prstGeom>
          <a:noFill/>
        </p:spPr>
        <p:txBody>
          <a:bodyPr wrap="none" rtlCol="0">
            <a:spAutoFit/>
          </a:bodyPr>
          <a:lstStyle/>
          <a:p>
            <a:r>
              <a:rPr lang="en-GB" sz="2000" b="1" dirty="0" smtClean="0">
                <a:solidFill>
                  <a:srgbClr val="F6791C"/>
                </a:solidFill>
              </a:rPr>
              <a:t>work in progress for</a:t>
            </a:r>
            <a:br>
              <a:rPr lang="en-GB" sz="2000" b="1" dirty="0" smtClean="0">
                <a:solidFill>
                  <a:srgbClr val="F6791C"/>
                </a:solidFill>
              </a:rPr>
            </a:br>
            <a:r>
              <a:rPr lang="en-GB" sz="2000" b="1" dirty="0" smtClean="0">
                <a:solidFill>
                  <a:srgbClr val="F6791C"/>
                </a:solidFill>
              </a:rPr>
              <a:t>user trust alignment</a:t>
            </a:r>
          </a:p>
        </p:txBody>
      </p:sp>
    </p:spTree>
    <p:extLst>
      <p:ext uri="{BB962C8B-B14F-4D97-AF65-F5344CB8AC3E}">
        <p14:creationId xmlns:p14="http://schemas.microsoft.com/office/powerpoint/2010/main" val="347495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273761"/>
            <a:ext cx="10909300" cy="3903205"/>
          </a:xfrm>
        </p:spPr>
        <p:txBody>
          <a:bodyPr>
            <a:normAutofit lnSpcReduction="10000"/>
          </a:bodyPr>
          <a:lstStyle/>
          <a:p>
            <a:pPr marL="0" indent="0">
              <a:lnSpc>
                <a:spcPct val="125000"/>
              </a:lnSpc>
              <a:spcBef>
                <a:spcPts val="0"/>
              </a:spcBef>
              <a:buNone/>
            </a:pPr>
            <a:r>
              <a:rPr lang="en-GB" dirty="0" smtClean="0"/>
              <a:t>Most reliable (and most ‘available’) source of assurance </a:t>
            </a:r>
            <a:br>
              <a:rPr lang="en-GB" dirty="0" smtClean="0"/>
            </a:br>
            <a:r>
              <a:rPr lang="en-GB" dirty="0" smtClean="0"/>
              <a:t>may be the government </a:t>
            </a:r>
            <a:r>
              <a:rPr lang="en-GB" dirty="0"/>
              <a:t>identity </a:t>
            </a:r>
            <a:r>
              <a:rPr lang="en-GB" dirty="0" smtClean="0"/>
              <a:t>ecosystem</a:t>
            </a:r>
          </a:p>
          <a:p>
            <a:pPr>
              <a:lnSpc>
                <a:spcPct val="125000"/>
              </a:lnSpc>
              <a:spcBef>
                <a:spcPts val="0"/>
              </a:spcBef>
            </a:pPr>
            <a:r>
              <a:rPr lang="en-GB" dirty="0" smtClean="0"/>
              <a:t>Step-up can 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pPr>
              <a:lnSpc>
                <a:spcPct val="125000"/>
              </a:lnSpc>
              <a:spcBef>
                <a:spcPts val="0"/>
              </a:spcBef>
            </a:pPr>
            <a:r>
              <a:rPr lang="en-GB" dirty="0" smtClean="0"/>
              <a:t>Better </a:t>
            </a:r>
            <a:r>
              <a:rPr lang="en-GB" dirty="0"/>
              <a:t>attainable than relying on </a:t>
            </a:r>
            <a:r>
              <a:rPr lang="en-GB" dirty="0" smtClean="0"/>
              <a:t>home institutions?</a:t>
            </a:r>
          </a:p>
          <a:p>
            <a:pPr>
              <a:lnSpc>
                <a:spcPct val="125000"/>
              </a:lnSpc>
              <a:spcBef>
                <a:spcPts val="0"/>
              </a:spcBef>
            </a:pPr>
            <a:r>
              <a:rPr lang="en-GB" dirty="0" err="1" smtClean="0"/>
              <a:t>eIDAS</a:t>
            </a:r>
            <a:r>
              <a:rPr lang="en-GB" dirty="0" smtClean="0"/>
              <a:t> 2 and EU ID Wallets, in combination </a:t>
            </a:r>
            <a:br>
              <a:rPr lang="en-GB" dirty="0" smtClean="0"/>
            </a:br>
            <a:r>
              <a:rPr lang="en-GB" dirty="0" smtClean="0"/>
              <a:t>with </a:t>
            </a:r>
            <a:r>
              <a:rPr lang="en-GB" dirty="0" err="1" smtClean="0"/>
              <a:t>OpenID</a:t>
            </a:r>
            <a:r>
              <a:rPr lang="en-GB" dirty="0" smtClean="0"/>
              <a:t> Federation pilots look promising!</a:t>
            </a:r>
          </a:p>
          <a:p>
            <a:pPr marL="0" indent="0">
              <a:lnSpc>
                <a:spcPct val="125000"/>
              </a:lnSpc>
              <a:spcBef>
                <a:spcPts val="0"/>
              </a:spcBef>
              <a:buNone/>
            </a:pPr>
            <a:r>
              <a:rPr lang="en-GB" b="1" dirty="0" smtClean="0"/>
              <a:t>… but: </a:t>
            </a:r>
          </a:p>
          <a:p>
            <a:pPr>
              <a:lnSpc>
                <a:spcPct val="125000"/>
              </a:lnSpc>
              <a:spcBef>
                <a:spcPts val="0"/>
              </a:spcBef>
            </a:pPr>
            <a:r>
              <a:rPr lang="en-GB" dirty="0" smtClean="0"/>
              <a:t>what to do with non-European users? And how to link identities?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smtClean="0"/>
              <a:t>More diverse sources of identity &amp; assurance</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7986132" y="2777986"/>
            <a:ext cx="3816701" cy="2263392"/>
          </a:xfrm>
          <a:prstGeom prst="rect">
            <a:avLst/>
          </a:prstGeom>
        </p:spPr>
      </p:pic>
      <p:sp>
        <p:nvSpPr>
          <p:cNvPr id="7" name="TextBox 6"/>
          <p:cNvSpPr txBox="1"/>
          <p:nvPr/>
        </p:nvSpPr>
        <p:spPr>
          <a:xfrm rot="19800000">
            <a:off x="7946821" y="3468823"/>
            <a:ext cx="3260765" cy="1015663"/>
          </a:xfrm>
          <a:prstGeom prst="rect">
            <a:avLst/>
          </a:prstGeom>
          <a:solidFill>
            <a:schemeClr val="bg1"/>
          </a:solidFill>
        </p:spPr>
        <p:txBody>
          <a:bodyPr wrap="none" rtlCol="0">
            <a:spAutoFit/>
          </a:bodyPr>
          <a:lstStyle/>
          <a:p>
            <a:pPr algn="ctr"/>
            <a:r>
              <a:rPr lang="en-GB" sz="2000" b="1" dirty="0" smtClean="0">
                <a:solidFill>
                  <a:srgbClr val="F6791C"/>
                </a:solidFill>
              </a:rPr>
              <a:t>work recently started</a:t>
            </a:r>
            <a:br>
              <a:rPr lang="en-GB" sz="2000" b="1" dirty="0" smtClean="0">
                <a:solidFill>
                  <a:srgbClr val="F6791C"/>
                </a:solidFill>
              </a:rPr>
            </a:br>
            <a:r>
              <a:rPr lang="en-GB" sz="2000" b="1" dirty="0" smtClean="0">
                <a:solidFill>
                  <a:srgbClr val="F6791C"/>
                </a:solidFill>
              </a:rPr>
              <a:t>in collaboration with related </a:t>
            </a:r>
            <a:br>
              <a:rPr lang="en-GB" sz="2000" b="1" dirty="0" smtClean="0">
                <a:solidFill>
                  <a:srgbClr val="F6791C"/>
                </a:solidFill>
              </a:rPr>
            </a:br>
            <a:r>
              <a:rPr lang="en-GB" sz="2000" b="1" dirty="0" smtClean="0">
                <a:solidFill>
                  <a:srgbClr val="F6791C"/>
                </a:solidFill>
              </a:rPr>
              <a:t>Identity Wallet groups</a:t>
            </a:r>
          </a:p>
        </p:txBody>
      </p:sp>
      <p:sp>
        <p:nvSpPr>
          <p:cNvPr id="5" name="TextBox 4"/>
          <p:cNvSpPr txBox="1"/>
          <p:nvPr/>
        </p:nvSpPr>
        <p:spPr>
          <a:xfrm>
            <a:off x="455646" y="1535105"/>
            <a:ext cx="11347187" cy="369332"/>
          </a:xfrm>
          <a:prstGeom prst="rect">
            <a:avLst/>
          </a:prstGeom>
          <a:solidFill>
            <a:schemeClr val="bg1"/>
          </a:solidFill>
          <a:ln>
            <a:solidFill>
              <a:srgbClr val="003F5E"/>
            </a:solidFill>
          </a:ln>
        </p:spPr>
        <p:txBody>
          <a:bodyPr wrap="square" rtlCol="0">
            <a:spAutoFit/>
          </a:bodyPr>
          <a:lstStyle/>
          <a:p>
            <a:r>
              <a:rPr lang="en-US" b="1" i="1" dirty="0">
                <a:solidFill>
                  <a:schemeClr val="tx2"/>
                </a:solidFill>
              </a:rPr>
              <a:t>investigate researcher assurance through </a:t>
            </a:r>
            <a:r>
              <a:rPr lang="en-US" b="1" i="1" dirty="0" err="1">
                <a:solidFill>
                  <a:schemeClr val="tx2"/>
                </a:solidFill>
              </a:rPr>
              <a:t>eID</a:t>
            </a:r>
            <a:r>
              <a:rPr lang="en-US" b="1" i="1" dirty="0">
                <a:solidFill>
                  <a:schemeClr val="tx2"/>
                </a:solidFill>
              </a:rPr>
              <a:t> wallets and public (</a:t>
            </a:r>
            <a:r>
              <a:rPr lang="en-US" b="1" i="1" dirty="0" err="1">
                <a:solidFill>
                  <a:schemeClr val="tx2"/>
                </a:solidFill>
              </a:rPr>
              <a:t>eIDAS</a:t>
            </a:r>
            <a:r>
              <a:rPr lang="en-US" b="1" i="1" dirty="0">
                <a:solidFill>
                  <a:schemeClr val="tx2"/>
                </a:solidFill>
              </a:rPr>
              <a:t>) identity assurances.</a:t>
            </a:r>
            <a:endParaRPr lang="en-GB" b="1" i="1" dirty="0">
              <a:solidFill>
                <a:schemeClr val="tx2"/>
              </a:solidFill>
            </a:endParaRPr>
          </a:p>
        </p:txBody>
      </p:sp>
    </p:spTree>
    <p:extLst>
      <p:ext uri="{BB962C8B-B14F-4D97-AF65-F5344CB8AC3E}">
        <p14:creationId xmlns:p14="http://schemas.microsoft.com/office/powerpoint/2010/main" val="327721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5" name="Title 4"/>
          <p:cNvSpPr>
            <a:spLocks noGrp="1"/>
          </p:cNvSpPr>
          <p:nvPr>
            <p:ph type="title"/>
          </p:nvPr>
        </p:nvSpPr>
        <p:spPr>
          <a:xfrm>
            <a:off x="4762499" y="74649"/>
            <a:ext cx="5305233" cy="1325563"/>
          </a:xfrm>
        </p:spPr>
        <p:txBody>
          <a:bodyPr/>
          <a:lstStyle/>
          <a:p>
            <a:r>
              <a:rPr lang="en-GB" dirty="0" smtClean="0"/>
              <a:t>One AARC </a:t>
            </a:r>
            <a:r>
              <a:rPr lang="en-GB" dirty="0"/>
              <a:t>(Policy) </a:t>
            </a:r>
            <a:r>
              <a:rPr lang="en-GB" dirty="0" smtClean="0"/>
              <a:t>Tree …</a:t>
            </a:r>
            <a:endParaRPr lang="en-GB" dirty="0"/>
          </a:p>
        </p:txBody>
      </p:sp>
      <p:sp>
        <p:nvSpPr>
          <p:cNvPr id="2" name="Content Placeholder 1"/>
          <p:cNvSpPr>
            <a:spLocks noGrp="1"/>
          </p:cNvSpPr>
          <p:nvPr>
            <p:ph idx="4294967295"/>
          </p:nvPr>
        </p:nvSpPr>
        <p:spPr>
          <a:xfrm>
            <a:off x="455646" y="4223657"/>
            <a:ext cx="10453654" cy="1538514"/>
          </a:xfrm>
        </p:spPr>
        <p:txBody>
          <a:bodyPr>
            <a:normAutofit fontScale="92500" lnSpcReduction="10000"/>
          </a:bodyPr>
          <a:lstStyle/>
          <a:p>
            <a:pPr marL="0" indent="0">
              <a:buNone/>
            </a:pPr>
            <a:r>
              <a:rPr lang="en-US" sz="3200" b="1" dirty="0">
                <a:solidFill>
                  <a:srgbClr val="F6791C"/>
                </a:solidFill>
              </a:rPr>
              <a:t>Everyone will sit under their </a:t>
            </a:r>
            <a:r>
              <a:rPr lang="en-US" sz="3200" b="1" dirty="0" smtClean="0">
                <a:solidFill>
                  <a:srgbClr val="F6791C"/>
                </a:solidFill>
              </a:rPr>
              <a:t>AARC TREE, </a:t>
            </a:r>
            <a:br>
              <a:rPr lang="en-US" sz="3200" b="1" dirty="0" smtClean="0">
                <a:solidFill>
                  <a:srgbClr val="F6791C"/>
                </a:solidFill>
              </a:rPr>
            </a:br>
            <a:r>
              <a:rPr lang="en-US" sz="3200" b="1" dirty="0" smtClean="0">
                <a:solidFill>
                  <a:srgbClr val="F6791C"/>
                </a:solidFill>
              </a:rPr>
              <a:t>and </a:t>
            </a:r>
            <a:r>
              <a:rPr lang="en-US" sz="3200" b="1" dirty="0">
                <a:solidFill>
                  <a:srgbClr val="F6791C"/>
                </a:solidFill>
              </a:rPr>
              <a:t>no one will make them </a:t>
            </a:r>
            <a:r>
              <a:rPr lang="en-US" sz="3200" b="1" dirty="0" smtClean="0">
                <a:solidFill>
                  <a:srgbClr val="F6791C"/>
                </a:solidFill>
              </a:rPr>
              <a:t>afraid</a:t>
            </a:r>
          </a:p>
          <a:p>
            <a:pPr marL="0" indent="0">
              <a:buNone/>
            </a:pPr>
            <a:r>
              <a:rPr lang="en-US" sz="3200" b="1" i="1" dirty="0" smtClean="0">
                <a:solidFill>
                  <a:srgbClr val="F6791C"/>
                </a:solidFill>
              </a:rPr>
              <a:t>… but there should be talk under the tree!</a:t>
            </a:r>
            <a:endParaRPr lang="en-GB" sz="3200" b="1" i="1" dirty="0">
              <a:solidFill>
                <a:srgbClr val="F6791C"/>
              </a:solidFill>
            </a:endParaRPr>
          </a:p>
        </p:txBody>
      </p:sp>
      <p:pic>
        <p:nvPicPr>
          <p:cNvPr id="6" name="Picture 5"/>
          <p:cNvPicPr>
            <a:picLocks noChangeAspect="1"/>
          </p:cNvPicPr>
          <p:nvPr/>
        </p:nvPicPr>
        <p:blipFill>
          <a:blip r:embed="rId2"/>
          <a:stretch>
            <a:fillRect/>
          </a:stretch>
        </p:blipFill>
        <p:spPr>
          <a:xfrm>
            <a:off x="455647" y="455329"/>
            <a:ext cx="4152960" cy="3265772"/>
          </a:xfrm>
          <a:prstGeom prst="rect">
            <a:avLst/>
          </a:prstGeom>
        </p:spPr>
      </p:pic>
    </p:spTree>
    <p:extLst>
      <p:ext uri="{BB962C8B-B14F-4D97-AF65-F5344CB8AC3E}">
        <p14:creationId xmlns:p14="http://schemas.microsoft.com/office/powerpoint/2010/main" val="187504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Tree>
    <p:extLst>
      <p:ext uri="{BB962C8B-B14F-4D97-AF65-F5344CB8AC3E}">
        <p14:creationId xmlns:p14="http://schemas.microsoft.com/office/powerpoint/2010/main" val="44192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GB" dirty="0" smtClean="0"/>
              <a:t>But </a:t>
            </a:r>
            <a:r>
              <a:rPr lang="en-GB" i="1" dirty="0" smtClean="0"/>
              <a:t>when, oh when</a:t>
            </a:r>
            <a:r>
              <a:rPr lang="en-GB" dirty="0" smtClean="0"/>
              <a:t>?</a:t>
            </a:r>
            <a:endParaRPr lang="en-GB" dirty="0"/>
          </a:p>
        </p:txBody>
      </p:sp>
      <p:pic>
        <p:nvPicPr>
          <p:cNvPr id="9" name="Content Placeholder 8"/>
          <p:cNvPicPr>
            <a:picLocks noGrp="1" noChangeAspect="1"/>
          </p:cNvPicPr>
          <p:nvPr>
            <p:ph idx="1"/>
          </p:nvPr>
        </p:nvPicPr>
        <p:blipFill>
          <a:blip r:embed="rId2"/>
          <a:stretch>
            <a:fillRect/>
          </a:stretch>
        </p:blipFill>
        <p:spPr>
          <a:xfrm>
            <a:off x="85060" y="1400212"/>
            <a:ext cx="12106940" cy="3367143"/>
          </a:xfrm>
          <a:prstGeom prst="rect">
            <a:avLst/>
          </a:prstGeom>
        </p:spPr>
      </p:pic>
      <p:sp>
        <p:nvSpPr>
          <p:cNvPr id="10" name="TextBox 9"/>
          <p:cNvSpPr txBox="1"/>
          <p:nvPr/>
        </p:nvSpPr>
        <p:spPr>
          <a:xfrm>
            <a:off x="5926065" y="5112708"/>
            <a:ext cx="1506093" cy="584775"/>
          </a:xfrm>
          <a:prstGeom prst="rect">
            <a:avLst/>
          </a:prstGeom>
          <a:solidFill>
            <a:schemeClr val="accent2">
              <a:lumMod val="20000"/>
              <a:lumOff val="80000"/>
            </a:schemeClr>
          </a:solidFill>
          <a:ln>
            <a:solidFill>
              <a:srgbClr val="003F5E"/>
            </a:solidFill>
          </a:ln>
        </p:spPr>
        <p:txBody>
          <a:bodyPr wrap="square" rtlCol="0">
            <a:spAutoFit/>
          </a:bodyPr>
          <a:lstStyle/>
          <a:p>
            <a:r>
              <a:rPr lang="en-GB" sz="1600" dirty="0" smtClean="0"/>
              <a:t>WP3 Use Case </a:t>
            </a:r>
            <a:br>
              <a:rPr lang="en-GB" sz="1600" dirty="0" smtClean="0"/>
            </a:br>
            <a:r>
              <a:rPr lang="en-GB" sz="1600" dirty="0" smtClean="0"/>
              <a:t>Analysis</a:t>
            </a:r>
            <a:endParaRPr lang="en-GB" sz="1600" dirty="0"/>
          </a:p>
        </p:txBody>
      </p:sp>
      <p:cxnSp>
        <p:nvCxnSpPr>
          <p:cNvPr id="12" name="Elbow Connector 11"/>
          <p:cNvCxnSpPr>
            <a:stCxn id="10" idx="0"/>
          </p:cNvCxnSpPr>
          <p:nvPr/>
        </p:nvCxnSpPr>
        <p:spPr>
          <a:xfrm rot="5400000" flipH="1" flipV="1">
            <a:off x="6137705" y="3852949"/>
            <a:ext cx="1801166" cy="718352"/>
          </a:xfrm>
          <a:prstGeom prst="bentConnector3">
            <a:avLst>
              <a:gd name="adj1" fmla="val 50000"/>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67733" y="5493244"/>
            <a:ext cx="1993539" cy="338554"/>
          </a:xfrm>
          <a:prstGeom prst="rect">
            <a:avLst/>
          </a:prstGeom>
          <a:solidFill>
            <a:schemeClr val="accent2">
              <a:lumMod val="20000"/>
              <a:lumOff val="80000"/>
            </a:schemeClr>
          </a:solidFill>
          <a:ln>
            <a:solidFill>
              <a:srgbClr val="003F5E"/>
            </a:solidFill>
          </a:ln>
        </p:spPr>
        <p:txBody>
          <a:bodyPr wrap="square" rtlCol="0">
            <a:spAutoFit/>
          </a:bodyPr>
          <a:lstStyle/>
          <a:p>
            <a:r>
              <a:rPr lang="en-GB" sz="1600" dirty="0" smtClean="0"/>
              <a:t>WP5 Compendium</a:t>
            </a:r>
            <a:endParaRPr lang="en-GB" sz="1600" dirty="0"/>
          </a:p>
        </p:txBody>
      </p:sp>
      <p:cxnSp>
        <p:nvCxnSpPr>
          <p:cNvPr id="24" name="Elbow Connector 23"/>
          <p:cNvCxnSpPr/>
          <p:nvPr/>
        </p:nvCxnSpPr>
        <p:spPr>
          <a:xfrm rot="16200000" flipH="1">
            <a:off x="8718903" y="3721191"/>
            <a:ext cx="3316948" cy="255181"/>
          </a:xfrm>
          <a:prstGeom prst="bentConnector3">
            <a:avLst>
              <a:gd name="adj1" fmla="val 84299"/>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10394946" y="4341231"/>
            <a:ext cx="2112641" cy="191383"/>
          </a:xfrm>
          <a:prstGeom prst="bentConnector3">
            <a:avLst>
              <a:gd name="adj1" fmla="val 74158"/>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14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232757211"/>
              </p:ext>
            </p:extLst>
          </p:nvPr>
        </p:nvGraphicFramePr>
        <p:xfrm>
          <a:off x="455646" y="1478418"/>
          <a:ext cx="11043998" cy="4615868"/>
        </p:xfrm>
        <a:graphic>
          <a:graphicData uri="http://schemas.openxmlformats.org/drawingml/2006/table">
            <a:tbl>
              <a:tblPr/>
              <a:tblGrid>
                <a:gridCol w="2997278">
                  <a:extLst>
                    <a:ext uri="{9D8B030D-6E8A-4147-A177-3AD203B41FA5}">
                      <a16:colId xmlns:a16="http://schemas.microsoft.com/office/drawing/2014/main" val="824506574"/>
                    </a:ext>
                  </a:extLst>
                </a:gridCol>
                <a:gridCol w="731520">
                  <a:extLst>
                    <a:ext uri="{9D8B030D-6E8A-4147-A177-3AD203B41FA5}">
                      <a16:colId xmlns:a16="http://schemas.microsoft.com/office/drawing/2014/main" val="3502811378"/>
                    </a:ext>
                  </a:extLst>
                </a:gridCol>
                <a:gridCol w="731520">
                  <a:extLst>
                    <a:ext uri="{9D8B030D-6E8A-4147-A177-3AD203B41FA5}">
                      <a16:colId xmlns:a16="http://schemas.microsoft.com/office/drawing/2014/main" val="328851201"/>
                    </a:ext>
                  </a:extLst>
                </a:gridCol>
                <a:gridCol w="731520">
                  <a:extLst>
                    <a:ext uri="{9D8B030D-6E8A-4147-A177-3AD203B41FA5}">
                      <a16:colId xmlns:a16="http://schemas.microsoft.com/office/drawing/2014/main" val="1352059168"/>
                    </a:ext>
                  </a:extLst>
                </a:gridCol>
                <a:gridCol w="731520">
                  <a:extLst>
                    <a:ext uri="{9D8B030D-6E8A-4147-A177-3AD203B41FA5}">
                      <a16:colId xmlns:a16="http://schemas.microsoft.com/office/drawing/2014/main" val="3483876091"/>
                    </a:ext>
                  </a:extLst>
                </a:gridCol>
                <a:gridCol w="731520">
                  <a:extLst>
                    <a:ext uri="{9D8B030D-6E8A-4147-A177-3AD203B41FA5}">
                      <a16:colId xmlns:a16="http://schemas.microsoft.com/office/drawing/2014/main" val="3226415959"/>
                    </a:ext>
                  </a:extLst>
                </a:gridCol>
                <a:gridCol w="731520">
                  <a:extLst>
                    <a:ext uri="{9D8B030D-6E8A-4147-A177-3AD203B41FA5}">
                      <a16:colId xmlns:a16="http://schemas.microsoft.com/office/drawing/2014/main" val="187923290"/>
                    </a:ext>
                  </a:extLst>
                </a:gridCol>
                <a:gridCol w="731520">
                  <a:extLst>
                    <a:ext uri="{9D8B030D-6E8A-4147-A177-3AD203B41FA5}">
                      <a16:colId xmlns:a16="http://schemas.microsoft.com/office/drawing/2014/main" val="976679092"/>
                    </a:ext>
                  </a:extLst>
                </a:gridCol>
                <a:gridCol w="731520">
                  <a:extLst>
                    <a:ext uri="{9D8B030D-6E8A-4147-A177-3AD203B41FA5}">
                      <a16:colId xmlns:a16="http://schemas.microsoft.com/office/drawing/2014/main" val="2961021761"/>
                    </a:ext>
                  </a:extLst>
                </a:gridCol>
                <a:gridCol w="731520">
                  <a:extLst>
                    <a:ext uri="{9D8B030D-6E8A-4147-A177-3AD203B41FA5}">
                      <a16:colId xmlns:a16="http://schemas.microsoft.com/office/drawing/2014/main" val="2991224048"/>
                    </a:ext>
                  </a:extLst>
                </a:gridCol>
                <a:gridCol w="731520">
                  <a:extLst>
                    <a:ext uri="{9D8B030D-6E8A-4147-A177-3AD203B41FA5}">
                      <a16:colId xmlns:a16="http://schemas.microsoft.com/office/drawing/2014/main" val="3220997023"/>
                    </a:ext>
                  </a:extLst>
                </a:gridCol>
                <a:gridCol w="731520">
                  <a:extLst>
                    <a:ext uri="{9D8B030D-6E8A-4147-A177-3AD203B41FA5}">
                      <a16:colId xmlns:a16="http://schemas.microsoft.com/office/drawing/2014/main" val="619166319"/>
                    </a:ext>
                  </a:extLst>
                </a:gridCol>
              </a:tblGrid>
              <a:tr h="399559">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GB" sz="1800" b="1" i="0" u="none" strike="noStrike" dirty="0" smtClean="0">
                          <a:solidFill>
                            <a:srgbClr val="000000"/>
                          </a:solidFill>
                          <a:effectLst/>
                          <a:latin typeface="Calibri" panose="020F0502020204030204" pitchFamily="34" charset="0"/>
                        </a:rPr>
                        <a:t>STFC</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Nikhef</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NDN</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EGI</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CERN</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GRNET</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KIT</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SURF</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MU</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GEANT</a:t>
                      </a:r>
                      <a:br>
                        <a:rPr lang="en-GB" sz="1800" b="1" i="0" u="none" strike="noStrike" dirty="0" smtClean="0">
                          <a:solidFill>
                            <a:srgbClr val="000000"/>
                          </a:solidFill>
                          <a:effectLst/>
                          <a:latin typeface="Calibri" panose="020F0502020204030204" pitchFamily="34" charset="0"/>
                        </a:rPr>
                      </a:br>
                      <a:r>
                        <a:rPr lang="en-GB" sz="1800" b="1" i="0" u="none" strike="noStrike" dirty="0" smtClean="0">
                          <a:solidFill>
                            <a:srgbClr val="000000"/>
                          </a:solidFill>
                          <a:effectLst/>
                          <a:latin typeface="Calibri" panose="020F0502020204030204" pitchFamily="34" charset="0"/>
                        </a:rPr>
                        <a:t>&amp; KIFU</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SUM</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extLst>
                  <a:ext uri="{0D108BD9-81ED-4DB2-BD59-A6C34878D82A}">
                    <a16:rowId xmlns:a16="http://schemas.microsoft.com/office/drawing/2014/main" val="629133524"/>
                  </a:ext>
                </a:extLst>
              </a:tr>
              <a:tr h="293844">
                <a:tc>
                  <a:txBody>
                    <a:bodyPr/>
                    <a:lstStyle/>
                    <a:p>
                      <a:pPr algn="l" fontAlgn="b"/>
                      <a:r>
                        <a:rPr lang="en-GB" sz="1600" b="0" i="0" u="none" strike="noStrike" dirty="0" smtClean="0">
                          <a:solidFill>
                            <a:srgbClr val="000000"/>
                          </a:solidFill>
                          <a:effectLst/>
                          <a:latin typeface="Calibri" panose="020F0502020204030204" pitchFamily="34" charset="0"/>
                        </a:rPr>
                        <a:t>Work item</a:t>
                      </a:r>
                      <a:endParaRPr lang="en-GB"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extLst>
                  <a:ext uri="{0D108BD9-81ED-4DB2-BD59-A6C34878D82A}">
                    <a16:rowId xmlns:a16="http://schemas.microsoft.com/office/drawing/2014/main" val="781269943"/>
                  </a:ext>
                </a:extLst>
              </a:tr>
              <a:tr h="29384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b="1" i="0" u="none" strike="noStrike" dirty="0" smtClean="0">
                          <a:solidFill>
                            <a:srgbClr val="000000"/>
                          </a:solidFill>
                          <a:effectLst/>
                          <a:latin typeface="Calibri" panose="020F0502020204030204" pitchFamily="34" charset="0"/>
                        </a:rPr>
                        <a:t>Research Infra Alignment</a:t>
                      </a:r>
                      <a:r>
                        <a:rPr lang="en-GB" sz="1600" b="1" i="0" u="none" strike="noStrike" baseline="0" dirty="0" smtClean="0">
                          <a:solidFill>
                            <a:srgbClr val="000000"/>
                          </a:solidFill>
                          <a:effectLst/>
                          <a:latin typeface="Calibri" panose="020F0502020204030204" pitchFamily="34" charset="0"/>
                        </a:rPr>
                        <a:t> (Nikhef)</a:t>
                      </a:r>
                      <a:endParaRPr lang="en-GB" sz="1600" b="1" i="0" u="none" strike="noStrike" dirty="0" smtClean="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r>
                        <a:rPr lang="en-GB" sz="1800" b="1" i="0" u="none" strike="noStrike" dirty="0">
                          <a:solidFill>
                            <a:srgbClr val="000000"/>
                          </a:solidFill>
                          <a:effectLst/>
                          <a:latin typeface="Calibri" panose="020F0502020204030204" pitchFamily="34" charset="0"/>
                        </a:rPr>
                        <a:t>21</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658811"/>
                  </a:ext>
                </a:extLst>
              </a:tr>
              <a:tr h="293844">
                <a:tc>
                  <a:txBody>
                    <a:bodyPr/>
                    <a:lstStyle/>
                    <a:p>
                      <a:pPr algn="l" fontAlgn="b"/>
                      <a:r>
                        <a:rPr lang="en-GB" sz="1600" b="0" i="0" u="none" strike="noStrike" dirty="0">
                          <a:solidFill>
                            <a:srgbClr val="000000"/>
                          </a:solidFill>
                          <a:effectLst/>
                          <a:latin typeface="Calibri" panose="020F0502020204030204" pitchFamily="34" charset="0"/>
                        </a:rPr>
                        <a:t>Operational Trust for Proxies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004285"/>
                  </a:ext>
                </a:extLst>
              </a:tr>
              <a:tr h="293844">
                <a:tc>
                  <a:txBody>
                    <a:bodyPr/>
                    <a:lstStyle/>
                    <a:p>
                      <a:pPr algn="l" fontAlgn="b"/>
                      <a:r>
                        <a:rPr lang="en-GB" sz="1600" b="0" i="0" u="none" strike="noStrike" dirty="0" smtClean="0">
                          <a:solidFill>
                            <a:srgbClr val="000000"/>
                          </a:solidFill>
                          <a:effectLst/>
                          <a:latin typeface="Calibri" panose="020F0502020204030204" pitchFamily="34" charset="0"/>
                        </a:rPr>
                        <a:t>‘</a:t>
                      </a:r>
                      <a:r>
                        <a:rPr lang="en-GB" sz="1600" b="0" i="0" u="none" strike="noStrike" dirty="0" err="1" smtClean="0">
                          <a:solidFill>
                            <a:srgbClr val="000000"/>
                          </a:solidFill>
                          <a:effectLst/>
                          <a:latin typeface="Calibri" panose="020F0502020204030204" pitchFamily="34" charset="0"/>
                        </a:rPr>
                        <a:t>Snctfi</a:t>
                      </a:r>
                      <a:r>
                        <a:rPr lang="en-GB" sz="1600" b="0" i="0" u="none" strike="noStrike" dirty="0" smtClean="0">
                          <a:solidFill>
                            <a:srgbClr val="000000"/>
                          </a:solidFill>
                          <a:effectLst/>
                          <a:latin typeface="Calibri" panose="020F0502020204030204" pitchFamily="34" charset="0"/>
                        </a:rPr>
                        <a:t>’ </a:t>
                      </a:r>
                      <a:r>
                        <a:rPr lang="en-GB" sz="1600" b="0" i="0" u="none" strike="noStrike" dirty="0">
                          <a:solidFill>
                            <a:srgbClr val="000000"/>
                          </a:solidFill>
                          <a:effectLst/>
                          <a:latin typeface="Calibri" panose="020F0502020204030204" pitchFamily="34" charset="0"/>
                        </a:rPr>
                        <a:t>R&amp;E </a:t>
                      </a:r>
                      <a:r>
                        <a:rPr lang="en-GB" sz="1600" b="0" i="0" u="none" strike="noStrike" dirty="0" smtClean="0">
                          <a:solidFill>
                            <a:srgbClr val="000000"/>
                          </a:solidFill>
                          <a:effectLst/>
                          <a:latin typeface="Calibri" panose="020F0502020204030204" pitchFamily="34" charset="0"/>
                        </a:rPr>
                        <a:t>Baselining</a:t>
                      </a:r>
                      <a:r>
                        <a:rPr lang="en-GB" sz="1600" b="0" i="0" u="none" strike="noStrike" baseline="0" dirty="0" smtClean="0">
                          <a:solidFill>
                            <a:srgbClr val="000000"/>
                          </a:solidFill>
                          <a:effectLst/>
                          <a:latin typeface="Calibri" panose="020F0502020204030204" pitchFamily="34" charset="0"/>
                        </a:rPr>
                        <a:t> &amp; </a:t>
                      </a:r>
                      <a:r>
                        <a:rPr lang="en-GB" sz="1600" b="0" i="0" u="none" strike="noStrike" dirty="0" smtClean="0">
                          <a:solidFill>
                            <a:srgbClr val="000000"/>
                          </a:solidFill>
                          <a:effectLst/>
                          <a:latin typeface="Calibri" panose="020F0502020204030204" pitchFamily="34" charset="0"/>
                        </a:rPr>
                        <a:t>Integration</a:t>
                      </a:r>
                      <a:endParaRPr lang="en-GB" sz="1600" b="0"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8650255"/>
                  </a:ext>
                </a:extLst>
              </a:tr>
              <a:tr h="541100">
                <a:tc>
                  <a:txBody>
                    <a:bodyPr/>
                    <a:lstStyle/>
                    <a:p>
                      <a:pPr algn="l" fontAlgn="b"/>
                      <a:r>
                        <a:rPr lang="en-US" sz="1600" b="0" i="0" u="none" strike="noStrike" dirty="0">
                          <a:solidFill>
                            <a:srgbClr val="000000"/>
                          </a:solidFill>
                          <a:effectLst/>
                          <a:latin typeface="Calibri" panose="020F0502020204030204" pitchFamily="34" charset="0"/>
                        </a:rPr>
                        <a:t>Models for Cross-Infra AUP </a:t>
                      </a:r>
                      <a:r>
                        <a:rPr lang="en-US" sz="1600" b="0" i="0" u="none" strike="noStrike" dirty="0" smtClean="0">
                          <a:solidFill>
                            <a:srgbClr val="000000"/>
                          </a:solidFill>
                          <a:effectLst/>
                          <a:latin typeface="Calibri" panose="020F0502020204030204" pitchFamily="34" charset="0"/>
                        </a:rPr>
                        <a:t/>
                      </a:r>
                      <a:br>
                        <a:rPr lang="en-US" sz="1600" b="0" i="0" u="none" strike="noStrike" dirty="0" smtClean="0">
                          <a:solidFill>
                            <a:srgbClr val="000000"/>
                          </a:solidFill>
                          <a:effectLst/>
                          <a:latin typeface="Calibri" panose="020F0502020204030204" pitchFamily="34" charset="0"/>
                        </a:rPr>
                      </a:br>
                      <a:r>
                        <a:rPr lang="en-US" sz="1600" b="0" i="0" u="none" strike="noStrike" dirty="0" smtClean="0">
                          <a:solidFill>
                            <a:srgbClr val="000000"/>
                          </a:solidFill>
                          <a:effectLst/>
                          <a:latin typeface="Calibri" panose="020F0502020204030204" pitchFamily="34" charset="0"/>
                        </a:rPr>
                        <a:t>  &amp; </a:t>
                      </a:r>
                      <a:r>
                        <a:rPr lang="en-US" sz="1600" b="0" i="0" u="none" strike="noStrike" dirty="0">
                          <a:solidFill>
                            <a:srgbClr val="000000"/>
                          </a:solidFill>
                          <a:effectLst/>
                          <a:latin typeface="Calibri" panose="020F0502020204030204" pitchFamily="34" charset="0"/>
                        </a:rPr>
                        <a:t>Privacy Notices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593620"/>
                  </a:ext>
                </a:extLst>
              </a:tr>
              <a:tr h="293844">
                <a:tc>
                  <a:txBody>
                    <a:bodyPr/>
                    <a:lstStyle/>
                    <a:p>
                      <a:pPr algn="l" fontAlgn="b"/>
                      <a:r>
                        <a:rPr lang="en-GB" sz="1600" b="1" i="0" u="none" strike="noStrike" dirty="0" smtClean="0">
                          <a:solidFill>
                            <a:srgbClr val="000000"/>
                          </a:solidFill>
                          <a:effectLst/>
                          <a:latin typeface="Calibri" panose="020F0502020204030204" pitchFamily="34" charset="0"/>
                        </a:rPr>
                        <a:t>User-centric Trust Alignment</a:t>
                      </a:r>
                      <a:r>
                        <a:rPr lang="en-GB" sz="1600" b="1" i="0" u="none" strike="noStrike" baseline="0" dirty="0" smtClean="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(RAL)</a:t>
                      </a:r>
                      <a:endParaRPr lang="en-GB" sz="1600" b="1"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r>
                        <a:rPr lang="en-GB" sz="1800" b="1" i="0" u="none" strike="noStrike" dirty="0">
                          <a:solidFill>
                            <a:srgbClr val="000000"/>
                          </a:solidFill>
                          <a:effectLst/>
                          <a:latin typeface="Calibri" panose="020F0502020204030204" pitchFamily="34" charset="0"/>
                        </a:rPr>
                        <a:t>26</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030061"/>
                  </a:ext>
                </a:extLst>
              </a:tr>
              <a:tr h="293844">
                <a:tc rowSpan="2">
                  <a:txBody>
                    <a:bodyPr/>
                    <a:lstStyle/>
                    <a:p>
                      <a:pPr algn="l" fontAlgn="b"/>
                      <a:r>
                        <a:rPr lang="en-GB" sz="1600" b="0" i="0" u="none" strike="noStrike" dirty="0">
                          <a:solidFill>
                            <a:srgbClr val="000000"/>
                          </a:solidFill>
                          <a:effectLst/>
                          <a:latin typeface="Calibri" panose="020F0502020204030204" pitchFamily="34" charset="0"/>
                        </a:rPr>
                        <a:t>Lightweight </a:t>
                      </a:r>
                      <a:r>
                        <a:rPr lang="en-GB" sz="1600" b="0" i="0" u="none" strike="noStrike" dirty="0" smtClean="0">
                          <a:solidFill>
                            <a:srgbClr val="000000"/>
                          </a:solidFill>
                          <a:effectLst/>
                          <a:latin typeface="Calibri" panose="020F0502020204030204" pitchFamily="34" charset="0"/>
                        </a:rPr>
                        <a:t/>
                      </a:r>
                      <a:br>
                        <a:rPr lang="en-GB" sz="1600" b="0" i="0" u="none" strike="noStrike" dirty="0" smtClean="0">
                          <a:solidFill>
                            <a:srgbClr val="000000"/>
                          </a:solidFill>
                          <a:effectLst/>
                          <a:latin typeface="Calibri" panose="020F0502020204030204" pitchFamily="34" charset="0"/>
                        </a:rPr>
                      </a:br>
                      <a:r>
                        <a:rPr lang="en-GB" sz="1600" b="0" i="0" u="none" strike="noStrike" dirty="0" smtClean="0">
                          <a:solidFill>
                            <a:srgbClr val="000000"/>
                          </a:solidFill>
                          <a:effectLst/>
                          <a:latin typeface="Calibri" panose="020F0502020204030204" pitchFamily="34" charset="0"/>
                        </a:rPr>
                        <a:t>  Community </a:t>
                      </a:r>
                      <a:r>
                        <a:rPr lang="en-GB" sz="1600" b="0" i="0" u="none" strike="noStrike" dirty="0">
                          <a:solidFill>
                            <a:srgbClr val="000000"/>
                          </a:solidFill>
                          <a:effectLst/>
                          <a:latin typeface="Calibri" panose="020F0502020204030204" pitchFamily="34" charset="0"/>
                        </a:rPr>
                        <a:t>Management Policy</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smtClean="0">
                        <a:solidFill>
                          <a:srgbClr val="000000"/>
                        </a:solidFill>
                        <a:effectLst/>
                        <a:latin typeface="Calibri" panose="020F0502020204030204" pitchFamily="34" charset="0"/>
                      </a:endParaRPr>
                    </a:p>
                    <a:p>
                      <a:pPr algn="r" fontAlgn="b"/>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570621"/>
                  </a:ext>
                </a:extLst>
              </a:tr>
              <a:tr h="293844">
                <a:tc v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1449315262"/>
                  </a:ext>
                </a:extLst>
              </a:tr>
              <a:tr h="293844">
                <a:tc rowSpan="2">
                  <a:txBody>
                    <a:bodyPr/>
                    <a:lstStyle/>
                    <a:p>
                      <a:pPr algn="l" fontAlgn="b"/>
                      <a:r>
                        <a:rPr lang="en-GB" sz="1600" b="0" i="0" u="none" strike="noStrike" dirty="0">
                          <a:solidFill>
                            <a:srgbClr val="000000"/>
                          </a:solidFill>
                          <a:effectLst/>
                          <a:latin typeface="Calibri" panose="020F0502020204030204" pitchFamily="34" charset="0"/>
                        </a:rPr>
                        <a:t>Guideline for </a:t>
                      </a:r>
                      <a:r>
                        <a:rPr lang="en-GB" sz="1600" b="0" i="0" u="none" strike="noStrike" dirty="0" smtClean="0">
                          <a:solidFill>
                            <a:srgbClr val="000000"/>
                          </a:solidFill>
                          <a:effectLst/>
                          <a:latin typeface="Calibri" panose="020F0502020204030204" pitchFamily="34" charset="0"/>
                        </a:rPr>
                        <a:t/>
                      </a:r>
                      <a:br>
                        <a:rPr lang="en-GB" sz="1600" b="0" i="0" u="none" strike="noStrike" dirty="0" smtClean="0">
                          <a:solidFill>
                            <a:srgbClr val="000000"/>
                          </a:solidFill>
                          <a:effectLst/>
                          <a:latin typeface="Calibri" panose="020F0502020204030204" pitchFamily="34" charset="0"/>
                        </a:rPr>
                      </a:br>
                      <a:r>
                        <a:rPr lang="en-GB" sz="1600" b="0" i="0" u="none" strike="noStrike" dirty="0" smtClean="0">
                          <a:solidFill>
                            <a:srgbClr val="000000"/>
                          </a:solidFill>
                          <a:effectLst/>
                          <a:latin typeface="Calibri" panose="020F0502020204030204" pitchFamily="34" charset="0"/>
                        </a:rPr>
                        <a:t>  Novel </a:t>
                      </a:r>
                      <a:r>
                        <a:rPr lang="en-GB" sz="1600" b="0" i="0" u="none" strike="noStrike" dirty="0">
                          <a:solidFill>
                            <a:srgbClr val="000000"/>
                          </a:solidFill>
                          <a:effectLst/>
                          <a:latin typeface="Calibri" panose="020F0502020204030204" pitchFamily="34" charset="0"/>
                        </a:rPr>
                        <a:t>Federation Models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4094270"/>
                  </a:ext>
                </a:extLst>
              </a:tr>
              <a:tr h="293844">
                <a:tc vMerge="1">
                  <a:txBody>
                    <a:bodyPr/>
                    <a:lstStyle/>
                    <a:p>
                      <a:endParaRPr lang="en-GB"/>
                    </a:p>
                  </a:txBody>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75492308"/>
                  </a:ext>
                </a:extLst>
              </a:tr>
              <a:tr h="293844">
                <a:tc>
                  <a:txBody>
                    <a:bodyPr/>
                    <a:lstStyle/>
                    <a:p>
                      <a:pPr algn="l" fontAlgn="b"/>
                      <a:r>
                        <a:rPr lang="en-US" sz="1600" b="0" i="0" u="none" strike="noStrike" dirty="0">
                          <a:solidFill>
                            <a:srgbClr val="000000"/>
                          </a:solidFill>
                          <a:effectLst/>
                          <a:latin typeface="Calibri" panose="020F0502020204030204" pitchFamily="34" charset="0"/>
                        </a:rPr>
                        <a:t>Assurance in Research through </a:t>
                      </a:r>
                      <a:r>
                        <a:rPr lang="en-US" sz="1600" b="0" i="0" u="none" strike="noStrike" dirty="0" err="1">
                          <a:solidFill>
                            <a:srgbClr val="000000"/>
                          </a:solidFill>
                          <a:effectLst/>
                          <a:latin typeface="Calibri" panose="020F0502020204030204" pitchFamily="34" charset="0"/>
                        </a:rPr>
                        <a:t>eID</a:t>
                      </a:r>
                      <a:endParaRPr lang="en-US" sz="1600" b="0"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02057595"/>
                  </a:ext>
                </a:extLst>
              </a:tr>
              <a:tr h="293844">
                <a:tc>
                  <a:txBody>
                    <a:bodyPr/>
                    <a:lstStyle/>
                    <a:p>
                      <a:pPr algn="l" fontAlgn="b"/>
                      <a:r>
                        <a:rPr lang="en-GB" sz="1600" b="0" i="0" u="none" strike="noStrike" dirty="0">
                          <a:solidFill>
                            <a:srgbClr val="000000"/>
                          </a:solidFill>
                          <a:effectLst/>
                          <a:latin typeface="Calibri" panose="020F0502020204030204" pitchFamily="34" charset="0"/>
                        </a:rPr>
                        <a:t>FIM4R Policy Evolution</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141617"/>
                  </a:ext>
                </a:extLst>
              </a:tr>
              <a:tr h="293844">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lnL>
                      <a:noFill/>
                    </a:lnL>
                    <a:lnR w="12700" cap="flat" cmpd="sng" algn="ctr">
                      <a:noFill/>
                      <a:prstDash val="solid"/>
                      <a:round/>
                      <a:headEnd type="none" w="med" len="med"/>
                      <a:tailEnd type="none" w="med" len="med"/>
                    </a:lnR>
                    <a:lnT>
                      <a:noFill/>
                    </a:lnT>
                    <a:lnB>
                      <a:noFill/>
                    </a:lnB>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r>
                        <a:rPr lang="en-GB" sz="1800" b="1" i="0" u="none" strike="noStrike" dirty="0">
                          <a:solidFill>
                            <a:srgbClr val="000000"/>
                          </a:solidFill>
                          <a:effectLst/>
                          <a:latin typeface="Calibri" panose="020F0502020204030204" pitchFamily="34" charset="0"/>
                        </a:rPr>
                        <a:t>47</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3818581379"/>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GB" dirty="0" smtClean="0"/>
              <a:t>A (very) distributed activity – let’s go and ensure a joint coherent output!</a:t>
            </a:r>
            <a:endParaRPr lang="en-GB" dirty="0"/>
          </a:p>
        </p:txBody>
      </p:sp>
    </p:spTree>
    <p:extLst>
      <p:ext uri="{BB962C8B-B14F-4D97-AF65-F5344CB8AC3E}">
        <p14:creationId xmlns:p14="http://schemas.microsoft.com/office/powerpoint/2010/main" val="996019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2"/>
            <a:ext cx="10909300" cy="4966687"/>
          </a:xfrm>
        </p:spPr>
        <p:txBody>
          <a:bodyPr>
            <a:normAutofit lnSpcReduction="10000"/>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a:t>
            </a:r>
            <a:endParaRPr lang="en-GB" sz="2000" dirty="0" smtClean="0"/>
          </a:p>
          <a:p>
            <a:pPr>
              <a:lnSpc>
                <a:spcPct val="110000"/>
              </a:lnSpc>
            </a:pPr>
            <a:r>
              <a:rPr lang="en-US" sz="2000" b="1" dirty="0" smtClean="0">
                <a:solidFill>
                  <a:srgbClr val="F6791C"/>
                </a:solidFill>
              </a:rPr>
              <a:t>Operational </a:t>
            </a:r>
            <a:r>
              <a:rPr lang="en-US" sz="2000" b="1" dirty="0">
                <a:solidFill>
                  <a:srgbClr val="F6791C"/>
                </a:solidFill>
              </a:rPr>
              <a:t>Trust </a:t>
            </a:r>
            <a:r>
              <a:rPr lang="en-US" sz="2000" dirty="0">
                <a:solidFill>
                  <a:srgbClr val="F6791C"/>
                </a:solidFill>
              </a:rPr>
              <a:t>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a:t>
            </a:r>
            <a:r>
              <a:rPr lang="en-US" sz="2000" b="1" dirty="0" smtClean="0">
                <a:solidFill>
                  <a:srgbClr val="F6791C"/>
                </a:solidFill>
              </a:rPr>
              <a:t>common baselines</a:t>
            </a:r>
            <a:endParaRPr lang="en-US" sz="2000" b="1"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smtClean="0"/>
              <a:t/>
            </a:r>
            <a:br>
              <a:rPr lang="en-US" sz="2000" b="1" dirty="0" smtClean="0"/>
            </a:br>
            <a:r>
              <a:rPr lang="en-US" sz="2000" b="1" dirty="0" smtClean="0"/>
              <a:t>User-centric </a:t>
            </a:r>
            <a:r>
              <a:rPr lang="en-US" sz="2000" b="1" dirty="0"/>
              <a:t>trust alignment and policy </a:t>
            </a:r>
            <a:r>
              <a:rPr lang="en-US" sz="2000" b="1" dirty="0" smtClean="0"/>
              <a:t>harmonization: ‘helping out the community’</a:t>
            </a:r>
            <a:endParaRPr lang="en-US" sz="2000" dirty="0" smtClean="0"/>
          </a:p>
          <a:p>
            <a:pPr>
              <a:lnSpc>
                <a:spcPct val="110000"/>
              </a:lnSpc>
            </a:pPr>
            <a:r>
              <a:rPr lang="en-US" sz="2000" dirty="0" smtClean="0">
                <a:solidFill>
                  <a:srgbClr val="F6791C"/>
                </a:solidFill>
              </a:rPr>
              <a:t>Lightweight community management policy template</a:t>
            </a:r>
          </a:p>
          <a:p>
            <a:pPr>
              <a:lnSpc>
                <a:spcPct val="110000"/>
              </a:lnSpc>
            </a:pPr>
            <a:r>
              <a:rPr lang="en-US" sz="2000" dirty="0" smtClean="0">
                <a:solidFill>
                  <a:srgbClr val="F6791C"/>
                </a:solidFill>
              </a:rPr>
              <a:t>Guideline </a:t>
            </a:r>
            <a:r>
              <a:rPr lang="en-US" sz="2000" dirty="0">
                <a:solidFill>
                  <a:srgbClr val="F6791C"/>
                </a:solidFill>
              </a:rPr>
              <a:t>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
            </a:r>
            <a:br>
              <a:rPr lang="en-US" sz="2000" dirty="0" smtClean="0">
                <a:solidFill>
                  <a:srgbClr val="003F5E"/>
                </a:solidFill>
              </a:rPr>
            </a:br>
            <a:r>
              <a:rPr lang="en-US" sz="2000" dirty="0" smtClean="0">
                <a:solidFill>
                  <a:srgbClr val="003F5E"/>
                </a:solidFill>
              </a:rPr>
              <a:t>Anchored in the researcher user communities by </a:t>
            </a:r>
            <a:r>
              <a:rPr lang="en-US" sz="2000" b="1" dirty="0" smtClean="0">
                <a:solidFill>
                  <a:srgbClr val="003F5E"/>
                </a:solidFill>
              </a:rPr>
              <a:t>co-creation with FIM4R</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Two-pronged approach for policy and good practice for AARC BPA 2025</a:t>
            </a:r>
            <a:endParaRPr lang="en-GB" dirty="0"/>
          </a:p>
        </p:txBody>
      </p:sp>
      <p:sp>
        <p:nvSpPr>
          <p:cNvPr id="11" name="Rectangle 10"/>
          <p:cNvSpPr/>
          <p:nvPr/>
        </p:nvSpPr>
        <p:spPr>
          <a:xfrm>
            <a:off x="444502" y="1439332"/>
            <a:ext cx="11643030" cy="213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5646" y="3816151"/>
            <a:ext cx="11643030" cy="181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0324154" y="2933400"/>
            <a:ext cx="1491050" cy="1662098"/>
            <a:chOff x="10324154" y="2933400"/>
            <a:chExt cx="1491050" cy="1662098"/>
          </a:xfrm>
        </p:grpSpPr>
        <p:pic>
          <p:nvPicPr>
            <p:cNvPr id="6" name="Picture 5"/>
            <p:cNvPicPr>
              <a:picLocks noChangeAspect="1"/>
            </p:cNvPicPr>
            <p:nvPr/>
          </p:nvPicPr>
          <p:blipFill>
            <a:blip r:embed="rId2"/>
            <a:stretch>
              <a:fillRect/>
            </a:stretch>
          </p:blipFill>
          <p:spPr>
            <a:xfrm>
              <a:off x="10659400" y="2933400"/>
              <a:ext cx="851004" cy="1357298"/>
            </a:xfrm>
            <a:prstGeom prst="rect">
              <a:avLst/>
            </a:prstGeom>
            <a:ln>
              <a:solidFill>
                <a:srgbClr val="F6791C"/>
              </a:solidFill>
            </a:ln>
            <a:effectLst>
              <a:glow rad="101600">
                <a:srgbClr val="F6791C">
                  <a:alpha val="60000"/>
                </a:srgbClr>
              </a:glow>
            </a:effectLst>
          </p:spPr>
        </p:pic>
        <p:pic>
          <p:nvPicPr>
            <p:cNvPr id="13" name="Picture 12"/>
            <p:cNvPicPr>
              <a:picLocks noChangeAspect="1"/>
            </p:cNvPicPr>
            <p:nvPr/>
          </p:nvPicPr>
          <p:blipFill>
            <a:blip r:embed="rId2"/>
            <a:stretch>
              <a:fillRect/>
            </a:stretch>
          </p:blipFill>
          <p:spPr>
            <a:xfrm>
              <a:off x="10811800" y="3085800"/>
              <a:ext cx="851004" cy="1357298"/>
            </a:xfrm>
            <a:prstGeom prst="rect">
              <a:avLst/>
            </a:prstGeom>
            <a:ln>
              <a:solidFill>
                <a:srgbClr val="F6791C"/>
              </a:solidFill>
            </a:ln>
            <a:effectLst>
              <a:glow rad="101600">
                <a:srgbClr val="F6791C">
                  <a:alpha val="60000"/>
                </a:srgbClr>
              </a:glow>
            </a:effectLst>
          </p:spPr>
        </p:pic>
        <p:pic>
          <p:nvPicPr>
            <p:cNvPr id="14" name="Picture 13"/>
            <p:cNvPicPr>
              <a:picLocks noChangeAspect="1"/>
            </p:cNvPicPr>
            <p:nvPr/>
          </p:nvPicPr>
          <p:blipFill>
            <a:blip r:embed="rId2"/>
            <a:stretch>
              <a:fillRect/>
            </a:stretch>
          </p:blipFill>
          <p:spPr>
            <a:xfrm>
              <a:off x="10964200" y="3238200"/>
              <a:ext cx="851004" cy="1357298"/>
            </a:xfrm>
            <a:prstGeom prst="rect">
              <a:avLst/>
            </a:prstGeom>
            <a:ln>
              <a:solidFill>
                <a:srgbClr val="F6791C"/>
              </a:solidFill>
            </a:ln>
            <a:effectLst>
              <a:glow rad="101600">
                <a:srgbClr val="F6791C">
                  <a:alpha val="60000"/>
                </a:srgbClr>
              </a:glo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154" y="3481562"/>
              <a:ext cx="1040792" cy="671311"/>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537" y="5855265"/>
            <a:ext cx="1186730" cy="327182"/>
          </a:xfrm>
          <a:prstGeom prst="rect">
            <a:avLst/>
          </a:prstGeom>
        </p:spPr>
      </p:pic>
    </p:spTree>
    <p:extLst>
      <p:ext uri="{BB962C8B-B14F-4D97-AF65-F5344CB8AC3E}">
        <p14:creationId xmlns:p14="http://schemas.microsoft.com/office/powerpoint/2010/main" val="345619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64385704"/>
              </p:ext>
            </p:extLst>
          </p:nvPr>
        </p:nvGraphicFramePr>
        <p:xfrm>
          <a:off x="455646" y="1400210"/>
          <a:ext cx="11347187" cy="4442927"/>
        </p:xfrm>
        <a:graphic>
          <a:graphicData uri="http://schemas.openxmlformats.org/drawingml/2006/table">
            <a:tbl>
              <a:tblPr>
                <a:tableStyleId>{5C22544A-7EE6-4342-B048-85BDC9FD1C3A}</a:tableStyleId>
              </a:tblPr>
              <a:tblGrid>
                <a:gridCol w="689920">
                  <a:extLst>
                    <a:ext uri="{9D8B030D-6E8A-4147-A177-3AD203B41FA5}">
                      <a16:colId xmlns:a16="http://schemas.microsoft.com/office/drawing/2014/main" val="699583579"/>
                    </a:ext>
                  </a:extLst>
                </a:gridCol>
                <a:gridCol w="3310416">
                  <a:extLst>
                    <a:ext uri="{9D8B030D-6E8A-4147-A177-3AD203B41FA5}">
                      <a16:colId xmlns:a16="http://schemas.microsoft.com/office/drawing/2014/main" val="2003394627"/>
                    </a:ext>
                  </a:extLst>
                </a:gridCol>
                <a:gridCol w="4358409">
                  <a:extLst>
                    <a:ext uri="{9D8B030D-6E8A-4147-A177-3AD203B41FA5}">
                      <a16:colId xmlns:a16="http://schemas.microsoft.com/office/drawing/2014/main" val="3143781356"/>
                    </a:ext>
                  </a:extLst>
                </a:gridCol>
                <a:gridCol w="669851">
                  <a:extLst>
                    <a:ext uri="{9D8B030D-6E8A-4147-A177-3AD203B41FA5}">
                      <a16:colId xmlns:a16="http://schemas.microsoft.com/office/drawing/2014/main" val="2659852041"/>
                    </a:ext>
                  </a:extLst>
                </a:gridCol>
                <a:gridCol w="925032">
                  <a:extLst>
                    <a:ext uri="{9D8B030D-6E8A-4147-A177-3AD203B41FA5}">
                      <a16:colId xmlns:a16="http://schemas.microsoft.com/office/drawing/2014/main" val="436443563"/>
                    </a:ext>
                  </a:extLst>
                </a:gridCol>
                <a:gridCol w="659219">
                  <a:extLst>
                    <a:ext uri="{9D8B030D-6E8A-4147-A177-3AD203B41FA5}">
                      <a16:colId xmlns:a16="http://schemas.microsoft.com/office/drawing/2014/main" val="1754650558"/>
                    </a:ext>
                  </a:extLst>
                </a:gridCol>
                <a:gridCol w="734340">
                  <a:extLst>
                    <a:ext uri="{9D8B030D-6E8A-4147-A177-3AD203B41FA5}">
                      <a16:colId xmlns:a16="http://schemas.microsoft.com/office/drawing/2014/main" val="2020596525"/>
                    </a:ext>
                  </a:extLst>
                </a:gridCol>
              </a:tblGrid>
              <a:tr h="583713">
                <a:tc>
                  <a:txBody>
                    <a:bodyPr/>
                    <a:lstStyle/>
                    <a:p>
                      <a:pPr marL="0" marR="0">
                        <a:lnSpc>
                          <a:spcPct val="115000"/>
                        </a:lnSpc>
                        <a:spcBef>
                          <a:spcPts val="0"/>
                        </a:spcBef>
                        <a:spcAft>
                          <a:spcPts val="0"/>
                        </a:spcAft>
                      </a:pP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Deliverable name</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dirty="0" smtClean="0">
                          <a:solidFill>
                            <a:srgbClr val="003F5E"/>
                          </a:solidFill>
                          <a:effectLst/>
                          <a:latin typeface="+mn-lt"/>
                          <a:ea typeface="Times New Roman" panose="02020603050405020304" pitchFamily="18" charset="0"/>
                        </a:rPr>
                        <a:t>Short </a:t>
                      </a:r>
                      <a:r>
                        <a:rPr lang="en-GB" sz="2000" b="1" dirty="0" smtClean="0">
                          <a:solidFill>
                            <a:srgbClr val="003F5E"/>
                          </a:solidFill>
                          <a:effectLst/>
                          <a:latin typeface="+mn-lt"/>
                          <a:ea typeface="Times New Roman" panose="02020603050405020304" pitchFamily="18" charset="0"/>
                        </a:rPr>
                        <a:t>description</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#WP</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Lead</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smtClean="0">
                          <a:solidFill>
                            <a:srgbClr val="003F5E"/>
                          </a:solidFill>
                          <a:effectLst/>
                          <a:latin typeface="+mn-lt"/>
                          <a:ea typeface="Times New Roman" panose="02020603050405020304" pitchFamily="18" charset="0"/>
                        </a:rPr>
                        <a:t>Type</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Due</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3462203032"/>
                  </a:ext>
                </a:extLst>
              </a:tr>
              <a:tr h="865603">
                <a:tc>
                  <a:txBody>
                    <a:bodyPr/>
                    <a:lstStyle/>
                    <a:p>
                      <a:pPr marL="0" marR="0">
                        <a:spcBef>
                          <a:spcPts val="0"/>
                        </a:spcBef>
                        <a:spcAft>
                          <a:spcPts val="0"/>
                        </a:spcAft>
                      </a:pPr>
                      <a:r>
                        <a:rPr lang="en-GB" sz="2000" i="0" dirty="0" smtClean="0">
                          <a:solidFill>
                            <a:srgbClr val="003F5E"/>
                          </a:solidFill>
                          <a:effectLst/>
                          <a:latin typeface="+mn-lt"/>
                          <a:ea typeface="Times New Roman" panose="02020603050405020304" pitchFamily="18" charset="0"/>
                        </a:rPr>
                        <a:t>M2.1</a:t>
                      </a: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0" dirty="0" smtClean="0">
                          <a:solidFill>
                            <a:srgbClr val="003F5E"/>
                          </a:solidFill>
                          <a:effectLst/>
                          <a:latin typeface="+mn-lt"/>
                          <a:ea typeface="Times New Roman" panose="02020603050405020304" pitchFamily="18" charset="0"/>
                        </a:rPr>
                        <a:t>Guidance for notice management by proxies</a:t>
                      </a: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1" dirty="0" smtClean="0">
                          <a:solidFill>
                            <a:srgbClr val="003F5E"/>
                          </a:solidFill>
                          <a:effectLst/>
                          <a:latin typeface="+mn-lt"/>
                          <a:ea typeface="Times New Roman" panose="02020603050405020304" pitchFamily="18" charset="0"/>
                        </a:rPr>
                        <a:t>Guideline submitted to AEGIS</a:t>
                      </a:r>
                      <a:endParaRPr lang="en-GB" sz="2000" i="1"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i="0" dirty="0" smtClean="0">
                          <a:solidFill>
                            <a:srgbClr val="003F5E"/>
                          </a:solidFill>
                          <a:effectLst/>
                          <a:latin typeface="+mn-lt"/>
                          <a:ea typeface="Calibri" panose="020F0502020204030204" pitchFamily="34" charset="0"/>
                        </a:rPr>
                        <a:t>M10</a:t>
                      </a:r>
                      <a:endParaRPr lang="en-GB" sz="2000" i="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1747093642"/>
                  </a:ext>
                </a:extLst>
              </a:tr>
              <a:tr h="1131430">
                <a:tc>
                  <a:txBody>
                    <a:bodyPr/>
                    <a:lstStyle/>
                    <a:p>
                      <a:pPr marL="0" marR="0">
                        <a:spcBef>
                          <a:spcPts val="0"/>
                        </a:spcBef>
                        <a:spcAft>
                          <a:spcPts val="0"/>
                        </a:spcAft>
                      </a:pPr>
                      <a:r>
                        <a:rPr lang="en-GB" sz="2000" b="1" dirty="0" smtClean="0">
                          <a:solidFill>
                            <a:srgbClr val="003F5E"/>
                          </a:solidFill>
                          <a:effectLst/>
                          <a:latin typeface="+mn-lt"/>
                        </a:rPr>
                        <a:t>D2.1</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dirty="0" smtClean="0">
                          <a:solidFill>
                            <a:srgbClr val="003F5E"/>
                          </a:solidFill>
                          <a:effectLst/>
                          <a:latin typeface="+mn-lt"/>
                        </a:rPr>
                        <a:t>Trust framework for proxies and </a:t>
                      </a:r>
                      <a:r>
                        <a:rPr lang="en-GB" sz="2000" b="1" dirty="0" err="1" smtClean="0">
                          <a:solidFill>
                            <a:srgbClr val="003F5E"/>
                          </a:solidFill>
                          <a:effectLst/>
                          <a:latin typeface="+mn-lt"/>
                        </a:rPr>
                        <a:t>Snctfi</a:t>
                      </a:r>
                      <a:r>
                        <a:rPr lang="en-GB" sz="2000" b="1" dirty="0" smtClean="0">
                          <a:solidFill>
                            <a:srgbClr val="003F5E"/>
                          </a:solidFill>
                          <a:effectLst/>
                          <a:latin typeface="+mn-lt"/>
                        </a:rPr>
                        <a:t> research services</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Trust framework, guidelines and best practice for BPA proxies and interaction with research services</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WP2</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RAL</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R</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M15 </a:t>
                      </a:r>
                      <a:br>
                        <a:rPr lang="en-GB" sz="2000" smtClean="0">
                          <a:solidFill>
                            <a:srgbClr val="003F5E"/>
                          </a:solidFill>
                          <a:effectLst/>
                          <a:latin typeface="+mn-lt"/>
                        </a:rPr>
                      </a:br>
                      <a:endParaRPr lang="en-GB" sz="200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2426161262"/>
                  </a:ext>
                </a:extLst>
              </a:tr>
              <a:tr h="729267">
                <a:tc>
                  <a:txBody>
                    <a:bodyPr/>
                    <a:lstStyle/>
                    <a:p>
                      <a:pPr marL="0" marR="0">
                        <a:spcBef>
                          <a:spcPts val="0"/>
                        </a:spcBef>
                        <a:spcAft>
                          <a:spcPts val="0"/>
                        </a:spcAft>
                      </a:pPr>
                      <a:r>
                        <a:rPr lang="en-GB" sz="2000" dirty="0" smtClean="0">
                          <a:solidFill>
                            <a:srgbClr val="003F5E"/>
                          </a:solidFill>
                          <a:effectLst/>
                          <a:latin typeface="+mn-lt"/>
                          <a:ea typeface="Times New Roman" panose="02020603050405020304" pitchFamily="18" charset="0"/>
                        </a:rPr>
                        <a:t>M2.2</a:t>
                      </a: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dirty="0" err="1" smtClean="0">
                          <a:solidFill>
                            <a:srgbClr val="003F5E"/>
                          </a:solidFill>
                          <a:effectLst/>
                          <a:latin typeface="+mn-lt"/>
                          <a:ea typeface="Times New Roman" panose="02020603050405020304" pitchFamily="18" charset="0"/>
                        </a:rPr>
                        <a:t>eID</a:t>
                      </a:r>
                      <a:r>
                        <a:rPr lang="en-GB" sz="2000" dirty="0" smtClean="0">
                          <a:solidFill>
                            <a:srgbClr val="003F5E"/>
                          </a:solidFill>
                          <a:effectLst/>
                          <a:latin typeface="+mn-lt"/>
                          <a:ea typeface="Times New Roman" panose="02020603050405020304" pitchFamily="18" charset="0"/>
                        </a:rPr>
                        <a:t> assurance model suitability assessed</a:t>
                      </a: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1" dirty="0" smtClean="0">
                          <a:solidFill>
                            <a:srgbClr val="003F5E"/>
                          </a:solidFill>
                          <a:effectLst/>
                          <a:latin typeface="+mn-lt"/>
                          <a:ea typeface="Times New Roman" panose="02020603050405020304" pitchFamily="18" charset="0"/>
                        </a:rPr>
                        <a:t>Report submitted to AEGIS</a:t>
                      </a:r>
                      <a:endParaRPr lang="en-GB" sz="2000" i="1"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ea typeface="Calibri" panose="020F0502020204030204" pitchFamily="34" charset="0"/>
                        </a:rPr>
                        <a:t>M18</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4239728614"/>
                  </a:ext>
                </a:extLst>
              </a:tr>
              <a:tr h="1132914">
                <a:tc>
                  <a:txBody>
                    <a:bodyPr/>
                    <a:lstStyle/>
                    <a:p>
                      <a:pPr marL="0" marR="0">
                        <a:spcBef>
                          <a:spcPts val="0"/>
                        </a:spcBef>
                        <a:spcAft>
                          <a:spcPts val="0"/>
                        </a:spcAft>
                      </a:pPr>
                      <a:r>
                        <a:rPr lang="en-GB" sz="2000" b="1" dirty="0" smtClean="0">
                          <a:solidFill>
                            <a:srgbClr val="003F5E"/>
                          </a:solidFill>
                          <a:effectLst/>
                          <a:latin typeface="+mn-lt"/>
                        </a:rPr>
                        <a:t>D2.2</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dirty="0" smtClean="0">
                          <a:solidFill>
                            <a:srgbClr val="003F5E"/>
                          </a:solidFill>
                          <a:effectLst/>
                          <a:latin typeface="+mn-lt"/>
                        </a:rPr>
                        <a:t>AARC Policy Development Kit Revision</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Evolved suite of guidelines and templates for research and infrastructure communities</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WP2</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Nikhef</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R</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M24 </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3976929937"/>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WP2 Policy Deliverables</a:t>
            </a:r>
            <a:endParaRPr lang="en-GB" dirty="0"/>
          </a:p>
        </p:txBody>
      </p:sp>
      <p:sp>
        <p:nvSpPr>
          <p:cNvPr id="2" name="TextBox 1"/>
          <p:cNvSpPr txBox="1"/>
          <p:nvPr/>
        </p:nvSpPr>
        <p:spPr>
          <a:xfrm>
            <a:off x="11295963" y="2156059"/>
            <a:ext cx="506870" cy="584775"/>
          </a:xfrm>
          <a:prstGeom prst="rect">
            <a:avLst/>
          </a:prstGeom>
          <a:noFill/>
        </p:spPr>
        <p:txBody>
          <a:bodyPr wrap="none" rtlCol="0">
            <a:spAutoFit/>
          </a:bodyPr>
          <a:lstStyle/>
          <a:p>
            <a:r>
              <a:rPr lang="en-GB" sz="3200" b="1" dirty="0">
                <a:solidFill>
                  <a:srgbClr val="00B050"/>
                </a:solidFill>
                <a:ea typeface="Times New Roman" panose="02020603050405020304" pitchFamily="18" charset="0"/>
                <a:sym typeface="Wingdings" panose="05000000000000000000" pitchFamily="2" charset="2"/>
              </a:rPr>
              <a:t></a:t>
            </a:r>
            <a:endParaRPr lang="en-GB" sz="3200" dirty="0">
              <a:solidFill>
                <a:srgbClr val="00B050"/>
              </a:solidFill>
            </a:endParaRPr>
          </a:p>
        </p:txBody>
      </p:sp>
    </p:spTree>
    <p:extLst>
      <p:ext uri="{BB962C8B-B14F-4D97-AF65-F5344CB8AC3E}">
        <p14:creationId xmlns:p14="http://schemas.microsoft.com/office/powerpoint/2010/main" val="62254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5</a:t>
            </a:fld>
            <a:endParaRPr lang="en-GB"/>
          </a:p>
        </p:txBody>
      </p:sp>
      <p:sp>
        <p:nvSpPr>
          <p:cNvPr id="3" name="Title 2"/>
          <p:cNvSpPr>
            <a:spLocks noGrp="1"/>
          </p:cNvSpPr>
          <p:nvPr>
            <p:ph type="title"/>
          </p:nvPr>
        </p:nvSpPr>
        <p:spPr/>
        <p:txBody>
          <a:bodyPr/>
          <a:lstStyle/>
          <a:p>
            <a:r>
              <a:rPr lang="en-GB" dirty="0" smtClean="0"/>
              <a:t>Many policy aspects and trusted security practices to consider!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362" y="1400212"/>
            <a:ext cx="9698038" cy="4608129"/>
          </a:xfrm>
          <a:prstGeom prst="rect">
            <a:avLst/>
          </a:prstGeom>
        </p:spPr>
      </p:pic>
    </p:spTree>
    <p:extLst>
      <p:ext uri="{BB962C8B-B14F-4D97-AF65-F5344CB8AC3E}">
        <p14:creationId xmlns:p14="http://schemas.microsoft.com/office/powerpoint/2010/main" val="343043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p:cNvSpPr>
            <a:spLocks noGrp="1"/>
          </p:cNvSpPr>
          <p:nvPr>
            <p:ph type="title"/>
          </p:nvPr>
        </p:nvSpPr>
        <p:spPr/>
        <p:txBody>
          <a:bodyPr/>
          <a:lstStyle/>
          <a:p>
            <a:r>
              <a:rPr lang="en-GB" dirty="0" smtClean="0"/>
              <a:t>With fewer clicks to more resources – while keeping the user informed</a:t>
            </a:r>
            <a:endParaRPr lang="en-GB" dirty="0"/>
          </a:p>
        </p:txBody>
      </p:sp>
      <p:grpSp>
        <p:nvGrpSpPr>
          <p:cNvPr id="8" name="Group 7"/>
          <p:cNvGrpSpPr/>
          <p:nvPr/>
        </p:nvGrpSpPr>
        <p:grpSpPr>
          <a:xfrm>
            <a:off x="850282" y="1910375"/>
            <a:ext cx="10666299" cy="4428191"/>
            <a:chOff x="455646" y="2639938"/>
            <a:chExt cx="8517016" cy="3535900"/>
          </a:xfrm>
        </p:grpSpPr>
        <p:pic>
          <p:nvPicPr>
            <p:cNvPr id="6" name="Picture 5"/>
            <p:cNvPicPr>
              <a:picLocks noChangeAspect="1"/>
            </p:cNvPicPr>
            <p:nvPr/>
          </p:nvPicPr>
          <p:blipFill>
            <a:blip r:embed="rId2"/>
            <a:stretch>
              <a:fillRect/>
            </a:stretch>
          </p:blipFill>
          <p:spPr>
            <a:xfrm>
              <a:off x="5775333" y="2743253"/>
              <a:ext cx="3197329" cy="3205496"/>
            </a:xfrm>
            <a:prstGeom prst="rect">
              <a:avLst/>
            </a:prstGeom>
            <a:ln>
              <a:solidFill>
                <a:schemeClr val="tx2"/>
              </a:solidFill>
            </a:ln>
          </p:spPr>
        </p:pic>
        <p:pic>
          <p:nvPicPr>
            <p:cNvPr id="7" name="Picture 6"/>
            <p:cNvPicPr>
              <a:picLocks noChangeAspect="1"/>
            </p:cNvPicPr>
            <p:nvPr/>
          </p:nvPicPr>
          <p:blipFill>
            <a:blip r:embed="rId3"/>
            <a:stretch>
              <a:fillRect/>
            </a:stretch>
          </p:blipFill>
          <p:spPr>
            <a:xfrm>
              <a:off x="455646" y="4825966"/>
              <a:ext cx="2678444" cy="1206534"/>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1828478" y="2639938"/>
              <a:ext cx="2969599" cy="2654532"/>
            </a:xfrm>
            <a:prstGeom prst="rect">
              <a:avLst/>
            </a:prstGeom>
            <a:ln>
              <a:solidFill>
                <a:schemeClr val="tx2"/>
              </a:solidFill>
            </a:ln>
          </p:spPr>
        </p:pic>
        <p:pic>
          <p:nvPicPr>
            <p:cNvPr id="5" name="Picture 4"/>
            <p:cNvPicPr>
              <a:picLocks noChangeAspect="1"/>
            </p:cNvPicPr>
            <p:nvPr/>
          </p:nvPicPr>
          <p:blipFill>
            <a:blip r:embed="rId5"/>
            <a:stretch>
              <a:fillRect/>
            </a:stretch>
          </p:blipFill>
          <p:spPr>
            <a:xfrm>
              <a:off x="3786323" y="4425884"/>
              <a:ext cx="3797568" cy="1749954"/>
            </a:xfrm>
            <a:prstGeom prst="rect">
              <a:avLst/>
            </a:prstGeom>
            <a:ln>
              <a:solidFill>
                <a:schemeClr val="tx2"/>
              </a:solidFill>
            </a:ln>
          </p:spPr>
        </p:pic>
      </p:grpSp>
      <p:sp>
        <p:nvSpPr>
          <p:cNvPr id="11" name="TextBox 10"/>
          <p:cNvSpPr txBox="1"/>
          <p:nvPr/>
        </p:nvSpPr>
        <p:spPr>
          <a:xfrm>
            <a:off x="250256" y="1338840"/>
            <a:ext cx="11482939" cy="369332"/>
          </a:xfrm>
          <a:prstGeom prst="rect">
            <a:avLst/>
          </a:prstGeom>
          <a:solidFill>
            <a:srgbClr val="FFFFFF"/>
          </a:solidFill>
          <a:ln>
            <a:solidFill>
              <a:srgbClr val="003F5E"/>
            </a:solidFill>
          </a:ln>
        </p:spPr>
        <p:txBody>
          <a:bodyPr wrap="square" rtlCol="0">
            <a:spAutoFit/>
          </a:bodyPr>
          <a:lstStyle/>
          <a:p>
            <a:r>
              <a:rPr lang="en-US" b="1" i="1" dirty="0">
                <a:solidFill>
                  <a:schemeClr val="tx2"/>
                </a:solidFill>
              </a:rPr>
              <a:t>reference models for acceptable use policy and privacy notice collection to </a:t>
            </a:r>
            <a:r>
              <a:rPr lang="en-US" b="1" i="1" dirty="0" smtClean="0">
                <a:solidFill>
                  <a:schemeClr val="tx2"/>
                </a:solidFill>
              </a:rPr>
              <a:t>improve cross-infrastructure </a:t>
            </a:r>
            <a:r>
              <a:rPr lang="en-US" b="1" i="1" dirty="0">
                <a:solidFill>
                  <a:schemeClr val="tx2"/>
                </a:solidFill>
              </a:rPr>
              <a:t>user experience</a:t>
            </a:r>
            <a:endParaRPr lang="en-GB" b="1" i="1" dirty="0">
              <a:solidFill>
                <a:schemeClr val="tx2"/>
              </a:solidFill>
            </a:endParaRPr>
          </a:p>
        </p:txBody>
      </p:sp>
    </p:spTree>
    <p:extLst>
      <p:ext uri="{BB962C8B-B14F-4D97-AF65-F5344CB8AC3E}">
        <p14:creationId xmlns:p14="http://schemas.microsoft.com/office/powerpoint/2010/main" val="121309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4502" y="1439333"/>
            <a:ext cx="10909300" cy="4966686"/>
          </a:xfrm>
        </p:spPr>
        <p:txBody>
          <a:bodyPr>
            <a:normAutofit fontScale="92500" lnSpcReduction="10000"/>
          </a:bodyPr>
          <a:lstStyle/>
          <a:p>
            <a:pPr marL="0" indent="0">
              <a:spcBef>
                <a:spcPts val="300"/>
              </a:spcBef>
              <a:spcAft>
                <a:spcPts val="600"/>
              </a:spcAft>
              <a:buNone/>
            </a:pPr>
            <a:r>
              <a:rPr lang="en-GB" sz="2800" dirty="0"/>
              <a:t>Four </a:t>
            </a:r>
            <a:r>
              <a:rPr lang="en-GB" sz="2800" b="1" dirty="0"/>
              <a:t>presentation </a:t>
            </a:r>
            <a:r>
              <a:rPr lang="en-GB" sz="2800" b="1" dirty="0" smtClean="0"/>
              <a:t>models</a:t>
            </a:r>
            <a:r>
              <a:rPr lang="en-GB" sz="2800" dirty="0" smtClean="0"/>
              <a:t> </a:t>
            </a:r>
            <a:r>
              <a:rPr lang="en-GB" sz="2800" dirty="0"/>
              <a:t>In order of </a:t>
            </a:r>
            <a:r>
              <a:rPr lang="en-GB" sz="2800" dirty="0" smtClean="0"/>
              <a:t>preference</a:t>
            </a:r>
            <a:endParaRPr lang="en-GB" sz="2800" dirty="0"/>
          </a:p>
          <a:p>
            <a:pPr marL="268288" indent="-268288">
              <a:spcBef>
                <a:spcPts val="300"/>
              </a:spcBef>
              <a:spcAft>
                <a:spcPts val="600"/>
              </a:spcAft>
              <a:buSzPct val="100000"/>
              <a:buFont typeface="+mj-lt"/>
              <a:buAutoNum type="arabicPeriod"/>
            </a:pPr>
            <a:r>
              <a:rPr lang="en-GB" sz="2400" b="1" dirty="0">
                <a:solidFill>
                  <a:srgbClr val="F6791C"/>
                </a:solidFill>
              </a:rPr>
              <a:t>machine-readable</a:t>
            </a:r>
            <a:r>
              <a:rPr lang="en-GB" sz="2400" dirty="0">
                <a:solidFill>
                  <a:srgbClr val="F6791C"/>
                </a:solidFill>
              </a:rPr>
              <a:t> aggregated notice</a:t>
            </a:r>
          </a:p>
          <a:p>
            <a:pPr marL="268288" indent="-268288">
              <a:spcBef>
                <a:spcPts val="300"/>
              </a:spcBef>
              <a:spcAft>
                <a:spcPts val="600"/>
              </a:spcAft>
              <a:buSzPct val="100000"/>
              <a:buFont typeface="+mj-lt"/>
              <a:buAutoNum type="arabicPeriod"/>
            </a:pPr>
            <a:r>
              <a:rPr lang="en-GB" sz="2400" dirty="0">
                <a:solidFill>
                  <a:srgbClr val="F6791C"/>
                </a:solidFill>
              </a:rPr>
              <a:t>common notice (single common </a:t>
            </a:r>
            <a:r>
              <a:rPr lang="en-GB" sz="2400" b="1" dirty="0">
                <a:solidFill>
                  <a:srgbClr val="F6791C"/>
                </a:solidFill>
              </a:rPr>
              <a:t>authority domain</a:t>
            </a:r>
            <a:r>
              <a:rPr lang="en-GB" sz="2400" dirty="0">
                <a:solidFill>
                  <a:srgbClr val="F6791C"/>
                </a:solidFill>
              </a:rPr>
              <a:t>)</a:t>
            </a:r>
          </a:p>
          <a:p>
            <a:pPr marL="268288" indent="-268288">
              <a:spcBef>
                <a:spcPts val="300"/>
              </a:spcBef>
              <a:spcAft>
                <a:spcPts val="600"/>
              </a:spcAft>
              <a:buSzPct val="100000"/>
              <a:buFont typeface="+mj-lt"/>
              <a:buAutoNum type="arabicPeriod"/>
            </a:pPr>
            <a:r>
              <a:rPr lang="en-GB" sz="2400" dirty="0">
                <a:solidFill>
                  <a:srgbClr val="F6791C"/>
                </a:solidFill>
              </a:rPr>
              <a:t>cascading notices (</a:t>
            </a:r>
            <a:r>
              <a:rPr lang="en-GB" sz="2400" b="1" dirty="0">
                <a:solidFill>
                  <a:srgbClr val="F6791C"/>
                </a:solidFill>
              </a:rPr>
              <a:t>assume responsibility </a:t>
            </a:r>
            <a:r>
              <a:rPr lang="en-GB" sz="2400" dirty="0">
                <a:solidFill>
                  <a:srgbClr val="F6791C"/>
                </a:solidFill>
              </a:rPr>
              <a:t>for underlings)</a:t>
            </a:r>
          </a:p>
          <a:p>
            <a:pPr marL="268288" indent="-268288">
              <a:spcBef>
                <a:spcPts val="300"/>
              </a:spcBef>
              <a:spcAft>
                <a:spcPts val="600"/>
              </a:spcAft>
              <a:buSzPct val="100000"/>
              <a:buFont typeface="+mj-lt"/>
              <a:buAutoNum type="arabicPeriod"/>
            </a:pPr>
            <a:r>
              <a:rPr lang="en-GB" sz="2400" dirty="0">
                <a:solidFill>
                  <a:srgbClr val="F6791C"/>
                </a:solidFill>
              </a:rPr>
              <a:t>coherent presentation: you show what you need (but not more)</a:t>
            </a:r>
          </a:p>
          <a:p>
            <a:pPr>
              <a:spcBef>
                <a:spcPts val="300"/>
              </a:spcBef>
              <a:spcAft>
                <a:spcPts val="600"/>
              </a:spcAft>
            </a:pPr>
            <a:endParaRPr lang="en-GB" sz="2400" dirty="0"/>
          </a:p>
          <a:p>
            <a:pPr marL="0" indent="0">
              <a:spcBef>
                <a:spcPts val="300"/>
              </a:spcBef>
              <a:spcAft>
                <a:spcPts val="600"/>
              </a:spcAft>
              <a:buNone/>
            </a:pPr>
            <a:r>
              <a:rPr lang="en-GB" sz="2800" dirty="0" smtClean="0"/>
              <a:t>Recommend </a:t>
            </a:r>
            <a:r>
              <a:rPr lang="en-GB" sz="2800" dirty="0"/>
              <a:t>WISE Baseline AUP plus </a:t>
            </a:r>
            <a:r>
              <a:rPr lang="en-GB" sz="2800" dirty="0" smtClean="0"/>
              <a:t>model </a:t>
            </a:r>
            <a:r>
              <a:rPr lang="en-GB" sz="2800" dirty="0"/>
              <a:t>to </a:t>
            </a:r>
            <a:br>
              <a:rPr lang="en-GB" sz="2800" dirty="0"/>
            </a:br>
            <a:r>
              <a:rPr lang="en-GB" sz="2800" b="1" dirty="0"/>
              <a:t>construct notices and communicate acceptance </a:t>
            </a:r>
            <a:br>
              <a:rPr lang="en-GB" sz="2800" b="1" dirty="0"/>
            </a:br>
            <a:r>
              <a:rPr lang="en-GB" sz="2800" dirty="0"/>
              <a:t>based on </a:t>
            </a:r>
            <a:r>
              <a:rPr lang="en-GB" sz="2800" dirty="0" smtClean="0"/>
              <a:t>the AARC ID-community-infra hierarchy </a:t>
            </a:r>
            <a:r>
              <a:rPr lang="en-GB" sz="2800" dirty="0"/>
              <a:t>of proxies</a:t>
            </a:r>
          </a:p>
          <a:p>
            <a:pPr marL="268288" indent="-268288">
              <a:spcBef>
                <a:spcPts val="300"/>
              </a:spcBef>
              <a:spcAft>
                <a:spcPts val="600"/>
              </a:spcAft>
            </a:pPr>
            <a:r>
              <a:rPr lang="en-GB" sz="2400" dirty="0">
                <a:solidFill>
                  <a:srgbClr val="F6791C"/>
                </a:solidFill>
              </a:rPr>
              <a:t>sufficient to build you a comprehensive WISE Baseline AUP</a:t>
            </a:r>
          </a:p>
          <a:p>
            <a:pPr marL="268288" indent="-268288">
              <a:spcBef>
                <a:spcPts val="300"/>
              </a:spcBef>
              <a:spcAft>
                <a:spcPts val="600"/>
              </a:spcAft>
            </a:pPr>
            <a:r>
              <a:rPr lang="en-GB" sz="2400" dirty="0">
                <a:solidFill>
                  <a:srgbClr val="F6791C"/>
                </a:solidFill>
              </a:rPr>
              <a:t>and a set of privacy notices (for those GDPR encumbered)</a:t>
            </a:r>
          </a:p>
          <a:p>
            <a:pPr marL="268288" indent="-268288">
              <a:spcBef>
                <a:spcPts val="300"/>
              </a:spcBef>
              <a:spcAft>
                <a:spcPts val="600"/>
              </a:spcAft>
            </a:pPr>
            <a:r>
              <a:rPr lang="en-GB" sz="2400" dirty="0">
                <a:solidFill>
                  <a:srgbClr val="F6791C"/>
                </a:solidFill>
              </a:rPr>
              <a:t>plus a namespace inspired by RFC6711’s </a:t>
            </a:r>
            <a:r>
              <a:rPr lang="en-GB" sz="2400" dirty="0" err="1">
                <a:solidFill>
                  <a:srgbClr val="F6791C"/>
                </a:solidFill>
              </a:rPr>
              <a:t>LoA</a:t>
            </a:r>
            <a:r>
              <a:rPr lang="en-GB" sz="2400" dirty="0">
                <a:solidFill>
                  <a:srgbClr val="F6791C"/>
                </a:solidFill>
              </a:rPr>
              <a:t> </a:t>
            </a:r>
            <a:r>
              <a:rPr lang="en-GB" sz="2400" dirty="0" smtClean="0">
                <a:solidFill>
                  <a:srgbClr val="F6791C"/>
                </a:solidFill>
              </a:rPr>
              <a:t>registry</a:t>
            </a:r>
            <a:endParaRPr lang="en-GB" sz="2400" dirty="0">
              <a:solidFill>
                <a:srgbClr val="F6791C"/>
              </a:solidFill>
            </a:endParaRPr>
          </a:p>
        </p:txBody>
      </p:sp>
      <p:sp>
        <p:nvSpPr>
          <p:cNvPr id="2" name="Slide Number Placeholder 1"/>
          <p:cNvSpPr>
            <a:spLocks noGrp="1"/>
          </p:cNvSpPr>
          <p:nvPr>
            <p:ph type="sldNum" sz="quarter" idx="12"/>
          </p:nvPr>
        </p:nvSpPr>
        <p:spPr/>
        <p:txBody>
          <a:bodyPr/>
          <a:lstStyle/>
          <a:p>
            <a:fld id="{6F576E6A-F32A-4612-884C-86870357C6B4}" type="slidenum">
              <a:rPr lang="en-GB" smtClean="0"/>
              <a:t>7</a:t>
            </a:fld>
            <a:endParaRPr lang="en-GB"/>
          </a:p>
        </p:txBody>
      </p:sp>
      <p:sp>
        <p:nvSpPr>
          <p:cNvPr id="3" name="Title 2"/>
          <p:cNvSpPr>
            <a:spLocks noGrp="1"/>
          </p:cNvSpPr>
          <p:nvPr>
            <p:ph type="title"/>
          </p:nvPr>
        </p:nvSpPr>
        <p:spPr/>
        <p:txBody>
          <a:bodyPr/>
          <a:lstStyle/>
          <a:p>
            <a:r>
              <a:rPr lang="en-GB" dirty="0"/>
              <a:t>New AARC guidance on Notice Management by </a:t>
            </a:r>
            <a:r>
              <a:rPr lang="en-GB" dirty="0" smtClean="0"/>
              <a:t>Proxies (AARC-G083)</a:t>
            </a:r>
            <a:endParaRPr lang="en-GB" dirty="0"/>
          </a:p>
        </p:txBody>
      </p:sp>
      <p:pic>
        <p:nvPicPr>
          <p:cNvPr id="5" name="Picture 4"/>
          <p:cNvPicPr>
            <a:picLocks noChangeAspect="1"/>
          </p:cNvPicPr>
          <p:nvPr/>
        </p:nvPicPr>
        <p:blipFill>
          <a:blip r:embed="rId2"/>
          <a:stretch>
            <a:fillRect/>
          </a:stretch>
        </p:blipFill>
        <p:spPr>
          <a:xfrm>
            <a:off x="8247534" y="1524238"/>
            <a:ext cx="2558196" cy="3179032"/>
          </a:xfrm>
          <a:prstGeom prst="rect">
            <a:avLst/>
          </a:prstGeom>
          <a:ln>
            <a:solidFill>
              <a:schemeClr val="accent2"/>
            </a:solidFill>
          </a:ln>
        </p:spPr>
      </p:pic>
      <p:pic>
        <p:nvPicPr>
          <p:cNvPr id="6" name="Picture 5"/>
          <p:cNvPicPr>
            <a:picLocks noChangeAspect="1"/>
          </p:cNvPicPr>
          <p:nvPr/>
        </p:nvPicPr>
        <p:blipFill>
          <a:blip r:embed="rId3"/>
          <a:stretch>
            <a:fillRect/>
          </a:stretch>
        </p:blipFill>
        <p:spPr>
          <a:xfrm>
            <a:off x="8663948" y="1985292"/>
            <a:ext cx="3312152" cy="4089495"/>
          </a:xfrm>
          <a:prstGeom prst="rect">
            <a:avLst/>
          </a:prstGeom>
          <a:ln>
            <a:solidFill>
              <a:schemeClr val="accent2"/>
            </a:solidFill>
          </a:ln>
        </p:spPr>
      </p:pic>
    </p:spTree>
    <p:extLst>
      <p:ext uri="{BB962C8B-B14F-4D97-AF65-F5344CB8AC3E}">
        <p14:creationId xmlns:p14="http://schemas.microsoft.com/office/powerpoint/2010/main" val="293109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088776"/>
            <a:ext cx="10909300" cy="4088190"/>
          </a:xfrm>
        </p:spPr>
        <p:txBody>
          <a:bodyPr/>
          <a:lstStyle/>
          <a:p>
            <a:r>
              <a:rPr lang="en-GB" dirty="0"/>
              <a:t>use of the WISE Baseline AUP is RECOMMENDED </a:t>
            </a:r>
            <a:endParaRPr lang="en-GB" dirty="0" smtClean="0"/>
          </a:p>
          <a:p>
            <a:r>
              <a:rPr lang="en-GB" dirty="0"/>
              <a:t>the notice presentation component MUST record, collect and retain time-stamped information related to notice </a:t>
            </a:r>
            <a:r>
              <a:rPr lang="en-GB" dirty="0" smtClean="0"/>
              <a:t>presentation</a:t>
            </a:r>
          </a:p>
          <a:p>
            <a:r>
              <a:rPr lang="en-GB" dirty="0"/>
              <a:t>a notice presentation component that records logs about notice presentations SHOULD collect and retain necessary user contact </a:t>
            </a:r>
            <a:r>
              <a:rPr lang="en-GB" dirty="0" smtClean="0"/>
              <a:t>information</a:t>
            </a:r>
          </a:p>
          <a:p>
            <a:r>
              <a:rPr lang="en-GB" dirty="0"/>
              <a:t>a service provider or proxy that is intentionally connected up-stream to an AARC BPA proxy MUST inform all accepted and acknowledged upstream proxy operators </a:t>
            </a:r>
            <a:endParaRPr lang="en-GB" dirty="0" smtClean="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Recommendations – generic and per presentation model</a:t>
            </a:r>
            <a:endParaRPr lang="en-GB" dirty="0"/>
          </a:p>
        </p:txBody>
      </p:sp>
    </p:spTree>
    <p:extLst>
      <p:ext uri="{BB962C8B-B14F-4D97-AF65-F5344CB8AC3E}">
        <p14:creationId xmlns:p14="http://schemas.microsoft.com/office/powerpoint/2010/main" val="234512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Four elements are needed:</a:t>
            </a:r>
          </a:p>
          <a:p>
            <a:pPr marL="0" indent="0">
              <a:buNone/>
            </a:pPr>
            <a:endParaRPr lang="en-GB" dirty="0" smtClean="0"/>
          </a:p>
          <a:p>
            <a:r>
              <a:rPr lang="en-GB" dirty="0" smtClean="0"/>
              <a:t>the </a:t>
            </a:r>
            <a:r>
              <a:rPr lang="en-GB" i="1" dirty="0" smtClean="0"/>
              <a:t>purpose binding</a:t>
            </a:r>
            <a:r>
              <a:rPr lang="en-GB" dirty="0" smtClean="0"/>
              <a:t> for everything the user is going to experience</a:t>
            </a:r>
          </a:p>
          <a:p>
            <a:r>
              <a:rPr lang="en-GB" dirty="0" smtClean="0"/>
              <a:t>the 10 commandments (or materially </a:t>
            </a:r>
            <a:r>
              <a:rPr lang="en-GB" dirty="0"/>
              <a:t>equivalent</a:t>
            </a:r>
            <a:r>
              <a:rPr lang="en-GB" dirty="0" smtClean="0"/>
              <a:t>)</a:t>
            </a:r>
          </a:p>
          <a:p>
            <a:r>
              <a:rPr lang="en-GB" dirty="0" smtClean="0"/>
              <a:t>aggregate of the terms and conditions for the proxy and the services behind it to which the user will (or may!) have access</a:t>
            </a:r>
            <a:br>
              <a:rPr lang="en-GB" dirty="0" smtClean="0"/>
            </a:br>
            <a:r>
              <a:rPr lang="en-GB" dirty="0" smtClean="0"/>
              <a:t>including limits on personal data processing for </a:t>
            </a:r>
            <a:r>
              <a:rPr lang="en-GB" i="1" dirty="0" smtClean="0"/>
              <a:t>data held within the service or data provider</a:t>
            </a:r>
            <a:endParaRPr lang="en-GB" dirty="0" smtClean="0"/>
          </a:p>
          <a:p>
            <a:r>
              <a:rPr lang="en-GB" dirty="0" smtClean="0"/>
              <a:t>list of privacy notices for connected services (‘two clicks away’)</a:t>
            </a:r>
          </a:p>
          <a:p>
            <a:pPr marL="0" indent="0">
              <a:buNone/>
            </a:pPr>
            <a:endParaRPr lang="en-GB" dirty="0" smtClean="0"/>
          </a:p>
          <a:p>
            <a:pPr marL="0" indent="0">
              <a:buNone/>
            </a:pPr>
            <a:r>
              <a:rPr lang="en-GB" dirty="0" smtClean="0"/>
              <a:t>plus the source(s) of authority for this combined notice</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Can we construct all of the WISE Baseline AUP at the proxy?</a:t>
            </a:r>
            <a:endParaRPr lang="en-GB" dirty="0"/>
          </a:p>
        </p:txBody>
      </p:sp>
    </p:spTree>
    <p:extLst>
      <p:ext uri="{BB962C8B-B14F-4D97-AF65-F5344CB8AC3E}">
        <p14:creationId xmlns:p14="http://schemas.microsoft.com/office/powerpoint/2010/main" val="4184008656"/>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A3960-760A-4B61-8C8B-DBF90F37C8C8}">
  <ds:schemaRefs>
    <ds:schemaRef ds:uri="http://purl.org/dc/elements/1.1/"/>
    <ds:schemaRef ds:uri="http://schemas.microsoft.com/office/2006/metadata/properties"/>
    <ds:schemaRef ds:uri="http://schemas.microsoft.com/office/infopath/2007/PartnerControls"/>
    <ds:schemaRef ds:uri="http://purl.org/dc/dcmitype/"/>
    <ds:schemaRef ds:uri="http://purl.org/dc/terms/"/>
    <ds:schemaRef ds:uri="http://schemas.openxmlformats.org/package/2006/metadata/core-properties"/>
    <ds:schemaRef ds:uri="http://schemas.microsoft.com/sharepoint/v3"/>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9125</TotalTime>
  <Words>2240</Words>
  <Application>Microsoft Office PowerPoint</Application>
  <PresentationFormat>Widescreen</PresentationFormat>
  <Paragraphs>368</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Akkurat Std</vt:lpstr>
      <vt:lpstr>Arial</vt:lpstr>
      <vt:lpstr>Calibri</vt:lpstr>
      <vt:lpstr>Courier New</vt:lpstr>
      <vt:lpstr>Helvetica Neue Medium</vt:lpstr>
      <vt:lpstr>Times New Roman</vt:lpstr>
      <vt:lpstr>Verdana</vt:lpstr>
      <vt:lpstr>Wingdings</vt:lpstr>
      <vt:lpstr>GEANT Association</vt:lpstr>
      <vt:lpstr>PowerPoint Presentation</vt:lpstr>
      <vt:lpstr>AARC beyond incumbent practices and policies?</vt:lpstr>
      <vt:lpstr>Two-pronged approach for policy and good practice for AARC BPA 2025</vt:lpstr>
      <vt:lpstr>WP2 Policy Deliverables</vt:lpstr>
      <vt:lpstr>Many policy aspects and trusted security practices to consider!</vt:lpstr>
      <vt:lpstr>With fewer clicks to more resources – while keeping the user informed</vt:lpstr>
      <vt:lpstr>New AARC guidance on Notice Management by Proxies (AARC-G083)</vt:lpstr>
      <vt:lpstr>Recommendations – generic and per presentation model</vt:lpstr>
      <vt:lpstr>Can we construct all of the WISE Baseline AUP at the proxy?</vt:lpstr>
      <vt:lpstr>Mechanisms</vt:lpstr>
      <vt:lpstr>Automatically constructing notices? Will that work? We can at least try!</vt:lpstr>
      <vt:lpstr>Practices we already have, practices we need to harmonise</vt:lpstr>
      <vt:lpstr>Proxy Operations: Information Security and Security Operational Baseline</vt:lpstr>
      <vt:lpstr>Response and traceability across IdP-SP Proxies: beyond the limits of Sirtfi</vt:lpstr>
      <vt:lpstr>Developing the Trust framework, guidelines and best practice  for BPA proxies and interaction with research services</vt:lpstr>
      <vt:lpstr>Building the trust framework: development of the new P3DK structure</vt:lpstr>
      <vt:lpstr>AAI infrastructure providers for communities: a new ‘Snctfi’ trust mark</vt:lpstr>
      <vt:lpstr>Helping out the community – a simpler policy toolkit for communities</vt:lpstr>
      <vt:lpstr>Simplified Community Management policy – down to five items!</vt:lpstr>
      <vt:lpstr>Can we build on a trusted baseline and expectations to increase  acceptance of research infrastructure proxies with R&amp;E identity providers</vt:lpstr>
      <vt:lpstr>More diverse sources of identity &amp; assurance</vt:lpstr>
      <vt:lpstr>One AARC (Policy) Tree …</vt:lpstr>
      <vt:lpstr>PowerPoint Presentation</vt:lpstr>
      <vt:lpstr>But when, oh when?</vt:lpstr>
      <vt:lpstr>A (very) distributed activity – let’s go and ensure a joint coherent output!</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240</cp:revision>
  <cp:lastPrinted>2015-05-01T10:30:08Z</cp:lastPrinted>
  <dcterms:created xsi:type="dcterms:W3CDTF">2023-05-21T08:45:07Z</dcterms:created>
  <dcterms:modified xsi:type="dcterms:W3CDTF">2025-04-01T12:52:42Z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